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drawings/vmlDrawing1.vml" ContentType="application/vnd.openxmlformats-officedocument.vmlDrawing"/>
  <Override PartName="/ppt/drawings/vmlDrawing2.vml" ContentType="application/vnd.openxmlformats-officedocument.vmlDrawing"/>
  <Override PartName="/ppt/drawings/vmlDrawing3.vml" ContentType="application/vnd.openxmlformats-officedocument.vmlDrawing"/>
  <Override PartName="/ppt/drawings/vmlDrawing4.vml" ContentType="application/vnd.openxmlformats-officedocument.vmlDrawing"/>
  <Override PartName="/ppt/drawings/vmlDrawing5.vml" ContentType="application/vnd.openxmlformats-officedocument.vmlDrawing"/>
  <Override PartName="/ppt/drawings/vmlDrawing6.vml" ContentType="application/vnd.openxmlformats-officedocument.vmlDrawing"/>
  <Override PartName="/ppt/drawings/vmlDrawing7.vml" ContentType="application/vnd.openxmlformats-officedocument.vmlDrawing"/>
  <Override PartName="/ppt/drawings/vmlDrawing8.vml" ContentType="application/vnd.openxmlformats-officedocument.vmlDrawing"/>
  <Override PartName="/ppt/drawings/vmlDrawing9.vml" ContentType="application/vnd.openxmlformats-officedocument.vmlDrawing"/>
  <Override PartName="/ppt/embeddings/oleObject1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314" r:id="rId2"/>
    <p:sldId id="257" r:id="rId3"/>
    <p:sldId id="315" r:id="rId4"/>
    <p:sldId id="365" r:id="rId5"/>
    <p:sldId id="316" r:id="rId6"/>
    <p:sldId id="36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8" r:id="rId34"/>
    <p:sldId id="349" r:id="rId35"/>
    <p:sldId id="350" r:id="rId36"/>
    <p:sldId id="351" r:id="rId37"/>
    <p:sldId id="352" r:id="rId38"/>
    <p:sldId id="353" r:id="rId39"/>
    <p:sldId id="369" r:id="rId40"/>
    <p:sldId id="370" r:id="rId41"/>
    <p:sldId id="367" r:id="rId42"/>
    <p:sldId id="354" r:id="rId43"/>
    <p:sldId id="355" r:id="rId44"/>
    <p:sldId id="356" r:id="rId45"/>
    <p:sldId id="357" r:id="rId46"/>
    <p:sldId id="358" r:id="rId47"/>
    <p:sldId id="368" r:id="rId48"/>
    <p:sldId id="359" r:id="rId49"/>
    <p:sldId id="360" r:id="rId50"/>
    <p:sldId id="361" r:id="rId51"/>
    <p:sldId id="371" r:id="rId52"/>
    <p:sldId id="362" r:id="rId53"/>
    <p:sldId id="363" r:id="rId54"/>
    <p:sldId id="364" r:id="rId55"/>
    <p:sldId id="372" r:id="rId56"/>
    <p:sldId id="373" r:id="rId57"/>
    <p:sldId id="374" r:id="rId5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g" initials="I" lastIdx="2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58A"/>
    <a:srgbClr val="993300"/>
    <a:srgbClr val="CC6600"/>
    <a:srgbClr val="CC9900"/>
    <a:srgbClr val="1406CA"/>
    <a:srgbClr val="0000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38" autoAdjust="0"/>
    <p:restoredTop sz="94084" autoAdjust="0"/>
  </p:normalViewPr>
  <p:slideViewPr>
    <p:cSldViewPr snapToGrid="0">
      <p:cViewPr varScale="1">
        <p:scale>
          <a:sx n="65" d="100"/>
          <a:sy n="65" d="100"/>
        </p:scale>
        <p:origin x="960" y="66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notesMaster" Target="notesMasters/notesMaster1.xml"/><Relationship Id="rId60" Type="http://schemas.openxmlformats.org/officeDocument/2006/relationships/commentAuthors" Target="commentAuthors.xml"/><Relationship Id="rId61" Type="http://schemas.openxmlformats.org/officeDocument/2006/relationships/presProps" Target="presProps.xml"/><Relationship Id="rId62" Type="http://schemas.openxmlformats.org/officeDocument/2006/relationships/viewProps" Target="viewProps.xml"/><Relationship Id="rId63" Type="http://schemas.openxmlformats.org/officeDocument/2006/relationships/theme" Target="theme/theme1.xml"/><Relationship Id="rId64" Type="http://schemas.openxmlformats.org/officeDocument/2006/relationships/tableStyles" Target="tableStyles.xml"/></Relationships>
</file>

<file path=ppt/_rels/viewProps.xml.rels><?xml version='1.0' encoding='UTF-8' standalone='yes'?>
<Relationships xmlns="http://schemas.openxmlformats.org/package/2006/relationships"><Relationship Id="rId1" Type="http://schemas.openxmlformats.org/officeDocument/2006/relationships/slide" Target="slides/slide8.xml"/><Relationship Id="rId2" Type="http://schemas.openxmlformats.org/officeDocument/2006/relationships/slide" Target="slides/slide3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07-03-18T23:04:02.234" idx="14">
    <p:pos x="10" y="10"/>
    <p:text>1、简单回顾上一章的内容：远期价格和即期价格在交割日的关系；
2、基差的产生原因。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07-03-11T23:30:10.437" idx="1">
    <p:pos x="10" y="10"/>
    <p:text>这些内容在金融学基础中已提及，以提问的方式进行。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07-03-11T23:31:16.390" idx="2">
    <p:pos x="10" y="10"/>
    <p:text>以下内容在金融学基础中已提及，以提问的方式进行。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07-03-11T23:35:20.562" idx="3">
    <p:pos x="10" y="10"/>
    <p:text>该例和下例是讲解无套利均衡定价的引导性例子，可以通过提问的方式引导学生构造套利策略。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07-03-11T23:42:23.328" idx="9">
    <p:pos x="10" y="10"/>
    <p:text>以课堂作业的方式要求学生完成证明。</p:tex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07-03-11T23:43:36.656" idx="10">
    <p:pos x="10" y="10"/>
    <p:text>只要求学生了解。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07-03-23T00:09:00" idx="15">
    <p:pos x="10" y="10"/>
    <p:text>此处重点把过程讲清楚，就有利于学生推导。</p:tex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07-03-23T00:09:36.812" idx="16">
    <p:pos x="10" y="10"/>
    <p:text>如果时间允许，让学生推导。</p:text>
  </p:cm>
</p:cmLst>
</file>

<file path=ppt/drawings/_rels/vmlDrawing1.vml.rels><?xml version='1.0' encoding='UTF-8' standalone='yes'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image" Target="../media/image5.wmf"/><Relationship Id="rId3" Type="http://schemas.openxmlformats.org/officeDocument/2006/relationships/image" Target="../media/image6.wmf"/></Relationships>
</file>

<file path=ppt/drawings/_rels/vmlDrawing2.vml.rels><?xml version='1.0' encoding='UTF-8' standalone='yes'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image" Target="../media/image8.wmf"/><Relationship Id="rId3" Type="http://schemas.openxmlformats.org/officeDocument/2006/relationships/image" Target="../media/image9.wmf"/></Relationships>
</file>

<file path=ppt/drawings/_rels/vmlDrawing3.vml.rels><?xml version='1.0' encoding='UTF-8' standalone='yes'?>
<Relationships xmlns="http://schemas.openxmlformats.org/package/2006/relationships"><Relationship Id="rId1" Type="http://schemas.openxmlformats.org/officeDocument/2006/relationships/image" Target="../media/image10.wmf"/><Relationship Id="rId2" Type="http://schemas.openxmlformats.org/officeDocument/2006/relationships/image" Target="../media/image11.wmf"/></Relationships>
</file>

<file path=ppt/drawings/_rels/vmlDrawing4.vml.rels><?xml version='1.0' encoding='UTF-8' standalone='yes'?>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'1.0' encoding='UTF-8' standalone='yes'?>
<Relationships xmlns="http://schemas.openxmlformats.org/package/2006/relationships"><Relationship Id="rId1" Type="http://schemas.openxmlformats.org/officeDocument/2006/relationships/image" Target="../media/image13.wmf"/><Relationship Id="rId2" Type="http://schemas.openxmlformats.org/officeDocument/2006/relationships/image" Target="../media/image14.wmf"/></Relationships>
</file>

<file path=ppt/drawings/_rels/vmlDrawing6.vml.rels><?xml version='1.0' encoding='UTF-8' standalone='yes'?>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'1.0' encoding='UTF-8' standalone='yes'?>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'1.0' encoding='UTF-8' standalone='yes'?>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'1.0' encoding='UTF-8' standalone='yes'?>
<Relationships xmlns="http://schemas.openxmlformats.org/package/2006/relationships"><Relationship Id="rId1" Type="http://schemas.openxmlformats.org/officeDocument/2006/relationships/image" Target="../media/image19.wmf"/><Relationship Id="rId2" Type="http://schemas.openxmlformats.org/officeDocument/2006/relationships/image" Target="../media/image20.emf"/><Relationship Id="rId3" Type="http://schemas.openxmlformats.org/officeDocument/2006/relationships/image" Target="../media/image21.wmf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1E4B8-3456-4758-AE08-11F83F2A4ADA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ED4EB-F402-4FAB-B94D-FE7E03FD37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5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75A8D8-D155-4076-91A7-F6C5BF45211A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zh-CN" altLang="zh-CN">
                <a:ea typeface="宋体" panose="02010600030101010101" pitchFamily="2" charset="-122"/>
              </a:rPr>
              <a:t>1、简单回顾上一章的内容：远期价格和即期价格在交割日的关系；</a:t>
            </a:r>
          </a:p>
          <a:p>
            <a:r>
              <a:rPr lang="zh-CN" altLang="zh-CN">
                <a:ea typeface="宋体" panose="02010600030101010101" pitchFamily="2" charset="-122"/>
              </a:rPr>
              <a:t>2、基差的产生原因。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6049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6C7755-ED00-462D-ACFC-37390AA624EE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502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2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7425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A6F454-9614-465E-A609-F6EA8FA7BBC8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503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3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2392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999F02-3D5D-4038-814E-8458BC6E5D4D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504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8506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1D122B-D24A-43CF-ADAF-B806567578C3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505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1146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6AC18D-1350-42EE-8628-F0CD1BB6EE15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506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1108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4BAAE7-C4BD-4AF9-B505-31FD7CC57D64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507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49190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0FAA6A-A105-46AE-B9A7-C1EF2309C7BD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508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96446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771B91-B722-40B5-8E13-5E9CA6A7646E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509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28952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903C7B-CEA6-46CA-856A-6C332D21AF58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510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72047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6465E9-5B3D-4D1F-B3D2-3337D63470A5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512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3501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C44A1E-7858-491F-8F2D-28514CF5D736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05265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5F69A7-4FB3-4E9B-B112-2013B2431F8A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513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12599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DD6D48-C22A-4529-84DB-A756670FD336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514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42896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53275D-0EFA-4FCD-BC0F-9C70512B7223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515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81392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60177E-01C8-4FE8-9D9F-B79782FEBEAA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516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83069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5D9AAE-A427-4E63-B18F-1914202A0215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51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57454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CC17CB-693F-4578-BA87-65428E2F2910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518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06797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BB9D77-5AB7-45A5-AFAD-E85896EF4F8C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519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20415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306EDB-6A7B-4D9F-A5B8-1A23AE57B2E8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0164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3ABFEB-AB20-483D-BA04-394C2AD1733B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20885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827343-6A6E-48C6-A5CC-5E7862249C36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527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3603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F9FCC4-9F35-40E5-9D47-4E23278F83EC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495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ea typeface="宋体" panose="02010600030101010101" pitchFamily="2" charset="-122"/>
              </a:rPr>
              <a:t>本页及下三页内容在金融学基础中已提及，以提问的方式进行。</a:t>
            </a:r>
          </a:p>
        </p:txBody>
      </p:sp>
    </p:spTree>
    <p:extLst>
      <p:ext uri="{BB962C8B-B14F-4D97-AF65-F5344CB8AC3E}">
        <p14:creationId xmlns:p14="http://schemas.microsoft.com/office/powerpoint/2010/main" val="32599486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AB3933-711D-4C3D-B1CB-74C471738581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31926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0AA28E-FE0F-4ACA-A7D7-4FFB84EC535F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529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18652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18B1AC-2CB2-47BF-AD7B-126BAF053A55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68640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F8879B-E0E5-4FF9-915D-1F4BEC3DC144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531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3164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1C4134-8BB4-4DFF-AE37-B7B21744DCED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532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6777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15565A-474F-4B8A-B88F-9D94D1E2897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5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49919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8553DD-0C0E-41FE-8E1D-D36A0E0F5590}" type="slidenum">
              <a:rPr lang="zh-CN" altLang="en-US"/>
              <a:pPr/>
              <a:t>42</a:t>
            </a:fld>
            <a:endParaRPr lang="en-US" altLang="zh-CN"/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09914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03E562-91B4-4E48-B6D4-19A6127765B3}" type="slidenum">
              <a:rPr lang="zh-CN" altLang="en-US"/>
              <a:pPr/>
              <a:t>43</a:t>
            </a:fld>
            <a:endParaRPr lang="en-US" altLang="zh-CN"/>
          </a:p>
        </p:txBody>
      </p:sp>
      <p:sp>
        <p:nvSpPr>
          <p:cNvPr id="534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75397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7D67F7-22DD-4517-86FB-643DF251565A}" type="slidenum">
              <a:rPr lang="zh-CN" altLang="en-US"/>
              <a:pPr/>
              <a:t>44</a:t>
            </a:fld>
            <a:endParaRPr lang="en-US" altLang="zh-CN"/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86746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C6EB1A-F857-43A7-BBF7-1BE7788E2470}" type="slidenum">
              <a:rPr lang="zh-CN" altLang="en-US"/>
              <a:pPr/>
              <a:t>45</a:t>
            </a:fld>
            <a:endParaRPr lang="en-US" altLang="zh-CN"/>
          </a:p>
        </p:txBody>
      </p:sp>
      <p:sp>
        <p:nvSpPr>
          <p:cNvPr id="536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1747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A9A3FD-F50F-4A0D-BA2A-BDD2B34F1E67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87322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3D5C99-0325-4D4F-A900-02CCF7718C83}" type="slidenum">
              <a:rPr lang="zh-CN" altLang="en-US"/>
              <a:pPr/>
              <a:t>46</a:t>
            </a:fld>
            <a:endParaRPr lang="en-US" altLang="zh-CN"/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78211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B490CA-B3AA-4B6D-AF51-E5ADBAC0E5B5}" type="slidenum">
              <a:rPr lang="zh-CN" altLang="en-US"/>
              <a:pPr/>
              <a:t>48</a:t>
            </a:fld>
            <a:endParaRPr lang="en-US" altLang="zh-CN"/>
          </a:p>
        </p:txBody>
      </p:sp>
      <p:sp>
        <p:nvSpPr>
          <p:cNvPr id="538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83553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7D68E4-4CCE-4CE1-9306-E3FF82E40EA2}" type="slidenum">
              <a:rPr lang="zh-CN" altLang="en-US"/>
              <a:pPr/>
              <a:t>49</a:t>
            </a:fld>
            <a:endParaRPr lang="en-US" altLang="zh-CN"/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298150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387C3E-7C0F-479B-8993-2D105BBD0D26}" type="slidenum">
              <a:rPr lang="zh-CN" altLang="en-US"/>
              <a:pPr/>
              <a:t>50</a:t>
            </a:fld>
            <a:endParaRPr lang="en-US" altLang="zh-CN"/>
          </a:p>
        </p:txBody>
      </p:sp>
      <p:sp>
        <p:nvSpPr>
          <p:cNvPr id="540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8755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B372A2-D437-4ACA-82D9-6DF2C7A7E836}" type="slidenum">
              <a:rPr lang="zh-CN" altLang="en-US"/>
              <a:pPr/>
              <a:t>52</a:t>
            </a:fld>
            <a:endParaRPr lang="en-US" altLang="zh-CN"/>
          </a:p>
        </p:txBody>
      </p:sp>
      <p:sp>
        <p:nvSpPr>
          <p:cNvPr id="57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63991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BC9510-6100-46DE-A09A-A7284A06C298}" type="slidenum">
              <a:rPr lang="zh-CN" altLang="en-US"/>
              <a:pPr/>
              <a:t>53</a:t>
            </a:fld>
            <a:endParaRPr lang="en-US" altLang="zh-CN"/>
          </a:p>
        </p:txBody>
      </p:sp>
      <p:sp>
        <p:nvSpPr>
          <p:cNvPr id="573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607018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05F745-D3B6-4817-8C0B-11A96050DF81}" type="slidenum">
              <a:rPr lang="zh-CN" altLang="en-US"/>
              <a:pPr/>
              <a:t>54</a:t>
            </a:fld>
            <a:endParaRPr lang="en-US" altLang="zh-CN"/>
          </a:p>
        </p:txBody>
      </p:sp>
      <p:sp>
        <p:nvSpPr>
          <p:cNvPr id="57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0893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A7DEBF-2212-42FE-BCA5-93F9CA52A199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497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5505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C15204-621F-4709-BFEA-3C3F3F4CB4E9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9624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D7AEC6-7A0A-49F1-AEC4-EA4FA02F971D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0815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53569B-8DD9-4910-922A-8190653EA294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500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60631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346254-D2D5-49E5-B802-F543EF9C46B7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501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4449243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43" name="Rectangle 163"/>
          <p:cNvSpPr>
            <a:spLocks noChangeArrowheads="1"/>
          </p:cNvSpPr>
          <p:nvPr/>
        </p:nvSpPr>
        <p:spPr bwMode="hidden">
          <a:xfrm>
            <a:off x="2336800" y="1600200"/>
            <a:ext cx="9855200" cy="52578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27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6246" name="Group 166"/>
          <p:cNvGrpSpPr>
            <a:grpSpLocks/>
          </p:cNvGrpSpPr>
          <p:nvPr/>
        </p:nvGrpSpPr>
        <p:grpSpPr bwMode="auto">
          <a:xfrm>
            <a:off x="0" y="-19050"/>
            <a:ext cx="12192000" cy="1658938"/>
            <a:chOff x="0" y="-9"/>
            <a:chExt cx="5760" cy="1045"/>
          </a:xfrm>
        </p:grpSpPr>
        <p:sp>
          <p:nvSpPr>
            <p:cNvPr id="46087" name="Freeform 7"/>
            <p:cNvSpPr>
              <a:spLocks/>
            </p:cNvSpPr>
            <p:nvPr userDrawn="1"/>
          </p:nvSpPr>
          <p:spPr bwMode="ltGray">
            <a:xfrm>
              <a:off x="0" y="4"/>
              <a:ext cx="5760" cy="1032"/>
            </a:xfrm>
            <a:custGeom>
              <a:avLst/>
              <a:gdLst>
                <a:gd name="T0" fmla="*/ 4848 w 4848"/>
                <a:gd name="T1" fmla="*/ 432 h 432"/>
                <a:gd name="T2" fmla="*/ 0 w 4848"/>
                <a:gd name="T3" fmla="*/ 432 h 432"/>
                <a:gd name="T4" fmla="*/ 0 w 4848"/>
                <a:gd name="T5" fmla="*/ 0 h 432"/>
                <a:gd name="T6" fmla="*/ 4848 w 4848"/>
                <a:gd name="T7" fmla="*/ 0 h 432"/>
                <a:gd name="T8" fmla="*/ 4848 w 4848"/>
                <a:gd name="T9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48" h="432">
                  <a:moveTo>
                    <a:pt x="4848" y="432"/>
                  </a:moveTo>
                  <a:lnTo>
                    <a:pt x="0" y="432"/>
                  </a:lnTo>
                  <a:lnTo>
                    <a:pt x="0" y="0"/>
                  </a:lnTo>
                  <a:lnTo>
                    <a:pt x="4848" y="0"/>
                  </a:lnTo>
                  <a:lnTo>
                    <a:pt x="4848" y="432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6245" name="Group 165"/>
            <p:cNvGrpSpPr>
              <a:grpSpLocks/>
            </p:cNvGrpSpPr>
            <p:nvPr userDrawn="1"/>
          </p:nvGrpSpPr>
          <p:grpSpPr bwMode="auto">
            <a:xfrm>
              <a:off x="333" y="-9"/>
              <a:ext cx="5176" cy="1044"/>
              <a:chOff x="333" y="-9"/>
              <a:chExt cx="5176" cy="1044"/>
            </a:xfrm>
          </p:grpSpPr>
          <p:sp>
            <p:nvSpPr>
              <p:cNvPr id="46090" name="Freeform 10"/>
              <p:cNvSpPr>
                <a:spLocks/>
              </p:cNvSpPr>
              <p:nvPr userDrawn="1"/>
            </p:nvSpPr>
            <p:spPr bwMode="ltGray">
              <a:xfrm>
                <a:off x="3230" y="949"/>
                <a:ext cx="17" cy="20"/>
              </a:xfrm>
              <a:custGeom>
                <a:avLst/>
                <a:gdLst>
                  <a:gd name="T0" fmla="*/ 5 w 15"/>
                  <a:gd name="T1" fmla="*/ 11 h 23"/>
                  <a:gd name="T2" fmla="*/ 15 w 15"/>
                  <a:gd name="T3" fmla="*/ 5 h 23"/>
                  <a:gd name="T4" fmla="*/ 13 w 15"/>
                  <a:gd name="T5" fmla="*/ 17 h 23"/>
                  <a:gd name="T6" fmla="*/ 5 w 15"/>
                  <a:gd name="T7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3">
                    <a:moveTo>
                      <a:pt x="5" y="11"/>
                    </a:moveTo>
                    <a:cubicBezTo>
                      <a:pt x="2" y="1"/>
                      <a:pt x="7" y="0"/>
                      <a:pt x="15" y="5"/>
                    </a:cubicBezTo>
                    <a:cubicBezTo>
                      <a:pt x="14" y="9"/>
                      <a:pt x="15" y="13"/>
                      <a:pt x="13" y="17"/>
                    </a:cubicBezTo>
                    <a:cubicBezTo>
                      <a:pt x="9" y="23"/>
                      <a:pt x="0" y="16"/>
                      <a:pt x="5" y="1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1" name="Freeform 11"/>
              <p:cNvSpPr>
                <a:spLocks/>
              </p:cNvSpPr>
              <p:nvPr userDrawn="1"/>
            </p:nvSpPr>
            <p:spPr bwMode="ltGray">
              <a:xfrm>
                <a:off x="3406" y="1015"/>
                <a:ext cx="21" cy="20"/>
              </a:xfrm>
              <a:custGeom>
                <a:avLst/>
                <a:gdLst>
                  <a:gd name="T0" fmla="*/ 3 w 20"/>
                  <a:gd name="T1" fmla="*/ 13 h 23"/>
                  <a:gd name="T2" fmla="*/ 11 w 20"/>
                  <a:gd name="T3" fmla="*/ 3 h 23"/>
                  <a:gd name="T4" fmla="*/ 7 w 20"/>
                  <a:gd name="T5" fmla="*/ 19 h 23"/>
                  <a:gd name="T6" fmla="*/ 3 w 20"/>
                  <a:gd name="T7" fmla="*/ 1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23">
                    <a:moveTo>
                      <a:pt x="3" y="13"/>
                    </a:moveTo>
                    <a:cubicBezTo>
                      <a:pt x="0" y="5"/>
                      <a:pt x="2" y="0"/>
                      <a:pt x="11" y="3"/>
                    </a:cubicBezTo>
                    <a:cubicBezTo>
                      <a:pt x="16" y="10"/>
                      <a:pt x="20" y="23"/>
                      <a:pt x="7" y="19"/>
                    </a:cubicBezTo>
                    <a:cubicBezTo>
                      <a:pt x="6" y="17"/>
                      <a:pt x="3" y="13"/>
                      <a:pt x="3" y="1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2" name="Freeform 12"/>
              <p:cNvSpPr>
                <a:spLocks/>
              </p:cNvSpPr>
              <p:nvPr userDrawn="1"/>
            </p:nvSpPr>
            <p:spPr bwMode="ltGray">
              <a:xfrm>
                <a:off x="2909" y="908"/>
                <a:ext cx="31" cy="34"/>
              </a:xfrm>
              <a:custGeom>
                <a:avLst/>
                <a:gdLst>
                  <a:gd name="T0" fmla="*/ 16 w 30"/>
                  <a:gd name="T1" fmla="*/ 33 h 42"/>
                  <a:gd name="T2" fmla="*/ 8 w 30"/>
                  <a:gd name="T3" fmla="*/ 21 h 42"/>
                  <a:gd name="T4" fmla="*/ 0 w 30"/>
                  <a:gd name="T5" fmla="*/ 9 h 42"/>
                  <a:gd name="T6" fmla="*/ 16 w 30"/>
                  <a:gd name="T7" fmla="*/ 3 h 42"/>
                  <a:gd name="T8" fmla="*/ 30 w 30"/>
                  <a:gd name="T9" fmla="*/ 23 h 42"/>
                  <a:gd name="T10" fmla="*/ 28 w 30"/>
                  <a:gd name="T11" fmla="*/ 31 h 42"/>
                  <a:gd name="T12" fmla="*/ 16 w 30"/>
                  <a:gd name="T13" fmla="*/ 3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42">
                    <a:moveTo>
                      <a:pt x="16" y="33"/>
                    </a:moveTo>
                    <a:cubicBezTo>
                      <a:pt x="3" y="20"/>
                      <a:pt x="15" y="34"/>
                      <a:pt x="8" y="21"/>
                    </a:cubicBezTo>
                    <a:cubicBezTo>
                      <a:pt x="6" y="17"/>
                      <a:pt x="0" y="9"/>
                      <a:pt x="0" y="9"/>
                    </a:cubicBezTo>
                    <a:cubicBezTo>
                      <a:pt x="5" y="1"/>
                      <a:pt x="7" y="0"/>
                      <a:pt x="16" y="3"/>
                    </a:cubicBezTo>
                    <a:cubicBezTo>
                      <a:pt x="25" y="16"/>
                      <a:pt x="10" y="16"/>
                      <a:pt x="30" y="23"/>
                    </a:cubicBezTo>
                    <a:cubicBezTo>
                      <a:pt x="29" y="26"/>
                      <a:pt x="30" y="29"/>
                      <a:pt x="28" y="31"/>
                    </a:cubicBezTo>
                    <a:cubicBezTo>
                      <a:pt x="15" y="42"/>
                      <a:pt x="16" y="38"/>
                      <a:pt x="16" y="3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3" name="Freeform 13"/>
              <p:cNvSpPr>
                <a:spLocks/>
              </p:cNvSpPr>
              <p:nvPr userDrawn="1"/>
            </p:nvSpPr>
            <p:spPr bwMode="ltGray">
              <a:xfrm>
                <a:off x="2551" y="940"/>
                <a:ext cx="25" cy="12"/>
              </a:xfrm>
              <a:custGeom>
                <a:avLst/>
                <a:gdLst>
                  <a:gd name="T0" fmla="*/ 15 w 25"/>
                  <a:gd name="T1" fmla="*/ 16 h 16"/>
                  <a:gd name="T2" fmla="*/ 3 w 25"/>
                  <a:gd name="T3" fmla="*/ 8 h 16"/>
                  <a:gd name="T4" fmla="*/ 15 w 25"/>
                  <a:gd name="T5" fmla="*/ 0 h 16"/>
                  <a:gd name="T6" fmla="*/ 15 w 25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16">
                    <a:moveTo>
                      <a:pt x="15" y="16"/>
                    </a:moveTo>
                    <a:cubicBezTo>
                      <a:pt x="10" y="15"/>
                      <a:pt x="0" y="12"/>
                      <a:pt x="3" y="8"/>
                    </a:cubicBezTo>
                    <a:cubicBezTo>
                      <a:pt x="6" y="4"/>
                      <a:pt x="15" y="0"/>
                      <a:pt x="15" y="0"/>
                    </a:cubicBezTo>
                    <a:cubicBezTo>
                      <a:pt x="17" y="3"/>
                      <a:pt x="25" y="16"/>
                      <a:pt x="15" y="1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4" name="Freeform 14"/>
              <p:cNvSpPr>
                <a:spLocks/>
              </p:cNvSpPr>
              <p:nvPr userDrawn="1"/>
            </p:nvSpPr>
            <p:spPr bwMode="ltGray">
              <a:xfrm>
                <a:off x="2443" y="954"/>
                <a:ext cx="65" cy="39"/>
              </a:xfrm>
              <a:custGeom>
                <a:avLst/>
                <a:gdLst>
                  <a:gd name="T0" fmla="*/ 14 w 65"/>
                  <a:gd name="T1" fmla="*/ 24 h 46"/>
                  <a:gd name="T2" fmla="*/ 30 w 65"/>
                  <a:gd name="T3" fmla="*/ 4 h 46"/>
                  <a:gd name="T4" fmla="*/ 42 w 65"/>
                  <a:gd name="T5" fmla="*/ 0 h 46"/>
                  <a:gd name="T6" fmla="*/ 58 w 65"/>
                  <a:gd name="T7" fmla="*/ 12 h 46"/>
                  <a:gd name="T8" fmla="*/ 32 w 65"/>
                  <a:gd name="T9" fmla="*/ 26 h 46"/>
                  <a:gd name="T10" fmla="*/ 12 w 65"/>
                  <a:gd name="T11" fmla="*/ 46 h 46"/>
                  <a:gd name="T12" fmla="*/ 8 w 65"/>
                  <a:gd name="T13" fmla="*/ 20 h 46"/>
                  <a:gd name="T14" fmla="*/ 12 w 65"/>
                  <a:gd name="T15" fmla="*/ 14 h 46"/>
                  <a:gd name="T16" fmla="*/ 14 w 65"/>
                  <a:gd name="T17" fmla="*/ 2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46">
                    <a:moveTo>
                      <a:pt x="14" y="24"/>
                    </a:moveTo>
                    <a:cubicBezTo>
                      <a:pt x="18" y="13"/>
                      <a:pt x="16" y="9"/>
                      <a:pt x="30" y="4"/>
                    </a:cubicBezTo>
                    <a:cubicBezTo>
                      <a:pt x="34" y="3"/>
                      <a:pt x="42" y="0"/>
                      <a:pt x="42" y="0"/>
                    </a:cubicBezTo>
                    <a:cubicBezTo>
                      <a:pt x="50" y="1"/>
                      <a:pt x="65" y="0"/>
                      <a:pt x="58" y="12"/>
                    </a:cubicBezTo>
                    <a:cubicBezTo>
                      <a:pt x="53" y="21"/>
                      <a:pt x="40" y="21"/>
                      <a:pt x="32" y="26"/>
                    </a:cubicBezTo>
                    <a:cubicBezTo>
                      <a:pt x="26" y="35"/>
                      <a:pt x="23" y="42"/>
                      <a:pt x="12" y="46"/>
                    </a:cubicBezTo>
                    <a:cubicBezTo>
                      <a:pt x="0" y="42"/>
                      <a:pt x="5" y="30"/>
                      <a:pt x="8" y="20"/>
                    </a:cubicBezTo>
                    <a:cubicBezTo>
                      <a:pt x="9" y="18"/>
                      <a:pt x="10" y="13"/>
                      <a:pt x="12" y="14"/>
                    </a:cubicBezTo>
                    <a:cubicBezTo>
                      <a:pt x="15" y="16"/>
                      <a:pt x="13" y="21"/>
                      <a:pt x="14" y="2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5" name="Freeform 15"/>
              <p:cNvSpPr>
                <a:spLocks/>
              </p:cNvSpPr>
              <p:nvPr userDrawn="1"/>
            </p:nvSpPr>
            <p:spPr bwMode="ltGray">
              <a:xfrm>
                <a:off x="2375" y="952"/>
                <a:ext cx="68" cy="39"/>
              </a:xfrm>
              <a:custGeom>
                <a:avLst/>
                <a:gdLst>
                  <a:gd name="T0" fmla="*/ 0 w 69"/>
                  <a:gd name="T1" fmla="*/ 31 h 47"/>
                  <a:gd name="T2" fmla="*/ 18 w 69"/>
                  <a:gd name="T3" fmla="*/ 25 h 47"/>
                  <a:gd name="T4" fmla="*/ 52 w 69"/>
                  <a:gd name="T5" fmla="*/ 1 h 47"/>
                  <a:gd name="T6" fmla="*/ 64 w 69"/>
                  <a:gd name="T7" fmla="*/ 3 h 47"/>
                  <a:gd name="T8" fmla="*/ 50 w 69"/>
                  <a:gd name="T9" fmla="*/ 19 h 47"/>
                  <a:gd name="T10" fmla="*/ 28 w 69"/>
                  <a:gd name="T11" fmla="*/ 33 h 47"/>
                  <a:gd name="T12" fmla="*/ 22 w 69"/>
                  <a:gd name="T13" fmla="*/ 47 h 47"/>
                  <a:gd name="T14" fmla="*/ 16 w 69"/>
                  <a:gd name="T15" fmla="*/ 45 h 47"/>
                  <a:gd name="T16" fmla="*/ 12 w 69"/>
                  <a:gd name="T17" fmla="*/ 39 h 47"/>
                  <a:gd name="T18" fmla="*/ 0 w 69"/>
                  <a:gd name="T19" fmla="*/ 35 h 47"/>
                  <a:gd name="T20" fmla="*/ 0 w 69"/>
                  <a:gd name="T21" fmla="*/ 3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47">
                    <a:moveTo>
                      <a:pt x="0" y="31"/>
                    </a:moveTo>
                    <a:cubicBezTo>
                      <a:pt x="7" y="24"/>
                      <a:pt x="9" y="22"/>
                      <a:pt x="18" y="25"/>
                    </a:cubicBezTo>
                    <a:cubicBezTo>
                      <a:pt x="25" y="4"/>
                      <a:pt x="36" y="12"/>
                      <a:pt x="52" y="1"/>
                    </a:cubicBezTo>
                    <a:cubicBezTo>
                      <a:pt x="56" y="2"/>
                      <a:pt x="61" y="0"/>
                      <a:pt x="64" y="3"/>
                    </a:cubicBezTo>
                    <a:cubicBezTo>
                      <a:pt x="69" y="8"/>
                      <a:pt x="50" y="19"/>
                      <a:pt x="50" y="19"/>
                    </a:cubicBezTo>
                    <a:cubicBezTo>
                      <a:pt x="46" y="31"/>
                      <a:pt x="35" y="22"/>
                      <a:pt x="28" y="33"/>
                    </a:cubicBezTo>
                    <a:cubicBezTo>
                      <a:pt x="31" y="41"/>
                      <a:pt x="31" y="44"/>
                      <a:pt x="22" y="47"/>
                    </a:cubicBezTo>
                    <a:cubicBezTo>
                      <a:pt x="20" y="46"/>
                      <a:pt x="18" y="46"/>
                      <a:pt x="16" y="45"/>
                    </a:cubicBezTo>
                    <a:cubicBezTo>
                      <a:pt x="14" y="43"/>
                      <a:pt x="14" y="40"/>
                      <a:pt x="12" y="39"/>
                    </a:cubicBezTo>
                    <a:cubicBezTo>
                      <a:pt x="8" y="37"/>
                      <a:pt x="0" y="35"/>
                      <a:pt x="0" y="35"/>
                    </a:cubicBezTo>
                    <a:cubicBezTo>
                      <a:pt x="2" y="26"/>
                      <a:pt x="3" y="25"/>
                      <a:pt x="0" y="3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6" name="Freeform 16"/>
              <p:cNvSpPr>
                <a:spLocks/>
              </p:cNvSpPr>
              <p:nvPr userDrawn="1"/>
            </p:nvSpPr>
            <p:spPr bwMode="ltGray">
              <a:xfrm>
                <a:off x="2007" y="739"/>
                <a:ext cx="354" cy="228"/>
              </a:xfrm>
              <a:custGeom>
                <a:avLst/>
                <a:gdLst>
                  <a:gd name="T0" fmla="*/ 10 w 355"/>
                  <a:gd name="T1" fmla="*/ 4 h 277"/>
                  <a:gd name="T2" fmla="*/ 36 w 355"/>
                  <a:gd name="T3" fmla="*/ 18 h 277"/>
                  <a:gd name="T4" fmla="*/ 46 w 355"/>
                  <a:gd name="T5" fmla="*/ 30 h 277"/>
                  <a:gd name="T6" fmla="*/ 76 w 355"/>
                  <a:gd name="T7" fmla="*/ 52 h 277"/>
                  <a:gd name="T8" fmla="*/ 92 w 355"/>
                  <a:gd name="T9" fmla="*/ 66 h 277"/>
                  <a:gd name="T10" fmla="*/ 122 w 355"/>
                  <a:gd name="T11" fmla="*/ 98 h 277"/>
                  <a:gd name="T12" fmla="*/ 136 w 355"/>
                  <a:gd name="T13" fmla="*/ 128 h 277"/>
                  <a:gd name="T14" fmla="*/ 148 w 355"/>
                  <a:gd name="T15" fmla="*/ 132 h 277"/>
                  <a:gd name="T16" fmla="*/ 154 w 355"/>
                  <a:gd name="T17" fmla="*/ 150 h 277"/>
                  <a:gd name="T18" fmla="*/ 176 w 355"/>
                  <a:gd name="T19" fmla="*/ 152 h 277"/>
                  <a:gd name="T20" fmla="*/ 170 w 355"/>
                  <a:gd name="T21" fmla="*/ 196 h 277"/>
                  <a:gd name="T22" fmla="*/ 180 w 355"/>
                  <a:gd name="T23" fmla="*/ 224 h 277"/>
                  <a:gd name="T24" fmla="*/ 198 w 355"/>
                  <a:gd name="T25" fmla="*/ 232 h 277"/>
                  <a:gd name="T26" fmla="*/ 216 w 355"/>
                  <a:gd name="T27" fmla="*/ 234 h 277"/>
                  <a:gd name="T28" fmla="*/ 236 w 355"/>
                  <a:gd name="T29" fmla="*/ 242 h 277"/>
                  <a:gd name="T30" fmla="*/ 254 w 355"/>
                  <a:gd name="T31" fmla="*/ 236 h 277"/>
                  <a:gd name="T32" fmla="*/ 272 w 355"/>
                  <a:gd name="T33" fmla="*/ 248 h 277"/>
                  <a:gd name="T34" fmla="*/ 296 w 355"/>
                  <a:gd name="T35" fmla="*/ 256 h 277"/>
                  <a:gd name="T36" fmla="*/ 314 w 355"/>
                  <a:gd name="T37" fmla="*/ 264 h 277"/>
                  <a:gd name="T38" fmla="*/ 352 w 355"/>
                  <a:gd name="T39" fmla="*/ 266 h 277"/>
                  <a:gd name="T40" fmla="*/ 342 w 355"/>
                  <a:gd name="T41" fmla="*/ 274 h 277"/>
                  <a:gd name="T42" fmla="*/ 322 w 355"/>
                  <a:gd name="T43" fmla="*/ 272 h 277"/>
                  <a:gd name="T44" fmla="*/ 300 w 355"/>
                  <a:gd name="T45" fmla="*/ 270 h 277"/>
                  <a:gd name="T46" fmla="*/ 288 w 355"/>
                  <a:gd name="T47" fmla="*/ 266 h 277"/>
                  <a:gd name="T48" fmla="*/ 252 w 355"/>
                  <a:gd name="T49" fmla="*/ 264 h 277"/>
                  <a:gd name="T50" fmla="*/ 234 w 355"/>
                  <a:gd name="T51" fmla="*/ 260 h 277"/>
                  <a:gd name="T52" fmla="*/ 172 w 355"/>
                  <a:gd name="T53" fmla="*/ 242 h 277"/>
                  <a:gd name="T54" fmla="*/ 160 w 355"/>
                  <a:gd name="T55" fmla="*/ 216 h 277"/>
                  <a:gd name="T56" fmla="*/ 126 w 355"/>
                  <a:gd name="T57" fmla="*/ 200 h 277"/>
                  <a:gd name="T58" fmla="*/ 108 w 355"/>
                  <a:gd name="T59" fmla="*/ 186 h 277"/>
                  <a:gd name="T60" fmla="*/ 94 w 355"/>
                  <a:gd name="T61" fmla="*/ 158 h 277"/>
                  <a:gd name="T62" fmla="*/ 68 w 355"/>
                  <a:gd name="T63" fmla="*/ 108 h 277"/>
                  <a:gd name="T64" fmla="*/ 64 w 355"/>
                  <a:gd name="T65" fmla="*/ 102 h 277"/>
                  <a:gd name="T66" fmla="*/ 58 w 355"/>
                  <a:gd name="T67" fmla="*/ 100 h 277"/>
                  <a:gd name="T68" fmla="*/ 54 w 355"/>
                  <a:gd name="T69" fmla="*/ 88 h 277"/>
                  <a:gd name="T70" fmla="*/ 38 w 355"/>
                  <a:gd name="T71" fmla="*/ 58 h 277"/>
                  <a:gd name="T72" fmla="*/ 20 w 355"/>
                  <a:gd name="T73" fmla="*/ 40 h 277"/>
                  <a:gd name="T74" fmla="*/ 4 w 355"/>
                  <a:gd name="T75" fmla="*/ 22 h 277"/>
                  <a:gd name="T76" fmla="*/ 10 w 355"/>
                  <a:gd name="T77" fmla="*/ 2 h 277"/>
                  <a:gd name="T78" fmla="*/ 10 w 355"/>
                  <a:gd name="T79" fmla="*/ 4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277">
                    <a:moveTo>
                      <a:pt x="10" y="4"/>
                    </a:moveTo>
                    <a:cubicBezTo>
                      <a:pt x="22" y="0"/>
                      <a:pt x="24" y="14"/>
                      <a:pt x="36" y="18"/>
                    </a:cubicBezTo>
                    <a:cubicBezTo>
                      <a:pt x="37" y="19"/>
                      <a:pt x="45" y="29"/>
                      <a:pt x="46" y="30"/>
                    </a:cubicBezTo>
                    <a:cubicBezTo>
                      <a:pt x="56" y="40"/>
                      <a:pt x="67" y="38"/>
                      <a:pt x="76" y="52"/>
                    </a:cubicBezTo>
                    <a:cubicBezTo>
                      <a:pt x="80" y="58"/>
                      <a:pt x="92" y="66"/>
                      <a:pt x="92" y="66"/>
                    </a:cubicBezTo>
                    <a:cubicBezTo>
                      <a:pt x="96" y="79"/>
                      <a:pt x="112" y="88"/>
                      <a:pt x="122" y="98"/>
                    </a:cubicBezTo>
                    <a:cubicBezTo>
                      <a:pt x="124" y="105"/>
                      <a:pt x="130" y="124"/>
                      <a:pt x="136" y="128"/>
                    </a:cubicBezTo>
                    <a:cubicBezTo>
                      <a:pt x="140" y="130"/>
                      <a:pt x="148" y="132"/>
                      <a:pt x="148" y="132"/>
                    </a:cubicBezTo>
                    <a:cubicBezTo>
                      <a:pt x="150" y="138"/>
                      <a:pt x="154" y="150"/>
                      <a:pt x="154" y="150"/>
                    </a:cubicBezTo>
                    <a:cubicBezTo>
                      <a:pt x="161" y="139"/>
                      <a:pt x="168" y="144"/>
                      <a:pt x="176" y="152"/>
                    </a:cubicBezTo>
                    <a:cubicBezTo>
                      <a:pt x="174" y="167"/>
                      <a:pt x="173" y="181"/>
                      <a:pt x="170" y="196"/>
                    </a:cubicBezTo>
                    <a:cubicBezTo>
                      <a:pt x="171" y="202"/>
                      <a:pt x="174" y="220"/>
                      <a:pt x="180" y="224"/>
                    </a:cubicBezTo>
                    <a:cubicBezTo>
                      <a:pt x="185" y="228"/>
                      <a:pt x="193" y="228"/>
                      <a:pt x="198" y="232"/>
                    </a:cubicBezTo>
                    <a:cubicBezTo>
                      <a:pt x="204" y="230"/>
                      <a:pt x="216" y="234"/>
                      <a:pt x="216" y="234"/>
                    </a:cubicBezTo>
                    <a:cubicBezTo>
                      <a:pt x="223" y="241"/>
                      <a:pt x="225" y="245"/>
                      <a:pt x="236" y="242"/>
                    </a:cubicBezTo>
                    <a:cubicBezTo>
                      <a:pt x="242" y="240"/>
                      <a:pt x="254" y="236"/>
                      <a:pt x="254" y="236"/>
                    </a:cubicBezTo>
                    <a:cubicBezTo>
                      <a:pt x="260" y="240"/>
                      <a:pt x="265" y="246"/>
                      <a:pt x="272" y="248"/>
                    </a:cubicBezTo>
                    <a:cubicBezTo>
                      <a:pt x="277" y="250"/>
                      <a:pt x="291" y="252"/>
                      <a:pt x="296" y="256"/>
                    </a:cubicBezTo>
                    <a:cubicBezTo>
                      <a:pt x="301" y="260"/>
                      <a:pt x="314" y="264"/>
                      <a:pt x="314" y="264"/>
                    </a:cubicBezTo>
                    <a:cubicBezTo>
                      <a:pt x="330" y="263"/>
                      <a:pt x="338" y="261"/>
                      <a:pt x="352" y="266"/>
                    </a:cubicBezTo>
                    <a:cubicBezTo>
                      <a:pt x="355" y="275"/>
                      <a:pt x="350" y="277"/>
                      <a:pt x="342" y="274"/>
                    </a:cubicBezTo>
                    <a:cubicBezTo>
                      <a:pt x="336" y="276"/>
                      <a:pt x="322" y="272"/>
                      <a:pt x="322" y="272"/>
                    </a:cubicBezTo>
                    <a:cubicBezTo>
                      <a:pt x="314" y="275"/>
                      <a:pt x="308" y="272"/>
                      <a:pt x="300" y="270"/>
                    </a:cubicBezTo>
                    <a:cubicBezTo>
                      <a:pt x="296" y="269"/>
                      <a:pt x="288" y="266"/>
                      <a:pt x="288" y="266"/>
                    </a:cubicBezTo>
                    <a:cubicBezTo>
                      <a:pt x="276" y="270"/>
                      <a:pt x="264" y="266"/>
                      <a:pt x="252" y="264"/>
                    </a:cubicBezTo>
                    <a:cubicBezTo>
                      <a:pt x="245" y="259"/>
                      <a:pt x="242" y="257"/>
                      <a:pt x="234" y="260"/>
                    </a:cubicBezTo>
                    <a:cubicBezTo>
                      <a:pt x="211" y="252"/>
                      <a:pt x="192" y="256"/>
                      <a:pt x="172" y="242"/>
                    </a:cubicBezTo>
                    <a:cubicBezTo>
                      <a:pt x="165" y="231"/>
                      <a:pt x="176" y="221"/>
                      <a:pt x="160" y="216"/>
                    </a:cubicBezTo>
                    <a:cubicBezTo>
                      <a:pt x="154" y="233"/>
                      <a:pt x="136" y="203"/>
                      <a:pt x="126" y="200"/>
                    </a:cubicBezTo>
                    <a:cubicBezTo>
                      <a:pt x="120" y="196"/>
                      <a:pt x="114" y="190"/>
                      <a:pt x="108" y="186"/>
                    </a:cubicBezTo>
                    <a:cubicBezTo>
                      <a:pt x="104" y="175"/>
                      <a:pt x="104" y="165"/>
                      <a:pt x="94" y="158"/>
                    </a:cubicBezTo>
                    <a:cubicBezTo>
                      <a:pt x="83" y="142"/>
                      <a:pt x="85" y="119"/>
                      <a:pt x="68" y="108"/>
                    </a:cubicBezTo>
                    <a:cubicBezTo>
                      <a:pt x="67" y="106"/>
                      <a:pt x="66" y="104"/>
                      <a:pt x="64" y="102"/>
                    </a:cubicBezTo>
                    <a:cubicBezTo>
                      <a:pt x="62" y="101"/>
                      <a:pt x="59" y="102"/>
                      <a:pt x="58" y="100"/>
                    </a:cubicBezTo>
                    <a:cubicBezTo>
                      <a:pt x="56" y="97"/>
                      <a:pt x="54" y="88"/>
                      <a:pt x="54" y="88"/>
                    </a:cubicBezTo>
                    <a:cubicBezTo>
                      <a:pt x="59" y="73"/>
                      <a:pt x="52" y="61"/>
                      <a:pt x="38" y="58"/>
                    </a:cubicBezTo>
                    <a:cubicBezTo>
                      <a:pt x="32" y="49"/>
                      <a:pt x="31" y="44"/>
                      <a:pt x="20" y="40"/>
                    </a:cubicBezTo>
                    <a:cubicBezTo>
                      <a:pt x="16" y="27"/>
                      <a:pt x="16" y="26"/>
                      <a:pt x="4" y="22"/>
                    </a:cubicBezTo>
                    <a:cubicBezTo>
                      <a:pt x="1" y="13"/>
                      <a:pt x="0" y="5"/>
                      <a:pt x="10" y="2"/>
                    </a:cubicBezTo>
                    <a:cubicBezTo>
                      <a:pt x="18" y="5"/>
                      <a:pt x="18" y="4"/>
                      <a:pt x="10" y="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7" name="Freeform 17"/>
              <p:cNvSpPr>
                <a:spLocks/>
              </p:cNvSpPr>
              <p:nvPr userDrawn="1"/>
            </p:nvSpPr>
            <p:spPr bwMode="ltGray">
              <a:xfrm>
                <a:off x="2222" y="724"/>
                <a:ext cx="157" cy="167"/>
              </a:xfrm>
              <a:custGeom>
                <a:avLst/>
                <a:gdLst>
                  <a:gd name="T0" fmla="*/ 54 w 156"/>
                  <a:gd name="T1" fmla="*/ 66 h 206"/>
                  <a:gd name="T2" fmla="*/ 66 w 156"/>
                  <a:gd name="T3" fmla="*/ 58 h 206"/>
                  <a:gd name="T4" fmla="*/ 68 w 156"/>
                  <a:gd name="T5" fmla="*/ 52 h 206"/>
                  <a:gd name="T6" fmla="*/ 80 w 156"/>
                  <a:gd name="T7" fmla="*/ 44 h 206"/>
                  <a:gd name="T8" fmla="*/ 106 w 156"/>
                  <a:gd name="T9" fmla="*/ 22 h 206"/>
                  <a:gd name="T10" fmla="*/ 112 w 156"/>
                  <a:gd name="T11" fmla="*/ 4 h 206"/>
                  <a:gd name="T12" fmla="*/ 124 w 156"/>
                  <a:gd name="T13" fmla="*/ 0 h 206"/>
                  <a:gd name="T14" fmla="*/ 150 w 156"/>
                  <a:gd name="T15" fmla="*/ 28 h 206"/>
                  <a:gd name="T16" fmla="*/ 146 w 156"/>
                  <a:gd name="T17" fmla="*/ 44 h 206"/>
                  <a:gd name="T18" fmla="*/ 126 w 156"/>
                  <a:gd name="T19" fmla="*/ 64 h 206"/>
                  <a:gd name="T20" fmla="*/ 132 w 156"/>
                  <a:gd name="T21" fmla="*/ 94 h 206"/>
                  <a:gd name="T22" fmla="*/ 142 w 156"/>
                  <a:gd name="T23" fmla="*/ 110 h 206"/>
                  <a:gd name="T24" fmla="*/ 146 w 156"/>
                  <a:gd name="T25" fmla="*/ 128 h 206"/>
                  <a:gd name="T26" fmla="*/ 128 w 156"/>
                  <a:gd name="T27" fmla="*/ 128 h 206"/>
                  <a:gd name="T28" fmla="*/ 116 w 156"/>
                  <a:gd name="T29" fmla="*/ 146 h 206"/>
                  <a:gd name="T30" fmla="*/ 104 w 156"/>
                  <a:gd name="T31" fmla="*/ 156 h 206"/>
                  <a:gd name="T32" fmla="*/ 100 w 156"/>
                  <a:gd name="T33" fmla="*/ 198 h 206"/>
                  <a:gd name="T34" fmla="*/ 88 w 156"/>
                  <a:gd name="T35" fmla="*/ 202 h 206"/>
                  <a:gd name="T36" fmla="*/ 82 w 156"/>
                  <a:gd name="T37" fmla="*/ 206 h 206"/>
                  <a:gd name="T38" fmla="*/ 76 w 156"/>
                  <a:gd name="T39" fmla="*/ 202 h 206"/>
                  <a:gd name="T40" fmla="*/ 72 w 156"/>
                  <a:gd name="T41" fmla="*/ 190 h 206"/>
                  <a:gd name="T42" fmla="*/ 60 w 156"/>
                  <a:gd name="T43" fmla="*/ 186 h 206"/>
                  <a:gd name="T44" fmla="*/ 42 w 156"/>
                  <a:gd name="T45" fmla="*/ 194 h 206"/>
                  <a:gd name="T46" fmla="*/ 28 w 156"/>
                  <a:gd name="T47" fmla="*/ 186 h 206"/>
                  <a:gd name="T48" fmla="*/ 10 w 156"/>
                  <a:gd name="T49" fmla="*/ 148 h 206"/>
                  <a:gd name="T50" fmla="*/ 4 w 156"/>
                  <a:gd name="T51" fmla="*/ 130 h 206"/>
                  <a:gd name="T52" fmla="*/ 0 w 156"/>
                  <a:gd name="T53" fmla="*/ 118 h 206"/>
                  <a:gd name="T54" fmla="*/ 20 w 156"/>
                  <a:gd name="T55" fmla="*/ 96 h 206"/>
                  <a:gd name="T56" fmla="*/ 32 w 156"/>
                  <a:gd name="T57" fmla="*/ 104 h 206"/>
                  <a:gd name="T58" fmla="*/ 34 w 156"/>
                  <a:gd name="T59" fmla="*/ 80 h 206"/>
                  <a:gd name="T60" fmla="*/ 52 w 156"/>
                  <a:gd name="T61" fmla="*/ 70 h 206"/>
                  <a:gd name="T62" fmla="*/ 54 w 156"/>
                  <a:gd name="T63" fmla="*/ 6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6" h="206">
                    <a:moveTo>
                      <a:pt x="54" y="66"/>
                    </a:moveTo>
                    <a:cubicBezTo>
                      <a:pt x="58" y="63"/>
                      <a:pt x="64" y="63"/>
                      <a:pt x="66" y="58"/>
                    </a:cubicBezTo>
                    <a:cubicBezTo>
                      <a:pt x="67" y="56"/>
                      <a:pt x="67" y="53"/>
                      <a:pt x="68" y="52"/>
                    </a:cubicBezTo>
                    <a:cubicBezTo>
                      <a:pt x="71" y="49"/>
                      <a:pt x="80" y="44"/>
                      <a:pt x="80" y="44"/>
                    </a:cubicBezTo>
                    <a:cubicBezTo>
                      <a:pt x="113" y="55"/>
                      <a:pt x="85" y="29"/>
                      <a:pt x="106" y="22"/>
                    </a:cubicBezTo>
                    <a:cubicBezTo>
                      <a:pt x="110" y="17"/>
                      <a:pt x="108" y="9"/>
                      <a:pt x="112" y="4"/>
                    </a:cubicBezTo>
                    <a:cubicBezTo>
                      <a:pt x="115" y="1"/>
                      <a:pt x="124" y="0"/>
                      <a:pt x="124" y="0"/>
                    </a:cubicBezTo>
                    <a:cubicBezTo>
                      <a:pt x="138" y="14"/>
                      <a:pt x="126" y="23"/>
                      <a:pt x="150" y="28"/>
                    </a:cubicBezTo>
                    <a:cubicBezTo>
                      <a:pt x="156" y="36"/>
                      <a:pt x="154" y="39"/>
                      <a:pt x="146" y="44"/>
                    </a:cubicBezTo>
                    <a:cubicBezTo>
                      <a:pt x="141" y="52"/>
                      <a:pt x="135" y="61"/>
                      <a:pt x="126" y="64"/>
                    </a:cubicBezTo>
                    <a:cubicBezTo>
                      <a:pt x="118" y="75"/>
                      <a:pt x="128" y="83"/>
                      <a:pt x="132" y="94"/>
                    </a:cubicBezTo>
                    <a:cubicBezTo>
                      <a:pt x="129" y="103"/>
                      <a:pt x="135" y="105"/>
                      <a:pt x="142" y="110"/>
                    </a:cubicBezTo>
                    <a:cubicBezTo>
                      <a:pt x="145" y="119"/>
                      <a:pt x="141" y="120"/>
                      <a:pt x="146" y="128"/>
                    </a:cubicBezTo>
                    <a:cubicBezTo>
                      <a:pt x="142" y="139"/>
                      <a:pt x="135" y="133"/>
                      <a:pt x="128" y="128"/>
                    </a:cubicBezTo>
                    <a:cubicBezTo>
                      <a:pt x="116" y="132"/>
                      <a:pt x="122" y="136"/>
                      <a:pt x="116" y="146"/>
                    </a:cubicBezTo>
                    <a:cubicBezTo>
                      <a:pt x="113" y="151"/>
                      <a:pt x="108" y="152"/>
                      <a:pt x="104" y="156"/>
                    </a:cubicBezTo>
                    <a:cubicBezTo>
                      <a:pt x="107" y="167"/>
                      <a:pt x="112" y="191"/>
                      <a:pt x="100" y="198"/>
                    </a:cubicBezTo>
                    <a:cubicBezTo>
                      <a:pt x="96" y="200"/>
                      <a:pt x="92" y="200"/>
                      <a:pt x="88" y="202"/>
                    </a:cubicBezTo>
                    <a:cubicBezTo>
                      <a:pt x="86" y="203"/>
                      <a:pt x="84" y="205"/>
                      <a:pt x="82" y="206"/>
                    </a:cubicBezTo>
                    <a:cubicBezTo>
                      <a:pt x="80" y="205"/>
                      <a:pt x="77" y="204"/>
                      <a:pt x="76" y="202"/>
                    </a:cubicBezTo>
                    <a:cubicBezTo>
                      <a:pt x="74" y="198"/>
                      <a:pt x="76" y="191"/>
                      <a:pt x="72" y="190"/>
                    </a:cubicBezTo>
                    <a:cubicBezTo>
                      <a:pt x="68" y="189"/>
                      <a:pt x="60" y="186"/>
                      <a:pt x="60" y="186"/>
                    </a:cubicBezTo>
                    <a:cubicBezTo>
                      <a:pt x="53" y="188"/>
                      <a:pt x="49" y="192"/>
                      <a:pt x="42" y="194"/>
                    </a:cubicBezTo>
                    <a:cubicBezTo>
                      <a:pt x="34" y="189"/>
                      <a:pt x="37" y="183"/>
                      <a:pt x="28" y="186"/>
                    </a:cubicBezTo>
                    <a:cubicBezTo>
                      <a:pt x="12" y="181"/>
                      <a:pt x="19" y="161"/>
                      <a:pt x="10" y="148"/>
                    </a:cubicBezTo>
                    <a:cubicBezTo>
                      <a:pt x="5" y="121"/>
                      <a:pt x="11" y="147"/>
                      <a:pt x="4" y="130"/>
                    </a:cubicBezTo>
                    <a:cubicBezTo>
                      <a:pt x="2" y="126"/>
                      <a:pt x="0" y="118"/>
                      <a:pt x="0" y="118"/>
                    </a:cubicBezTo>
                    <a:cubicBezTo>
                      <a:pt x="2" y="95"/>
                      <a:pt x="0" y="83"/>
                      <a:pt x="20" y="96"/>
                    </a:cubicBezTo>
                    <a:cubicBezTo>
                      <a:pt x="23" y="105"/>
                      <a:pt x="23" y="110"/>
                      <a:pt x="32" y="104"/>
                    </a:cubicBezTo>
                    <a:cubicBezTo>
                      <a:pt x="35" y="95"/>
                      <a:pt x="29" y="88"/>
                      <a:pt x="34" y="80"/>
                    </a:cubicBezTo>
                    <a:cubicBezTo>
                      <a:pt x="36" y="76"/>
                      <a:pt x="48" y="73"/>
                      <a:pt x="52" y="70"/>
                    </a:cubicBezTo>
                    <a:cubicBezTo>
                      <a:pt x="57" y="63"/>
                      <a:pt x="58" y="62"/>
                      <a:pt x="54" y="6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8" name="Freeform 18"/>
              <p:cNvSpPr>
                <a:spLocks/>
              </p:cNvSpPr>
              <p:nvPr userDrawn="1"/>
            </p:nvSpPr>
            <p:spPr bwMode="ltGray">
              <a:xfrm>
                <a:off x="2375" y="800"/>
                <a:ext cx="110" cy="32"/>
              </a:xfrm>
              <a:custGeom>
                <a:avLst/>
                <a:gdLst>
                  <a:gd name="T0" fmla="*/ 4 w 109"/>
                  <a:gd name="T1" fmla="*/ 32 h 38"/>
                  <a:gd name="T2" fmla="*/ 18 w 109"/>
                  <a:gd name="T3" fmla="*/ 10 h 38"/>
                  <a:gd name="T4" fmla="*/ 46 w 109"/>
                  <a:gd name="T5" fmla="*/ 20 h 38"/>
                  <a:gd name="T6" fmla="*/ 72 w 109"/>
                  <a:gd name="T7" fmla="*/ 14 h 38"/>
                  <a:gd name="T8" fmla="*/ 90 w 109"/>
                  <a:gd name="T9" fmla="*/ 0 h 38"/>
                  <a:gd name="T10" fmla="*/ 76 w 109"/>
                  <a:gd name="T11" fmla="*/ 26 h 38"/>
                  <a:gd name="T12" fmla="*/ 60 w 109"/>
                  <a:gd name="T13" fmla="*/ 38 h 38"/>
                  <a:gd name="T14" fmla="*/ 42 w 109"/>
                  <a:gd name="T15" fmla="*/ 32 h 38"/>
                  <a:gd name="T16" fmla="*/ 14 w 109"/>
                  <a:gd name="T17" fmla="*/ 30 h 38"/>
                  <a:gd name="T18" fmla="*/ 4 w 109"/>
                  <a:gd name="T19" fmla="*/ 3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38">
                    <a:moveTo>
                      <a:pt x="4" y="32"/>
                    </a:moveTo>
                    <a:cubicBezTo>
                      <a:pt x="7" y="22"/>
                      <a:pt x="7" y="14"/>
                      <a:pt x="18" y="10"/>
                    </a:cubicBezTo>
                    <a:cubicBezTo>
                      <a:pt x="28" y="12"/>
                      <a:pt x="37" y="14"/>
                      <a:pt x="46" y="20"/>
                    </a:cubicBezTo>
                    <a:cubicBezTo>
                      <a:pt x="62" y="15"/>
                      <a:pt x="54" y="17"/>
                      <a:pt x="72" y="14"/>
                    </a:cubicBezTo>
                    <a:cubicBezTo>
                      <a:pt x="77" y="9"/>
                      <a:pt x="90" y="0"/>
                      <a:pt x="90" y="0"/>
                    </a:cubicBezTo>
                    <a:cubicBezTo>
                      <a:pt x="109" y="6"/>
                      <a:pt x="85" y="23"/>
                      <a:pt x="76" y="26"/>
                    </a:cubicBezTo>
                    <a:cubicBezTo>
                      <a:pt x="71" y="33"/>
                      <a:pt x="68" y="35"/>
                      <a:pt x="60" y="38"/>
                    </a:cubicBezTo>
                    <a:cubicBezTo>
                      <a:pt x="54" y="36"/>
                      <a:pt x="42" y="32"/>
                      <a:pt x="42" y="32"/>
                    </a:cubicBezTo>
                    <a:cubicBezTo>
                      <a:pt x="33" y="23"/>
                      <a:pt x="26" y="26"/>
                      <a:pt x="14" y="30"/>
                    </a:cubicBezTo>
                    <a:cubicBezTo>
                      <a:pt x="1" y="28"/>
                      <a:pt x="0" y="24"/>
                      <a:pt x="4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099" name="Freeform 19"/>
              <p:cNvSpPr>
                <a:spLocks/>
              </p:cNvSpPr>
              <p:nvPr userDrawn="1"/>
            </p:nvSpPr>
            <p:spPr bwMode="ltGray">
              <a:xfrm>
                <a:off x="2370" y="839"/>
                <a:ext cx="75" cy="84"/>
              </a:xfrm>
              <a:custGeom>
                <a:avLst/>
                <a:gdLst>
                  <a:gd name="T0" fmla="*/ 8 w 76"/>
                  <a:gd name="T1" fmla="*/ 18 h 104"/>
                  <a:gd name="T2" fmla="*/ 18 w 76"/>
                  <a:gd name="T3" fmla="*/ 0 h 104"/>
                  <a:gd name="T4" fmla="*/ 34 w 76"/>
                  <a:gd name="T5" fmla="*/ 18 h 104"/>
                  <a:gd name="T6" fmla="*/ 62 w 76"/>
                  <a:gd name="T7" fmla="*/ 4 h 104"/>
                  <a:gd name="T8" fmla="*/ 46 w 76"/>
                  <a:gd name="T9" fmla="*/ 34 h 104"/>
                  <a:gd name="T10" fmla="*/ 54 w 76"/>
                  <a:gd name="T11" fmla="*/ 48 h 104"/>
                  <a:gd name="T12" fmla="*/ 58 w 76"/>
                  <a:gd name="T13" fmla="*/ 60 h 104"/>
                  <a:gd name="T14" fmla="*/ 46 w 76"/>
                  <a:gd name="T15" fmla="*/ 74 h 104"/>
                  <a:gd name="T16" fmla="*/ 34 w 76"/>
                  <a:gd name="T17" fmla="*/ 60 h 104"/>
                  <a:gd name="T18" fmla="*/ 22 w 76"/>
                  <a:gd name="T19" fmla="*/ 48 h 104"/>
                  <a:gd name="T20" fmla="*/ 28 w 76"/>
                  <a:gd name="T21" fmla="*/ 68 h 104"/>
                  <a:gd name="T22" fmla="*/ 30 w 76"/>
                  <a:gd name="T23" fmla="*/ 74 h 104"/>
                  <a:gd name="T24" fmla="*/ 20 w 76"/>
                  <a:gd name="T25" fmla="*/ 104 h 104"/>
                  <a:gd name="T26" fmla="*/ 12 w 76"/>
                  <a:gd name="T27" fmla="*/ 102 h 104"/>
                  <a:gd name="T28" fmla="*/ 8 w 76"/>
                  <a:gd name="T29" fmla="*/ 90 h 104"/>
                  <a:gd name="T30" fmla="*/ 0 w 76"/>
                  <a:gd name="T31" fmla="*/ 54 h 104"/>
                  <a:gd name="T32" fmla="*/ 2 w 76"/>
                  <a:gd name="T33" fmla="*/ 30 h 104"/>
                  <a:gd name="T34" fmla="*/ 8 w 76"/>
                  <a:gd name="T35" fmla="*/ 1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6" h="104">
                    <a:moveTo>
                      <a:pt x="8" y="18"/>
                    </a:moveTo>
                    <a:cubicBezTo>
                      <a:pt x="10" y="8"/>
                      <a:pt x="9" y="3"/>
                      <a:pt x="18" y="0"/>
                    </a:cubicBezTo>
                    <a:cubicBezTo>
                      <a:pt x="28" y="3"/>
                      <a:pt x="25" y="12"/>
                      <a:pt x="34" y="18"/>
                    </a:cubicBezTo>
                    <a:cubicBezTo>
                      <a:pt x="46" y="16"/>
                      <a:pt x="51" y="8"/>
                      <a:pt x="62" y="4"/>
                    </a:cubicBezTo>
                    <a:cubicBezTo>
                      <a:pt x="76" y="9"/>
                      <a:pt x="56" y="31"/>
                      <a:pt x="46" y="34"/>
                    </a:cubicBezTo>
                    <a:cubicBezTo>
                      <a:pt x="51" y="56"/>
                      <a:pt x="43" y="29"/>
                      <a:pt x="54" y="48"/>
                    </a:cubicBezTo>
                    <a:cubicBezTo>
                      <a:pt x="56" y="52"/>
                      <a:pt x="58" y="60"/>
                      <a:pt x="58" y="60"/>
                    </a:cubicBezTo>
                    <a:cubicBezTo>
                      <a:pt x="55" y="68"/>
                      <a:pt x="54" y="71"/>
                      <a:pt x="46" y="74"/>
                    </a:cubicBezTo>
                    <a:cubicBezTo>
                      <a:pt x="38" y="71"/>
                      <a:pt x="37" y="68"/>
                      <a:pt x="34" y="60"/>
                    </a:cubicBezTo>
                    <a:cubicBezTo>
                      <a:pt x="33" y="50"/>
                      <a:pt x="32" y="33"/>
                      <a:pt x="22" y="48"/>
                    </a:cubicBezTo>
                    <a:cubicBezTo>
                      <a:pt x="25" y="60"/>
                      <a:pt x="23" y="53"/>
                      <a:pt x="28" y="68"/>
                    </a:cubicBezTo>
                    <a:cubicBezTo>
                      <a:pt x="29" y="70"/>
                      <a:pt x="30" y="74"/>
                      <a:pt x="30" y="74"/>
                    </a:cubicBezTo>
                    <a:cubicBezTo>
                      <a:pt x="24" y="84"/>
                      <a:pt x="22" y="93"/>
                      <a:pt x="20" y="104"/>
                    </a:cubicBezTo>
                    <a:cubicBezTo>
                      <a:pt x="17" y="103"/>
                      <a:pt x="14" y="104"/>
                      <a:pt x="12" y="102"/>
                    </a:cubicBezTo>
                    <a:cubicBezTo>
                      <a:pt x="9" y="99"/>
                      <a:pt x="8" y="90"/>
                      <a:pt x="8" y="90"/>
                    </a:cubicBezTo>
                    <a:cubicBezTo>
                      <a:pt x="13" y="75"/>
                      <a:pt x="14" y="64"/>
                      <a:pt x="0" y="54"/>
                    </a:cubicBezTo>
                    <a:cubicBezTo>
                      <a:pt x="1" y="46"/>
                      <a:pt x="1" y="38"/>
                      <a:pt x="2" y="30"/>
                    </a:cubicBezTo>
                    <a:cubicBezTo>
                      <a:pt x="2" y="27"/>
                      <a:pt x="13" y="2"/>
                      <a:pt x="8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0" name="Freeform 20"/>
              <p:cNvSpPr>
                <a:spLocks/>
              </p:cNvSpPr>
              <p:nvPr userDrawn="1"/>
            </p:nvSpPr>
            <p:spPr bwMode="ltGray">
              <a:xfrm>
                <a:off x="2497" y="793"/>
                <a:ext cx="37" cy="49"/>
              </a:xfrm>
              <a:custGeom>
                <a:avLst/>
                <a:gdLst>
                  <a:gd name="T0" fmla="*/ 3 w 37"/>
                  <a:gd name="T1" fmla="*/ 28 h 61"/>
                  <a:gd name="T2" fmla="*/ 13 w 37"/>
                  <a:gd name="T3" fmla="*/ 0 h 61"/>
                  <a:gd name="T4" fmla="*/ 15 w 37"/>
                  <a:gd name="T5" fmla="*/ 28 h 61"/>
                  <a:gd name="T6" fmla="*/ 37 w 37"/>
                  <a:gd name="T7" fmla="*/ 38 h 61"/>
                  <a:gd name="T8" fmla="*/ 19 w 37"/>
                  <a:gd name="T9" fmla="*/ 44 h 61"/>
                  <a:gd name="T10" fmla="*/ 5 w 37"/>
                  <a:gd name="T11" fmla="*/ 58 h 61"/>
                  <a:gd name="T12" fmla="*/ 1 w 37"/>
                  <a:gd name="T13" fmla="*/ 34 h 61"/>
                  <a:gd name="T14" fmla="*/ 3 w 37"/>
                  <a:gd name="T15" fmla="*/ 2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61">
                    <a:moveTo>
                      <a:pt x="3" y="28"/>
                    </a:moveTo>
                    <a:cubicBezTo>
                      <a:pt x="5" y="14"/>
                      <a:pt x="2" y="7"/>
                      <a:pt x="13" y="0"/>
                    </a:cubicBezTo>
                    <a:cubicBezTo>
                      <a:pt x="26" y="9"/>
                      <a:pt x="23" y="17"/>
                      <a:pt x="15" y="28"/>
                    </a:cubicBezTo>
                    <a:cubicBezTo>
                      <a:pt x="25" y="31"/>
                      <a:pt x="33" y="27"/>
                      <a:pt x="37" y="38"/>
                    </a:cubicBezTo>
                    <a:cubicBezTo>
                      <a:pt x="30" y="45"/>
                      <a:pt x="28" y="47"/>
                      <a:pt x="19" y="44"/>
                    </a:cubicBezTo>
                    <a:cubicBezTo>
                      <a:pt x="13" y="54"/>
                      <a:pt x="18" y="61"/>
                      <a:pt x="5" y="58"/>
                    </a:cubicBezTo>
                    <a:cubicBezTo>
                      <a:pt x="0" y="50"/>
                      <a:pt x="3" y="44"/>
                      <a:pt x="1" y="34"/>
                    </a:cubicBezTo>
                    <a:cubicBezTo>
                      <a:pt x="2" y="32"/>
                      <a:pt x="3" y="28"/>
                      <a:pt x="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1" name="Freeform 21"/>
              <p:cNvSpPr>
                <a:spLocks/>
              </p:cNvSpPr>
              <p:nvPr userDrawn="1"/>
            </p:nvSpPr>
            <p:spPr bwMode="ltGray">
              <a:xfrm>
                <a:off x="2506" y="869"/>
                <a:ext cx="47" cy="24"/>
              </a:xfrm>
              <a:custGeom>
                <a:avLst/>
                <a:gdLst>
                  <a:gd name="T0" fmla="*/ 7 w 49"/>
                  <a:gd name="T1" fmla="*/ 0 h 29"/>
                  <a:gd name="T2" fmla="*/ 29 w 49"/>
                  <a:gd name="T3" fmla="*/ 0 h 29"/>
                  <a:gd name="T4" fmla="*/ 49 w 49"/>
                  <a:gd name="T5" fmla="*/ 16 h 29"/>
                  <a:gd name="T6" fmla="*/ 35 w 49"/>
                  <a:gd name="T7" fmla="*/ 14 h 29"/>
                  <a:gd name="T8" fmla="*/ 3 w 49"/>
                  <a:gd name="T9" fmla="*/ 16 h 29"/>
                  <a:gd name="T10" fmla="*/ 7 w 49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29">
                    <a:moveTo>
                      <a:pt x="7" y="0"/>
                    </a:moveTo>
                    <a:cubicBezTo>
                      <a:pt x="15" y="6"/>
                      <a:pt x="19" y="2"/>
                      <a:pt x="29" y="0"/>
                    </a:cubicBezTo>
                    <a:cubicBezTo>
                      <a:pt x="45" y="5"/>
                      <a:pt x="40" y="3"/>
                      <a:pt x="49" y="16"/>
                    </a:cubicBezTo>
                    <a:cubicBezTo>
                      <a:pt x="46" y="29"/>
                      <a:pt x="42" y="21"/>
                      <a:pt x="35" y="14"/>
                    </a:cubicBezTo>
                    <a:cubicBezTo>
                      <a:pt x="26" y="15"/>
                      <a:pt x="12" y="19"/>
                      <a:pt x="3" y="16"/>
                    </a:cubicBezTo>
                    <a:cubicBezTo>
                      <a:pt x="0" y="6"/>
                      <a:pt x="7" y="10"/>
                      <a:pt x="7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2" name="Freeform 22"/>
              <p:cNvSpPr>
                <a:spLocks/>
              </p:cNvSpPr>
              <p:nvPr userDrawn="1"/>
            </p:nvSpPr>
            <p:spPr bwMode="ltGray">
              <a:xfrm>
                <a:off x="2555" y="832"/>
                <a:ext cx="61" cy="42"/>
              </a:xfrm>
              <a:custGeom>
                <a:avLst/>
                <a:gdLst>
                  <a:gd name="T0" fmla="*/ 21 w 61"/>
                  <a:gd name="T1" fmla="*/ 38 h 48"/>
                  <a:gd name="T2" fmla="*/ 15 w 61"/>
                  <a:gd name="T3" fmla="*/ 26 h 48"/>
                  <a:gd name="T4" fmla="*/ 3 w 61"/>
                  <a:gd name="T5" fmla="*/ 22 h 48"/>
                  <a:gd name="T6" fmla="*/ 13 w 61"/>
                  <a:gd name="T7" fmla="*/ 8 h 48"/>
                  <a:gd name="T8" fmla="*/ 25 w 61"/>
                  <a:gd name="T9" fmla="*/ 0 h 48"/>
                  <a:gd name="T10" fmla="*/ 49 w 61"/>
                  <a:gd name="T11" fmla="*/ 10 h 48"/>
                  <a:gd name="T12" fmla="*/ 53 w 61"/>
                  <a:gd name="T13" fmla="*/ 20 h 48"/>
                  <a:gd name="T14" fmla="*/ 61 w 61"/>
                  <a:gd name="T15" fmla="*/ 32 h 48"/>
                  <a:gd name="T16" fmla="*/ 41 w 61"/>
                  <a:gd name="T17" fmla="*/ 38 h 48"/>
                  <a:gd name="T18" fmla="*/ 23 w 61"/>
                  <a:gd name="T19" fmla="*/ 44 h 48"/>
                  <a:gd name="T20" fmla="*/ 21 w 61"/>
                  <a:gd name="T21" fmla="*/ 3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1" h="48">
                    <a:moveTo>
                      <a:pt x="21" y="38"/>
                    </a:moveTo>
                    <a:cubicBezTo>
                      <a:pt x="19" y="34"/>
                      <a:pt x="19" y="29"/>
                      <a:pt x="15" y="26"/>
                    </a:cubicBezTo>
                    <a:cubicBezTo>
                      <a:pt x="12" y="24"/>
                      <a:pt x="3" y="22"/>
                      <a:pt x="3" y="22"/>
                    </a:cubicBezTo>
                    <a:cubicBezTo>
                      <a:pt x="0" y="12"/>
                      <a:pt x="5" y="12"/>
                      <a:pt x="13" y="8"/>
                    </a:cubicBezTo>
                    <a:cubicBezTo>
                      <a:pt x="17" y="6"/>
                      <a:pt x="25" y="0"/>
                      <a:pt x="25" y="0"/>
                    </a:cubicBezTo>
                    <a:cubicBezTo>
                      <a:pt x="37" y="2"/>
                      <a:pt x="41" y="2"/>
                      <a:pt x="49" y="10"/>
                    </a:cubicBezTo>
                    <a:cubicBezTo>
                      <a:pt x="45" y="21"/>
                      <a:pt x="46" y="12"/>
                      <a:pt x="53" y="20"/>
                    </a:cubicBezTo>
                    <a:cubicBezTo>
                      <a:pt x="56" y="24"/>
                      <a:pt x="61" y="32"/>
                      <a:pt x="61" y="32"/>
                    </a:cubicBezTo>
                    <a:cubicBezTo>
                      <a:pt x="56" y="47"/>
                      <a:pt x="53" y="42"/>
                      <a:pt x="41" y="38"/>
                    </a:cubicBezTo>
                    <a:cubicBezTo>
                      <a:pt x="27" y="47"/>
                      <a:pt x="34" y="48"/>
                      <a:pt x="23" y="44"/>
                    </a:cubicBezTo>
                    <a:cubicBezTo>
                      <a:pt x="22" y="42"/>
                      <a:pt x="21" y="38"/>
                      <a:pt x="21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3" name="Freeform 23"/>
              <p:cNvSpPr>
                <a:spLocks/>
              </p:cNvSpPr>
              <p:nvPr userDrawn="1"/>
            </p:nvSpPr>
            <p:spPr bwMode="ltGray">
              <a:xfrm>
                <a:off x="2572" y="852"/>
                <a:ext cx="286" cy="149"/>
              </a:xfrm>
              <a:custGeom>
                <a:avLst/>
                <a:gdLst>
                  <a:gd name="T0" fmla="*/ 46 w 286"/>
                  <a:gd name="T1" fmla="*/ 28 h 182"/>
                  <a:gd name="T2" fmla="*/ 36 w 286"/>
                  <a:gd name="T3" fmla="*/ 14 h 182"/>
                  <a:gd name="T4" fmla="*/ 26 w 286"/>
                  <a:gd name="T5" fmla="*/ 30 h 182"/>
                  <a:gd name="T6" fmla="*/ 0 w 286"/>
                  <a:gd name="T7" fmla="*/ 24 h 182"/>
                  <a:gd name="T8" fmla="*/ 10 w 286"/>
                  <a:gd name="T9" fmla="*/ 42 h 182"/>
                  <a:gd name="T10" fmla="*/ 16 w 286"/>
                  <a:gd name="T11" fmla="*/ 62 h 182"/>
                  <a:gd name="T12" fmla="*/ 24 w 286"/>
                  <a:gd name="T13" fmla="*/ 48 h 182"/>
                  <a:gd name="T14" fmla="*/ 30 w 286"/>
                  <a:gd name="T15" fmla="*/ 44 h 182"/>
                  <a:gd name="T16" fmla="*/ 48 w 286"/>
                  <a:gd name="T17" fmla="*/ 56 h 182"/>
                  <a:gd name="T18" fmla="*/ 70 w 286"/>
                  <a:gd name="T19" fmla="*/ 62 h 182"/>
                  <a:gd name="T20" fmla="*/ 88 w 286"/>
                  <a:gd name="T21" fmla="*/ 72 h 182"/>
                  <a:gd name="T22" fmla="*/ 106 w 286"/>
                  <a:gd name="T23" fmla="*/ 102 h 182"/>
                  <a:gd name="T24" fmla="*/ 104 w 286"/>
                  <a:gd name="T25" fmla="*/ 122 h 182"/>
                  <a:gd name="T26" fmla="*/ 98 w 286"/>
                  <a:gd name="T27" fmla="*/ 134 h 182"/>
                  <a:gd name="T28" fmla="*/ 122 w 286"/>
                  <a:gd name="T29" fmla="*/ 128 h 182"/>
                  <a:gd name="T30" fmla="*/ 140 w 286"/>
                  <a:gd name="T31" fmla="*/ 140 h 182"/>
                  <a:gd name="T32" fmla="*/ 168 w 286"/>
                  <a:gd name="T33" fmla="*/ 148 h 182"/>
                  <a:gd name="T34" fmla="*/ 174 w 286"/>
                  <a:gd name="T35" fmla="*/ 146 h 182"/>
                  <a:gd name="T36" fmla="*/ 168 w 286"/>
                  <a:gd name="T37" fmla="*/ 134 h 182"/>
                  <a:gd name="T38" fmla="*/ 178 w 286"/>
                  <a:gd name="T39" fmla="*/ 136 h 182"/>
                  <a:gd name="T40" fmla="*/ 186 w 286"/>
                  <a:gd name="T41" fmla="*/ 118 h 182"/>
                  <a:gd name="T42" fmla="*/ 202 w 286"/>
                  <a:gd name="T43" fmla="*/ 122 h 182"/>
                  <a:gd name="T44" fmla="*/ 214 w 286"/>
                  <a:gd name="T45" fmla="*/ 130 h 182"/>
                  <a:gd name="T46" fmla="*/ 244 w 286"/>
                  <a:gd name="T47" fmla="*/ 168 h 182"/>
                  <a:gd name="T48" fmla="*/ 262 w 286"/>
                  <a:gd name="T49" fmla="*/ 178 h 182"/>
                  <a:gd name="T50" fmla="*/ 284 w 286"/>
                  <a:gd name="T51" fmla="*/ 170 h 182"/>
                  <a:gd name="T52" fmla="*/ 268 w 286"/>
                  <a:gd name="T53" fmla="*/ 160 h 182"/>
                  <a:gd name="T54" fmla="*/ 256 w 286"/>
                  <a:gd name="T55" fmla="*/ 138 h 182"/>
                  <a:gd name="T56" fmla="*/ 250 w 286"/>
                  <a:gd name="T57" fmla="*/ 132 h 182"/>
                  <a:gd name="T58" fmla="*/ 248 w 286"/>
                  <a:gd name="T59" fmla="*/ 122 h 182"/>
                  <a:gd name="T60" fmla="*/ 236 w 286"/>
                  <a:gd name="T61" fmla="*/ 116 h 182"/>
                  <a:gd name="T62" fmla="*/ 240 w 286"/>
                  <a:gd name="T63" fmla="*/ 96 h 182"/>
                  <a:gd name="T64" fmla="*/ 220 w 286"/>
                  <a:gd name="T65" fmla="*/ 86 h 182"/>
                  <a:gd name="T66" fmla="*/ 210 w 286"/>
                  <a:gd name="T67" fmla="*/ 70 h 182"/>
                  <a:gd name="T68" fmla="*/ 190 w 286"/>
                  <a:gd name="T69" fmla="*/ 54 h 182"/>
                  <a:gd name="T70" fmla="*/ 168 w 286"/>
                  <a:gd name="T71" fmla="*/ 38 h 182"/>
                  <a:gd name="T72" fmla="*/ 156 w 286"/>
                  <a:gd name="T73" fmla="*/ 34 h 182"/>
                  <a:gd name="T74" fmla="*/ 120 w 286"/>
                  <a:gd name="T75" fmla="*/ 16 h 182"/>
                  <a:gd name="T76" fmla="*/ 102 w 286"/>
                  <a:gd name="T77" fmla="*/ 4 h 182"/>
                  <a:gd name="T78" fmla="*/ 96 w 286"/>
                  <a:gd name="T79" fmla="*/ 0 h 182"/>
                  <a:gd name="T80" fmla="*/ 70 w 286"/>
                  <a:gd name="T81" fmla="*/ 10 h 182"/>
                  <a:gd name="T82" fmla="*/ 56 w 286"/>
                  <a:gd name="T83" fmla="*/ 32 h 182"/>
                  <a:gd name="T84" fmla="*/ 46 w 286"/>
                  <a:gd name="T85" fmla="*/ 28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86" h="182">
                    <a:moveTo>
                      <a:pt x="46" y="28"/>
                    </a:moveTo>
                    <a:cubicBezTo>
                      <a:pt x="41" y="14"/>
                      <a:pt x="46" y="17"/>
                      <a:pt x="36" y="14"/>
                    </a:cubicBezTo>
                    <a:cubicBezTo>
                      <a:pt x="31" y="17"/>
                      <a:pt x="26" y="30"/>
                      <a:pt x="26" y="30"/>
                    </a:cubicBezTo>
                    <a:cubicBezTo>
                      <a:pt x="12" y="25"/>
                      <a:pt x="19" y="21"/>
                      <a:pt x="0" y="24"/>
                    </a:cubicBezTo>
                    <a:cubicBezTo>
                      <a:pt x="2" y="33"/>
                      <a:pt x="2" y="37"/>
                      <a:pt x="10" y="42"/>
                    </a:cubicBezTo>
                    <a:cubicBezTo>
                      <a:pt x="12" y="49"/>
                      <a:pt x="14" y="55"/>
                      <a:pt x="16" y="62"/>
                    </a:cubicBezTo>
                    <a:cubicBezTo>
                      <a:pt x="24" y="59"/>
                      <a:pt x="27" y="57"/>
                      <a:pt x="24" y="48"/>
                    </a:cubicBezTo>
                    <a:cubicBezTo>
                      <a:pt x="26" y="47"/>
                      <a:pt x="28" y="43"/>
                      <a:pt x="30" y="44"/>
                    </a:cubicBezTo>
                    <a:cubicBezTo>
                      <a:pt x="48" y="48"/>
                      <a:pt x="36" y="52"/>
                      <a:pt x="48" y="56"/>
                    </a:cubicBezTo>
                    <a:cubicBezTo>
                      <a:pt x="74" y="65"/>
                      <a:pt x="47" y="56"/>
                      <a:pt x="70" y="62"/>
                    </a:cubicBezTo>
                    <a:cubicBezTo>
                      <a:pt x="77" y="64"/>
                      <a:pt x="88" y="72"/>
                      <a:pt x="88" y="72"/>
                    </a:cubicBezTo>
                    <a:cubicBezTo>
                      <a:pt x="96" y="84"/>
                      <a:pt x="102" y="87"/>
                      <a:pt x="106" y="102"/>
                    </a:cubicBezTo>
                    <a:cubicBezTo>
                      <a:pt x="105" y="109"/>
                      <a:pt x="106" y="115"/>
                      <a:pt x="104" y="122"/>
                    </a:cubicBezTo>
                    <a:cubicBezTo>
                      <a:pt x="103" y="126"/>
                      <a:pt x="94" y="132"/>
                      <a:pt x="98" y="134"/>
                    </a:cubicBezTo>
                    <a:cubicBezTo>
                      <a:pt x="106" y="137"/>
                      <a:pt x="122" y="128"/>
                      <a:pt x="122" y="128"/>
                    </a:cubicBezTo>
                    <a:cubicBezTo>
                      <a:pt x="130" y="131"/>
                      <a:pt x="133" y="135"/>
                      <a:pt x="140" y="140"/>
                    </a:cubicBezTo>
                    <a:cubicBezTo>
                      <a:pt x="148" y="145"/>
                      <a:pt x="159" y="145"/>
                      <a:pt x="168" y="148"/>
                    </a:cubicBezTo>
                    <a:cubicBezTo>
                      <a:pt x="170" y="147"/>
                      <a:pt x="173" y="148"/>
                      <a:pt x="174" y="146"/>
                    </a:cubicBezTo>
                    <a:cubicBezTo>
                      <a:pt x="176" y="142"/>
                      <a:pt x="164" y="136"/>
                      <a:pt x="168" y="134"/>
                    </a:cubicBezTo>
                    <a:cubicBezTo>
                      <a:pt x="171" y="132"/>
                      <a:pt x="175" y="135"/>
                      <a:pt x="178" y="136"/>
                    </a:cubicBezTo>
                    <a:cubicBezTo>
                      <a:pt x="182" y="131"/>
                      <a:pt x="186" y="118"/>
                      <a:pt x="186" y="118"/>
                    </a:cubicBezTo>
                    <a:cubicBezTo>
                      <a:pt x="189" y="119"/>
                      <a:pt x="199" y="120"/>
                      <a:pt x="202" y="122"/>
                    </a:cubicBezTo>
                    <a:cubicBezTo>
                      <a:pt x="206" y="124"/>
                      <a:pt x="214" y="130"/>
                      <a:pt x="214" y="130"/>
                    </a:cubicBezTo>
                    <a:cubicBezTo>
                      <a:pt x="224" y="145"/>
                      <a:pt x="228" y="158"/>
                      <a:pt x="244" y="168"/>
                    </a:cubicBezTo>
                    <a:cubicBezTo>
                      <a:pt x="250" y="172"/>
                      <a:pt x="262" y="178"/>
                      <a:pt x="262" y="178"/>
                    </a:cubicBezTo>
                    <a:cubicBezTo>
                      <a:pt x="265" y="178"/>
                      <a:pt x="286" y="182"/>
                      <a:pt x="284" y="170"/>
                    </a:cubicBezTo>
                    <a:cubicBezTo>
                      <a:pt x="283" y="164"/>
                      <a:pt x="268" y="160"/>
                      <a:pt x="268" y="160"/>
                    </a:cubicBezTo>
                    <a:cubicBezTo>
                      <a:pt x="261" y="150"/>
                      <a:pt x="270" y="143"/>
                      <a:pt x="256" y="138"/>
                    </a:cubicBezTo>
                    <a:cubicBezTo>
                      <a:pt x="254" y="136"/>
                      <a:pt x="251" y="135"/>
                      <a:pt x="250" y="132"/>
                    </a:cubicBezTo>
                    <a:cubicBezTo>
                      <a:pt x="248" y="129"/>
                      <a:pt x="250" y="125"/>
                      <a:pt x="248" y="122"/>
                    </a:cubicBezTo>
                    <a:cubicBezTo>
                      <a:pt x="246" y="118"/>
                      <a:pt x="240" y="118"/>
                      <a:pt x="236" y="116"/>
                    </a:cubicBezTo>
                    <a:cubicBezTo>
                      <a:pt x="230" y="107"/>
                      <a:pt x="227" y="100"/>
                      <a:pt x="240" y="96"/>
                    </a:cubicBezTo>
                    <a:cubicBezTo>
                      <a:pt x="236" y="83"/>
                      <a:pt x="236" y="84"/>
                      <a:pt x="220" y="86"/>
                    </a:cubicBezTo>
                    <a:cubicBezTo>
                      <a:pt x="209" y="82"/>
                      <a:pt x="208" y="82"/>
                      <a:pt x="210" y="70"/>
                    </a:cubicBezTo>
                    <a:cubicBezTo>
                      <a:pt x="207" y="60"/>
                      <a:pt x="199" y="57"/>
                      <a:pt x="190" y="54"/>
                    </a:cubicBezTo>
                    <a:cubicBezTo>
                      <a:pt x="181" y="45"/>
                      <a:pt x="181" y="42"/>
                      <a:pt x="168" y="38"/>
                    </a:cubicBezTo>
                    <a:cubicBezTo>
                      <a:pt x="164" y="37"/>
                      <a:pt x="156" y="34"/>
                      <a:pt x="156" y="34"/>
                    </a:cubicBezTo>
                    <a:cubicBezTo>
                      <a:pt x="146" y="24"/>
                      <a:pt x="134" y="21"/>
                      <a:pt x="120" y="16"/>
                    </a:cubicBezTo>
                    <a:cubicBezTo>
                      <a:pt x="113" y="14"/>
                      <a:pt x="108" y="8"/>
                      <a:pt x="102" y="4"/>
                    </a:cubicBezTo>
                    <a:cubicBezTo>
                      <a:pt x="100" y="3"/>
                      <a:pt x="96" y="0"/>
                      <a:pt x="96" y="0"/>
                    </a:cubicBezTo>
                    <a:cubicBezTo>
                      <a:pt x="83" y="2"/>
                      <a:pt x="79" y="1"/>
                      <a:pt x="70" y="10"/>
                    </a:cubicBezTo>
                    <a:cubicBezTo>
                      <a:pt x="67" y="19"/>
                      <a:pt x="63" y="27"/>
                      <a:pt x="56" y="32"/>
                    </a:cubicBezTo>
                    <a:cubicBezTo>
                      <a:pt x="49" y="30"/>
                      <a:pt x="52" y="31"/>
                      <a:pt x="46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4" name="Freeform 24"/>
              <p:cNvSpPr>
                <a:spLocks/>
              </p:cNvSpPr>
              <p:nvPr userDrawn="1"/>
            </p:nvSpPr>
            <p:spPr bwMode="ltGray">
              <a:xfrm>
                <a:off x="2820" y="866"/>
                <a:ext cx="78" cy="64"/>
              </a:xfrm>
              <a:custGeom>
                <a:avLst/>
                <a:gdLst>
                  <a:gd name="T0" fmla="*/ 1 w 78"/>
                  <a:gd name="T1" fmla="*/ 58 h 78"/>
                  <a:gd name="T2" fmla="*/ 27 w 78"/>
                  <a:gd name="T3" fmla="*/ 60 h 78"/>
                  <a:gd name="T4" fmla="*/ 45 w 78"/>
                  <a:gd name="T5" fmla="*/ 48 h 78"/>
                  <a:gd name="T6" fmla="*/ 57 w 78"/>
                  <a:gd name="T7" fmla="*/ 30 h 78"/>
                  <a:gd name="T8" fmla="*/ 43 w 78"/>
                  <a:gd name="T9" fmla="*/ 14 h 78"/>
                  <a:gd name="T10" fmla="*/ 43 w 78"/>
                  <a:gd name="T11" fmla="*/ 4 h 78"/>
                  <a:gd name="T12" fmla="*/ 71 w 78"/>
                  <a:gd name="T13" fmla="*/ 26 h 78"/>
                  <a:gd name="T14" fmla="*/ 67 w 78"/>
                  <a:gd name="T15" fmla="*/ 54 h 78"/>
                  <a:gd name="T16" fmla="*/ 33 w 78"/>
                  <a:gd name="T17" fmla="*/ 78 h 78"/>
                  <a:gd name="T18" fmla="*/ 9 w 78"/>
                  <a:gd name="T19" fmla="*/ 66 h 78"/>
                  <a:gd name="T20" fmla="*/ 3 w 78"/>
                  <a:gd name="T21" fmla="*/ 62 h 78"/>
                  <a:gd name="T22" fmla="*/ 1 w 78"/>
                  <a:gd name="T23" fmla="*/ 5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78">
                    <a:moveTo>
                      <a:pt x="1" y="58"/>
                    </a:moveTo>
                    <a:cubicBezTo>
                      <a:pt x="6" y="44"/>
                      <a:pt x="18" y="57"/>
                      <a:pt x="27" y="60"/>
                    </a:cubicBezTo>
                    <a:cubicBezTo>
                      <a:pt x="35" y="57"/>
                      <a:pt x="38" y="52"/>
                      <a:pt x="45" y="48"/>
                    </a:cubicBezTo>
                    <a:cubicBezTo>
                      <a:pt x="48" y="40"/>
                      <a:pt x="51" y="36"/>
                      <a:pt x="57" y="30"/>
                    </a:cubicBezTo>
                    <a:cubicBezTo>
                      <a:pt x="55" y="23"/>
                      <a:pt x="43" y="14"/>
                      <a:pt x="43" y="14"/>
                    </a:cubicBezTo>
                    <a:cubicBezTo>
                      <a:pt x="33" y="0"/>
                      <a:pt x="30" y="1"/>
                      <a:pt x="43" y="4"/>
                    </a:cubicBezTo>
                    <a:cubicBezTo>
                      <a:pt x="54" y="11"/>
                      <a:pt x="58" y="22"/>
                      <a:pt x="71" y="26"/>
                    </a:cubicBezTo>
                    <a:cubicBezTo>
                      <a:pt x="78" y="37"/>
                      <a:pt x="78" y="46"/>
                      <a:pt x="67" y="54"/>
                    </a:cubicBezTo>
                    <a:cubicBezTo>
                      <a:pt x="51" y="49"/>
                      <a:pt x="53" y="71"/>
                      <a:pt x="33" y="78"/>
                    </a:cubicBezTo>
                    <a:cubicBezTo>
                      <a:pt x="16" y="72"/>
                      <a:pt x="25" y="76"/>
                      <a:pt x="9" y="66"/>
                    </a:cubicBezTo>
                    <a:cubicBezTo>
                      <a:pt x="7" y="65"/>
                      <a:pt x="3" y="62"/>
                      <a:pt x="3" y="62"/>
                    </a:cubicBezTo>
                    <a:cubicBezTo>
                      <a:pt x="0" y="54"/>
                      <a:pt x="13" y="42"/>
                      <a:pt x="1" y="5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5" name="Freeform 25"/>
              <p:cNvSpPr>
                <a:spLocks/>
              </p:cNvSpPr>
              <p:nvPr userDrawn="1"/>
            </p:nvSpPr>
            <p:spPr bwMode="ltGray">
              <a:xfrm>
                <a:off x="2984" y="732"/>
                <a:ext cx="19" cy="14"/>
              </a:xfrm>
              <a:custGeom>
                <a:avLst/>
                <a:gdLst>
                  <a:gd name="T0" fmla="*/ 3 w 17"/>
                  <a:gd name="T1" fmla="*/ 4 h 18"/>
                  <a:gd name="T2" fmla="*/ 3 w 17"/>
                  <a:gd name="T3" fmla="*/ 14 h 18"/>
                  <a:gd name="T4" fmla="*/ 3 w 17"/>
                  <a:gd name="T5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8">
                    <a:moveTo>
                      <a:pt x="3" y="4"/>
                    </a:moveTo>
                    <a:cubicBezTo>
                      <a:pt x="17" y="7"/>
                      <a:pt x="16" y="18"/>
                      <a:pt x="3" y="14"/>
                    </a:cubicBezTo>
                    <a:cubicBezTo>
                      <a:pt x="0" y="6"/>
                      <a:pt x="7" y="0"/>
                      <a:pt x="3" y="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6" name="Freeform 26"/>
              <p:cNvSpPr>
                <a:spLocks/>
              </p:cNvSpPr>
              <p:nvPr userDrawn="1"/>
            </p:nvSpPr>
            <p:spPr bwMode="ltGray">
              <a:xfrm>
                <a:off x="3083" y="830"/>
                <a:ext cx="26" cy="19"/>
              </a:xfrm>
              <a:custGeom>
                <a:avLst/>
                <a:gdLst>
                  <a:gd name="T0" fmla="*/ 8 w 26"/>
                  <a:gd name="T1" fmla="*/ 14 h 22"/>
                  <a:gd name="T2" fmla="*/ 14 w 26"/>
                  <a:gd name="T3" fmla="*/ 0 h 22"/>
                  <a:gd name="T4" fmla="*/ 14 w 26"/>
                  <a:gd name="T5" fmla="*/ 22 h 22"/>
                  <a:gd name="T6" fmla="*/ 8 w 26"/>
                  <a:gd name="T7" fmla="*/ 1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2">
                    <a:moveTo>
                      <a:pt x="8" y="14"/>
                    </a:moveTo>
                    <a:cubicBezTo>
                      <a:pt x="5" y="6"/>
                      <a:pt x="5" y="3"/>
                      <a:pt x="14" y="0"/>
                    </a:cubicBezTo>
                    <a:cubicBezTo>
                      <a:pt x="26" y="4"/>
                      <a:pt x="23" y="16"/>
                      <a:pt x="14" y="22"/>
                    </a:cubicBezTo>
                    <a:cubicBezTo>
                      <a:pt x="0" y="17"/>
                      <a:pt x="13" y="3"/>
                      <a:pt x="8" y="1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7" name="Freeform 27"/>
              <p:cNvSpPr>
                <a:spLocks/>
              </p:cNvSpPr>
              <p:nvPr userDrawn="1"/>
            </p:nvSpPr>
            <p:spPr bwMode="ltGray">
              <a:xfrm>
                <a:off x="2766" y="610"/>
                <a:ext cx="19" cy="12"/>
              </a:xfrm>
              <a:custGeom>
                <a:avLst/>
                <a:gdLst>
                  <a:gd name="T0" fmla="*/ 7 w 20"/>
                  <a:gd name="T1" fmla="*/ 12 h 15"/>
                  <a:gd name="T2" fmla="*/ 17 w 20"/>
                  <a:gd name="T3" fmla="*/ 2 h 15"/>
                  <a:gd name="T4" fmla="*/ 9 w 20"/>
                  <a:gd name="T5" fmla="*/ 12 h 15"/>
                  <a:gd name="T6" fmla="*/ 7 w 20"/>
                  <a:gd name="T7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1"/>
                      <a:pt x="6" y="0"/>
                      <a:pt x="17" y="2"/>
                    </a:cubicBezTo>
                    <a:cubicBezTo>
                      <a:pt x="20" y="10"/>
                      <a:pt x="18" y="15"/>
                      <a:pt x="9" y="12"/>
                    </a:cubicBezTo>
                    <a:cubicBezTo>
                      <a:pt x="4" y="4"/>
                      <a:pt x="4" y="4"/>
                      <a:pt x="7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8" name="Freeform 28"/>
              <p:cNvSpPr>
                <a:spLocks/>
              </p:cNvSpPr>
              <p:nvPr userDrawn="1"/>
            </p:nvSpPr>
            <p:spPr bwMode="ltGray">
              <a:xfrm>
                <a:off x="2600" y="712"/>
                <a:ext cx="19" cy="12"/>
              </a:xfrm>
              <a:custGeom>
                <a:avLst/>
                <a:gdLst>
                  <a:gd name="T0" fmla="*/ 7 w 20"/>
                  <a:gd name="T1" fmla="*/ 12 h 15"/>
                  <a:gd name="T2" fmla="*/ 15 w 20"/>
                  <a:gd name="T3" fmla="*/ 2 h 15"/>
                  <a:gd name="T4" fmla="*/ 15 w 20"/>
                  <a:gd name="T5" fmla="*/ 14 h 15"/>
                  <a:gd name="T6" fmla="*/ 7 w 20"/>
                  <a:gd name="T7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2"/>
                      <a:pt x="3" y="0"/>
                      <a:pt x="15" y="2"/>
                    </a:cubicBezTo>
                    <a:cubicBezTo>
                      <a:pt x="16" y="4"/>
                      <a:pt x="20" y="12"/>
                      <a:pt x="15" y="14"/>
                    </a:cubicBezTo>
                    <a:cubicBezTo>
                      <a:pt x="12" y="15"/>
                      <a:pt x="7" y="12"/>
                      <a:pt x="7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09" name="Freeform 29"/>
              <p:cNvSpPr>
                <a:spLocks/>
              </p:cNvSpPr>
              <p:nvPr userDrawn="1"/>
            </p:nvSpPr>
            <p:spPr bwMode="ltGray">
              <a:xfrm>
                <a:off x="2417" y="680"/>
                <a:ext cx="80" cy="66"/>
              </a:xfrm>
              <a:custGeom>
                <a:avLst/>
                <a:gdLst>
                  <a:gd name="T0" fmla="*/ 0 w 80"/>
                  <a:gd name="T1" fmla="*/ 50 h 80"/>
                  <a:gd name="T2" fmla="*/ 14 w 80"/>
                  <a:gd name="T3" fmla="*/ 24 h 80"/>
                  <a:gd name="T4" fmla="*/ 26 w 80"/>
                  <a:gd name="T5" fmla="*/ 20 h 80"/>
                  <a:gd name="T6" fmla="*/ 48 w 80"/>
                  <a:gd name="T7" fmla="*/ 18 h 80"/>
                  <a:gd name="T8" fmla="*/ 58 w 80"/>
                  <a:gd name="T9" fmla="*/ 0 h 80"/>
                  <a:gd name="T10" fmla="*/ 80 w 80"/>
                  <a:gd name="T11" fmla="*/ 40 h 80"/>
                  <a:gd name="T12" fmla="*/ 70 w 80"/>
                  <a:gd name="T13" fmla="*/ 56 h 80"/>
                  <a:gd name="T14" fmla="*/ 54 w 80"/>
                  <a:gd name="T15" fmla="*/ 62 h 80"/>
                  <a:gd name="T16" fmla="*/ 48 w 80"/>
                  <a:gd name="T17" fmla="*/ 80 h 80"/>
                  <a:gd name="T18" fmla="*/ 32 w 80"/>
                  <a:gd name="T19" fmla="*/ 68 h 80"/>
                  <a:gd name="T20" fmla="*/ 38 w 80"/>
                  <a:gd name="T21" fmla="*/ 52 h 80"/>
                  <a:gd name="T22" fmla="*/ 30 w 80"/>
                  <a:gd name="T23" fmla="*/ 28 h 80"/>
                  <a:gd name="T24" fmla="*/ 20 w 80"/>
                  <a:gd name="T25" fmla="*/ 48 h 80"/>
                  <a:gd name="T26" fmla="*/ 8 w 80"/>
                  <a:gd name="T27" fmla="*/ 56 h 80"/>
                  <a:gd name="T28" fmla="*/ 0 w 80"/>
                  <a:gd name="T29" fmla="*/ 5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0" h="80">
                    <a:moveTo>
                      <a:pt x="0" y="50"/>
                    </a:moveTo>
                    <a:cubicBezTo>
                      <a:pt x="1" y="47"/>
                      <a:pt x="12" y="25"/>
                      <a:pt x="14" y="24"/>
                    </a:cubicBezTo>
                    <a:cubicBezTo>
                      <a:pt x="17" y="22"/>
                      <a:pt x="26" y="20"/>
                      <a:pt x="26" y="20"/>
                    </a:cubicBezTo>
                    <a:cubicBezTo>
                      <a:pt x="34" y="23"/>
                      <a:pt x="40" y="21"/>
                      <a:pt x="48" y="18"/>
                    </a:cubicBezTo>
                    <a:cubicBezTo>
                      <a:pt x="52" y="12"/>
                      <a:pt x="54" y="6"/>
                      <a:pt x="58" y="0"/>
                    </a:cubicBezTo>
                    <a:cubicBezTo>
                      <a:pt x="70" y="4"/>
                      <a:pt x="76" y="28"/>
                      <a:pt x="80" y="40"/>
                    </a:cubicBezTo>
                    <a:cubicBezTo>
                      <a:pt x="75" y="54"/>
                      <a:pt x="80" y="50"/>
                      <a:pt x="70" y="56"/>
                    </a:cubicBezTo>
                    <a:cubicBezTo>
                      <a:pt x="61" y="53"/>
                      <a:pt x="59" y="54"/>
                      <a:pt x="54" y="62"/>
                    </a:cubicBezTo>
                    <a:cubicBezTo>
                      <a:pt x="57" y="71"/>
                      <a:pt x="56" y="75"/>
                      <a:pt x="48" y="80"/>
                    </a:cubicBezTo>
                    <a:cubicBezTo>
                      <a:pt x="40" y="77"/>
                      <a:pt x="39" y="72"/>
                      <a:pt x="32" y="68"/>
                    </a:cubicBezTo>
                    <a:cubicBezTo>
                      <a:pt x="26" y="59"/>
                      <a:pt x="30" y="57"/>
                      <a:pt x="38" y="52"/>
                    </a:cubicBezTo>
                    <a:cubicBezTo>
                      <a:pt x="41" y="42"/>
                      <a:pt x="39" y="34"/>
                      <a:pt x="30" y="28"/>
                    </a:cubicBezTo>
                    <a:cubicBezTo>
                      <a:pt x="20" y="31"/>
                      <a:pt x="30" y="40"/>
                      <a:pt x="20" y="48"/>
                    </a:cubicBezTo>
                    <a:cubicBezTo>
                      <a:pt x="16" y="51"/>
                      <a:pt x="8" y="56"/>
                      <a:pt x="8" y="56"/>
                    </a:cubicBezTo>
                    <a:cubicBezTo>
                      <a:pt x="2" y="50"/>
                      <a:pt x="5" y="50"/>
                      <a:pt x="0" y="5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0" name="Freeform 30"/>
              <p:cNvSpPr>
                <a:spLocks/>
              </p:cNvSpPr>
              <p:nvPr userDrawn="1"/>
            </p:nvSpPr>
            <p:spPr bwMode="ltGray">
              <a:xfrm>
                <a:off x="2391" y="541"/>
                <a:ext cx="94" cy="142"/>
              </a:xfrm>
              <a:custGeom>
                <a:avLst/>
                <a:gdLst>
                  <a:gd name="T0" fmla="*/ 14 w 94"/>
                  <a:gd name="T1" fmla="*/ 96 h 174"/>
                  <a:gd name="T2" fmla="*/ 26 w 94"/>
                  <a:gd name="T3" fmla="*/ 128 h 174"/>
                  <a:gd name="T4" fmla="*/ 32 w 94"/>
                  <a:gd name="T5" fmla="*/ 108 h 174"/>
                  <a:gd name="T6" fmla="*/ 52 w 94"/>
                  <a:gd name="T7" fmla="*/ 100 h 174"/>
                  <a:gd name="T8" fmla="*/ 46 w 94"/>
                  <a:gd name="T9" fmla="*/ 124 h 174"/>
                  <a:gd name="T10" fmla="*/ 66 w 94"/>
                  <a:gd name="T11" fmla="*/ 126 h 174"/>
                  <a:gd name="T12" fmla="*/ 76 w 94"/>
                  <a:gd name="T13" fmla="*/ 142 h 174"/>
                  <a:gd name="T14" fmla="*/ 58 w 94"/>
                  <a:gd name="T15" fmla="*/ 148 h 174"/>
                  <a:gd name="T16" fmla="*/ 74 w 94"/>
                  <a:gd name="T17" fmla="*/ 174 h 174"/>
                  <a:gd name="T18" fmla="*/ 84 w 94"/>
                  <a:gd name="T19" fmla="*/ 154 h 174"/>
                  <a:gd name="T20" fmla="*/ 82 w 94"/>
                  <a:gd name="T21" fmla="*/ 112 h 174"/>
                  <a:gd name="T22" fmla="*/ 60 w 94"/>
                  <a:gd name="T23" fmla="*/ 106 h 174"/>
                  <a:gd name="T24" fmla="*/ 50 w 94"/>
                  <a:gd name="T25" fmla="*/ 82 h 174"/>
                  <a:gd name="T26" fmla="*/ 34 w 94"/>
                  <a:gd name="T27" fmla="*/ 82 h 174"/>
                  <a:gd name="T28" fmla="*/ 30 w 94"/>
                  <a:gd name="T29" fmla="*/ 70 h 174"/>
                  <a:gd name="T30" fmla="*/ 42 w 94"/>
                  <a:gd name="T31" fmla="*/ 42 h 174"/>
                  <a:gd name="T32" fmla="*/ 30 w 94"/>
                  <a:gd name="T33" fmla="*/ 0 h 174"/>
                  <a:gd name="T34" fmla="*/ 18 w 94"/>
                  <a:gd name="T35" fmla="*/ 22 h 174"/>
                  <a:gd name="T36" fmla="*/ 4 w 94"/>
                  <a:gd name="T37" fmla="*/ 46 h 174"/>
                  <a:gd name="T38" fmla="*/ 14 w 94"/>
                  <a:gd name="T39" fmla="*/ 76 h 174"/>
                  <a:gd name="T40" fmla="*/ 14 w 94"/>
                  <a:gd name="T41" fmla="*/ 96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4" h="174">
                    <a:moveTo>
                      <a:pt x="14" y="96"/>
                    </a:moveTo>
                    <a:cubicBezTo>
                      <a:pt x="11" y="109"/>
                      <a:pt x="15" y="120"/>
                      <a:pt x="26" y="128"/>
                    </a:cubicBezTo>
                    <a:cubicBezTo>
                      <a:pt x="34" y="120"/>
                      <a:pt x="35" y="119"/>
                      <a:pt x="32" y="108"/>
                    </a:cubicBezTo>
                    <a:cubicBezTo>
                      <a:pt x="35" y="92"/>
                      <a:pt x="39" y="92"/>
                      <a:pt x="52" y="100"/>
                    </a:cubicBezTo>
                    <a:cubicBezTo>
                      <a:pt x="59" y="110"/>
                      <a:pt x="49" y="114"/>
                      <a:pt x="46" y="124"/>
                    </a:cubicBezTo>
                    <a:cubicBezTo>
                      <a:pt x="50" y="137"/>
                      <a:pt x="57" y="129"/>
                      <a:pt x="66" y="126"/>
                    </a:cubicBezTo>
                    <a:cubicBezTo>
                      <a:pt x="77" y="129"/>
                      <a:pt x="79" y="131"/>
                      <a:pt x="76" y="142"/>
                    </a:cubicBezTo>
                    <a:cubicBezTo>
                      <a:pt x="67" y="139"/>
                      <a:pt x="65" y="141"/>
                      <a:pt x="58" y="148"/>
                    </a:cubicBezTo>
                    <a:cubicBezTo>
                      <a:pt x="60" y="160"/>
                      <a:pt x="62" y="170"/>
                      <a:pt x="74" y="174"/>
                    </a:cubicBezTo>
                    <a:cubicBezTo>
                      <a:pt x="77" y="165"/>
                      <a:pt x="74" y="157"/>
                      <a:pt x="84" y="154"/>
                    </a:cubicBezTo>
                    <a:cubicBezTo>
                      <a:pt x="91" y="143"/>
                      <a:pt x="94" y="122"/>
                      <a:pt x="82" y="112"/>
                    </a:cubicBezTo>
                    <a:cubicBezTo>
                      <a:pt x="77" y="108"/>
                      <a:pt x="66" y="108"/>
                      <a:pt x="60" y="106"/>
                    </a:cubicBezTo>
                    <a:cubicBezTo>
                      <a:pt x="65" y="92"/>
                      <a:pt x="66" y="87"/>
                      <a:pt x="50" y="82"/>
                    </a:cubicBezTo>
                    <a:cubicBezTo>
                      <a:pt x="48" y="82"/>
                      <a:pt x="37" y="86"/>
                      <a:pt x="34" y="82"/>
                    </a:cubicBezTo>
                    <a:cubicBezTo>
                      <a:pt x="32" y="79"/>
                      <a:pt x="30" y="70"/>
                      <a:pt x="30" y="70"/>
                    </a:cubicBezTo>
                    <a:cubicBezTo>
                      <a:pt x="32" y="54"/>
                      <a:pt x="32" y="52"/>
                      <a:pt x="42" y="42"/>
                    </a:cubicBezTo>
                    <a:cubicBezTo>
                      <a:pt x="41" y="30"/>
                      <a:pt x="45" y="5"/>
                      <a:pt x="30" y="0"/>
                    </a:cubicBezTo>
                    <a:cubicBezTo>
                      <a:pt x="14" y="4"/>
                      <a:pt x="16" y="4"/>
                      <a:pt x="18" y="22"/>
                    </a:cubicBezTo>
                    <a:cubicBezTo>
                      <a:pt x="16" y="39"/>
                      <a:pt x="15" y="35"/>
                      <a:pt x="4" y="46"/>
                    </a:cubicBezTo>
                    <a:cubicBezTo>
                      <a:pt x="0" y="59"/>
                      <a:pt x="5" y="67"/>
                      <a:pt x="14" y="76"/>
                    </a:cubicBezTo>
                    <a:cubicBezTo>
                      <a:pt x="15" y="80"/>
                      <a:pt x="17" y="93"/>
                      <a:pt x="14" y="9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1" name="Freeform 31"/>
              <p:cNvSpPr>
                <a:spLocks/>
              </p:cNvSpPr>
              <p:nvPr userDrawn="1"/>
            </p:nvSpPr>
            <p:spPr bwMode="ltGray">
              <a:xfrm>
                <a:off x="2415" y="644"/>
                <a:ext cx="32" cy="41"/>
              </a:xfrm>
              <a:custGeom>
                <a:avLst/>
                <a:gdLst>
                  <a:gd name="T0" fmla="*/ 6 w 32"/>
                  <a:gd name="T1" fmla="*/ 24 h 50"/>
                  <a:gd name="T2" fmla="*/ 12 w 32"/>
                  <a:gd name="T3" fmla="*/ 0 h 50"/>
                  <a:gd name="T4" fmla="*/ 20 w 32"/>
                  <a:gd name="T5" fmla="*/ 16 h 50"/>
                  <a:gd name="T6" fmla="*/ 22 w 32"/>
                  <a:gd name="T7" fmla="*/ 24 h 50"/>
                  <a:gd name="T8" fmla="*/ 28 w 32"/>
                  <a:gd name="T9" fmla="*/ 26 h 50"/>
                  <a:gd name="T10" fmla="*/ 32 w 32"/>
                  <a:gd name="T11" fmla="*/ 38 h 50"/>
                  <a:gd name="T12" fmla="*/ 18 w 32"/>
                  <a:gd name="T13" fmla="*/ 50 h 50"/>
                  <a:gd name="T14" fmla="*/ 6 w 32"/>
                  <a:gd name="T15" fmla="*/ 2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50">
                    <a:moveTo>
                      <a:pt x="6" y="24"/>
                    </a:moveTo>
                    <a:cubicBezTo>
                      <a:pt x="0" y="15"/>
                      <a:pt x="3" y="6"/>
                      <a:pt x="12" y="0"/>
                    </a:cubicBezTo>
                    <a:cubicBezTo>
                      <a:pt x="23" y="3"/>
                      <a:pt x="23" y="5"/>
                      <a:pt x="20" y="16"/>
                    </a:cubicBezTo>
                    <a:cubicBezTo>
                      <a:pt x="21" y="19"/>
                      <a:pt x="20" y="22"/>
                      <a:pt x="22" y="24"/>
                    </a:cubicBezTo>
                    <a:cubicBezTo>
                      <a:pt x="23" y="26"/>
                      <a:pt x="27" y="24"/>
                      <a:pt x="28" y="26"/>
                    </a:cubicBezTo>
                    <a:cubicBezTo>
                      <a:pt x="30" y="29"/>
                      <a:pt x="32" y="38"/>
                      <a:pt x="32" y="38"/>
                    </a:cubicBezTo>
                    <a:cubicBezTo>
                      <a:pt x="29" y="46"/>
                      <a:pt x="26" y="47"/>
                      <a:pt x="18" y="50"/>
                    </a:cubicBezTo>
                    <a:cubicBezTo>
                      <a:pt x="12" y="41"/>
                      <a:pt x="18" y="24"/>
                      <a:pt x="6" y="2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2" name="Freeform 32"/>
              <p:cNvSpPr>
                <a:spLocks/>
              </p:cNvSpPr>
              <p:nvPr userDrawn="1"/>
            </p:nvSpPr>
            <p:spPr bwMode="ltGray">
              <a:xfrm>
                <a:off x="2349" y="654"/>
                <a:ext cx="45" cy="41"/>
              </a:xfrm>
              <a:custGeom>
                <a:avLst/>
                <a:gdLst>
                  <a:gd name="T0" fmla="*/ 0 w 43"/>
                  <a:gd name="T1" fmla="*/ 44 h 50"/>
                  <a:gd name="T2" fmla="*/ 22 w 43"/>
                  <a:gd name="T3" fmla="*/ 20 h 50"/>
                  <a:gd name="T4" fmla="*/ 36 w 43"/>
                  <a:gd name="T5" fmla="*/ 0 h 50"/>
                  <a:gd name="T6" fmla="*/ 24 w 43"/>
                  <a:gd name="T7" fmla="*/ 28 h 50"/>
                  <a:gd name="T8" fmla="*/ 2 w 43"/>
                  <a:gd name="T9" fmla="*/ 50 h 50"/>
                  <a:gd name="T10" fmla="*/ 0 w 43"/>
                  <a:gd name="T11" fmla="*/ 4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50">
                    <a:moveTo>
                      <a:pt x="0" y="44"/>
                    </a:moveTo>
                    <a:cubicBezTo>
                      <a:pt x="6" y="38"/>
                      <a:pt x="18" y="29"/>
                      <a:pt x="22" y="20"/>
                    </a:cubicBezTo>
                    <a:cubicBezTo>
                      <a:pt x="27" y="10"/>
                      <a:pt x="25" y="4"/>
                      <a:pt x="36" y="0"/>
                    </a:cubicBezTo>
                    <a:cubicBezTo>
                      <a:pt x="43" y="11"/>
                      <a:pt x="36" y="24"/>
                      <a:pt x="24" y="28"/>
                    </a:cubicBezTo>
                    <a:cubicBezTo>
                      <a:pt x="21" y="38"/>
                      <a:pt x="12" y="47"/>
                      <a:pt x="2" y="50"/>
                    </a:cubicBezTo>
                    <a:cubicBezTo>
                      <a:pt x="1" y="48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3" name="Freeform 33"/>
              <p:cNvSpPr>
                <a:spLocks/>
              </p:cNvSpPr>
              <p:nvPr userDrawn="1"/>
            </p:nvSpPr>
            <p:spPr bwMode="ltGray">
              <a:xfrm>
                <a:off x="4808" y="597"/>
                <a:ext cx="701" cy="438"/>
              </a:xfrm>
              <a:custGeom>
                <a:avLst/>
                <a:gdLst>
                  <a:gd name="T0" fmla="*/ 21 w 471"/>
                  <a:gd name="T1" fmla="*/ 280 h 281"/>
                  <a:gd name="T2" fmla="*/ 24 w 471"/>
                  <a:gd name="T3" fmla="*/ 250 h 281"/>
                  <a:gd name="T4" fmla="*/ 22 w 471"/>
                  <a:gd name="T5" fmla="*/ 245 h 281"/>
                  <a:gd name="T6" fmla="*/ 16 w 471"/>
                  <a:gd name="T7" fmla="*/ 218 h 281"/>
                  <a:gd name="T8" fmla="*/ 4 w 471"/>
                  <a:gd name="T9" fmla="*/ 215 h 281"/>
                  <a:gd name="T10" fmla="*/ 0 w 471"/>
                  <a:gd name="T11" fmla="*/ 191 h 281"/>
                  <a:gd name="T12" fmla="*/ 12 w 471"/>
                  <a:gd name="T13" fmla="*/ 180 h 281"/>
                  <a:gd name="T14" fmla="*/ 6 w 471"/>
                  <a:gd name="T15" fmla="*/ 165 h 281"/>
                  <a:gd name="T16" fmla="*/ 2 w 471"/>
                  <a:gd name="T17" fmla="*/ 160 h 281"/>
                  <a:gd name="T18" fmla="*/ 28 w 471"/>
                  <a:gd name="T19" fmla="*/ 120 h 281"/>
                  <a:gd name="T20" fmla="*/ 44 w 471"/>
                  <a:gd name="T21" fmla="*/ 96 h 281"/>
                  <a:gd name="T22" fmla="*/ 42 w 471"/>
                  <a:gd name="T23" fmla="*/ 70 h 281"/>
                  <a:gd name="T24" fmla="*/ 24 w 471"/>
                  <a:gd name="T25" fmla="*/ 43 h 281"/>
                  <a:gd name="T26" fmla="*/ 20 w 471"/>
                  <a:gd name="T27" fmla="*/ 32 h 281"/>
                  <a:gd name="T28" fmla="*/ 26 w 471"/>
                  <a:gd name="T29" fmla="*/ 36 h 281"/>
                  <a:gd name="T30" fmla="*/ 48 w 471"/>
                  <a:gd name="T31" fmla="*/ 35 h 281"/>
                  <a:gd name="T32" fmla="*/ 64 w 471"/>
                  <a:gd name="T33" fmla="*/ 11 h 281"/>
                  <a:gd name="T34" fmla="*/ 82 w 471"/>
                  <a:gd name="T35" fmla="*/ 0 h 281"/>
                  <a:gd name="T36" fmla="*/ 88 w 471"/>
                  <a:gd name="T37" fmla="*/ 2 h 281"/>
                  <a:gd name="T38" fmla="*/ 92 w 471"/>
                  <a:gd name="T39" fmla="*/ 9 h 281"/>
                  <a:gd name="T40" fmla="*/ 98 w 471"/>
                  <a:gd name="T41" fmla="*/ 5 h 281"/>
                  <a:gd name="T42" fmla="*/ 110 w 471"/>
                  <a:gd name="T43" fmla="*/ 8 h 281"/>
                  <a:gd name="T44" fmla="*/ 116 w 471"/>
                  <a:gd name="T45" fmla="*/ 9 h 281"/>
                  <a:gd name="T46" fmla="*/ 141 w 471"/>
                  <a:gd name="T47" fmla="*/ 14 h 281"/>
                  <a:gd name="T48" fmla="*/ 155 w 471"/>
                  <a:gd name="T49" fmla="*/ 24 h 281"/>
                  <a:gd name="T50" fmla="*/ 167 w 471"/>
                  <a:gd name="T51" fmla="*/ 17 h 281"/>
                  <a:gd name="T52" fmla="*/ 173 w 471"/>
                  <a:gd name="T53" fmla="*/ 14 h 281"/>
                  <a:gd name="T54" fmla="*/ 195 w 471"/>
                  <a:gd name="T55" fmla="*/ 14 h 281"/>
                  <a:gd name="T56" fmla="*/ 211 w 471"/>
                  <a:gd name="T57" fmla="*/ 32 h 281"/>
                  <a:gd name="T58" fmla="*/ 231 w 471"/>
                  <a:gd name="T59" fmla="*/ 59 h 281"/>
                  <a:gd name="T60" fmla="*/ 245 w 471"/>
                  <a:gd name="T61" fmla="*/ 70 h 281"/>
                  <a:gd name="T62" fmla="*/ 257 w 471"/>
                  <a:gd name="T63" fmla="*/ 68 h 281"/>
                  <a:gd name="T64" fmla="*/ 270 w 471"/>
                  <a:gd name="T65" fmla="*/ 65 h 281"/>
                  <a:gd name="T66" fmla="*/ 290 w 471"/>
                  <a:gd name="T67" fmla="*/ 71 h 281"/>
                  <a:gd name="T68" fmla="*/ 300 w 471"/>
                  <a:gd name="T69" fmla="*/ 81 h 281"/>
                  <a:gd name="T70" fmla="*/ 308 w 471"/>
                  <a:gd name="T71" fmla="*/ 90 h 281"/>
                  <a:gd name="T72" fmla="*/ 318 w 471"/>
                  <a:gd name="T73" fmla="*/ 111 h 281"/>
                  <a:gd name="T74" fmla="*/ 322 w 471"/>
                  <a:gd name="T75" fmla="*/ 120 h 281"/>
                  <a:gd name="T76" fmla="*/ 324 w 471"/>
                  <a:gd name="T77" fmla="*/ 125 h 281"/>
                  <a:gd name="T78" fmla="*/ 310 w 471"/>
                  <a:gd name="T79" fmla="*/ 142 h 281"/>
                  <a:gd name="T80" fmla="*/ 322 w 471"/>
                  <a:gd name="T81" fmla="*/ 141 h 281"/>
                  <a:gd name="T82" fmla="*/ 342 w 471"/>
                  <a:gd name="T83" fmla="*/ 155 h 281"/>
                  <a:gd name="T84" fmla="*/ 364 w 471"/>
                  <a:gd name="T85" fmla="*/ 157 h 281"/>
                  <a:gd name="T86" fmla="*/ 380 w 471"/>
                  <a:gd name="T87" fmla="*/ 168 h 281"/>
                  <a:gd name="T88" fmla="*/ 382 w 471"/>
                  <a:gd name="T89" fmla="*/ 172 h 281"/>
                  <a:gd name="T90" fmla="*/ 382 w 471"/>
                  <a:gd name="T91" fmla="*/ 176 h 281"/>
                  <a:gd name="T92" fmla="*/ 394 w 471"/>
                  <a:gd name="T93" fmla="*/ 172 h 281"/>
                  <a:gd name="T94" fmla="*/ 400 w 471"/>
                  <a:gd name="T95" fmla="*/ 171 h 281"/>
                  <a:gd name="T96" fmla="*/ 439 w 471"/>
                  <a:gd name="T97" fmla="*/ 185 h 281"/>
                  <a:gd name="T98" fmla="*/ 447 w 471"/>
                  <a:gd name="T99" fmla="*/ 199 h 281"/>
                  <a:gd name="T100" fmla="*/ 465 w 471"/>
                  <a:gd name="T101" fmla="*/ 201 h 281"/>
                  <a:gd name="T102" fmla="*/ 471 w 471"/>
                  <a:gd name="T103" fmla="*/ 215 h 281"/>
                  <a:gd name="T104" fmla="*/ 451 w 471"/>
                  <a:gd name="T105" fmla="*/ 258 h 281"/>
                  <a:gd name="T106" fmla="*/ 435 w 471"/>
                  <a:gd name="T107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1" h="281">
                    <a:moveTo>
                      <a:pt x="21" y="280"/>
                    </a:moveTo>
                    <a:cubicBezTo>
                      <a:pt x="32" y="281"/>
                      <a:pt x="25" y="253"/>
                      <a:pt x="24" y="250"/>
                    </a:cubicBezTo>
                    <a:cubicBezTo>
                      <a:pt x="23" y="248"/>
                      <a:pt x="22" y="245"/>
                      <a:pt x="22" y="245"/>
                    </a:cubicBezTo>
                    <a:cubicBezTo>
                      <a:pt x="21" y="243"/>
                      <a:pt x="20" y="221"/>
                      <a:pt x="16" y="218"/>
                    </a:cubicBezTo>
                    <a:cubicBezTo>
                      <a:pt x="13" y="216"/>
                      <a:pt x="4" y="215"/>
                      <a:pt x="4" y="215"/>
                    </a:cubicBezTo>
                    <a:cubicBezTo>
                      <a:pt x="0" y="207"/>
                      <a:pt x="3" y="200"/>
                      <a:pt x="0" y="191"/>
                    </a:cubicBezTo>
                    <a:cubicBezTo>
                      <a:pt x="2" y="185"/>
                      <a:pt x="7" y="186"/>
                      <a:pt x="12" y="180"/>
                    </a:cubicBezTo>
                    <a:cubicBezTo>
                      <a:pt x="14" y="172"/>
                      <a:pt x="14" y="169"/>
                      <a:pt x="6" y="165"/>
                    </a:cubicBezTo>
                    <a:cubicBezTo>
                      <a:pt x="4" y="163"/>
                      <a:pt x="2" y="162"/>
                      <a:pt x="2" y="160"/>
                    </a:cubicBezTo>
                    <a:cubicBezTo>
                      <a:pt x="2" y="150"/>
                      <a:pt x="16" y="123"/>
                      <a:pt x="28" y="120"/>
                    </a:cubicBezTo>
                    <a:cubicBezTo>
                      <a:pt x="32" y="111"/>
                      <a:pt x="40" y="105"/>
                      <a:pt x="44" y="96"/>
                    </a:cubicBezTo>
                    <a:cubicBezTo>
                      <a:pt x="39" y="83"/>
                      <a:pt x="38" y="85"/>
                      <a:pt x="42" y="70"/>
                    </a:cubicBezTo>
                    <a:cubicBezTo>
                      <a:pt x="38" y="60"/>
                      <a:pt x="34" y="48"/>
                      <a:pt x="24" y="43"/>
                    </a:cubicBezTo>
                    <a:cubicBezTo>
                      <a:pt x="18" y="36"/>
                      <a:pt x="10" y="37"/>
                      <a:pt x="20" y="32"/>
                    </a:cubicBezTo>
                    <a:cubicBezTo>
                      <a:pt x="27" y="34"/>
                      <a:pt x="26" y="32"/>
                      <a:pt x="26" y="36"/>
                    </a:cubicBezTo>
                    <a:cubicBezTo>
                      <a:pt x="34" y="41"/>
                      <a:pt x="39" y="39"/>
                      <a:pt x="48" y="35"/>
                    </a:cubicBezTo>
                    <a:cubicBezTo>
                      <a:pt x="45" y="22"/>
                      <a:pt x="48" y="14"/>
                      <a:pt x="64" y="11"/>
                    </a:cubicBezTo>
                    <a:cubicBezTo>
                      <a:pt x="71" y="8"/>
                      <a:pt x="75" y="3"/>
                      <a:pt x="82" y="0"/>
                    </a:cubicBezTo>
                    <a:cubicBezTo>
                      <a:pt x="84" y="1"/>
                      <a:pt x="88" y="0"/>
                      <a:pt x="88" y="2"/>
                    </a:cubicBezTo>
                    <a:cubicBezTo>
                      <a:pt x="90" y="12"/>
                      <a:pt x="75" y="13"/>
                      <a:pt x="92" y="9"/>
                    </a:cubicBezTo>
                    <a:cubicBezTo>
                      <a:pt x="94" y="8"/>
                      <a:pt x="96" y="5"/>
                      <a:pt x="98" y="5"/>
                    </a:cubicBezTo>
                    <a:cubicBezTo>
                      <a:pt x="102" y="4"/>
                      <a:pt x="106" y="7"/>
                      <a:pt x="110" y="8"/>
                    </a:cubicBezTo>
                    <a:cubicBezTo>
                      <a:pt x="112" y="8"/>
                      <a:pt x="116" y="9"/>
                      <a:pt x="116" y="9"/>
                    </a:cubicBezTo>
                    <a:cubicBezTo>
                      <a:pt x="122" y="16"/>
                      <a:pt x="129" y="13"/>
                      <a:pt x="141" y="14"/>
                    </a:cubicBezTo>
                    <a:cubicBezTo>
                      <a:pt x="143" y="21"/>
                      <a:pt x="147" y="22"/>
                      <a:pt x="155" y="24"/>
                    </a:cubicBezTo>
                    <a:cubicBezTo>
                      <a:pt x="159" y="22"/>
                      <a:pt x="163" y="20"/>
                      <a:pt x="167" y="17"/>
                    </a:cubicBezTo>
                    <a:cubicBezTo>
                      <a:pt x="169" y="16"/>
                      <a:pt x="173" y="14"/>
                      <a:pt x="173" y="14"/>
                    </a:cubicBezTo>
                    <a:cubicBezTo>
                      <a:pt x="195" y="26"/>
                      <a:pt x="175" y="20"/>
                      <a:pt x="195" y="14"/>
                    </a:cubicBezTo>
                    <a:cubicBezTo>
                      <a:pt x="207" y="17"/>
                      <a:pt x="201" y="26"/>
                      <a:pt x="211" y="32"/>
                    </a:cubicBezTo>
                    <a:cubicBezTo>
                      <a:pt x="214" y="38"/>
                      <a:pt x="224" y="55"/>
                      <a:pt x="231" y="59"/>
                    </a:cubicBezTo>
                    <a:cubicBezTo>
                      <a:pt x="241" y="70"/>
                      <a:pt x="235" y="67"/>
                      <a:pt x="245" y="70"/>
                    </a:cubicBezTo>
                    <a:cubicBezTo>
                      <a:pt x="249" y="69"/>
                      <a:pt x="253" y="69"/>
                      <a:pt x="257" y="68"/>
                    </a:cubicBezTo>
                    <a:cubicBezTo>
                      <a:pt x="261" y="67"/>
                      <a:pt x="270" y="65"/>
                      <a:pt x="270" y="65"/>
                    </a:cubicBezTo>
                    <a:cubicBezTo>
                      <a:pt x="278" y="66"/>
                      <a:pt x="283" y="67"/>
                      <a:pt x="290" y="71"/>
                    </a:cubicBezTo>
                    <a:cubicBezTo>
                      <a:pt x="304" y="88"/>
                      <a:pt x="282" y="62"/>
                      <a:pt x="300" y="81"/>
                    </a:cubicBezTo>
                    <a:cubicBezTo>
                      <a:pt x="302" y="84"/>
                      <a:pt x="308" y="90"/>
                      <a:pt x="308" y="90"/>
                    </a:cubicBezTo>
                    <a:cubicBezTo>
                      <a:pt x="311" y="98"/>
                      <a:pt x="315" y="103"/>
                      <a:pt x="318" y="111"/>
                    </a:cubicBezTo>
                    <a:cubicBezTo>
                      <a:pt x="319" y="114"/>
                      <a:pt x="321" y="117"/>
                      <a:pt x="322" y="120"/>
                    </a:cubicBezTo>
                    <a:cubicBezTo>
                      <a:pt x="323" y="122"/>
                      <a:pt x="324" y="125"/>
                      <a:pt x="324" y="125"/>
                    </a:cubicBezTo>
                    <a:cubicBezTo>
                      <a:pt x="321" y="132"/>
                      <a:pt x="313" y="134"/>
                      <a:pt x="310" y="142"/>
                    </a:cubicBezTo>
                    <a:cubicBezTo>
                      <a:pt x="313" y="151"/>
                      <a:pt x="317" y="146"/>
                      <a:pt x="322" y="141"/>
                    </a:cubicBezTo>
                    <a:cubicBezTo>
                      <a:pt x="341" y="143"/>
                      <a:pt x="339" y="142"/>
                      <a:pt x="342" y="155"/>
                    </a:cubicBezTo>
                    <a:cubicBezTo>
                      <a:pt x="351" y="150"/>
                      <a:pt x="355" y="152"/>
                      <a:pt x="364" y="157"/>
                    </a:cubicBezTo>
                    <a:cubicBezTo>
                      <a:pt x="369" y="162"/>
                      <a:pt x="372" y="166"/>
                      <a:pt x="380" y="168"/>
                    </a:cubicBezTo>
                    <a:cubicBezTo>
                      <a:pt x="381" y="169"/>
                      <a:pt x="383" y="171"/>
                      <a:pt x="382" y="172"/>
                    </a:cubicBezTo>
                    <a:cubicBezTo>
                      <a:pt x="380" y="176"/>
                      <a:pt x="368" y="172"/>
                      <a:pt x="382" y="176"/>
                    </a:cubicBezTo>
                    <a:cubicBezTo>
                      <a:pt x="386" y="175"/>
                      <a:pt x="390" y="173"/>
                      <a:pt x="394" y="172"/>
                    </a:cubicBezTo>
                    <a:cubicBezTo>
                      <a:pt x="396" y="172"/>
                      <a:pt x="400" y="171"/>
                      <a:pt x="400" y="171"/>
                    </a:cubicBezTo>
                    <a:cubicBezTo>
                      <a:pt x="413" y="177"/>
                      <a:pt x="427" y="179"/>
                      <a:pt x="439" y="185"/>
                    </a:cubicBezTo>
                    <a:cubicBezTo>
                      <a:pt x="441" y="190"/>
                      <a:pt x="445" y="194"/>
                      <a:pt x="447" y="199"/>
                    </a:cubicBezTo>
                    <a:cubicBezTo>
                      <a:pt x="453" y="198"/>
                      <a:pt x="460" y="195"/>
                      <a:pt x="465" y="201"/>
                    </a:cubicBezTo>
                    <a:cubicBezTo>
                      <a:pt x="468" y="205"/>
                      <a:pt x="471" y="215"/>
                      <a:pt x="471" y="215"/>
                    </a:cubicBezTo>
                    <a:cubicBezTo>
                      <a:pt x="468" y="231"/>
                      <a:pt x="469" y="248"/>
                      <a:pt x="451" y="258"/>
                    </a:cubicBezTo>
                    <a:cubicBezTo>
                      <a:pt x="447" y="262"/>
                      <a:pt x="437" y="275"/>
                      <a:pt x="435" y="281"/>
                    </a:cubicBez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4" name="Freeform 34"/>
              <p:cNvSpPr>
                <a:spLocks/>
              </p:cNvSpPr>
              <p:nvPr userDrawn="1"/>
            </p:nvSpPr>
            <p:spPr bwMode="ltGray">
              <a:xfrm>
                <a:off x="3880" y="-7"/>
                <a:ext cx="984" cy="692"/>
              </a:xfrm>
              <a:custGeom>
                <a:avLst/>
                <a:gdLst>
                  <a:gd name="T0" fmla="*/ 406 w 984"/>
                  <a:gd name="T1" fmla="*/ 6 h 844"/>
                  <a:gd name="T2" fmla="*/ 502 w 984"/>
                  <a:gd name="T3" fmla="*/ 34 h 844"/>
                  <a:gd name="T4" fmla="*/ 550 w 984"/>
                  <a:gd name="T5" fmla="*/ 38 h 844"/>
                  <a:gd name="T6" fmla="*/ 578 w 984"/>
                  <a:gd name="T7" fmla="*/ 130 h 844"/>
                  <a:gd name="T8" fmla="*/ 586 w 984"/>
                  <a:gd name="T9" fmla="*/ 90 h 844"/>
                  <a:gd name="T10" fmla="*/ 606 w 984"/>
                  <a:gd name="T11" fmla="*/ 70 h 844"/>
                  <a:gd name="T12" fmla="*/ 642 w 984"/>
                  <a:gd name="T13" fmla="*/ 126 h 844"/>
                  <a:gd name="T14" fmla="*/ 682 w 984"/>
                  <a:gd name="T15" fmla="*/ 98 h 844"/>
                  <a:gd name="T16" fmla="*/ 706 w 984"/>
                  <a:gd name="T17" fmla="*/ 86 h 844"/>
                  <a:gd name="T18" fmla="*/ 762 w 984"/>
                  <a:gd name="T19" fmla="*/ 2 h 844"/>
                  <a:gd name="T20" fmla="*/ 798 w 984"/>
                  <a:gd name="T21" fmla="*/ 70 h 844"/>
                  <a:gd name="T22" fmla="*/ 798 w 984"/>
                  <a:gd name="T23" fmla="*/ 130 h 844"/>
                  <a:gd name="T24" fmla="*/ 790 w 984"/>
                  <a:gd name="T25" fmla="*/ 158 h 844"/>
                  <a:gd name="T26" fmla="*/ 766 w 984"/>
                  <a:gd name="T27" fmla="*/ 162 h 844"/>
                  <a:gd name="T28" fmla="*/ 762 w 984"/>
                  <a:gd name="T29" fmla="*/ 186 h 844"/>
                  <a:gd name="T30" fmla="*/ 802 w 984"/>
                  <a:gd name="T31" fmla="*/ 226 h 844"/>
                  <a:gd name="T32" fmla="*/ 786 w 984"/>
                  <a:gd name="T33" fmla="*/ 322 h 844"/>
                  <a:gd name="T34" fmla="*/ 830 w 984"/>
                  <a:gd name="T35" fmla="*/ 414 h 844"/>
                  <a:gd name="T36" fmla="*/ 854 w 984"/>
                  <a:gd name="T37" fmla="*/ 450 h 844"/>
                  <a:gd name="T38" fmla="*/ 830 w 984"/>
                  <a:gd name="T39" fmla="*/ 450 h 844"/>
                  <a:gd name="T40" fmla="*/ 746 w 984"/>
                  <a:gd name="T41" fmla="*/ 378 h 844"/>
                  <a:gd name="T42" fmla="*/ 678 w 984"/>
                  <a:gd name="T43" fmla="*/ 402 h 844"/>
                  <a:gd name="T44" fmla="*/ 590 w 984"/>
                  <a:gd name="T45" fmla="*/ 442 h 844"/>
                  <a:gd name="T46" fmla="*/ 642 w 984"/>
                  <a:gd name="T47" fmla="*/ 578 h 844"/>
                  <a:gd name="T48" fmla="*/ 710 w 984"/>
                  <a:gd name="T49" fmla="*/ 610 h 844"/>
                  <a:gd name="T50" fmla="*/ 738 w 984"/>
                  <a:gd name="T51" fmla="*/ 550 h 844"/>
                  <a:gd name="T52" fmla="*/ 774 w 984"/>
                  <a:gd name="T53" fmla="*/ 570 h 844"/>
                  <a:gd name="T54" fmla="*/ 766 w 984"/>
                  <a:gd name="T55" fmla="*/ 630 h 844"/>
                  <a:gd name="T56" fmla="*/ 802 w 984"/>
                  <a:gd name="T57" fmla="*/ 670 h 844"/>
                  <a:gd name="T58" fmla="*/ 838 w 984"/>
                  <a:gd name="T59" fmla="*/ 658 h 844"/>
                  <a:gd name="T60" fmla="*/ 922 w 984"/>
                  <a:gd name="T61" fmla="*/ 806 h 844"/>
                  <a:gd name="T62" fmla="*/ 942 w 984"/>
                  <a:gd name="T63" fmla="*/ 826 h 844"/>
                  <a:gd name="T64" fmla="*/ 874 w 984"/>
                  <a:gd name="T65" fmla="*/ 810 h 844"/>
                  <a:gd name="T66" fmla="*/ 830 w 984"/>
                  <a:gd name="T67" fmla="*/ 758 h 844"/>
                  <a:gd name="T68" fmla="*/ 778 w 984"/>
                  <a:gd name="T69" fmla="*/ 710 h 844"/>
                  <a:gd name="T70" fmla="*/ 702 w 984"/>
                  <a:gd name="T71" fmla="*/ 662 h 844"/>
                  <a:gd name="T72" fmla="*/ 614 w 984"/>
                  <a:gd name="T73" fmla="*/ 646 h 844"/>
                  <a:gd name="T74" fmla="*/ 506 w 984"/>
                  <a:gd name="T75" fmla="*/ 594 h 844"/>
                  <a:gd name="T76" fmla="*/ 462 w 984"/>
                  <a:gd name="T77" fmla="*/ 506 h 844"/>
                  <a:gd name="T78" fmla="*/ 430 w 984"/>
                  <a:gd name="T79" fmla="*/ 462 h 844"/>
                  <a:gd name="T80" fmla="*/ 382 w 984"/>
                  <a:gd name="T81" fmla="*/ 430 h 844"/>
                  <a:gd name="T82" fmla="*/ 342 w 984"/>
                  <a:gd name="T83" fmla="*/ 370 h 844"/>
                  <a:gd name="T84" fmla="*/ 354 w 984"/>
                  <a:gd name="T85" fmla="*/ 414 h 844"/>
                  <a:gd name="T86" fmla="*/ 418 w 984"/>
                  <a:gd name="T87" fmla="*/ 494 h 844"/>
                  <a:gd name="T88" fmla="*/ 422 w 984"/>
                  <a:gd name="T89" fmla="*/ 526 h 844"/>
                  <a:gd name="T90" fmla="*/ 394 w 984"/>
                  <a:gd name="T91" fmla="*/ 498 h 844"/>
                  <a:gd name="T92" fmla="*/ 354 w 984"/>
                  <a:gd name="T93" fmla="*/ 466 h 844"/>
                  <a:gd name="T94" fmla="*/ 314 w 984"/>
                  <a:gd name="T95" fmla="*/ 402 h 844"/>
                  <a:gd name="T96" fmla="*/ 266 w 984"/>
                  <a:gd name="T97" fmla="*/ 346 h 844"/>
                  <a:gd name="T98" fmla="*/ 210 w 984"/>
                  <a:gd name="T99" fmla="*/ 314 h 844"/>
                  <a:gd name="T100" fmla="*/ 154 w 984"/>
                  <a:gd name="T101" fmla="*/ 238 h 844"/>
                  <a:gd name="T102" fmla="*/ 66 w 984"/>
                  <a:gd name="T103" fmla="*/ 66 h 844"/>
                  <a:gd name="T104" fmla="*/ 34 w 984"/>
                  <a:gd name="T105" fmla="*/ 38 h 844"/>
                  <a:gd name="T106" fmla="*/ 46 w 984"/>
                  <a:gd name="T107" fmla="*/ 22 h 844"/>
                  <a:gd name="T108" fmla="*/ 102 w 984"/>
                  <a:gd name="T109" fmla="*/ 70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84" h="844">
                    <a:moveTo>
                      <a:pt x="82" y="38"/>
                    </a:moveTo>
                    <a:lnTo>
                      <a:pt x="406" y="6"/>
                    </a:lnTo>
                    <a:cubicBezTo>
                      <a:pt x="497" y="22"/>
                      <a:pt x="465" y="0"/>
                      <a:pt x="474" y="54"/>
                    </a:cubicBezTo>
                    <a:cubicBezTo>
                      <a:pt x="492" y="48"/>
                      <a:pt x="484" y="40"/>
                      <a:pt x="502" y="34"/>
                    </a:cubicBezTo>
                    <a:cubicBezTo>
                      <a:pt x="510" y="37"/>
                      <a:pt x="517" y="46"/>
                      <a:pt x="526" y="46"/>
                    </a:cubicBezTo>
                    <a:cubicBezTo>
                      <a:pt x="534" y="46"/>
                      <a:pt x="550" y="38"/>
                      <a:pt x="550" y="38"/>
                    </a:cubicBezTo>
                    <a:cubicBezTo>
                      <a:pt x="556" y="55"/>
                      <a:pt x="552" y="60"/>
                      <a:pt x="542" y="74"/>
                    </a:cubicBezTo>
                    <a:cubicBezTo>
                      <a:pt x="555" y="114"/>
                      <a:pt x="550" y="102"/>
                      <a:pt x="578" y="130"/>
                    </a:cubicBezTo>
                    <a:cubicBezTo>
                      <a:pt x="584" y="148"/>
                      <a:pt x="590" y="148"/>
                      <a:pt x="606" y="138"/>
                    </a:cubicBezTo>
                    <a:cubicBezTo>
                      <a:pt x="600" y="119"/>
                      <a:pt x="594" y="107"/>
                      <a:pt x="586" y="90"/>
                    </a:cubicBezTo>
                    <a:cubicBezTo>
                      <a:pt x="583" y="82"/>
                      <a:pt x="578" y="66"/>
                      <a:pt x="578" y="66"/>
                    </a:cubicBezTo>
                    <a:cubicBezTo>
                      <a:pt x="585" y="44"/>
                      <a:pt x="597" y="56"/>
                      <a:pt x="606" y="70"/>
                    </a:cubicBezTo>
                    <a:cubicBezTo>
                      <a:pt x="609" y="86"/>
                      <a:pt x="608" y="117"/>
                      <a:pt x="626" y="90"/>
                    </a:cubicBezTo>
                    <a:cubicBezTo>
                      <a:pt x="648" y="97"/>
                      <a:pt x="646" y="104"/>
                      <a:pt x="642" y="126"/>
                    </a:cubicBezTo>
                    <a:cubicBezTo>
                      <a:pt x="650" y="150"/>
                      <a:pt x="665" y="141"/>
                      <a:pt x="682" y="130"/>
                    </a:cubicBezTo>
                    <a:cubicBezTo>
                      <a:pt x="689" y="108"/>
                      <a:pt x="673" y="124"/>
                      <a:pt x="682" y="98"/>
                    </a:cubicBezTo>
                    <a:cubicBezTo>
                      <a:pt x="683" y="94"/>
                      <a:pt x="690" y="96"/>
                      <a:pt x="694" y="94"/>
                    </a:cubicBezTo>
                    <a:cubicBezTo>
                      <a:pt x="698" y="92"/>
                      <a:pt x="702" y="89"/>
                      <a:pt x="706" y="86"/>
                    </a:cubicBezTo>
                    <a:cubicBezTo>
                      <a:pt x="717" y="54"/>
                      <a:pt x="688" y="54"/>
                      <a:pt x="742" y="46"/>
                    </a:cubicBezTo>
                    <a:cubicBezTo>
                      <a:pt x="748" y="27"/>
                      <a:pt x="741" y="9"/>
                      <a:pt x="762" y="2"/>
                    </a:cubicBezTo>
                    <a:cubicBezTo>
                      <a:pt x="788" y="11"/>
                      <a:pt x="777" y="38"/>
                      <a:pt x="802" y="46"/>
                    </a:cubicBezTo>
                    <a:cubicBezTo>
                      <a:pt x="831" y="36"/>
                      <a:pt x="805" y="63"/>
                      <a:pt x="798" y="70"/>
                    </a:cubicBezTo>
                    <a:cubicBezTo>
                      <a:pt x="789" y="96"/>
                      <a:pt x="787" y="96"/>
                      <a:pt x="802" y="118"/>
                    </a:cubicBezTo>
                    <a:cubicBezTo>
                      <a:pt x="801" y="122"/>
                      <a:pt x="801" y="127"/>
                      <a:pt x="798" y="130"/>
                    </a:cubicBezTo>
                    <a:cubicBezTo>
                      <a:pt x="794" y="133"/>
                      <a:pt x="784" y="129"/>
                      <a:pt x="782" y="134"/>
                    </a:cubicBezTo>
                    <a:cubicBezTo>
                      <a:pt x="780" y="142"/>
                      <a:pt x="790" y="158"/>
                      <a:pt x="790" y="158"/>
                    </a:cubicBezTo>
                    <a:cubicBezTo>
                      <a:pt x="786" y="161"/>
                      <a:pt x="783" y="165"/>
                      <a:pt x="778" y="166"/>
                    </a:cubicBezTo>
                    <a:cubicBezTo>
                      <a:pt x="774" y="167"/>
                      <a:pt x="769" y="159"/>
                      <a:pt x="766" y="162"/>
                    </a:cubicBezTo>
                    <a:cubicBezTo>
                      <a:pt x="758" y="170"/>
                      <a:pt x="794" y="182"/>
                      <a:pt x="794" y="182"/>
                    </a:cubicBezTo>
                    <a:cubicBezTo>
                      <a:pt x="804" y="211"/>
                      <a:pt x="775" y="190"/>
                      <a:pt x="762" y="186"/>
                    </a:cubicBezTo>
                    <a:cubicBezTo>
                      <a:pt x="767" y="194"/>
                      <a:pt x="773" y="202"/>
                      <a:pt x="778" y="210"/>
                    </a:cubicBezTo>
                    <a:cubicBezTo>
                      <a:pt x="783" y="218"/>
                      <a:pt x="802" y="226"/>
                      <a:pt x="802" y="226"/>
                    </a:cubicBezTo>
                    <a:cubicBezTo>
                      <a:pt x="813" y="242"/>
                      <a:pt x="804" y="245"/>
                      <a:pt x="810" y="262"/>
                    </a:cubicBezTo>
                    <a:cubicBezTo>
                      <a:pt x="803" y="282"/>
                      <a:pt x="793" y="301"/>
                      <a:pt x="786" y="322"/>
                    </a:cubicBezTo>
                    <a:cubicBezTo>
                      <a:pt x="783" y="330"/>
                      <a:pt x="778" y="346"/>
                      <a:pt x="778" y="346"/>
                    </a:cubicBezTo>
                    <a:cubicBezTo>
                      <a:pt x="785" y="366"/>
                      <a:pt x="817" y="394"/>
                      <a:pt x="830" y="414"/>
                    </a:cubicBezTo>
                    <a:cubicBezTo>
                      <a:pt x="835" y="422"/>
                      <a:pt x="841" y="430"/>
                      <a:pt x="846" y="438"/>
                    </a:cubicBezTo>
                    <a:cubicBezTo>
                      <a:pt x="849" y="442"/>
                      <a:pt x="854" y="450"/>
                      <a:pt x="854" y="450"/>
                    </a:cubicBezTo>
                    <a:cubicBezTo>
                      <a:pt x="853" y="457"/>
                      <a:pt x="855" y="466"/>
                      <a:pt x="850" y="470"/>
                    </a:cubicBezTo>
                    <a:cubicBezTo>
                      <a:pt x="844" y="475"/>
                      <a:pt x="831" y="451"/>
                      <a:pt x="830" y="450"/>
                    </a:cubicBezTo>
                    <a:cubicBezTo>
                      <a:pt x="811" y="431"/>
                      <a:pt x="789" y="421"/>
                      <a:pt x="774" y="398"/>
                    </a:cubicBezTo>
                    <a:cubicBezTo>
                      <a:pt x="769" y="379"/>
                      <a:pt x="766" y="371"/>
                      <a:pt x="746" y="378"/>
                    </a:cubicBezTo>
                    <a:cubicBezTo>
                      <a:pt x="717" y="368"/>
                      <a:pt x="730" y="368"/>
                      <a:pt x="706" y="374"/>
                    </a:cubicBezTo>
                    <a:cubicBezTo>
                      <a:pt x="688" y="402"/>
                      <a:pt x="699" y="395"/>
                      <a:pt x="678" y="402"/>
                    </a:cubicBezTo>
                    <a:cubicBezTo>
                      <a:pt x="654" y="386"/>
                      <a:pt x="650" y="390"/>
                      <a:pt x="618" y="394"/>
                    </a:cubicBezTo>
                    <a:cubicBezTo>
                      <a:pt x="607" y="411"/>
                      <a:pt x="601" y="426"/>
                      <a:pt x="590" y="442"/>
                    </a:cubicBezTo>
                    <a:cubicBezTo>
                      <a:pt x="600" y="471"/>
                      <a:pt x="593" y="459"/>
                      <a:pt x="606" y="478"/>
                    </a:cubicBezTo>
                    <a:cubicBezTo>
                      <a:pt x="593" y="518"/>
                      <a:pt x="622" y="548"/>
                      <a:pt x="642" y="578"/>
                    </a:cubicBezTo>
                    <a:cubicBezTo>
                      <a:pt x="651" y="591"/>
                      <a:pt x="651" y="601"/>
                      <a:pt x="666" y="606"/>
                    </a:cubicBezTo>
                    <a:cubicBezTo>
                      <a:pt x="680" y="627"/>
                      <a:pt x="691" y="623"/>
                      <a:pt x="710" y="610"/>
                    </a:cubicBezTo>
                    <a:cubicBezTo>
                      <a:pt x="729" y="616"/>
                      <a:pt x="729" y="606"/>
                      <a:pt x="734" y="590"/>
                    </a:cubicBezTo>
                    <a:cubicBezTo>
                      <a:pt x="735" y="577"/>
                      <a:pt x="731" y="562"/>
                      <a:pt x="738" y="550"/>
                    </a:cubicBezTo>
                    <a:cubicBezTo>
                      <a:pt x="742" y="543"/>
                      <a:pt x="762" y="542"/>
                      <a:pt x="762" y="542"/>
                    </a:cubicBezTo>
                    <a:cubicBezTo>
                      <a:pt x="783" y="547"/>
                      <a:pt x="786" y="552"/>
                      <a:pt x="774" y="570"/>
                    </a:cubicBezTo>
                    <a:cubicBezTo>
                      <a:pt x="779" y="590"/>
                      <a:pt x="790" y="605"/>
                      <a:pt x="770" y="618"/>
                    </a:cubicBezTo>
                    <a:cubicBezTo>
                      <a:pt x="769" y="622"/>
                      <a:pt x="764" y="626"/>
                      <a:pt x="766" y="630"/>
                    </a:cubicBezTo>
                    <a:cubicBezTo>
                      <a:pt x="768" y="634"/>
                      <a:pt x="775" y="634"/>
                      <a:pt x="778" y="638"/>
                    </a:cubicBezTo>
                    <a:cubicBezTo>
                      <a:pt x="788" y="651"/>
                      <a:pt x="786" y="660"/>
                      <a:pt x="802" y="670"/>
                    </a:cubicBezTo>
                    <a:cubicBezTo>
                      <a:pt x="810" y="667"/>
                      <a:pt x="818" y="665"/>
                      <a:pt x="826" y="662"/>
                    </a:cubicBezTo>
                    <a:cubicBezTo>
                      <a:pt x="830" y="661"/>
                      <a:pt x="838" y="658"/>
                      <a:pt x="838" y="658"/>
                    </a:cubicBezTo>
                    <a:cubicBezTo>
                      <a:pt x="857" y="664"/>
                      <a:pt x="864" y="680"/>
                      <a:pt x="870" y="698"/>
                    </a:cubicBezTo>
                    <a:cubicBezTo>
                      <a:pt x="859" y="731"/>
                      <a:pt x="887" y="794"/>
                      <a:pt x="922" y="806"/>
                    </a:cubicBezTo>
                    <a:cubicBezTo>
                      <a:pt x="938" y="801"/>
                      <a:pt x="941" y="792"/>
                      <a:pt x="958" y="798"/>
                    </a:cubicBezTo>
                    <a:cubicBezTo>
                      <a:pt x="984" y="837"/>
                      <a:pt x="928" y="784"/>
                      <a:pt x="942" y="826"/>
                    </a:cubicBezTo>
                    <a:cubicBezTo>
                      <a:pt x="936" y="844"/>
                      <a:pt x="930" y="844"/>
                      <a:pt x="914" y="834"/>
                    </a:cubicBezTo>
                    <a:cubicBezTo>
                      <a:pt x="903" y="817"/>
                      <a:pt x="890" y="821"/>
                      <a:pt x="874" y="810"/>
                    </a:cubicBezTo>
                    <a:cubicBezTo>
                      <a:pt x="851" y="776"/>
                      <a:pt x="882" y="816"/>
                      <a:pt x="854" y="794"/>
                    </a:cubicBezTo>
                    <a:cubicBezTo>
                      <a:pt x="843" y="785"/>
                      <a:pt x="840" y="768"/>
                      <a:pt x="830" y="758"/>
                    </a:cubicBezTo>
                    <a:cubicBezTo>
                      <a:pt x="824" y="739"/>
                      <a:pt x="817" y="724"/>
                      <a:pt x="798" y="718"/>
                    </a:cubicBezTo>
                    <a:cubicBezTo>
                      <a:pt x="791" y="696"/>
                      <a:pt x="800" y="712"/>
                      <a:pt x="778" y="710"/>
                    </a:cubicBezTo>
                    <a:cubicBezTo>
                      <a:pt x="767" y="709"/>
                      <a:pt x="746" y="702"/>
                      <a:pt x="746" y="702"/>
                    </a:cubicBezTo>
                    <a:cubicBezTo>
                      <a:pt x="729" y="691"/>
                      <a:pt x="720" y="674"/>
                      <a:pt x="702" y="662"/>
                    </a:cubicBezTo>
                    <a:cubicBezTo>
                      <a:pt x="694" y="665"/>
                      <a:pt x="687" y="673"/>
                      <a:pt x="678" y="674"/>
                    </a:cubicBezTo>
                    <a:cubicBezTo>
                      <a:pt x="657" y="677"/>
                      <a:pt x="630" y="657"/>
                      <a:pt x="614" y="646"/>
                    </a:cubicBezTo>
                    <a:cubicBezTo>
                      <a:pt x="600" y="637"/>
                      <a:pt x="580" y="639"/>
                      <a:pt x="566" y="630"/>
                    </a:cubicBezTo>
                    <a:cubicBezTo>
                      <a:pt x="546" y="617"/>
                      <a:pt x="525" y="607"/>
                      <a:pt x="506" y="594"/>
                    </a:cubicBezTo>
                    <a:cubicBezTo>
                      <a:pt x="513" y="572"/>
                      <a:pt x="509" y="551"/>
                      <a:pt x="490" y="538"/>
                    </a:cubicBezTo>
                    <a:cubicBezTo>
                      <a:pt x="485" y="522"/>
                      <a:pt x="476" y="515"/>
                      <a:pt x="462" y="506"/>
                    </a:cubicBezTo>
                    <a:cubicBezTo>
                      <a:pt x="441" y="474"/>
                      <a:pt x="469" y="513"/>
                      <a:pt x="442" y="486"/>
                    </a:cubicBezTo>
                    <a:cubicBezTo>
                      <a:pt x="436" y="480"/>
                      <a:pt x="436" y="468"/>
                      <a:pt x="430" y="462"/>
                    </a:cubicBezTo>
                    <a:cubicBezTo>
                      <a:pt x="427" y="459"/>
                      <a:pt x="422" y="459"/>
                      <a:pt x="418" y="458"/>
                    </a:cubicBezTo>
                    <a:cubicBezTo>
                      <a:pt x="407" y="447"/>
                      <a:pt x="382" y="430"/>
                      <a:pt x="382" y="430"/>
                    </a:cubicBezTo>
                    <a:cubicBezTo>
                      <a:pt x="371" y="413"/>
                      <a:pt x="358" y="399"/>
                      <a:pt x="346" y="382"/>
                    </a:cubicBezTo>
                    <a:cubicBezTo>
                      <a:pt x="344" y="378"/>
                      <a:pt x="345" y="373"/>
                      <a:pt x="342" y="370"/>
                    </a:cubicBezTo>
                    <a:cubicBezTo>
                      <a:pt x="339" y="367"/>
                      <a:pt x="334" y="367"/>
                      <a:pt x="330" y="366"/>
                    </a:cubicBezTo>
                    <a:cubicBezTo>
                      <a:pt x="322" y="390"/>
                      <a:pt x="342" y="398"/>
                      <a:pt x="354" y="414"/>
                    </a:cubicBezTo>
                    <a:cubicBezTo>
                      <a:pt x="368" y="432"/>
                      <a:pt x="372" y="446"/>
                      <a:pt x="390" y="458"/>
                    </a:cubicBezTo>
                    <a:cubicBezTo>
                      <a:pt x="409" y="487"/>
                      <a:pt x="399" y="475"/>
                      <a:pt x="418" y="494"/>
                    </a:cubicBezTo>
                    <a:cubicBezTo>
                      <a:pt x="423" y="510"/>
                      <a:pt x="428" y="517"/>
                      <a:pt x="442" y="526"/>
                    </a:cubicBezTo>
                    <a:cubicBezTo>
                      <a:pt x="450" y="550"/>
                      <a:pt x="432" y="533"/>
                      <a:pt x="422" y="526"/>
                    </a:cubicBezTo>
                    <a:cubicBezTo>
                      <a:pt x="399" y="492"/>
                      <a:pt x="430" y="532"/>
                      <a:pt x="402" y="510"/>
                    </a:cubicBezTo>
                    <a:cubicBezTo>
                      <a:pt x="398" y="507"/>
                      <a:pt x="397" y="501"/>
                      <a:pt x="394" y="498"/>
                    </a:cubicBezTo>
                    <a:cubicBezTo>
                      <a:pt x="391" y="495"/>
                      <a:pt x="386" y="493"/>
                      <a:pt x="382" y="490"/>
                    </a:cubicBezTo>
                    <a:cubicBezTo>
                      <a:pt x="377" y="474"/>
                      <a:pt x="370" y="471"/>
                      <a:pt x="354" y="466"/>
                    </a:cubicBezTo>
                    <a:cubicBezTo>
                      <a:pt x="344" y="452"/>
                      <a:pt x="340" y="447"/>
                      <a:pt x="346" y="430"/>
                    </a:cubicBezTo>
                    <a:cubicBezTo>
                      <a:pt x="338" y="418"/>
                      <a:pt x="314" y="402"/>
                      <a:pt x="314" y="402"/>
                    </a:cubicBezTo>
                    <a:cubicBezTo>
                      <a:pt x="306" y="390"/>
                      <a:pt x="298" y="378"/>
                      <a:pt x="290" y="366"/>
                    </a:cubicBezTo>
                    <a:cubicBezTo>
                      <a:pt x="284" y="357"/>
                      <a:pt x="273" y="354"/>
                      <a:pt x="266" y="346"/>
                    </a:cubicBezTo>
                    <a:cubicBezTo>
                      <a:pt x="263" y="342"/>
                      <a:pt x="262" y="337"/>
                      <a:pt x="258" y="334"/>
                    </a:cubicBezTo>
                    <a:cubicBezTo>
                      <a:pt x="243" y="324"/>
                      <a:pt x="225" y="324"/>
                      <a:pt x="210" y="314"/>
                    </a:cubicBezTo>
                    <a:cubicBezTo>
                      <a:pt x="201" y="300"/>
                      <a:pt x="194" y="291"/>
                      <a:pt x="178" y="286"/>
                    </a:cubicBezTo>
                    <a:cubicBezTo>
                      <a:pt x="160" y="260"/>
                      <a:pt x="192" y="247"/>
                      <a:pt x="154" y="238"/>
                    </a:cubicBezTo>
                    <a:cubicBezTo>
                      <a:pt x="111" y="209"/>
                      <a:pt x="106" y="149"/>
                      <a:pt x="90" y="102"/>
                    </a:cubicBezTo>
                    <a:cubicBezTo>
                      <a:pt x="86" y="90"/>
                      <a:pt x="76" y="73"/>
                      <a:pt x="66" y="66"/>
                    </a:cubicBezTo>
                    <a:cubicBezTo>
                      <a:pt x="58" y="60"/>
                      <a:pt x="42" y="50"/>
                      <a:pt x="42" y="50"/>
                    </a:cubicBezTo>
                    <a:cubicBezTo>
                      <a:pt x="39" y="46"/>
                      <a:pt x="38" y="41"/>
                      <a:pt x="34" y="38"/>
                    </a:cubicBezTo>
                    <a:cubicBezTo>
                      <a:pt x="27" y="34"/>
                      <a:pt x="10" y="30"/>
                      <a:pt x="10" y="30"/>
                    </a:cubicBezTo>
                    <a:cubicBezTo>
                      <a:pt x="0" y="1"/>
                      <a:pt x="31" y="17"/>
                      <a:pt x="46" y="22"/>
                    </a:cubicBezTo>
                    <a:cubicBezTo>
                      <a:pt x="65" y="51"/>
                      <a:pt x="61" y="41"/>
                      <a:pt x="86" y="58"/>
                    </a:cubicBezTo>
                    <a:cubicBezTo>
                      <a:pt x="94" y="70"/>
                      <a:pt x="94" y="93"/>
                      <a:pt x="102" y="70"/>
                    </a:cubicBezTo>
                    <a:cubicBezTo>
                      <a:pt x="95" y="49"/>
                      <a:pt x="82" y="62"/>
                      <a:pt x="82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5" name="Freeform 35"/>
              <p:cNvSpPr>
                <a:spLocks/>
              </p:cNvSpPr>
              <p:nvPr userDrawn="1"/>
            </p:nvSpPr>
            <p:spPr bwMode="ltGray">
              <a:xfrm>
                <a:off x="3577" y="490"/>
                <a:ext cx="36" cy="39"/>
              </a:xfrm>
              <a:custGeom>
                <a:avLst/>
                <a:gdLst>
                  <a:gd name="T0" fmla="*/ 6 w 36"/>
                  <a:gd name="T1" fmla="*/ 28 h 48"/>
                  <a:gd name="T2" fmla="*/ 10 w 36"/>
                  <a:gd name="T3" fmla="*/ 48 h 48"/>
                  <a:gd name="T4" fmla="*/ 6 w 36"/>
                  <a:gd name="T5" fmla="*/ 2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8">
                    <a:moveTo>
                      <a:pt x="6" y="28"/>
                    </a:moveTo>
                    <a:cubicBezTo>
                      <a:pt x="25" y="0"/>
                      <a:pt x="36" y="31"/>
                      <a:pt x="10" y="48"/>
                    </a:cubicBezTo>
                    <a:cubicBezTo>
                      <a:pt x="0" y="34"/>
                      <a:pt x="0" y="40"/>
                      <a:pt x="6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6" name="Freeform 36"/>
              <p:cNvSpPr>
                <a:spLocks/>
              </p:cNvSpPr>
              <p:nvPr userDrawn="1"/>
            </p:nvSpPr>
            <p:spPr bwMode="ltGray">
              <a:xfrm>
                <a:off x="3549" y="475"/>
                <a:ext cx="38" cy="29"/>
              </a:xfrm>
              <a:custGeom>
                <a:avLst/>
                <a:gdLst>
                  <a:gd name="T0" fmla="*/ 0 w 36"/>
                  <a:gd name="T1" fmla="*/ 5 h 37"/>
                  <a:gd name="T2" fmla="*/ 12 w 36"/>
                  <a:gd name="T3" fmla="*/ 1 h 37"/>
                  <a:gd name="T4" fmla="*/ 36 w 36"/>
                  <a:gd name="T5" fmla="*/ 17 h 37"/>
                  <a:gd name="T6" fmla="*/ 8 w 36"/>
                  <a:gd name="T7" fmla="*/ 17 h 37"/>
                  <a:gd name="T8" fmla="*/ 0 w 36"/>
                  <a:gd name="T9" fmla="*/ 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7">
                    <a:moveTo>
                      <a:pt x="0" y="5"/>
                    </a:moveTo>
                    <a:cubicBezTo>
                      <a:pt x="4" y="4"/>
                      <a:pt x="8" y="0"/>
                      <a:pt x="12" y="1"/>
                    </a:cubicBezTo>
                    <a:cubicBezTo>
                      <a:pt x="21" y="4"/>
                      <a:pt x="36" y="17"/>
                      <a:pt x="36" y="17"/>
                    </a:cubicBezTo>
                    <a:cubicBezTo>
                      <a:pt x="29" y="37"/>
                      <a:pt x="22" y="26"/>
                      <a:pt x="8" y="17"/>
                    </a:cubicBezTo>
                    <a:cubicBezTo>
                      <a:pt x="5" y="13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7" name="Freeform 37"/>
              <p:cNvSpPr>
                <a:spLocks/>
              </p:cNvSpPr>
              <p:nvPr userDrawn="1"/>
            </p:nvSpPr>
            <p:spPr bwMode="ltGray">
              <a:xfrm>
                <a:off x="4686" y="394"/>
                <a:ext cx="171" cy="81"/>
              </a:xfrm>
              <a:custGeom>
                <a:avLst/>
                <a:gdLst>
                  <a:gd name="T0" fmla="*/ 0 w 170"/>
                  <a:gd name="T1" fmla="*/ 49 h 96"/>
                  <a:gd name="T2" fmla="*/ 28 w 170"/>
                  <a:gd name="T3" fmla="*/ 25 h 96"/>
                  <a:gd name="T4" fmla="*/ 56 w 170"/>
                  <a:gd name="T5" fmla="*/ 21 h 96"/>
                  <a:gd name="T6" fmla="*/ 80 w 170"/>
                  <a:gd name="T7" fmla="*/ 9 h 96"/>
                  <a:gd name="T8" fmla="*/ 64 w 170"/>
                  <a:gd name="T9" fmla="*/ 25 h 96"/>
                  <a:gd name="T10" fmla="*/ 124 w 170"/>
                  <a:gd name="T11" fmla="*/ 49 h 96"/>
                  <a:gd name="T12" fmla="*/ 160 w 170"/>
                  <a:gd name="T13" fmla="*/ 65 h 96"/>
                  <a:gd name="T14" fmla="*/ 116 w 170"/>
                  <a:gd name="T15" fmla="*/ 77 h 96"/>
                  <a:gd name="T16" fmla="*/ 88 w 170"/>
                  <a:gd name="T17" fmla="*/ 57 h 96"/>
                  <a:gd name="T18" fmla="*/ 76 w 170"/>
                  <a:gd name="T19" fmla="*/ 53 h 96"/>
                  <a:gd name="T20" fmla="*/ 24 w 170"/>
                  <a:gd name="T21" fmla="*/ 41 h 96"/>
                  <a:gd name="T22" fmla="*/ 0 w 170"/>
                  <a:gd name="T23" fmla="*/ 4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0" h="96">
                    <a:moveTo>
                      <a:pt x="0" y="49"/>
                    </a:moveTo>
                    <a:cubicBezTo>
                      <a:pt x="5" y="33"/>
                      <a:pt x="12" y="30"/>
                      <a:pt x="28" y="25"/>
                    </a:cubicBezTo>
                    <a:cubicBezTo>
                      <a:pt x="20" y="0"/>
                      <a:pt x="42" y="16"/>
                      <a:pt x="56" y="21"/>
                    </a:cubicBezTo>
                    <a:cubicBezTo>
                      <a:pt x="56" y="21"/>
                      <a:pt x="77" y="6"/>
                      <a:pt x="80" y="9"/>
                    </a:cubicBezTo>
                    <a:cubicBezTo>
                      <a:pt x="85" y="14"/>
                      <a:pt x="71" y="23"/>
                      <a:pt x="64" y="25"/>
                    </a:cubicBezTo>
                    <a:cubicBezTo>
                      <a:pt x="82" y="37"/>
                      <a:pt x="103" y="42"/>
                      <a:pt x="124" y="49"/>
                    </a:cubicBezTo>
                    <a:cubicBezTo>
                      <a:pt x="136" y="53"/>
                      <a:pt x="160" y="65"/>
                      <a:pt x="160" y="65"/>
                    </a:cubicBezTo>
                    <a:cubicBezTo>
                      <a:pt x="170" y="96"/>
                      <a:pt x="134" y="83"/>
                      <a:pt x="116" y="77"/>
                    </a:cubicBezTo>
                    <a:cubicBezTo>
                      <a:pt x="109" y="57"/>
                      <a:pt x="116" y="66"/>
                      <a:pt x="88" y="57"/>
                    </a:cubicBezTo>
                    <a:cubicBezTo>
                      <a:pt x="84" y="56"/>
                      <a:pt x="76" y="53"/>
                      <a:pt x="76" y="53"/>
                    </a:cubicBezTo>
                    <a:cubicBezTo>
                      <a:pt x="57" y="34"/>
                      <a:pt x="53" y="37"/>
                      <a:pt x="24" y="41"/>
                    </a:cubicBezTo>
                    <a:cubicBezTo>
                      <a:pt x="9" y="51"/>
                      <a:pt x="17" y="49"/>
                      <a:pt x="0" y="4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8" name="Freeform 38"/>
              <p:cNvSpPr>
                <a:spLocks/>
              </p:cNvSpPr>
              <p:nvPr userDrawn="1"/>
            </p:nvSpPr>
            <p:spPr bwMode="ltGray">
              <a:xfrm>
                <a:off x="4867" y="460"/>
                <a:ext cx="138" cy="37"/>
              </a:xfrm>
              <a:custGeom>
                <a:avLst/>
                <a:gdLst>
                  <a:gd name="T0" fmla="*/ 0 w 138"/>
                  <a:gd name="T1" fmla="*/ 0 h 44"/>
                  <a:gd name="T2" fmla="*/ 52 w 138"/>
                  <a:gd name="T3" fmla="*/ 4 h 44"/>
                  <a:gd name="T4" fmla="*/ 88 w 138"/>
                  <a:gd name="T5" fmla="*/ 24 h 44"/>
                  <a:gd name="T6" fmla="*/ 112 w 138"/>
                  <a:gd name="T7" fmla="*/ 20 h 44"/>
                  <a:gd name="T8" fmla="*/ 108 w 138"/>
                  <a:gd name="T9" fmla="*/ 44 h 44"/>
                  <a:gd name="T10" fmla="*/ 64 w 138"/>
                  <a:gd name="T11" fmla="*/ 40 h 44"/>
                  <a:gd name="T12" fmla="*/ 0 w 138"/>
                  <a:gd name="T13" fmla="*/ 36 h 44"/>
                  <a:gd name="T14" fmla="*/ 28 w 138"/>
                  <a:gd name="T15" fmla="*/ 20 h 44"/>
                  <a:gd name="T16" fmla="*/ 0 w 138"/>
                  <a:gd name="T1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" h="44">
                    <a:moveTo>
                      <a:pt x="0" y="0"/>
                    </a:moveTo>
                    <a:cubicBezTo>
                      <a:pt x="19" y="3"/>
                      <a:pt x="35" y="10"/>
                      <a:pt x="52" y="4"/>
                    </a:cubicBezTo>
                    <a:cubicBezTo>
                      <a:pt x="87" y="11"/>
                      <a:pt x="61" y="15"/>
                      <a:pt x="88" y="24"/>
                    </a:cubicBezTo>
                    <a:cubicBezTo>
                      <a:pt x="96" y="23"/>
                      <a:pt x="104" y="19"/>
                      <a:pt x="112" y="20"/>
                    </a:cubicBezTo>
                    <a:cubicBezTo>
                      <a:pt x="138" y="23"/>
                      <a:pt x="118" y="41"/>
                      <a:pt x="108" y="44"/>
                    </a:cubicBezTo>
                    <a:cubicBezTo>
                      <a:pt x="78" y="34"/>
                      <a:pt x="92" y="34"/>
                      <a:pt x="64" y="40"/>
                    </a:cubicBezTo>
                    <a:cubicBezTo>
                      <a:pt x="41" y="37"/>
                      <a:pt x="22" y="41"/>
                      <a:pt x="0" y="36"/>
                    </a:cubicBezTo>
                    <a:cubicBezTo>
                      <a:pt x="6" y="11"/>
                      <a:pt x="7" y="27"/>
                      <a:pt x="28" y="20"/>
                    </a:cubicBezTo>
                    <a:cubicBezTo>
                      <a:pt x="17" y="13"/>
                      <a:pt x="0" y="13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19" name="Freeform 39"/>
              <p:cNvSpPr>
                <a:spLocks/>
              </p:cNvSpPr>
              <p:nvPr userDrawn="1"/>
            </p:nvSpPr>
            <p:spPr bwMode="ltGray">
              <a:xfrm>
                <a:off x="4794" y="480"/>
                <a:ext cx="56" cy="34"/>
              </a:xfrm>
              <a:custGeom>
                <a:avLst/>
                <a:gdLst>
                  <a:gd name="T0" fmla="*/ 17 w 57"/>
                  <a:gd name="T1" fmla="*/ 25 h 42"/>
                  <a:gd name="T2" fmla="*/ 37 w 57"/>
                  <a:gd name="T3" fmla="*/ 13 h 42"/>
                  <a:gd name="T4" fmla="*/ 17 w 57"/>
                  <a:gd name="T5" fmla="*/ 2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" h="42">
                    <a:moveTo>
                      <a:pt x="17" y="25"/>
                    </a:moveTo>
                    <a:cubicBezTo>
                      <a:pt x="0" y="0"/>
                      <a:pt x="21" y="9"/>
                      <a:pt x="37" y="13"/>
                    </a:cubicBezTo>
                    <a:cubicBezTo>
                      <a:pt x="57" y="42"/>
                      <a:pt x="30" y="25"/>
                      <a:pt x="17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0" name="Freeform 40"/>
              <p:cNvSpPr>
                <a:spLocks/>
              </p:cNvSpPr>
              <p:nvPr userDrawn="1"/>
            </p:nvSpPr>
            <p:spPr bwMode="ltGray">
              <a:xfrm>
                <a:off x="4757" y="375"/>
                <a:ext cx="37" cy="44"/>
              </a:xfrm>
              <a:custGeom>
                <a:avLst/>
                <a:gdLst>
                  <a:gd name="T0" fmla="*/ 19 w 39"/>
                  <a:gd name="T1" fmla="*/ 32 h 52"/>
                  <a:gd name="T2" fmla="*/ 19 w 39"/>
                  <a:gd name="T3" fmla="*/ 0 h 52"/>
                  <a:gd name="T4" fmla="*/ 19 w 39"/>
                  <a:gd name="T5" fmla="*/ 3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2">
                    <a:moveTo>
                      <a:pt x="19" y="32"/>
                    </a:moveTo>
                    <a:cubicBezTo>
                      <a:pt x="13" y="14"/>
                      <a:pt x="0" y="13"/>
                      <a:pt x="19" y="0"/>
                    </a:cubicBezTo>
                    <a:cubicBezTo>
                      <a:pt x="23" y="5"/>
                      <a:pt x="39" y="52"/>
                      <a:pt x="19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1" name="Freeform 41"/>
              <p:cNvSpPr>
                <a:spLocks/>
              </p:cNvSpPr>
              <p:nvPr userDrawn="1"/>
            </p:nvSpPr>
            <p:spPr bwMode="ltGray">
              <a:xfrm>
                <a:off x="5054" y="507"/>
                <a:ext cx="45" cy="66"/>
              </a:xfrm>
              <a:custGeom>
                <a:avLst/>
                <a:gdLst>
                  <a:gd name="T0" fmla="*/ 4 w 44"/>
                  <a:gd name="T1" fmla="*/ 9 h 80"/>
                  <a:gd name="T2" fmla="*/ 20 w 44"/>
                  <a:gd name="T3" fmla="*/ 33 h 80"/>
                  <a:gd name="T4" fmla="*/ 24 w 44"/>
                  <a:gd name="T5" fmla="*/ 49 h 80"/>
                  <a:gd name="T6" fmla="*/ 36 w 44"/>
                  <a:gd name="T7" fmla="*/ 53 h 80"/>
                  <a:gd name="T8" fmla="*/ 24 w 44"/>
                  <a:gd name="T9" fmla="*/ 73 h 80"/>
                  <a:gd name="T10" fmla="*/ 0 w 44"/>
                  <a:gd name="T11" fmla="*/ 21 h 80"/>
                  <a:gd name="T12" fmla="*/ 4 w 44"/>
                  <a:gd name="T13" fmla="*/ 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80">
                    <a:moveTo>
                      <a:pt x="4" y="9"/>
                    </a:moveTo>
                    <a:cubicBezTo>
                      <a:pt x="9" y="17"/>
                      <a:pt x="18" y="24"/>
                      <a:pt x="20" y="33"/>
                    </a:cubicBezTo>
                    <a:cubicBezTo>
                      <a:pt x="21" y="38"/>
                      <a:pt x="21" y="45"/>
                      <a:pt x="24" y="49"/>
                    </a:cubicBezTo>
                    <a:cubicBezTo>
                      <a:pt x="27" y="52"/>
                      <a:pt x="32" y="52"/>
                      <a:pt x="36" y="53"/>
                    </a:cubicBezTo>
                    <a:cubicBezTo>
                      <a:pt x="41" y="68"/>
                      <a:pt x="44" y="80"/>
                      <a:pt x="24" y="73"/>
                    </a:cubicBezTo>
                    <a:cubicBezTo>
                      <a:pt x="19" y="55"/>
                      <a:pt x="11" y="37"/>
                      <a:pt x="0" y="21"/>
                    </a:cubicBezTo>
                    <a:cubicBezTo>
                      <a:pt x="4" y="4"/>
                      <a:pt x="4" y="0"/>
                      <a:pt x="4" y="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2" name="Freeform 42"/>
              <p:cNvSpPr>
                <a:spLocks/>
              </p:cNvSpPr>
              <p:nvPr userDrawn="1"/>
            </p:nvSpPr>
            <p:spPr bwMode="ltGray">
              <a:xfrm>
                <a:off x="4260" y="6"/>
                <a:ext cx="480" cy="100"/>
              </a:xfrm>
              <a:custGeom>
                <a:avLst/>
                <a:gdLst>
                  <a:gd name="T0" fmla="*/ 220 w 323"/>
                  <a:gd name="T1" fmla="*/ 1 h 64"/>
                  <a:gd name="T2" fmla="*/ 231 w 323"/>
                  <a:gd name="T3" fmla="*/ 8 h 64"/>
                  <a:gd name="T4" fmla="*/ 235 w 323"/>
                  <a:gd name="T5" fmla="*/ 0 h 64"/>
                  <a:gd name="T6" fmla="*/ 265 w 323"/>
                  <a:gd name="T7" fmla="*/ 0 h 64"/>
                  <a:gd name="T8" fmla="*/ 287 w 323"/>
                  <a:gd name="T9" fmla="*/ 17 h 64"/>
                  <a:gd name="T10" fmla="*/ 319 w 323"/>
                  <a:gd name="T11" fmla="*/ 10 h 64"/>
                  <a:gd name="T12" fmla="*/ 314 w 323"/>
                  <a:gd name="T13" fmla="*/ 29 h 64"/>
                  <a:gd name="T14" fmla="*/ 298 w 323"/>
                  <a:gd name="T15" fmla="*/ 46 h 64"/>
                  <a:gd name="T16" fmla="*/ 295 w 323"/>
                  <a:gd name="T17" fmla="*/ 29 h 64"/>
                  <a:gd name="T18" fmla="*/ 287 w 323"/>
                  <a:gd name="T19" fmla="*/ 31 h 64"/>
                  <a:gd name="T20" fmla="*/ 279 w 323"/>
                  <a:gd name="T21" fmla="*/ 29 h 64"/>
                  <a:gd name="T22" fmla="*/ 263 w 323"/>
                  <a:gd name="T23" fmla="*/ 21 h 64"/>
                  <a:gd name="T24" fmla="*/ 228 w 323"/>
                  <a:gd name="T25" fmla="*/ 38 h 64"/>
                  <a:gd name="T26" fmla="*/ 201 w 323"/>
                  <a:gd name="T27" fmla="*/ 44 h 64"/>
                  <a:gd name="T28" fmla="*/ 212 w 323"/>
                  <a:gd name="T29" fmla="*/ 57 h 64"/>
                  <a:gd name="T30" fmla="*/ 188 w 323"/>
                  <a:gd name="T31" fmla="*/ 63 h 64"/>
                  <a:gd name="T32" fmla="*/ 169 w 323"/>
                  <a:gd name="T33" fmla="*/ 61 h 64"/>
                  <a:gd name="T34" fmla="*/ 177 w 323"/>
                  <a:gd name="T35" fmla="*/ 57 h 64"/>
                  <a:gd name="T36" fmla="*/ 171 w 323"/>
                  <a:gd name="T37" fmla="*/ 40 h 64"/>
                  <a:gd name="T38" fmla="*/ 169 w 323"/>
                  <a:gd name="T39" fmla="*/ 31 h 64"/>
                  <a:gd name="T40" fmla="*/ 158 w 323"/>
                  <a:gd name="T41" fmla="*/ 23 h 64"/>
                  <a:gd name="T42" fmla="*/ 142 w 323"/>
                  <a:gd name="T43" fmla="*/ 27 h 64"/>
                  <a:gd name="T44" fmla="*/ 134 w 323"/>
                  <a:gd name="T45" fmla="*/ 27 h 64"/>
                  <a:gd name="T46" fmla="*/ 123 w 323"/>
                  <a:gd name="T47" fmla="*/ 25 h 64"/>
                  <a:gd name="T48" fmla="*/ 83 w 323"/>
                  <a:gd name="T49" fmla="*/ 2 h 64"/>
                  <a:gd name="T50" fmla="*/ 59 w 323"/>
                  <a:gd name="T51" fmla="*/ 14 h 64"/>
                  <a:gd name="T52" fmla="*/ 1 w 323"/>
                  <a:gd name="T53" fmla="*/ 0 h 64"/>
                  <a:gd name="T54" fmla="*/ 220 w 323"/>
                  <a:gd name="T55" fmla="*/ 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23" h="64">
                    <a:moveTo>
                      <a:pt x="220" y="1"/>
                    </a:moveTo>
                    <a:cubicBezTo>
                      <a:pt x="215" y="12"/>
                      <a:pt x="225" y="17"/>
                      <a:pt x="231" y="8"/>
                    </a:cubicBezTo>
                    <a:cubicBezTo>
                      <a:pt x="235" y="0"/>
                      <a:pt x="229" y="7"/>
                      <a:pt x="235" y="0"/>
                    </a:cubicBezTo>
                    <a:lnTo>
                      <a:pt x="265" y="0"/>
                    </a:lnTo>
                    <a:cubicBezTo>
                      <a:pt x="277" y="6"/>
                      <a:pt x="276" y="11"/>
                      <a:pt x="287" y="17"/>
                    </a:cubicBezTo>
                    <a:cubicBezTo>
                      <a:pt x="308" y="11"/>
                      <a:pt x="293" y="7"/>
                      <a:pt x="319" y="10"/>
                    </a:cubicBezTo>
                    <a:cubicBezTo>
                      <a:pt x="323" y="19"/>
                      <a:pt x="321" y="22"/>
                      <a:pt x="314" y="29"/>
                    </a:cubicBezTo>
                    <a:cubicBezTo>
                      <a:pt x="312" y="39"/>
                      <a:pt x="313" y="50"/>
                      <a:pt x="298" y="46"/>
                    </a:cubicBezTo>
                    <a:cubicBezTo>
                      <a:pt x="297" y="40"/>
                      <a:pt x="298" y="34"/>
                      <a:pt x="295" y="29"/>
                    </a:cubicBezTo>
                    <a:cubicBezTo>
                      <a:pt x="294" y="27"/>
                      <a:pt x="290" y="31"/>
                      <a:pt x="287" y="31"/>
                    </a:cubicBezTo>
                    <a:cubicBezTo>
                      <a:pt x="284" y="31"/>
                      <a:pt x="282" y="30"/>
                      <a:pt x="279" y="29"/>
                    </a:cubicBezTo>
                    <a:cubicBezTo>
                      <a:pt x="274" y="27"/>
                      <a:pt x="263" y="21"/>
                      <a:pt x="263" y="21"/>
                    </a:cubicBezTo>
                    <a:cubicBezTo>
                      <a:pt x="249" y="23"/>
                      <a:pt x="241" y="31"/>
                      <a:pt x="228" y="38"/>
                    </a:cubicBezTo>
                    <a:cubicBezTo>
                      <a:pt x="220" y="41"/>
                      <a:pt x="209" y="42"/>
                      <a:pt x="201" y="44"/>
                    </a:cubicBezTo>
                    <a:cubicBezTo>
                      <a:pt x="193" y="54"/>
                      <a:pt x="200" y="53"/>
                      <a:pt x="212" y="57"/>
                    </a:cubicBezTo>
                    <a:cubicBezTo>
                      <a:pt x="200" y="62"/>
                      <a:pt x="199" y="57"/>
                      <a:pt x="188" y="63"/>
                    </a:cubicBezTo>
                    <a:cubicBezTo>
                      <a:pt x="181" y="62"/>
                      <a:pt x="174" y="64"/>
                      <a:pt x="169" y="61"/>
                    </a:cubicBezTo>
                    <a:cubicBezTo>
                      <a:pt x="166" y="59"/>
                      <a:pt x="175" y="59"/>
                      <a:pt x="177" y="57"/>
                    </a:cubicBezTo>
                    <a:cubicBezTo>
                      <a:pt x="181" y="48"/>
                      <a:pt x="149" y="28"/>
                      <a:pt x="171" y="40"/>
                    </a:cubicBezTo>
                    <a:cubicBezTo>
                      <a:pt x="184" y="55"/>
                      <a:pt x="184" y="36"/>
                      <a:pt x="169" y="31"/>
                    </a:cubicBezTo>
                    <a:cubicBezTo>
                      <a:pt x="167" y="27"/>
                      <a:pt x="167" y="22"/>
                      <a:pt x="158" y="23"/>
                    </a:cubicBezTo>
                    <a:cubicBezTo>
                      <a:pt x="153" y="23"/>
                      <a:pt x="142" y="27"/>
                      <a:pt x="142" y="27"/>
                    </a:cubicBezTo>
                    <a:cubicBezTo>
                      <a:pt x="136" y="39"/>
                      <a:pt x="143" y="31"/>
                      <a:pt x="134" y="27"/>
                    </a:cubicBezTo>
                    <a:cubicBezTo>
                      <a:pt x="130" y="25"/>
                      <a:pt x="126" y="25"/>
                      <a:pt x="123" y="25"/>
                    </a:cubicBezTo>
                    <a:cubicBezTo>
                      <a:pt x="117" y="11"/>
                      <a:pt x="100" y="6"/>
                      <a:pt x="83" y="2"/>
                    </a:cubicBezTo>
                    <a:cubicBezTo>
                      <a:pt x="70" y="4"/>
                      <a:pt x="69" y="9"/>
                      <a:pt x="59" y="14"/>
                    </a:cubicBezTo>
                    <a:cubicBezTo>
                      <a:pt x="45" y="14"/>
                      <a:pt x="0" y="12"/>
                      <a:pt x="1" y="0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3" name="Freeform 43"/>
              <p:cNvSpPr>
                <a:spLocks/>
              </p:cNvSpPr>
              <p:nvPr userDrawn="1"/>
            </p:nvSpPr>
            <p:spPr bwMode="ltGray">
              <a:xfrm>
                <a:off x="3835" y="3"/>
                <a:ext cx="446" cy="49"/>
              </a:xfrm>
              <a:custGeom>
                <a:avLst/>
                <a:gdLst>
                  <a:gd name="T0" fmla="*/ 105 w 300"/>
                  <a:gd name="T1" fmla="*/ 31 h 31"/>
                  <a:gd name="T2" fmla="*/ 30 w 300"/>
                  <a:gd name="T3" fmla="*/ 1 h 31"/>
                  <a:gd name="T4" fmla="*/ 285 w 300"/>
                  <a:gd name="T5" fmla="*/ 0 h 31"/>
                  <a:gd name="T6" fmla="*/ 296 w 300"/>
                  <a:gd name="T7" fmla="*/ 14 h 31"/>
                  <a:gd name="T8" fmla="*/ 264 w 300"/>
                  <a:gd name="T9" fmla="*/ 16 h 31"/>
                  <a:gd name="T10" fmla="*/ 105 w 300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0" h="31">
                    <a:moveTo>
                      <a:pt x="105" y="31"/>
                    </a:moveTo>
                    <a:cubicBezTo>
                      <a:pt x="83" y="19"/>
                      <a:pt x="0" y="6"/>
                      <a:pt x="30" y="1"/>
                    </a:cubicBezTo>
                    <a:lnTo>
                      <a:pt x="285" y="0"/>
                    </a:lnTo>
                    <a:cubicBezTo>
                      <a:pt x="296" y="4"/>
                      <a:pt x="300" y="5"/>
                      <a:pt x="296" y="14"/>
                    </a:cubicBezTo>
                    <a:cubicBezTo>
                      <a:pt x="285" y="11"/>
                      <a:pt x="276" y="16"/>
                      <a:pt x="264" y="16"/>
                    </a:cubicBezTo>
                    <a:lnTo>
                      <a:pt x="105" y="3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4" name="Freeform 44"/>
              <p:cNvSpPr>
                <a:spLocks/>
              </p:cNvSpPr>
              <p:nvPr userDrawn="1"/>
            </p:nvSpPr>
            <p:spPr bwMode="ltGray">
              <a:xfrm>
                <a:off x="2853" y="74"/>
                <a:ext cx="42" cy="25"/>
              </a:xfrm>
              <a:custGeom>
                <a:avLst/>
                <a:gdLst>
                  <a:gd name="T0" fmla="*/ 0 w 41"/>
                  <a:gd name="T1" fmla="*/ 25 h 29"/>
                  <a:gd name="T2" fmla="*/ 12 w 41"/>
                  <a:gd name="T3" fmla="*/ 29 h 29"/>
                  <a:gd name="T4" fmla="*/ 0 w 41"/>
                  <a:gd name="T5" fmla="*/ 2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9">
                    <a:moveTo>
                      <a:pt x="0" y="25"/>
                    </a:moveTo>
                    <a:cubicBezTo>
                      <a:pt x="10" y="11"/>
                      <a:pt x="41" y="0"/>
                      <a:pt x="12" y="29"/>
                    </a:cubicBezTo>
                    <a:cubicBezTo>
                      <a:pt x="8" y="28"/>
                      <a:pt x="0" y="25"/>
                      <a:pt x="0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5" name="Freeform 45"/>
              <p:cNvSpPr>
                <a:spLocks/>
              </p:cNvSpPr>
              <p:nvPr userDrawn="1"/>
            </p:nvSpPr>
            <p:spPr bwMode="ltGray">
              <a:xfrm>
                <a:off x="1704" y="3"/>
                <a:ext cx="1022" cy="372"/>
              </a:xfrm>
              <a:custGeom>
                <a:avLst/>
                <a:gdLst>
                  <a:gd name="T0" fmla="*/ 73 w 436"/>
                  <a:gd name="T1" fmla="*/ 1 h 152"/>
                  <a:gd name="T2" fmla="*/ 436 w 436"/>
                  <a:gd name="T3" fmla="*/ 0 h 152"/>
                  <a:gd name="T4" fmla="*/ 416 w 436"/>
                  <a:gd name="T5" fmla="*/ 54 h 152"/>
                  <a:gd name="T6" fmla="*/ 397 w 436"/>
                  <a:gd name="T7" fmla="*/ 68 h 152"/>
                  <a:gd name="T8" fmla="*/ 392 w 436"/>
                  <a:gd name="T9" fmla="*/ 70 h 152"/>
                  <a:gd name="T10" fmla="*/ 375 w 436"/>
                  <a:gd name="T11" fmla="*/ 73 h 152"/>
                  <a:gd name="T12" fmla="*/ 361 w 436"/>
                  <a:gd name="T13" fmla="*/ 88 h 152"/>
                  <a:gd name="T14" fmla="*/ 362 w 436"/>
                  <a:gd name="T15" fmla="*/ 99 h 152"/>
                  <a:gd name="T16" fmla="*/ 364 w 436"/>
                  <a:gd name="T17" fmla="*/ 107 h 152"/>
                  <a:gd name="T18" fmla="*/ 366 w 436"/>
                  <a:gd name="T19" fmla="*/ 113 h 152"/>
                  <a:gd name="T20" fmla="*/ 362 w 436"/>
                  <a:gd name="T21" fmla="*/ 122 h 152"/>
                  <a:gd name="T22" fmla="*/ 351 w 436"/>
                  <a:gd name="T23" fmla="*/ 120 h 152"/>
                  <a:gd name="T24" fmla="*/ 342 w 436"/>
                  <a:gd name="T25" fmla="*/ 129 h 152"/>
                  <a:gd name="T26" fmla="*/ 347 w 436"/>
                  <a:gd name="T27" fmla="*/ 105 h 152"/>
                  <a:gd name="T28" fmla="*/ 338 w 436"/>
                  <a:gd name="T29" fmla="*/ 100 h 152"/>
                  <a:gd name="T30" fmla="*/ 344 w 436"/>
                  <a:gd name="T31" fmla="*/ 93 h 152"/>
                  <a:gd name="T32" fmla="*/ 342 w 436"/>
                  <a:gd name="T33" fmla="*/ 89 h 152"/>
                  <a:gd name="T34" fmla="*/ 320 w 436"/>
                  <a:gd name="T35" fmla="*/ 94 h 152"/>
                  <a:gd name="T36" fmla="*/ 317 w 436"/>
                  <a:gd name="T37" fmla="*/ 85 h 152"/>
                  <a:gd name="T38" fmla="*/ 297 w 436"/>
                  <a:gd name="T39" fmla="*/ 94 h 152"/>
                  <a:gd name="T40" fmla="*/ 320 w 436"/>
                  <a:gd name="T41" fmla="*/ 103 h 152"/>
                  <a:gd name="T42" fmla="*/ 305 w 436"/>
                  <a:gd name="T43" fmla="*/ 117 h 152"/>
                  <a:gd name="T44" fmla="*/ 311 w 436"/>
                  <a:gd name="T45" fmla="*/ 126 h 152"/>
                  <a:gd name="T46" fmla="*/ 315 w 436"/>
                  <a:gd name="T47" fmla="*/ 138 h 152"/>
                  <a:gd name="T48" fmla="*/ 309 w 436"/>
                  <a:gd name="T49" fmla="*/ 139 h 152"/>
                  <a:gd name="T50" fmla="*/ 314 w 436"/>
                  <a:gd name="T51" fmla="*/ 144 h 152"/>
                  <a:gd name="T52" fmla="*/ 307 w 436"/>
                  <a:gd name="T53" fmla="*/ 152 h 152"/>
                  <a:gd name="T54" fmla="*/ 0 w 436"/>
                  <a:gd name="T55" fmla="*/ 149 h 152"/>
                  <a:gd name="T56" fmla="*/ 73 w 436"/>
                  <a:gd name="T57" fmla="*/ 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6" h="152">
                    <a:moveTo>
                      <a:pt x="73" y="1"/>
                    </a:moveTo>
                    <a:lnTo>
                      <a:pt x="436" y="0"/>
                    </a:lnTo>
                    <a:cubicBezTo>
                      <a:pt x="430" y="15"/>
                      <a:pt x="429" y="42"/>
                      <a:pt x="416" y="54"/>
                    </a:cubicBezTo>
                    <a:cubicBezTo>
                      <a:pt x="410" y="60"/>
                      <a:pt x="405" y="63"/>
                      <a:pt x="397" y="68"/>
                    </a:cubicBezTo>
                    <a:cubicBezTo>
                      <a:pt x="396" y="69"/>
                      <a:pt x="392" y="70"/>
                      <a:pt x="392" y="70"/>
                    </a:cubicBezTo>
                    <a:cubicBezTo>
                      <a:pt x="377" y="63"/>
                      <a:pt x="385" y="68"/>
                      <a:pt x="375" y="73"/>
                    </a:cubicBezTo>
                    <a:cubicBezTo>
                      <a:pt x="371" y="82"/>
                      <a:pt x="371" y="83"/>
                      <a:pt x="361" y="88"/>
                    </a:cubicBezTo>
                    <a:cubicBezTo>
                      <a:pt x="359" y="92"/>
                      <a:pt x="364" y="93"/>
                      <a:pt x="362" y="99"/>
                    </a:cubicBezTo>
                    <a:cubicBezTo>
                      <a:pt x="363" y="102"/>
                      <a:pt x="364" y="105"/>
                      <a:pt x="364" y="107"/>
                    </a:cubicBezTo>
                    <a:cubicBezTo>
                      <a:pt x="365" y="109"/>
                      <a:pt x="366" y="111"/>
                      <a:pt x="366" y="113"/>
                    </a:cubicBezTo>
                    <a:cubicBezTo>
                      <a:pt x="365" y="115"/>
                      <a:pt x="364" y="120"/>
                      <a:pt x="362" y="122"/>
                    </a:cubicBezTo>
                    <a:cubicBezTo>
                      <a:pt x="359" y="123"/>
                      <a:pt x="354" y="119"/>
                      <a:pt x="351" y="120"/>
                    </a:cubicBezTo>
                    <a:cubicBezTo>
                      <a:pt x="347" y="129"/>
                      <a:pt x="352" y="127"/>
                      <a:pt x="342" y="129"/>
                    </a:cubicBezTo>
                    <a:cubicBezTo>
                      <a:pt x="340" y="123"/>
                      <a:pt x="345" y="111"/>
                      <a:pt x="347" y="105"/>
                    </a:cubicBezTo>
                    <a:cubicBezTo>
                      <a:pt x="347" y="100"/>
                      <a:pt x="338" y="102"/>
                      <a:pt x="338" y="100"/>
                    </a:cubicBezTo>
                    <a:cubicBezTo>
                      <a:pt x="338" y="98"/>
                      <a:pt x="344" y="95"/>
                      <a:pt x="344" y="93"/>
                    </a:cubicBezTo>
                    <a:cubicBezTo>
                      <a:pt x="344" y="92"/>
                      <a:pt x="344" y="89"/>
                      <a:pt x="342" y="89"/>
                    </a:cubicBezTo>
                    <a:cubicBezTo>
                      <a:pt x="339" y="89"/>
                      <a:pt x="324" y="94"/>
                      <a:pt x="320" y="94"/>
                    </a:cubicBezTo>
                    <a:cubicBezTo>
                      <a:pt x="317" y="86"/>
                      <a:pt x="328" y="88"/>
                      <a:pt x="317" y="85"/>
                    </a:cubicBezTo>
                    <a:cubicBezTo>
                      <a:pt x="311" y="91"/>
                      <a:pt x="306" y="93"/>
                      <a:pt x="297" y="94"/>
                    </a:cubicBezTo>
                    <a:cubicBezTo>
                      <a:pt x="300" y="104"/>
                      <a:pt x="307" y="101"/>
                      <a:pt x="320" y="103"/>
                    </a:cubicBezTo>
                    <a:cubicBezTo>
                      <a:pt x="318" y="109"/>
                      <a:pt x="311" y="111"/>
                      <a:pt x="305" y="117"/>
                    </a:cubicBezTo>
                    <a:lnTo>
                      <a:pt x="311" y="126"/>
                    </a:lnTo>
                    <a:lnTo>
                      <a:pt x="315" y="138"/>
                    </a:lnTo>
                    <a:lnTo>
                      <a:pt x="309" y="139"/>
                    </a:lnTo>
                    <a:lnTo>
                      <a:pt x="314" y="144"/>
                    </a:lnTo>
                    <a:lnTo>
                      <a:pt x="307" y="152"/>
                    </a:lnTo>
                    <a:lnTo>
                      <a:pt x="0" y="149"/>
                    </a:lnTo>
                    <a:lnTo>
                      <a:pt x="73" y="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6" name="Freeform 46"/>
              <p:cNvSpPr>
                <a:spLocks/>
              </p:cNvSpPr>
              <p:nvPr userDrawn="1"/>
            </p:nvSpPr>
            <p:spPr bwMode="ltGray">
              <a:xfrm>
                <a:off x="2729" y="-9"/>
                <a:ext cx="47" cy="134"/>
              </a:xfrm>
              <a:custGeom>
                <a:avLst/>
                <a:gdLst>
                  <a:gd name="T0" fmla="*/ 5 w 47"/>
                  <a:gd name="T1" fmla="*/ 156 h 165"/>
                  <a:gd name="T2" fmla="*/ 15 w 47"/>
                  <a:gd name="T3" fmla="*/ 108 h 165"/>
                  <a:gd name="T4" fmla="*/ 17 w 47"/>
                  <a:gd name="T5" fmla="*/ 68 h 165"/>
                  <a:gd name="T6" fmla="*/ 11 w 47"/>
                  <a:gd name="T7" fmla="*/ 40 h 165"/>
                  <a:gd name="T8" fmla="*/ 17 w 47"/>
                  <a:gd name="T9" fmla="*/ 12 h 165"/>
                  <a:gd name="T10" fmla="*/ 21 w 47"/>
                  <a:gd name="T11" fmla="*/ 0 h 165"/>
                  <a:gd name="T12" fmla="*/ 31 w 47"/>
                  <a:gd name="T13" fmla="*/ 30 h 165"/>
                  <a:gd name="T14" fmla="*/ 47 w 47"/>
                  <a:gd name="T15" fmla="*/ 98 h 165"/>
                  <a:gd name="T16" fmla="*/ 31 w 47"/>
                  <a:gd name="T17" fmla="*/ 108 h 165"/>
                  <a:gd name="T18" fmla="*/ 23 w 47"/>
                  <a:gd name="T19" fmla="*/ 126 h 165"/>
                  <a:gd name="T20" fmla="*/ 21 w 47"/>
                  <a:gd name="T21" fmla="*/ 132 h 165"/>
                  <a:gd name="T22" fmla="*/ 27 w 47"/>
                  <a:gd name="T23" fmla="*/ 134 h 165"/>
                  <a:gd name="T24" fmla="*/ 31 w 47"/>
                  <a:gd name="T25" fmla="*/ 146 h 165"/>
                  <a:gd name="T26" fmla="*/ 13 w 47"/>
                  <a:gd name="T27" fmla="*/ 148 h 165"/>
                  <a:gd name="T28" fmla="*/ 7 w 47"/>
                  <a:gd name="T29" fmla="*/ 160 h 165"/>
                  <a:gd name="T30" fmla="*/ 3 w 47"/>
                  <a:gd name="T31" fmla="*/ 154 h 165"/>
                  <a:gd name="T32" fmla="*/ 5 w 47"/>
                  <a:gd name="T33" fmla="*/ 156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" h="165">
                    <a:moveTo>
                      <a:pt x="5" y="156"/>
                    </a:moveTo>
                    <a:cubicBezTo>
                      <a:pt x="0" y="141"/>
                      <a:pt x="1" y="118"/>
                      <a:pt x="15" y="108"/>
                    </a:cubicBezTo>
                    <a:cubicBezTo>
                      <a:pt x="16" y="95"/>
                      <a:pt x="17" y="81"/>
                      <a:pt x="17" y="68"/>
                    </a:cubicBezTo>
                    <a:cubicBezTo>
                      <a:pt x="17" y="58"/>
                      <a:pt x="11" y="40"/>
                      <a:pt x="11" y="40"/>
                    </a:cubicBezTo>
                    <a:cubicBezTo>
                      <a:pt x="14" y="20"/>
                      <a:pt x="11" y="29"/>
                      <a:pt x="17" y="12"/>
                    </a:cubicBezTo>
                    <a:cubicBezTo>
                      <a:pt x="18" y="8"/>
                      <a:pt x="21" y="0"/>
                      <a:pt x="21" y="0"/>
                    </a:cubicBezTo>
                    <a:cubicBezTo>
                      <a:pt x="38" y="6"/>
                      <a:pt x="33" y="7"/>
                      <a:pt x="31" y="30"/>
                    </a:cubicBezTo>
                    <a:cubicBezTo>
                      <a:pt x="38" y="52"/>
                      <a:pt x="40" y="76"/>
                      <a:pt x="47" y="98"/>
                    </a:cubicBezTo>
                    <a:cubicBezTo>
                      <a:pt x="44" y="116"/>
                      <a:pt x="45" y="113"/>
                      <a:pt x="31" y="108"/>
                    </a:cubicBezTo>
                    <a:cubicBezTo>
                      <a:pt x="25" y="118"/>
                      <a:pt x="28" y="112"/>
                      <a:pt x="23" y="126"/>
                    </a:cubicBezTo>
                    <a:cubicBezTo>
                      <a:pt x="22" y="128"/>
                      <a:pt x="21" y="132"/>
                      <a:pt x="21" y="132"/>
                    </a:cubicBezTo>
                    <a:cubicBezTo>
                      <a:pt x="23" y="133"/>
                      <a:pt x="26" y="132"/>
                      <a:pt x="27" y="134"/>
                    </a:cubicBezTo>
                    <a:cubicBezTo>
                      <a:pt x="29" y="137"/>
                      <a:pt x="31" y="146"/>
                      <a:pt x="31" y="146"/>
                    </a:cubicBezTo>
                    <a:cubicBezTo>
                      <a:pt x="27" y="165"/>
                      <a:pt x="23" y="155"/>
                      <a:pt x="13" y="148"/>
                    </a:cubicBezTo>
                    <a:cubicBezTo>
                      <a:pt x="11" y="152"/>
                      <a:pt x="11" y="160"/>
                      <a:pt x="7" y="160"/>
                    </a:cubicBezTo>
                    <a:cubicBezTo>
                      <a:pt x="5" y="160"/>
                      <a:pt x="4" y="156"/>
                      <a:pt x="3" y="154"/>
                    </a:cubicBezTo>
                    <a:cubicBezTo>
                      <a:pt x="3" y="153"/>
                      <a:pt x="4" y="155"/>
                      <a:pt x="5" y="15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7" name="Freeform 47"/>
              <p:cNvSpPr>
                <a:spLocks/>
              </p:cNvSpPr>
              <p:nvPr userDrawn="1"/>
            </p:nvSpPr>
            <p:spPr bwMode="ltGray">
              <a:xfrm>
                <a:off x="2701" y="103"/>
                <a:ext cx="138" cy="84"/>
              </a:xfrm>
              <a:custGeom>
                <a:avLst/>
                <a:gdLst>
                  <a:gd name="T0" fmla="*/ 26 w 138"/>
                  <a:gd name="T1" fmla="*/ 61 h 103"/>
                  <a:gd name="T2" fmla="*/ 30 w 138"/>
                  <a:gd name="T3" fmla="*/ 43 h 103"/>
                  <a:gd name="T4" fmla="*/ 50 w 138"/>
                  <a:gd name="T5" fmla="*/ 33 h 103"/>
                  <a:gd name="T6" fmla="*/ 54 w 138"/>
                  <a:gd name="T7" fmla="*/ 45 h 103"/>
                  <a:gd name="T8" fmla="*/ 66 w 138"/>
                  <a:gd name="T9" fmla="*/ 49 h 103"/>
                  <a:gd name="T10" fmla="*/ 80 w 138"/>
                  <a:gd name="T11" fmla="*/ 55 h 103"/>
                  <a:gd name="T12" fmla="*/ 116 w 138"/>
                  <a:gd name="T13" fmla="*/ 33 h 103"/>
                  <a:gd name="T14" fmla="*/ 130 w 138"/>
                  <a:gd name="T15" fmla="*/ 17 h 103"/>
                  <a:gd name="T16" fmla="*/ 138 w 138"/>
                  <a:gd name="T17" fmla="*/ 11 h 103"/>
                  <a:gd name="T18" fmla="*/ 106 w 138"/>
                  <a:gd name="T19" fmla="*/ 49 h 103"/>
                  <a:gd name="T20" fmla="*/ 84 w 138"/>
                  <a:gd name="T21" fmla="*/ 67 h 103"/>
                  <a:gd name="T22" fmla="*/ 66 w 138"/>
                  <a:gd name="T23" fmla="*/ 81 h 103"/>
                  <a:gd name="T24" fmla="*/ 48 w 138"/>
                  <a:gd name="T25" fmla="*/ 103 h 103"/>
                  <a:gd name="T26" fmla="*/ 26 w 138"/>
                  <a:gd name="T27" fmla="*/ 89 h 103"/>
                  <a:gd name="T28" fmla="*/ 20 w 138"/>
                  <a:gd name="T29" fmla="*/ 87 h 103"/>
                  <a:gd name="T30" fmla="*/ 22 w 138"/>
                  <a:gd name="T31" fmla="*/ 97 h 103"/>
                  <a:gd name="T32" fmla="*/ 0 w 138"/>
                  <a:gd name="T33" fmla="*/ 97 h 103"/>
                  <a:gd name="T34" fmla="*/ 10 w 138"/>
                  <a:gd name="T35" fmla="*/ 79 h 103"/>
                  <a:gd name="T36" fmla="*/ 26 w 138"/>
                  <a:gd name="T37" fmla="*/ 61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8" h="103">
                    <a:moveTo>
                      <a:pt x="26" y="61"/>
                    </a:moveTo>
                    <a:cubicBezTo>
                      <a:pt x="29" y="53"/>
                      <a:pt x="33" y="51"/>
                      <a:pt x="30" y="43"/>
                    </a:cubicBezTo>
                    <a:cubicBezTo>
                      <a:pt x="33" y="27"/>
                      <a:pt x="37" y="24"/>
                      <a:pt x="50" y="33"/>
                    </a:cubicBezTo>
                    <a:cubicBezTo>
                      <a:pt x="51" y="37"/>
                      <a:pt x="53" y="41"/>
                      <a:pt x="54" y="45"/>
                    </a:cubicBezTo>
                    <a:cubicBezTo>
                      <a:pt x="55" y="49"/>
                      <a:pt x="66" y="49"/>
                      <a:pt x="66" y="49"/>
                    </a:cubicBezTo>
                    <a:cubicBezTo>
                      <a:pt x="75" y="43"/>
                      <a:pt x="77" y="45"/>
                      <a:pt x="80" y="55"/>
                    </a:cubicBezTo>
                    <a:cubicBezTo>
                      <a:pt x="92" y="47"/>
                      <a:pt x="101" y="37"/>
                      <a:pt x="116" y="33"/>
                    </a:cubicBezTo>
                    <a:cubicBezTo>
                      <a:pt x="125" y="19"/>
                      <a:pt x="120" y="24"/>
                      <a:pt x="130" y="17"/>
                    </a:cubicBezTo>
                    <a:cubicBezTo>
                      <a:pt x="134" y="11"/>
                      <a:pt x="134" y="0"/>
                      <a:pt x="138" y="11"/>
                    </a:cubicBezTo>
                    <a:cubicBezTo>
                      <a:pt x="135" y="31"/>
                      <a:pt x="126" y="45"/>
                      <a:pt x="106" y="49"/>
                    </a:cubicBezTo>
                    <a:cubicBezTo>
                      <a:pt x="97" y="55"/>
                      <a:pt x="93" y="61"/>
                      <a:pt x="84" y="67"/>
                    </a:cubicBezTo>
                    <a:cubicBezTo>
                      <a:pt x="80" y="79"/>
                      <a:pt x="79" y="79"/>
                      <a:pt x="66" y="81"/>
                    </a:cubicBezTo>
                    <a:cubicBezTo>
                      <a:pt x="60" y="90"/>
                      <a:pt x="57" y="97"/>
                      <a:pt x="48" y="103"/>
                    </a:cubicBezTo>
                    <a:cubicBezTo>
                      <a:pt x="42" y="94"/>
                      <a:pt x="37" y="93"/>
                      <a:pt x="26" y="89"/>
                    </a:cubicBezTo>
                    <a:cubicBezTo>
                      <a:pt x="24" y="88"/>
                      <a:pt x="20" y="87"/>
                      <a:pt x="20" y="87"/>
                    </a:cubicBezTo>
                    <a:cubicBezTo>
                      <a:pt x="10" y="90"/>
                      <a:pt x="14" y="94"/>
                      <a:pt x="22" y="97"/>
                    </a:cubicBezTo>
                    <a:cubicBezTo>
                      <a:pt x="14" y="103"/>
                      <a:pt x="9" y="100"/>
                      <a:pt x="0" y="97"/>
                    </a:cubicBezTo>
                    <a:cubicBezTo>
                      <a:pt x="2" y="87"/>
                      <a:pt x="1" y="82"/>
                      <a:pt x="10" y="79"/>
                    </a:cubicBezTo>
                    <a:cubicBezTo>
                      <a:pt x="15" y="63"/>
                      <a:pt x="14" y="69"/>
                      <a:pt x="26" y="6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8" name="Freeform 48"/>
              <p:cNvSpPr>
                <a:spLocks/>
              </p:cNvSpPr>
              <p:nvPr userDrawn="1"/>
            </p:nvSpPr>
            <p:spPr bwMode="ltGray">
              <a:xfrm>
                <a:off x="2553" y="182"/>
                <a:ext cx="187" cy="176"/>
              </a:xfrm>
              <a:custGeom>
                <a:avLst/>
                <a:gdLst>
                  <a:gd name="T0" fmla="*/ 158 w 188"/>
                  <a:gd name="T1" fmla="*/ 24 h 214"/>
                  <a:gd name="T2" fmla="*/ 160 w 188"/>
                  <a:gd name="T3" fmla="*/ 6 h 214"/>
                  <a:gd name="T4" fmla="*/ 170 w 188"/>
                  <a:gd name="T5" fmla="*/ 0 h 214"/>
                  <a:gd name="T6" fmla="*/ 182 w 188"/>
                  <a:gd name="T7" fmla="*/ 24 h 214"/>
                  <a:gd name="T8" fmla="*/ 188 w 188"/>
                  <a:gd name="T9" fmla="*/ 42 h 214"/>
                  <a:gd name="T10" fmla="*/ 178 w 188"/>
                  <a:gd name="T11" fmla="*/ 58 h 214"/>
                  <a:gd name="T12" fmla="*/ 170 w 188"/>
                  <a:gd name="T13" fmla="*/ 76 h 214"/>
                  <a:gd name="T14" fmla="*/ 162 w 188"/>
                  <a:gd name="T15" fmla="*/ 126 h 214"/>
                  <a:gd name="T16" fmla="*/ 144 w 188"/>
                  <a:gd name="T17" fmla="*/ 136 h 214"/>
                  <a:gd name="T18" fmla="*/ 120 w 188"/>
                  <a:gd name="T19" fmla="*/ 138 h 214"/>
                  <a:gd name="T20" fmla="*/ 112 w 188"/>
                  <a:gd name="T21" fmla="*/ 124 h 214"/>
                  <a:gd name="T22" fmla="*/ 102 w 188"/>
                  <a:gd name="T23" fmla="*/ 146 h 214"/>
                  <a:gd name="T24" fmla="*/ 90 w 188"/>
                  <a:gd name="T25" fmla="*/ 150 h 214"/>
                  <a:gd name="T26" fmla="*/ 80 w 188"/>
                  <a:gd name="T27" fmla="*/ 132 h 214"/>
                  <a:gd name="T28" fmla="*/ 58 w 188"/>
                  <a:gd name="T29" fmla="*/ 144 h 214"/>
                  <a:gd name="T30" fmla="*/ 76 w 188"/>
                  <a:gd name="T31" fmla="*/ 142 h 214"/>
                  <a:gd name="T32" fmla="*/ 78 w 188"/>
                  <a:gd name="T33" fmla="*/ 160 h 214"/>
                  <a:gd name="T34" fmla="*/ 58 w 188"/>
                  <a:gd name="T35" fmla="*/ 166 h 214"/>
                  <a:gd name="T36" fmla="*/ 34 w 188"/>
                  <a:gd name="T37" fmla="*/ 166 h 214"/>
                  <a:gd name="T38" fmla="*/ 36 w 188"/>
                  <a:gd name="T39" fmla="*/ 154 h 214"/>
                  <a:gd name="T40" fmla="*/ 46 w 188"/>
                  <a:gd name="T41" fmla="*/ 144 h 214"/>
                  <a:gd name="T42" fmla="*/ 34 w 188"/>
                  <a:gd name="T43" fmla="*/ 148 h 214"/>
                  <a:gd name="T44" fmla="*/ 26 w 188"/>
                  <a:gd name="T45" fmla="*/ 166 h 214"/>
                  <a:gd name="T46" fmla="*/ 30 w 188"/>
                  <a:gd name="T47" fmla="*/ 190 h 214"/>
                  <a:gd name="T48" fmla="*/ 14 w 188"/>
                  <a:gd name="T49" fmla="*/ 200 h 214"/>
                  <a:gd name="T50" fmla="*/ 0 w 188"/>
                  <a:gd name="T51" fmla="*/ 214 h 214"/>
                  <a:gd name="T52" fmla="*/ 8 w 188"/>
                  <a:gd name="T53" fmla="*/ 188 h 214"/>
                  <a:gd name="T54" fmla="*/ 0 w 188"/>
                  <a:gd name="T55" fmla="*/ 164 h 214"/>
                  <a:gd name="T56" fmla="*/ 14 w 188"/>
                  <a:gd name="T57" fmla="*/ 152 h 214"/>
                  <a:gd name="T58" fmla="*/ 32 w 188"/>
                  <a:gd name="T59" fmla="*/ 134 h 214"/>
                  <a:gd name="T60" fmla="*/ 44 w 188"/>
                  <a:gd name="T61" fmla="*/ 118 h 214"/>
                  <a:gd name="T62" fmla="*/ 72 w 188"/>
                  <a:gd name="T63" fmla="*/ 116 h 214"/>
                  <a:gd name="T64" fmla="*/ 84 w 188"/>
                  <a:gd name="T65" fmla="*/ 112 h 214"/>
                  <a:gd name="T66" fmla="*/ 114 w 188"/>
                  <a:gd name="T67" fmla="*/ 78 h 214"/>
                  <a:gd name="T68" fmla="*/ 120 w 188"/>
                  <a:gd name="T69" fmla="*/ 92 h 214"/>
                  <a:gd name="T70" fmla="*/ 132 w 188"/>
                  <a:gd name="T71" fmla="*/ 76 h 214"/>
                  <a:gd name="T72" fmla="*/ 150 w 188"/>
                  <a:gd name="T73" fmla="*/ 54 h 214"/>
                  <a:gd name="T74" fmla="*/ 154 w 188"/>
                  <a:gd name="T75" fmla="*/ 42 h 214"/>
                  <a:gd name="T76" fmla="*/ 148 w 188"/>
                  <a:gd name="T77" fmla="*/ 38 h 214"/>
                  <a:gd name="T78" fmla="*/ 152 w 188"/>
                  <a:gd name="T79" fmla="*/ 32 h 214"/>
                  <a:gd name="T80" fmla="*/ 158 w 188"/>
                  <a:gd name="T81" fmla="*/ 2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88" h="214">
                    <a:moveTo>
                      <a:pt x="158" y="24"/>
                    </a:moveTo>
                    <a:cubicBezTo>
                      <a:pt x="156" y="18"/>
                      <a:pt x="160" y="6"/>
                      <a:pt x="160" y="6"/>
                    </a:cubicBezTo>
                    <a:cubicBezTo>
                      <a:pt x="167" y="16"/>
                      <a:pt x="167" y="8"/>
                      <a:pt x="170" y="0"/>
                    </a:cubicBezTo>
                    <a:cubicBezTo>
                      <a:pt x="181" y="4"/>
                      <a:pt x="179" y="14"/>
                      <a:pt x="182" y="24"/>
                    </a:cubicBezTo>
                    <a:cubicBezTo>
                      <a:pt x="184" y="30"/>
                      <a:pt x="188" y="42"/>
                      <a:pt x="188" y="42"/>
                    </a:cubicBezTo>
                    <a:cubicBezTo>
                      <a:pt x="183" y="56"/>
                      <a:pt x="188" y="52"/>
                      <a:pt x="178" y="58"/>
                    </a:cubicBezTo>
                    <a:cubicBezTo>
                      <a:pt x="174" y="63"/>
                      <a:pt x="170" y="76"/>
                      <a:pt x="170" y="76"/>
                    </a:cubicBezTo>
                    <a:cubicBezTo>
                      <a:pt x="169" y="100"/>
                      <a:pt x="173" y="110"/>
                      <a:pt x="162" y="126"/>
                    </a:cubicBezTo>
                    <a:cubicBezTo>
                      <a:pt x="150" y="118"/>
                      <a:pt x="155" y="132"/>
                      <a:pt x="144" y="136"/>
                    </a:cubicBezTo>
                    <a:cubicBezTo>
                      <a:pt x="135" y="134"/>
                      <a:pt x="129" y="135"/>
                      <a:pt x="120" y="138"/>
                    </a:cubicBezTo>
                    <a:cubicBezTo>
                      <a:pt x="114" y="129"/>
                      <a:pt x="122" y="127"/>
                      <a:pt x="112" y="124"/>
                    </a:cubicBezTo>
                    <a:cubicBezTo>
                      <a:pt x="108" y="130"/>
                      <a:pt x="108" y="142"/>
                      <a:pt x="102" y="146"/>
                    </a:cubicBezTo>
                    <a:cubicBezTo>
                      <a:pt x="98" y="148"/>
                      <a:pt x="90" y="150"/>
                      <a:pt x="90" y="150"/>
                    </a:cubicBezTo>
                    <a:cubicBezTo>
                      <a:pt x="87" y="141"/>
                      <a:pt x="89" y="135"/>
                      <a:pt x="80" y="132"/>
                    </a:cubicBezTo>
                    <a:cubicBezTo>
                      <a:pt x="68" y="134"/>
                      <a:pt x="65" y="134"/>
                      <a:pt x="58" y="144"/>
                    </a:cubicBezTo>
                    <a:cubicBezTo>
                      <a:pt x="66" y="150"/>
                      <a:pt x="68" y="147"/>
                      <a:pt x="76" y="142"/>
                    </a:cubicBezTo>
                    <a:cubicBezTo>
                      <a:pt x="81" y="146"/>
                      <a:pt x="85" y="155"/>
                      <a:pt x="78" y="160"/>
                    </a:cubicBezTo>
                    <a:cubicBezTo>
                      <a:pt x="75" y="162"/>
                      <a:pt x="62" y="165"/>
                      <a:pt x="58" y="166"/>
                    </a:cubicBezTo>
                    <a:cubicBezTo>
                      <a:pt x="48" y="173"/>
                      <a:pt x="44" y="173"/>
                      <a:pt x="34" y="166"/>
                    </a:cubicBezTo>
                    <a:cubicBezTo>
                      <a:pt x="35" y="162"/>
                      <a:pt x="34" y="158"/>
                      <a:pt x="36" y="154"/>
                    </a:cubicBezTo>
                    <a:cubicBezTo>
                      <a:pt x="38" y="150"/>
                      <a:pt x="55" y="146"/>
                      <a:pt x="46" y="144"/>
                    </a:cubicBezTo>
                    <a:cubicBezTo>
                      <a:pt x="42" y="143"/>
                      <a:pt x="34" y="148"/>
                      <a:pt x="34" y="148"/>
                    </a:cubicBezTo>
                    <a:cubicBezTo>
                      <a:pt x="32" y="155"/>
                      <a:pt x="28" y="159"/>
                      <a:pt x="26" y="166"/>
                    </a:cubicBezTo>
                    <a:cubicBezTo>
                      <a:pt x="36" y="182"/>
                      <a:pt x="36" y="173"/>
                      <a:pt x="30" y="190"/>
                    </a:cubicBezTo>
                    <a:cubicBezTo>
                      <a:pt x="28" y="196"/>
                      <a:pt x="14" y="200"/>
                      <a:pt x="14" y="200"/>
                    </a:cubicBezTo>
                    <a:cubicBezTo>
                      <a:pt x="5" y="214"/>
                      <a:pt x="11" y="210"/>
                      <a:pt x="0" y="214"/>
                    </a:cubicBezTo>
                    <a:cubicBezTo>
                      <a:pt x="2" y="202"/>
                      <a:pt x="5" y="198"/>
                      <a:pt x="8" y="188"/>
                    </a:cubicBezTo>
                    <a:cubicBezTo>
                      <a:pt x="6" y="178"/>
                      <a:pt x="3" y="173"/>
                      <a:pt x="0" y="164"/>
                    </a:cubicBezTo>
                    <a:cubicBezTo>
                      <a:pt x="3" y="156"/>
                      <a:pt x="7" y="157"/>
                      <a:pt x="14" y="152"/>
                    </a:cubicBezTo>
                    <a:cubicBezTo>
                      <a:pt x="18" y="141"/>
                      <a:pt x="23" y="140"/>
                      <a:pt x="32" y="134"/>
                    </a:cubicBezTo>
                    <a:cubicBezTo>
                      <a:pt x="37" y="127"/>
                      <a:pt x="37" y="123"/>
                      <a:pt x="44" y="118"/>
                    </a:cubicBezTo>
                    <a:cubicBezTo>
                      <a:pt x="64" y="121"/>
                      <a:pt x="55" y="122"/>
                      <a:pt x="72" y="116"/>
                    </a:cubicBezTo>
                    <a:cubicBezTo>
                      <a:pt x="76" y="115"/>
                      <a:pt x="84" y="112"/>
                      <a:pt x="84" y="112"/>
                    </a:cubicBezTo>
                    <a:cubicBezTo>
                      <a:pt x="105" y="119"/>
                      <a:pt x="97" y="84"/>
                      <a:pt x="114" y="78"/>
                    </a:cubicBezTo>
                    <a:cubicBezTo>
                      <a:pt x="117" y="87"/>
                      <a:pt x="110" y="89"/>
                      <a:pt x="120" y="92"/>
                    </a:cubicBezTo>
                    <a:cubicBezTo>
                      <a:pt x="125" y="85"/>
                      <a:pt x="125" y="81"/>
                      <a:pt x="132" y="76"/>
                    </a:cubicBezTo>
                    <a:cubicBezTo>
                      <a:pt x="138" y="68"/>
                      <a:pt x="146" y="65"/>
                      <a:pt x="150" y="54"/>
                    </a:cubicBezTo>
                    <a:cubicBezTo>
                      <a:pt x="151" y="50"/>
                      <a:pt x="154" y="42"/>
                      <a:pt x="154" y="42"/>
                    </a:cubicBezTo>
                    <a:cubicBezTo>
                      <a:pt x="152" y="41"/>
                      <a:pt x="148" y="40"/>
                      <a:pt x="148" y="38"/>
                    </a:cubicBezTo>
                    <a:cubicBezTo>
                      <a:pt x="148" y="36"/>
                      <a:pt x="161" y="33"/>
                      <a:pt x="152" y="32"/>
                    </a:cubicBezTo>
                    <a:lnTo>
                      <a:pt x="158" y="2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29" name="Freeform 49"/>
              <p:cNvSpPr>
                <a:spLocks/>
              </p:cNvSpPr>
              <p:nvPr userDrawn="1"/>
            </p:nvSpPr>
            <p:spPr bwMode="ltGray">
              <a:xfrm>
                <a:off x="2677" y="233"/>
                <a:ext cx="14" cy="10"/>
              </a:xfrm>
              <a:custGeom>
                <a:avLst/>
                <a:gdLst>
                  <a:gd name="T0" fmla="*/ 0 w 13"/>
                  <a:gd name="T1" fmla="*/ 9 h 13"/>
                  <a:gd name="T2" fmla="*/ 4 w 13"/>
                  <a:gd name="T3" fmla="*/ 13 h 13"/>
                  <a:gd name="T4" fmla="*/ 0 w 13"/>
                  <a:gd name="T5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3">
                    <a:moveTo>
                      <a:pt x="0" y="9"/>
                    </a:moveTo>
                    <a:cubicBezTo>
                      <a:pt x="6" y="0"/>
                      <a:pt x="13" y="7"/>
                      <a:pt x="4" y="13"/>
                    </a:cubicBezTo>
                    <a:cubicBezTo>
                      <a:pt x="0" y="6"/>
                      <a:pt x="0" y="5"/>
                      <a:pt x="0" y="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0" name="Freeform 50"/>
              <p:cNvSpPr>
                <a:spLocks/>
              </p:cNvSpPr>
              <p:nvPr userDrawn="1"/>
            </p:nvSpPr>
            <p:spPr bwMode="ltGray">
              <a:xfrm>
                <a:off x="1627" y="353"/>
                <a:ext cx="813" cy="462"/>
              </a:xfrm>
              <a:custGeom>
                <a:avLst/>
                <a:gdLst>
                  <a:gd name="T0" fmla="*/ 812 w 812"/>
                  <a:gd name="T1" fmla="*/ 26 h 564"/>
                  <a:gd name="T2" fmla="*/ 778 w 812"/>
                  <a:gd name="T3" fmla="*/ 78 h 564"/>
                  <a:gd name="T4" fmla="*/ 748 w 812"/>
                  <a:gd name="T5" fmla="*/ 122 h 564"/>
                  <a:gd name="T6" fmla="*/ 722 w 812"/>
                  <a:gd name="T7" fmla="*/ 142 h 564"/>
                  <a:gd name="T8" fmla="*/ 634 w 812"/>
                  <a:gd name="T9" fmla="*/ 180 h 564"/>
                  <a:gd name="T10" fmla="*/ 632 w 812"/>
                  <a:gd name="T11" fmla="*/ 210 h 564"/>
                  <a:gd name="T12" fmla="*/ 604 w 812"/>
                  <a:gd name="T13" fmla="*/ 230 h 564"/>
                  <a:gd name="T14" fmla="*/ 620 w 812"/>
                  <a:gd name="T15" fmla="*/ 178 h 564"/>
                  <a:gd name="T16" fmla="*/ 576 w 812"/>
                  <a:gd name="T17" fmla="*/ 188 h 564"/>
                  <a:gd name="T18" fmla="*/ 556 w 812"/>
                  <a:gd name="T19" fmla="*/ 218 h 564"/>
                  <a:gd name="T20" fmla="*/ 596 w 812"/>
                  <a:gd name="T21" fmla="*/ 280 h 564"/>
                  <a:gd name="T22" fmla="*/ 594 w 812"/>
                  <a:gd name="T23" fmla="*/ 368 h 564"/>
                  <a:gd name="T24" fmla="*/ 542 w 812"/>
                  <a:gd name="T25" fmla="*/ 406 h 564"/>
                  <a:gd name="T26" fmla="*/ 522 w 812"/>
                  <a:gd name="T27" fmla="*/ 386 h 564"/>
                  <a:gd name="T28" fmla="*/ 482 w 812"/>
                  <a:gd name="T29" fmla="*/ 348 h 564"/>
                  <a:gd name="T30" fmla="*/ 462 w 812"/>
                  <a:gd name="T31" fmla="*/ 348 h 564"/>
                  <a:gd name="T32" fmla="*/ 450 w 812"/>
                  <a:gd name="T33" fmla="*/ 394 h 564"/>
                  <a:gd name="T34" fmla="*/ 500 w 812"/>
                  <a:gd name="T35" fmla="*/ 464 h 564"/>
                  <a:gd name="T36" fmla="*/ 510 w 812"/>
                  <a:gd name="T37" fmla="*/ 524 h 564"/>
                  <a:gd name="T38" fmla="*/ 526 w 812"/>
                  <a:gd name="T39" fmla="*/ 560 h 564"/>
                  <a:gd name="T40" fmla="*/ 492 w 812"/>
                  <a:gd name="T41" fmla="*/ 544 h 564"/>
                  <a:gd name="T42" fmla="*/ 470 w 812"/>
                  <a:gd name="T43" fmla="*/ 518 h 564"/>
                  <a:gd name="T44" fmla="*/ 422 w 812"/>
                  <a:gd name="T45" fmla="*/ 424 h 564"/>
                  <a:gd name="T46" fmla="*/ 426 w 812"/>
                  <a:gd name="T47" fmla="*/ 310 h 564"/>
                  <a:gd name="T48" fmla="*/ 422 w 812"/>
                  <a:gd name="T49" fmla="*/ 268 h 564"/>
                  <a:gd name="T50" fmla="*/ 412 w 812"/>
                  <a:gd name="T51" fmla="*/ 276 h 564"/>
                  <a:gd name="T52" fmla="*/ 386 w 812"/>
                  <a:gd name="T53" fmla="*/ 266 h 564"/>
                  <a:gd name="T54" fmla="*/ 360 w 812"/>
                  <a:gd name="T55" fmla="*/ 170 h 564"/>
                  <a:gd name="T56" fmla="*/ 330 w 812"/>
                  <a:gd name="T57" fmla="*/ 166 h 564"/>
                  <a:gd name="T58" fmla="*/ 288 w 812"/>
                  <a:gd name="T59" fmla="*/ 172 h 564"/>
                  <a:gd name="T60" fmla="*/ 242 w 812"/>
                  <a:gd name="T61" fmla="*/ 232 h 564"/>
                  <a:gd name="T62" fmla="*/ 196 w 812"/>
                  <a:gd name="T63" fmla="*/ 268 h 564"/>
                  <a:gd name="T64" fmla="*/ 184 w 812"/>
                  <a:gd name="T65" fmla="*/ 274 h 564"/>
                  <a:gd name="T66" fmla="*/ 160 w 812"/>
                  <a:gd name="T67" fmla="*/ 328 h 564"/>
                  <a:gd name="T68" fmla="*/ 152 w 812"/>
                  <a:gd name="T69" fmla="*/ 354 h 564"/>
                  <a:gd name="T70" fmla="*/ 128 w 812"/>
                  <a:gd name="T71" fmla="*/ 404 h 564"/>
                  <a:gd name="T72" fmla="*/ 94 w 812"/>
                  <a:gd name="T73" fmla="*/ 392 h 564"/>
                  <a:gd name="T74" fmla="*/ 66 w 812"/>
                  <a:gd name="T75" fmla="*/ 258 h 564"/>
                  <a:gd name="T76" fmla="*/ 72 w 812"/>
                  <a:gd name="T77" fmla="*/ 156 h 564"/>
                  <a:gd name="T78" fmla="*/ 44 w 812"/>
                  <a:gd name="T79" fmla="*/ 180 h 564"/>
                  <a:gd name="T80" fmla="*/ 20 w 812"/>
                  <a:gd name="T81" fmla="*/ 150 h 564"/>
                  <a:gd name="T82" fmla="*/ 24 w 812"/>
                  <a:gd name="T83" fmla="*/ 138 h 564"/>
                  <a:gd name="T84" fmla="*/ 0 w 812"/>
                  <a:gd name="T85" fmla="*/ 92 h 564"/>
                  <a:gd name="T86" fmla="*/ 798 w 812"/>
                  <a:gd name="T87" fmla="*/ 6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12" h="564">
                    <a:moveTo>
                      <a:pt x="798" y="6"/>
                    </a:moveTo>
                    <a:cubicBezTo>
                      <a:pt x="801" y="15"/>
                      <a:pt x="809" y="16"/>
                      <a:pt x="812" y="26"/>
                    </a:cubicBezTo>
                    <a:cubicBezTo>
                      <a:pt x="809" y="36"/>
                      <a:pt x="801" y="41"/>
                      <a:pt x="796" y="50"/>
                    </a:cubicBezTo>
                    <a:cubicBezTo>
                      <a:pt x="791" y="61"/>
                      <a:pt x="788" y="71"/>
                      <a:pt x="778" y="78"/>
                    </a:cubicBezTo>
                    <a:cubicBezTo>
                      <a:pt x="773" y="85"/>
                      <a:pt x="771" y="88"/>
                      <a:pt x="774" y="96"/>
                    </a:cubicBezTo>
                    <a:cubicBezTo>
                      <a:pt x="767" y="107"/>
                      <a:pt x="758" y="114"/>
                      <a:pt x="748" y="122"/>
                    </a:cubicBezTo>
                    <a:cubicBezTo>
                      <a:pt x="744" y="125"/>
                      <a:pt x="736" y="130"/>
                      <a:pt x="736" y="130"/>
                    </a:cubicBezTo>
                    <a:cubicBezTo>
                      <a:pt x="740" y="141"/>
                      <a:pt x="731" y="140"/>
                      <a:pt x="722" y="142"/>
                    </a:cubicBezTo>
                    <a:cubicBezTo>
                      <a:pt x="716" y="148"/>
                      <a:pt x="712" y="151"/>
                      <a:pt x="704" y="154"/>
                    </a:cubicBezTo>
                    <a:cubicBezTo>
                      <a:pt x="686" y="150"/>
                      <a:pt x="650" y="169"/>
                      <a:pt x="634" y="180"/>
                    </a:cubicBezTo>
                    <a:cubicBezTo>
                      <a:pt x="636" y="189"/>
                      <a:pt x="631" y="193"/>
                      <a:pt x="640" y="196"/>
                    </a:cubicBezTo>
                    <a:cubicBezTo>
                      <a:pt x="643" y="205"/>
                      <a:pt x="640" y="207"/>
                      <a:pt x="632" y="210"/>
                    </a:cubicBezTo>
                    <a:cubicBezTo>
                      <a:pt x="626" y="219"/>
                      <a:pt x="623" y="226"/>
                      <a:pt x="614" y="232"/>
                    </a:cubicBezTo>
                    <a:cubicBezTo>
                      <a:pt x="611" y="231"/>
                      <a:pt x="606" y="233"/>
                      <a:pt x="604" y="230"/>
                    </a:cubicBezTo>
                    <a:cubicBezTo>
                      <a:pt x="599" y="220"/>
                      <a:pt x="610" y="199"/>
                      <a:pt x="620" y="196"/>
                    </a:cubicBezTo>
                    <a:cubicBezTo>
                      <a:pt x="623" y="187"/>
                      <a:pt x="617" y="187"/>
                      <a:pt x="620" y="178"/>
                    </a:cubicBezTo>
                    <a:cubicBezTo>
                      <a:pt x="617" y="164"/>
                      <a:pt x="609" y="168"/>
                      <a:pt x="598" y="172"/>
                    </a:cubicBezTo>
                    <a:cubicBezTo>
                      <a:pt x="592" y="180"/>
                      <a:pt x="585" y="185"/>
                      <a:pt x="576" y="188"/>
                    </a:cubicBezTo>
                    <a:cubicBezTo>
                      <a:pt x="572" y="194"/>
                      <a:pt x="568" y="200"/>
                      <a:pt x="564" y="206"/>
                    </a:cubicBezTo>
                    <a:cubicBezTo>
                      <a:pt x="561" y="210"/>
                      <a:pt x="556" y="218"/>
                      <a:pt x="556" y="218"/>
                    </a:cubicBezTo>
                    <a:cubicBezTo>
                      <a:pt x="558" y="234"/>
                      <a:pt x="559" y="243"/>
                      <a:pt x="572" y="252"/>
                    </a:cubicBezTo>
                    <a:cubicBezTo>
                      <a:pt x="579" y="262"/>
                      <a:pt x="586" y="273"/>
                      <a:pt x="596" y="280"/>
                    </a:cubicBezTo>
                    <a:cubicBezTo>
                      <a:pt x="598" y="286"/>
                      <a:pt x="602" y="298"/>
                      <a:pt x="602" y="298"/>
                    </a:cubicBezTo>
                    <a:cubicBezTo>
                      <a:pt x="601" y="308"/>
                      <a:pt x="599" y="361"/>
                      <a:pt x="594" y="368"/>
                    </a:cubicBezTo>
                    <a:cubicBezTo>
                      <a:pt x="590" y="374"/>
                      <a:pt x="576" y="378"/>
                      <a:pt x="570" y="382"/>
                    </a:cubicBezTo>
                    <a:cubicBezTo>
                      <a:pt x="563" y="393"/>
                      <a:pt x="550" y="396"/>
                      <a:pt x="542" y="406"/>
                    </a:cubicBezTo>
                    <a:cubicBezTo>
                      <a:pt x="536" y="413"/>
                      <a:pt x="539" y="417"/>
                      <a:pt x="530" y="420"/>
                    </a:cubicBezTo>
                    <a:cubicBezTo>
                      <a:pt x="526" y="408"/>
                      <a:pt x="538" y="391"/>
                      <a:pt x="522" y="386"/>
                    </a:cubicBezTo>
                    <a:cubicBezTo>
                      <a:pt x="516" y="377"/>
                      <a:pt x="510" y="364"/>
                      <a:pt x="502" y="356"/>
                    </a:cubicBezTo>
                    <a:cubicBezTo>
                      <a:pt x="497" y="341"/>
                      <a:pt x="505" y="360"/>
                      <a:pt x="482" y="348"/>
                    </a:cubicBezTo>
                    <a:cubicBezTo>
                      <a:pt x="478" y="346"/>
                      <a:pt x="478" y="339"/>
                      <a:pt x="474" y="336"/>
                    </a:cubicBezTo>
                    <a:cubicBezTo>
                      <a:pt x="470" y="323"/>
                      <a:pt x="466" y="342"/>
                      <a:pt x="462" y="348"/>
                    </a:cubicBezTo>
                    <a:cubicBezTo>
                      <a:pt x="460" y="358"/>
                      <a:pt x="456" y="363"/>
                      <a:pt x="454" y="374"/>
                    </a:cubicBezTo>
                    <a:cubicBezTo>
                      <a:pt x="457" y="383"/>
                      <a:pt x="455" y="387"/>
                      <a:pt x="450" y="394"/>
                    </a:cubicBezTo>
                    <a:cubicBezTo>
                      <a:pt x="454" y="399"/>
                      <a:pt x="464" y="411"/>
                      <a:pt x="466" y="418"/>
                    </a:cubicBezTo>
                    <a:cubicBezTo>
                      <a:pt x="474" y="443"/>
                      <a:pt x="472" y="458"/>
                      <a:pt x="500" y="464"/>
                    </a:cubicBezTo>
                    <a:cubicBezTo>
                      <a:pt x="507" y="469"/>
                      <a:pt x="510" y="474"/>
                      <a:pt x="516" y="480"/>
                    </a:cubicBezTo>
                    <a:cubicBezTo>
                      <a:pt x="511" y="494"/>
                      <a:pt x="513" y="509"/>
                      <a:pt x="510" y="524"/>
                    </a:cubicBezTo>
                    <a:cubicBezTo>
                      <a:pt x="512" y="537"/>
                      <a:pt x="511" y="541"/>
                      <a:pt x="522" y="548"/>
                    </a:cubicBezTo>
                    <a:cubicBezTo>
                      <a:pt x="523" y="552"/>
                      <a:pt x="525" y="556"/>
                      <a:pt x="526" y="560"/>
                    </a:cubicBezTo>
                    <a:cubicBezTo>
                      <a:pt x="527" y="564"/>
                      <a:pt x="514" y="556"/>
                      <a:pt x="514" y="556"/>
                    </a:cubicBezTo>
                    <a:cubicBezTo>
                      <a:pt x="502" y="564"/>
                      <a:pt x="501" y="551"/>
                      <a:pt x="492" y="544"/>
                    </a:cubicBezTo>
                    <a:cubicBezTo>
                      <a:pt x="488" y="541"/>
                      <a:pt x="480" y="536"/>
                      <a:pt x="480" y="536"/>
                    </a:cubicBezTo>
                    <a:cubicBezTo>
                      <a:pt x="471" y="522"/>
                      <a:pt x="474" y="529"/>
                      <a:pt x="470" y="518"/>
                    </a:cubicBezTo>
                    <a:cubicBezTo>
                      <a:pt x="467" y="491"/>
                      <a:pt x="461" y="446"/>
                      <a:pt x="436" y="430"/>
                    </a:cubicBezTo>
                    <a:cubicBezTo>
                      <a:pt x="428" y="433"/>
                      <a:pt x="425" y="433"/>
                      <a:pt x="422" y="424"/>
                    </a:cubicBezTo>
                    <a:cubicBezTo>
                      <a:pt x="427" y="404"/>
                      <a:pt x="432" y="383"/>
                      <a:pt x="438" y="364"/>
                    </a:cubicBezTo>
                    <a:cubicBezTo>
                      <a:pt x="436" y="343"/>
                      <a:pt x="431" y="330"/>
                      <a:pt x="426" y="310"/>
                    </a:cubicBezTo>
                    <a:cubicBezTo>
                      <a:pt x="429" y="302"/>
                      <a:pt x="425" y="300"/>
                      <a:pt x="422" y="292"/>
                    </a:cubicBezTo>
                    <a:cubicBezTo>
                      <a:pt x="424" y="282"/>
                      <a:pt x="428" y="277"/>
                      <a:pt x="422" y="268"/>
                    </a:cubicBezTo>
                    <a:cubicBezTo>
                      <a:pt x="420" y="269"/>
                      <a:pt x="418" y="269"/>
                      <a:pt x="416" y="270"/>
                    </a:cubicBezTo>
                    <a:cubicBezTo>
                      <a:pt x="414" y="272"/>
                      <a:pt x="414" y="275"/>
                      <a:pt x="412" y="276"/>
                    </a:cubicBezTo>
                    <a:cubicBezTo>
                      <a:pt x="408" y="278"/>
                      <a:pt x="400" y="280"/>
                      <a:pt x="400" y="280"/>
                    </a:cubicBezTo>
                    <a:cubicBezTo>
                      <a:pt x="394" y="274"/>
                      <a:pt x="389" y="274"/>
                      <a:pt x="386" y="266"/>
                    </a:cubicBezTo>
                    <a:cubicBezTo>
                      <a:pt x="391" y="251"/>
                      <a:pt x="379" y="206"/>
                      <a:pt x="364" y="196"/>
                    </a:cubicBezTo>
                    <a:cubicBezTo>
                      <a:pt x="357" y="186"/>
                      <a:pt x="358" y="182"/>
                      <a:pt x="360" y="170"/>
                    </a:cubicBezTo>
                    <a:cubicBezTo>
                      <a:pt x="358" y="160"/>
                      <a:pt x="356" y="147"/>
                      <a:pt x="346" y="144"/>
                    </a:cubicBezTo>
                    <a:cubicBezTo>
                      <a:pt x="343" y="154"/>
                      <a:pt x="338" y="160"/>
                      <a:pt x="330" y="166"/>
                    </a:cubicBezTo>
                    <a:cubicBezTo>
                      <a:pt x="323" y="164"/>
                      <a:pt x="308" y="160"/>
                      <a:pt x="308" y="160"/>
                    </a:cubicBezTo>
                    <a:cubicBezTo>
                      <a:pt x="296" y="162"/>
                      <a:pt x="297" y="166"/>
                      <a:pt x="288" y="172"/>
                    </a:cubicBezTo>
                    <a:cubicBezTo>
                      <a:pt x="284" y="185"/>
                      <a:pt x="282" y="191"/>
                      <a:pt x="268" y="196"/>
                    </a:cubicBezTo>
                    <a:cubicBezTo>
                      <a:pt x="264" y="200"/>
                      <a:pt x="243" y="231"/>
                      <a:pt x="242" y="232"/>
                    </a:cubicBezTo>
                    <a:cubicBezTo>
                      <a:pt x="231" y="239"/>
                      <a:pt x="215" y="247"/>
                      <a:pt x="206" y="256"/>
                    </a:cubicBezTo>
                    <a:cubicBezTo>
                      <a:pt x="202" y="260"/>
                      <a:pt x="200" y="265"/>
                      <a:pt x="196" y="268"/>
                    </a:cubicBezTo>
                    <a:cubicBezTo>
                      <a:pt x="194" y="269"/>
                      <a:pt x="192" y="269"/>
                      <a:pt x="190" y="270"/>
                    </a:cubicBezTo>
                    <a:cubicBezTo>
                      <a:pt x="188" y="271"/>
                      <a:pt x="186" y="272"/>
                      <a:pt x="184" y="274"/>
                    </a:cubicBezTo>
                    <a:cubicBezTo>
                      <a:pt x="180" y="278"/>
                      <a:pt x="172" y="286"/>
                      <a:pt x="172" y="286"/>
                    </a:cubicBezTo>
                    <a:cubicBezTo>
                      <a:pt x="167" y="300"/>
                      <a:pt x="165" y="314"/>
                      <a:pt x="160" y="328"/>
                    </a:cubicBezTo>
                    <a:cubicBezTo>
                      <a:pt x="158" y="335"/>
                      <a:pt x="156" y="341"/>
                      <a:pt x="154" y="348"/>
                    </a:cubicBezTo>
                    <a:cubicBezTo>
                      <a:pt x="153" y="350"/>
                      <a:pt x="152" y="354"/>
                      <a:pt x="152" y="354"/>
                    </a:cubicBezTo>
                    <a:cubicBezTo>
                      <a:pt x="152" y="359"/>
                      <a:pt x="156" y="384"/>
                      <a:pt x="146" y="392"/>
                    </a:cubicBezTo>
                    <a:cubicBezTo>
                      <a:pt x="141" y="397"/>
                      <a:pt x="128" y="404"/>
                      <a:pt x="128" y="404"/>
                    </a:cubicBezTo>
                    <a:cubicBezTo>
                      <a:pt x="125" y="412"/>
                      <a:pt x="122" y="421"/>
                      <a:pt x="114" y="424"/>
                    </a:cubicBezTo>
                    <a:cubicBezTo>
                      <a:pt x="100" y="419"/>
                      <a:pt x="97" y="405"/>
                      <a:pt x="94" y="392"/>
                    </a:cubicBezTo>
                    <a:cubicBezTo>
                      <a:pt x="86" y="362"/>
                      <a:pt x="82" y="332"/>
                      <a:pt x="72" y="302"/>
                    </a:cubicBezTo>
                    <a:cubicBezTo>
                      <a:pt x="71" y="281"/>
                      <a:pt x="70" y="275"/>
                      <a:pt x="66" y="258"/>
                    </a:cubicBezTo>
                    <a:cubicBezTo>
                      <a:pt x="66" y="251"/>
                      <a:pt x="68" y="219"/>
                      <a:pt x="64" y="208"/>
                    </a:cubicBezTo>
                    <a:cubicBezTo>
                      <a:pt x="70" y="191"/>
                      <a:pt x="66" y="173"/>
                      <a:pt x="72" y="156"/>
                    </a:cubicBezTo>
                    <a:cubicBezTo>
                      <a:pt x="66" y="139"/>
                      <a:pt x="60" y="168"/>
                      <a:pt x="56" y="172"/>
                    </a:cubicBezTo>
                    <a:cubicBezTo>
                      <a:pt x="53" y="175"/>
                      <a:pt x="44" y="180"/>
                      <a:pt x="44" y="180"/>
                    </a:cubicBezTo>
                    <a:cubicBezTo>
                      <a:pt x="35" y="177"/>
                      <a:pt x="28" y="173"/>
                      <a:pt x="24" y="162"/>
                    </a:cubicBezTo>
                    <a:cubicBezTo>
                      <a:pt x="23" y="158"/>
                      <a:pt x="20" y="150"/>
                      <a:pt x="20" y="150"/>
                    </a:cubicBezTo>
                    <a:cubicBezTo>
                      <a:pt x="30" y="148"/>
                      <a:pt x="30" y="143"/>
                      <a:pt x="38" y="138"/>
                    </a:cubicBezTo>
                    <a:cubicBezTo>
                      <a:pt x="35" y="128"/>
                      <a:pt x="31" y="133"/>
                      <a:pt x="24" y="138"/>
                    </a:cubicBezTo>
                    <a:cubicBezTo>
                      <a:pt x="15" y="135"/>
                      <a:pt x="15" y="132"/>
                      <a:pt x="18" y="124"/>
                    </a:cubicBezTo>
                    <a:cubicBezTo>
                      <a:pt x="11" y="114"/>
                      <a:pt x="9" y="101"/>
                      <a:pt x="0" y="92"/>
                    </a:cubicBezTo>
                    <a:lnTo>
                      <a:pt x="76" y="0"/>
                    </a:lnTo>
                    <a:lnTo>
                      <a:pt x="798" y="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1" name="Freeform 51"/>
              <p:cNvSpPr>
                <a:spLocks/>
              </p:cNvSpPr>
              <p:nvPr userDrawn="1"/>
            </p:nvSpPr>
            <p:spPr bwMode="ltGray">
              <a:xfrm>
                <a:off x="1770" y="671"/>
                <a:ext cx="45" cy="71"/>
              </a:xfrm>
              <a:custGeom>
                <a:avLst/>
                <a:gdLst>
                  <a:gd name="T0" fmla="*/ 7 w 43"/>
                  <a:gd name="T1" fmla="*/ 11 h 85"/>
                  <a:gd name="T2" fmla="*/ 17 w 43"/>
                  <a:gd name="T3" fmla="*/ 3 h 85"/>
                  <a:gd name="T4" fmla="*/ 37 w 43"/>
                  <a:gd name="T5" fmla="*/ 33 h 85"/>
                  <a:gd name="T6" fmla="*/ 19 w 43"/>
                  <a:gd name="T7" fmla="*/ 85 h 85"/>
                  <a:gd name="T8" fmla="*/ 1 w 43"/>
                  <a:gd name="T9" fmla="*/ 69 h 85"/>
                  <a:gd name="T10" fmla="*/ 7 w 43"/>
                  <a:gd name="T11" fmla="*/ 1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85">
                    <a:moveTo>
                      <a:pt x="7" y="11"/>
                    </a:moveTo>
                    <a:cubicBezTo>
                      <a:pt x="4" y="2"/>
                      <a:pt x="9" y="0"/>
                      <a:pt x="17" y="3"/>
                    </a:cubicBezTo>
                    <a:cubicBezTo>
                      <a:pt x="24" y="13"/>
                      <a:pt x="28" y="24"/>
                      <a:pt x="37" y="33"/>
                    </a:cubicBezTo>
                    <a:cubicBezTo>
                      <a:pt x="43" y="52"/>
                      <a:pt x="40" y="78"/>
                      <a:pt x="19" y="85"/>
                    </a:cubicBezTo>
                    <a:cubicBezTo>
                      <a:pt x="6" y="81"/>
                      <a:pt x="5" y="81"/>
                      <a:pt x="1" y="69"/>
                    </a:cubicBezTo>
                    <a:cubicBezTo>
                      <a:pt x="2" y="66"/>
                      <a:pt x="0" y="4"/>
                      <a:pt x="7" y="1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2" name="Freeform 52"/>
              <p:cNvSpPr>
                <a:spLocks/>
              </p:cNvSpPr>
              <p:nvPr userDrawn="1"/>
            </p:nvSpPr>
            <p:spPr bwMode="ltGray">
              <a:xfrm>
                <a:off x="2394" y="431"/>
                <a:ext cx="42" cy="59"/>
              </a:xfrm>
              <a:custGeom>
                <a:avLst/>
                <a:gdLst>
                  <a:gd name="T0" fmla="*/ 13 w 44"/>
                  <a:gd name="T1" fmla="*/ 28 h 74"/>
                  <a:gd name="T2" fmla="*/ 29 w 44"/>
                  <a:gd name="T3" fmla="*/ 2 h 74"/>
                  <a:gd name="T4" fmla="*/ 43 w 44"/>
                  <a:gd name="T5" fmla="*/ 4 h 74"/>
                  <a:gd name="T6" fmla="*/ 39 w 44"/>
                  <a:gd name="T7" fmla="*/ 26 h 74"/>
                  <a:gd name="T8" fmla="*/ 13 w 44"/>
                  <a:gd name="T9" fmla="*/ 74 h 74"/>
                  <a:gd name="T10" fmla="*/ 7 w 44"/>
                  <a:gd name="T11" fmla="*/ 60 h 74"/>
                  <a:gd name="T12" fmla="*/ 3 w 44"/>
                  <a:gd name="T13" fmla="*/ 36 h 74"/>
                  <a:gd name="T14" fmla="*/ 13 w 44"/>
                  <a:gd name="T15" fmla="*/ 2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74">
                    <a:moveTo>
                      <a:pt x="13" y="28"/>
                    </a:moveTo>
                    <a:cubicBezTo>
                      <a:pt x="15" y="13"/>
                      <a:pt x="14" y="7"/>
                      <a:pt x="29" y="2"/>
                    </a:cubicBezTo>
                    <a:cubicBezTo>
                      <a:pt x="34" y="3"/>
                      <a:pt x="40" y="0"/>
                      <a:pt x="43" y="4"/>
                    </a:cubicBezTo>
                    <a:cubicBezTo>
                      <a:pt x="44" y="6"/>
                      <a:pt x="41" y="21"/>
                      <a:pt x="39" y="26"/>
                    </a:cubicBezTo>
                    <a:cubicBezTo>
                      <a:pt x="31" y="43"/>
                      <a:pt x="30" y="63"/>
                      <a:pt x="13" y="74"/>
                    </a:cubicBezTo>
                    <a:cubicBezTo>
                      <a:pt x="4" y="71"/>
                      <a:pt x="4" y="68"/>
                      <a:pt x="7" y="60"/>
                    </a:cubicBezTo>
                    <a:cubicBezTo>
                      <a:pt x="5" y="50"/>
                      <a:pt x="0" y="46"/>
                      <a:pt x="3" y="36"/>
                    </a:cubicBezTo>
                    <a:cubicBezTo>
                      <a:pt x="4" y="32"/>
                      <a:pt x="8" y="23"/>
                      <a:pt x="1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3" name="Freeform 53"/>
              <p:cNvSpPr>
                <a:spLocks/>
              </p:cNvSpPr>
              <p:nvPr userDrawn="1"/>
            </p:nvSpPr>
            <p:spPr bwMode="ltGray">
              <a:xfrm>
                <a:off x="2513" y="402"/>
                <a:ext cx="21" cy="24"/>
              </a:xfrm>
              <a:custGeom>
                <a:avLst/>
                <a:gdLst>
                  <a:gd name="T0" fmla="*/ 7 w 20"/>
                  <a:gd name="T1" fmla="*/ 16 h 30"/>
                  <a:gd name="T2" fmla="*/ 5 w 20"/>
                  <a:gd name="T3" fmla="*/ 30 h 30"/>
                  <a:gd name="T4" fmla="*/ 7 w 20"/>
                  <a:gd name="T5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30">
                    <a:moveTo>
                      <a:pt x="7" y="16"/>
                    </a:moveTo>
                    <a:cubicBezTo>
                      <a:pt x="18" y="0"/>
                      <a:pt x="20" y="20"/>
                      <a:pt x="5" y="30"/>
                    </a:cubicBezTo>
                    <a:cubicBezTo>
                      <a:pt x="0" y="23"/>
                      <a:pt x="1" y="22"/>
                      <a:pt x="7" y="1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4" name="Freeform 54"/>
              <p:cNvSpPr>
                <a:spLocks/>
              </p:cNvSpPr>
              <p:nvPr userDrawn="1"/>
            </p:nvSpPr>
            <p:spPr bwMode="ltGray">
              <a:xfrm>
                <a:off x="333" y="169"/>
                <a:ext cx="1015" cy="866"/>
              </a:xfrm>
              <a:custGeom>
                <a:avLst/>
                <a:gdLst>
                  <a:gd name="T0" fmla="*/ 481 w 682"/>
                  <a:gd name="T1" fmla="*/ 464 h 557"/>
                  <a:gd name="T2" fmla="*/ 486 w 682"/>
                  <a:gd name="T3" fmla="*/ 451 h 557"/>
                  <a:gd name="T4" fmla="*/ 500 w 682"/>
                  <a:gd name="T5" fmla="*/ 413 h 557"/>
                  <a:gd name="T6" fmla="*/ 309 w 682"/>
                  <a:gd name="T7" fmla="*/ 287 h 557"/>
                  <a:gd name="T8" fmla="*/ 282 w 682"/>
                  <a:gd name="T9" fmla="*/ 346 h 557"/>
                  <a:gd name="T10" fmla="*/ 303 w 682"/>
                  <a:gd name="T11" fmla="*/ 556 h 557"/>
                  <a:gd name="T12" fmla="*/ 282 w 682"/>
                  <a:gd name="T13" fmla="*/ 494 h 557"/>
                  <a:gd name="T14" fmla="*/ 242 w 682"/>
                  <a:gd name="T15" fmla="*/ 439 h 557"/>
                  <a:gd name="T16" fmla="*/ 245 w 682"/>
                  <a:gd name="T17" fmla="*/ 413 h 557"/>
                  <a:gd name="T18" fmla="*/ 247 w 682"/>
                  <a:gd name="T19" fmla="*/ 394 h 557"/>
                  <a:gd name="T20" fmla="*/ 220 w 682"/>
                  <a:gd name="T21" fmla="*/ 375 h 557"/>
                  <a:gd name="T22" fmla="*/ 194 w 682"/>
                  <a:gd name="T23" fmla="*/ 346 h 557"/>
                  <a:gd name="T24" fmla="*/ 148 w 682"/>
                  <a:gd name="T25" fmla="*/ 354 h 557"/>
                  <a:gd name="T26" fmla="*/ 126 w 682"/>
                  <a:gd name="T27" fmla="*/ 365 h 557"/>
                  <a:gd name="T28" fmla="*/ 78 w 682"/>
                  <a:gd name="T29" fmla="*/ 365 h 557"/>
                  <a:gd name="T30" fmla="*/ 22 w 682"/>
                  <a:gd name="T31" fmla="*/ 312 h 557"/>
                  <a:gd name="T32" fmla="*/ 11 w 682"/>
                  <a:gd name="T33" fmla="*/ 295 h 557"/>
                  <a:gd name="T34" fmla="*/ 0 w 682"/>
                  <a:gd name="T35" fmla="*/ 264 h 557"/>
                  <a:gd name="T36" fmla="*/ 24 w 682"/>
                  <a:gd name="T37" fmla="*/ 213 h 557"/>
                  <a:gd name="T38" fmla="*/ 32 w 682"/>
                  <a:gd name="T39" fmla="*/ 181 h 557"/>
                  <a:gd name="T40" fmla="*/ 51 w 682"/>
                  <a:gd name="T41" fmla="*/ 143 h 557"/>
                  <a:gd name="T42" fmla="*/ 81 w 682"/>
                  <a:gd name="T43" fmla="*/ 116 h 557"/>
                  <a:gd name="T44" fmla="*/ 167 w 682"/>
                  <a:gd name="T45" fmla="*/ 67 h 557"/>
                  <a:gd name="T46" fmla="*/ 220 w 682"/>
                  <a:gd name="T47" fmla="*/ 30 h 557"/>
                  <a:gd name="T48" fmla="*/ 258 w 682"/>
                  <a:gd name="T49" fmla="*/ 6 h 557"/>
                  <a:gd name="T50" fmla="*/ 363 w 682"/>
                  <a:gd name="T51" fmla="*/ 2 h 557"/>
                  <a:gd name="T52" fmla="*/ 398 w 682"/>
                  <a:gd name="T53" fmla="*/ 0 h 557"/>
                  <a:gd name="T54" fmla="*/ 384 w 682"/>
                  <a:gd name="T55" fmla="*/ 34 h 557"/>
                  <a:gd name="T56" fmla="*/ 443 w 682"/>
                  <a:gd name="T57" fmla="*/ 84 h 557"/>
                  <a:gd name="T58" fmla="*/ 497 w 682"/>
                  <a:gd name="T59" fmla="*/ 74 h 557"/>
                  <a:gd name="T60" fmla="*/ 529 w 682"/>
                  <a:gd name="T61" fmla="*/ 82 h 557"/>
                  <a:gd name="T62" fmla="*/ 559 w 682"/>
                  <a:gd name="T63" fmla="*/ 97 h 557"/>
                  <a:gd name="T64" fmla="*/ 572 w 682"/>
                  <a:gd name="T65" fmla="*/ 188 h 557"/>
                  <a:gd name="T66" fmla="*/ 572 w 682"/>
                  <a:gd name="T67" fmla="*/ 240 h 557"/>
                  <a:gd name="T68" fmla="*/ 599 w 682"/>
                  <a:gd name="T69" fmla="*/ 283 h 557"/>
                  <a:gd name="T70" fmla="*/ 645 w 682"/>
                  <a:gd name="T71" fmla="*/ 300 h 557"/>
                  <a:gd name="T72" fmla="*/ 680 w 682"/>
                  <a:gd name="T73" fmla="*/ 295 h 557"/>
                  <a:gd name="T74" fmla="*/ 664 w 682"/>
                  <a:gd name="T75" fmla="*/ 340 h 557"/>
                  <a:gd name="T76" fmla="*/ 599 w 682"/>
                  <a:gd name="T77" fmla="*/ 407 h 557"/>
                  <a:gd name="T78" fmla="*/ 548 w 682"/>
                  <a:gd name="T79" fmla="*/ 485 h 557"/>
                  <a:gd name="T80" fmla="*/ 556 w 682"/>
                  <a:gd name="T81" fmla="*/ 508 h 557"/>
                  <a:gd name="T82" fmla="*/ 435 w 682"/>
                  <a:gd name="T83" fmla="*/ 556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82" h="557">
                    <a:moveTo>
                      <a:pt x="435" y="556"/>
                    </a:moveTo>
                    <a:lnTo>
                      <a:pt x="481" y="464"/>
                    </a:lnTo>
                    <a:lnTo>
                      <a:pt x="473" y="449"/>
                    </a:lnTo>
                    <a:lnTo>
                      <a:pt x="486" y="451"/>
                    </a:lnTo>
                    <a:lnTo>
                      <a:pt x="495" y="441"/>
                    </a:lnTo>
                    <a:lnTo>
                      <a:pt x="500" y="413"/>
                    </a:lnTo>
                    <a:lnTo>
                      <a:pt x="500" y="371"/>
                    </a:lnTo>
                    <a:lnTo>
                      <a:pt x="309" y="287"/>
                    </a:lnTo>
                    <a:lnTo>
                      <a:pt x="296" y="308"/>
                    </a:lnTo>
                    <a:lnTo>
                      <a:pt x="282" y="346"/>
                    </a:lnTo>
                    <a:lnTo>
                      <a:pt x="396" y="557"/>
                    </a:lnTo>
                    <a:lnTo>
                      <a:pt x="303" y="556"/>
                    </a:lnTo>
                    <a:lnTo>
                      <a:pt x="304" y="536"/>
                    </a:lnTo>
                    <a:cubicBezTo>
                      <a:pt x="284" y="520"/>
                      <a:pt x="296" y="510"/>
                      <a:pt x="282" y="494"/>
                    </a:cubicBezTo>
                    <a:cubicBezTo>
                      <a:pt x="276" y="475"/>
                      <a:pt x="267" y="468"/>
                      <a:pt x="253" y="451"/>
                    </a:cubicBezTo>
                    <a:cubicBezTo>
                      <a:pt x="249" y="447"/>
                      <a:pt x="245" y="443"/>
                      <a:pt x="242" y="439"/>
                    </a:cubicBezTo>
                    <a:lnTo>
                      <a:pt x="237" y="432"/>
                    </a:lnTo>
                    <a:cubicBezTo>
                      <a:pt x="237" y="432"/>
                      <a:pt x="245" y="413"/>
                      <a:pt x="245" y="413"/>
                    </a:cubicBezTo>
                    <a:cubicBezTo>
                      <a:pt x="247" y="409"/>
                      <a:pt x="250" y="401"/>
                      <a:pt x="250" y="401"/>
                    </a:cubicBezTo>
                    <a:cubicBezTo>
                      <a:pt x="249" y="399"/>
                      <a:pt x="247" y="397"/>
                      <a:pt x="247" y="394"/>
                    </a:cubicBezTo>
                    <a:cubicBezTo>
                      <a:pt x="248" y="390"/>
                      <a:pt x="253" y="382"/>
                      <a:pt x="253" y="382"/>
                    </a:cubicBezTo>
                    <a:cubicBezTo>
                      <a:pt x="243" y="370"/>
                      <a:pt x="237" y="371"/>
                      <a:pt x="220" y="375"/>
                    </a:cubicBezTo>
                    <a:cubicBezTo>
                      <a:pt x="217" y="371"/>
                      <a:pt x="210" y="369"/>
                      <a:pt x="207" y="365"/>
                    </a:cubicBezTo>
                    <a:cubicBezTo>
                      <a:pt x="185" y="337"/>
                      <a:pt x="216" y="363"/>
                      <a:pt x="194" y="346"/>
                    </a:cubicBezTo>
                    <a:cubicBezTo>
                      <a:pt x="167" y="349"/>
                      <a:pt x="179" y="346"/>
                      <a:pt x="156" y="352"/>
                    </a:cubicBezTo>
                    <a:cubicBezTo>
                      <a:pt x="153" y="353"/>
                      <a:pt x="148" y="354"/>
                      <a:pt x="148" y="354"/>
                    </a:cubicBezTo>
                    <a:cubicBezTo>
                      <a:pt x="146" y="356"/>
                      <a:pt x="145" y="359"/>
                      <a:pt x="142" y="361"/>
                    </a:cubicBezTo>
                    <a:cubicBezTo>
                      <a:pt x="138" y="363"/>
                      <a:pt x="126" y="365"/>
                      <a:pt x="126" y="365"/>
                    </a:cubicBezTo>
                    <a:cubicBezTo>
                      <a:pt x="105" y="354"/>
                      <a:pt x="116" y="355"/>
                      <a:pt x="94" y="361"/>
                    </a:cubicBezTo>
                    <a:cubicBezTo>
                      <a:pt x="89" y="362"/>
                      <a:pt x="78" y="365"/>
                      <a:pt x="78" y="365"/>
                    </a:cubicBezTo>
                    <a:cubicBezTo>
                      <a:pt x="62" y="383"/>
                      <a:pt x="46" y="346"/>
                      <a:pt x="35" y="337"/>
                    </a:cubicBezTo>
                    <a:cubicBezTo>
                      <a:pt x="32" y="330"/>
                      <a:pt x="24" y="320"/>
                      <a:pt x="22" y="312"/>
                    </a:cubicBezTo>
                    <a:cubicBezTo>
                      <a:pt x="20" y="308"/>
                      <a:pt x="22" y="303"/>
                      <a:pt x="19" y="300"/>
                    </a:cubicBezTo>
                    <a:cubicBezTo>
                      <a:pt x="17" y="297"/>
                      <a:pt x="13" y="297"/>
                      <a:pt x="11" y="295"/>
                    </a:cubicBezTo>
                    <a:cubicBezTo>
                      <a:pt x="3" y="277"/>
                      <a:pt x="15" y="306"/>
                      <a:pt x="5" y="276"/>
                    </a:cubicBezTo>
                    <a:cubicBezTo>
                      <a:pt x="4" y="272"/>
                      <a:pt x="0" y="264"/>
                      <a:pt x="0" y="264"/>
                    </a:cubicBezTo>
                    <a:cubicBezTo>
                      <a:pt x="3" y="253"/>
                      <a:pt x="2" y="248"/>
                      <a:pt x="13" y="243"/>
                    </a:cubicBezTo>
                    <a:cubicBezTo>
                      <a:pt x="20" y="221"/>
                      <a:pt x="17" y="231"/>
                      <a:pt x="24" y="213"/>
                    </a:cubicBezTo>
                    <a:cubicBezTo>
                      <a:pt x="26" y="209"/>
                      <a:pt x="30" y="200"/>
                      <a:pt x="30" y="200"/>
                    </a:cubicBezTo>
                    <a:cubicBezTo>
                      <a:pt x="26" y="192"/>
                      <a:pt x="24" y="191"/>
                      <a:pt x="32" y="181"/>
                    </a:cubicBezTo>
                    <a:cubicBezTo>
                      <a:pt x="36" y="177"/>
                      <a:pt x="43" y="169"/>
                      <a:pt x="43" y="169"/>
                    </a:cubicBezTo>
                    <a:cubicBezTo>
                      <a:pt x="37" y="155"/>
                      <a:pt x="36" y="153"/>
                      <a:pt x="51" y="143"/>
                    </a:cubicBezTo>
                    <a:cubicBezTo>
                      <a:pt x="56" y="140"/>
                      <a:pt x="67" y="135"/>
                      <a:pt x="67" y="135"/>
                    </a:cubicBezTo>
                    <a:cubicBezTo>
                      <a:pt x="73" y="129"/>
                      <a:pt x="75" y="122"/>
                      <a:pt x="81" y="116"/>
                    </a:cubicBezTo>
                    <a:cubicBezTo>
                      <a:pt x="89" y="107"/>
                      <a:pt x="102" y="105"/>
                      <a:pt x="113" y="99"/>
                    </a:cubicBezTo>
                    <a:cubicBezTo>
                      <a:pt x="125" y="85"/>
                      <a:pt x="149" y="76"/>
                      <a:pt x="167" y="67"/>
                    </a:cubicBezTo>
                    <a:cubicBezTo>
                      <a:pt x="174" y="59"/>
                      <a:pt x="175" y="50"/>
                      <a:pt x="188" y="46"/>
                    </a:cubicBezTo>
                    <a:cubicBezTo>
                      <a:pt x="198" y="39"/>
                      <a:pt x="208" y="36"/>
                      <a:pt x="220" y="30"/>
                    </a:cubicBezTo>
                    <a:cubicBezTo>
                      <a:pt x="223" y="28"/>
                      <a:pt x="228" y="25"/>
                      <a:pt x="228" y="25"/>
                    </a:cubicBezTo>
                    <a:cubicBezTo>
                      <a:pt x="237" y="16"/>
                      <a:pt x="245" y="10"/>
                      <a:pt x="258" y="6"/>
                    </a:cubicBezTo>
                    <a:cubicBezTo>
                      <a:pt x="269" y="31"/>
                      <a:pt x="301" y="6"/>
                      <a:pt x="320" y="4"/>
                    </a:cubicBezTo>
                    <a:cubicBezTo>
                      <a:pt x="334" y="3"/>
                      <a:pt x="349" y="3"/>
                      <a:pt x="363" y="2"/>
                    </a:cubicBezTo>
                    <a:cubicBezTo>
                      <a:pt x="369" y="3"/>
                      <a:pt x="376" y="5"/>
                      <a:pt x="382" y="4"/>
                    </a:cubicBezTo>
                    <a:cubicBezTo>
                      <a:pt x="387" y="4"/>
                      <a:pt x="398" y="0"/>
                      <a:pt x="398" y="0"/>
                    </a:cubicBezTo>
                    <a:cubicBezTo>
                      <a:pt x="415" y="8"/>
                      <a:pt x="406" y="16"/>
                      <a:pt x="400" y="30"/>
                    </a:cubicBezTo>
                    <a:cubicBezTo>
                      <a:pt x="398" y="34"/>
                      <a:pt x="384" y="34"/>
                      <a:pt x="384" y="34"/>
                    </a:cubicBezTo>
                    <a:cubicBezTo>
                      <a:pt x="379" y="47"/>
                      <a:pt x="398" y="51"/>
                      <a:pt x="411" y="55"/>
                    </a:cubicBezTo>
                    <a:cubicBezTo>
                      <a:pt x="419" y="72"/>
                      <a:pt x="421" y="79"/>
                      <a:pt x="443" y="84"/>
                    </a:cubicBezTo>
                    <a:cubicBezTo>
                      <a:pt x="461" y="71"/>
                      <a:pt x="435" y="65"/>
                      <a:pt x="468" y="57"/>
                    </a:cubicBezTo>
                    <a:cubicBezTo>
                      <a:pt x="482" y="61"/>
                      <a:pt x="485" y="70"/>
                      <a:pt x="497" y="74"/>
                    </a:cubicBezTo>
                    <a:cubicBezTo>
                      <a:pt x="505" y="76"/>
                      <a:pt x="513" y="78"/>
                      <a:pt x="521" y="80"/>
                    </a:cubicBezTo>
                    <a:cubicBezTo>
                      <a:pt x="524" y="81"/>
                      <a:pt x="529" y="82"/>
                      <a:pt x="529" y="82"/>
                    </a:cubicBezTo>
                    <a:cubicBezTo>
                      <a:pt x="547" y="78"/>
                      <a:pt x="547" y="76"/>
                      <a:pt x="562" y="84"/>
                    </a:cubicBezTo>
                    <a:cubicBezTo>
                      <a:pt x="566" y="95"/>
                      <a:pt x="565" y="86"/>
                      <a:pt x="559" y="97"/>
                    </a:cubicBezTo>
                    <a:cubicBezTo>
                      <a:pt x="557" y="101"/>
                      <a:pt x="554" y="110"/>
                      <a:pt x="554" y="110"/>
                    </a:cubicBezTo>
                    <a:cubicBezTo>
                      <a:pt x="556" y="132"/>
                      <a:pt x="556" y="168"/>
                      <a:pt x="572" y="188"/>
                    </a:cubicBezTo>
                    <a:cubicBezTo>
                      <a:pt x="568" y="198"/>
                      <a:pt x="564" y="208"/>
                      <a:pt x="562" y="219"/>
                    </a:cubicBezTo>
                    <a:cubicBezTo>
                      <a:pt x="564" y="227"/>
                      <a:pt x="569" y="233"/>
                      <a:pt x="572" y="240"/>
                    </a:cubicBezTo>
                    <a:cubicBezTo>
                      <a:pt x="573" y="247"/>
                      <a:pt x="572" y="254"/>
                      <a:pt x="575" y="259"/>
                    </a:cubicBezTo>
                    <a:cubicBezTo>
                      <a:pt x="577" y="263"/>
                      <a:pt x="595" y="272"/>
                      <a:pt x="599" y="283"/>
                    </a:cubicBezTo>
                    <a:cubicBezTo>
                      <a:pt x="594" y="295"/>
                      <a:pt x="603" y="306"/>
                      <a:pt x="618" y="310"/>
                    </a:cubicBezTo>
                    <a:cubicBezTo>
                      <a:pt x="630" y="307"/>
                      <a:pt x="638" y="308"/>
                      <a:pt x="645" y="300"/>
                    </a:cubicBezTo>
                    <a:cubicBezTo>
                      <a:pt x="660" y="302"/>
                      <a:pt x="663" y="303"/>
                      <a:pt x="672" y="293"/>
                    </a:cubicBezTo>
                    <a:cubicBezTo>
                      <a:pt x="675" y="294"/>
                      <a:pt x="679" y="293"/>
                      <a:pt x="680" y="295"/>
                    </a:cubicBezTo>
                    <a:cubicBezTo>
                      <a:pt x="682" y="301"/>
                      <a:pt x="674" y="321"/>
                      <a:pt x="672" y="327"/>
                    </a:cubicBezTo>
                    <a:cubicBezTo>
                      <a:pt x="668" y="340"/>
                      <a:pt x="671" y="326"/>
                      <a:pt x="664" y="340"/>
                    </a:cubicBezTo>
                    <a:cubicBezTo>
                      <a:pt x="652" y="360"/>
                      <a:pt x="646" y="381"/>
                      <a:pt x="621" y="394"/>
                    </a:cubicBezTo>
                    <a:cubicBezTo>
                      <a:pt x="614" y="402"/>
                      <a:pt x="609" y="402"/>
                      <a:pt x="599" y="407"/>
                    </a:cubicBezTo>
                    <a:cubicBezTo>
                      <a:pt x="590" y="418"/>
                      <a:pt x="579" y="429"/>
                      <a:pt x="567" y="439"/>
                    </a:cubicBezTo>
                    <a:cubicBezTo>
                      <a:pt x="560" y="454"/>
                      <a:pt x="555" y="470"/>
                      <a:pt x="548" y="485"/>
                    </a:cubicBezTo>
                    <a:cubicBezTo>
                      <a:pt x="549" y="489"/>
                      <a:pt x="550" y="492"/>
                      <a:pt x="551" y="496"/>
                    </a:cubicBezTo>
                    <a:cubicBezTo>
                      <a:pt x="552" y="500"/>
                      <a:pt x="556" y="508"/>
                      <a:pt x="556" y="508"/>
                    </a:cubicBezTo>
                    <a:cubicBezTo>
                      <a:pt x="559" y="524"/>
                      <a:pt x="562" y="546"/>
                      <a:pt x="576" y="557"/>
                    </a:cubicBezTo>
                    <a:lnTo>
                      <a:pt x="435" y="55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5" name="Freeform 55"/>
              <p:cNvSpPr>
                <a:spLocks/>
              </p:cNvSpPr>
              <p:nvPr userDrawn="1"/>
            </p:nvSpPr>
            <p:spPr bwMode="ltGray">
              <a:xfrm>
                <a:off x="727" y="495"/>
                <a:ext cx="382" cy="540"/>
              </a:xfrm>
              <a:custGeom>
                <a:avLst/>
                <a:gdLst>
                  <a:gd name="T0" fmla="*/ 243 w 257"/>
                  <a:gd name="T1" fmla="*/ 347 h 347"/>
                  <a:gd name="T2" fmla="*/ 233 w 257"/>
                  <a:gd name="T3" fmla="*/ 301 h 347"/>
                  <a:gd name="T4" fmla="*/ 217 w 257"/>
                  <a:gd name="T5" fmla="*/ 288 h 347"/>
                  <a:gd name="T6" fmla="*/ 215 w 257"/>
                  <a:gd name="T7" fmla="*/ 269 h 347"/>
                  <a:gd name="T8" fmla="*/ 209 w 257"/>
                  <a:gd name="T9" fmla="*/ 254 h 347"/>
                  <a:gd name="T10" fmla="*/ 209 w 257"/>
                  <a:gd name="T11" fmla="*/ 229 h 347"/>
                  <a:gd name="T12" fmla="*/ 207 w 257"/>
                  <a:gd name="T13" fmla="*/ 214 h 347"/>
                  <a:gd name="T14" fmla="*/ 228 w 257"/>
                  <a:gd name="T15" fmla="*/ 202 h 347"/>
                  <a:gd name="T16" fmla="*/ 257 w 257"/>
                  <a:gd name="T17" fmla="*/ 197 h 347"/>
                  <a:gd name="T18" fmla="*/ 257 w 257"/>
                  <a:gd name="T19" fmla="*/ 136 h 347"/>
                  <a:gd name="T20" fmla="*/ 54 w 257"/>
                  <a:gd name="T21" fmla="*/ 96 h 347"/>
                  <a:gd name="T22" fmla="*/ 32 w 257"/>
                  <a:gd name="T23" fmla="*/ 98 h 347"/>
                  <a:gd name="T24" fmla="*/ 16 w 257"/>
                  <a:gd name="T25" fmla="*/ 102 h 347"/>
                  <a:gd name="T26" fmla="*/ 0 w 257"/>
                  <a:gd name="T27" fmla="*/ 149 h 347"/>
                  <a:gd name="T28" fmla="*/ 93 w 257"/>
                  <a:gd name="T29" fmla="*/ 346 h 347"/>
                  <a:gd name="T30" fmla="*/ 243 w 257"/>
                  <a:gd name="T31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7" h="347">
                    <a:moveTo>
                      <a:pt x="243" y="347"/>
                    </a:moveTo>
                    <a:lnTo>
                      <a:pt x="233" y="301"/>
                    </a:lnTo>
                    <a:lnTo>
                      <a:pt x="217" y="288"/>
                    </a:lnTo>
                    <a:lnTo>
                      <a:pt x="215" y="269"/>
                    </a:lnTo>
                    <a:lnTo>
                      <a:pt x="209" y="254"/>
                    </a:lnTo>
                    <a:lnTo>
                      <a:pt x="209" y="229"/>
                    </a:lnTo>
                    <a:lnTo>
                      <a:pt x="207" y="214"/>
                    </a:lnTo>
                    <a:lnTo>
                      <a:pt x="228" y="202"/>
                    </a:lnTo>
                    <a:lnTo>
                      <a:pt x="257" y="197"/>
                    </a:lnTo>
                    <a:lnTo>
                      <a:pt x="257" y="136"/>
                    </a:lnTo>
                    <a:cubicBezTo>
                      <a:pt x="209" y="119"/>
                      <a:pt x="13" y="0"/>
                      <a:pt x="54" y="96"/>
                    </a:cubicBezTo>
                    <a:cubicBezTo>
                      <a:pt x="36" y="106"/>
                      <a:pt x="57" y="97"/>
                      <a:pt x="32" y="98"/>
                    </a:cubicBezTo>
                    <a:cubicBezTo>
                      <a:pt x="27" y="99"/>
                      <a:pt x="16" y="102"/>
                      <a:pt x="16" y="102"/>
                    </a:cubicBezTo>
                    <a:lnTo>
                      <a:pt x="0" y="149"/>
                    </a:lnTo>
                    <a:lnTo>
                      <a:pt x="93" y="346"/>
                    </a:lnTo>
                    <a:lnTo>
                      <a:pt x="243" y="347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hlink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6" name="Freeform 56"/>
              <p:cNvSpPr>
                <a:spLocks/>
              </p:cNvSpPr>
              <p:nvPr userDrawn="1"/>
            </p:nvSpPr>
            <p:spPr bwMode="ltGray">
              <a:xfrm>
                <a:off x="1400" y="896"/>
                <a:ext cx="16" cy="29"/>
              </a:xfrm>
              <a:custGeom>
                <a:avLst/>
                <a:gdLst>
                  <a:gd name="T0" fmla="*/ 7 w 19"/>
                  <a:gd name="T1" fmla="*/ 25 h 37"/>
                  <a:gd name="T2" fmla="*/ 19 w 19"/>
                  <a:gd name="T3" fmla="*/ 21 h 37"/>
                  <a:gd name="T4" fmla="*/ 7 w 19"/>
                  <a:gd name="T5" fmla="*/ 2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7">
                    <a:moveTo>
                      <a:pt x="7" y="25"/>
                    </a:moveTo>
                    <a:cubicBezTo>
                      <a:pt x="0" y="4"/>
                      <a:pt x="12" y="0"/>
                      <a:pt x="19" y="21"/>
                    </a:cubicBezTo>
                    <a:cubicBezTo>
                      <a:pt x="14" y="37"/>
                      <a:pt x="18" y="36"/>
                      <a:pt x="7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7" name="Freeform 57"/>
              <p:cNvSpPr>
                <a:spLocks/>
              </p:cNvSpPr>
              <p:nvPr userDrawn="1"/>
            </p:nvSpPr>
            <p:spPr bwMode="ltGray">
              <a:xfrm>
                <a:off x="1379" y="617"/>
                <a:ext cx="21" cy="17"/>
              </a:xfrm>
              <a:custGeom>
                <a:avLst/>
                <a:gdLst>
                  <a:gd name="T0" fmla="*/ 12 w 22"/>
                  <a:gd name="T1" fmla="*/ 12 h 20"/>
                  <a:gd name="T2" fmla="*/ 16 w 22"/>
                  <a:gd name="T3" fmla="*/ 0 h 20"/>
                  <a:gd name="T4" fmla="*/ 20 w 22"/>
                  <a:gd name="T5" fmla="*/ 12 h 20"/>
                  <a:gd name="T6" fmla="*/ 8 w 22"/>
                  <a:gd name="T7" fmla="*/ 20 h 20"/>
                  <a:gd name="T8" fmla="*/ 12 w 22"/>
                  <a:gd name="T9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12" y="12"/>
                    </a:moveTo>
                    <a:cubicBezTo>
                      <a:pt x="13" y="8"/>
                      <a:pt x="12" y="0"/>
                      <a:pt x="16" y="0"/>
                    </a:cubicBezTo>
                    <a:cubicBezTo>
                      <a:pt x="20" y="0"/>
                      <a:pt x="22" y="8"/>
                      <a:pt x="20" y="12"/>
                    </a:cubicBezTo>
                    <a:cubicBezTo>
                      <a:pt x="18" y="16"/>
                      <a:pt x="12" y="17"/>
                      <a:pt x="8" y="20"/>
                    </a:cubicBezTo>
                    <a:cubicBezTo>
                      <a:pt x="3" y="5"/>
                      <a:pt x="0" y="6"/>
                      <a:pt x="12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8" name="Freeform 58"/>
              <p:cNvSpPr>
                <a:spLocks/>
              </p:cNvSpPr>
              <p:nvPr userDrawn="1"/>
            </p:nvSpPr>
            <p:spPr bwMode="ltGray">
              <a:xfrm>
                <a:off x="453" y="275"/>
                <a:ext cx="58" cy="24"/>
              </a:xfrm>
              <a:custGeom>
                <a:avLst/>
                <a:gdLst>
                  <a:gd name="T0" fmla="*/ 24 w 57"/>
                  <a:gd name="T1" fmla="*/ 18 h 30"/>
                  <a:gd name="T2" fmla="*/ 32 w 57"/>
                  <a:gd name="T3" fmla="*/ 6 h 30"/>
                  <a:gd name="T4" fmla="*/ 36 w 57"/>
                  <a:gd name="T5" fmla="*/ 30 h 30"/>
                  <a:gd name="T6" fmla="*/ 24 w 57"/>
                  <a:gd name="T7" fmla="*/ 1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30">
                    <a:moveTo>
                      <a:pt x="24" y="18"/>
                    </a:moveTo>
                    <a:cubicBezTo>
                      <a:pt x="0" y="10"/>
                      <a:pt x="9" y="0"/>
                      <a:pt x="32" y="6"/>
                    </a:cubicBezTo>
                    <a:cubicBezTo>
                      <a:pt x="46" y="15"/>
                      <a:pt x="57" y="23"/>
                      <a:pt x="36" y="30"/>
                    </a:cubicBezTo>
                    <a:cubicBezTo>
                      <a:pt x="21" y="25"/>
                      <a:pt x="24" y="30"/>
                      <a:pt x="24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39" name="Freeform 59"/>
              <p:cNvSpPr>
                <a:spLocks/>
              </p:cNvSpPr>
              <p:nvPr userDrawn="1"/>
            </p:nvSpPr>
            <p:spPr bwMode="ltGray">
              <a:xfrm>
                <a:off x="1161" y="50"/>
                <a:ext cx="691" cy="569"/>
              </a:xfrm>
              <a:custGeom>
                <a:avLst/>
                <a:gdLst>
                  <a:gd name="T0" fmla="*/ 473 w 693"/>
                  <a:gd name="T1" fmla="*/ 464 h 696"/>
                  <a:gd name="T2" fmla="*/ 393 w 693"/>
                  <a:gd name="T3" fmla="*/ 452 h 696"/>
                  <a:gd name="T4" fmla="*/ 325 w 693"/>
                  <a:gd name="T5" fmla="*/ 412 h 696"/>
                  <a:gd name="T6" fmla="*/ 265 w 693"/>
                  <a:gd name="T7" fmla="*/ 400 h 696"/>
                  <a:gd name="T8" fmla="*/ 237 w 693"/>
                  <a:gd name="T9" fmla="*/ 416 h 696"/>
                  <a:gd name="T10" fmla="*/ 261 w 693"/>
                  <a:gd name="T11" fmla="*/ 428 h 696"/>
                  <a:gd name="T12" fmla="*/ 293 w 693"/>
                  <a:gd name="T13" fmla="*/ 468 h 696"/>
                  <a:gd name="T14" fmla="*/ 321 w 693"/>
                  <a:gd name="T15" fmla="*/ 476 h 696"/>
                  <a:gd name="T16" fmla="*/ 333 w 693"/>
                  <a:gd name="T17" fmla="*/ 536 h 696"/>
                  <a:gd name="T18" fmla="*/ 313 w 693"/>
                  <a:gd name="T19" fmla="*/ 552 h 696"/>
                  <a:gd name="T20" fmla="*/ 261 w 693"/>
                  <a:gd name="T21" fmla="*/ 616 h 696"/>
                  <a:gd name="T22" fmla="*/ 225 w 693"/>
                  <a:gd name="T23" fmla="*/ 628 h 696"/>
                  <a:gd name="T24" fmla="*/ 97 w 693"/>
                  <a:gd name="T25" fmla="*/ 696 h 696"/>
                  <a:gd name="T26" fmla="*/ 77 w 693"/>
                  <a:gd name="T27" fmla="*/ 616 h 696"/>
                  <a:gd name="T28" fmla="*/ 45 w 693"/>
                  <a:gd name="T29" fmla="*/ 524 h 696"/>
                  <a:gd name="T30" fmla="*/ 33 w 693"/>
                  <a:gd name="T31" fmla="*/ 448 h 696"/>
                  <a:gd name="T32" fmla="*/ 53 w 693"/>
                  <a:gd name="T33" fmla="*/ 344 h 696"/>
                  <a:gd name="T34" fmla="*/ 17 w 693"/>
                  <a:gd name="T35" fmla="*/ 392 h 696"/>
                  <a:gd name="T36" fmla="*/ 81 w 693"/>
                  <a:gd name="T37" fmla="*/ 280 h 696"/>
                  <a:gd name="T38" fmla="*/ 113 w 693"/>
                  <a:gd name="T39" fmla="*/ 204 h 696"/>
                  <a:gd name="T40" fmla="*/ 37 w 693"/>
                  <a:gd name="T41" fmla="*/ 204 h 696"/>
                  <a:gd name="T42" fmla="*/ 1 w 693"/>
                  <a:gd name="T43" fmla="*/ 196 h 696"/>
                  <a:gd name="T44" fmla="*/ 25 w 693"/>
                  <a:gd name="T45" fmla="*/ 140 h 696"/>
                  <a:gd name="T46" fmla="*/ 97 w 693"/>
                  <a:gd name="T47" fmla="*/ 112 h 696"/>
                  <a:gd name="T48" fmla="*/ 221 w 693"/>
                  <a:gd name="T49" fmla="*/ 124 h 696"/>
                  <a:gd name="T50" fmla="*/ 229 w 693"/>
                  <a:gd name="T51" fmla="*/ 64 h 696"/>
                  <a:gd name="T52" fmla="*/ 261 w 693"/>
                  <a:gd name="T53" fmla="*/ 0 h 696"/>
                  <a:gd name="T54" fmla="*/ 357 w 693"/>
                  <a:gd name="T55" fmla="*/ 44 h 696"/>
                  <a:gd name="T56" fmla="*/ 329 w 693"/>
                  <a:gd name="T57" fmla="*/ 88 h 696"/>
                  <a:gd name="T58" fmla="*/ 301 w 693"/>
                  <a:gd name="T59" fmla="*/ 176 h 696"/>
                  <a:gd name="T60" fmla="*/ 361 w 693"/>
                  <a:gd name="T61" fmla="*/ 192 h 696"/>
                  <a:gd name="T62" fmla="*/ 373 w 693"/>
                  <a:gd name="T63" fmla="*/ 136 h 696"/>
                  <a:gd name="T64" fmla="*/ 417 w 693"/>
                  <a:gd name="T65" fmla="*/ 92 h 696"/>
                  <a:gd name="T66" fmla="*/ 497 w 693"/>
                  <a:gd name="T67" fmla="*/ 88 h 696"/>
                  <a:gd name="T68" fmla="*/ 529 w 693"/>
                  <a:gd name="T69" fmla="*/ 52 h 696"/>
                  <a:gd name="T70" fmla="*/ 541 w 693"/>
                  <a:gd name="T71" fmla="*/ 460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93" h="696">
                    <a:moveTo>
                      <a:pt x="541" y="460"/>
                    </a:moveTo>
                    <a:lnTo>
                      <a:pt x="473" y="464"/>
                    </a:lnTo>
                    <a:lnTo>
                      <a:pt x="441" y="452"/>
                    </a:lnTo>
                    <a:lnTo>
                      <a:pt x="393" y="452"/>
                    </a:lnTo>
                    <a:cubicBezTo>
                      <a:pt x="365" y="448"/>
                      <a:pt x="360" y="444"/>
                      <a:pt x="337" y="436"/>
                    </a:cubicBezTo>
                    <a:cubicBezTo>
                      <a:pt x="336" y="432"/>
                      <a:pt x="330" y="413"/>
                      <a:pt x="325" y="412"/>
                    </a:cubicBezTo>
                    <a:cubicBezTo>
                      <a:pt x="317" y="411"/>
                      <a:pt x="301" y="420"/>
                      <a:pt x="301" y="420"/>
                    </a:cubicBezTo>
                    <a:cubicBezTo>
                      <a:pt x="289" y="412"/>
                      <a:pt x="277" y="408"/>
                      <a:pt x="265" y="400"/>
                    </a:cubicBezTo>
                    <a:cubicBezTo>
                      <a:pt x="252" y="380"/>
                      <a:pt x="256" y="356"/>
                      <a:pt x="233" y="348"/>
                    </a:cubicBezTo>
                    <a:cubicBezTo>
                      <a:pt x="217" y="372"/>
                      <a:pt x="221" y="392"/>
                      <a:pt x="237" y="416"/>
                    </a:cubicBezTo>
                    <a:cubicBezTo>
                      <a:pt x="234" y="428"/>
                      <a:pt x="228" y="445"/>
                      <a:pt x="237" y="444"/>
                    </a:cubicBezTo>
                    <a:cubicBezTo>
                      <a:pt x="247" y="443"/>
                      <a:pt x="261" y="428"/>
                      <a:pt x="261" y="428"/>
                    </a:cubicBezTo>
                    <a:cubicBezTo>
                      <a:pt x="258" y="450"/>
                      <a:pt x="243" y="475"/>
                      <a:pt x="269" y="484"/>
                    </a:cubicBezTo>
                    <a:cubicBezTo>
                      <a:pt x="277" y="479"/>
                      <a:pt x="288" y="476"/>
                      <a:pt x="293" y="468"/>
                    </a:cubicBezTo>
                    <a:cubicBezTo>
                      <a:pt x="302" y="454"/>
                      <a:pt x="303" y="446"/>
                      <a:pt x="317" y="436"/>
                    </a:cubicBezTo>
                    <a:cubicBezTo>
                      <a:pt x="315" y="448"/>
                      <a:pt x="306" y="467"/>
                      <a:pt x="321" y="476"/>
                    </a:cubicBezTo>
                    <a:cubicBezTo>
                      <a:pt x="328" y="480"/>
                      <a:pt x="345" y="484"/>
                      <a:pt x="345" y="484"/>
                    </a:cubicBezTo>
                    <a:cubicBezTo>
                      <a:pt x="382" y="472"/>
                      <a:pt x="347" y="527"/>
                      <a:pt x="333" y="536"/>
                    </a:cubicBezTo>
                    <a:cubicBezTo>
                      <a:pt x="330" y="540"/>
                      <a:pt x="329" y="545"/>
                      <a:pt x="325" y="548"/>
                    </a:cubicBezTo>
                    <a:cubicBezTo>
                      <a:pt x="322" y="551"/>
                      <a:pt x="316" y="549"/>
                      <a:pt x="313" y="552"/>
                    </a:cubicBezTo>
                    <a:cubicBezTo>
                      <a:pt x="300" y="565"/>
                      <a:pt x="320" y="575"/>
                      <a:pt x="293" y="584"/>
                    </a:cubicBezTo>
                    <a:cubicBezTo>
                      <a:pt x="286" y="595"/>
                      <a:pt x="272" y="610"/>
                      <a:pt x="261" y="616"/>
                    </a:cubicBezTo>
                    <a:cubicBezTo>
                      <a:pt x="254" y="620"/>
                      <a:pt x="245" y="621"/>
                      <a:pt x="237" y="624"/>
                    </a:cubicBezTo>
                    <a:cubicBezTo>
                      <a:pt x="233" y="625"/>
                      <a:pt x="225" y="628"/>
                      <a:pt x="225" y="628"/>
                    </a:cubicBezTo>
                    <a:cubicBezTo>
                      <a:pt x="215" y="659"/>
                      <a:pt x="212" y="652"/>
                      <a:pt x="173" y="656"/>
                    </a:cubicBezTo>
                    <a:cubicBezTo>
                      <a:pt x="140" y="667"/>
                      <a:pt x="132" y="687"/>
                      <a:pt x="97" y="696"/>
                    </a:cubicBezTo>
                    <a:cubicBezTo>
                      <a:pt x="77" y="691"/>
                      <a:pt x="75" y="687"/>
                      <a:pt x="81" y="668"/>
                    </a:cubicBezTo>
                    <a:cubicBezTo>
                      <a:pt x="77" y="646"/>
                      <a:pt x="72" y="639"/>
                      <a:pt x="77" y="616"/>
                    </a:cubicBezTo>
                    <a:cubicBezTo>
                      <a:pt x="73" y="598"/>
                      <a:pt x="71" y="587"/>
                      <a:pt x="61" y="572"/>
                    </a:cubicBezTo>
                    <a:cubicBezTo>
                      <a:pt x="58" y="551"/>
                      <a:pt x="51" y="543"/>
                      <a:pt x="45" y="524"/>
                    </a:cubicBezTo>
                    <a:cubicBezTo>
                      <a:pt x="52" y="502"/>
                      <a:pt x="58" y="496"/>
                      <a:pt x="49" y="472"/>
                    </a:cubicBezTo>
                    <a:cubicBezTo>
                      <a:pt x="46" y="463"/>
                      <a:pt x="33" y="448"/>
                      <a:pt x="33" y="448"/>
                    </a:cubicBezTo>
                    <a:cubicBezTo>
                      <a:pt x="42" y="422"/>
                      <a:pt x="42" y="408"/>
                      <a:pt x="33" y="380"/>
                    </a:cubicBezTo>
                    <a:cubicBezTo>
                      <a:pt x="49" y="369"/>
                      <a:pt x="48" y="362"/>
                      <a:pt x="53" y="344"/>
                    </a:cubicBezTo>
                    <a:cubicBezTo>
                      <a:pt x="47" y="327"/>
                      <a:pt x="49" y="308"/>
                      <a:pt x="33" y="332"/>
                    </a:cubicBezTo>
                    <a:cubicBezTo>
                      <a:pt x="40" y="353"/>
                      <a:pt x="29" y="374"/>
                      <a:pt x="17" y="392"/>
                    </a:cubicBezTo>
                    <a:cubicBezTo>
                      <a:pt x="6" y="360"/>
                      <a:pt x="10" y="340"/>
                      <a:pt x="13" y="304"/>
                    </a:cubicBezTo>
                    <a:cubicBezTo>
                      <a:pt x="44" y="314"/>
                      <a:pt x="54" y="289"/>
                      <a:pt x="81" y="280"/>
                    </a:cubicBezTo>
                    <a:cubicBezTo>
                      <a:pt x="94" y="261"/>
                      <a:pt x="85" y="242"/>
                      <a:pt x="105" y="228"/>
                    </a:cubicBezTo>
                    <a:cubicBezTo>
                      <a:pt x="108" y="220"/>
                      <a:pt x="110" y="212"/>
                      <a:pt x="113" y="204"/>
                    </a:cubicBezTo>
                    <a:cubicBezTo>
                      <a:pt x="116" y="196"/>
                      <a:pt x="89" y="196"/>
                      <a:pt x="89" y="196"/>
                    </a:cubicBezTo>
                    <a:cubicBezTo>
                      <a:pt x="81" y="221"/>
                      <a:pt x="58" y="211"/>
                      <a:pt x="37" y="204"/>
                    </a:cubicBezTo>
                    <a:cubicBezTo>
                      <a:pt x="33" y="207"/>
                      <a:pt x="30" y="213"/>
                      <a:pt x="25" y="212"/>
                    </a:cubicBezTo>
                    <a:cubicBezTo>
                      <a:pt x="16" y="210"/>
                      <a:pt x="1" y="196"/>
                      <a:pt x="1" y="196"/>
                    </a:cubicBezTo>
                    <a:cubicBezTo>
                      <a:pt x="4" y="186"/>
                      <a:pt x="4" y="174"/>
                      <a:pt x="9" y="164"/>
                    </a:cubicBezTo>
                    <a:cubicBezTo>
                      <a:pt x="13" y="155"/>
                      <a:pt x="25" y="140"/>
                      <a:pt x="25" y="140"/>
                    </a:cubicBezTo>
                    <a:cubicBezTo>
                      <a:pt x="0" y="132"/>
                      <a:pt x="25" y="128"/>
                      <a:pt x="37" y="124"/>
                    </a:cubicBezTo>
                    <a:cubicBezTo>
                      <a:pt x="58" y="131"/>
                      <a:pt x="75" y="116"/>
                      <a:pt x="97" y="112"/>
                    </a:cubicBezTo>
                    <a:cubicBezTo>
                      <a:pt x="135" y="87"/>
                      <a:pt x="159" y="122"/>
                      <a:pt x="197" y="132"/>
                    </a:cubicBezTo>
                    <a:cubicBezTo>
                      <a:pt x="205" y="129"/>
                      <a:pt x="213" y="127"/>
                      <a:pt x="221" y="124"/>
                    </a:cubicBezTo>
                    <a:cubicBezTo>
                      <a:pt x="225" y="123"/>
                      <a:pt x="226" y="147"/>
                      <a:pt x="233" y="120"/>
                    </a:cubicBezTo>
                    <a:lnTo>
                      <a:pt x="229" y="64"/>
                    </a:lnTo>
                    <a:lnTo>
                      <a:pt x="209" y="40"/>
                    </a:lnTo>
                    <a:cubicBezTo>
                      <a:pt x="243" y="21"/>
                      <a:pt x="240" y="21"/>
                      <a:pt x="261" y="0"/>
                    </a:cubicBezTo>
                    <a:cubicBezTo>
                      <a:pt x="297" y="16"/>
                      <a:pt x="333" y="32"/>
                      <a:pt x="369" y="48"/>
                    </a:cubicBezTo>
                    <a:cubicBezTo>
                      <a:pt x="373" y="50"/>
                      <a:pt x="361" y="44"/>
                      <a:pt x="357" y="44"/>
                    </a:cubicBezTo>
                    <a:cubicBezTo>
                      <a:pt x="349" y="45"/>
                      <a:pt x="333" y="52"/>
                      <a:pt x="333" y="52"/>
                    </a:cubicBezTo>
                    <a:cubicBezTo>
                      <a:pt x="322" y="68"/>
                      <a:pt x="318" y="71"/>
                      <a:pt x="329" y="88"/>
                    </a:cubicBezTo>
                    <a:cubicBezTo>
                      <a:pt x="308" y="119"/>
                      <a:pt x="323" y="118"/>
                      <a:pt x="333" y="148"/>
                    </a:cubicBezTo>
                    <a:cubicBezTo>
                      <a:pt x="320" y="157"/>
                      <a:pt x="314" y="167"/>
                      <a:pt x="301" y="176"/>
                    </a:cubicBezTo>
                    <a:cubicBezTo>
                      <a:pt x="306" y="213"/>
                      <a:pt x="303" y="213"/>
                      <a:pt x="337" y="220"/>
                    </a:cubicBezTo>
                    <a:cubicBezTo>
                      <a:pt x="358" y="216"/>
                      <a:pt x="368" y="214"/>
                      <a:pt x="361" y="192"/>
                    </a:cubicBezTo>
                    <a:cubicBezTo>
                      <a:pt x="362" y="177"/>
                      <a:pt x="362" y="162"/>
                      <a:pt x="365" y="148"/>
                    </a:cubicBezTo>
                    <a:cubicBezTo>
                      <a:pt x="366" y="143"/>
                      <a:pt x="369" y="133"/>
                      <a:pt x="373" y="136"/>
                    </a:cubicBezTo>
                    <a:cubicBezTo>
                      <a:pt x="379" y="140"/>
                      <a:pt x="376" y="149"/>
                      <a:pt x="377" y="156"/>
                    </a:cubicBezTo>
                    <a:cubicBezTo>
                      <a:pt x="404" y="147"/>
                      <a:pt x="409" y="116"/>
                      <a:pt x="417" y="92"/>
                    </a:cubicBezTo>
                    <a:cubicBezTo>
                      <a:pt x="422" y="76"/>
                      <a:pt x="453" y="74"/>
                      <a:pt x="465" y="72"/>
                    </a:cubicBezTo>
                    <a:cubicBezTo>
                      <a:pt x="472" y="92"/>
                      <a:pt x="477" y="93"/>
                      <a:pt x="497" y="88"/>
                    </a:cubicBezTo>
                    <a:cubicBezTo>
                      <a:pt x="512" y="78"/>
                      <a:pt x="515" y="74"/>
                      <a:pt x="509" y="56"/>
                    </a:cubicBezTo>
                    <a:cubicBezTo>
                      <a:pt x="523" y="46"/>
                      <a:pt x="517" y="46"/>
                      <a:pt x="529" y="52"/>
                    </a:cubicBezTo>
                    <a:lnTo>
                      <a:pt x="693" y="72"/>
                    </a:lnTo>
                    <a:lnTo>
                      <a:pt x="541" y="46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0" name="Freeform 60"/>
              <p:cNvSpPr>
                <a:spLocks/>
              </p:cNvSpPr>
              <p:nvPr userDrawn="1"/>
            </p:nvSpPr>
            <p:spPr bwMode="ltGray">
              <a:xfrm>
                <a:off x="689" y="6"/>
                <a:ext cx="1386" cy="232"/>
              </a:xfrm>
              <a:custGeom>
                <a:avLst/>
                <a:gdLst>
                  <a:gd name="T0" fmla="*/ 825 w 931"/>
                  <a:gd name="T1" fmla="*/ 0 h 149"/>
                  <a:gd name="T2" fmla="*/ 143 w 931"/>
                  <a:gd name="T3" fmla="*/ 29 h 149"/>
                  <a:gd name="T4" fmla="*/ 91 w 931"/>
                  <a:gd name="T5" fmla="*/ 42 h 149"/>
                  <a:gd name="T6" fmla="*/ 62 w 931"/>
                  <a:gd name="T7" fmla="*/ 42 h 149"/>
                  <a:gd name="T8" fmla="*/ 22 w 931"/>
                  <a:gd name="T9" fmla="*/ 77 h 149"/>
                  <a:gd name="T10" fmla="*/ 0 w 931"/>
                  <a:gd name="T11" fmla="*/ 105 h 149"/>
                  <a:gd name="T12" fmla="*/ 59 w 931"/>
                  <a:gd name="T13" fmla="*/ 115 h 149"/>
                  <a:gd name="T14" fmla="*/ 97 w 931"/>
                  <a:gd name="T15" fmla="*/ 96 h 149"/>
                  <a:gd name="T16" fmla="*/ 108 w 931"/>
                  <a:gd name="T17" fmla="*/ 84 h 149"/>
                  <a:gd name="T18" fmla="*/ 167 w 931"/>
                  <a:gd name="T19" fmla="*/ 52 h 149"/>
                  <a:gd name="T20" fmla="*/ 215 w 931"/>
                  <a:gd name="T21" fmla="*/ 46 h 149"/>
                  <a:gd name="T22" fmla="*/ 237 w 931"/>
                  <a:gd name="T23" fmla="*/ 94 h 149"/>
                  <a:gd name="T24" fmla="*/ 188 w 931"/>
                  <a:gd name="T25" fmla="*/ 109 h 149"/>
                  <a:gd name="T26" fmla="*/ 231 w 931"/>
                  <a:gd name="T27" fmla="*/ 113 h 149"/>
                  <a:gd name="T28" fmla="*/ 250 w 931"/>
                  <a:gd name="T29" fmla="*/ 90 h 149"/>
                  <a:gd name="T30" fmla="*/ 266 w 931"/>
                  <a:gd name="T31" fmla="*/ 92 h 149"/>
                  <a:gd name="T32" fmla="*/ 253 w 931"/>
                  <a:gd name="T33" fmla="*/ 54 h 149"/>
                  <a:gd name="T34" fmla="*/ 266 w 931"/>
                  <a:gd name="T35" fmla="*/ 44 h 149"/>
                  <a:gd name="T36" fmla="*/ 277 w 931"/>
                  <a:gd name="T37" fmla="*/ 88 h 149"/>
                  <a:gd name="T38" fmla="*/ 266 w 931"/>
                  <a:gd name="T39" fmla="*/ 113 h 149"/>
                  <a:gd name="T40" fmla="*/ 296 w 931"/>
                  <a:gd name="T41" fmla="*/ 130 h 149"/>
                  <a:gd name="T42" fmla="*/ 299 w 931"/>
                  <a:gd name="T43" fmla="*/ 92 h 149"/>
                  <a:gd name="T44" fmla="*/ 331 w 931"/>
                  <a:gd name="T45" fmla="*/ 103 h 149"/>
                  <a:gd name="T46" fmla="*/ 382 w 931"/>
                  <a:gd name="T47" fmla="*/ 73 h 149"/>
                  <a:gd name="T48" fmla="*/ 409 w 931"/>
                  <a:gd name="T49" fmla="*/ 50 h 149"/>
                  <a:gd name="T50" fmla="*/ 439 w 931"/>
                  <a:gd name="T51" fmla="*/ 56 h 149"/>
                  <a:gd name="T52" fmla="*/ 455 w 931"/>
                  <a:gd name="T53" fmla="*/ 50 h 149"/>
                  <a:gd name="T54" fmla="*/ 431 w 931"/>
                  <a:gd name="T55" fmla="*/ 44 h 149"/>
                  <a:gd name="T56" fmla="*/ 474 w 931"/>
                  <a:gd name="T57" fmla="*/ 35 h 149"/>
                  <a:gd name="T58" fmla="*/ 544 w 931"/>
                  <a:gd name="T59" fmla="*/ 54 h 149"/>
                  <a:gd name="T60" fmla="*/ 581 w 931"/>
                  <a:gd name="T61" fmla="*/ 42 h 149"/>
                  <a:gd name="T62" fmla="*/ 584 w 931"/>
                  <a:gd name="T63" fmla="*/ 63 h 149"/>
                  <a:gd name="T64" fmla="*/ 568 w 931"/>
                  <a:gd name="T65" fmla="*/ 101 h 149"/>
                  <a:gd name="T66" fmla="*/ 611 w 931"/>
                  <a:gd name="T67" fmla="*/ 88 h 149"/>
                  <a:gd name="T68" fmla="*/ 624 w 931"/>
                  <a:gd name="T69" fmla="*/ 80 h 149"/>
                  <a:gd name="T70" fmla="*/ 648 w 931"/>
                  <a:gd name="T71" fmla="*/ 61 h 149"/>
                  <a:gd name="T72" fmla="*/ 794 w 931"/>
                  <a:gd name="T73" fmla="*/ 8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31" h="149">
                    <a:moveTo>
                      <a:pt x="794" y="84"/>
                    </a:moveTo>
                    <a:cubicBezTo>
                      <a:pt x="813" y="72"/>
                      <a:pt x="931" y="14"/>
                      <a:pt x="825" y="0"/>
                    </a:cubicBezTo>
                    <a:lnTo>
                      <a:pt x="159" y="0"/>
                    </a:lnTo>
                    <a:cubicBezTo>
                      <a:pt x="149" y="12"/>
                      <a:pt x="162" y="18"/>
                      <a:pt x="143" y="29"/>
                    </a:cubicBezTo>
                    <a:cubicBezTo>
                      <a:pt x="130" y="44"/>
                      <a:pt x="133" y="39"/>
                      <a:pt x="116" y="48"/>
                    </a:cubicBezTo>
                    <a:cubicBezTo>
                      <a:pt x="108" y="46"/>
                      <a:pt x="100" y="44"/>
                      <a:pt x="91" y="42"/>
                    </a:cubicBezTo>
                    <a:cubicBezTo>
                      <a:pt x="89" y="41"/>
                      <a:pt x="83" y="40"/>
                      <a:pt x="83" y="40"/>
                    </a:cubicBezTo>
                    <a:cubicBezTo>
                      <a:pt x="76" y="40"/>
                      <a:pt x="68" y="39"/>
                      <a:pt x="62" y="42"/>
                    </a:cubicBezTo>
                    <a:cubicBezTo>
                      <a:pt x="54" y="45"/>
                      <a:pt x="46" y="61"/>
                      <a:pt x="38" y="67"/>
                    </a:cubicBezTo>
                    <a:cubicBezTo>
                      <a:pt x="32" y="71"/>
                      <a:pt x="27" y="74"/>
                      <a:pt x="22" y="77"/>
                    </a:cubicBezTo>
                    <a:cubicBezTo>
                      <a:pt x="16" y="81"/>
                      <a:pt x="5" y="86"/>
                      <a:pt x="5" y="86"/>
                    </a:cubicBezTo>
                    <a:cubicBezTo>
                      <a:pt x="9" y="95"/>
                      <a:pt x="7" y="97"/>
                      <a:pt x="0" y="105"/>
                    </a:cubicBezTo>
                    <a:cubicBezTo>
                      <a:pt x="17" y="107"/>
                      <a:pt x="22" y="107"/>
                      <a:pt x="16" y="120"/>
                    </a:cubicBezTo>
                    <a:cubicBezTo>
                      <a:pt x="27" y="122"/>
                      <a:pt x="48" y="116"/>
                      <a:pt x="59" y="115"/>
                    </a:cubicBezTo>
                    <a:cubicBezTo>
                      <a:pt x="71" y="112"/>
                      <a:pt x="73" y="117"/>
                      <a:pt x="83" y="111"/>
                    </a:cubicBezTo>
                    <a:cubicBezTo>
                      <a:pt x="89" y="96"/>
                      <a:pt x="83" y="100"/>
                      <a:pt x="97" y="96"/>
                    </a:cubicBezTo>
                    <a:cubicBezTo>
                      <a:pt x="100" y="94"/>
                      <a:pt x="103" y="93"/>
                      <a:pt x="105" y="90"/>
                    </a:cubicBezTo>
                    <a:cubicBezTo>
                      <a:pt x="106" y="88"/>
                      <a:pt x="106" y="85"/>
                      <a:pt x="108" y="84"/>
                    </a:cubicBezTo>
                    <a:cubicBezTo>
                      <a:pt x="112" y="80"/>
                      <a:pt x="140" y="69"/>
                      <a:pt x="148" y="67"/>
                    </a:cubicBezTo>
                    <a:cubicBezTo>
                      <a:pt x="160" y="52"/>
                      <a:pt x="153" y="56"/>
                      <a:pt x="167" y="52"/>
                    </a:cubicBezTo>
                    <a:cubicBezTo>
                      <a:pt x="178" y="55"/>
                      <a:pt x="179" y="62"/>
                      <a:pt x="191" y="58"/>
                    </a:cubicBezTo>
                    <a:cubicBezTo>
                      <a:pt x="199" y="52"/>
                      <a:pt x="206" y="51"/>
                      <a:pt x="215" y="46"/>
                    </a:cubicBezTo>
                    <a:cubicBezTo>
                      <a:pt x="226" y="58"/>
                      <a:pt x="217" y="46"/>
                      <a:pt x="223" y="69"/>
                    </a:cubicBezTo>
                    <a:cubicBezTo>
                      <a:pt x="226" y="79"/>
                      <a:pt x="233" y="85"/>
                      <a:pt x="237" y="94"/>
                    </a:cubicBezTo>
                    <a:cubicBezTo>
                      <a:pt x="227" y="100"/>
                      <a:pt x="229" y="104"/>
                      <a:pt x="218" y="107"/>
                    </a:cubicBezTo>
                    <a:cubicBezTo>
                      <a:pt x="207" y="120"/>
                      <a:pt x="203" y="113"/>
                      <a:pt x="188" y="109"/>
                    </a:cubicBezTo>
                    <a:cubicBezTo>
                      <a:pt x="191" y="117"/>
                      <a:pt x="200" y="127"/>
                      <a:pt x="210" y="132"/>
                    </a:cubicBezTo>
                    <a:cubicBezTo>
                      <a:pt x="218" y="114"/>
                      <a:pt x="211" y="122"/>
                      <a:pt x="231" y="113"/>
                    </a:cubicBezTo>
                    <a:cubicBezTo>
                      <a:pt x="237" y="111"/>
                      <a:pt x="248" y="105"/>
                      <a:pt x="248" y="105"/>
                    </a:cubicBezTo>
                    <a:cubicBezTo>
                      <a:pt x="248" y="100"/>
                      <a:pt x="246" y="94"/>
                      <a:pt x="250" y="90"/>
                    </a:cubicBezTo>
                    <a:cubicBezTo>
                      <a:pt x="253" y="88"/>
                      <a:pt x="254" y="96"/>
                      <a:pt x="258" y="96"/>
                    </a:cubicBezTo>
                    <a:cubicBezTo>
                      <a:pt x="262" y="97"/>
                      <a:pt x="264" y="94"/>
                      <a:pt x="266" y="92"/>
                    </a:cubicBezTo>
                    <a:cubicBezTo>
                      <a:pt x="262" y="82"/>
                      <a:pt x="252" y="77"/>
                      <a:pt x="248" y="67"/>
                    </a:cubicBezTo>
                    <a:cubicBezTo>
                      <a:pt x="250" y="63"/>
                      <a:pt x="255" y="58"/>
                      <a:pt x="253" y="54"/>
                    </a:cubicBezTo>
                    <a:cubicBezTo>
                      <a:pt x="251" y="50"/>
                      <a:pt x="248" y="42"/>
                      <a:pt x="248" y="42"/>
                    </a:cubicBezTo>
                    <a:cubicBezTo>
                      <a:pt x="256" y="32"/>
                      <a:pt x="259" y="35"/>
                      <a:pt x="266" y="44"/>
                    </a:cubicBezTo>
                    <a:cubicBezTo>
                      <a:pt x="270" y="56"/>
                      <a:pt x="276" y="61"/>
                      <a:pt x="285" y="71"/>
                    </a:cubicBezTo>
                    <a:cubicBezTo>
                      <a:pt x="281" y="81"/>
                      <a:pt x="289" y="82"/>
                      <a:pt x="277" y="88"/>
                    </a:cubicBezTo>
                    <a:cubicBezTo>
                      <a:pt x="262" y="106"/>
                      <a:pt x="278" y="83"/>
                      <a:pt x="274" y="101"/>
                    </a:cubicBezTo>
                    <a:cubicBezTo>
                      <a:pt x="274" y="105"/>
                      <a:pt x="268" y="109"/>
                      <a:pt x="266" y="113"/>
                    </a:cubicBezTo>
                    <a:cubicBezTo>
                      <a:pt x="270" y="122"/>
                      <a:pt x="268" y="125"/>
                      <a:pt x="261" y="132"/>
                    </a:cubicBezTo>
                    <a:cubicBezTo>
                      <a:pt x="268" y="149"/>
                      <a:pt x="282" y="134"/>
                      <a:pt x="296" y="130"/>
                    </a:cubicBezTo>
                    <a:cubicBezTo>
                      <a:pt x="299" y="122"/>
                      <a:pt x="295" y="119"/>
                      <a:pt x="299" y="111"/>
                    </a:cubicBezTo>
                    <a:cubicBezTo>
                      <a:pt x="296" y="105"/>
                      <a:pt x="288" y="97"/>
                      <a:pt x="299" y="92"/>
                    </a:cubicBezTo>
                    <a:cubicBezTo>
                      <a:pt x="303" y="90"/>
                      <a:pt x="315" y="88"/>
                      <a:pt x="315" y="88"/>
                    </a:cubicBezTo>
                    <a:cubicBezTo>
                      <a:pt x="326" y="91"/>
                      <a:pt x="325" y="95"/>
                      <a:pt x="331" y="103"/>
                    </a:cubicBezTo>
                    <a:cubicBezTo>
                      <a:pt x="339" y="84"/>
                      <a:pt x="331" y="90"/>
                      <a:pt x="361" y="92"/>
                    </a:cubicBezTo>
                    <a:cubicBezTo>
                      <a:pt x="355" y="76"/>
                      <a:pt x="365" y="76"/>
                      <a:pt x="382" y="73"/>
                    </a:cubicBezTo>
                    <a:cubicBezTo>
                      <a:pt x="383" y="71"/>
                      <a:pt x="387" y="57"/>
                      <a:pt x="393" y="54"/>
                    </a:cubicBezTo>
                    <a:cubicBezTo>
                      <a:pt x="398" y="52"/>
                      <a:pt x="409" y="50"/>
                      <a:pt x="409" y="50"/>
                    </a:cubicBezTo>
                    <a:cubicBezTo>
                      <a:pt x="430" y="54"/>
                      <a:pt x="413" y="58"/>
                      <a:pt x="431" y="63"/>
                    </a:cubicBezTo>
                    <a:cubicBezTo>
                      <a:pt x="433" y="61"/>
                      <a:pt x="435" y="57"/>
                      <a:pt x="439" y="56"/>
                    </a:cubicBezTo>
                    <a:cubicBezTo>
                      <a:pt x="445" y="55"/>
                      <a:pt x="452" y="61"/>
                      <a:pt x="457" y="58"/>
                    </a:cubicBezTo>
                    <a:cubicBezTo>
                      <a:pt x="461" y="57"/>
                      <a:pt x="457" y="52"/>
                      <a:pt x="455" y="50"/>
                    </a:cubicBezTo>
                    <a:cubicBezTo>
                      <a:pt x="451" y="47"/>
                      <a:pt x="444" y="47"/>
                      <a:pt x="439" y="46"/>
                    </a:cubicBezTo>
                    <a:cubicBezTo>
                      <a:pt x="436" y="45"/>
                      <a:pt x="431" y="44"/>
                      <a:pt x="431" y="44"/>
                    </a:cubicBezTo>
                    <a:cubicBezTo>
                      <a:pt x="440" y="38"/>
                      <a:pt x="443" y="36"/>
                      <a:pt x="455" y="40"/>
                    </a:cubicBezTo>
                    <a:cubicBezTo>
                      <a:pt x="461" y="38"/>
                      <a:pt x="467" y="35"/>
                      <a:pt x="474" y="35"/>
                    </a:cubicBezTo>
                    <a:cubicBezTo>
                      <a:pt x="483" y="36"/>
                      <a:pt x="511" y="43"/>
                      <a:pt x="519" y="46"/>
                    </a:cubicBezTo>
                    <a:cubicBezTo>
                      <a:pt x="527" y="49"/>
                      <a:pt x="544" y="54"/>
                      <a:pt x="544" y="54"/>
                    </a:cubicBezTo>
                    <a:cubicBezTo>
                      <a:pt x="548" y="54"/>
                      <a:pt x="560" y="52"/>
                      <a:pt x="565" y="50"/>
                    </a:cubicBezTo>
                    <a:cubicBezTo>
                      <a:pt x="570" y="47"/>
                      <a:pt x="581" y="42"/>
                      <a:pt x="581" y="42"/>
                    </a:cubicBezTo>
                    <a:cubicBezTo>
                      <a:pt x="585" y="42"/>
                      <a:pt x="598" y="44"/>
                      <a:pt x="600" y="48"/>
                    </a:cubicBezTo>
                    <a:cubicBezTo>
                      <a:pt x="603" y="55"/>
                      <a:pt x="589" y="61"/>
                      <a:pt x="584" y="63"/>
                    </a:cubicBezTo>
                    <a:cubicBezTo>
                      <a:pt x="576" y="69"/>
                      <a:pt x="568" y="69"/>
                      <a:pt x="565" y="77"/>
                    </a:cubicBezTo>
                    <a:cubicBezTo>
                      <a:pt x="568" y="86"/>
                      <a:pt x="564" y="92"/>
                      <a:pt x="568" y="101"/>
                    </a:cubicBezTo>
                    <a:cubicBezTo>
                      <a:pt x="574" y="93"/>
                      <a:pt x="577" y="91"/>
                      <a:pt x="589" y="94"/>
                    </a:cubicBezTo>
                    <a:cubicBezTo>
                      <a:pt x="595" y="108"/>
                      <a:pt x="602" y="93"/>
                      <a:pt x="611" y="88"/>
                    </a:cubicBezTo>
                    <a:cubicBezTo>
                      <a:pt x="613" y="86"/>
                      <a:pt x="613" y="83"/>
                      <a:pt x="616" y="82"/>
                    </a:cubicBezTo>
                    <a:cubicBezTo>
                      <a:pt x="618" y="80"/>
                      <a:pt x="622" y="81"/>
                      <a:pt x="624" y="80"/>
                    </a:cubicBezTo>
                    <a:cubicBezTo>
                      <a:pt x="626" y="78"/>
                      <a:pt x="626" y="75"/>
                      <a:pt x="627" y="73"/>
                    </a:cubicBezTo>
                    <a:cubicBezTo>
                      <a:pt x="632" y="65"/>
                      <a:pt x="638" y="63"/>
                      <a:pt x="648" y="61"/>
                    </a:cubicBezTo>
                    <a:cubicBezTo>
                      <a:pt x="664" y="62"/>
                      <a:pt x="684" y="69"/>
                      <a:pt x="700" y="69"/>
                    </a:cubicBezTo>
                    <a:lnTo>
                      <a:pt x="794" y="8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1" name="Freeform 61"/>
              <p:cNvSpPr>
                <a:spLocks/>
              </p:cNvSpPr>
              <p:nvPr userDrawn="1"/>
            </p:nvSpPr>
            <p:spPr bwMode="ltGray">
              <a:xfrm>
                <a:off x="971" y="91"/>
                <a:ext cx="30" cy="25"/>
              </a:xfrm>
              <a:custGeom>
                <a:avLst/>
                <a:gdLst>
                  <a:gd name="T0" fmla="*/ 3 w 31"/>
                  <a:gd name="T1" fmla="*/ 28 h 30"/>
                  <a:gd name="T2" fmla="*/ 31 w 31"/>
                  <a:gd name="T3" fmla="*/ 0 h 30"/>
                  <a:gd name="T4" fmla="*/ 19 w 31"/>
                  <a:gd name="T5" fmla="*/ 24 h 30"/>
                  <a:gd name="T6" fmla="*/ 3 w 31"/>
                  <a:gd name="T7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30">
                    <a:moveTo>
                      <a:pt x="3" y="28"/>
                    </a:moveTo>
                    <a:cubicBezTo>
                      <a:pt x="8" y="8"/>
                      <a:pt x="12" y="6"/>
                      <a:pt x="31" y="0"/>
                    </a:cubicBezTo>
                    <a:cubicBezTo>
                      <a:pt x="29" y="5"/>
                      <a:pt x="25" y="22"/>
                      <a:pt x="19" y="24"/>
                    </a:cubicBezTo>
                    <a:cubicBezTo>
                      <a:pt x="0" y="30"/>
                      <a:pt x="3" y="9"/>
                      <a:pt x="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2" name="Freeform 62"/>
              <p:cNvSpPr>
                <a:spLocks/>
              </p:cNvSpPr>
              <p:nvPr userDrawn="1"/>
            </p:nvSpPr>
            <p:spPr bwMode="ltGray">
              <a:xfrm>
                <a:off x="935" y="125"/>
                <a:ext cx="45" cy="27"/>
              </a:xfrm>
              <a:custGeom>
                <a:avLst/>
                <a:gdLst>
                  <a:gd name="T0" fmla="*/ 6 w 44"/>
                  <a:gd name="T1" fmla="*/ 32 h 32"/>
                  <a:gd name="T2" fmla="*/ 22 w 44"/>
                  <a:gd name="T3" fmla="*/ 0 h 32"/>
                  <a:gd name="T4" fmla="*/ 38 w 44"/>
                  <a:gd name="T5" fmla="*/ 4 h 32"/>
                  <a:gd name="T6" fmla="*/ 6 w 44"/>
                  <a:gd name="T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32">
                    <a:moveTo>
                      <a:pt x="6" y="32"/>
                    </a:moveTo>
                    <a:cubicBezTo>
                      <a:pt x="0" y="14"/>
                      <a:pt x="7" y="10"/>
                      <a:pt x="22" y="0"/>
                    </a:cubicBezTo>
                    <a:cubicBezTo>
                      <a:pt x="27" y="1"/>
                      <a:pt x="35" y="0"/>
                      <a:pt x="38" y="4"/>
                    </a:cubicBezTo>
                    <a:cubicBezTo>
                      <a:pt x="44" y="13"/>
                      <a:pt x="16" y="32"/>
                      <a:pt x="6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3" name="Freeform 63"/>
              <p:cNvSpPr>
                <a:spLocks/>
              </p:cNvSpPr>
              <p:nvPr userDrawn="1"/>
            </p:nvSpPr>
            <p:spPr bwMode="ltGray">
              <a:xfrm>
                <a:off x="1081" y="226"/>
                <a:ext cx="75" cy="14"/>
              </a:xfrm>
              <a:custGeom>
                <a:avLst/>
                <a:gdLst>
                  <a:gd name="T0" fmla="*/ 37 w 76"/>
                  <a:gd name="T1" fmla="*/ 18 h 18"/>
                  <a:gd name="T2" fmla="*/ 25 w 76"/>
                  <a:gd name="T3" fmla="*/ 2 h 18"/>
                  <a:gd name="T4" fmla="*/ 37 w 76"/>
                  <a:gd name="T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8">
                    <a:moveTo>
                      <a:pt x="37" y="18"/>
                    </a:moveTo>
                    <a:cubicBezTo>
                      <a:pt x="25" y="14"/>
                      <a:pt x="0" y="10"/>
                      <a:pt x="25" y="2"/>
                    </a:cubicBezTo>
                    <a:cubicBezTo>
                      <a:pt x="76" y="9"/>
                      <a:pt x="46" y="0"/>
                      <a:pt x="37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4" name="Freeform 64"/>
              <p:cNvSpPr>
                <a:spLocks/>
              </p:cNvSpPr>
              <p:nvPr userDrawn="1"/>
            </p:nvSpPr>
            <p:spPr bwMode="ltGray">
              <a:xfrm>
                <a:off x="1210" y="223"/>
                <a:ext cx="42" cy="37"/>
              </a:xfrm>
              <a:custGeom>
                <a:avLst/>
                <a:gdLst>
                  <a:gd name="T0" fmla="*/ 0 w 42"/>
                  <a:gd name="T1" fmla="*/ 21 h 44"/>
                  <a:gd name="T2" fmla="*/ 12 w 42"/>
                  <a:gd name="T3" fmla="*/ 9 h 44"/>
                  <a:gd name="T4" fmla="*/ 0 w 42"/>
                  <a:gd name="T5" fmla="*/ 2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4">
                    <a:moveTo>
                      <a:pt x="0" y="21"/>
                    </a:moveTo>
                    <a:cubicBezTo>
                      <a:pt x="4" y="17"/>
                      <a:pt x="7" y="11"/>
                      <a:pt x="12" y="9"/>
                    </a:cubicBezTo>
                    <a:cubicBezTo>
                      <a:pt x="42" y="0"/>
                      <a:pt x="23" y="44"/>
                      <a:pt x="0" y="2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5" name="Freeform 65"/>
              <p:cNvSpPr>
                <a:spLocks/>
              </p:cNvSpPr>
              <p:nvPr userDrawn="1"/>
            </p:nvSpPr>
            <p:spPr bwMode="ltGray">
              <a:xfrm>
                <a:off x="865" y="123"/>
                <a:ext cx="33" cy="24"/>
              </a:xfrm>
              <a:custGeom>
                <a:avLst/>
                <a:gdLst>
                  <a:gd name="T0" fmla="*/ 7 w 31"/>
                  <a:gd name="T1" fmla="*/ 22 h 30"/>
                  <a:gd name="T2" fmla="*/ 31 w 31"/>
                  <a:gd name="T3" fmla="*/ 10 h 30"/>
                  <a:gd name="T4" fmla="*/ 7 w 31"/>
                  <a:gd name="T5" fmla="*/ 2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30">
                    <a:moveTo>
                      <a:pt x="7" y="22"/>
                    </a:moveTo>
                    <a:cubicBezTo>
                      <a:pt x="0" y="0"/>
                      <a:pt x="15" y="6"/>
                      <a:pt x="31" y="10"/>
                    </a:cubicBezTo>
                    <a:cubicBezTo>
                      <a:pt x="14" y="16"/>
                      <a:pt x="15" y="30"/>
                      <a:pt x="7" y="2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6239" name="Group 159"/>
            <p:cNvGrpSpPr>
              <a:grpSpLocks/>
            </p:cNvGrpSpPr>
            <p:nvPr userDrawn="1"/>
          </p:nvGrpSpPr>
          <p:grpSpPr bwMode="auto">
            <a:xfrm>
              <a:off x="7" y="6"/>
              <a:ext cx="5739" cy="1022"/>
              <a:chOff x="1056" y="111"/>
              <a:chExt cx="2448" cy="418"/>
            </a:xfrm>
          </p:grpSpPr>
          <p:sp>
            <p:nvSpPr>
              <p:cNvPr id="46190" name="Line 110"/>
              <p:cNvSpPr>
                <a:spLocks noChangeShapeType="1"/>
              </p:cNvSpPr>
              <p:nvPr/>
            </p:nvSpPr>
            <p:spPr bwMode="white">
              <a:xfrm>
                <a:off x="1056" y="332"/>
                <a:ext cx="2448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2" name="Line 112"/>
              <p:cNvSpPr>
                <a:spLocks noChangeShapeType="1"/>
              </p:cNvSpPr>
              <p:nvPr/>
            </p:nvSpPr>
            <p:spPr bwMode="white">
              <a:xfrm>
                <a:off x="1254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3" name="Line 113"/>
              <p:cNvSpPr>
                <a:spLocks noChangeShapeType="1"/>
              </p:cNvSpPr>
              <p:nvPr/>
            </p:nvSpPr>
            <p:spPr bwMode="white">
              <a:xfrm>
                <a:off x="1482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4" name="Line 114"/>
              <p:cNvSpPr>
                <a:spLocks noChangeShapeType="1"/>
              </p:cNvSpPr>
              <p:nvPr/>
            </p:nvSpPr>
            <p:spPr bwMode="white">
              <a:xfrm>
                <a:off x="1710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5" name="Line 115"/>
              <p:cNvSpPr>
                <a:spLocks noChangeShapeType="1"/>
              </p:cNvSpPr>
              <p:nvPr/>
            </p:nvSpPr>
            <p:spPr bwMode="white">
              <a:xfrm>
                <a:off x="1938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6" name="Line 116"/>
              <p:cNvSpPr>
                <a:spLocks noChangeShapeType="1"/>
              </p:cNvSpPr>
              <p:nvPr/>
            </p:nvSpPr>
            <p:spPr bwMode="white">
              <a:xfrm>
                <a:off x="2166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7" name="Line 117"/>
              <p:cNvSpPr>
                <a:spLocks noChangeShapeType="1"/>
              </p:cNvSpPr>
              <p:nvPr/>
            </p:nvSpPr>
            <p:spPr bwMode="white">
              <a:xfrm>
                <a:off x="2394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8" name="Line 118"/>
              <p:cNvSpPr>
                <a:spLocks noChangeShapeType="1"/>
              </p:cNvSpPr>
              <p:nvPr/>
            </p:nvSpPr>
            <p:spPr bwMode="white">
              <a:xfrm>
                <a:off x="2622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99" name="Line 119"/>
              <p:cNvSpPr>
                <a:spLocks noChangeShapeType="1"/>
              </p:cNvSpPr>
              <p:nvPr/>
            </p:nvSpPr>
            <p:spPr bwMode="white">
              <a:xfrm>
                <a:off x="2850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00" name="Line 120"/>
              <p:cNvSpPr>
                <a:spLocks noChangeShapeType="1"/>
              </p:cNvSpPr>
              <p:nvPr/>
            </p:nvSpPr>
            <p:spPr bwMode="white">
              <a:xfrm>
                <a:off x="3078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01" name="Line 121"/>
              <p:cNvSpPr>
                <a:spLocks noChangeShapeType="1"/>
              </p:cNvSpPr>
              <p:nvPr/>
            </p:nvSpPr>
            <p:spPr bwMode="white">
              <a:xfrm>
                <a:off x="3306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6240" name="Group 160"/>
            <p:cNvGrpSpPr>
              <a:grpSpLocks/>
            </p:cNvGrpSpPr>
            <p:nvPr userDrawn="1"/>
          </p:nvGrpSpPr>
          <p:grpSpPr bwMode="auto">
            <a:xfrm>
              <a:off x="363" y="1"/>
              <a:ext cx="4919" cy="1034"/>
              <a:chOff x="1208" y="109"/>
              <a:chExt cx="2098" cy="423"/>
            </a:xfrm>
          </p:grpSpPr>
          <p:sp>
            <p:nvSpPr>
              <p:cNvPr id="46212" name="Line 132"/>
              <p:cNvSpPr>
                <a:spLocks noChangeShapeType="1"/>
              </p:cNvSpPr>
              <p:nvPr/>
            </p:nvSpPr>
            <p:spPr bwMode="ltGray">
              <a:xfrm>
                <a:off x="2850" y="110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13" name="Line 133"/>
              <p:cNvSpPr>
                <a:spLocks noChangeShapeType="1"/>
              </p:cNvSpPr>
              <p:nvPr/>
            </p:nvSpPr>
            <p:spPr bwMode="ltGray">
              <a:xfrm>
                <a:off x="2972" y="332"/>
                <a:ext cx="7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14" name="Line 134"/>
              <p:cNvSpPr>
                <a:spLocks noChangeShapeType="1"/>
              </p:cNvSpPr>
              <p:nvPr/>
            </p:nvSpPr>
            <p:spPr bwMode="ltGray">
              <a:xfrm>
                <a:off x="3078" y="350"/>
                <a:ext cx="0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15" name="Line 135"/>
              <p:cNvSpPr>
                <a:spLocks noChangeShapeType="1"/>
              </p:cNvSpPr>
              <p:nvPr/>
            </p:nvSpPr>
            <p:spPr bwMode="ltGray">
              <a:xfrm>
                <a:off x="3306" y="450"/>
                <a:ext cx="0" cy="79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5" name="Line 145"/>
              <p:cNvSpPr>
                <a:spLocks noChangeShapeType="1"/>
              </p:cNvSpPr>
              <p:nvPr/>
            </p:nvSpPr>
            <p:spPr bwMode="ltGray">
              <a:xfrm>
                <a:off x="2166" y="114"/>
                <a:ext cx="0" cy="6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6" name="Line 146"/>
              <p:cNvSpPr>
                <a:spLocks noChangeShapeType="1"/>
              </p:cNvSpPr>
              <p:nvPr/>
            </p:nvSpPr>
            <p:spPr bwMode="ltGray">
              <a:xfrm>
                <a:off x="1938" y="111"/>
                <a:ext cx="0" cy="33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7" name="Line 147"/>
              <p:cNvSpPr>
                <a:spLocks noChangeShapeType="1"/>
              </p:cNvSpPr>
              <p:nvPr/>
            </p:nvSpPr>
            <p:spPr bwMode="ltGray">
              <a:xfrm flipH="1">
                <a:off x="1912" y="332"/>
                <a:ext cx="6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8" name="Line 148"/>
              <p:cNvSpPr>
                <a:spLocks noChangeShapeType="1"/>
              </p:cNvSpPr>
              <p:nvPr/>
            </p:nvSpPr>
            <p:spPr bwMode="ltGray">
              <a:xfrm>
                <a:off x="1778" y="33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29" name="Line 149"/>
              <p:cNvSpPr>
                <a:spLocks noChangeShapeType="1"/>
              </p:cNvSpPr>
              <p:nvPr/>
            </p:nvSpPr>
            <p:spPr bwMode="ltGray">
              <a:xfrm flipH="1">
                <a:off x="1578" y="332"/>
                <a:ext cx="8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0" name="Line 150"/>
              <p:cNvSpPr>
                <a:spLocks noChangeShapeType="1"/>
              </p:cNvSpPr>
              <p:nvPr/>
            </p:nvSpPr>
            <p:spPr bwMode="ltGray">
              <a:xfrm>
                <a:off x="1208" y="33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1" name="Line 151"/>
              <p:cNvSpPr>
                <a:spLocks noChangeShapeType="1"/>
              </p:cNvSpPr>
              <p:nvPr/>
            </p:nvSpPr>
            <p:spPr bwMode="ltGray">
              <a:xfrm>
                <a:off x="1480" y="234"/>
                <a:ext cx="0" cy="29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2" name="Line 152"/>
              <p:cNvSpPr>
                <a:spLocks noChangeShapeType="1"/>
              </p:cNvSpPr>
              <p:nvPr/>
            </p:nvSpPr>
            <p:spPr bwMode="ltGray">
              <a:xfrm>
                <a:off x="1254" y="252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3" name="Line 153"/>
              <p:cNvSpPr>
                <a:spLocks noChangeShapeType="1"/>
              </p:cNvSpPr>
              <p:nvPr/>
            </p:nvSpPr>
            <p:spPr bwMode="ltGray">
              <a:xfrm flipH="1" flipV="1">
                <a:off x="1482" y="109"/>
                <a:ext cx="0" cy="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4" name="Line 154"/>
              <p:cNvSpPr>
                <a:spLocks noChangeShapeType="1"/>
              </p:cNvSpPr>
              <p:nvPr/>
            </p:nvSpPr>
            <p:spPr bwMode="ltGray">
              <a:xfrm>
                <a:off x="1710" y="1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235" name="Line 155"/>
              <p:cNvSpPr>
                <a:spLocks noChangeShapeType="1"/>
              </p:cNvSpPr>
              <p:nvPr/>
            </p:nvSpPr>
            <p:spPr bwMode="ltGray">
              <a:xfrm flipV="1">
                <a:off x="1710" y="111"/>
                <a:ext cx="0" cy="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46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38400" y="1828800"/>
            <a:ext cx="9245600" cy="2362200"/>
          </a:xfrm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4572000"/>
            <a:ext cx="92456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2672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pic>
        <p:nvPicPr>
          <p:cNvPr id="46249" name="Picture 169" descr="镂空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4013" cy="126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2120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985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540752" y="476250"/>
            <a:ext cx="2736849" cy="57864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8084" y="476250"/>
            <a:ext cx="8009467" cy="57864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380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084" y="476250"/>
            <a:ext cx="10363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14400" y="1628775"/>
            <a:ext cx="10363200" cy="4633913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9144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59111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56" name="Rectangle 4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1676400"/>
            <a:ext cx="8534400" cy="175260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4000">
                <a:solidFill>
                  <a:schemeClr val="tx2"/>
                </a:solidFill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290859" name="Rectangle 43"/>
          <p:cNvSpPr>
            <a:spLocks noChangeArrowheads="1"/>
          </p:cNvSpPr>
          <p:nvPr/>
        </p:nvSpPr>
        <p:spPr bwMode="auto">
          <a:xfrm>
            <a:off x="624418" y="6310313"/>
            <a:ext cx="182806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/>
            <a:endParaRPr lang="fr-FR" altLang="zh-CN" sz="1400" b="1">
              <a:solidFill>
                <a:schemeClr val="tx1"/>
              </a:solidFill>
              <a:effectLst/>
              <a:latin typeface="N Helvetica Narrow" charset="0"/>
            </a:endParaRPr>
          </a:p>
        </p:txBody>
      </p:sp>
      <p:pic>
        <p:nvPicPr>
          <p:cNvPr id="8" name="Picture 171" descr="pic_index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"/>
            <a:ext cx="2956890" cy="50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173"/>
          <p:cNvGrpSpPr>
            <a:grpSpLocks/>
          </p:cNvGrpSpPr>
          <p:nvPr userDrawn="1"/>
        </p:nvGrpSpPr>
        <p:grpSpPr bwMode="auto">
          <a:xfrm>
            <a:off x="2850776" y="-12700"/>
            <a:ext cx="9341225" cy="522288"/>
            <a:chOff x="0" y="-9"/>
            <a:chExt cx="5760" cy="1045"/>
          </a:xfrm>
        </p:grpSpPr>
        <p:sp>
          <p:nvSpPr>
            <p:cNvPr id="10" name="Freeform 174"/>
            <p:cNvSpPr>
              <a:spLocks/>
            </p:cNvSpPr>
            <p:nvPr userDrawn="1"/>
          </p:nvSpPr>
          <p:spPr bwMode="ltGray">
            <a:xfrm>
              <a:off x="0" y="4"/>
              <a:ext cx="5760" cy="1032"/>
            </a:xfrm>
            <a:custGeom>
              <a:avLst/>
              <a:gdLst>
                <a:gd name="T0" fmla="*/ 4848 w 4848"/>
                <a:gd name="T1" fmla="*/ 432 h 432"/>
                <a:gd name="T2" fmla="*/ 0 w 4848"/>
                <a:gd name="T3" fmla="*/ 432 h 432"/>
                <a:gd name="T4" fmla="*/ 0 w 4848"/>
                <a:gd name="T5" fmla="*/ 0 h 432"/>
                <a:gd name="T6" fmla="*/ 4848 w 4848"/>
                <a:gd name="T7" fmla="*/ 0 h 432"/>
                <a:gd name="T8" fmla="*/ 4848 w 4848"/>
                <a:gd name="T9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48" h="432">
                  <a:moveTo>
                    <a:pt x="4848" y="432"/>
                  </a:moveTo>
                  <a:lnTo>
                    <a:pt x="0" y="432"/>
                  </a:lnTo>
                  <a:lnTo>
                    <a:pt x="0" y="0"/>
                  </a:lnTo>
                  <a:lnTo>
                    <a:pt x="4848" y="0"/>
                  </a:lnTo>
                  <a:lnTo>
                    <a:pt x="4848" y="432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1" name="Group 175"/>
            <p:cNvGrpSpPr>
              <a:grpSpLocks/>
            </p:cNvGrpSpPr>
            <p:nvPr userDrawn="1"/>
          </p:nvGrpSpPr>
          <p:grpSpPr bwMode="auto">
            <a:xfrm>
              <a:off x="333" y="-9"/>
              <a:ext cx="5176" cy="1044"/>
              <a:chOff x="333" y="-9"/>
              <a:chExt cx="5176" cy="1044"/>
            </a:xfrm>
          </p:grpSpPr>
          <p:sp>
            <p:nvSpPr>
              <p:cNvPr id="40" name="Freeform 176"/>
              <p:cNvSpPr>
                <a:spLocks/>
              </p:cNvSpPr>
              <p:nvPr userDrawn="1"/>
            </p:nvSpPr>
            <p:spPr bwMode="ltGray">
              <a:xfrm>
                <a:off x="3230" y="949"/>
                <a:ext cx="17" cy="20"/>
              </a:xfrm>
              <a:custGeom>
                <a:avLst/>
                <a:gdLst>
                  <a:gd name="T0" fmla="*/ 5 w 15"/>
                  <a:gd name="T1" fmla="*/ 11 h 23"/>
                  <a:gd name="T2" fmla="*/ 15 w 15"/>
                  <a:gd name="T3" fmla="*/ 5 h 23"/>
                  <a:gd name="T4" fmla="*/ 13 w 15"/>
                  <a:gd name="T5" fmla="*/ 17 h 23"/>
                  <a:gd name="T6" fmla="*/ 5 w 15"/>
                  <a:gd name="T7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3">
                    <a:moveTo>
                      <a:pt x="5" y="11"/>
                    </a:moveTo>
                    <a:cubicBezTo>
                      <a:pt x="2" y="1"/>
                      <a:pt x="7" y="0"/>
                      <a:pt x="15" y="5"/>
                    </a:cubicBezTo>
                    <a:cubicBezTo>
                      <a:pt x="14" y="9"/>
                      <a:pt x="15" y="13"/>
                      <a:pt x="13" y="17"/>
                    </a:cubicBezTo>
                    <a:cubicBezTo>
                      <a:pt x="9" y="23"/>
                      <a:pt x="0" y="16"/>
                      <a:pt x="5" y="1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" name="Freeform 177"/>
              <p:cNvSpPr>
                <a:spLocks/>
              </p:cNvSpPr>
              <p:nvPr userDrawn="1"/>
            </p:nvSpPr>
            <p:spPr bwMode="ltGray">
              <a:xfrm>
                <a:off x="3406" y="1015"/>
                <a:ext cx="21" cy="20"/>
              </a:xfrm>
              <a:custGeom>
                <a:avLst/>
                <a:gdLst>
                  <a:gd name="T0" fmla="*/ 3 w 20"/>
                  <a:gd name="T1" fmla="*/ 13 h 23"/>
                  <a:gd name="T2" fmla="*/ 11 w 20"/>
                  <a:gd name="T3" fmla="*/ 3 h 23"/>
                  <a:gd name="T4" fmla="*/ 7 w 20"/>
                  <a:gd name="T5" fmla="*/ 19 h 23"/>
                  <a:gd name="T6" fmla="*/ 3 w 20"/>
                  <a:gd name="T7" fmla="*/ 1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23">
                    <a:moveTo>
                      <a:pt x="3" y="13"/>
                    </a:moveTo>
                    <a:cubicBezTo>
                      <a:pt x="0" y="5"/>
                      <a:pt x="2" y="0"/>
                      <a:pt x="11" y="3"/>
                    </a:cubicBezTo>
                    <a:cubicBezTo>
                      <a:pt x="16" y="10"/>
                      <a:pt x="20" y="23"/>
                      <a:pt x="7" y="19"/>
                    </a:cubicBezTo>
                    <a:cubicBezTo>
                      <a:pt x="6" y="17"/>
                      <a:pt x="3" y="13"/>
                      <a:pt x="3" y="1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Freeform 178"/>
              <p:cNvSpPr>
                <a:spLocks/>
              </p:cNvSpPr>
              <p:nvPr userDrawn="1"/>
            </p:nvSpPr>
            <p:spPr bwMode="ltGray">
              <a:xfrm>
                <a:off x="2909" y="908"/>
                <a:ext cx="31" cy="34"/>
              </a:xfrm>
              <a:custGeom>
                <a:avLst/>
                <a:gdLst>
                  <a:gd name="T0" fmla="*/ 16 w 30"/>
                  <a:gd name="T1" fmla="*/ 33 h 42"/>
                  <a:gd name="T2" fmla="*/ 8 w 30"/>
                  <a:gd name="T3" fmla="*/ 21 h 42"/>
                  <a:gd name="T4" fmla="*/ 0 w 30"/>
                  <a:gd name="T5" fmla="*/ 9 h 42"/>
                  <a:gd name="T6" fmla="*/ 16 w 30"/>
                  <a:gd name="T7" fmla="*/ 3 h 42"/>
                  <a:gd name="T8" fmla="*/ 30 w 30"/>
                  <a:gd name="T9" fmla="*/ 23 h 42"/>
                  <a:gd name="T10" fmla="*/ 28 w 30"/>
                  <a:gd name="T11" fmla="*/ 31 h 42"/>
                  <a:gd name="T12" fmla="*/ 16 w 30"/>
                  <a:gd name="T13" fmla="*/ 3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42">
                    <a:moveTo>
                      <a:pt x="16" y="33"/>
                    </a:moveTo>
                    <a:cubicBezTo>
                      <a:pt x="3" y="20"/>
                      <a:pt x="15" y="34"/>
                      <a:pt x="8" y="21"/>
                    </a:cubicBezTo>
                    <a:cubicBezTo>
                      <a:pt x="6" y="17"/>
                      <a:pt x="0" y="9"/>
                      <a:pt x="0" y="9"/>
                    </a:cubicBezTo>
                    <a:cubicBezTo>
                      <a:pt x="5" y="1"/>
                      <a:pt x="7" y="0"/>
                      <a:pt x="16" y="3"/>
                    </a:cubicBezTo>
                    <a:cubicBezTo>
                      <a:pt x="25" y="16"/>
                      <a:pt x="10" y="16"/>
                      <a:pt x="30" y="23"/>
                    </a:cubicBezTo>
                    <a:cubicBezTo>
                      <a:pt x="29" y="26"/>
                      <a:pt x="30" y="29"/>
                      <a:pt x="28" y="31"/>
                    </a:cubicBezTo>
                    <a:cubicBezTo>
                      <a:pt x="15" y="42"/>
                      <a:pt x="16" y="38"/>
                      <a:pt x="16" y="3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" name="Freeform 179"/>
              <p:cNvSpPr>
                <a:spLocks/>
              </p:cNvSpPr>
              <p:nvPr userDrawn="1"/>
            </p:nvSpPr>
            <p:spPr bwMode="ltGray">
              <a:xfrm>
                <a:off x="2551" y="940"/>
                <a:ext cx="25" cy="12"/>
              </a:xfrm>
              <a:custGeom>
                <a:avLst/>
                <a:gdLst>
                  <a:gd name="T0" fmla="*/ 15 w 25"/>
                  <a:gd name="T1" fmla="*/ 16 h 16"/>
                  <a:gd name="T2" fmla="*/ 3 w 25"/>
                  <a:gd name="T3" fmla="*/ 8 h 16"/>
                  <a:gd name="T4" fmla="*/ 15 w 25"/>
                  <a:gd name="T5" fmla="*/ 0 h 16"/>
                  <a:gd name="T6" fmla="*/ 15 w 25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16">
                    <a:moveTo>
                      <a:pt x="15" y="16"/>
                    </a:moveTo>
                    <a:cubicBezTo>
                      <a:pt x="10" y="15"/>
                      <a:pt x="0" y="12"/>
                      <a:pt x="3" y="8"/>
                    </a:cubicBezTo>
                    <a:cubicBezTo>
                      <a:pt x="6" y="4"/>
                      <a:pt x="15" y="0"/>
                      <a:pt x="15" y="0"/>
                    </a:cubicBezTo>
                    <a:cubicBezTo>
                      <a:pt x="17" y="3"/>
                      <a:pt x="25" y="16"/>
                      <a:pt x="15" y="1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4" name="Freeform 180"/>
              <p:cNvSpPr>
                <a:spLocks/>
              </p:cNvSpPr>
              <p:nvPr userDrawn="1"/>
            </p:nvSpPr>
            <p:spPr bwMode="ltGray">
              <a:xfrm>
                <a:off x="2443" y="954"/>
                <a:ext cx="65" cy="39"/>
              </a:xfrm>
              <a:custGeom>
                <a:avLst/>
                <a:gdLst>
                  <a:gd name="T0" fmla="*/ 14 w 65"/>
                  <a:gd name="T1" fmla="*/ 24 h 46"/>
                  <a:gd name="T2" fmla="*/ 30 w 65"/>
                  <a:gd name="T3" fmla="*/ 4 h 46"/>
                  <a:gd name="T4" fmla="*/ 42 w 65"/>
                  <a:gd name="T5" fmla="*/ 0 h 46"/>
                  <a:gd name="T6" fmla="*/ 58 w 65"/>
                  <a:gd name="T7" fmla="*/ 12 h 46"/>
                  <a:gd name="T8" fmla="*/ 32 w 65"/>
                  <a:gd name="T9" fmla="*/ 26 h 46"/>
                  <a:gd name="T10" fmla="*/ 12 w 65"/>
                  <a:gd name="T11" fmla="*/ 46 h 46"/>
                  <a:gd name="T12" fmla="*/ 8 w 65"/>
                  <a:gd name="T13" fmla="*/ 20 h 46"/>
                  <a:gd name="T14" fmla="*/ 12 w 65"/>
                  <a:gd name="T15" fmla="*/ 14 h 46"/>
                  <a:gd name="T16" fmla="*/ 14 w 65"/>
                  <a:gd name="T17" fmla="*/ 2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46">
                    <a:moveTo>
                      <a:pt x="14" y="24"/>
                    </a:moveTo>
                    <a:cubicBezTo>
                      <a:pt x="18" y="13"/>
                      <a:pt x="16" y="9"/>
                      <a:pt x="30" y="4"/>
                    </a:cubicBezTo>
                    <a:cubicBezTo>
                      <a:pt x="34" y="3"/>
                      <a:pt x="42" y="0"/>
                      <a:pt x="42" y="0"/>
                    </a:cubicBezTo>
                    <a:cubicBezTo>
                      <a:pt x="50" y="1"/>
                      <a:pt x="65" y="0"/>
                      <a:pt x="58" y="12"/>
                    </a:cubicBezTo>
                    <a:cubicBezTo>
                      <a:pt x="53" y="21"/>
                      <a:pt x="40" y="21"/>
                      <a:pt x="32" y="26"/>
                    </a:cubicBezTo>
                    <a:cubicBezTo>
                      <a:pt x="26" y="35"/>
                      <a:pt x="23" y="42"/>
                      <a:pt x="12" y="46"/>
                    </a:cubicBezTo>
                    <a:cubicBezTo>
                      <a:pt x="0" y="42"/>
                      <a:pt x="5" y="30"/>
                      <a:pt x="8" y="20"/>
                    </a:cubicBezTo>
                    <a:cubicBezTo>
                      <a:pt x="9" y="18"/>
                      <a:pt x="10" y="13"/>
                      <a:pt x="12" y="14"/>
                    </a:cubicBezTo>
                    <a:cubicBezTo>
                      <a:pt x="15" y="16"/>
                      <a:pt x="13" y="21"/>
                      <a:pt x="14" y="2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Freeform 181"/>
              <p:cNvSpPr>
                <a:spLocks/>
              </p:cNvSpPr>
              <p:nvPr userDrawn="1"/>
            </p:nvSpPr>
            <p:spPr bwMode="ltGray">
              <a:xfrm>
                <a:off x="2375" y="952"/>
                <a:ext cx="68" cy="39"/>
              </a:xfrm>
              <a:custGeom>
                <a:avLst/>
                <a:gdLst>
                  <a:gd name="T0" fmla="*/ 0 w 69"/>
                  <a:gd name="T1" fmla="*/ 31 h 47"/>
                  <a:gd name="T2" fmla="*/ 18 w 69"/>
                  <a:gd name="T3" fmla="*/ 25 h 47"/>
                  <a:gd name="T4" fmla="*/ 52 w 69"/>
                  <a:gd name="T5" fmla="*/ 1 h 47"/>
                  <a:gd name="T6" fmla="*/ 64 w 69"/>
                  <a:gd name="T7" fmla="*/ 3 h 47"/>
                  <a:gd name="T8" fmla="*/ 50 w 69"/>
                  <a:gd name="T9" fmla="*/ 19 h 47"/>
                  <a:gd name="T10" fmla="*/ 28 w 69"/>
                  <a:gd name="T11" fmla="*/ 33 h 47"/>
                  <a:gd name="T12" fmla="*/ 22 w 69"/>
                  <a:gd name="T13" fmla="*/ 47 h 47"/>
                  <a:gd name="T14" fmla="*/ 16 w 69"/>
                  <a:gd name="T15" fmla="*/ 45 h 47"/>
                  <a:gd name="T16" fmla="*/ 12 w 69"/>
                  <a:gd name="T17" fmla="*/ 39 h 47"/>
                  <a:gd name="T18" fmla="*/ 0 w 69"/>
                  <a:gd name="T19" fmla="*/ 35 h 47"/>
                  <a:gd name="T20" fmla="*/ 0 w 69"/>
                  <a:gd name="T21" fmla="*/ 3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47">
                    <a:moveTo>
                      <a:pt x="0" y="31"/>
                    </a:moveTo>
                    <a:cubicBezTo>
                      <a:pt x="7" y="24"/>
                      <a:pt x="9" y="22"/>
                      <a:pt x="18" y="25"/>
                    </a:cubicBezTo>
                    <a:cubicBezTo>
                      <a:pt x="25" y="4"/>
                      <a:pt x="36" y="12"/>
                      <a:pt x="52" y="1"/>
                    </a:cubicBezTo>
                    <a:cubicBezTo>
                      <a:pt x="56" y="2"/>
                      <a:pt x="61" y="0"/>
                      <a:pt x="64" y="3"/>
                    </a:cubicBezTo>
                    <a:cubicBezTo>
                      <a:pt x="69" y="8"/>
                      <a:pt x="50" y="19"/>
                      <a:pt x="50" y="19"/>
                    </a:cubicBezTo>
                    <a:cubicBezTo>
                      <a:pt x="46" y="31"/>
                      <a:pt x="35" y="22"/>
                      <a:pt x="28" y="33"/>
                    </a:cubicBezTo>
                    <a:cubicBezTo>
                      <a:pt x="31" y="41"/>
                      <a:pt x="31" y="44"/>
                      <a:pt x="22" y="47"/>
                    </a:cubicBezTo>
                    <a:cubicBezTo>
                      <a:pt x="20" y="46"/>
                      <a:pt x="18" y="46"/>
                      <a:pt x="16" y="45"/>
                    </a:cubicBezTo>
                    <a:cubicBezTo>
                      <a:pt x="14" y="43"/>
                      <a:pt x="14" y="40"/>
                      <a:pt x="12" y="39"/>
                    </a:cubicBezTo>
                    <a:cubicBezTo>
                      <a:pt x="8" y="37"/>
                      <a:pt x="0" y="35"/>
                      <a:pt x="0" y="35"/>
                    </a:cubicBezTo>
                    <a:cubicBezTo>
                      <a:pt x="2" y="26"/>
                      <a:pt x="3" y="25"/>
                      <a:pt x="0" y="3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" name="Freeform 182"/>
              <p:cNvSpPr>
                <a:spLocks/>
              </p:cNvSpPr>
              <p:nvPr userDrawn="1"/>
            </p:nvSpPr>
            <p:spPr bwMode="ltGray">
              <a:xfrm>
                <a:off x="2007" y="739"/>
                <a:ext cx="354" cy="228"/>
              </a:xfrm>
              <a:custGeom>
                <a:avLst/>
                <a:gdLst>
                  <a:gd name="T0" fmla="*/ 10 w 355"/>
                  <a:gd name="T1" fmla="*/ 4 h 277"/>
                  <a:gd name="T2" fmla="*/ 36 w 355"/>
                  <a:gd name="T3" fmla="*/ 18 h 277"/>
                  <a:gd name="T4" fmla="*/ 46 w 355"/>
                  <a:gd name="T5" fmla="*/ 30 h 277"/>
                  <a:gd name="T6" fmla="*/ 76 w 355"/>
                  <a:gd name="T7" fmla="*/ 52 h 277"/>
                  <a:gd name="T8" fmla="*/ 92 w 355"/>
                  <a:gd name="T9" fmla="*/ 66 h 277"/>
                  <a:gd name="T10" fmla="*/ 122 w 355"/>
                  <a:gd name="T11" fmla="*/ 98 h 277"/>
                  <a:gd name="T12" fmla="*/ 136 w 355"/>
                  <a:gd name="T13" fmla="*/ 128 h 277"/>
                  <a:gd name="T14" fmla="*/ 148 w 355"/>
                  <a:gd name="T15" fmla="*/ 132 h 277"/>
                  <a:gd name="T16" fmla="*/ 154 w 355"/>
                  <a:gd name="T17" fmla="*/ 150 h 277"/>
                  <a:gd name="T18" fmla="*/ 176 w 355"/>
                  <a:gd name="T19" fmla="*/ 152 h 277"/>
                  <a:gd name="T20" fmla="*/ 170 w 355"/>
                  <a:gd name="T21" fmla="*/ 196 h 277"/>
                  <a:gd name="T22" fmla="*/ 180 w 355"/>
                  <a:gd name="T23" fmla="*/ 224 h 277"/>
                  <a:gd name="T24" fmla="*/ 198 w 355"/>
                  <a:gd name="T25" fmla="*/ 232 h 277"/>
                  <a:gd name="T26" fmla="*/ 216 w 355"/>
                  <a:gd name="T27" fmla="*/ 234 h 277"/>
                  <a:gd name="T28" fmla="*/ 236 w 355"/>
                  <a:gd name="T29" fmla="*/ 242 h 277"/>
                  <a:gd name="T30" fmla="*/ 254 w 355"/>
                  <a:gd name="T31" fmla="*/ 236 h 277"/>
                  <a:gd name="T32" fmla="*/ 272 w 355"/>
                  <a:gd name="T33" fmla="*/ 248 h 277"/>
                  <a:gd name="T34" fmla="*/ 296 w 355"/>
                  <a:gd name="T35" fmla="*/ 256 h 277"/>
                  <a:gd name="T36" fmla="*/ 314 w 355"/>
                  <a:gd name="T37" fmla="*/ 264 h 277"/>
                  <a:gd name="T38" fmla="*/ 352 w 355"/>
                  <a:gd name="T39" fmla="*/ 266 h 277"/>
                  <a:gd name="T40" fmla="*/ 342 w 355"/>
                  <a:gd name="T41" fmla="*/ 274 h 277"/>
                  <a:gd name="T42" fmla="*/ 322 w 355"/>
                  <a:gd name="T43" fmla="*/ 272 h 277"/>
                  <a:gd name="T44" fmla="*/ 300 w 355"/>
                  <a:gd name="T45" fmla="*/ 270 h 277"/>
                  <a:gd name="T46" fmla="*/ 288 w 355"/>
                  <a:gd name="T47" fmla="*/ 266 h 277"/>
                  <a:gd name="T48" fmla="*/ 252 w 355"/>
                  <a:gd name="T49" fmla="*/ 264 h 277"/>
                  <a:gd name="T50" fmla="*/ 234 w 355"/>
                  <a:gd name="T51" fmla="*/ 260 h 277"/>
                  <a:gd name="T52" fmla="*/ 172 w 355"/>
                  <a:gd name="T53" fmla="*/ 242 h 277"/>
                  <a:gd name="T54" fmla="*/ 160 w 355"/>
                  <a:gd name="T55" fmla="*/ 216 h 277"/>
                  <a:gd name="T56" fmla="*/ 126 w 355"/>
                  <a:gd name="T57" fmla="*/ 200 h 277"/>
                  <a:gd name="T58" fmla="*/ 108 w 355"/>
                  <a:gd name="T59" fmla="*/ 186 h 277"/>
                  <a:gd name="T60" fmla="*/ 94 w 355"/>
                  <a:gd name="T61" fmla="*/ 158 h 277"/>
                  <a:gd name="T62" fmla="*/ 68 w 355"/>
                  <a:gd name="T63" fmla="*/ 108 h 277"/>
                  <a:gd name="T64" fmla="*/ 64 w 355"/>
                  <a:gd name="T65" fmla="*/ 102 h 277"/>
                  <a:gd name="T66" fmla="*/ 58 w 355"/>
                  <a:gd name="T67" fmla="*/ 100 h 277"/>
                  <a:gd name="T68" fmla="*/ 54 w 355"/>
                  <a:gd name="T69" fmla="*/ 88 h 277"/>
                  <a:gd name="T70" fmla="*/ 38 w 355"/>
                  <a:gd name="T71" fmla="*/ 58 h 277"/>
                  <a:gd name="T72" fmla="*/ 20 w 355"/>
                  <a:gd name="T73" fmla="*/ 40 h 277"/>
                  <a:gd name="T74" fmla="*/ 4 w 355"/>
                  <a:gd name="T75" fmla="*/ 22 h 277"/>
                  <a:gd name="T76" fmla="*/ 10 w 355"/>
                  <a:gd name="T77" fmla="*/ 2 h 277"/>
                  <a:gd name="T78" fmla="*/ 10 w 355"/>
                  <a:gd name="T79" fmla="*/ 4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277">
                    <a:moveTo>
                      <a:pt x="10" y="4"/>
                    </a:moveTo>
                    <a:cubicBezTo>
                      <a:pt x="22" y="0"/>
                      <a:pt x="24" y="14"/>
                      <a:pt x="36" y="18"/>
                    </a:cubicBezTo>
                    <a:cubicBezTo>
                      <a:pt x="37" y="19"/>
                      <a:pt x="45" y="29"/>
                      <a:pt x="46" y="30"/>
                    </a:cubicBezTo>
                    <a:cubicBezTo>
                      <a:pt x="56" y="40"/>
                      <a:pt x="67" y="38"/>
                      <a:pt x="76" y="52"/>
                    </a:cubicBezTo>
                    <a:cubicBezTo>
                      <a:pt x="80" y="58"/>
                      <a:pt x="92" y="66"/>
                      <a:pt x="92" y="66"/>
                    </a:cubicBezTo>
                    <a:cubicBezTo>
                      <a:pt x="96" y="79"/>
                      <a:pt x="112" y="88"/>
                      <a:pt x="122" y="98"/>
                    </a:cubicBezTo>
                    <a:cubicBezTo>
                      <a:pt x="124" y="105"/>
                      <a:pt x="130" y="124"/>
                      <a:pt x="136" y="128"/>
                    </a:cubicBezTo>
                    <a:cubicBezTo>
                      <a:pt x="140" y="130"/>
                      <a:pt x="148" y="132"/>
                      <a:pt x="148" y="132"/>
                    </a:cubicBezTo>
                    <a:cubicBezTo>
                      <a:pt x="150" y="138"/>
                      <a:pt x="154" y="150"/>
                      <a:pt x="154" y="150"/>
                    </a:cubicBezTo>
                    <a:cubicBezTo>
                      <a:pt x="161" y="139"/>
                      <a:pt x="168" y="144"/>
                      <a:pt x="176" y="152"/>
                    </a:cubicBezTo>
                    <a:cubicBezTo>
                      <a:pt x="174" y="167"/>
                      <a:pt x="173" y="181"/>
                      <a:pt x="170" y="196"/>
                    </a:cubicBezTo>
                    <a:cubicBezTo>
                      <a:pt x="171" y="202"/>
                      <a:pt x="174" y="220"/>
                      <a:pt x="180" y="224"/>
                    </a:cubicBezTo>
                    <a:cubicBezTo>
                      <a:pt x="185" y="228"/>
                      <a:pt x="193" y="228"/>
                      <a:pt x="198" y="232"/>
                    </a:cubicBezTo>
                    <a:cubicBezTo>
                      <a:pt x="204" y="230"/>
                      <a:pt x="216" y="234"/>
                      <a:pt x="216" y="234"/>
                    </a:cubicBezTo>
                    <a:cubicBezTo>
                      <a:pt x="223" y="241"/>
                      <a:pt x="225" y="245"/>
                      <a:pt x="236" y="242"/>
                    </a:cubicBezTo>
                    <a:cubicBezTo>
                      <a:pt x="242" y="240"/>
                      <a:pt x="254" y="236"/>
                      <a:pt x="254" y="236"/>
                    </a:cubicBezTo>
                    <a:cubicBezTo>
                      <a:pt x="260" y="240"/>
                      <a:pt x="265" y="246"/>
                      <a:pt x="272" y="248"/>
                    </a:cubicBezTo>
                    <a:cubicBezTo>
                      <a:pt x="277" y="250"/>
                      <a:pt x="291" y="252"/>
                      <a:pt x="296" y="256"/>
                    </a:cubicBezTo>
                    <a:cubicBezTo>
                      <a:pt x="301" y="260"/>
                      <a:pt x="314" y="264"/>
                      <a:pt x="314" y="264"/>
                    </a:cubicBezTo>
                    <a:cubicBezTo>
                      <a:pt x="330" y="263"/>
                      <a:pt x="338" y="261"/>
                      <a:pt x="352" y="266"/>
                    </a:cubicBezTo>
                    <a:cubicBezTo>
                      <a:pt x="355" y="275"/>
                      <a:pt x="350" y="277"/>
                      <a:pt x="342" y="274"/>
                    </a:cubicBezTo>
                    <a:cubicBezTo>
                      <a:pt x="336" y="276"/>
                      <a:pt x="322" y="272"/>
                      <a:pt x="322" y="272"/>
                    </a:cubicBezTo>
                    <a:cubicBezTo>
                      <a:pt x="314" y="275"/>
                      <a:pt x="308" y="272"/>
                      <a:pt x="300" y="270"/>
                    </a:cubicBezTo>
                    <a:cubicBezTo>
                      <a:pt x="296" y="269"/>
                      <a:pt x="288" y="266"/>
                      <a:pt x="288" y="266"/>
                    </a:cubicBezTo>
                    <a:cubicBezTo>
                      <a:pt x="276" y="270"/>
                      <a:pt x="264" y="266"/>
                      <a:pt x="252" y="264"/>
                    </a:cubicBezTo>
                    <a:cubicBezTo>
                      <a:pt x="245" y="259"/>
                      <a:pt x="242" y="257"/>
                      <a:pt x="234" y="260"/>
                    </a:cubicBezTo>
                    <a:cubicBezTo>
                      <a:pt x="211" y="252"/>
                      <a:pt x="192" y="256"/>
                      <a:pt x="172" y="242"/>
                    </a:cubicBezTo>
                    <a:cubicBezTo>
                      <a:pt x="165" y="231"/>
                      <a:pt x="176" y="221"/>
                      <a:pt x="160" y="216"/>
                    </a:cubicBezTo>
                    <a:cubicBezTo>
                      <a:pt x="154" y="233"/>
                      <a:pt x="136" y="203"/>
                      <a:pt x="126" y="200"/>
                    </a:cubicBezTo>
                    <a:cubicBezTo>
                      <a:pt x="120" y="196"/>
                      <a:pt x="114" y="190"/>
                      <a:pt x="108" y="186"/>
                    </a:cubicBezTo>
                    <a:cubicBezTo>
                      <a:pt x="104" y="175"/>
                      <a:pt x="104" y="165"/>
                      <a:pt x="94" y="158"/>
                    </a:cubicBezTo>
                    <a:cubicBezTo>
                      <a:pt x="83" y="142"/>
                      <a:pt x="85" y="119"/>
                      <a:pt x="68" y="108"/>
                    </a:cubicBezTo>
                    <a:cubicBezTo>
                      <a:pt x="67" y="106"/>
                      <a:pt x="66" y="104"/>
                      <a:pt x="64" y="102"/>
                    </a:cubicBezTo>
                    <a:cubicBezTo>
                      <a:pt x="62" y="101"/>
                      <a:pt x="59" y="102"/>
                      <a:pt x="58" y="100"/>
                    </a:cubicBezTo>
                    <a:cubicBezTo>
                      <a:pt x="56" y="97"/>
                      <a:pt x="54" y="88"/>
                      <a:pt x="54" y="88"/>
                    </a:cubicBezTo>
                    <a:cubicBezTo>
                      <a:pt x="59" y="73"/>
                      <a:pt x="52" y="61"/>
                      <a:pt x="38" y="58"/>
                    </a:cubicBezTo>
                    <a:cubicBezTo>
                      <a:pt x="32" y="49"/>
                      <a:pt x="31" y="44"/>
                      <a:pt x="20" y="40"/>
                    </a:cubicBezTo>
                    <a:cubicBezTo>
                      <a:pt x="16" y="27"/>
                      <a:pt x="16" y="26"/>
                      <a:pt x="4" y="22"/>
                    </a:cubicBezTo>
                    <a:cubicBezTo>
                      <a:pt x="1" y="13"/>
                      <a:pt x="0" y="5"/>
                      <a:pt x="10" y="2"/>
                    </a:cubicBezTo>
                    <a:cubicBezTo>
                      <a:pt x="18" y="5"/>
                      <a:pt x="18" y="4"/>
                      <a:pt x="10" y="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7" name="Freeform 183"/>
              <p:cNvSpPr>
                <a:spLocks/>
              </p:cNvSpPr>
              <p:nvPr userDrawn="1"/>
            </p:nvSpPr>
            <p:spPr bwMode="ltGray">
              <a:xfrm>
                <a:off x="2222" y="724"/>
                <a:ext cx="157" cy="167"/>
              </a:xfrm>
              <a:custGeom>
                <a:avLst/>
                <a:gdLst>
                  <a:gd name="T0" fmla="*/ 54 w 156"/>
                  <a:gd name="T1" fmla="*/ 66 h 206"/>
                  <a:gd name="T2" fmla="*/ 66 w 156"/>
                  <a:gd name="T3" fmla="*/ 58 h 206"/>
                  <a:gd name="T4" fmla="*/ 68 w 156"/>
                  <a:gd name="T5" fmla="*/ 52 h 206"/>
                  <a:gd name="T6" fmla="*/ 80 w 156"/>
                  <a:gd name="T7" fmla="*/ 44 h 206"/>
                  <a:gd name="T8" fmla="*/ 106 w 156"/>
                  <a:gd name="T9" fmla="*/ 22 h 206"/>
                  <a:gd name="T10" fmla="*/ 112 w 156"/>
                  <a:gd name="T11" fmla="*/ 4 h 206"/>
                  <a:gd name="T12" fmla="*/ 124 w 156"/>
                  <a:gd name="T13" fmla="*/ 0 h 206"/>
                  <a:gd name="T14" fmla="*/ 150 w 156"/>
                  <a:gd name="T15" fmla="*/ 28 h 206"/>
                  <a:gd name="T16" fmla="*/ 146 w 156"/>
                  <a:gd name="T17" fmla="*/ 44 h 206"/>
                  <a:gd name="T18" fmla="*/ 126 w 156"/>
                  <a:gd name="T19" fmla="*/ 64 h 206"/>
                  <a:gd name="T20" fmla="*/ 132 w 156"/>
                  <a:gd name="T21" fmla="*/ 94 h 206"/>
                  <a:gd name="T22" fmla="*/ 142 w 156"/>
                  <a:gd name="T23" fmla="*/ 110 h 206"/>
                  <a:gd name="T24" fmla="*/ 146 w 156"/>
                  <a:gd name="T25" fmla="*/ 128 h 206"/>
                  <a:gd name="T26" fmla="*/ 128 w 156"/>
                  <a:gd name="T27" fmla="*/ 128 h 206"/>
                  <a:gd name="T28" fmla="*/ 116 w 156"/>
                  <a:gd name="T29" fmla="*/ 146 h 206"/>
                  <a:gd name="T30" fmla="*/ 104 w 156"/>
                  <a:gd name="T31" fmla="*/ 156 h 206"/>
                  <a:gd name="T32" fmla="*/ 100 w 156"/>
                  <a:gd name="T33" fmla="*/ 198 h 206"/>
                  <a:gd name="T34" fmla="*/ 88 w 156"/>
                  <a:gd name="T35" fmla="*/ 202 h 206"/>
                  <a:gd name="T36" fmla="*/ 82 w 156"/>
                  <a:gd name="T37" fmla="*/ 206 h 206"/>
                  <a:gd name="T38" fmla="*/ 76 w 156"/>
                  <a:gd name="T39" fmla="*/ 202 h 206"/>
                  <a:gd name="T40" fmla="*/ 72 w 156"/>
                  <a:gd name="T41" fmla="*/ 190 h 206"/>
                  <a:gd name="T42" fmla="*/ 60 w 156"/>
                  <a:gd name="T43" fmla="*/ 186 h 206"/>
                  <a:gd name="T44" fmla="*/ 42 w 156"/>
                  <a:gd name="T45" fmla="*/ 194 h 206"/>
                  <a:gd name="T46" fmla="*/ 28 w 156"/>
                  <a:gd name="T47" fmla="*/ 186 h 206"/>
                  <a:gd name="T48" fmla="*/ 10 w 156"/>
                  <a:gd name="T49" fmla="*/ 148 h 206"/>
                  <a:gd name="T50" fmla="*/ 4 w 156"/>
                  <a:gd name="T51" fmla="*/ 130 h 206"/>
                  <a:gd name="T52" fmla="*/ 0 w 156"/>
                  <a:gd name="T53" fmla="*/ 118 h 206"/>
                  <a:gd name="T54" fmla="*/ 20 w 156"/>
                  <a:gd name="T55" fmla="*/ 96 h 206"/>
                  <a:gd name="T56" fmla="*/ 32 w 156"/>
                  <a:gd name="T57" fmla="*/ 104 h 206"/>
                  <a:gd name="T58" fmla="*/ 34 w 156"/>
                  <a:gd name="T59" fmla="*/ 80 h 206"/>
                  <a:gd name="T60" fmla="*/ 52 w 156"/>
                  <a:gd name="T61" fmla="*/ 70 h 206"/>
                  <a:gd name="T62" fmla="*/ 54 w 156"/>
                  <a:gd name="T63" fmla="*/ 6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6" h="206">
                    <a:moveTo>
                      <a:pt x="54" y="66"/>
                    </a:moveTo>
                    <a:cubicBezTo>
                      <a:pt x="58" y="63"/>
                      <a:pt x="64" y="63"/>
                      <a:pt x="66" y="58"/>
                    </a:cubicBezTo>
                    <a:cubicBezTo>
                      <a:pt x="67" y="56"/>
                      <a:pt x="67" y="53"/>
                      <a:pt x="68" y="52"/>
                    </a:cubicBezTo>
                    <a:cubicBezTo>
                      <a:pt x="71" y="49"/>
                      <a:pt x="80" y="44"/>
                      <a:pt x="80" y="44"/>
                    </a:cubicBezTo>
                    <a:cubicBezTo>
                      <a:pt x="113" y="55"/>
                      <a:pt x="85" y="29"/>
                      <a:pt x="106" y="22"/>
                    </a:cubicBezTo>
                    <a:cubicBezTo>
                      <a:pt x="110" y="17"/>
                      <a:pt x="108" y="9"/>
                      <a:pt x="112" y="4"/>
                    </a:cubicBezTo>
                    <a:cubicBezTo>
                      <a:pt x="115" y="1"/>
                      <a:pt x="124" y="0"/>
                      <a:pt x="124" y="0"/>
                    </a:cubicBezTo>
                    <a:cubicBezTo>
                      <a:pt x="138" y="14"/>
                      <a:pt x="126" y="23"/>
                      <a:pt x="150" y="28"/>
                    </a:cubicBezTo>
                    <a:cubicBezTo>
                      <a:pt x="156" y="36"/>
                      <a:pt x="154" y="39"/>
                      <a:pt x="146" y="44"/>
                    </a:cubicBezTo>
                    <a:cubicBezTo>
                      <a:pt x="141" y="52"/>
                      <a:pt x="135" y="61"/>
                      <a:pt x="126" y="64"/>
                    </a:cubicBezTo>
                    <a:cubicBezTo>
                      <a:pt x="118" y="75"/>
                      <a:pt x="128" y="83"/>
                      <a:pt x="132" y="94"/>
                    </a:cubicBezTo>
                    <a:cubicBezTo>
                      <a:pt x="129" y="103"/>
                      <a:pt x="135" y="105"/>
                      <a:pt x="142" y="110"/>
                    </a:cubicBezTo>
                    <a:cubicBezTo>
                      <a:pt x="145" y="119"/>
                      <a:pt x="141" y="120"/>
                      <a:pt x="146" y="128"/>
                    </a:cubicBezTo>
                    <a:cubicBezTo>
                      <a:pt x="142" y="139"/>
                      <a:pt x="135" y="133"/>
                      <a:pt x="128" y="128"/>
                    </a:cubicBezTo>
                    <a:cubicBezTo>
                      <a:pt x="116" y="132"/>
                      <a:pt x="122" y="136"/>
                      <a:pt x="116" y="146"/>
                    </a:cubicBezTo>
                    <a:cubicBezTo>
                      <a:pt x="113" y="151"/>
                      <a:pt x="108" y="152"/>
                      <a:pt x="104" y="156"/>
                    </a:cubicBezTo>
                    <a:cubicBezTo>
                      <a:pt x="107" y="167"/>
                      <a:pt x="112" y="191"/>
                      <a:pt x="100" y="198"/>
                    </a:cubicBezTo>
                    <a:cubicBezTo>
                      <a:pt x="96" y="200"/>
                      <a:pt x="92" y="200"/>
                      <a:pt x="88" y="202"/>
                    </a:cubicBezTo>
                    <a:cubicBezTo>
                      <a:pt x="86" y="203"/>
                      <a:pt x="84" y="205"/>
                      <a:pt x="82" y="206"/>
                    </a:cubicBezTo>
                    <a:cubicBezTo>
                      <a:pt x="80" y="205"/>
                      <a:pt x="77" y="204"/>
                      <a:pt x="76" y="202"/>
                    </a:cubicBezTo>
                    <a:cubicBezTo>
                      <a:pt x="74" y="198"/>
                      <a:pt x="76" y="191"/>
                      <a:pt x="72" y="190"/>
                    </a:cubicBezTo>
                    <a:cubicBezTo>
                      <a:pt x="68" y="189"/>
                      <a:pt x="60" y="186"/>
                      <a:pt x="60" y="186"/>
                    </a:cubicBezTo>
                    <a:cubicBezTo>
                      <a:pt x="53" y="188"/>
                      <a:pt x="49" y="192"/>
                      <a:pt x="42" y="194"/>
                    </a:cubicBezTo>
                    <a:cubicBezTo>
                      <a:pt x="34" y="189"/>
                      <a:pt x="37" y="183"/>
                      <a:pt x="28" y="186"/>
                    </a:cubicBezTo>
                    <a:cubicBezTo>
                      <a:pt x="12" y="181"/>
                      <a:pt x="19" y="161"/>
                      <a:pt x="10" y="148"/>
                    </a:cubicBezTo>
                    <a:cubicBezTo>
                      <a:pt x="5" y="121"/>
                      <a:pt x="11" y="147"/>
                      <a:pt x="4" y="130"/>
                    </a:cubicBezTo>
                    <a:cubicBezTo>
                      <a:pt x="2" y="126"/>
                      <a:pt x="0" y="118"/>
                      <a:pt x="0" y="118"/>
                    </a:cubicBezTo>
                    <a:cubicBezTo>
                      <a:pt x="2" y="95"/>
                      <a:pt x="0" y="83"/>
                      <a:pt x="20" y="96"/>
                    </a:cubicBezTo>
                    <a:cubicBezTo>
                      <a:pt x="23" y="105"/>
                      <a:pt x="23" y="110"/>
                      <a:pt x="32" y="104"/>
                    </a:cubicBezTo>
                    <a:cubicBezTo>
                      <a:pt x="35" y="95"/>
                      <a:pt x="29" y="88"/>
                      <a:pt x="34" y="80"/>
                    </a:cubicBezTo>
                    <a:cubicBezTo>
                      <a:pt x="36" y="76"/>
                      <a:pt x="48" y="73"/>
                      <a:pt x="52" y="70"/>
                    </a:cubicBezTo>
                    <a:cubicBezTo>
                      <a:pt x="57" y="63"/>
                      <a:pt x="58" y="62"/>
                      <a:pt x="54" y="6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" name="Freeform 184"/>
              <p:cNvSpPr>
                <a:spLocks/>
              </p:cNvSpPr>
              <p:nvPr userDrawn="1"/>
            </p:nvSpPr>
            <p:spPr bwMode="ltGray">
              <a:xfrm>
                <a:off x="2375" y="800"/>
                <a:ext cx="110" cy="32"/>
              </a:xfrm>
              <a:custGeom>
                <a:avLst/>
                <a:gdLst>
                  <a:gd name="T0" fmla="*/ 4 w 109"/>
                  <a:gd name="T1" fmla="*/ 32 h 38"/>
                  <a:gd name="T2" fmla="*/ 18 w 109"/>
                  <a:gd name="T3" fmla="*/ 10 h 38"/>
                  <a:gd name="T4" fmla="*/ 46 w 109"/>
                  <a:gd name="T5" fmla="*/ 20 h 38"/>
                  <a:gd name="T6" fmla="*/ 72 w 109"/>
                  <a:gd name="T7" fmla="*/ 14 h 38"/>
                  <a:gd name="T8" fmla="*/ 90 w 109"/>
                  <a:gd name="T9" fmla="*/ 0 h 38"/>
                  <a:gd name="T10" fmla="*/ 76 w 109"/>
                  <a:gd name="T11" fmla="*/ 26 h 38"/>
                  <a:gd name="T12" fmla="*/ 60 w 109"/>
                  <a:gd name="T13" fmla="*/ 38 h 38"/>
                  <a:gd name="T14" fmla="*/ 42 w 109"/>
                  <a:gd name="T15" fmla="*/ 32 h 38"/>
                  <a:gd name="T16" fmla="*/ 14 w 109"/>
                  <a:gd name="T17" fmla="*/ 30 h 38"/>
                  <a:gd name="T18" fmla="*/ 4 w 109"/>
                  <a:gd name="T19" fmla="*/ 3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38">
                    <a:moveTo>
                      <a:pt x="4" y="32"/>
                    </a:moveTo>
                    <a:cubicBezTo>
                      <a:pt x="7" y="22"/>
                      <a:pt x="7" y="14"/>
                      <a:pt x="18" y="10"/>
                    </a:cubicBezTo>
                    <a:cubicBezTo>
                      <a:pt x="28" y="12"/>
                      <a:pt x="37" y="14"/>
                      <a:pt x="46" y="20"/>
                    </a:cubicBezTo>
                    <a:cubicBezTo>
                      <a:pt x="62" y="15"/>
                      <a:pt x="54" y="17"/>
                      <a:pt x="72" y="14"/>
                    </a:cubicBezTo>
                    <a:cubicBezTo>
                      <a:pt x="77" y="9"/>
                      <a:pt x="90" y="0"/>
                      <a:pt x="90" y="0"/>
                    </a:cubicBezTo>
                    <a:cubicBezTo>
                      <a:pt x="109" y="6"/>
                      <a:pt x="85" y="23"/>
                      <a:pt x="76" y="26"/>
                    </a:cubicBezTo>
                    <a:cubicBezTo>
                      <a:pt x="71" y="33"/>
                      <a:pt x="68" y="35"/>
                      <a:pt x="60" y="38"/>
                    </a:cubicBezTo>
                    <a:cubicBezTo>
                      <a:pt x="54" y="36"/>
                      <a:pt x="42" y="32"/>
                      <a:pt x="42" y="32"/>
                    </a:cubicBezTo>
                    <a:cubicBezTo>
                      <a:pt x="33" y="23"/>
                      <a:pt x="26" y="26"/>
                      <a:pt x="14" y="30"/>
                    </a:cubicBezTo>
                    <a:cubicBezTo>
                      <a:pt x="1" y="28"/>
                      <a:pt x="0" y="24"/>
                      <a:pt x="4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Freeform 185"/>
              <p:cNvSpPr>
                <a:spLocks/>
              </p:cNvSpPr>
              <p:nvPr userDrawn="1"/>
            </p:nvSpPr>
            <p:spPr bwMode="ltGray">
              <a:xfrm>
                <a:off x="2370" y="839"/>
                <a:ext cx="75" cy="84"/>
              </a:xfrm>
              <a:custGeom>
                <a:avLst/>
                <a:gdLst>
                  <a:gd name="T0" fmla="*/ 8 w 76"/>
                  <a:gd name="T1" fmla="*/ 18 h 104"/>
                  <a:gd name="T2" fmla="*/ 18 w 76"/>
                  <a:gd name="T3" fmla="*/ 0 h 104"/>
                  <a:gd name="T4" fmla="*/ 34 w 76"/>
                  <a:gd name="T5" fmla="*/ 18 h 104"/>
                  <a:gd name="T6" fmla="*/ 62 w 76"/>
                  <a:gd name="T7" fmla="*/ 4 h 104"/>
                  <a:gd name="T8" fmla="*/ 46 w 76"/>
                  <a:gd name="T9" fmla="*/ 34 h 104"/>
                  <a:gd name="T10" fmla="*/ 54 w 76"/>
                  <a:gd name="T11" fmla="*/ 48 h 104"/>
                  <a:gd name="T12" fmla="*/ 58 w 76"/>
                  <a:gd name="T13" fmla="*/ 60 h 104"/>
                  <a:gd name="T14" fmla="*/ 46 w 76"/>
                  <a:gd name="T15" fmla="*/ 74 h 104"/>
                  <a:gd name="T16" fmla="*/ 34 w 76"/>
                  <a:gd name="T17" fmla="*/ 60 h 104"/>
                  <a:gd name="T18" fmla="*/ 22 w 76"/>
                  <a:gd name="T19" fmla="*/ 48 h 104"/>
                  <a:gd name="T20" fmla="*/ 28 w 76"/>
                  <a:gd name="T21" fmla="*/ 68 h 104"/>
                  <a:gd name="T22" fmla="*/ 30 w 76"/>
                  <a:gd name="T23" fmla="*/ 74 h 104"/>
                  <a:gd name="T24" fmla="*/ 20 w 76"/>
                  <a:gd name="T25" fmla="*/ 104 h 104"/>
                  <a:gd name="T26" fmla="*/ 12 w 76"/>
                  <a:gd name="T27" fmla="*/ 102 h 104"/>
                  <a:gd name="T28" fmla="*/ 8 w 76"/>
                  <a:gd name="T29" fmla="*/ 90 h 104"/>
                  <a:gd name="T30" fmla="*/ 0 w 76"/>
                  <a:gd name="T31" fmla="*/ 54 h 104"/>
                  <a:gd name="T32" fmla="*/ 2 w 76"/>
                  <a:gd name="T33" fmla="*/ 30 h 104"/>
                  <a:gd name="T34" fmla="*/ 8 w 76"/>
                  <a:gd name="T35" fmla="*/ 1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6" h="104">
                    <a:moveTo>
                      <a:pt x="8" y="18"/>
                    </a:moveTo>
                    <a:cubicBezTo>
                      <a:pt x="10" y="8"/>
                      <a:pt x="9" y="3"/>
                      <a:pt x="18" y="0"/>
                    </a:cubicBezTo>
                    <a:cubicBezTo>
                      <a:pt x="28" y="3"/>
                      <a:pt x="25" y="12"/>
                      <a:pt x="34" y="18"/>
                    </a:cubicBezTo>
                    <a:cubicBezTo>
                      <a:pt x="46" y="16"/>
                      <a:pt x="51" y="8"/>
                      <a:pt x="62" y="4"/>
                    </a:cubicBezTo>
                    <a:cubicBezTo>
                      <a:pt x="76" y="9"/>
                      <a:pt x="56" y="31"/>
                      <a:pt x="46" y="34"/>
                    </a:cubicBezTo>
                    <a:cubicBezTo>
                      <a:pt x="51" y="56"/>
                      <a:pt x="43" y="29"/>
                      <a:pt x="54" y="48"/>
                    </a:cubicBezTo>
                    <a:cubicBezTo>
                      <a:pt x="56" y="52"/>
                      <a:pt x="58" y="60"/>
                      <a:pt x="58" y="60"/>
                    </a:cubicBezTo>
                    <a:cubicBezTo>
                      <a:pt x="55" y="68"/>
                      <a:pt x="54" y="71"/>
                      <a:pt x="46" y="74"/>
                    </a:cubicBezTo>
                    <a:cubicBezTo>
                      <a:pt x="38" y="71"/>
                      <a:pt x="37" y="68"/>
                      <a:pt x="34" y="60"/>
                    </a:cubicBezTo>
                    <a:cubicBezTo>
                      <a:pt x="33" y="50"/>
                      <a:pt x="32" y="33"/>
                      <a:pt x="22" y="48"/>
                    </a:cubicBezTo>
                    <a:cubicBezTo>
                      <a:pt x="25" y="60"/>
                      <a:pt x="23" y="53"/>
                      <a:pt x="28" y="68"/>
                    </a:cubicBezTo>
                    <a:cubicBezTo>
                      <a:pt x="29" y="70"/>
                      <a:pt x="30" y="74"/>
                      <a:pt x="30" y="74"/>
                    </a:cubicBezTo>
                    <a:cubicBezTo>
                      <a:pt x="24" y="84"/>
                      <a:pt x="22" y="93"/>
                      <a:pt x="20" y="104"/>
                    </a:cubicBezTo>
                    <a:cubicBezTo>
                      <a:pt x="17" y="103"/>
                      <a:pt x="14" y="104"/>
                      <a:pt x="12" y="102"/>
                    </a:cubicBezTo>
                    <a:cubicBezTo>
                      <a:pt x="9" y="99"/>
                      <a:pt x="8" y="90"/>
                      <a:pt x="8" y="90"/>
                    </a:cubicBezTo>
                    <a:cubicBezTo>
                      <a:pt x="13" y="75"/>
                      <a:pt x="14" y="64"/>
                      <a:pt x="0" y="54"/>
                    </a:cubicBezTo>
                    <a:cubicBezTo>
                      <a:pt x="1" y="46"/>
                      <a:pt x="1" y="38"/>
                      <a:pt x="2" y="30"/>
                    </a:cubicBezTo>
                    <a:cubicBezTo>
                      <a:pt x="2" y="27"/>
                      <a:pt x="13" y="2"/>
                      <a:pt x="8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" name="Freeform 186"/>
              <p:cNvSpPr>
                <a:spLocks/>
              </p:cNvSpPr>
              <p:nvPr userDrawn="1"/>
            </p:nvSpPr>
            <p:spPr bwMode="ltGray">
              <a:xfrm>
                <a:off x="2497" y="793"/>
                <a:ext cx="37" cy="49"/>
              </a:xfrm>
              <a:custGeom>
                <a:avLst/>
                <a:gdLst>
                  <a:gd name="T0" fmla="*/ 3 w 37"/>
                  <a:gd name="T1" fmla="*/ 28 h 61"/>
                  <a:gd name="T2" fmla="*/ 13 w 37"/>
                  <a:gd name="T3" fmla="*/ 0 h 61"/>
                  <a:gd name="T4" fmla="*/ 15 w 37"/>
                  <a:gd name="T5" fmla="*/ 28 h 61"/>
                  <a:gd name="T6" fmla="*/ 37 w 37"/>
                  <a:gd name="T7" fmla="*/ 38 h 61"/>
                  <a:gd name="T8" fmla="*/ 19 w 37"/>
                  <a:gd name="T9" fmla="*/ 44 h 61"/>
                  <a:gd name="T10" fmla="*/ 5 w 37"/>
                  <a:gd name="T11" fmla="*/ 58 h 61"/>
                  <a:gd name="T12" fmla="*/ 1 w 37"/>
                  <a:gd name="T13" fmla="*/ 34 h 61"/>
                  <a:gd name="T14" fmla="*/ 3 w 37"/>
                  <a:gd name="T15" fmla="*/ 2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61">
                    <a:moveTo>
                      <a:pt x="3" y="28"/>
                    </a:moveTo>
                    <a:cubicBezTo>
                      <a:pt x="5" y="14"/>
                      <a:pt x="2" y="7"/>
                      <a:pt x="13" y="0"/>
                    </a:cubicBezTo>
                    <a:cubicBezTo>
                      <a:pt x="26" y="9"/>
                      <a:pt x="23" y="17"/>
                      <a:pt x="15" y="28"/>
                    </a:cubicBezTo>
                    <a:cubicBezTo>
                      <a:pt x="25" y="31"/>
                      <a:pt x="33" y="27"/>
                      <a:pt x="37" y="38"/>
                    </a:cubicBezTo>
                    <a:cubicBezTo>
                      <a:pt x="30" y="45"/>
                      <a:pt x="28" y="47"/>
                      <a:pt x="19" y="44"/>
                    </a:cubicBezTo>
                    <a:cubicBezTo>
                      <a:pt x="13" y="54"/>
                      <a:pt x="18" y="61"/>
                      <a:pt x="5" y="58"/>
                    </a:cubicBezTo>
                    <a:cubicBezTo>
                      <a:pt x="0" y="50"/>
                      <a:pt x="3" y="44"/>
                      <a:pt x="1" y="34"/>
                    </a:cubicBezTo>
                    <a:cubicBezTo>
                      <a:pt x="2" y="32"/>
                      <a:pt x="3" y="28"/>
                      <a:pt x="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" name="Freeform 187"/>
              <p:cNvSpPr>
                <a:spLocks/>
              </p:cNvSpPr>
              <p:nvPr userDrawn="1"/>
            </p:nvSpPr>
            <p:spPr bwMode="ltGray">
              <a:xfrm>
                <a:off x="2506" y="869"/>
                <a:ext cx="47" cy="24"/>
              </a:xfrm>
              <a:custGeom>
                <a:avLst/>
                <a:gdLst>
                  <a:gd name="T0" fmla="*/ 7 w 49"/>
                  <a:gd name="T1" fmla="*/ 0 h 29"/>
                  <a:gd name="T2" fmla="*/ 29 w 49"/>
                  <a:gd name="T3" fmla="*/ 0 h 29"/>
                  <a:gd name="T4" fmla="*/ 49 w 49"/>
                  <a:gd name="T5" fmla="*/ 16 h 29"/>
                  <a:gd name="T6" fmla="*/ 35 w 49"/>
                  <a:gd name="T7" fmla="*/ 14 h 29"/>
                  <a:gd name="T8" fmla="*/ 3 w 49"/>
                  <a:gd name="T9" fmla="*/ 16 h 29"/>
                  <a:gd name="T10" fmla="*/ 7 w 49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29">
                    <a:moveTo>
                      <a:pt x="7" y="0"/>
                    </a:moveTo>
                    <a:cubicBezTo>
                      <a:pt x="15" y="6"/>
                      <a:pt x="19" y="2"/>
                      <a:pt x="29" y="0"/>
                    </a:cubicBezTo>
                    <a:cubicBezTo>
                      <a:pt x="45" y="5"/>
                      <a:pt x="40" y="3"/>
                      <a:pt x="49" y="16"/>
                    </a:cubicBezTo>
                    <a:cubicBezTo>
                      <a:pt x="46" y="29"/>
                      <a:pt x="42" y="21"/>
                      <a:pt x="35" y="14"/>
                    </a:cubicBezTo>
                    <a:cubicBezTo>
                      <a:pt x="26" y="15"/>
                      <a:pt x="12" y="19"/>
                      <a:pt x="3" y="16"/>
                    </a:cubicBezTo>
                    <a:cubicBezTo>
                      <a:pt x="0" y="6"/>
                      <a:pt x="7" y="10"/>
                      <a:pt x="7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" name="Freeform 188"/>
              <p:cNvSpPr>
                <a:spLocks/>
              </p:cNvSpPr>
              <p:nvPr userDrawn="1"/>
            </p:nvSpPr>
            <p:spPr bwMode="ltGray">
              <a:xfrm>
                <a:off x="2555" y="832"/>
                <a:ext cx="61" cy="42"/>
              </a:xfrm>
              <a:custGeom>
                <a:avLst/>
                <a:gdLst>
                  <a:gd name="T0" fmla="*/ 21 w 61"/>
                  <a:gd name="T1" fmla="*/ 38 h 48"/>
                  <a:gd name="T2" fmla="*/ 15 w 61"/>
                  <a:gd name="T3" fmla="*/ 26 h 48"/>
                  <a:gd name="T4" fmla="*/ 3 w 61"/>
                  <a:gd name="T5" fmla="*/ 22 h 48"/>
                  <a:gd name="T6" fmla="*/ 13 w 61"/>
                  <a:gd name="T7" fmla="*/ 8 h 48"/>
                  <a:gd name="T8" fmla="*/ 25 w 61"/>
                  <a:gd name="T9" fmla="*/ 0 h 48"/>
                  <a:gd name="T10" fmla="*/ 49 w 61"/>
                  <a:gd name="T11" fmla="*/ 10 h 48"/>
                  <a:gd name="T12" fmla="*/ 53 w 61"/>
                  <a:gd name="T13" fmla="*/ 20 h 48"/>
                  <a:gd name="T14" fmla="*/ 61 w 61"/>
                  <a:gd name="T15" fmla="*/ 32 h 48"/>
                  <a:gd name="T16" fmla="*/ 41 w 61"/>
                  <a:gd name="T17" fmla="*/ 38 h 48"/>
                  <a:gd name="T18" fmla="*/ 23 w 61"/>
                  <a:gd name="T19" fmla="*/ 44 h 48"/>
                  <a:gd name="T20" fmla="*/ 21 w 61"/>
                  <a:gd name="T21" fmla="*/ 3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1" h="48">
                    <a:moveTo>
                      <a:pt x="21" y="38"/>
                    </a:moveTo>
                    <a:cubicBezTo>
                      <a:pt x="19" y="34"/>
                      <a:pt x="19" y="29"/>
                      <a:pt x="15" y="26"/>
                    </a:cubicBezTo>
                    <a:cubicBezTo>
                      <a:pt x="12" y="24"/>
                      <a:pt x="3" y="22"/>
                      <a:pt x="3" y="22"/>
                    </a:cubicBezTo>
                    <a:cubicBezTo>
                      <a:pt x="0" y="12"/>
                      <a:pt x="5" y="12"/>
                      <a:pt x="13" y="8"/>
                    </a:cubicBezTo>
                    <a:cubicBezTo>
                      <a:pt x="17" y="6"/>
                      <a:pt x="25" y="0"/>
                      <a:pt x="25" y="0"/>
                    </a:cubicBezTo>
                    <a:cubicBezTo>
                      <a:pt x="37" y="2"/>
                      <a:pt x="41" y="2"/>
                      <a:pt x="49" y="10"/>
                    </a:cubicBezTo>
                    <a:cubicBezTo>
                      <a:pt x="45" y="21"/>
                      <a:pt x="46" y="12"/>
                      <a:pt x="53" y="20"/>
                    </a:cubicBezTo>
                    <a:cubicBezTo>
                      <a:pt x="56" y="24"/>
                      <a:pt x="61" y="32"/>
                      <a:pt x="61" y="32"/>
                    </a:cubicBezTo>
                    <a:cubicBezTo>
                      <a:pt x="56" y="47"/>
                      <a:pt x="53" y="42"/>
                      <a:pt x="41" y="38"/>
                    </a:cubicBezTo>
                    <a:cubicBezTo>
                      <a:pt x="27" y="47"/>
                      <a:pt x="34" y="48"/>
                      <a:pt x="23" y="44"/>
                    </a:cubicBezTo>
                    <a:cubicBezTo>
                      <a:pt x="22" y="42"/>
                      <a:pt x="21" y="38"/>
                      <a:pt x="21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" name="Freeform 189"/>
              <p:cNvSpPr>
                <a:spLocks/>
              </p:cNvSpPr>
              <p:nvPr userDrawn="1"/>
            </p:nvSpPr>
            <p:spPr bwMode="ltGray">
              <a:xfrm>
                <a:off x="2572" y="852"/>
                <a:ext cx="286" cy="149"/>
              </a:xfrm>
              <a:custGeom>
                <a:avLst/>
                <a:gdLst>
                  <a:gd name="T0" fmla="*/ 46 w 286"/>
                  <a:gd name="T1" fmla="*/ 28 h 182"/>
                  <a:gd name="T2" fmla="*/ 36 w 286"/>
                  <a:gd name="T3" fmla="*/ 14 h 182"/>
                  <a:gd name="T4" fmla="*/ 26 w 286"/>
                  <a:gd name="T5" fmla="*/ 30 h 182"/>
                  <a:gd name="T6" fmla="*/ 0 w 286"/>
                  <a:gd name="T7" fmla="*/ 24 h 182"/>
                  <a:gd name="T8" fmla="*/ 10 w 286"/>
                  <a:gd name="T9" fmla="*/ 42 h 182"/>
                  <a:gd name="T10" fmla="*/ 16 w 286"/>
                  <a:gd name="T11" fmla="*/ 62 h 182"/>
                  <a:gd name="T12" fmla="*/ 24 w 286"/>
                  <a:gd name="T13" fmla="*/ 48 h 182"/>
                  <a:gd name="T14" fmla="*/ 30 w 286"/>
                  <a:gd name="T15" fmla="*/ 44 h 182"/>
                  <a:gd name="T16" fmla="*/ 48 w 286"/>
                  <a:gd name="T17" fmla="*/ 56 h 182"/>
                  <a:gd name="T18" fmla="*/ 70 w 286"/>
                  <a:gd name="T19" fmla="*/ 62 h 182"/>
                  <a:gd name="T20" fmla="*/ 88 w 286"/>
                  <a:gd name="T21" fmla="*/ 72 h 182"/>
                  <a:gd name="T22" fmla="*/ 106 w 286"/>
                  <a:gd name="T23" fmla="*/ 102 h 182"/>
                  <a:gd name="T24" fmla="*/ 104 w 286"/>
                  <a:gd name="T25" fmla="*/ 122 h 182"/>
                  <a:gd name="T26" fmla="*/ 98 w 286"/>
                  <a:gd name="T27" fmla="*/ 134 h 182"/>
                  <a:gd name="T28" fmla="*/ 122 w 286"/>
                  <a:gd name="T29" fmla="*/ 128 h 182"/>
                  <a:gd name="T30" fmla="*/ 140 w 286"/>
                  <a:gd name="T31" fmla="*/ 140 h 182"/>
                  <a:gd name="T32" fmla="*/ 168 w 286"/>
                  <a:gd name="T33" fmla="*/ 148 h 182"/>
                  <a:gd name="T34" fmla="*/ 174 w 286"/>
                  <a:gd name="T35" fmla="*/ 146 h 182"/>
                  <a:gd name="T36" fmla="*/ 168 w 286"/>
                  <a:gd name="T37" fmla="*/ 134 h 182"/>
                  <a:gd name="T38" fmla="*/ 178 w 286"/>
                  <a:gd name="T39" fmla="*/ 136 h 182"/>
                  <a:gd name="T40" fmla="*/ 186 w 286"/>
                  <a:gd name="T41" fmla="*/ 118 h 182"/>
                  <a:gd name="T42" fmla="*/ 202 w 286"/>
                  <a:gd name="T43" fmla="*/ 122 h 182"/>
                  <a:gd name="T44" fmla="*/ 214 w 286"/>
                  <a:gd name="T45" fmla="*/ 130 h 182"/>
                  <a:gd name="T46" fmla="*/ 244 w 286"/>
                  <a:gd name="T47" fmla="*/ 168 h 182"/>
                  <a:gd name="T48" fmla="*/ 262 w 286"/>
                  <a:gd name="T49" fmla="*/ 178 h 182"/>
                  <a:gd name="T50" fmla="*/ 284 w 286"/>
                  <a:gd name="T51" fmla="*/ 170 h 182"/>
                  <a:gd name="T52" fmla="*/ 268 w 286"/>
                  <a:gd name="T53" fmla="*/ 160 h 182"/>
                  <a:gd name="T54" fmla="*/ 256 w 286"/>
                  <a:gd name="T55" fmla="*/ 138 h 182"/>
                  <a:gd name="T56" fmla="*/ 250 w 286"/>
                  <a:gd name="T57" fmla="*/ 132 h 182"/>
                  <a:gd name="T58" fmla="*/ 248 w 286"/>
                  <a:gd name="T59" fmla="*/ 122 h 182"/>
                  <a:gd name="T60" fmla="*/ 236 w 286"/>
                  <a:gd name="T61" fmla="*/ 116 h 182"/>
                  <a:gd name="T62" fmla="*/ 240 w 286"/>
                  <a:gd name="T63" fmla="*/ 96 h 182"/>
                  <a:gd name="T64" fmla="*/ 220 w 286"/>
                  <a:gd name="T65" fmla="*/ 86 h 182"/>
                  <a:gd name="T66" fmla="*/ 210 w 286"/>
                  <a:gd name="T67" fmla="*/ 70 h 182"/>
                  <a:gd name="T68" fmla="*/ 190 w 286"/>
                  <a:gd name="T69" fmla="*/ 54 h 182"/>
                  <a:gd name="T70" fmla="*/ 168 w 286"/>
                  <a:gd name="T71" fmla="*/ 38 h 182"/>
                  <a:gd name="T72" fmla="*/ 156 w 286"/>
                  <a:gd name="T73" fmla="*/ 34 h 182"/>
                  <a:gd name="T74" fmla="*/ 120 w 286"/>
                  <a:gd name="T75" fmla="*/ 16 h 182"/>
                  <a:gd name="T76" fmla="*/ 102 w 286"/>
                  <a:gd name="T77" fmla="*/ 4 h 182"/>
                  <a:gd name="T78" fmla="*/ 96 w 286"/>
                  <a:gd name="T79" fmla="*/ 0 h 182"/>
                  <a:gd name="T80" fmla="*/ 70 w 286"/>
                  <a:gd name="T81" fmla="*/ 10 h 182"/>
                  <a:gd name="T82" fmla="*/ 56 w 286"/>
                  <a:gd name="T83" fmla="*/ 32 h 182"/>
                  <a:gd name="T84" fmla="*/ 46 w 286"/>
                  <a:gd name="T85" fmla="*/ 28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86" h="182">
                    <a:moveTo>
                      <a:pt x="46" y="28"/>
                    </a:moveTo>
                    <a:cubicBezTo>
                      <a:pt x="41" y="14"/>
                      <a:pt x="46" y="17"/>
                      <a:pt x="36" y="14"/>
                    </a:cubicBezTo>
                    <a:cubicBezTo>
                      <a:pt x="31" y="17"/>
                      <a:pt x="26" y="30"/>
                      <a:pt x="26" y="30"/>
                    </a:cubicBezTo>
                    <a:cubicBezTo>
                      <a:pt x="12" y="25"/>
                      <a:pt x="19" y="21"/>
                      <a:pt x="0" y="24"/>
                    </a:cubicBezTo>
                    <a:cubicBezTo>
                      <a:pt x="2" y="33"/>
                      <a:pt x="2" y="37"/>
                      <a:pt x="10" y="42"/>
                    </a:cubicBezTo>
                    <a:cubicBezTo>
                      <a:pt x="12" y="49"/>
                      <a:pt x="14" y="55"/>
                      <a:pt x="16" y="62"/>
                    </a:cubicBezTo>
                    <a:cubicBezTo>
                      <a:pt x="24" y="59"/>
                      <a:pt x="27" y="57"/>
                      <a:pt x="24" y="48"/>
                    </a:cubicBezTo>
                    <a:cubicBezTo>
                      <a:pt x="26" y="47"/>
                      <a:pt x="28" y="43"/>
                      <a:pt x="30" y="44"/>
                    </a:cubicBezTo>
                    <a:cubicBezTo>
                      <a:pt x="48" y="48"/>
                      <a:pt x="36" y="52"/>
                      <a:pt x="48" y="56"/>
                    </a:cubicBezTo>
                    <a:cubicBezTo>
                      <a:pt x="74" y="65"/>
                      <a:pt x="47" y="56"/>
                      <a:pt x="70" y="62"/>
                    </a:cubicBezTo>
                    <a:cubicBezTo>
                      <a:pt x="77" y="64"/>
                      <a:pt x="88" y="72"/>
                      <a:pt x="88" y="72"/>
                    </a:cubicBezTo>
                    <a:cubicBezTo>
                      <a:pt x="96" y="84"/>
                      <a:pt x="102" y="87"/>
                      <a:pt x="106" y="102"/>
                    </a:cubicBezTo>
                    <a:cubicBezTo>
                      <a:pt x="105" y="109"/>
                      <a:pt x="106" y="115"/>
                      <a:pt x="104" y="122"/>
                    </a:cubicBezTo>
                    <a:cubicBezTo>
                      <a:pt x="103" y="126"/>
                      <a:pt x="94" y="132"/>
                      <a:pt x="98" y="134"/>
                    </a:cubicBezTo>
                    <a:cubicBezTo>
                      <a:pt x="106" y="137"/>
                      <a:pt x="122" y="128"/>
                      <a:pt x="122" y="128"/>
                    </a:cubicBezTo>
                    <a:cubicBezTo>
                      <a:pt x="130" y="131"/>
                      <a:pt x="133" y="135"/>
                      <a:pt x="140" y="140"/>
                    </a:cubicBezTo>
                    <a:cubicBezTo>
                      <a:pt x="148" y="145"/>
                      <a:pt x="159" y="145"/>
                      <a:pt x="168" y="148"/>
                    </a:cubicBezTo>
                    <a:cubicBezTo>
                      <a:pt x="170" y="147"/>
                      <a:pt x="173" y="148"/>
                      <a:pt x="174" y="146"/>
                    </a:cubicBezTo>
                    <a:cubicBezTo>
                      <a:pt x="176" y="142"/>
                      <a:pt x="164" y="136"/>
                      <a:pt x="168" y="134"/>
                    </a:cubicBezTo>
                    <a:cubicBezTo>
                      <a:pt x="171" y="132"/>
                      <a:pt x="175" y="135"/>
                      <a:pt x="178" y="136"/>
                    </a:cubicBezTo>
                    <a:cubicBezTo>
                      <a:pt x="182" y="131"/>
                      <a:pt x="186" y="118"/>
                      <a:pt x="186" y="118"/>
                    </a:cubicBezTo>
                    <a:cubicBezTo>
                      <a:pt x="189" y="119"/>
                      <a:pt x="199" y="120"/>
                      <a:pt x="202" y="122"/>
                    </a:cubicBezTo>
                    <a:cubicBezTo>
                      <a:pt x="206" y="124"/>
                      <a:pt x="214" y="130"/>
                      <a:pt x="214" y="130"/>
                    </a:cubicBezTo>
                    <a:cubicBezTo>
                      <a:pt x="224" y="145"/>
                      <a:pt x="228" y="158"/>
                      <a:pt x="244" y="168"/>
                    </a:cubicBezTo>
                    <a:cubicBezTo>
                      <a:pt x="250" y="172"/>
                      <a:pt x="262" y="178"/>
                      <a:pt x="262" y="178"/>
                    </a:cubicBezTo>
                    <a:cubicBezTo>
                      <a:pt x="265" y="178"/>
                      <a:pt x="286" y="182"/>
                      <a:pt x="284" y="170"/>
                    </a:cubicBezTo>
                    <a:cubicBezTo>
                      <a:pt x="283" y="164"/>
                      <a:pt x="268" y="160"/>
                      <a:pt x="268" y="160"/>
                    </a:cubicBezTo>
                    <a:cubicBezTo>
                      <a:pt x="261" y="150"/>
                      <a:pt x="270" y="143"/>
                      <a:pt x="256" y="138"/>
                    </a:cubicBezTo>
                    <a:cubicBezTo>
                      <a:pt x="254" y="136"/>
                      <a:pt x="251" y="135"/>
                      <a:pt x="250" y="132"/>
                    </a:cubicBezTo>
                    <a:cubicBezTo>
                      <a:pt x="248" y="129"/>
                      <a:pt x="250" y="125"/>
                      <a:pt x="248" y="122"/>
                    </a:cubicBezTo>
                    <a:cubicBezTo>
                      <a:pt x="246" y="118"/>
                      <a:pt x="240" y="118"/>
                      <a:pt x="236" y="116"/>
                    </a:cubicBezTo>
                    <a:cubicBezTo>
                      <a:pt x="230" y="107"/>
                      <a:pt x="227" y="100"/>
                      <a:pt x="240" y="96"/>
                    </a:cubicBezTo>
                    <a:cubicBezTo>
                      <a:pt x="236" y="83"/>
                      <a:pt x="236" y="84"/>
                      <a:pt x="220" y="86"/>
                    </a:cubicBezTo>
                    <a:cubicBezTo>
                      <a:pt x="209" y="82"/>
                      <a:pt x="208" y="82"/>
                      <a:pt x="210" y="70"/>
                    </a:cubicBezTo>
                    <a:cubicBezTo>
                      <a:pt x="207" y="60"/>
                      <a:pt x="199" y="57"/>
                      <a:pt x="190" y="54"/>
                    </a:cubicBezTo>
                    <a:cubicBezTo>
                      <a:pt x="181" y="45"/>
                      <a:pt x="181" y="42"/>
                      <a:pt x="168" y="38"/>
                    </a:cubicBezTo>
                    <a:cubicBezTo>
                      <a:pt x="164" y="37"/>
                      <a:pt x="156" y="34"/>
                      <a:pt x="156" y="34"/>
                    </a:cubicBezTo>
                    <a:cubicBezTo>
                      <a:pt x="146" y="24"/>
                      <a:pt x="134" y="21"/>
                      <a:pt x="120" y="16"/>
                    </a:cubicBezTo>
                    <a:cubicBezTo>
                      <a:pt x="113" y="14"/>
                      <a:pt x="108" y="8"/>
                      <a:pt x="102" y="4"/>
                    </a:cubicBezTo>
                    <a:cubicBezTo>
                      <a:pt x="100" y="3"/>
                      <a:pt x="96" y="0"/>
                      <a:pt x="96" y="0"/>
                    </a:cubicBezTo>
                    <a:cubicBezTo>
                      <a:pt x="83" y="2"/>
                      <a:pt x="79" y="1"/>
                      <a:pt x="70" y="10"/>
                    </a:cubicBezTo>
                    <a:cubicBezTo>
                      <a:pt x="67" y="19"/>
                      <a:pt x="63" y="27"/>
                      <a:pt x="56" y="32"/>
                    </a:cubicBezTo>
                    <a:cubicBezTo>
                      <a:pt x="49" y="30"/>
                      <a:pt x="52" y="31"/>
                      <a:pt x="46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Freeform 190"/>
              <p:cNvSpPr>
                <a:spLocks/>
              </p:cNvSpPr>
              <p:nvPr userDrawn="1"/>
            </p:nvSpPr>
            <p:spPr bwMode="ltGray">
              <a:xfrm>
                <a:off x="2820" y="866"/>
                <a:ext cx="78" cy="64"/>
              </a:xfrm>
              <a:custGeom>
                <a:avLst/>
                <a:gdLst>
                  <a:gd name="T0" fmla="*/ 1 w 78"/>
                  <a:gd name="T1" fmla="*/ 58 h 78"/>
                  <a:gd name="T2" fmla="*/ 27 w 78"/>
                  <a:gd name="T3" fmla="*/ 60 h 78"/>
                  <a:gd name="T4" fmla="*/ 45 w 78"/>
                  <a:gd name="T5" fmla="*/ 48 h 78"/>
                  <a:gd name="T6" fmla="*/ 57 w 78"/>
                  <a:gd name="T7" fmla="*/ 30 h 78"/>
                  <a:gd name="T8" fmla="*/ 43 w 78"/>
                  <a:gd name="T9" fmla="*/ 14 h 78"/>
                  <a:gd name="T10" fmla="*/ 43 w 78"/>
                  <a:gd name="T11" fmla="*/ 4 h 78"/>
                  <a:gd name="T12" fmla="*/ 71 w 78"/>
                  <a:gd name="T13" fmla="*/ 26 h 78"/>
                  <a:gd name="T14" fmla="*/ 67 w 78"/>
                  <a:gd name="T15" fmla="*/ 54 h 78"/>
                  <a:gd name="T16" fmla="*/ 33 w 78"/>
                  <a:gd name="T17" fmla="*/ 78 h 78"/>
                  <a:gd name="T18" fmla="*/ 9 w 78"/>
                  <a:gd name="T19" fmla="*/ 66 h 78"/>
                  <a:gd name="T20" fmla="*/ 3 w 78"/>
                  <a:gd name="T21" fmla="*/ 62 h 78"/>
                  <a:gd name="T22" fmla="*/ 1 w 78"/>
                  <a:gd name="T23" fmla="*/ 5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78">
                    <a:moveTo>
                      <a:pt x="1" y="58"/>
                    </a:moveTo>
                    <a:cubicBezTo>
                      <a:pt x="6" y="44"/>
                      <a:pt x="18" y="57"/>
                      <a:pt x="27" y="60"/>
                    </a:cubicBezTo>
                    <a:cubicBezTo>
                      <a:pt x="35" y="57"/>
                      <a:pt x="38" y="52"/>
                      <a:pt x="45" y="48"/>
                    </a:cubicBezTo>
                    <a:cubicBezTo>
                      <a:pt x="48" y="40"/>
                      <a:pt x="51" y="36"/>
                      <a:pt x="57" y="30"/>
                    </a:cubicBezTo>
                    <a:cubicBezTo>
                      <a:pt x="55" y="23"/>
                      <a:pt x="43" y="14"/>
                      <a:pt x="43" y="14"/>
                    </a:cubicBezTo>
                    <a:cubicBezTo>
                      <a:pt x="33" y="0"/>
                      <a:pt x="30" y="1"/>
                      <a:pt x="43" y="4"/>
                    </a:cubicBezTo>
                    <a:cubicBezTo>
                      <a:pt x="54" y="11"/>
                      <a:pt x="58" y="22"/>
                      <a:pt x="71" y="26"/>
                    </a:cubicBezTo>
                    <a:cubicBezTo>
                      <a:pt x="78" y="37"/>
                      <a:pt x="78" y="46"/>
                      <a:pt x="67" y="54"/>
                    </a:cubicBezTo>
                    <a:cubicBezTo>
                      <a:pt x="51" y="49"/>
                      <a:pt x="53" y="71"/>
                      <a:pt x="33" y="78"/>
                    </a:cubicBezTo>
                    <a:cubicBezTo>
                      <a:pt x="16" y="72"/>
                      <a:pt x="25" y="76"/>
                      <a:pt x="9" y="66"/>
                    </a:cubicBezTo>
                    <a:cubicBezTo>
                      <a:pt x="7" y="65"/>
                      <a:pt x="3" y="62"/>
                      <a:pt x="3" y="62"/>
                    </a:cubicBezTo>
                    <a:cubicBezTo>
                      <a:pt x="0" y="54"/>
                      <a:pt x="13" y="42"/>
                      <a:pt x="1" y="5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" name="Freeform 191"/>
              <p:cNvSpPr>
                <a:spLocks/>
              </p:cNvSpPr>
              <p:nvPr userDrawn="1"/>
            </p:nvSpPr>
            <p:spPr bwMode="ltGray">
              <a:xfrm>
                <a:off x="2984" y="732"/>
                <a:ext cx="19" cy="14"/>
              </a:xfrm>
              <a:custGeom>
                <a:avLst/>
                <a:gdLst>
                  <a:gd name="T0" fmla="*/ 3 w 17"/>
                  <a:gd name="T1" fmla="*/ 4 h 18"/>
                  <a:gd name="T2" fmla="*/ 3 w 17"/>
                  <a:gd name="T3" fmla="*/ 14 h 18"/>
                  <a:gd name="T4" fmla="*/ 3 w 17"/>
                  <a:gd name="T5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8">
                    <a:moveTo>
                      <a:pt x="3" y="4"/>
                    </a:moveTo>
                    <a:cubicBezTo>
                      <a:pt x="17" y="7"/>
                      <a:pt x="16" y="18"/>
                      <a:pt x="3" y="14"/>
                    </a:cubicBezTo>
                    <a:cubicBezTo>
                      <a:pt x="0" y="6"/>
                      <a:pt x="7" y="0"/>
                      <a:pt x="3" y="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" name="Freeform 192"/>
              <p:cNvSpPr>
                <a:spLocks/>
              </p:cNvSpPr>
              <p:nvPr userDrawn="1"/>
            </p:nvSpPr>
            <p:spPr bwMode="ltGray">
              <a:xfrm>
                <a:off x="3083" y="830"/>
                <a:ext cx="26" cy="19"/>
              </a:xfrm>
              <a:custGeom>
                <a:avLst/>
                <a:gdLst>
                  <a:gd name="T0" fmla="*/ 8 w 26"/>
                  <a:gd name="T1" fmla="*/ 14 h 22"/>
                  <a:gd name="T2" fmla="*/ 14 w 26"/>
                  <a:gd name="T3" fmla="*/ 0 h 22"/>
                  <a:gd name="T4" fmla="*/ 14 w 26"/>
                  <a:gd name="T5" fmla="*/ 22 h 22"/>
                  <a:gd name="T6" fmla="*/ 8 w 26"/>
                  <a:gd name="T7" fmla="*/ 1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2">
                    <a:moveTo>
                      <a:pt x="8" y="14"/>
                    </a:moveTo>
                    <a:cubicBezTo>
                      <a:pt x="5" y="6"/>
                      <a:pt x="5" y="3"/>
                      <a:pt x="14" y="0"/>
                    </a:cubicBezTo>
                    <a:cubicBezTo>
                      <a:pt x="26" y="4"/>
                      <a:pt x="23" y="16"/>
                      <a:pt x="14" y="22"/>
                    </a:cubicBezTo>
                    <a:cubicBezTo>
                      <a:pt x="0" y="17"/>
                      <a:pt x="13" y="3"/>
                      <a:pt x="8" y="1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Freeform 193"/>
              <p:cNvSpPr>
                <a:spLocks/>
              </p:cNvSpPr>
              <p:nvPr userDrawn="1"/>
            </p:nvSpPr>
            <p:spPr bwMode="ltGray">
              <a:xfrm>
                <a:off x="2766" y="610"/>
                <a:ext cx="19" cy="12"/>
              </a:xfrm>
              <a:custGeom>
                <a:avLst/>
                <a:gdLst>
                  <a:gd name="T0" fmla="*/ 7 w 20"/>
                  <a:gd name="T1" fmla="*/ 12 h 15"/>
                  <a:gd name="T2" fmla="*/ 17 w 20"/>
                  <a:gd name="T3" fmla="*/ 2 h 15"/>
                  <a:gd name="T4" fmla="*/ 9 w 20"/>
                  <a:gd name="T5" fmla="*/ 12 h 15"/>
                  <a:gd name="T6" fmla="*/ 7 w 20"/>
                  <a:gd name="T7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1"/>
                      <a:pt x="6" y="0"/>
                      <a:pt x="17" y="2"/>
                    </a:cubicBezTo>
                    <a:cubicBezTo>
                      <a:pt x="20" y="10"/>
                      <a:pt x="18" y="15"/>
                      <a:pt x="9" y="12"/>
                    </a:cubicBezTo>
                    <a:cubicBezTo>
                      <a:pt x="4" y="4"/>
                      <a:pt x="4" y="4"/>
                      <a:pt x="7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Freeform 194"/>
              <p:cNvSpPr>
                <a:spLocks/>
              </p:cNvSpPr>
              <p:nvPr userDrawn="1"/>
            </p:nvSpPr>
            <p:spPr bwMode="ltGray">
              <a:xfrm>
                <a:off x="2600" y="712"/>
                <a:ext cx="19" cy="12"/>
              </a:xfrm>
              <a:custGeom>
                <a:avLst/>
                <a:gdLst>
                  <a:gd name="T0" fmla="*/ 7 w 20"/>
                  <a:gd name="T1" fmla="*/ 12 h 15"/>
                  <a:gd name="T2" fmla="*/ 15 w 20"/>
                  <a:gd name="T3" fmla="*/ 2 h 15"/>
                  <a:gd name="T4" fmla="*/ 15 w 20"/>
                  <a:gd name="T5" fmla="*/ 14 h 15"/>
                  <a:gd name="T6" fmla="*/ 7 w 20"/>
                  <a:gd name="T7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2"/>
                      <a:pt x="3" y="0"/>
                      <a:pt x="15" y="2"/>
                    </a:cubicBezTo>
                    <a:cubicBezTo>
                      <a:pt x="16" y="4"/>
                      <a:pt x="20" y="12"/>
                      <a:pt x="15" y="14"/>
                    </a:cubicBezTo>
                    <a:cubicBezTo>
                      <a:pt x="12" y="15"/>
                      <a:pt x="7" y="12"/>
                      <a:pt x="7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Freeform 195"/>
              <p:cNvSpPr>
                <a:spLocks/>
              </p:cNvSpPr>
              <p:nvPr userDrawn="1"/>
            </p:nvSpPr>
            <p:spPr bwMode="ltGray">
              <a:xfrm>
                <a:off x="2417" y="680"/>
                <a:ext cx="80" cy="66"/>
              </a:xfrm>
              <a:custGeom>
                <a:avLst/>
                <a:gdLst>
                  <a:gd name="T0" fmla="*/ 0 w 80"/>
                  <a:gd name="T1" fmla="*/ 50 h 80"/>
                  <a:gd name="T2" fmla="*/ 14 w 80"/>
                  <a:gd name="T3" fmla="*/ 24 h 80"/>
                  <a:gd name="T4" fmla="*/ 26 w 80"/>
                  <a:gd name="T5" fmla="*/ 20 h 80"/>
                  <a:gd name="T6" fmla="*/ 48 w 80"/>
                  <a:gd name="T7" fmla="*/ 18 h 80"/>
                  <a:gd name="T8" fmla="*/ 58 w 80"/>
                  <a:gd name="T9" fmla="*/ 0 h 80"/>
                  <a:gd name="T10" fmla="*/ 80 w 80"/>
                  <a:gd name="T11" fmla="*/ 40 h 80"/>
                  <a:gd name="T12" fmla="*/ 70 w 80"/>
                  <a:gd name="T13" fmla="*/ 56 h 80"/>
                  <a:gd name="T14" fmla="*/ 54 w 80"/>
                  <a:gd name="T15" fmla="*/ 62 h 80"/>
                  <a:gd name="T16" fmla="*/ 48 w 80"/>
                  <a:gd name="T17" fmla="*/ 80 h 80"/>
                  <a:gd name="T18" fmla="*/ 32 w 80"/>
                  <a:gd name="T19" fmla="*/ 68 h 80"/>
                  <a:gd name="T20" fmla="*/ 38 w 80"/>
                  <a:gd name="T21" fmla="*/ 52 h 80"/>
                  <a:gd name="T22" fmla="*/ 30 w 80"/>
                  <a:gd name="T23" fmla="*/ 28 h 80"/>
                  <a:gd name="T24" fmla="*/ 20 w 80"/>
                  <a:gd name="T25" fmla="*/ 48 h 80"/>
                  <a:gd name="T26" fmla="*/ 8 w 80"/>
                  <a:gd name="T27" fmla="*/ 56 h 80"/>
                  <a:gd name="T28" fmla="*/ 0 w 80"/>
                  <a:gd name="T29" fmla="*/ 5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0" h="80">
                    <a:moveTo>
                      <a:pt x="0" y="50"/>
                    </a:moveTo>
                    <a:cubicBezTo>
                      <a:pt x="1" y="47"/>
                      <a:pt x="12" y="25"/>
                      <a:pt x="14" y="24"/>
                    </a:cubicBezTo>
                    <a:cubicBezTo>
                      <a:pt x="17" y="22"/>
                      <a:pt x="26" y="20"/>
                      <a:pt x="26" y="20"/>
                    </a:cubicBezTo>
                    <a:cubicBezTo>
                      <a:pt x="34" y="23"/>
                      <a:pt x="40" y="21"/>
                      <a:pt x="48" y="18"/>
                    </a:cubicBezTo>
                    <a:cubicBezTo>
                      <a:pt x="52" y="12"/>
                      <a:pt x="54" y="6"/>
                      <a:pt x="58" y="0"/>
                    </a:cubicBezTo>
                    <a:cubicBezTo>
                      <a:pt x="70" y="4"/>
                      <a:pt x="76" y="28"/>
                      <a:pt x="80" y="40"/>
                    </a:cubicBezTo>
                    <a:cubicBezTo>
                      <a:pt x="75" y="54"/>
                      <a:pt x="80" y="50"/>
                      <a:pt x="70" y="56"/>
                    </a:cubicBezTo>
                    <a:cubicBezTo>
                      <a:pt x="61" y="53"/>
                      <a:pt x="59" y="54"/>
                      <a:pt x="54" y="62"/>
                    </a:cubicBezTo>
                    <a:cubicBezTo>
                      <a:pt x="57" y="71"/>
                      <a:pt x="56" y="75"/>
                      <a:pt x="48" y="80"/>
                    </a:cubicBezTo>
                    <a:cubicBezTo>
                      <a:pt x="40" y="77"/>
                      <a:pt x="39" y="72"/>
                      <a:pt x="32" y="68"/>
                    </a:cubicBezTo>
                    <a:cubicBezTo>
                      <a:pt x="26" y="59"/>
                      <a:pt x="30" y="57"/>
                      <a:pt x="38" y="52"/>
                    </a:cubicBezTo>
                    <a:cubicBezTo>
                      <a:pt x="41" y="42"/>
                      <a:pt x="39" y="34"/>
                      <a:pt x="30" y="28"/>
                    </a:cubicBezTo>
                    <a:cubicBezTo>
                      <a:pt x="20" y="31"/>
                      <a:pt x="30" y="40"/>
                      <a:pt x="20" y="48"/>
                    </a:cubicBezTo>
                    <a:cubicBezTo>
                      <a:pt x="16" y="51"/>
                      <a:pt x="8" y="56"/>
                      <a:pt x="8" y="56"/>
                    </a:cubicBezTo>
                    <a:cubicBezTo>
                      <a:pt x="2" y="50"/>
                      <a:pt x="5" y="50"/>
                      <a:pt x="0" y="5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Freeform 196"/>
              <p:cNvSpPr>
                <a:spLocks/>
              </p:cNvSpPr>
              <p:nvPr userDrawn="1"/>
            </p:nvSpPr>
            <p:spPr bwMode="ltGray">
              <a:xfrm>
                <a:off x="2391" y="541"/>
                <a:ext cx="94" cy="142"/>
              </a:xfrm>
              <a:custGeom>
                <a:avLst/>
                <a:gdLst>
                  <a:gd name="T0" fmla="*/ 14 w 94"/>
                  <a:gd name="T1" fmla="*/ 96 h 174"/>
                  <a:gd name="T2" fmla="*/ 26 w 94"/>
                  <a:gd name="T3" fmla="*/ 128 h 174"/>
                  <a:gd name="T4" fmla="*/ 32 w 94"/>
                  <a:gd name="T5" fmla="*/ 108 h 174"/>
                  <a:gd name="T6" fmla="*/ 52 w 94"/>
                  <a:gd name="T7" fmla="*/ 100 h 174"/>
                  <a:gd name="T8" fmla="*/ 46 w 94"/>
                  <a:gd name="T9" fmla="*/ 124 h 174"/>
                  <a:gd name="T10" fmla="*/ 66 w 94"/>
                  <a:gd name="T11" fmla="*/ 126 h 174"/>
                  <a:gd name="T12" fmla="*/ 76 w 94"/>
                  <a:gd name="T13" fmla="*/ 142 h 174"/>
                  <a:gd name="T14" fmla="*/ 58 w 94"/>
                  <a:gd name="T15" fmla="*/ 148 h 174"/>
                  <a:gd name="T16" fmla="*/ 74 w 94"/>
                  <a:gd name="T17" fmla="*/ 174 h 174"/>
                  <a:gd name="T18" fmla="*/ 84 w 94"/>
                  <a:gd name="T19" fmla="*/ 154 h 174"/>
                  <a:gd name="T20" fmla="*/ 82 w 94"/>
                  <a:gd name="T21" fmla="*/ 112 h 174"/>
                  <a:gd name="T22" fmla="*/ 60 w 94"/>
                  <a:gd name="T23" fmla="*/ 106 h 174"/>
                  <a:gd name="T24" fmla="*/ 50 w 94"/>
                  <a:gd name="T25" fmla="*/ 82 h 174"/>
                  <a:gd name="T26" fmla="*/ 34 w 94"/>
                  <a:gd name="T27" fmla="*/ 82 h 174"/>
                  <a:gd name="T28" fmla="*/ 30 w 94"/>
                  <a:gd name="T29" fmla="*/ 70 h 174"/>
                  <a:gd name="T30" fmla="*/ 42 w 94"/>
                  <a:gd name="T31" fmla="*/ 42 h 174"/>
                  <a:gd name="T32" fmla="*/ 30 w 94"/>
                  <a:gd name="T33" fmla="*/ 0 h 174"/>
                  <a:gd name="T34" fmla="*/ 18 w 94"/>
                  <a:gd name="T35" fmla="*/ 22 h 174"/>
                  <a:gd name="T36" fmla="*/ 4 w 94"/>
                  <a:gd name="T37" fmla="*/ 46 h 174"/>
                  <a:gd name="T38" fmla="*/ 14 w 94"/>
                  <a:gd name="T39" fmla="*/ 76 h 174"/>
                  <a:gd name="T40" fmla="*/ 14 w 94"/>
                  <a:gd name="T41" fmla="*/ 96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4" h="174">
                    <a:moveTo>
                      <a:pt x="14" y="96"/>
                    </a:moveTo>
                    <a:cubicBezTo>
                      <a:pt x="11" y="109"/>
                      <a:pt x="15" y="120"/>
                      <a:pt x="26" y="128"/>
                    </a:cubicBezTo>
                    <a:cubicBezTo>
                      <a:pt x="34" y="120"/>
                      <a:pt x="35" y="119"/>
                      <a:pt x="32" y="108"/>
                    </a:cubicBezTo>
                    <a:cubicBezTo>
                      <a:pt x="35" y="92"/>
                      <a:pt x="39" y="92"/>
                      <a:pt x="52" y="100"/>
                    </a:cubicBezTo>
                    <a:cubicBezTo>
                      <a:pt x="59" y="110"/>
                      <a:pt x="49" y="114"/>
                      <a:pt x="46" y="124"/>
                    </a:cubicBezTo>
                    <a:cubicBezTo>
                      <a:pt x="50" y="137"/>
                      <a:pt x="57" y="129"/>
                      <a:pt x="66" y="126"/>
                    </a:cubicBezTo>
                    <a:cubicBezTo>
                      <a:pt x="77" y="129"/>
                      <a:pt x="79" y="131"/>
                      <a:pt x="76" y="142"/>
                    </a:cubicBezTo>
                    <a:cubicBezTo>
                      <a:pt x="67" y="139"/>
                      <a:pt x="65" y="141"/>
                      <a:pt x="58" y="148"/>
                    </a:cubicBezTo>
                    <a:cubicBezTo>
                      <a:pt x="60" y="160"/>
                      <a:pt x="62" y="170"/>
                      <a:pt x="74" y="174"/>
                    </a:cubicBezTo>
                    <a:cubicBezTo>
                      <a:pt x="77" y="165"/>
                      <a:pt x="74" y="157"/>
                      <a:pt x="84" y="154"/>
                    </a:cubicBezTo>
                    <a:cubicBezTo>
                      <a:pt x="91" y="143"/>
                      <a:pt x="94" y="122"/>
                      <a:pt x="82" y="112"/>
                    </a:cubicBezTo>
                    <a:cubicBezTo>
                      <a:pt x="77" y="108"/>
                      <a:pt x="66" y="108"/>
                      <a:pt x="60" y="106"/>
                    </a:cubicBezTo>
                    <a:cubicBezTo>
                      <a:pt x="65" y="92"/>
                      <a:pt x="66" y="87"/>
                      <a:pt x="50" y="82"/>
                    </a:cubicBezTo>
                    <a:cubicBezTo>
                      <a:pt x="48" y="82"/>
                      <a:pt x="37" y="86"/>
                      <a:pt x="34" y="82"/>
                    </a:cubicBezTo>
                    <a:cubicBezTo>
                      <a:pt x="32" y="79"/>
                      <a:pt x="30" y="70"/>
                      <a:pt x="30" y="70"/>
                    </a:cubicBezTo>
                    <a:cubicBezTo>
                      <a:pt x="32" y="54"/>
                      <a:pt x="32" y="52"/>
                      <a:pt x="42" y="42"/>
                    </a:cubicBezTo>
                    <a:cubicBezTo>
                      <a:pt x="41" y="30"/>
                      <a:pt x="45" y="5"/>
                      <a:pt x="30" y="0"/>
                    </a:cubicBezTo>
                    <a:cubicBezTo>
                      <a:pt x="14" y="4"/>
                      <a:pt x="16" y="4"/>
                      <a:pt x="18" y="22"/>
                    </a:cubicBezTo>
                    <a:cubicBezTo>
                      <a:pt x="16" y="39"/>
                      <a:pt x="15" y="35"/>
                      <a:pt x="4" y="46"/>
                    </a:cubicBezTo>
                    <a:cubicBezTo>
                      <a:pt x="0" y="59"/>
                      <a:pt x="5" y="67"/>
                      <a:pt x="14" y="76"/>
                    </a:cubicBezTo>
                    <a:cubicBezTo>
                      <a:pt x="15" y="80"/>
                      <a:pt x="17" y="93"/>
                      <a:pt x="14" y="9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Freeform 197"/>
              <p:cNvSpPr>
                <a:spLocks/>
              </p:cNvSpPr>
              <p:nvPr userDrawn="1"/>
            </p:nvSpPr>
            <p:spPr bwMode="ltGray">
              <a:xfrm>
                <a:off x="2415" y="644"/>
                <a:ext cx="32" cy="41"/>
              </a:xfrm>
              <a:custGeom>
                <a:avLst/>
                <a:gdLst>
                  <a:gd name="T0" fmla="*/ 6 w 32"/>
                  <a:gd name="T1" fmla="*/ 24 h 50"/>
                  <a:gd name="T2" fmla="*/ 12 w 32"/>
                  <a:gd name="T3" fmla="*/ 0 h 50"/>
                  <a:gd name="T4" fmla="*/ 20 w 32"/>
                  <a:gd name="T5" fmla="*/ 16 h 50"/>
                  <a:gd name="T6" fmla="*/ 22 w 32"/>
                  <a:gd name="T7" fmla="*/ 24 h 50"/>
                  <a:gd name="T8" fmla="*/ 28 w 32"/>
                  <a:gd name="T9" fmla="*/ 26 h 50"/>
                  <a:gd name="T10" fmla="*/ 32 w 32"/>
                  <a:gd name="T11" fmla="*/ 38 h 50"/>
                  <a:gd name="T12" fmla="*/ 18 w 32"/>
                  <a:gd name="T13" fmla="*/ 50 h 50"/>
                  <a:gd name="T14" fmla="*/ 6 w 32"/>
                  <a:gd name="T15" fmla="*/ 2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50">
                    <a:moveTo>
                      <a:pt x="6" y="24"/>
                    </a:moveTo>
                    <a:cubicBezTo>
                      <a:pt x="0" y="15"/>
                      <a:pt x="3" y="6"/>
                      <a:pt x="12" y="0"/>
                    </a:cubicBezTo>
                    <a:cubicBezTo>
                      <a:pt x="23" y="3"/>
                      <a:pt x="23" y="5"/>
                      <a:pt x="20" y="16"/>
                    </a:cubicBezTo>
                    <a:cubicBezTo>
                      <a:pt x="21" y="19"/>
                      <a:pt x="20" y="22"/>
                      <a:pt x="22" y="24"/>
                    </a:cubicBezTo>
                    <a:cubicBezTo>
                      <a:pt x="23" y="26"/>
                      <a:pt x="27" y="24"/>
                      <a:pt x="28" y="26"/>
                    </a:cubicBezTo>
                    <a:cubicBezTo>
                      <a:pt x="30" y="29"/>
                      <a:pt x="32" y="38"/>
                      <a:pt x="32" y="38"/>
                    </a:cubicBezTo>
                    <a:cubicBezTo>
                      <a:pt x="29" y="46"/>
                      <a:pt x="26" y="47"/>
                      <a:pt x="18" y="50"/>
                    </a:cubicBezTo>
                    <a:cubicBezTo>
                      <a:pt x="12" y="41"/>
                      <a:pt x="18" y="24"/>
                      <a:pt x="6" y="2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Freeform 198"/>
              <p:cNvSpPr>
                <a:spLocks/>
              </p:cNvSpPr>
              <p:nvPr userDrawn="1"/>
            </p:nvSpPr>
            <p:spPr bwMode="ltGray">
              <a:xfrm>
                <a:off x="2349" y="654"/>
                <a:ext cx="45" cy="41"/>
              </a:xfrm>
              <a:custGeom>
                <a:avLst/>
                <a:gdLst>
                  <a:gd name="T0" fmla="*/ 0 w 43"/>
                  <a:gd name="T1" fmla="*/ 44 h 50"/>
                  <a:gd name="T2" fmla="*/ 22 w 43"/>
                  <a:gd name="T3" fmla="*/ 20 h 50"/>
                  <a:gd name="T4" fmla="*/ 36 w 43"/>
                  <a:gd name="T5" fmla="*/ 0 h 50"/>
                  <a:gd name="T6" fmla="*/ 24 w 43"/>
                  <a:gd name="T7" fmla="*/ 28 h 50"/>
                  <a:gd name="T8" fmla="*/ 2 w 43"/>
                  <a:gd name="T9" fmla="*/ 50 h 50"/>
                  <a:gd name="T10" fmla="*/ 0 w 43"/>
                  <a:gd name="T11" fmla="*/ 4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50">
                    <a:moveTo>
                      <a:pt x="0" y="44"/>
                    </a:moveTo>
                    <a:cubicBezTo>
                      <a:pt x="6" y="38"/>
                      <a:pt x="18" y="29"/>
                      <a:pt x="22" y="20"/>
                    </a:cubicBezTo>
                    <a:cubicBezTo>
                      <a:pt x="27" y="10"/>
                      <a:pt x="25" y="4"/>
                      <a:pt x="36" y="0"/>
                    </a:cubicBezTo>
                    <a:cubicBezTo>
                      <a:pt x="43" y="11"/>
                      <a:pt x="36" y="24"/>
                      <a:pt x="24" y="28"/>
                    </a:cubicBezTo>
                    <a:cubicBezTo>
                      <a:pt x="21" y="38"/>
                      <a:pt x="12" y="47"/>
                      <a:pt x="2" y="50"/>
                    </a:cubicBezTo>
                    <a:cubicBezTo>
                      <a:pt x="1" y="48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Freeform 199"/>
              <p:cNvSpPr>
                <a:spLocks/>
              </p:cNvSpPr>
              <p:nvPr userDrawn="1"/>
            </p:nvSpPr>
            <p:spPr bwMode="ltGray">
              <a:xfrm>
                <a:off x="4808" y="597"/>
                <a:ext cx="701" cy="438"/>
              </a:xfrm>
              <a:custGeom>
                <a:avLst/>
                <a:gdLst>
                  <a:gd name="T0" fmla="*/ 21 w 471"/>
                  <a:gd name="T1" fmla="*/ 280 h 281"/>
                  <a:gd name="T2" fmla="*/ 24 w 471"/>
                  <a:gd name="T3" fmla="*/ 250 h 281"/>
                  <a:gd name="T4" fmla="*/ 22 w 471"/>
                  <a:gd name="T5" fmla="*/ 245 h 281"/>
                  <a:gd name="T6" fmla="*/ 16 w 471"/>
                  <a:gd name="T7" fmla="*/ 218 h 281"/>
                  <a:gd name="T8" fmla="*/ 4 w 471"/>
                  <a:gd name="T9" fmla="*/ 215 h 281"/>
                  <a:gd name="T10" fmla="*/ 0 w 471"/>
                  <a:gd name="T11" fmla="*/ 191 h 281"/>
                  <a:gd name="T12" fmla="*/ 12 w 471"/>
                  <a:gd name="T13" fmla="*/ 180 h 281"/>
                  <a:gd name="T14" fmla="*/ 6 w 471"/>
                  <a:gd name="T15" fmla="*/ 165 h 281"/>
                  <a:gd name="T16" fmla="*/ 2 w 471"/>
                  <a:gd name="T17" fmla="*/ 160 h 281"/>
                  <a:gd name="T18" fmla="*/ 28 w 471"/>
                  <a:gd name="T19" fmla="*/ 120 h 281"/>
                  <a:gd name="T20" fmla="*/ 44 w 471"/>
                  <a:gd name="T21" fmla="*/ 96 h 281"/>
                  <a:gd name="T22" fmla="*/ 42 w 471"/>
                  <a:gd name="T23" fmla="*/ 70 h 281"/>
                  <a:gd name="T24" fmla="*/ 24 w 471"/>
                  <a:gd name="T25" fmla="*/ 43 h 281"/>
                  <a:gd name="T26" fmla="*/ 20 w 471"/>
                  <a:gd name="T27" fmla="*/ 32 h 281"/>
                  <a:gd name="T28" fmla="*/ 26 w 471"/>
                  <a:gd name="T29" fmla="*/ 36 h 281"/>
                  <a:gd name="T30" fmla="*/ 48 w 471"/>
                  <a:gd name="T31" fmla="*/ 35 h 281"/>
                  <a:gd name="T32" fmla="*/ 64 w 471"/>
                  <a:gd name="T33" fmla="*/ 11 h 281"/>
                  <a:gd name="T34" fmla="*/ 82 w 471"/>
                  <a:gd name="T35" fmla="*/ 0 h 281"/>
                  <a:gd name="T36" fmla="*/ 88 w 471"/>
                  <a:gd name="T37" fmla="*/ 2 h 281"/>
                  <a:gd name="T38" fmla="*/ 92 w 471"/>
                  <a:gd name="T39" fmla="*/ 9 h 281"/>
                  <a:gd name="T40" fmla="*/ 98 w 471"/>
                  <a:gd name="T41" fmla="*/ 5 h 281"/>
                  <a:gd name="T42" fmla="*/ 110 w 471"/>
                  <a:gd name="T43" fmla="*/ 8 h 281"/>
                  <a:gd name="T44" fmla="*/ 116 w 471"/>
                  <a:gd name="T45" fmla="*/ 9 h 281"/>
                  <a:gd name="T46" fmla="*/ 141 w 471"/>
                  <a:gd name="T47" fmla="*/ 14 h 281"/>
                  <a:gd name="T48" fmla="*/ 155 w 471"/>
                  <a:gd name="T49" fmla="*/ 24 h 281"/>
                  <a:gd name="T50" fmla="*/ 167 w 471"/>
                  <a:gd name="T51" fmla="*/ 17 h 281"/>
                  <a:gd name="T52" fmla="*/ 173 w 471"/>
                  <a:gd name="T53" fmla="*/ 14 h 281"/>
                  <a:gd name="T54" fmla="*/ 195 w 471"/>
                  <a:gd name="T55" fmla="*/ 14 h 281"/>
                  <a:gd name="T56" fmla="*/ 211 w 471"/>
                  <a:gd name="T57" fmla="*/ 32 h 281"/>
                  <a:gd name="T58" fmla="*/ 231 w 471"/>
                  <a:gd name="T59" fmla="*/ 59 h 281"/>
                  <a:gd name="T60" fmla="*/ 245 w 471"/>
                  <a:gd name="T61" fmla="*/ 70 h 281"/>
                  <a:gd name="T62" fmla="*/ 257 w 471"/>
                  <a:gd name="T63" fmla="*/ 68 h 281"/>
                  <a:gd name="T64" fmla="*/ 270 w 471"/>
                  <a:gd name="T65" fmla="*/ 65 h 281"/>
                  <a:gd name="T66" fmla="*/ 290 w 471"/>
                  <a:gd name="T67" fmla="*/ 71 h 281"/>
                  <a:gd name="T68" fmla="*/ 300 w 471"/>
                  <a:gd name="T69" fmla="*/ 81 h 281"/>
                  <a:gd name="T70" fmla="*/ 308 w 471"/>
                  <a:gd name="T71" fmla="*/ 90 h 281"/>
                  <a:gd name="T72" fmla="*/ 318 w 471"/>
                  <a:gd name="T73" fmla="*/ 111 h 281"/>
                  <a:gd name="T74" fmla="*/ 322 w 471"/>
                  <a:gd name="T75" fmla="*/ 120 h 281"/>
                  <a:gd name="T76" fmla="*/ 324 w 471"/>
                  <a:gd name="T77" fmla="*/ 125 h 281"/>
                  <a:gd name="T78" fmla="*/ 310 w 471"/>
                  <a:gd name="T79" fmla="*/ 142 h 281"/>
                  <a:gd name="T80" fmla="*/ 322 w 471"/>
                  <a:gd name="T81" fmla="*/ 141 h 281"/>
                  <a:gd name="T82" fmla="*/ 342 w 471"/>
                  <a:gd name="T83" fmla="*/ 155 h 281"/>
                  <a:gd name="T84" fmla="*/ 364 w 471"/>
                  <a:gd name="T85" fmla="*/ 157 h 281"/>
                  <a:gd name="T86" fmla="*/ 380 w 471"/>
                  <a:gd name="T87" fmla="*/ 168 h 281"/>
                  <a:gd name="T88" fmla="*/ 382 w 471"/>
                  <a:gd name="T89" fmla="*/ 172 h 281"/>
                  <a:gd name="T90" fmla="*/ 382 w 471"/>
                  <a:gd name="T91" fmla="*/ 176 h 281"/>
                  <a:gd name="T92" fmla="*/ 394 w 471"/>
                  <a:gd name="T93" fmla="*/ 172 h 281"/>
                  <a:gd name="T94" fmla="*/ 400 w 471"/>
                  <a:gd name="T95" fmla="*/ 171 h 281"/>
                  <a:gd name="T96" fmla="*/ 439 w 471"/>
                  <a:gd name="T97" fmla="*/ 185 h 281"/>
                  <a:gd name="T98" fmla="*/ 447 w 471"/>
                  <a:gd name="T99" fmla="*/ 199 h 281"/>
                  <a:gd name="T100" fmla="*/ 465 w 471"/>
                  <a:gd name="T101" fmla="*/ 201 h 281"/>
                  <a:gd name="T102" fmla="*/ 471 w 471"/>
                  <a:gd name="T103" fmla="*/ 215 h 281"/>
                  <a:gd name="T104" fmla="*/ 451 w 471"/>
                  <a:gd name="T105" fmla="*/ 258 h 281"/>
                  <a:gd name="T106" fmla="*/ 435 w 471"/>
                  <a:gd name="T107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1" h="281">
                    <a:moveTo>
                      <a:pt x="21" y="280"/>
                    </a:moveTo>
                    <a:cubicBezTo>
                      <a:pt x="32" y="281"/>
                      <a:pt x="25" y="253"/>
                      <a:pt x="24" y="250"/>
                    </a:cubicBezTo>
                    <a:cubicBezTo>
                      <a:pt x="23" y="248"/>
                      <a:pt x="22" y="245"/>
                      <a:pt x="22" y="245"/>
                    </a:cubicBezTo>
                    <a:cubicBezTo>
                      <a:pt x="21" y="243"/>
                      <a:pt x="20" y="221"/>
                      <a:pt x="16" y="218"/>
                    </a:cubicBezTo>
                    <a:cubicBezTo>
                      <a:pt x="13" y="216"/>
                      <a:pt x="4" y="215"/>
                      <a:pt x="4" y="215"/>
                    </a:cubicBezTo>
                    <a:cubicBezTo>
                      <a:pt x="0" y="207"/>
                      <a:pt x="3" y="200"/>
                      <a:pt x="0" y="191"/>
                    </a:cubicBezTo>
                    <a:cubicBezTo>
                      <a:pt x="2" y="185"/>
                      <a:pt x="7" y="186"/>
                      <a:pt x="12" y="180"/>
                    </a:cubicBezTo>
                    <a:cubicBezTo>
                      <a:pt x="14" y="172"/>
                      <a:pt x="14" y="169"/>
                      <a:pt x="6" y="165"/>
                    </a:cubicBezTo>
                    <a:cubicBezTo>
                      <a:pt x="4" y="163"/>
                      <a:pt x="2" y="162"/>
                      <a:pt x="2" y="160"/>
                    </a:cubicBezTo>
                    <a:cubicBezTo>
                      <a:pt x="2" y="150"/>
                      <a:pt x="16" y="123"/>
                      <a:pt x="28" y="120"/>
                    </a:cubicBezTo>
                    <a:cubicBezTo>
                      <a:pt x="32" y="111"/>
                      <a:pt x="40" y="105"/>
                      <a:pt x="44" y="96"/>
                    </a:cubicBezTo>
                    <a:cubicBezTo>
                      <a:pt x="39" y="83"/>
                      <a:pt x="38" y="85"/>
                      <a:pt x="42" y="70"/>
                    </a:cubicBezTo>
                    <a:cubicBezTo>
                      <a:pt x="38" y="60"/>
                      <a:pt x="34" y="48"/>
                      <a:pt x="24" y="43"/>
                    </a:cubicBezTo>
                    <a:cubicBezTo>
                      <a:pt x="18" y="36"/>
                      <a:pt x="10" y="37"/>
                      <a:pt x="20" y="32"/>
                    </a:cubicBezTo>
                    <a:cubicBezTo>
                      <a:pt x="27" y="34"/>
                      <a:pt x="26" y="32"/>
                      <a:pt x="26" y="36"/>
                    </a:cubicBezTo>
                    <a:cubicBezTo>
                      <a:pt x="34" y="41"/>
                      <a:pt x="39" y="39"/>
                      <a:pt x="48" y="35"/>
                    </a:cubicBezTo>
                    <a:cubicBezTo>
                      <a:pt x="45" y="22"/>
                      <a:pt x="48" y="14"/>
                      <a:pt x="64" y="11"/>
                    </a:cubicBezTo>
                    <a:cubicBezTo>
                      <a:pt x="71" y="8"/>
                      <a:pt x="75" y="3"/>
                      <a:pt x="82" y="0"/>
                    </a:cubicBezTo>
                    <a:cubicBezTo>
                      <a:pt x="84" y="1"/>
                      <a:pt x="88" y="0"/>
                      <a:pt x="88" y="2"/>
                    </a:cubicBezTo>
                    <a:cubicBezTo>
                      <a:pt x="90" y="12"/>
                      <a:pt x="75" y="13"/>
                      <a:pt x="92" y="9"/>
                    </a:cubicBezTo>
                    <a:cubicBezTo>
                      <a:pt x="94" y="8"/>
                      <a:pt x="96" y="5"/>
                      <a:pt x="98" y="5"/>
                    </a:cubicBezTo>
                    <a:cubicBezTo>
                      <a:pt x="102" y="4"/>
                      <a:pt x="106" y="7"/>
                      <a:pt x="110" y="8"/>
                    </a:cubicBezTo>
                    <a:cubicBezTo>
                      <a:pt x="112" y="8"/>
                      <a:pt x="116" y="9"/>
                      <a:pt x="116" y="9"/>
                    </a:cubicBezTo>
                    <a:cubicBezTo>
                      <a:pt x="122" y="16"/>
                      <a:pt x="129" y="13"/>
                      <a:pt x="141" y="14"/>
                    </a:cubicBezTo>
                    <a:cubicBezTo>
                      <a:pt x="143" y="21"/>
                      <a:pt x="147" y="22"/>
                      <a:pt x="155" y="24"/>
                    </a:cubicBezTo>
                    <a:cubicBezTo>
                      <a:pt x="159" y="22"/>
                      <a:pt x="163" y="20"/>
                      <a:pt x="167" y="17"/>
                    </a:cubicBezTo>
                    <a:cubicBezTo>
                      <a:pt x="169" y="16"/>
                      <a:pt x="173" y="14"/>
                      <a:pt x="173" y="14"/>
                    </a:cubicBezTo>
                    <a:cubicBezTo>
                      <a:pt x="195" y="26"/>
                      <a:pt x="175" y="20"/>
                      <a:pt x="195" y="14"/>
                    </a:cubicBezTo>
                    <a:cubicBezTo>
                      <a:pt x="207" y="17"/>
                      <a:pt x="201" y="26"/>
                      <a:pt x="211" y="32"/>
                    </a:cubicBezTo>
                    <a:cubicBezTo>
                      <a:pt x="214" y="38"/>
                      <a:pt x="224" y="55"/>
                      <a:pt x="231" y="59"/>
                    </a:cubicBezTo>
                    <a:cubicBezTo>
                      <a:pt x="241" y="70"/>
                      <a:pt x="235" y="67"/>
                      <a:pt x="245" y="70"/>
                    </a:cubicBezTo>
                    <a:cubicBezTo>
                      <a:pt x="249" y="69"/>
                      <a:pt x="253" y="69"/>
                      <a:pt x="257" y="68"/>
                    </a:cubicBezTo>
                    <a:cubicBezTo>
                      <a:pt x="261" y="67"/>
                      <a:pt x="270" y="65"/>
                      <a:pt x="270" y="65"/>
                    </a:cubicBezTo>
                    <a:cubicBezTo>
                      <a:pt x="278" y="66"/>
                      <a:pt x="283" y="67"/>
                      <a:pt x="290" y="71"/>
                    </a:cubicBezTo>
                    <a:cubicBezTo>
                      <a:pt x="304" y="88"/>
                      <a:pt x="282" y="62"/>
                      <a:pt x="300" y="81"/>
                    </a:cubicBezTo>
                    <a:cubicBezTo>
                      <a:pt x="302" y="84"/>
                      <a:pt x="308" y="90"/>
                      <a:pt x="308" y="90"/>
                    </a:cubicBezTo>
                    <a:cubicBezTo>
                      <a:pt x="311" y="98"/>
                      <a:pt x="315" y="103"/>
                      <a:pt x="318" y="111"/>
                    </a:cubicBezTo>
                    <a:cubicBezTo>
                      <a:pt x="319" y="114"/>
                      <a:pt x="321" y="117"/>
                      <a:pt x="322" y="120"/>
                    </a:cubicBezTo>
                    <a:cubicBezTo>
                      <a:pt x="323" y="122"/>
                      <a:pt x="324" y="125"/>
                      <a:pt x="324" y="125"/>
                    </a:cubicBezTo>
                    <a:cubicBezTo>
                      <a:pt x="321" y="132"/>
                      <a:pt x="313" y="134"/>
                      <a:pt x="310" y="142"/>
                    </a:cubicBezTo>
                    <a:cubicBezTo>
                      <a:pt x="313" y="151"/>
                      <a:pt x="317" y="146"/>
                      <a:pt x="322" y="141"/>
                    </a:cubicBezTo>
                    <a:cubicBezTo>
                      <a:pt x="341" y="143"/>
                      <a:pt x="339" y="142"/>
                      <a:pt x="342" y="155"/>
                    </a:cubicBezTo>
                    <a:cubicBezTo>
                      <a:pt x="351" y="150"/>
                      <a:pt x="355" y="152"/>
                      <a:pt x="364" y="157"/>
                    </a:cubicBezTo>
                    <a:cubicBezTo>
                      <a:pt x="369" y="162"/>
                      <a:pt x="372" y="166"/>
                      <a:pt x="380" y="168"/>
                    </a:cubicBezTo>
                    <a:cubicBezTo>
                      <a:pt x="381" y="169"/>
                      <a:pt x="383" y="171"/>
                      <a:pt x="382" y="172"/>
                    </a:cubicBezTo>
                    <a:cubicBezTo>
                      <a:pt x="380" y="176"/>
                      <a:pt x="368" y="172"/>
                      <a:pt x="382" y="176"/>
                    </a:cubicBezTo>
                    <a:cubicBezTo>
                      <a:pt x="386" y="175"/>
                      <a:pt x="390" y="173"/>
                      <a:pt x="394" y="172"/>
                    </a:cubicBezTo>
                    <a:cubicBezTo>
                      <a:pt x="396" y="172"/>
                      <a:pt x="400" y="171"/>
                      <a:pt x="400" y="171"/>
                    </a:cubicBezTo>
                    <a:cubicBezTo>
                      <a:pt x="413" y="177"/>
                      <a:pt x="427" y="179"/>
                      <a:pt x="439" y="185"/>
                    </a:cubicBezTo>
                    <a:cubicBezTo>
                      <a:pt x="441" y="190"/>
                      <a:pt x="445" y="194"/>
                      <a:pt x="447" y="199"/>
                    </a:cubicBezTo>
                    <a:cubicBezTo>
                      <a:pt x="453" y="198"/>
                      <a:pt x="460" y="195"/>
                      <a:pt x="465" y="201"/>
                    </a:cubicBezTo>
                    <a:cubicBezTo>
                      <a:pt x="468" y="205"/>
                      <a:pt x="471" y="215"/>
                      <a:pt x="471" y="215"/>
                    </a:cubicBezTo>
                    <a:cubicBezTo>
                      <a:pt x="468" y="231"/>
                      <a:pt x="469" y="248"/>
                      <a:pt x="451" y="258"/>
                    </a:cubicBezTo>
                    <a:cubicBezTo>
                      <a:pt x="447" y="262"/>
                      <a:pt x="437" y="275"/>
                      <a:pt x="435" y="281"/>
                    </a:cubicBez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Freeform 200"/>
              <p:cNvSpPr>
                <a:spLocks/>
              </p:cNvSpPr>
              <p:nvPr userDrawn="1"/>
            </p:nvSpPr>
            <p:spPr bwMode="ltGray">
              <a:xfrm>
                <a:off x="3880" y="-7"/>
                <a:ext cx="984" cy="692"/>
              </a:xfrm>
              <a:custGeom>
                <a:avLst/>
                <a:gdLst>
                  <a:gd name="T0" fmla="*/ 406 w 984"/>
                  <a:gd name="T1" fmla="*/ 6 h 844"/>
                  <a:gd name="T2" fmla="*/ 502 w 984"/>
                  <a:gd name="T3" fmla="*/ 34 h 844"/>
                  <a:gd name="T4" fmla="*/ 550 w 984"/>
                  <a:gd name="T5" fmla="*/ 38 h 844"/>
                  <a:gd name="T6" fmla="*/ 578 w 984"/>
                  <a:gd name="T7" fmla="*/ 130 h 844"/>
                  <a:gd name="T8" fmla="*/ 586 w 984"/>
                  <a:gd name="T9" fmla="*/ 90 h 844"/>
                  <a:gd name="T10" fmla="*/ 606 w 984"/>
                  <a:gd name="T11" fmla="*/ 70 h 844"/>
                  <a:gd name="T12" fmla="*/ 642 w 984"/>
                  <a:gd name="T13" fmla="*/ 126 h 844"/>
                  <a:gd name="T14" fmla="*/ 682 w 984"/>
                  <a:gd name="T15" fmla="*/ 98 h 844"/>
                  <a:gd name="T16" fmla="*/ 706 w 984"/>
                  <a:gd name="T17" fmla="*/ 86 h 844"/>
                  <a:gd name="T18" fmla="*/ 762 w 984"/>
                  <a:gd name="T19" fmla="*/ 2 h 844"/>
                  <a:gd name="T20" fmla="*/ 798 w 984"/>
                  <a:gd name="T21" fmla="*/ 70 h 844"/>
                  <a:gd name="T22" fmla="*/ 798 w 984"/>
                  <a:gd name="T23" fmla="*/ 130 h 844"/>
                  <a:gd name="T24" fmla="*/ 790 w 984"/>
                  <a:gd name="T25" fmla="*/ 158 h 844"/>
                  <a:gd name="T26" fmla="*/ 766 w 984"/>
                  <a:gd name="T27" fmla="*/ 162 h 844"/>
                  <a:gd name="T28" fmla="*/ 762 w 984"/>
                  <a:gd name="T29" fmla="*/ 186 h 844"/>
                  <a:gd name="T30" fmla="*/ 802 w 984"/>
                  <a:gd name="T31" fmla="*/ 226 h 844"/>
                  <a:gd name="T32" fmla="*/ 786 w 984"/>
                  <a:gd name="T33" fmla="*/ 322 h 844"/>
                  <a:gd name="T34" fmla="*/ 830 w 984"/>
                  <a:gd name="T35" fmla="*/ 414 h 844"/>
                  <a:gd name="T36" fmla="*/ 854 w 984"/>
                  <a:gd name="T37" fmla="*/ 450 h 844"/>
                  <a:gd name="T38" fmla="*/ 830 w 984"/>
                  <a:gd name="T39" fmla="*/ 450 h 844"/>
                  <a:gd name="T40" fmla="*/ 746 w 984"/>
                  <a:gd name="T41" fmla="*/ 378 h 844"/>
                  <a:gd name="T42" fmla="*/ 678 w 984"/>
                  <a:gd name="T43" fmla="*/ 402 h 844"/>
                  <a:gd name="T44" fmla="*/ 590 w 984"/>
                  <a:gd name="T45" fmla="*/ 442 h 844"/>
                  <a:gd name="T46" fmla="*/ 642 w 984"/>
                  <a:gd name="T47" fmla="*/ 578 h 844"/>
                  <a:gd name="T48" fmla="*/ 710 w 984"/>
                  <a:gd name="T49" fmla="*/ 610 h 844"/>
                  <a:gd name="T50" fmla="*/ 738 w 984"/>
                  <a:gd name="T51" fmla="*/ 550 h 844"/>
                  <a:gd name="T52" fmla="*/ 774 w 984"/>
                  <a:gd name="T53" fmla="*/ 570 h 844"/>
                  <a:gd name="T54" fmla="*/ 766 w 984"/>
                  <a:gd name="T55" fmla="*/ 630 h 844"/>
                  <a:gd name="T56" fmla="*/ 802 w 984"/>
                  <a:gd name="T57" fmla="*/ 670 h 844"/>
                  <a:gd name="T58" fmla="*/ 838 w 984"/>
                  <a:gd name="T59" fmla="*/ 658 h 844"/>
                  <a:gd name="T60" fmla="*/ 922 w 984"/>
                  <a:gd name="T61" fmla="*/ 806 h 844"/>
                  <a:gd name="T62" fmla="*/ 942 w 984"/>
                  <a:gd name="T63" fmla="*/ 826 h 844"/>
                  <a:gd name="T64" fmla="*/ 874 w 984"/>
                  <a:gd name="T65" fmla="*/ 810 h 844"/>
                  <a:gd name="T66" fmla="*/ 830 w 984"/>
                  <a:gd name="T67" fmla="*/ 758 h 844"/>
                  <a:gd name="T68" fmla="*/ 778 w 984"/>
                  <a:gd name="T69" fmla="*/ 710 h 844"/>
                  <a:gd name="T70" fmla="*/ 702 w 984"/>
                  <a:gd name="T71" fmla="*/ 662 h 844"/>
                  <a:gd name="T72" fmla="*/ 614 w 984"/>
                  <a:gd name="T73" fmla="*/ 646 h 844"/>
                  <a:gd name="T74" fmla="*/ 506 w 984"/>
                  <a:gd name="T75" fmla="*/ 594 h 844"/>
                  <a:gd name="T76" fmla="*/ 462 w 984"/>
                  <a:gd name="T77" fmla="*/ 506 h 844"/>
                  <a:gd name="T78" fmla="*/ 430 w 984"/>
                  <a:gd name="T79" fmla="*/ 462 h 844"/>
                  <a:gd name="T80" fmla="*/ 382 w 984"/>
                  <a:gd name="T81" fmla="*/ 430 h 844"/>
                  <a:gd name="T82" fmla="*/ 342 w 984"/>
                  <a:gd name="T83" fmla="*/ 370 h 844"/>
                  <a:gd name="T84" fmla="*/ 354 w 984"/>
                  <a:gd name="T85" fmla="*/ 414 h 844"/>
                  <a:gd name="T86" fmla="*/ 418 w 984"/>
                  <a:gd name="T87" fmla="*/ 494 h 844"/>
                  <a:gd name="T88" fmla="*/ 422 w 984"/>
                  <a:gd name="T89" fmla="*/ 526 h 844"/>
                  <a:gd name="T90" fmla="*/ 394 w 984"/>
                  <a:gd name="T91" fmla="*/ 498 h 844"/>
                  <a:gd name="T92" fmla="*/ 354 w 984"/>
                  <a:gd name="T93" fmla="*/ 466 h 844"/>
                  <a:gd name="T94" fmla="*/ 314 w 984"/>
                  <a:gd name="T95" fmla="*/ 402 h 844"/>
                  <a:gd name="T96" fmla="*/ 266 w 984"/>
                  <a:gd name="T97" fmla="*/ 346 h 844"/>
                  <a:gd name="T98" fmla="*/ 210 w 984"/>
                  <a:gd name="T99" fmla="*/ 314 h 844"/>
                  <a:gd name="T100" fmla="*/ 154 w 984"/>
                  <a:gd name="T101" fmla="*/ 238 h 844"/>
                  <a:gd name="T102" fmla="*/ 66 w 984"/>
                  <a:gd name="T103" fmla="*/ 66 h 844"/>
                  <a:gd name="T104" fmla="*/ 34 w 984"/>
                  <a:gd name="T105" fmla="*/ 38 h 844"/>
                  <a:gd name="T106" fmla="*/ 46 w 984"/>
                  <a:gd name="T107" fmla="*/ 22 h 844"/>
                  <a:gd name="T108" fmla="*/ 102 w 984"/>
                  <a:gd name="T109" fmla="*/ 70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84" h="844">
                    <a:moveTo>
                      <a:pt x="82" y="38"/>
                    </a:moveTo>
                    <a:lnTo>
                      <a:pt x="406" y="6"/>
                    </a:lnTo>
                    <a:cubicBezTo>
                      <a:pt x="497" y="22"/>
                      <a:pt x="465" y="0"/>
                      <a:pt x="474" y="54"/>
                    </a:cubicBezTo>
                    <a:cubicBezTo>
                      <a:pt x="492" y="48"/>
                      <a:pt x="484" y="40"/>
                      <a:pt x="502" y="34"/>
                    </a:cubicBezTo>
                    <a:cubicBezTo>
                      <a:pt x="510" y="37"/>
                      <a:pt x="517" y="46"/>
                      <a:pt x="526" y="46"/>
                    </a:cubicBezTo>
                    <a:cubicBezTo>
                      <a:pt x="534" y="46"/>
                      <a:pt x="550" y="38"/>
                      <a:pt x="550" y="38"/>
                    </a:cubicBezTo>
                    <a:cubicBezTo>
                      <a:pt x="556" y="55"/>
                      <a:pt x="552" y="60"/>
                      <a:pt x="542" y="74"/>
                    </a:cubicBezTo>
                    <a:cubicBezTo>
                      <a:pt x="555" y="114"/>
                      <a:pt x="550" y="102"/>
                      <a:pt x="578" y="130"/>
                    </a:cubicBezTo>
                    <a:cubicBezTo>
                      <a:pt x="584" y="148"/>
                      <a:pt x="590" y="148"/>
                      <a:pt x="606" y="138"/>
                    </a:cubicBezTo>
                    <a:cubicBezTo>
                      <a:pt x="600" y="119"/>
                      <a:pt x="594" y="107"/>
                      <a:pt x="586" y="90"/>
                    </a:cubicBezTo>
                    <a:cubicBezTo>
                      <a:pt x="583" y="82"/>
                      <a:pt x="578" y="66"/>
                      <a:pt x="578" y="66"/>
                    </a:cubicBezTo>
                    <a:cubicBezTo>
                      <a:pt x="585" y="44"/>
                      <a:pt x="597" y="56"/>
                      <a:pt x="606" y="70"/>
                    </a:cubicBezTo>
                    <a:cubicBezTo>
                      <a:pt x="609" y="86"/>
                      <a:pt x="608" y="117"/>
                      <a:pt x="626" y="90"/>
                    </a:cubicBezTo>
                    <a:cubicBezTo>
                      <a:pt x="648" y="97"/>
                      <a:pt x="646" y="104"/>
                      <a:pt x="642" y="126"/>
                    </a:cubicBezTo>
                    <a:cubicBezTo>
                      <a:pt x="650" y="150"/>
                      <a:pt x="665" y="141"/>
                      <a:pt x="682" y="130"/>
                    </a:cubicBezTo>
                    <a:cubicBezTo>
                      <a:pt x="689" y="108"/>
                      <a:pt x="673" y="124"/>
                      <a:pt x="682" y="98"/>
                    </a:cubicBezTo>
                    <a:cubicBezTo>
                      <a:pt x="683" y="94"/>
                      <a:pt x="690" y="96"/>
                      <a:pt x="694" y="94"/>
                    </a:cubicBezTo>
                    <a:cubicBezTo>
                      <a:pt x="698" y="92"/>
                      <a:pt x="702" y="89"/>
                      <a:pt x="706" y="86"/>
                    </a:cubicBezTo>
                    <a:cubicBezTo>
                      <a:pt x="717" y="54"/>
                      <a:pt x="688" y="54"/>
                      <a:pt x="742" y="46"/>
                    </a:cubicBezTo>
                    <a:cubicBezTo>
                      <a:pt x="748" y="27"/>
                      <a:pt x="741" y="9"/>
                      <a:pt x="762" y="2"/>
                    </a:cubicBezTo>
                    <a:cubicBezTo>
                      <a:pt x="788" y="11"/>
                      <a:pt x="777" y="38"/>
                      <a:pt x="802" y="46"/>
                    </a:cubicBezTo>
                    <a:cubicBezTo>
                      <a:pt x="831" y="36"/>
                      <a:pt x="805" y="63"/>
                      <a:pt x="798" y="70"/>
                    </a:cubicBezTo>
                    <a:cubicBezTo>
                      <a:pt x="789" y="96"/>
                      <a:pt x="787" y="96"/>
                      <a:pt x="802" y="118"/>
                    </a:cubicBezTo>
                    <a:cubicBezTo>
                      <a:pt x="801" y="122"/>
                      <a:pt x="801" y="127"/>
                      <a:pt x="798" y="130"/>
                    </a:cubicBezTo>
                    <a:cubicBezTo>
                      <a:pt x="794" y="133"/>
                      <a:pt x="784" y="129"/>
                      <a:pt x="782" y="134"/>
                    </a:cubicBezTo>
                    <a:cubicBezTo>
                      <a:pt x="780" y="142"/>
                      <a:pt x="790" y="158"/>
                      <a:pt x="790" y="158"/>
                    </a:cubicBezTo>
                    <a:cubicBezTo>
                      <a:pt x="786" y="161"/>
                      <a:pt x="783" y="165"/>
                      <a:pt x="778" y="166"/>
                    </a:cubicBezTo>
                    <a:cubicBezTo>
                      <a:pt x="774" y="167"/>
                      <a:pt x="769" y="159"/>
                      <a:pt x="766" y="162"/>
                    </a:cubicBezTo>
                    <a:cubicBezTo>
                      <a:pt x="758" y="170"/>
                      <a:pt x="794" y="182"/>
                      <a:pt x="794" y="182"/>
                    </a:cubicBezTo>
                    <a:cubicBezTo>
                      <a:pt x="804" y="211"/>
                      <a:pt x="775" y="190"/>
                      <a:pt x="762" y="186"/>
                    </a:cubicBezTo>
                    <a:cubicBezTo>
                      <a:pt x="767" y="194"/>
                      <a:pt x="773" y="202"/>
                      <a:pt x="778" y="210"/>
                    </a:cubicBezTo>
                    <a:cubicBezTo>
                      <a:pt x="783" y="218"/>
                      <a:pt x="802" y="226"/>
                      <a:pt x="802" y="226"/>
                    </a:cubicBezTo>
                    <a:cubicBezTo>
                      <a:pt x="813" y="242"/>
                      <a:pt x="804" y="245"/>
                      <a:pt x="810" y="262"/>
                    </a:cubicBezTo>
                    <a:cubicBezTo>
                      <a:pt x="803" y="282"/>
                      <a:pt x="793" y="301"/>
                      <a:pt x="786" y="322"/>
                    </a:cubicBezTo>
                    <a:cubicBezTo>
                      <a:pt x="783" y="330"/>
                      <a:pt x="778" y="346"/>
                      <a:pt x="778" y="346"/>
                    </a:cubicBezTo>
                    <a:cubicBezTo>
                      <a:pt x="785" y="366"/>
                      <a:pt x="817" y="394"/>
                      <a:pt x="830" y="414"/>
                    </a:cubicBezTo>
                    <a:cubicBezTo>
                      <a:pt x="835" y="422"/>
                      <a:pt x="841" y="430"/>
                      <a:pt x="846" y="438"/>
                    </a:cubicBezTo>
                    <a:cubicBezTo>
                      <a:pt x="849" y="442"/>
                      <a:pt x="854" y="450"/>
                      <a:pt x="854" y="450"/>
                    </a:cubicBezTo>
                    <a:cubicBezTo>
                      <a:pt x="853" y="457"/>
                      <a:pt x="855" y="466"/>
                      <a:pt x="850" y="470"/>
                    </a:cubicBezTo>
                    <a:cubicBezTo>
                      <a:pt x="844" y="475"/>
                      <a:pt x="831" y="451"/>
                      <a:pt x="830" y="450"/>
                    </a:cubicBezTo>
                    <a:cubicBezTo>
                      <a:pt x="811" y="431"/>
                      <a:pt x="789" y="421"/>
                      <a:pt x="774" y="398"/>
                    </a:cubicBezTo>
                    <a:cubicBezTo>
                      <a:pt x="769" y="379"/>
                      <a:pt x="766" y="371"/>
                      <a:pt x="746" y="378"/>
                    </a:cubicBezTo>
                    <a:cubicBezTo>
                      <a:pt x="717" y="368"/>
                      <a:pt x="730" y="368"/>
                      <a:pt x="706" y="374"/>
                    </a:cubicBezTo>
                    <a:cubicBezTo>
                      <a:pt x="688" y="402"/>
                      <a:pt x="699" y="395"/>
                      <a:pt x="678" y="402"/>
                    </a:cubicBezTo>
                    <a:cubicBezTo>
                      <a:pt x="654" y="386"/>
                      <a:pt x="650" y="390"/>
                      <a:pt x="618" y="394"/>
                    </a:cubicBezTo>
                    <a:cubicBezTo>
                      <a:pt x="607" y="411"/>
                      <a:pt x="601" y="426"/>
                      <a:pt x="590" y="442"/>
                    </a:cubicBezTo>
                    <a:cubicBezTo>
                      <a:pt x="600" y="471"/>
                      <a:pt x="593" y="459"/>
                      <a:pt x="606" y="478"/>
                    </a:cubicBezTo>
                    <a:cubicBezTo>
                      <a:pt x="593" y="518"/>
                      <a:pt x="622" y="548"/>
                      <a:pt x="642" y="578"/>
                    </a:cubicBezTo>
                    <a:cubicBezTo>
                      <a:pt x="651" y="591"/>
                      <a:pt x="651" y="601"/>
                      <a:pt x="666" y="606"/>
                    </a:cubicBezTo>
                    <a:cubicBezTo>
                      <a:pt x="680" y="627"/>
                      <a:pt x="691" y="623"/>
                      <a:pt x="710" y="610"/>
                    </a:cubicBezTo>
                    <a:cubicBezTo>
                      <a:pt x="729" y="616"/>
                      <a:pt x="729" y="606"/>
                      <a:pt x="734" y="590"/>
                    </a:cubicBezTo>
                    <a:cubicBezTo>
                      <a:pt x="735" y="577"/>
                      <a:pt x="731" y="562"/>
                      <a:pt x="738" y="550"/>
                    </a:cubicBezTo>
                    <a:cubicBezTo>
                      <a:pt x="742" y="543"/>
                      <a:pt x="762" y="542"/>
                      <a:pt x="762" y="542"/>
                    </a:cubicBezTo>
                    <a:cubicBezTo>
                      <a:pt x="783" y="547"/>
                      <a:pt x="786" y="552"/>
                      <a:pt x="774" y="570"/>
                    </a:cubicBezTo>
                    <a:cubicBezTo>
                      <a:pt x="779" y="590"/>
                      <a:pt x="790" y="605"/>
                      <a:pt x="770" y="618"/>
                    </a:cubicBezTo>
                    <a:cubicBezTo>
                      <a:pt x="769" y="622"/>
                      <a:pt x="764" y="626"/>
                      <a:pt x="766" y="630"/>
                    </a:cubicBezTo>
                    <a:cubicBezTo>
                      <a:pt x="768" y="634"/>
                      <a:pt x="775" y="634"/>
                      <a:pt x="778" y="638"/>
                    </a:cubicBezTo>
                    <a:cubicBezTo>
                      <a:pt x="788" y="651"/>
                      <a:pt x="786" y="660"/>
                      <a:pt x="802" y="670"/>
                    </a:cubicBezTo>
                    <a:cubicBezTo>
                      <a:pt x="810" y="667"/>
                      <a:pt x="818" y="665"/>
                      <a:pt x="826" y="662"/>
                    </a:cubicBezTo>
                    <a:cubicBezTo>
                      <a:pt x="830" y="661"/>
                      <a:pt x="838" y="658"/>
                      <a:pt x="838" y="658"/>
                    </a:cubicBezTo>
                    <a:cubicBezTo>
                      <a:pt x="857" y="664"/>
                      <a:pt x="864" y="680"/>
                      <a:pt x="870" y="698"/>
                    </a:cubicBezTo>
                    <a:cubicBezTo>
                      <a:pt x="859" y="731"/>
                      <a:pt x="887" y="794"/>
                      <a:pt x="922" y="806"/>
                    </a:cubicBezTo>
                    <a:cubicBezTo>
                      <a:pt x="938" y="801"/>
                      <a:pt x="941" y="792"/>
                      <a:pt x="958" y="798"/>
                    </a:cubicBezTo>
                    <a:cubicBezTo>
                      <a:pt x="984" y="837"/>
                      <a:pt x="928" y="784"/>
                      <a:pt x="942" y="826"/>
                    </a:cubicBezTo>
                    <a:cubicBezTo>
                      <a:pt x="936" y="844"/>
                      <a:pt x="930" y="844"/>
                      <a:pt x="914" y="834"/>
                    </a:cubicBezTo>
                    <a:cubicBezTo>
                      <a:pt x="903" y="817"/>
                      <a:pt x="890" y="821"/>
                      <a:pt x="874" y="810"/>
                    </a:cubicBezTo>
                    <a:cubicBezTo>
                      <a:pt x="851" y="776"/>
                      <a:pt x="882" y="816"/>
                      <a:pt x="854" y="794"/>
                    </a:cubicBezTo>
                    <a:cubicBezTo>
                      <a:pt x="843" y="785"/>
                      <a:pt x="840" y="768"/>
                      <a:pt x="830" y="758"/>
                    </a:cubicBezTo>
                    <a:cubicBezTo>
                      <a:pt x="824" y="739"/>
                      <a:pt x="817" y="724"/>
                      <a:pt x="798" y="718"/>
                    </a:cubicBezTo>
                    <a:cubicBezTo>
                      <a:pt x="791" y="696"/>
                      <a:pt x="800" y="712"/>
                      <a:pt x="778" y="710"/>
                    </a:cubicBezTo>
                    <a:cubicBezTo>
                      <a:pt x="767" y="709"/>
                      <a:pt x="746" y="702"/>
                      <a:pt x="746" y="702"/>
                    </a:cubicBezTo>
                    <a:cubicBezTo>
                      <a:pt x="729" y="691"/>
                      <a:pt x="720" y="674"/>
                      <a:pt x="702" y="662"/>
                    </a:cubicBezTo>
                    <a:cubicBezTo>
                      <a:pt x="694" y="665"/>
                      <a:pt x="687" y="673"/>
                      <a:pt x="678" y="674"/>
                    </a:cubicBezTo>
                    <a:cubicBezTo>
                      <a:pt x="657" y="677"/>
                      <a:pt x="630" y="657"/>
                      <a:pt x="614" y="646"/>
                    </a:cubicBezTo>
                    <a:cubicBezTo>
                      <a:pt x="600" y="637"/>
                      <a:pt x="580" y="639"/>
                      <a:pt x="566" y="630"/>
                    </a:cubicBezTo>
                    <a:cubicBezTo>
                      <a:pt x="546" y="617"/>
                      <a:pt x="525" y="607"/>
                      <a:pt x="506" y="594"/>
                    </a:cubicBezTo>
                    <a:cubicBezTo>
                      <a:pt x="513" y="572"/>
                      <a:pt x="509" y="551"/>
                      <a:pt x="490" y="538"/>
                    </a:cubicBezTo>
                    <a:cubicBezTo>
                      <a:pt x="485" y="522"/>
                      <a:pt x="476" y="515"/>
                      <a:pt x="462" y="506"/>
                    </a:cubicBezTo>
                    <a:cubicBezTo>
                      <a:pt x="441" y="474"/>
                      <a:pt x="469" y="513"/>
                      <a:pt x="442" y="486"/>
                    </a:cubicBezTo>
                    <a:cubicBezTo>
                      <a:pt x="436" y="480"/>
                      <a:pt x="436" y="468"/>
                      <a:pt x="430" y="462"/>
                    </a:cubicBezTo>
                    <a:cubicBezTo>
                      <a:pt x="427" y="459"/>
                      <a:pt x="422" y="459"/>
                      <a:pt x="418" y="458"/>
                    </a:cubicBezTo>
                    <a:cubicBezTo>
                      <a:pt x="407" y="447"/>
                      <a:pt x="382" y="430"/>
                      <a:pt x="382" y="430"/>
                    </a:cubicBezTo>
                    <a:cubicBezTo>
                      <a:pt x="371" y="413"/>
                      <a:pt x="358" y="399"/>
                      <a:pt x="346" y="382"/>
                    </a:cubicBezTo>
                    <a:cubicBezTo>
                      <a:pt x="344" y="378"/>
                      <a:pt x="345" y="373"/>
                      <a:pt x="342" y="370"/>
                    </a:cubicBezTo>
                    <a:cubicBezTo>
                      <a:pt x="339" y="367"/>
                      <a:pt x="334" y="367"/>
                      <a:pt x="330" y="366"/>
                    </a:cubicBezTo>
                    <a:cubicBezTo>
                      <a:pt x="322" y="390"/>
                      <a:pt x="342" y="398"/>
                      <a:pt x="354" y="414"/>
                    </a:cubicBezTo>
                    <a:cubicBezTo>
                      <a:pt x="368" y="432"/>
                      <a:pt x="372" y="446"/>
                      <a:pt x="390" y="458"/>
                    </a:cubicBezTo>
                    <a:cubicBezTo>
                      <a:pt x="409" y="487"/>
                      <a:pt x="399" y="475"/>
                      <a:pt x="418" y="494"/>
                    </a:cubicBezTo>
                    <a:cubicBezTo>
                      <a:pt x="423" y="510"/>
                      <a:pt x="428" y="517"/>
                      <a:pt x="442" y="526"/>
                    </a:cubicBezTo>
                    <a:cubicBezTo>
                      <a:pt x="450" y="550"/>
                      <a:pt x="432" y="533"/>
                      <a:pt x="422" y="526"/>
                    </a:cubicBezTo>
                    <a:cubicBezTo>
                      <a:pt x="399" y="492"/>
                      <a:pt x="430" y="532"/>
                      <a:pt x="402" y="510"/>
                    </a:cubicBezTo>
                    <a:cubicBezTo>
                      <a:pt x="398" y="507"/>
                      <a:pt x="397" y="501"/>
                      <a:pt x="394" y="498"/>
                    </a:cubicBezTo>
                    <a:cubicBezTo>
                      <a:pt x="391" y="495"/>
                      <a:pt x="386" y="493"/>
                      <a:pt x="382" y="490"/>
                    </a:cubicBezTo>
                    <a:cubicBezTo>
                      <a:pt x="377" y="474"/>
                      <a:pt x="370" y="471"/>
                      <a:pt x="354" y="466"/>
                    </a:cubicBezTo>
                    <a:cubicBezTo>
                      <a:pt x="344" y="452"/>
                      <a:pt x="340" y="447"/>
                      <a:pt x="346" y="430"/>
                    </a:cubicBezTo>
                    <a:cubicBezTo>
                      <a:pt x="338" y="418"/>
                      <a:pt x="314" y="402"/>
                      <a:pt x="314" y="402"/>
                    </a:cubicBezTo>
                    <a:cubicBezTo>
                      <a:pt x="306" y="390"/>
                      <a:pt x="298" y="378"/>
                      <a:pt x="290" y="366"/>
                    </a:cubicBezTo>
                    <a:cubicBezTo>
                      <a:pt x="284" y="357"/>
                      <a:pt x="273" y="354"/>
                      <a:pt x="266" y="346"/>
                    </a:cubicBezTo>
                    <a:cubicBezTo>
                      <a:pt x="263" y="342"/>
                      <a:pt x="262" y="337"/>
                      <a:pt x="258" y="334"/>
                    </a:cubicBezTo>
                    <a:cubicBezTo>
                      <a:pt x="243" y="324"/>
                      <a:pt x="225" y="324"/>
                      <a:pt x="210" y="314"/>
                    </a:cubicBezTo>
                    <a:cubicBezTo>
                      <a:pt x="201" y="300"/>
                      <a:pt x="194" y="291"/>
                      <a:pt x="178" y="286"/>
                    </a:cubicBezTo>
                    <a:cubicBezTo>
                      <a:pt x="160" y="260"/>
                      <a:pt x="192" y="247"/>
                      <a:pt x="154" y="238"/>
                    </a:cubicBezTo>
                    <a:cubicBezTo>
                      <a:pt x="111" y="209"/>
                      <a:pt x="106" y="149"/>
                      <a:pt x="90" y="102"/>
                    </a:cubicBezTo>
                    <a:cubicBezTo>
                      <a:pt x="86" y="90"/>
                      <a:pt x="76" y="73"/>
                      <a:pt x="66" y="66"/>
                    </a:cubicBezTo>
                    <a:cubicBezTo>
                      <a:pt x="58" y="60"/>
                      <a:pt x="42" y="50"/>
                      <a:pt x="42" y="50"/>
                    </a:cubicBezTo>
                    <a:cubicBezTo>
                      <a:pt x="39" y="46"/>
                      <a:pt x="38" y="41"/>
                      <a:pt x="34" y="38"/>
                    </a:cubicBezTo>
                    <a:cubicBezTo>
                      <a:pt x="27" y="34"/>
                      <a:pt x="10" y="30"/>
                      <a:pt x="10" y="30"/>
                    </a:cubicBezTo>
                    <a:cubicBezTo>
                      <a:pt x="0" y="1"/>
                      <a:pt x="31" y="17"/>
                      <a:pt x="46" y="22"/>
                    </a:cubicBezTo>
                    <a:cubicBezTo>
                      <a:pt x="65" y="51"/>
                      <a:pt x="61" y="41"/>
                      <a:pt x="86" y="58"/>
                    </a:cubicBezTo>
                    <a:cubicBezTo>
                      <a:pt x="94" y="70"/>
                      <a:pt x="94" y="93"/>
                      <a:pt x="102" y="70"/>
                    </a:cubicBezTo>
                    <a:cubicBezTo>
                      <a:pt x="95" y="49"/>
                      <a:pt x="82" y="62"/>
                      <a:pt x="82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Freeform 201"/>
              <p:cNvSpPr>
                <a:spLocks/>
              </p:cNvSpPr>
              <p:nvPr userDrawn="1"/>
            </p:nvSpPr>
            <p:spPr bwMode="ltGray">
              <a:xfrm>
                <a:off x="3577" y="490"/>
                <a:ext cx="36" cy="39"/>
              </a:xfrm>
              <a:custGeom>
                <a:avLst/>
                <a:gdLst>
                  <a:gd name="T0" fmla="*/ 6 w 36"/>
                  <a:gd name="T1" fmla="*/ 28 h 48"/>
                  <a:gd name="T2" fmla="*/ 10 w 36"/>
                  <a:gd name="T3" fmla="*/ 48 h 48"/>
                  <a:gd name="T4" fmla="*/ 6 w 36"/>
                  <a:gd name="T5" fmla="*/ 2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8">
                    <a:moveTo>
                      <a:pt x="6" y="28"/>
                    </a:moveTo>
                    <a:cubicBezTo>
                      <a:pt x="25" y="0"/>
                      <a:pt x="36" y="31"/>
                      <a:pt x="10" y="48"/>
                    </a:cubicBezTo>
                    <a:cubicBezTo>
                      <a:pt x="0" y="34"/>
                      <a:pt x="0" y="40"/>
                      <a:pt x="6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Freeform 202"/>
              <p:cNvSpPr>
                <a:spLocks/>
              </p:cNvSpPr>
              <p:nvPr userDrawn="1"/>
            </p:nvSpPr>
            <p:spPr bwMode="ltGray">
              <a:xfrm>
                <a:off x="3549" y="475"/>
                <a:ext cx="38" cy="29"/>
              </a:xfrm>
              <a:custGeom>
                <a:avLst/>
                <a:gdLst>
                  <a:gd name="T0" fmla="*/ 0 w 36"/>
                  <a:gd name="T1" fmla="*/ 5 h 37"/>
                  <a:gd name="T2" fmla="*/ 12 w 36"/>
                  <a:gd name="T3" fmla="*/ 1 h 37"/>
                  <a:gd name="T4" fmla="*/ 36 w 36"/>
                  <a:gd name="T5" fmla="*/ 17 h 37"/>
                  <a:gd name="T6" fmla="*/ 8 w 36"/>
                  <a:gd name="T7" fmla="*/ 17 h 37"/>
                  <a:gd name="T8" fmla="*/ 0 w 36"/>
                  <a:gd name="T9" fmla="*/ 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7">
                    <a:moveTo>
                      <a:pt x="0" y="5"/>
                    </a:moveTo>
                    <a:cubicBezTo>
                      <a:pt x="4" y="4"/>
                      <a:pt x="8" y="0"/>
                      <a:pt x="12" y="1"/>
                    </a:cubicBezTo>
                    <a:cubicBezTo>
                      <a:pt x="21" y="4"/>
                      <a:pt x="36" y="17"/>
                      <a:pt x="36" y="17"/>
                    </a:cubicBezTo>
                    <a:cubicBezTo>
                      <a:pt x="29" y="37"/>
                      <a:pt x="22" y="26"/>
                      <a:pt x="8" y="17"/>
                    </a:cubicBezTo>
                    <a:cubicBezTo>
                      <a:pt x="5" y="13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Freeform 203"/>
              <p:cNvSpPr>
                <a:spLocks/>
              </p:cNvSpPr>
              <p:nvPr userDrawn="1"/>
            </p:nvSpPr>
            <p:spPr bwMode="ltGray">
              <a:xfrm>
                <a:off x="4686" y="394"/>
                <a:ext cx="171" cy="81"/>
              </a:xfrm>
              <a:custGeom>
                <a:avLst/>
                <a:gdLst>
                  <a:gd name="T0" fmla="*/ 0 w 170"/>
                  <a:gd name="T1" fmla="*/ 49 h 96"/>
                  <a:gd name="T2" fmla="*/ 28 w 170"/>
                  <a:gd name="T3" fmla="*/ 25 h 96"/>
                  <a:gd name="T4" fmla="*/ 56 w 170"/>
                  <a:gd name="T5" fmla="*/ 21 h 96"/>
                  <a:gd name="T6" fmla="*/ 80 w 170"/>
                  <a:gd name="T7" fmla="*/ 9 h 96"/>
                  <a:gd name="T8" fmla="*/ 64 w 170"/>
                  <a:gd name="T9" fmla="*/ 25 h 96"/>
                  <a:gd name="T10" fmla="*/ 124 w 170"/>
                  <a:gd name="T11" fmla="*/ 49 h 96"/>
                  <a:gd name="T12" fmla="*/ 160 w 170"/>
                  <a:gd name="T13" fmla="*/ 65 h 96"/>
                  <a:gd name="T14" fmla="*/ 116 w 170"/>
                  <a:gd name="T15" fmla="*/ 77 h 96"/>
                  <a:gd name="T16" fmla="*/ 88 w 170"/>
                  <a:gd name="T17" fmla="*/ 57 h 96"/>
                  <a:gd name="T18" fmla="*/ 76 w 170"/>
                  <a:gd name="T19" fmla="*/ 53 h 96"/>
                  <a:gd name="T20" fmla="*/ 24 w 170"/>
                  <a:gd name="T21" fmla="*/ 41 h 96"/>
                  <a:gd name="T22" fmla="*/ 0 w 170"/>
                  <a:gd name="T23" fmla="*/ 4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0" h="96">
                    <a:moveTo>
                      <a:pt x="0" y="49"/>
                    </a:moveTo>
                    <a:cubicBezTo>
                      <a:pt x="5" y="33"/>
                      <a:pt x="12" y="30"/>
                      <a:pt x="28" y="25"/>
                    </a:cubicBezTo>
                    <a:cubicBezTo>
                      <a:pt x="20" y="0"/>
                      <a:pt x="42" y="16"/>
                      <a:pt x="56" y="21"/>
                    </a:cubicBezTo>
                    <a:cubicBezTo>
                      <a:pt x="56" y="21"/>
                      <a:pt x="77" y="6"/>
                      <a:pt x="80" y="9"/>
                    </a:cubicBezTo>
                    <a:cubicBezTo>
                      <a:pt x="85" y="14"/>
                      <a:pt x="71" y="23"/>
                      <a:pt x="64" y="25"/>
                    </a:cubicBezTo>
                    <a:cubicBezTo>
                      <a:pt x="82" y="37"/>
                      <a:pt x="103" y="42"/>
                      <a:pt x="124" y="49"/>
                    </a:cubicBezTo>
                    <a:cubicBezTo>
                      <a:pt x="136" y="53"/>
                      <a:pt x="160" y="65"/>
                      <a:pt x="160" y="65"/>
                    </a:cubicBezTo>
                    <a:cubicBezTo>
                      <a:pt x="170" y="96"/>
                      <a:pt x="134" y="83"/>
                      <a:pt x="116" y="77"/>
                    </a:cubicBezTo>
                    <a:cubicBezTo>
                      <a:pt x="109" y="57"/>
                      <a:pt x="116" y="66"/>
                      <a:pt x="88" y="57"/>
                    </a:cubicBezTo>
                    <a:cubicBezTo>
                      <a:pt x="84" y="56"/>
                      <a:pt x="76" y="53"/>
                      <a:pt x="76" y="53"/>
                    </a:cubicBezTo>
                    <a:cubicBezTo>
                      <a:pt x="57" y="34"/>
                      <a:pt x="53" y="37"/>
                      <a:pt x="24" y="41"/>
                    </a:cubicBezTo>
                    <a:cubicBezTo>
                      <a:pt x="9" y="51"/>
                      <a:pt x="17" y="49"/>
                      <a:pt x="0" y="4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Freeform 204"/>
              <p:cNvSpPr>
                <a:spLocks/>
              </p:cNvSpPr>
              <p:nvPr userDrawn="1"/>
            </p:nvSpPr>
            <p:spPr bwMode="ltGray">
              <a:xfrm>
                <a:off x="4867" y="460"/>
                <a:ext cx="138" cy="37"/>
              </a:xfrm>
              <a:custGeom>
                <a:avLst/>
                <a:gdLst>
                  <a:gd name="T0" fmla="*/ 0 w 138"/>
                  <a:gd name="T1" fmla="*/ 0 h 44"/>
                  <a:gd name="T2" fmla="*/ 52 w 138"/>
                  <a:gd name="T3" fmla="*/ 4 h 44"/>
                  <a:gd name="T4" fmla="*/ 88 w 138"/>
                  <a:gd name="T5" fmla="*/ 24 h 44"/>
                  <a:gd name="T6" fmla="*/ 112 w 138"/>
                  <a:gd name="T7" fmla="*/ 20 h 44"/>
                  <a:gd name="T8" fmla="*/ 108 w 138"/>
                  <a:gd name="T9" fmla="*/ 44 h 44"/>
                  <a:gd name="T10" fmla="*/ 64 w 138"/>
                  <a:gd name="T11" fmla="*/ 40 h 44"/>
                  <a:gd name="T12" fmla="*/ 0 w 138"/>
                  <a:gd name="T13" fmla="*/ 36 h 44"/>
                  <a:gd name="T14" fmla="*/ 28 w 138"/>
                  <a:gd name="T15" fmla="*/ 20 h 44"/>
                  <a:gd name="T16" fmla="*/ 0 w 138"/>
                  <a:gd name="T1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" h="44">
                    <a:moveTo>
                      <a:pt x="0" y="0"/>
                    </a:moveTo>
                    <a:cubicBezTo>
                      <a:pt x="19" y="3"/>
                      <a:pt x="35" y="10"/>
                      <a:pt x="52" y="4"/>
                    </a:cubicBezTo>
                    <a:cubicBezTo>
                      <a:pt x="87" y="11"/>
                      <a:pt x="61" y="15"/>
                      <a:pt x="88" y="24"/>
                    </a:cubicBezTo>
                    <a:cubicBezTo>
                      <a:pt x="96" y="23"/>
                      <a:pt x="104" y="19"/>
                      <a:pt x="112" y="20"/>
                    </a:cubicBezTo>
                    <a:cubicBezTo>
                      <a:pt x="138" y="23"/>
                      <a:pt x="118" y="41"/>
                      <a:pt x="108" y="44"/>
                    </a:cubicBezTo>
                    <a:cubicBezTo>
                      <a:pt x="78" y="34"/>
                      <a:pt x="92" y="34"/>
                      <a:pt x="64" y="40"/>
                    </a:cubicBezTo>
                    <a:cubicBezTo>
                      <a:pt x="41" y="37"/>
                      <a:pt x="22" y="41"/>
                      <a:pt x="0" y="36"/>
                    </a:cubicBezTo>
                    <a:cubicBezTo>
                      <a:pt x="6" y="11"/>
                      <a:pt x="7" y="27"/>
                      <a:pt x="28" y="20"/>
                    </a:cubicBezTo>
                    <a:cubicBezTo>
                      <a:pt x="17" y="13"/>
                      <a:pt x="0" y="13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9" name="Freeform 205"/>
              <p:cNvSpPr>
                <a:spLocks/>
              </p:cNvSpPr>
              <p:nvPr userDrawn="1"/>
            </p:nvSpPr>
            <p:spPr bwMode="ltGray">
              <a:xfrm>
                <a:off x="4794" y="480"/>
                <a:ext cx="56" cy="34"/>
              </a:xfrm>
              <a:custGeom>
                <a:avLst/>
                <a:gdLst>
                  <a:gd name="T0" fmla="*/ 17 w 57"/>
                  <a:gd name="T1" fmla="*/ 25 h 42"/>
                  <a:gd name="T2" fmla="*/ 37 w 57"/>
                  <a:gd name="T3" fmla="*/ 13 h 42"/>
                  <a:gd name="T4" fmla="*/ 17 w 57"/>
                  <a:gd name="T5" fmla="*/ 2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" h="42">
                    <a:moveTo>
                      <a:pt x="17" y="25"/>
                    </a:moveTo>
                    <a:cubicBezTo>
                      <a:pt x="0" y="0"/>
                      <a:pt x="21" y="9"/>
                      <a:pt x="37" y="13"/>
                    </a:cubicBezTo>
                    <a:cubicBezTo>
                      <a:pt x="57" y="42"/>
                      <a:pt x="30" y="25"/>
                      <a:pt x="17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Freeform 206"/>
              <p:cNvSpPr>
                <a:spLocks/>
              </p:cNvSpPr>
              <p:nvPr userDrawn="1"/>
            </p:nvSpPr>
            <p:spPr bwMode="ltGray">
              <a:xfrm>
                <a:off x="4757" y="375"/>
                <a:ext cx="37" cy="44"/>
              </a:xfrm>
              <a:custGeom>
                <a:avLst/>
                <a:gdLst>
                  <a:gd name="T0" fmla="*/ 19 w 39"/>
                  <a:gd name="T1" fmla="*/ 32 h 52"/>
                  <a:gd name="T2" fmla="*/ 19 w 39"/>
                  <a:gd name="T3" fmla="*/ 0 h 52"/>
                  <a:gd name="T4" fmla="*/ 19 w 39"/>
                  <a:gd name="T5" fmla="*/ 3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2">
                    <a:moveTo>
                      <a:pt x="19" y="32"/>
                    </a:moveTo>
                    <a:cubicBezTo>
                      <a:pt x="13" y="14"/>
                      <a:pt x="0" y="13"/>
                      <a:pt x="19" y="0"/>
                    </a:cubicBezTo>
                    <a:cubicBezTo>
                      <a:pt x="23" y="5"/>
                      <a:pt x="39" y="52"/>
                      <a:pt x="19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" name="Freeform 207"/>
              <p:cNvSpPr>
                <a:spLocks/>
              </p:cNvSpPr>
              <p:nvPr userDrawn="1"/>
            </p:nvSpPr>
            <p:spPr bwMode="ltGray">
              <a:xfrm>
                <a:off x="5054" y="507"/>
                <a:ext cx="45" cy="66"/>
              </a:xfrm>
              <a:custGeom>
                <a:avLst/>
                <a:gdLst>
                  <a:gd name="T0" fmla="*/ 4 w 44"/>
                  <a:gd name="T1" fmla="*/ 9 h 80"/>
                  <a:gd name="T2" fmla="*/ 20 w 44"/>
                  <a:gd name="T3" fmla="*/ 33 h 80"/>
                  <a:gd name="T4" fmla="*/ 24 w 44"/>
                  <a:gd name="T5" fmla="*/ 49 h 80"/>
                  <a:gd name="T6" fmla="*/ 36 w 44"/>
                  <a:gd name="T7" fmla="*/ 53 h 80"/>
                  <a:gd name="T8" fmla="*/ 24 w 44"/>
                  <a:gd name="T9" fmla="*/ 73 h 80"/>
                  <a:gd name="T10" fmla="*/ 0 w 44"/>
                  <a:gd name="T11" fmla="*/ 21 h 80"/>
                  <a:gd name="T12" fmla="*/ 4 w 44"/>
                  <a:gd name="T13" fmla="*/ 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80">
                    <a:moveTo>
                      <a:pt x="4" y="9"/>
                    </a:moveTo>
                    <a:cubicBezTo>
                      <a:pt x="9" y="17"/>
                      <a:pt x="18" y="24"/>
                      <a:pt x="20" y="33"/>
                    </a:cubicBezTo>
                    <a:cubicBezTo>
                      <a:pt x="21" y="38"/>
                      <a:pt x="21" y="45"/>
                      <a:pt x="24" y="49"/>
                    </a:cubicBezTo>
                    <a:cubicBezTo>
                      <a:pt x="27" y="52"/>
                      <a:pt x="32" y="52"/>
                      <a:pt x="36" y="53"/>
                    </a:cubicBezTo>
                    <a:cubicBezTo>
                      <a:pt x="41" y="68"/>
                      <a:pt x="44" y="80"/>
                      <a:pt x="24" y="73"/>
                    </a:cubicBezTo>
                    <a:cubicBezTo>
                      <a:pt x="19" y="55"/>
                      <a:pt x="11" y="37"/>
                      <a:pt x="0" y="21"/>
                    </a:cubicBezTo>
                    <a:cubicBezTo>
                      <a:pt x="4" y="4"/>
                      <a:pt x="4" y="0"/>
                      <a:pt x="4" y="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Freeform 208"/>
              <p:cNvSpPr>
                <a:spLocks/>
              </p:cNvSpPr>
              <p:nvPr userDrawn="1"/>
            </p:nvSpPr>
            <p:spPr bwMode="ltGray">
              <a:xfrm>
                <a:off x="4260" y="6"/>
                <a:ext cx="480" cy="100"/>
              </a:xfrm>
              <a:custGeom>
                <a:avLst/>
                <a:gdLst>
                  <a:gd name="T0" fmla="*/ 220 w 323"/>
                  <a:gd name="T1" fmla="*/ 1 h 64"/>
                  <a:gd name="T2" fmla="*/ 231 w 323"/>
                  <a:gd name="T3" fmla="*/ 8 h 64"/>
                  <a:gd name="T4" fmla="*/ 235 w 323"/>
                  <a:gd name="T5" fmla="*/ 0 h 64"/>
                  <a:gd name="T6" fmla="*/ 265 w 323"/>
                  <a:gd name="T7" fmla="*/ 0 h 64"/>
                  <a:gd name="T8" fmla="*/ 287 w 323"/>
                  <a:gd name="T9" fmla="*/ 17 h 64"/>
                  <a:gd name="T10" fmla="*/ 319 w 323"/>
                  <a:gd name="T11" fmla="*/ 10 h 64"/>
                  <a:gd name="T12" fmla="*/ 314 w 323"/>
                  <a:gd name="T13" fmla="*/ 29 h 64"/>
                  <a:gd name="T14" fmla="*/ 298 w 323"/>
                  <a:gd name="T15" fmla="*/ 46 h 64"/>
                  <a:gd name="T16" fmla="*/ 295 w 323"/>
                  <a:gd name="T17" fmla="*/ 29 h 64"/>
                  <a:gd name="T18" fmla="*/ 287 w 323"/>
                  <a:gd name="T19" fmla="*/ 31 h 64"/>
                  <a:gd name="T20" fmla="*/ 279 w 323"/>
                  <a:gd name="T21" fmla="*/ 29 h 64"/>
                  <a:gd name="T22" fmla="*/ 263 w 323"/>
                  <a:gd name="T23" fmla="*/ 21 h 64"/>
                  <a:gd name="T24" fmla="*/ 228 w 323"/>
                  <a:gd name="T25" fmla="*/ 38 h 64"/>
                  <a:gd name="T26" fmla="*/ 201 w 323"/>
                  <a:gd name="T27" fmla="*/ 44 h 64"/>
                  <a:gd name="T28" fmla="*/ 212 w 323"/>
                  <a:gd name="T29" fmla="*/ 57 h 64"/>
                  <a:gd name="T30" fmla="*/ 188 w 323"/>
                  <a:gd name="T31" fmla="*/ 63 h 64"/>
                  <a:gd name="T32" fmla="*/ 169 w 323"/>
                  <a:gd name="T33" fmla="*/ 61 h 64"/>
                  <a:gd name="T34" fmla="*/ 177 w 323"/>
                  <a:gd name="T35" fmla="*/ 57 h 64"/>
                  <a:gd name="T36" fmla="*/ 171 w 323"/>
                  <a:gd name="T37" fmla="*/ 40 h 64"/>
                  <a:gd name="T38" fmla="*/ 169 w 323"/>
                  <a:gd name="T39" fmla="*/ 31 h 64"/>
                  <a:gd name="T40" fmla="*/ 158 w 323"/>
                  <a:gd name="T41" fmla="*/ 23 h 64"/>
                  <a:gd name="T42" fmla="*/ 142 w 323"/>
                  <a:gd name="T43" fmla="*/ 27 h 64"/>
                  <a:gd name="T44" fmla="*/ 134 w 323"/>
                  <a:gd name="T45" fmla="*/ 27 h 64"/>
                  <a:gd name="T46" fmla="*/ 123 w 323"/>
                  <a:gd name="T47" fmla="*/ 25 h 64"/>
                  <a:gd name="T48" fmla="*/ 83 w 323"/>
                  <a:gd name="T49" fmla="*/ 2 h 64"/>
                  <a:gd name="T50" fmla="*/ 59 w 323"/>
                  <a:gd name="T51" fmla="*/ 14 h 64"/>
                  <a:gd name="T52" fmla="*/ 1 w 323"/>
                  <a:gd name="T53" fmla="*/ 0 h 64"/>
                  <a:gd name="T54" fmla="*/ 220 w 323"/>
                  <a:gd name="T55" fmla="*/ 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23" h="64">
                    <a:moveTo>
                      <a:pt x="220" y="1"/>
                    </a:moveTo>
                    <a:cubicBezTo>
                      <a:pt x="215" y="12"/>
                      <a:pt x="225" y="17"/>
                      <a:pt x="231" y="8"/>
                    </a:cubicBezTo>
                    <a:cubicBezTo>
                      <a:pt x="235" y="0"/>
                      <a:pt x="229" y="7"/>
                      <a:pt x="235" y="0"/>
                    </a:cubicBezTo>
                    <a:lnTo>
                      <a:pt x="265" y="0"/>
                    </a:lnTo>
                    <a:cubicBezTo>
                      <a:pt x="277" y="6"/>
                      <a:pt x="276" y="11"/>
                      <a:pt x="287" y="17"/>
                    </a:cubicBezTo>
                    <a:cubicBezTo>
                      <a:pt x="308" y="11"/>
                      <a:pt x="293" y="7"/>
                      <a:pt x="319" y="10"/>
                    </a:cubicBezTo>
                    <a:cubicBezTo>
                      <a:pt x="323" y="19"/>
                      <a:pt x="321" y="22"/>
                      <a:pt x="314" y="29"/>
                    </a:cubicBezTo>
                    <a:cubicBezTo>
                      <a:pt x="312" y="39"/>
                      <a:pt x="313" y="50"/>
                      <a:pt x="298" y="46"/>
                    </a:cubicBezTo>
                    <a:cubicBezTo>
                      <a:pt x="297" y="40"/>
                      <a:pt x="298" y="34"/>
                      <a:pt x="295" y="29"/>
                    </a:cubicBezTo>
                    <a:cubicBezTo>
                      <a:pt x="294" y="27"/>
                      <a:pt x="290" y="31"/>
                      <a:pt x="287" y="31"/>
                    </a:cubicBezTo>
                    <a:cubicBezTo>
                      <a:pt x="284" y="31"/>
                      <a:pt x="282" y="30"/>
                      <a:pt x="279" y="29"/>
                    </a:cubicBezTo>
                    <a:cubicBezTo>
                      <a:pt x="274" y="27"/>
                      <a:pt x="263" y="21"/>
                      <a:pt x="263" y="21"/>
                    </a:cubicBezTo>
                    <a:cubicBezTo>
                      <a:pt x="249" y="23"/>
                      <a:pt x="241" y="31"/>
                      <a:pt x="228" y="38"/>
                    </a:cubicBezTo>
                    <a:cubicBezTo>
                      <a:pt x="220" y="41"/>
                      <a:pt x="209" y="42"/>
                      <a:pt x="201" y="44"/>
                    </a:cubicBezTo>
                    <a:cubicBezTo>
                      <a:pt x="193" y="54"/>
                      <a:pt x="200" y="53"/>
                      <a:pt x="212" y="57"/>
                    </a:cubicBezTo>
                    <a:cubicBezTo>
                      <a:pt x="200" y="62"/>
                      <a:pt x="199" y="57"/>
                      <a:pt x="188" y="63"/>
                    </a:cubicBezTo>
                    <a:cubicBezTo>
                      <a:pt x="181" y="62"/>
                      <a:pt x="174" y="64"/>
                      <a:pt x="169" y="61"/>
                    </a:cubicBezTo>
                    <a:cubicBezTo>
                      <a:pt x="166" y="59"/>
                      <a:pt x="175" y="59"/>
                      <a:pt x="177" y="57"/>
                    </a:cubicBezTo>
                    <a:cubicBezTo>
                      <a:pt x="181" y="48"/>
                      <a:pt x="149" y="28"/>
                      <a:pt x="171" y="40"/>
                    </a:cubicBezTo>
                    <a:cubicBezTo>
                      <a:pt x="184" y="55"/>
                      <a:pt x="184" y="36"/>
                      <a:pt x="169" y="31"/>
                    </a:cubicBezTo>
                    <a:cubicBezTo>
                      <a:pt x="167" y="27"/>
                      <a:pt x="167" y="22"/>
                      <a:pt x="158" y="23"/>
                    </a:cubicBezTo>
                    <a:cubicBezTo>
                      <a:pt x="153" y="23"/>
                      <a:pt x="142" y="27"/>
                      <a:pt x="142" y="27"/>
                    </a:cubicBezTo>
                    <a:cubicBezTo>
                      <a:pt x="136" y="39"/>
                      <a:pt x="143" y="31"/>
                      <a:pt x="134" y="27"/>
                    </a:cubicBezTo>
                    <a:cubicBezTo>
                      <a:pt x="130" y="25"/>
                      <a:pt x="126" y="25"/>
                      <a:pt x="123" y="25"/>
                    </a:cubicBezTo>
                    <a:cubicBezTo>
                      <a:pt x="117" y="11"/>
                      <a:pt x="100" y="6"/>
                      <a:pt x="83" y="2"/>
                    </a:cubicBezTo>
                    <a:cubicBezTo>
                      <a:pt x="70" y="4"/>
                      <a:pt x="69" y="9"/>
                      <a:pt x="59" y="14"/>
                    </a:cubicBezTo>
                    <a:cubicBezTo>
                      <a:pt x="45" y="14"/>
                      <a:pt x="0" y="12"/>
                      <a:pt x="1" y="0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Freeform 209"/>
              <p:cNvSpPr>
                <a:spLocks/>
              </p:cNvSpPr>
              <p:nvPr userDrawn="1"/>
            </p:nvSpPr>
            <p:spPr bwMode="ltGray">
              <a:xfrm>
                <a:off x="3835" y="3"/>
                <a:ext cx="446" cy="49"/>
              </a:xfrm>
              <a:custGeom>
                <a:avLst/>
                <a:gdLst>
                  <a:gd name="T0" fmla="*/ 105 w 300"/>
                  <a:gd name="T1" fmla="*/ 31 h 31"/>
                  <a:gd name="T2" fmla="*/ 30 w 300"/>
                  <a:gd name="T3" fmla="*/ 1 h 31"/>
                  <a:gd name="T4" fmla="*/ 285 w 300"/>
                  <a:gd name="T5" fmla="*/ 0 h 31"/>
                  <a:gd name="T6" fmla="*/ 296 w 300"/>
                  <a:gd name="T7" fmla="*/ 14 h 31"/>
                  <a:gd name="T8" fmla="*/ 264 w 300"/>
                  <a:gd name="T9" fmla="*/ 16 h 31"/>
                  <a:gd name="T10" fmla="*/ 105 w 300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0" h="31">
                    <a:moveTo>
                      <a:pt x="105" y="31"/>
                    </a:moveTo>
                    <a:cubicBezTo>
                      <a:pt x="83" y="19"/>
                      <a:pt x="0" y="6"/>
                      <a:pt x="30" y="1"/>
                    </a:cubicBezTo>
                    <a:lnTo>
                      <a:pt x="285" y="0"/>
                    </a:lnTo>
                    <a:cubicBezTo>
                      <a:pt x="296" y="4"/>
                      <a:pt x="300" y="5"/>
                      <a:pt x="296" y="14"/>
                    </a:cubicBezTo>
                    <a:cubicBezTo>
                      <a:pt x="285" y="11"/>
                      <a:pt x="276" y="16"/>
                      <a:pt x="264" y="16"/>
                    </a:cubicBezTo>
                    <a:lnTo>
                      <a:pt x="105" y="3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4" name="Freeform 210"/>
              <p:cNvSpPr>
                <a:spLocks/>
              </p:cNvSpPr>
              <p:nvPr userDrawn="1"/>
            </p:nvSpPr>
            <p:spPr bwMode="ltGray">
              <a:xfrm>
                <a:off x="2853" y="74"/>
                <a:ext cx="42" cy="25"/>
              </a:xfrm>
              <a:custGeom>
                <a:avLst/>
                <a:gdLst>
                  <a:gd name="T0" fmla="*/ 0 w 41"/>
                  <a:gd name="T1" fmla="*/ 25 h 29"/>
                  <a:gd name="T2" fmla="*/ 12 w 41"/>
                  <a:gd name="T3" fmla="*/ 29 h 29"/>
                  <a:gd name="T4" fmla="*/ 0 w 41"/>
                  <a:gd name="T5" fmla="*/ 2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9">
                    <a:moveTo>
                      <a:pt x="0" y="25"/>
                    </a:moveTo>
                    <a:cubicBezTo>
                      <a:pt x="10" y="11"/>
                      <a:pt x="41" y="0"/>
                      <a:pt x="12" y="29"/>
                    </a:cubicBezTo>
                    <a:cubicBezTo>
                      <a:pt x="8" y="28"/>
                      <a:pt x="0" y="25"/>
                      <a:pt x="0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Freeform 211"/>
              <p:cNvSpPr>
                <a:spLocks/>
              </p:cNvSpPr>
              <p:nvPr userDrawn="1"/>
            </p:nvSpPr>
            <p:spPr bwMode="ltGray">
              <a:xfrm>
                <a:off x="1704" y="3"/>
                <a:ext cx="1022" cy="372"/>
              </a:xfrm>
              <a:custGeom>
                <a:avLst/>
                <a:gdLst>
                  <a:gd name="T0" fmla="*/ 73 w 436"/>
                  <a:gd name="T1" fmla="*/ 1 h 152"/>
                  <a:gd name="T2" fmla="*/ 436 w 436"/>
                  <a:gd name="T3" fmla="*/ 0 h 152"/>
                  <a:gd name="T4" fmla="*/ 416 w 436"/>
                  <a:gd name="T5" fmla="*/ 54 h 152"/>
                  <a:gd name="T6" fmla="*/ 397 w 436"/>
                  <a:gd name="T7" fmla="*/ 68 h 152"/>
                  <a:gd name="T8" fmla="*/ 392 w 436"/>
                  <a:gd name="T9" fmla="*/ 70 h 152"/>
                  <a:gd name="T10" fmla="*/ 375 w 436"/>
                  <a:gd name="T11" fmla="*/ 73 h 152"/>
                  <a:gd name="T12" fmla="*/ 361 w 436"/>
                  <a:gd name="T13" fmla="*/ 88 h 152"/>
                  <a:gd name="T14" fmla="*/ 362 w 436"/>
                  <a:gd name="T15" fmla="*/ 99 h 152"/>
                  <a:gd name="T16" fmla="*/ 364 w 436"/>
                  <a:gd name="T17" fmla="*/ 107 h 152"/>
                  <a:gd name="T18" fmla="*/ 366 w 436"/>
                  <a:gd name="T19" fmla="*/ 113 h 152"/>
                  <a:gd name="T20" fmla="*/ 362 w 436"/>
                  <a:gd name="T21" fmla="*/ 122 h 152"/>
                  <a:gd name="T22" fmla="*/ 351 w 436"/>
                  <a:gd name="T23" fmla="*/ 120 h 152"/>
                  <a:gd name="T24" fmla="*/ 342 w 436"/>
                  <a:gd name="T25" fmla="*/ 129 h 152"/>
                  <a:gd name="T26" fmla="*/ 347 w 436"/>
                  <a:gd name="T27" fmla="*/ 105 h 152"/>
                  <a:gd name="T28" fmla="*/ 338 w 436"/>
                  <a:gd name="T29" fmla="*/ 100 h 152"/>
                  <a:gd name="T30" fmla="*/ 344 w 436"/>
                  <a:gd name="T31" fmla="*/ 93 h 152"/>
                  <a:gd name="T32" fmla="*/ 342 w 436"/>
                  <a:gd name="T33" fmla="*/ 89 h 152"/>
                  <a:gd name="T34" fmla="*/ 320 w 436"/>
                  <a:gd name="T35" fmla="*/ 94 h 152"/>
                  <a:gd name="T36" fmla="*/ 317 w 436"/>
                  <a:gd name="T37" fmla="*/ 85 h 152"/>
                  <a:gd name="T38" fmla="*/ 297 w 436"/>
                  <a:gd name="T39" fmla="*/ 94 h 152"/>
                  <a:gd name="T40" fmla="*/ 320 w 436"/>
                  <a:gd name="T41" fmla="*/ 103 h 152"/>
                  <a:gd name="T42" fmla="*/ 305 w 436"/>
                  <a:gd name="T43" fmla="*/ 117 h 152"/>
                  <a:gd name="T44" fmla="*/ 311 w 436"/>
                  <a:gd name="T45" fmla="*/ 126 h 152"/>
                  <a:gd name="T46" fmla="*/ 315 w 436"/>
                  <a:gd name="T47" fmla="*/ 138 h 152"/>
                  <a:gd name="T48" fmla="*/ 309 w 436"/>
                  <a:gd name="T49" fmla="*/ 139 h 152"/>
                  <a:gd name="T50" fmla="*/ 314 w 436"/>
                  <a:gd name="T51" fmla="*/ 144 h 152"/>
                  <a:gd name="T52" fmla="*/ 307 w 436"/>
                  <a:gd name="T53" fmla="*/ 152 h 152"/>
                  <a:gd name="T54" fmla="*/ 0 w 436"/>
                  <a:gd name="T55" fmla="*/ 149 h 152"/>
                  <a:gd name="T56" fmla="*/ 73 w 436"/>
                  <a:gd name="T57" fmla="*/ 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6" h="152">
                    <a:moveTo>
                      <a:pt x="73" y="1"/>
                    </a:moveTo>
                    <a:lnTo>
                      <a:pt x="436" y="0"/>
                    </a:lnTo>
                    <a:cubicBezTo>
                      <a:pt x="430" y="15"/>
                      <a:pt x="429" y="42"/>
                      <a:pt x="416" y="54"/>
                    </a:cubicBezTo>
                    <a:cubicBezTo>
                      <a:pt x="410" y="60"/>
                      <a:pt x="405" y="63"/>
                      <a:pt x="397" y="68"/>
                    </a:cubicBezTo>
                    <a:cubicBezTo>
                      <a:pt x="396" y="69"/>
                      <a:pt x="392" y="70"/>
                      <a:pt x="392" y="70"/>
                    </a:cubicBezTo>
                    <a:cubicBezTo>
                      <a:pt x="377" y="63"/>
                      <a:pt x="385" y="68"/>
                      <a:pt x="375" y="73"/>
                    </a:cubicBezTo>
                    <a:cubicBezTo>
                      <a:pt x="371" y="82"/>
                      <a:pt x="371" y="83"/>
                      <a:pt x="361" y="88"/>
                    </a:cubicBezTo>
                    <a:cubicBezTo>
                      <a:pt x="359" y="92"/>
                      <a:pt x="364" y="93"/>
                      <a:pt x="362" y="99"/>
                    </a:cubicBezTo>
                    <a:cubicBezTo>
                      <a:pt x="363" y="102"/>
                      <a:pt x="364" y="105"/>
                      <a:pt x="364" y="107"/>
                    </a:cubicBezTo>
                    <a:cubicBezTo>
                      <a:pt x="365" y="109"/>
                      <a:pt x="366" y="111"/>
                      <a:pt x="366" y="113"/>
                    </a:cubicBezTo>
                    <a:cubicBezTo>
                      <a:pt x="365" y="115"/>
                      <a:pt x="364" y="120"/>
                      <a:pt x="362" y="122"/>
                    </a:cubicBezTo>
                    <a:cubicBezTo>
                      <a:pt x="359" y="123"/>
                      <a:pt x="354" y="119"/>
                      <a:pt x="351" y="120"/>
                    </a:cubicBezTo>
                    <a:cubicBezTo>
                      <a:pt x="347" y="129"/>
                      <a:pt x="352" y="127"/>
                      <a:pt x="342" y="129"/>
                    </a:cubicBezTo>
                    <a:cubicBezTo>
                      <a:pt x="340" y="123"/>
                      <a:pt x="345" y="111"/>
                      <a:pt x="347" y="105"/>
                    </a:cubicBezTo>
                    <a:cubicBezTo>
                      <a:pt x="347" y="100"/>
                      <a:pt x="338" y="102"/>
                      <a:pt x="338" y="100"/>
                    </a:cubicBezTo>
                    <a:cubicBezTo>
                      <a:pt x="338" y="98"/>
                      <a:pt x="344" y="95"/>
                      <a:pt x="344" y="93"/>
                    </a:cubicBezTo>
                    <a:cubicBezTo>
                      <a:pt x="344" y="92"/>
                      <a:pt x="344" y="89"/>
                      <a:pt x="342" y="89"/>
                    </a:cubicBezTo>
                    <a:cubicBezTo>
                      <a:pt x="339" y="89"/>
                      <a:pt x="324" y="94"/>
                      <a:pt x="320" y="94"/>
                    </a:cubicBezTo>
                    <a:cubicBezTo>
                      <a:pt x="317" y="86"/>
                      <a:pt x="328" y="88"/>
                      <a:pt x="317" y="85"/>
                    </a:cubicBezTo>
                    <a:cubicBezTo>
                      <a:pt x="311" y="91"/>
                      <a:pt x="306" y="93"/>
                      <a:pt x="297" y="94"/>
                    </a:cubicBezTo>
                    <a:cubicBezTo>
                      <a:pt x="300" y="104"/>
                      <a:pt x="307" y="101"/>
                      <a:pt x="320" y="103"/>
                    </a:cubicBezTo>
                    <a:cubicBezTo>
                      <a:pt x="318" y="109"/>
                      <a:pt x="311" y="111"/>
                      <a:pt x="305" y="117"/>
                    </a:cubicBezTo>
                    <a:lnTo>
                      <a:pt x="311" y="126"/>
                    </a:lnTo>
                    <a:lnTo>
                      <a:pt x="315" y="138"/>
                    </a:lnTo>
                    <a:lnTo>
                      <a:pt x="309" y="139"/>
                    </a:lnTo>
                    <a:lnTo>
                      <a:pt x="314" y="144"/>
                    </a:lnTo>
                    <a:lnTo>
                      <a:pt x="307" y="152"/>
                    </a:lnTo>
                    <a:lnTo>
                      <a:pt x="0" y="149"/>
                    </a:lnTo>
                    <a:lnTo>
                      <a:pt x="73" y="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" name="Freeform 212"/>
              <p:cNvSpPr>
                <a:spLocks/>
              </p:cNvSpPr>
              <p:nvPr userDrawn="1"/>
            </p:nvSpPr>
            <p:spPr bwMode="ltGray">
              <a:xfrm>
                <a:off x="2729" y="-9"/>
                <a:ext cx="47" cy="134"/>
              </a:xfrm>
              <a:custGeom>
                <a:avLst/>
                <a:gdLst>
                  <a:gd name="T0" fmla="*/ 5 w 47"/>
                  <a:gd name="T1" fmla="*/ 156 h 165"/>
                  <a:gd name="T2" fmla="*/ 15 w 47"/>
                  <a:gd name="T3" fmla="*/ 108 h 165"/>
                  <a:gd name="T4" fmla="*/ 17 w 47"/>
                  <a:gd name="T5" fmla="*/ 68 h 165"/>
                  <a:gd name="T6" fmla="*/ 11 w 47"/>
                  <a:gd name="T7" fmla="*/ 40 h 165"/>
                  <a:gd name="T8" fmla="*/ 17 w 47"/>
                  <a:gd name="T9" fmla="*/ 12 h 165"/>
                  <a:gd name="T10" fmla="*/ 21 w 47"/>
                  <a:gd name="T11" fmla="*/ 0 h 165"/>
                  <a:gd name="T12" fmla="*/ 31 w 47"/>
                  <a:gd name="T13" fmla="*/ 30 h 165"/>
                  <a:gd name="T14" fmla="*/ 47 w 47"/>
                  <a:gd name="T15" fmla="*/ 98 h 165"/>
                  <a:gd name="T16" fmla="*/ 31 w 47"/>
                  <a:gd name="T17" fmla="*/ 108 h 165"/>
                  <a:gd name="T18" fmla="*/ 23 w 47"/>
                  <a:gd name="T19" fmla="*/ 126 h 165"/>
                  <a:gd name="T20" fmla="*/ 21 w 47"/>
                  <a:gd name="T21" fmla="*/ 132 h 165"/>
                  <a:gd name="T22" fmla="*/ 27 w 47"/>
                  <a:gd name="T23" fmla="*/ 134 h 165"/>
                  <a:gd name="T24" fmla="*/ 31 w 47"/>
                  <a:gd name="T25" fmla="*/ 146 h 165"/>
                  <a:gd name="T26" fmla="*/ 13 w 47"/>
                  <a:gd name="T27" fmla="*/ 148 h 165"/>
                  <a:gd name="T28" fmla="*/ 7 w 47"/>
                  <a:gd name="T29" fmla="*/ 160 h 165"/>
                  <a:gd name="T30" fmla="*/ 3 w 47"/>
                  <a:gd name="T31" fmla="*/ 154 h 165"/>
                  <a:gd name="T32" fmla="*/ 5 w 47"/>
                  <a:gd name="T33" fmla="*/ 156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" h="165">
                    <a:moveTo>
                      <a:pt x="5" y="156"/>
                    </a:moveTo>
                    <a:cubicBezTo>
                      <a:pt x="0" y="141"/>
                      <a:pt x="1" y="118"/>
                      <a:pt x="15" y="108"/>
                    </a:cubicBezTo>
                    <a:cubicBezTo>
                      <a:pt x="16" y="95"/>
                      <a:pt x="17" y="81"/>
                      <a:pt x="17" y="68"/>
                    </a:cubicBezTo>
                    <a:cubicBezTo>
                      <a:pt x="17" y="58"/>
                      <a:pt x="11" y="40"/>
                      <a:pt x="11" y="40"/>
                    </a:cubicBezTo>
                    <a:cubicBezTo>
                      <a:pt x="14" y="20"/>
                      <a:pt x="11" y="29"/>
                      <a:pt x="17" y="12"/>
                    </a:cubicBezTo>
                    <a:cubicBezTo>
                      <a:pt x="18" y="8"/>
                      <a:pt x="21" y="0"/>
                      <a:pt x="21" y="0"/>
                    </a:cubicBezTo>
                    <a:cubicBezTo>
                      <a:pt x="38" y="6"/>
                      <a:pt x="33" y="7"/>
                      <a:pt x="31" y="30"/>
                    </a:cubicBezTo>
                    <a:cubicBezTo>
                      <a:pt x="38" y="52"/>
                      <a:pt x="40" y="76"/>
                      <a:pt x="47" y="98"/>
                    </a:cubicBezTo>
                    <a:cubicBezTo>
                      <a:pt x="44" y="116"/>
                      <a:pt x="45" y="113"/>
                      <a:pt x="31" y="108"/>
                    </a:cubicBezTo>
                    <a:cubicBezTo>
                      <a:pt x="25" y="118"/>
                      <a:pt x="28" y="112"/>
                      <a:pt x="23" y="126"/>
                    </a:cubicBezTo>
                    <a:cubicBezTo>
                      <a:pt x="22" y="128"/>
                      <a:pt x="21" y="132"/>
                      <a:pt x="21" y="132"/>
                    </a:cubicBezTo>
                    <a:cubicBezTo>
                      <a:pt x="23" y="133"/>
                      <a:pt x="26" y="132"/>
                      <a:pt x="27" y="134"/>
                    </a:cubicBezTo>
                    <a:cubicBezTo>
                      <a:pt x="29" y="137"/>
                      <a:pt x="31" y="146"/>
                      <a:pt x="31" y="146"/>
                    </a:cubicBezTo>
                    <a:cubicBezTo>
                      <a:pt x="27" y="165"/>
                      <a:pt x="23" y="155"/>
                      <a:pt x="13" y="148"/>
                    </a:cubicBezTo>
                    <a:cubicBezTo>
                      <a:pt x="11" y="152"/>
                      <a:pt x="11" y="160"/>
                      <a:pt x="7" y="160"/>
                    </a:cubicBezTo>
                    <a:cubicBezTo>
                      <a:pt x="5" y="160"/>
                      <a:pt x="4" y="156"/>
                      <a:pt x="3" y="154"/>
                    </a:cubicBezTo>
                    <a:cubicBezTo>
                      <a:pt x="3" y="153"/>
                      <a:pt x="4" y="155"/>
                      <a:pt x="5" y="15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Freeform 213"/>
              <p:cNvSpPr>
                <a:spLocks/>
              </p:cNvSpPr>
              <p:nvPr userDrawn="1"/>
            </p:nvSpPr>
            <p:spPr bwMode="ltGray">
              <a:xfrm>
                <a:off x="2701" y="103"/>
                <a:ext cx="138" cy="84"/>
              </a:xfrm>
              <a:custGeom>
                <a:avLst/>
                <a:gdLst>
                  <a:gd name="T0" fmla="*/ 26 w 138"/>
                  <a:gd name="T1" fmla="*/ 61 h 103"/>
                  <a:gd name="T2" fmla="*/ 30 w 138"/>
                  <a:gd name="T3" fmla="*/ 43 h 103"/>
                  <a:gd name="T4" fmla="*/ 50 w 138"/>
                  <a:gd name="T5" fmla="*/ 33 h 103"/>
                  <a:gd name="T6" fmla="*/ 54 w 138"/>
                  <a:gd name="T7" fmla="*/ 45 h 103"/>
                  <a:gd name="T8" fmla="*/ 66 w 138"/>
                  <a:gd name="T9" fmla="*/ 49 h 103"/>
                  <a:gd name="T10" fmla="*/ 80 w 138"/>
                  <a:gd name="T11" fmla="*/ 55 h 103"/>
                  <a:gd name="T12" fmla="*/ 116 w 138"/>
                  <a:gd name="T13" fmla="*/ 33 h 103"/>
                  <a:gd name="T14" fmla="*/ 130 w 138"/>
                  <a:gd name="T15" fmla="*/ 17 h 103"/>
                  <a:gd name="T16" fmla="*/ 138 w 138"/>
                  <a:gd name="T17" fmla="*/ 11 h 103"/>
                  <a:gd name="T18" fmla="*/ 106 w 138"/>
                  <a:gd name="T19" fmla="*/ 49 h 103"/>
                  <a:gd name="T20" fmla="*/ 84 w 138"/>
                  <a:gd name="T21" fmla="*/ 67 h 103"/>
                  <a:gd name="T22" fmla="*/ 66 w 138"/>
                  <a:gd name="T23" fmla="*/ 81 h 103"/>
                  <a:gd name="T24" fmla="*/ 48 w 138"/>
                  <a:gd name="T25" fmla="*/ 103 h 103"/>
                  <a:gd name="T26" fmla="*/ 26 w 138"/>
                  <a:gd name="T27" fmla="*/ 89 h 103"/>
                  <a:gd name="T28" fmla="*/ 20 w 138"/>
                  <a:gd name="T29" fmla="*/ 87 h 103"/>
                  <a:gd name="T30" fmla="*/ 22 w 138"/>
                  <a:gd name="T31" fmla="*/ 97 h 103"/>
                  <a:gd name="T32" fmla="*/ 0 w 138"/>
                  <a:gd name="T33" fmla="*/ 97 h 103"/>
                  <a:gd name="T34" fmla="*/ 10 w 138"/>
                  <a:gd name="T35" fmla="*/ 79 h 103"/>
                  <a:gd name="T36" fmla="*/ 26 w 138"/>
                  <a:gd name="T37" fmla="*/ 61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8" h="103">
                    <a:moveTo>
                      <a:pt x="26" y="61"/>
                    </a:moveTo>
                    <a:cubicBezTo>
                      <a:pt x="29" y="53"/>
                      <a:pt x="33" y="51"/>
                      <a:pt x="30" y="43"/>
                    </a:cubicBezTo>
                    <a:cubicBezTo>
                      <a:pt x="33" y="27"/>
                      <a:pt x="37" y="24"/>
                      <a:pt x="50" y="33"/>
                    </a:cubicBezTo>
                    <a:cubicBezTo>
                      <a:pt x="51" y="37"/>
                      <a:pt x="53" y="41"/>
                      <a:pt x="54" y="45"/>
                    </a:cubicBezTo>
                    <a:cubicBezTo>
                      <a:pt x="55" y="49"/>
                      <a:pt x="66" y="49"/>
                      <a:pt x="66" y="49"/>
                    </a:cubicBezTo>
                    <a:cubicBezTo>
                      <a:pt x="75" y="43"/>
                      <a:pt x="77" y="45"/>
                      <a:pt x="80" y="55"/>
                    </a:cubicBezTo>
                    <a:cubicBezTo>
                      <a:pt x="92" y="47"/>
                      <a:pt x="101" y="37"/>
                      <a:pt x="116" y="33"/>
                    </a:cubicBezTo>
                    <a:cubicBezTo>
                      <a:pt x="125" y="19"/>
                      <a:pt x="120" y="24"/>
                      <a:pt x="130" y="17"/>
                    </a:cubicBezTo>
                    <a:cubicBezTo>
                      <a:pt x="134" y="11"/>
                      <a:pt x="134" y="0"/>
                      <a:pt x="138" y="11"/>
                    </a:cubicBezTo>
                    <a:cubicBezTo>
                      <a:pt x="135" y="31"/>
                      <a:pt x="126" y="45"/>
                      <a:pt x="106" y="49"/>
                    </a:cubicBezTo>
                    <a:cubicBezTo>
                      <a:pt x="97" y="55"/>
                      <a:pt x="93" y="61"/>
                      <a:pt x="84" y="67"/>
                    </a:cubicBezTo>
                    <a:cubicBezTo>
                      <a:pt x="80" y="79"/>
                      <a:pt x="79" y="79"/>
                      <a:pt x="66" y="81"/>
                    </a:cubicBezTo>
                    <a:cubicBezTo>
                      <a:pt x="60" y="90"/>
                      <a:pt x="57" y="97"/>
                      <a:pt x="48" y="103"/>
                    </a:cubicBezTo>
                    <a:cubicBezTo>
                      <a:pt x="42" y="94"/>
                      <a:pt x="37" y="93"/>
                      <a:pt x="26" y="89"/>
                    </a:cubicBezTo>
                    <a:cubicBezTo>
                      <a:pt x="24" y="88"/>
                      <a:pt x="20" y="87"/>
                      <a:pt x="20" y="87"/>
                    </a:cubicBezTo>
                    <a:cubicBezTo>
                      <a:pt x="10" y="90"/>
                      <a:pt x="14" y="94"/>
                      <a:pt x="22" y="97"/>
                    </a:cubicBezTo>
                    <a:cubicBezTo>
                      <a:pt x="14" y="103"/>
                      <a:pt x="9" y="100"/>
                      <a:pt x="0" y="97"/>
                    </a:cubicBezTo>
                    <a:cubicBezTo>
                      <a:pt x="2" y="87"/>
                      <a:pt x="1" y="82"/>
                      <a:pt x="10" y="79"/>
                    </a:cubicBezTo>
                    <a:cubicBezTo>
                      <a:pt x="15" y="63"/>
                      <a:pt x="14" y="69"/>
                      <a:pt x="26" y="6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Freeform 214"/>
              <p:cNvSpPr>
                <a:spLocks/>
              </p:cNvSpPr>
              <p:nvPr userDrawn="1"/>
            </p:nvSpPr>
            <p:spPr bwMode="ltGray">
              <a:xfrm>
                <a:off x="2553" y="182"/>
                <a:ext cx="187" cy="176"/>
              </a:xfrm>
              <a:custGeom>
                <a:avLst/>
                <a:gdLst>
                  <a:gd name="T0" fmla="*/ 158 w 188"/>
                  <a:gd name="T1" fmla="*/ 24 h 214"/>
                  <a:gd name="T2" fmla="*/ 160 w 188"/>
                  <a:gd name="T3" fmla="*/ 6 h 214"/>
                  <a:gd name="T4" fmla="*/ 170 w 188"/>
                  <a:gd name="T5" fmla="*/ 0 h 214"/>
                  <a:gd name="T6" fmla="*/ 182 w 188"/>
                  <a:gd name="T7" fmla="*/ 24 h 214"/>
                  <a:gd name="T8" fmla="*/ 188 w 188"/>
                  <a:gd name="T9" fmla="*/ 42 h 214"/>
                  <a:gd name="T10" fmla="*/ 178 w 188"/>
                  <a:gd name="T11" fmla="*/ 58 h 214"/>
                  <a:gd name="T12" fmla="*/ 170 w 188"/>
                  <a:gd name="T13" fmla="*/ 76 h 214"/>
                  <a:gd name="T14" fmla="*/ 162 w 188"/>
                  <a:gd name="T15" fmla="*/ 126 h 214"/>
                  <a:gd name="T16" fmla="*/ 144 w 188"/>
                  <a:gd name="T17" fmla="*/ 136 h 214"/>
                  <a:gd name="T18" fmla="*/ 120 w 188"/>
                  <a:gd name="T19" fmla="*/ 138 h 214"/>
                  <a:gd name="T20" fmla="*/ 112 w 188"/>
                  <a:gd name="T21" fmla="*/ 124 h 214"/>
                  <a:gd name="T22" fmla="*/ 102 w 188"/>
                  <a:gd name="T23" fmla="*/ 146 h 214"/>
                  <a:gd name="T24" fmla="*/ 90 w 188"/>
                  <a:gd name="T25" fmla="*/ 150 h 214"/>
                  <a:gd name="T26" fmla="*/ 80 w 188"/>
                  <a:gd name="T27" fmla="*/ 132 h 214"/>
                  <a:gd name="T28" fmla="*/ 58 w 188"/>
                  <a:gd name="T29" fmla="*/ 144 h 214"/>
                  <a:gd name="T30" fmla="*/ 76 w 188"/>
                  <a:gd name="T31" fmla="*/ 142 h 214"/>
                  <a:gd name="T32" fmla="*/ 78 w 188"/>
                  <a:gd name="T33" fmla="*/ 160 h 214"/>
                  <a:gd name="T34" fmla="*/ 58 w 188"/>
                  <a:gd name="T35" fmla="*/ 166 h 214"/>
                  <a:gd name="T36" fmla="*/ 34 w 188"/>
                  <a:gd name="T37" fmla="*/ 166 h 214"/>
                  <a:gd name="T38" fmla="*/ 36 w 188"/>
                  <a:gd name="T39" fmla="*/ 154 h 214"/>
                  <a:gd name="T40" fmla="*/ 46 w 188"/>
                  <a:gd name="T41" fmla="*/ 144 h 214"/>
                  <a:gd name="T42" fmla="*/ 34 w 188"/>
                  <a:gd name="T43" fmla="*/ 148 h 214"/>
                  <a:gd name="T44" fmla="*/ 26 w 188"/>
                  <a:gd name="T45" fmla="*/ 166 h 214"/>
                  <a:gd name="T46" fmla="*/ 30 w 188"/>
                  <a:gd name="T47" fmla="*/ 190 h 214"/>
                  <a:gd name="T48" fmla="*/ 14 w 188"/>
                  <a:gd name="T49" fmla="*/ 200 h 214"/>
                  <a:gd name="T50" fmla="*/ 0 w 188"/>
                  <a:gd name="T51" fmla="*/ 214 h 214"/>
                  <a:gd name="T52" fmla="*/ 8 w 188"/>
                  <a:gd name="T53" fmla="*/ 188 h 214"/>
                  <a:gd name="T54" fmla="*/ 0 w 188"/>
                  <a:gd name="T55" fmla="*/ 164 h 214"/>
                  <a:gd name="T56" fmla="*/ 14 w 188"/>
                  <a:gd name="T57" fmla="*/ 152 h 214"/>
                  <a:gd name="T58" fmla="*/ 32 w 188"/>
                  <a:gd name="T59" fmla="*/ 134 h 214"/>
                  <a:gd name="T60" fmla="*/ 44 w 188"/>
                  <a:gd name="T61" fmla="*/ 118 h 214"/>
                  <a:gd name="T62" fmla="*/ 72 w 188"/>
                  <a:gd name="T63" fmla="*/ 116 h 214"/>
                  <a:gd name="T64" fmla="*/ 84 w 188"/>
                  <a:gd name="T65" fmla="*/ 112 h 214"/>
                  <a:gd name="T66" fmla="*/ 114 w 188"/>
                  <a:gd name="T67" fmla="*/ 78 h 214"/>
                  <a:gd name="T68" fmla="*/ 120 w 188"/>
                  <a:gd name="T69" fmla="*/ 92 h 214"/>
                  <a:gd name="T70" fmla="*/ 132 w 188"/>
                  <a:gd name="T71" fmla="*/ 76 h 214"/>
                  <a:gd name="T72" fmla="*/ 150 w 188"/>
                  <a:gd name="T73" fmla="*/ 54 h 214"/>
                  <a:gd name="T74" fmla="*/ 154 w 188"/>
                  <a:gd name="T75" fmla="*/ 42 h 214"/>
                  <a:gd name="T76" fmla="*/ 148 w 188"/>
                  <a:gd name="T77" fmla="*/ 38 h 214"/>
                  <a:gd name="T78" fmla="*/ 152 w 188"/>
                  <a:gd name="T79" fmla="*/ 32 h 214"/>
                  <a:gd name="T80" fmla="*/ 158 w 188"/>
                  <a:gd name="T81" fmla="*/ 2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88" h="214">
                    <a:moveTo>
                      <a:pt x="158" y="24"/>
                    </a:moveTo>
                    <a:cubicBezTo>
                      <a:pt x="156" y="18"/>
                      <a:pt x="160" y="6"/>
                      <a:pt x="160" y="6"/>
                    </a:cubicBezTo>
                    <a:cubicBezTo>
                      <a:pt x="167" y="16"/>
                      <a:pt x="167" y="8"/>
                      <a:pt x="170" y="0"/>
                    </a:cubicBezTo>
                    <a:cubicBezTo>
                      <a:pt x="181" y="4"/>
                      <a:pt x="179" y="14"/>
                      <a:pt x="182" y="24"/>
                    </a:cubicBezTo>
                    <a:cubicBezTo>
                      <a:pt x="184" y="30"/>
                      <a:pt x="188" y="42"/>
                      <a:pt x="188" y="42"/>
                    </a:cubicBezTo>
                    <a:cubicBezTo>
                      <a:pt x="183" y="56"/>
                      <a:pt x="188" y="52"/>
                      <a:pt x="178" y="58"/>
                    </a:cubicBezTo>
                    <a:cubicBezTo>
                      <a:pt x="174" y="63"/>
                      <a:pt x="170" y="76"/>
                      <a:pt x="170" y="76"/>
                    </a:cubicBezTo>
                    <a:cubicBezTo>
                      <a:pt x="169" y="100"/>
                      <a:pt x="173" y="110"/>
                      <a:pt x="162" y="126"/>
                    </a:cubicBezTo>
                    <a:cubicBezTo>
                      <a:pt x="150" y="118"/>
                      <a:pt x="155" y="132"/>
                      <a:pt x="144" y="136"/>
                    </a:cubicBezTo>
                    <a:cubicBezTo>
                      <a:pt x="135" y="134"/>
                      <a:pt x="129" y="135"/>
                      <a:pt x="120" y="138"/>
                    </a:cubicBezTo>
                    <a:cubicBezTo>
                      <a:pt x="114" y="129"/>
                      <a:pt x="122" y="127"/>
                      <a:pt x="112" y="124"/>
                    </a:cubicBezTo>
                    <a:cubicBezTo>
                      <a:pt x="108" y="130"/>
                      <a:pt x="108" y="142"/>
                      <a:pt x="102" y="146"/>
                    </a:cubicBezTo>
                    <a:cubicBezTo>
                      <a:pt x="98" y="148"/>
                      <a:pt x="90" y="150"/>
                      <a:pt x="90" y="150"/>
                    </a:cubicBezTo>
                    <a:cubicBezTo>
                      <a:pt x="87" y="141"/>
                      <a:pt x="89" y="135"/>
                      <a:pt x="80" y="132"/>
                    </a:cubicBezTo>
                    <a:cubicBezTo>
                      <a:pt x="68" y="134"/>
                      <a:pt x="65" y="134"/>
                      <a:pt x="58" y="144"/>
                    </a:cubicBezTo>
                    <a:cubicBezTo>
                      <a:pt x="66" y="150"/>
                      <a:pt x="68" y="147"/>
                      <a:pt x="76" y="142"/>
                    </a:cubicBezTo>
                    <a:cubicBezTo>
                      <a:pt x="81" y="146"/>
                      <a:pt x="85" y="155"/>
                      <a:pt x="78" y="160"/>
                    </a:cubicBezTo>
                    <a:cubicBezTo>
                      <a:pt x="75" y="162"/>
                      <a:pt x="62" y="165"/>
                      <a:pt x="58" y="166"/>
                    </a:cubicBezTo>
                    <a:cubicBezTo>
                      <a:pt x="48" y="173"/>
                      <a:pt x="44" y="173"/>
                      <a:pt x="34" y="166"/>
                    </a:cubicBezTo>
                    <a:cubicBezTo>
                      <a:pt x="35" y="162"/>
                      <a:pt x="34" y="158"/>
                      <a:pt x="36" y="154"/>
                    </a:cubicBezTo>
                    <a:cubicBezTo>
                      <a:pt x="38" y="150"/>
                      <a:pt x="55" y="146"/>
                      <a:pt x="46" y="144"/>
                    </a:cubicBezTo>
                    <a:cubicBezTo>
                      <a:pt x="42" y="143"/>
                      <a:pt x="34" y="148"/>
                      <a:pt x="34" y="148"/>
                    </a:cubicBezTo>
                    <a:cubicBezTo>
                      <a:pt x="32" y="155"/>
                      <a:pt x="28" y="159"/>
                      <a:pt x="26" y="166"/>
                    </a:cubicBezTo>
                    <a:cubicBezTo>
                      <a:pt x="36" y="182"/>
                      <a:pt x="36" y="173"/>
                      <a:pt x="30" y="190"/>
                    </a:cubicBezTo>
                    <a:cubicBezTo>
                      <a:pt x="28" y="196"/>
                      <a:pt x="14" y="200"/>
                      <a:pt x="14" y="200"/>
                    </a:cubicBezTo>
                    <a:cubicBezTo>
                      <a:pt x="5" y="214"/>
                      <a:pt x="11" y="210"/>
                      <a:pt x="0" y="214"/>
                    </a:cubicBezTo>
                    <a:cubicBezTo>
                      <a:pt x="2" y="202"/>
                      <a:pt x="5" y="198"/>
                      <a:pt x="8" y="188"/>
                    </a:cubicBezTo>
                    <a:cubicBezTo>
                      <a:pt x="6" y="178"/>
                      <a:pt x="3" y="173"/>
                      <a:pt x="0" y="164"/>
                    </a:cubicBezTo>
                    <a:cubicBezTo>
                      <a:pt x="3" y="156"/>
                      <a:pt x="7" y="157"/>
                      <a:pt x="14" y="152"/>
                    </a:cubicBezTo>
                    <a:cubicBezTo>
                      <a:pt x="18" y="141"/>
                      <a:pt x="23" y="140"/>
                      <a:pt x="32" y="134"/>
                    </a:cubicBezTo>
                    <a:cubicBezTo>
                      <a:pt x="37" y="127"/>
                      <a:pt x="37" y="123"/>
                      <a:pt x="44" y="118"/>
                    </a:cubicBezTo>
                    <a:cubicBezTo>
                      <a:pt x="64" y="121"/>
                      <a:pt x="55" y="122"/>
                      <a:pt x="72" y="116"/>
                    </a:cubicBezTo>
                    <a:cubicBezTo>
                      <a:pt x="76" y="115"/>
                      <a:pt x="84" y="112"/>
                      <a:pt x="84" y="112"/>
                    </a:cubicBezTo>
                    <a:cubicBezTo>
                      <a:pt x="105" y="119"/>
                      <a:pt x="97" y="84"/>
                      <a:pt x="114" y="78"/>
                    </a:cubicBezTo>
                    <a:cubicBezTo>
                      <a:pt x="117" y="87"/>
                      <a:pt x="110" y="89"/>
                      <a:pt x="120" y="92"/>
                    </a:cubicBezTo>
                    <a:cubicBezTo>
                      <a:pt x="125" y="85"/>
                      <a:pt x="125" y="81"/>
                      <a:pt x="132" y="76"/>
                    </a:cubicBezTo>
                    <a:cubicBezTo>
                      <a:pt x="138" y="68"/>
                      <a:pt x="146" y="65"/>
                      <a:pt x="150" y="54"/>
                    </a:cubicBezTo>
                    <a:cubicBezTo>
                      <a:pt x="151" y="50"/>
                      <a:pt x="154" y="42"/>
                      <a:pt x="154" y="42"/>
                    </a:cubicBezTo>
                    <a:cubicBezTo>
                      <a:pt x="152" y="41"/>
                      <a:pt x="148" y="40"/>
                      <a:pt x="148" y="38"/>
                    </a:cubicBezTo>
                    <a:cubicBezTo>
                      <a:pt x="148" y="36"/>
                      <a:pt x="161" y="33"/>
                      <a:pt x="152" y="32"/>
                    </a:cubicBezTo>
                    <a:lnTo>
                      <a:pt x="158" y="2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" name="Freeform 215"/>
              <p:cNvSpPr>
                <a:spLocks/>
              </p:cNvSpPr>
              <p:nvPr userDrawn="1"/>
            </p:nvSpPr>
            <p:spPr bwMode="ltGray">
              <a:xfrm>
                <a:off x="2677" y="233"/>
                <a:ext cx="14" cy="10"/>
              </a:xfrm>
              <a:custGeom>
                <a:avLst/>
                <a:gdLst>
                  <a:gd name="T0" fmla="*/ 0 w 13"/>
                  <a:gd name="T1" fmla="*/ 9 h 13"/>
                  <a:gd name="T2" fmla="*/ 4 w 13"/>
                  <a:gd name="T3" fmla="*/ 13 h 13"/>
                  <a:gd name="T4" fmla="*/ 0 w 13"/>
                  <a:gd name="T5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3">
                    <a:moveTo>
                      <a:pt x="0" y="9"/>
                    </a:moveTo>
                    <a:cubicBezTo>
                      <a:pt x="6" y="0"/>
                      <a:pt x="13" y="7"/>
                      <a:pt x="4" y="13"/>
                    </a:cubicBezTo>
                    <a:cubicBezTo>
                      <a:pt x="0" y="6"/>
                      <a:pt x="0" y="5"/>
                      <a:pt x="0" y="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Freeform 216"/>
              <p:cNvSpPr>
                <a:spLocks/>
              </p:cNvSpPr>
              <p:nvPr userDrawn="1"/>
            </p:nvSpPr>
            <p:spPr bwMode="ltGray">
              <a:xfrm>
                <a:off x="1627" y="353"/>
                <a:ext cx="813" cy="462"/>
              </a:xfrm>
              <a:custGeom>
                <a:avLst/>
                <a:gdLst>
                  <a:gd name="T0" fmla="*/ 812 w 812"/>
                  <a:gd name="T1" fmla="*/ 26 h 564"/>
                  <a:gd name="T2" fmla="*/ 778 w 812"/>
                  <a:gd name="T3" fmla="*/ 78 h 564"/>
                  <a:gd name="T4" fmla="*/ 748 w 812"/>
                  <a:gd name="T5" fmla="*/ 122 h 564"/>
                  <a:gd name="T6" fmla="*/ 722 w 812"/>
                  <a:gd name="T7" fmla="*/ 142 h 564"/>
                  <a:gd name="T8" fmla="*/ 634 w 812"/>
                  <a:gd name="T9" fmla="*/ 180 h 564"/>
                  <a:gd name="T10" fmla="*/ 632 w 812"/>
                  <a:gd name="T11" fmla="*/ 210 h 564"/>
                  <a:gd name="T12" fmla="*/ 604 w 812"/>
                  <a:gd name="T13" fmla="*/ 230 h 564"/>
                  <a:gd name="T14" fmla="*/ 620 w 812"/>
                  <a:gd name="T15" fmla="*/ 178 h 564"/>
                  <a:gd name="T16" fmla="*/ 576 w 812"/>
                  <a:gd name="T17" fmla="*/ 188 h 564"/>
                  <a:gd name="T18" fmla="*/ 556 w 812"/>
                  <a:gd name="T19" fmla="*/ 218 h 564"/>
                  <a:gd name="T20" fmla="*/ 596 w 812"/>
                  <a:gd name="T21" fmla="*/ 280 h 564"/>
                  <a:gd name="T22" fmla="*/ 594 w 812"/>
                  <a:gd name="T23" fmla="*/ 368 h 564"/>
                  <a:gd name="T24" fmla="*/ 542 w 812"/>
                  <a:gd name="T25" fmla="*/ 406 h 564"/>
                  <a:gd name="T26" fmla="*/ 522 w 812"/>
                  <a:gd name="T27" fmla="*/ 386 h 564"/>
                  <a:gd name="T28" fmla="*/ 482 w 812"/>
                  <a:gd name="T29" fmla="*/ 348 h 564"/>
                  <a:gd name="T30" fmla="*/ 462 w 812"/>
                  <a:gd name="T31" fmla="*/ 348 h 564"/>
                  <a:gd name="T32" fmla="*/ 450 w 812"/>
                  <a:gd name="T33" fmla="*/ 394 h 564"/>
                  <a:gd name="T34" fmla="*/ 500 w 812"/>
                  <a:gd name="T35" fmla="*/ 464 h 564"/>
                  <a:gd name="T36" fmla="*/ 510 w 812"/>
                  <a:gd name="T37" fmla="*/ 524 h 564"/>
                  <a:gd name="T38" fmla="*/ 526 w 812"/>
                  <a:gd name="T39" fmla="*/ 560 h 564"/>
                  <a:gd name="T40" fmla="*/ 492 w 812"/>
                  <a:gd name="T41" fmla="*/ 544 h 564"/>
                  <a:gd name="T42" fmla="*/ 470 w 812"/>
                  <a:gd name="T43" fmla="*/ 518 h 564"/>
                  <a:gd name="T44" fmla="*/ 422 w 812"/>
                  <a:gd name="T45" fmla="*/ 424 h 564"/>
                  <a:gd name="T46" fmla="*/ 426 w 812"/>
                  <a:gd name="T47" fmla="*/ 310 h 564"/>
                  <a:gd name="T48" fmla="*/ 422 w 812"/>
                  <a:gd name="T49" fmla="*/ 268 h 564"/>
                  <a:gd name="T50" fmla="*/ 412 w 812"/>
                  <a:gd name="T51" fmla="*/ 276 h 564"/>
                  <a:gd name="T52" fmla="*/ 386 w 812"/>
                  <a:gd name="T53" fmla="*/ 266 h 564"/>
                  <a:gd name="T54" fmla="*/ 360 w 812"/>
                  <a:gd name="T55" fmla="*/ 170 h 564"/>
                  <a:gd name="T56" fmla="*/ 330 w 812"/>
                  <a:gd name="T57" fmla="*/ 166 h 564"/>
                  <a:gd name="T58" fmla="*/ 288 w 812"/>
                  <a:gd name="T59" fmla="*/ 172 h 564"/>
                  <a:gd name="T60" fmla="*/ 242 w 812"/>
                  <a:gd name="T61" fmla="*/ 232 h 564"/>
                  <a:gd name="T62" fmla="*/ 196 w 812"/>
                  <a:gd name="T63" fmla="*/ 268 h 564"/>
                  <a:gd name="T64" fmla="*/ 184 w 812"/>
                  <a:gd name="T65" fmla="*/ 274 h 564"/>
                  <a:gd name="T66" fmla="*/ 160 w 812"/>
                  <a:gd name="T67" fmla="*/ 328 h 564"/>
                  <a:gd name="T68" fmla="*/ 152 w 812"/>
                  <a:gd name="T69" fmla="*/ 354 h 564"/>
                  <a:gd name="T70" fmla="*/ 128 w 812"/>
                  <a:gd name="T71" fmla="*/ 404 h 564"/>
                  <a:gd name="T72" fmla="*/ 94 w 812"/>
                  <a:gd name="T73" fmla="*/ 392 h 564"/>
                  <a:gd name="T74" fmla="*/ 66 w 812"/>
                  <a:gd name="T75" fmla="*/ 258 h 564"/>
                  <a:gd name="T76" fmla="*/ 72 w 812"/>
                  <a:gd name="T77" fmla="*/ 156 h 564"/>
                  <a:gd name="T78" fmla="*/ 44 w 812"/>
                  <a:gd name="T79" fmla="*/ 180 h 564"/>
                  <a:gd name="T80" fmla="*/ 20 w 812"/>
                  <a:gd name="T81" fmla="*/ 150 h 564"/>
                  <a:gd name="T82" fmla="*/ 24 w 812"/>
                  <a:gd name="T83" fmla="*/ 138 h 564"/>
                  <a:gd name="T84" fmla="*/ 0 w 812"/>
                  <a:gd name="T85" fmla="*/ 92 h 564"/>
                  <a:gd name="T86" fmla="*/ 798 w 812"/>
                  <a:gd name="T87" fmla="*/ 6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12" h="564">
                    <a:moveTo>
                      <a:pt x="798" y="6"/>
                    </a:moveTo>
                    <a:cubicBezTo>
                      <a:pt x="801" y="15"/>
                      <a:pt x="809" y="16"/>
                      <a:pt x="812" y="26"/>
                    </a:cubicBezTo>
                    <a:cubicBezTo>
                      <a:pt x="809" y="36"/>
                      <a:pt x="801" y="41"/>
                      <a:pt x="796" y="50"/>
                    </a:cubicBezTo>
                    <a:cubicBezTo>
                      <a:pt x="791" y="61"/>
                      <a:pt x="788" y="71"/>
                      <a:pt x="778" y="78"/>
                    </a:cubicBezTo>
                    <a:cubicBezTo>
                      <a:pt x="773" y="85"/>
                      <a:pt x="771" y="88"/>
                      <a:pt x="774" y="96"/>
                    </a:cubicBezTo>
                    <a:cubicBezTo>
                      <a:pt x="767" y="107"/>
                      <a:pt x="758" y="114"/>
                      <a:pt x="748" y="122"/>
                    </a:cubicBezTo>
                    <a:cubicBezTo>
                      <a:pt x="744" y="125"/>
                      <a:pt x="736" y="130"/>
                      <a:pt x="736" y="130"/>
                    </a:cubicBezTo>
                    <a:cubicBezTo>
                      <a:pt x="740" y="141"/>
                      <a:pt x="731" y="140"/>
                      <a:pt x="722" y="142"/>
                    </a:cubicBezTo>
                    <a:cubicBezTo>
                      <a:pt x="716" y="148"/>
                      <a:pt x="712" y="151"/>
                      <a:pt x="704" y="154"/>
                    </a:cubicBezTo>
                    <a:cubicBezTo>
                      <a:pt x="686" y="150"/>
                      <a:pt x="650" y="169"/>
                      <a:pt x="634" y="180"/>
                    </a:cubicBezTo>
                    <a:cubicBezTo>
                      <a:pt x="636" y="189"/>
                      <a:pt x="631" y="193"/>
                      <a:pt x="640" y="196"/>
                    </a:cubicBezTo>
                    <a:cubicBezTo>
                      <a:pt x="643" y="205"/>
                      <a:pt x="640" y="207"/>
                      <a:pt x="632" y="210"/>
                    </a:cubicBezTo>
                    <a:cubicBezTo>
                      <a:pt x="626" y="219"/>
                      <a:pt x="623" y="226"/>
                      <a:pt x="614" y="232"/>
                    </a:cubicBezTo>
                    <a:cubicBezTo>
                      <a:pt x="611" y="231"/>
                      <a:pt x="606" y="233"/>
                      <a:pt x="604" y="230"/>
                    </a:cubicBezTo>
                    <a:cubicBezTo>
                      <a:pt x="599" y="220"/>
                      <a:pt x="610" y="199"/>
                      <a:pt x="620" y="196"/>
                    </a:cubicBezTo>
                    <a:cubicBezTo>
                      <a:pt x="623" y="187"/>
                      <a:pt x="617" y="187"/>
                      <a:pt x="620" y="178"/>
                    </a:cubicBezTo>
                    <a:cubicBezTo>
                      <a:pt x="617" y="164"/>
                      <a:pt x="609" y="168"/>
                      <a:pt x="598" y="172"/>
                    </a:cubicBezTo>
                    <a:cubicBezTo>
                      <a:pt x="592" y="180"/>
                      <a:pt x="585" y="185"/>
                      <a:pt x="576" y="188"/>
                    </a:cubicBezTo>
                    <a:cubicBezTo>
                      <a:pt x="572" y="194"/>
                      <a:pt x="568" y="200"/>
                      <a:pt x="564" y="206"/>
                    </a:cubicBezTo>
                    <a:cubicBezTo>
                      <a:pt x="561" y="210"/>
                      <a:pt x="556" y="218"/>
                      <a:pt x="556" y="218"/>
                    </a:cubicBezTo>
                    <a:cubicBezTo>
                      <a:pt x="558" y="234"/>
                      <a:pt x="559" y="243"/>
                      <a:pt x="572" y="252"/>
                    </a:cubicBezTo>
                    <a:cubicBezTo>
                      <a:pt x="579" y="262"/>
                      <a:pt x="586" y="273"/>
                      <a:pt x="596" y="280"/>
                    </a:cubicBezTo>
                    <a:cubicBezTo>
                      <a:pt x="598" y="286"/>
                      <a:pt x="602" y="298"/>
                      <a:pt x="602" y="298"/>
                    </a:cubicBezTo>
                    <a:cubicBezTo>
                      <a:pt x="601" y="308"/>
                      <a:pt x="599" y="361"/>
                      <a:pt x="594" y="368"/>
                    </a:cubicBezTo>
                    <a:cubicBezTo>
                      <a:pt x="590" y="374"/>
                      <a:pt x="576" y="378"/>
                      <a:pt x="570" y="382"/>
                    </a:cubicBezTo>
                    <a:cubicBezTo>
                      <a:pt x="563" y="393"/>
                      <a:pt x="550" y="396"/>
                      <a:pt x="542" y="406"/>
                    </a:cubicBezTo>
                    <a:cubicBezTo>
                      <a:pt x="536" y="413"/>
                      <a:pt x="539" y="417"/>
                      <a:pt x="530" y="420"/>
                    </a:cubicBezTo>
                    <a:cubicBezTo>
                      <a:pt x="526" y="408"/>
                      <a:pt x="538" y="391"/>
                      <a:pt x="522" y="386"/>
                    </a:cubicBezTo>
                    <a:cubicBezTo>
                      <a:pt x="516" y="377"/>
                      <a:pt x="510" y="364"/>
                      <a:pt x="502" y="356"/>
                    </a:cubicBezTo>
                    <a:cubicBezTo>
                      <a:pt x="497" y="341"/>
                      <a:pt x="505" y="360"/>
                      <a:pt x="482" y="348"/>
                    </a:cubicBezTo>
                    <a:cubicBezTo>
                      <a:pt x="478" y="346"/>
                      <a:pt x="478" y="339"/>
                      <a:pt x="474" y="336"/>
                    </a:cubicBezTo>
                    <a:cubicBezTo>
                      <a:pt x="470" y="323"/>
                      <a:pt x="466" y="342"/>
                      <a:pt x="462" y="348"/>
                    </a:cubicBezTo>
                    <a:cubicBezTo>
                      <a:pt x="460" y="358"/>
                      <a:pt x="456" y="363"/>
                      <a:pt x="454" y="374"/>
                    </a:cubicBezTo>
                    <a:cubicBezTo>
                      <a:pt x="457" y="383"/>
                      <a:pt x="455" y="387"/>
                      <a:pt x="450" y="394"/>
                    </a:cubicBezTo>
                    <a:cubicBezTo>
                      <a:pt x="454" y="399"/>
                      <a:pt x="464" y="411"/>
                      <a:pt x="466" y="418"/>
                    </a:cubicBezTo>
                    <a:cubicBezTo>
                      <a:pt x="474" y="443"/>
                      <a:pt x="472" y="458"/>
                      <a:pt x="500" y="464"/>
                    </a:cubicBezTo>
                    <a:cubicBezTo>
                      <a:pt x="507" y="469"/>
                      <a:pt x="510" y="474"/>
                      <a:pt x="516" y="480"/>
                    </a:cubicBezTo>
                    <a:cubicBezTo>
                      <a:pt x="511" y="494"/>
                      <a:pt x="513" y="509"/>
                      <a:pt x="510" y="524"/>
                    </a:cubicBezTo>
                    <a:cubicBezTo>
                      <a:pt x="512" y="537"/>
                      <a:pt x="511" y="541"/>
                      <a:pt x="522" y="548"/>
                    </a:cubicBezTo>
                    <a:cubicBezTo>
                      <a:pt x="523" y="552"/>
                      <a:pt x="525" y="556"/>
                      <a:pt x="526" y="560"/>
                    </a:cubicBezTo>
                    <a:cubicBezTo>
                      <a:pt x="527" y="564"/>
                      <a:pt x="514" y="556"/>
                      <a:pt x="514" y="556"/>
                    </a:cubicBezTo>
                    <a:cubicBezTo>
                      <a:pt x="502" y="564"/>
                      <a:pt x="501" y="551"/>
                      <a:pt x="492" y="544"/>
                    </a:cubicBezTo>
                    <a:cubicBezTo>
                      <a:pt x="488" y="541"/>
                      <a:pt x="480" y="536"/>
                      <a:pt x="480" y="536"/>
                    </a:cubicBezTo>
                    <a:cubicBezTo>
                      <a:pt x="471" y="522"/>
                      <a:pt x="474" y="529"/>
                      <a:pt x="470" y="518"/>
                    </a:cubicBezTo>
                    <a:cubicBezTo>
                      <a:pt x="467" y="491"/>
                      <a:pt x="461" y="446"/>
                      <a:pt x="436" y="430"/>
                    </a:cubicBezTo>
                    <a:cubicBezTo>
                      <a:pt x="428" y="433"/>
                      <a:pt x="425" y="433"/>
                      <a:pt x="422" y="424"/>
                    </a:cubicBezTo>
                    <a:cubicBezTo>
                      <a:pt x="427" y="404"/>
                      <a:pt x="432" y="383"/>
                      <a:pt x="438" y="364"/>
                    </a:cubicBezTo>
                    <a:cubicBezTo>
                      <a:pt x="436" y="343"/>
                      <a:pt x="431" y="330"/>
                      <a:pt x="426" y="310"/>
                    </a:cubicBezTo>
                    <a:cubicBezTo>
                      <a:pt x="429" y="302"/>
                      <a:pt x="425" y="300"/>
                      <a:pt x="422" y="292"/>
                    </a:cubicBezTo>
                    <a:cubicBezTo>
                      <a:pt x="424" y="282"/>
                      <a:pt x="428" y="277"/>
                      <a:pt x="422" y="268"/>
                    </a:cubicBezTo>
                    <a:cubicBezTo>
                      <a:pt x="420" y="269"/>
                      <a:pt x="418" y="269"/>
                      <a:pt x="416" y="270"/>
                    </a:cubicBezTo>
                    <a:cubicBezTo>
                      <a:pt x="414" y="272"/>
                      <a:pt x="414" y="275"/>
                      <a:pt x="412" y="276"/>
                    </a:cubicBezTo>
                    <a:cubicBezTo>
                      <a:pt x="408" y="278"/>
                      <a:pt x="400" y="280"/>
                      <a:pt x="400" y="280"/>
                    </a:cubicBezTo>
                    <a:cubicBezTo>
                      <a:pt x="394" y="274"/>
                      <a:pt x="389" y="274"/>
                      <a:pt x="386" y="266"/>
                    </a:cubicBezTo>
                    <a:cubicBezTo>
                      <a:pt x="391" y="251"/>
                      <a:pt x="379" y="206"/>
                      <a:pt x="364" y="196"/>
                    </a:cubicBezTo>
                    <a:cubicBezTo>
                      <a:pt x="357" y="186"/>
                      <a:pt x="358" y="182"/>
                      <a:pt x="360" y="170"/>
                    </a:cubicBezTo>
                    <a:cubicBezTo>
                      <a:pt x="358" y="160"/>
                      <a:pt x="356" y="147"/>
                      <a:pt x="346" y="144"/>
                    </a:cubicBezTo>
                    <a:cubicBezTo>
                      <a:pt x="343" y="154"/>
                      <a:pt x="338" y="160"/>
                      <a:pt x="330" y="166"/>
                    </a:cubicBezTo>
                    <a:cubicBezTo>
                      <a:pt x="323" y="164"/>
                      <a:pt x="308" y="160"/>
                      <a:pt x="308" y="160"/>
                    </a:cubicBezTo>
                    <a:cubicBezTo>
                      <a:pt x="296" y="162"/>
                      <a:pt x="297" y="166"/>
                      <a:pt x="288" y="172"/>
                    </a:cubicBezTo>
                    <a:cubicBezTo>
                      <a:pt x="284" y="185"/>
                      <a:pt x="282" y="191"/>
                      <a:pt x="268" y="196"/>
                    </a:cubicBezTo>
                    <a:cubicBezTo>
                      <a:pt x="264" y="200"/>
                      <a:pt x="243" y="231"/>
                      <a:pt x="242" y="232"/>
                    </a:cubicBezTo>
                    <a:cubicBezTo>
                      <a:pt x="231" y="239"/>
                      <a:pt x="215" y="247"/>
                      <a:pt x="206" y="256"/>
                    </a:cubicBezTo>
                    <a:cubicBezTo>
                      <a:pt x="202" y="260"/>
                      <a:pt x="200" y="265"/>
                      <a:pt x="196" y="268"/>
                    </a:cubicBezTo>
                    <a:cubicBezTo>
                      <a:pt x="194" y="269"/>
                      <a:pt x="192" y="269"/>
                      <a:pt x="190" y="270"/>
                    </a:cubicBezTo>
                    <a:cubicBezTo>
                      <a:pt x="188" y="271"/>
                      <a:pt x="186" y="272"/>
                      <a:pt x="184" y="274"/>
                    </a:cubicBezTo>
                    <a:cubicBezTo>
                      <a:pt x="180" y="278"/>
                      <a:pt x="172" y="286"/>
                      <a:pt x="172" y="286"/>
                    </a:cubicBezTo>
                    <a:cubicBezTo>
                      <a:pt x="167" y="300"/>
                      <a:pt x="165" y="314"/>
                      <a:pt x="160" y="328"/>
                    </a:cubicBezTo>
                    <a:cubicBezTo>
                      <a:pt x="158" y="335"/>
                      <a:pt x="156" y="341"/>
                      <a:pt x="154" y="348"/>
                    </a:cubicBezTo>
                    <a:cubicBezTo>
                      <a:pt x="153" y="350"/>
                      <a:pt x="152" y="354"/>
                      <a:pt x="152" y="354"/>
                    </a:cubicBezTo>
                    <a:cubicBezTo>
                      <a:pt x="152" y="359"/>
                      <a:pt x="156" y="384"/>
                      <a:pt x="146" y="392"/>
                    </a:cubicBezTo>
                    <a:cubicBezTo>
                      <a:pt x="141" y="397"/>
                      <a:pt x="128" y="404"/>
                      <a:pt x="128" y="404"/>
                    </a:cubicBezTo>
                    <a:cubicBezTo>
                      <a:pt x="125" y="412"/>
                      <a:pt x="122" y="421"/>
                      <a:pt x="114" y="424"/>
                    </a:cubicBezTo>
                    <a:cubicBezTo>
                      <a:pt x="100" y="419"/>
                      <a:pt x="97" y="405"/>
                      <a:pt x="94" y="392"/>
                    </a:cubicBezTo>
                    <a:cubicBezTo>
                      <a:pt x="86" y="362"/>
                      <a:pt x="82" y="332"/>
                      <a:pt x="72" y="302"/>
                    </a:cubicBezTo>
                    <a:cubicBezTo>
                      <a:pt x="71" y="281"/>
                      <a:pt x="70" y="275"/>
                      <a:pt x="66" y="258"/>
                    </a:cubicBezTo>
                    <a:cubicBezTo>
                      <a:pt x="66" y="251"/>
                      <a:pt x="68" y="219"/>
                      <a:pt x="64" y="208"/>
                    </a:cubicBezTo>
                    <a:cubicBezTo>
                      <a:pt x="70" y="191"/>
                      <a:pt x="66" y="173"/>
                      <a:pt x="72" y="156"/>
                    </a:cubicBezTo>
                    <a:cubicBezTo>
                      <a:pt x="66" y="139"/>
                      <a:pt x="60" y="168"/>
                      <a:pt x="56" y="172"/>
                    </a:cubicBezTo>
                    <a:cubicBezTo>
                      <a:pt x="53" y="175"/>
                      <a:pt x="44" y="180"/>
                      <a:pt x="44" y="180"/>
                    </a:cubicBezTo>
                    <a:cubicBezTo>
                      <a:pt x="35" y="177"/>
                      <a:pt x="28" y="173"/>
                      <a:pt x="24" y="162"/>
                    </a:cubicBezTo>
                    <a:cubicBezTo>
                      <a:pt x="23" y="158"/>
                      <a:pt x="20" y="150"/>
                      <a:pt x="20" y="150"/>
                    </a:cubicBezTo>
                    <a:cubicBezTo>
                      <a:pt x="30" y="148"/>
                      <a:pt x="30" y="143"/>
                      <a:pt x="38" y="138"/>
                    </a:cubicBezTo>
                    <a:cubicBezTo>
                      <a:pt x="35" y="128"/>
                      <a:pt x="31" y="133"/>
                      <a:pt x="24" y="138"/>
                    </a:cubicBezTo>
                    <a:cubicBezTo>
                      <a:pt x="15" y="135"/>
                      <a:pt x="15" y="132"/>
                      <a:pt x="18" y="124"/>
                    </a:cubicBezTo>
                    <a:cubicBezTo>
                      <a:pt x="11" y="114"/>
                      <a:pt x="9" y="101"/>
                      <a:pt x="0" y="92"/>
                    </a:cubicBezTo>
                    <a:lnTo>
                      <a:pt x="76" y="0"/>
                    </a:lnTo>
                    <a:lnTo>
                      <a:pt x="798" y="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1" name="Freeform 217"/>
              <p:cNvSpPr>
                <a:spLocks/>
              </p:cNvSpPr>
              <p:nvPr userDrawn="1"/>
            </p:nvSpPr>
            <p:spPr bwMode="ltGray">
              <a:xfrm>
                <a:off x="1770" y="671"/>
                <a:ext cx="45" cy="71"/>
              </a:xfrm>
              <a:custGeom>
                <a:avLst/>
                <a:gdLst>
                  <a:gd name="T0" fmla="*/ 7 w 43"/>
                  <a:gd name="T1" fmla="*/ 11 h 85"/>
                  <a:gd name="T2" fmla="*/ 17 w 43"/>
                  <a:gd name="T3" fmla="*/ 3 h 85"/>
                  <a:gd name="T4" fmla="*/ 37 w 43"/>
                  <a:gd name="T5" fmla="*/ 33 h 85"/>
                  <a:gd name="T6" fmla="*/ 19 w 43"/>
                  <a:gd name="T7" fmla="*/ 85 h 85"/>
                  <a:gd name="T8" fmla="*/ 1 w 43"/>
                  <a:gd name="T9" fmla="*/ 69 h 85"/>
                  <a:gd name="T10" fmla="*/ 7 w 43"/>
                  <a:gd name="T11" fmla="*/ 1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85">
                    <a:moveTo>
                      <a:pt x="7" y="11"/>
                    </a:moveTo>
                    <a:cubicBezTo>
                      <a:pt x="4" y="2"/>
                      <a:pt x="9" y="0"/>
                      <a:pt x="17" y="3"/>
                    </a:cubicBezTo>
                    <a:cubicBezTo>
                      <a:pt x="24" y="13"/>
                      <a:pt x="28" y="24"/>
                      <a:pt x="37" y="33"/>
                    </a:cubicBezTo>
                    <a:cubicBezTo>
                      <a:pt x="43" y="52"/>
                      <a:pt x="40" y="78"/>
                      <a:pt x="19" y="85"/>
                    </a:cubicBezTo>
                    <a:cubicBezTo>
                      <a:pt x="6" y="81"/>
                      <a:pt x="5" y="81"/>
                      <a:pt x="1" y="69"/>
                    </a:cubicBezTo>
                    <a:cubicBezTo>
                      <a:pt x="2" y="66"/>
                      <a:pt x="0" y="4"/>
                      <a:pt x="7" y="1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" name="Freeform 218"/>
              <p:cNvSpPr>
                <a:spLocks/>
              </p:cNvSpPr>
              <p:nvPr userDrawn="1"/>
            </p:nvSpPr>
            <p:spPr bwMode="ltGray">
              <a:xfrm>
                <a:off x="2394" y="431"/>
                <a:ext cx="42" cy="59"/>
              </a:xfrm>
              <a:custGeom>
                <a:avLst/>
                <a:gdLst>
                  <a:gd name="T0" fmla="*/ 13 w 44"/>
                  <a:gd name="T1" fmla="*/ 28 h 74"/>
                  <a:gd name="T2" fmla="*/ 29 w 44"/>
                  <a:gd name="T3" fmla="*/ 2 h 74"/>
                  <a:gd name="T4" fmla="*/ 43 w 44"/>
                  <a:gd name="T5" fmla="*/ 4 h 74"/>
                  <a:gd name="T6" fmla="*/ 39 w 44"/>
                  <a:gd name="T7" fmla="*/ 26 h 74"/>
                  <a:gd name="T8" fmla="*/ 13 w 44"/>
                  <a:gd name="T9" fmla="*/ 74 h 74"/>
                  <a:gd name="T10" fmla="*/ 7 w 44"/>
                  <a:gd name="T11" fmla="*/ 60 h 74"/>
                  <a:gd name="T12" fmla="*/ 3 w 44"/>
                  <a:gd name="T13" fmla="*/ 36 h 74"/>
                  <a:gd name="T14" fmla="*/ 13 w 44"/>
                  <a:gd name="T15" fmla="*/ 2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74">
                    <a:moveTo>
                      <a:pt x="13" y="28"/>
                    </a:moveTo>
                    <a:cubicBezTo>
                      <a:pt x="15" y="13"/>
                      <a:pt x="14" y="7"/>
                      <a:pt x="29" y="2"/>
                    </a:cubicBezTo>
                    <a:cubicBezTo>
                      <a:pt x="34" y="3"/>
                      <a:pt x="40" y="0"/>
                      <a:pt x="43" y="4"/>
                    </a:cubicBezTo>
                    <a:cubicBezTo>
                      <a:pt x="44" y="6"/>
                      <a:pt x="41" y="21"/>
                      <a:pt x="39" y="26"/>
                    </a:cubicBezTo>
                    <a:cubicBezTo>
                      <a:pt x="31" y="43"/>
                      <a:pt x="30" y="63"/>
                      <a:pt x="13" y="74"/>
                    </a:cubicBezTo>
                    <a:cubicBezTo>
                      <a:pt x="4" y="71"/>
                      <a:pt x="4" y="68"/>
                      <a:pt x="7" y="60"/>
                    </a:cubicBezTo>
                    <a:cubicBezTo>
                      <a:pt x="5" y="50"/>
                      <a:pt x="0" y="46"/>
                      <a:pt x="3" y="36"/>
                    </a:cubicBezTo>
                    <a:cubicBezTo>
                      <a:pt x="4" y="32"/>
                      <a:pt x="8" y="23"/>
                      <a:pt x="1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" name="Freeform 219"/>
              <p:cNvSpPr>
                <a:spLocks/>
              </p:cNvSpPr>
              <p:nvPr userDrawn="1"/>
            </p:nvSpPr>
            <p:spPr bwMode="ltGray">
              <a:xfrm>
                <a:off x="2513" y="402"/>
                <a:ext cx="21" cy="24"/>
              </a:xfrm>
              <a:custGeom>
                <a:avLst/>
                <a:gdLst>
                  <a:gd name="T0" fmla="*/ 7 w 20"/>
                  <a:gd name="T1" fmla="*/ 16 h 30"/>
                  <a:gd name="T2" fmla="*/ 5 w 20"/>
                  <a:gd name="T3" fmla="*/ 30 h 30"/>
                  <a:gd name="T4" fmla="*/ 7 w 20"/>
                  <a:gd name="T5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30">
                    <a:moveTo>
                      <a:pt x="7" y="16"/>
                    </a:moveTo>
                    <a:cubicBezTo>
                      <a:pt x="18" y="0"/>
                      <a:pt x="20" y="20"/>
                      <a:pt x="5" y="30"/>
                    </a:cubicBezTo>
                    <a:cubicBezTo>
                      <a:pt x="0" y="23"/>
                      <a:pt x="1" y="22"/>
                      <a:pt x="7" y="1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4" name="Freeform 220"/>
              <p:cNvSpPr>
                <a:spLocks/>
              </p:cNvSpPr>
              <p:nvPr userDrawn="1"/>
            </p:nvSpPr>
            <p:spPr bwMode="ltGray">
              <a:xfrm>
                <a:off x="333" y="169"/>
                <a:ext cx="1015" cy="866"/>
              </a:xfrm>
              <a:custGeom>
                <a:avLst/>
                <a:gdLst>
                  <a:gd name="T0" fmla="*/ 481 w 682"/>
                  <a:gd name="T1" fmla="*/ 464 h 557"/>
                  <a:gd name="T2" fmla="*/ 486 w 682"/>
                  <a:gd name="T3" fmla="*/ 451 h 557"/>
                  <a:gd name="T4" fmla="*/ 500 w 682"/>
                  <a:gd name="T5" fmla="*/ 413 h 557"/>
                  <a:gd name="T6" fmla="*/ 309 w 682"/>
                  <a:gd name="T7" fmla="*/ 287 h 557"/>
                  <a:gd name="T8" fmla="*/ 282 w 682"/>
                  <a:gd name="T9" fmla="*/ 346 h 557"/>
                  <a:gd name="T10" fmla="*/ 303 w 682"/>
                  <a:gd name="T11" fmla="*/ 556 h 557"/>
                  <a:gd name="T12" fmla="*/ 282 w 682"/>
                  <a:gd name="T13" fmla="*/ 494 h 557"/>
                  <a:gd name="T14" fmla="*/ 242 w 682"/>
                  <a:gd name="T15" fmla="*/ 439 h 557"/>
                  <a:gd name="T16" fmla="*/ 245 w 682"/>
                  <a:gd name="T17" fmla="*/ 413 h 557"/>
                  <a:gd name="T18" fmla="*/ 247 w 682"/>
                  <a:gd name="T19" fmla="*/ 394 h 557"/>
                  <a:gd name="T20" fmla="*/ 220 w 682"/>
                  <a:gd name="T21" fmla="*/ 375 h 557"/>
                  <a:gd name="T22" fmla="*/ 194 w 682"/>
                  <a:gd name="T23" fmla="*/ 346 h 557"/>
                  <a:gd name="T24" fmla="*/ 148 w 682"/>
                  <a:gd name="T25" fmla="*/ 354 h 557"/>
                  <a:gd name="T26" fmla="*/ 126 w 682"/>
                  <a:gd name="T27" fmla="*/ 365 h 557"/>
                  <a:gd name="T28" fmla="*/ 78 w 682"/>
                  <a:gd name="T29" fmla="*/ 365 h 557"/>
                  <a:gd name="T30" fmla="*/ 22 w 682"/>
                  <a:gd name="T31" fmla="*/ 312 h 557"/>
                  <a:gd name="T32" fmla="*/ 11 w 682"/>
                  <a:gd name="T33" fmla="*/ 295 h 557"/>
                  <a:gd name="T34" fmla="*/ 0 w 682"/>
                  <a:gd name="T35" fmla="*/ 264 h 557"/>
                  <a:gd name="T36" fmla="*/ 24 w 682"/>
                  <a:gd name="T37" fmla="*/ 213 h 557"/>
                  <a:gd name="T38" fmla="*/ 32 w 682"/>
                  <a:gd name="T39" fmla="*/ 181 h 557"/>
                  <a:gd name="T40" fmla="*/ 51 w 682"/>
                  <a:gd name="T41" fmla="*/ 143 h 557"/>
                  <a:gd name="T42" fmla="*/ 81 w 682"/>
                  <a:gd name="T43" fmla="*/ 116 h 557"/>
                  <a:gd name="T44" fmla="*/ 167 w 682"/>
                  <a:gd name="T45" fmla="*/ 67 h 557"/>
                  <a:gd name="T46" fmla="*/ 220 w 682"/>
                  <a:gd name="T47" fmla="*/ 30 h 557"/>
                  <a:gd name="T48" fmla="*/ 258 w 682"/>
                  <a:gd name="T49" fmla="*/ 6 h 557"/>
                  <a:gd name="T50" fmla="*/ 363 w 682"/>
                  <a:gd name="T51" fmla="*/ 2 h 557"/>
                  <a:gd name="T52" fmla="*/ 398 w 682"/>
                  <a:gd name="T53" fmla="*/ 0 h 557"/>
                  <a:gd name="T54" fmla="*/ 384 w 682"/>
                  <a:gd name="T55" fmla="*/ 34 h 557"/>
                  <a:gd name="T56" fmla="*/ 443 w 682"/>
                  <a:gd name="T57" fmla="*/ 84 h 557"/>
                  <a:gd name="T58" fmla="*/ 497 w 682"/>
                  <a:gd name="T59" fmla="*/ 74 h 557"/>
                  <a:gd name="T60" fmla="*/ 529 w 682"/>
                  <a:gd name="T61" fmla="*/ 82 h 557"/>
                  <a:gd name="T62" fmla="*/ 559 w 682"/>
                  <a:gd name="T63" fmla="*/ 97 h 557"/>
                  <a:gd name="T64" fmla="*/ 572 w 682"/>
                  <a:gd name="T65" fmla="*/ 188 h 557"/>
                  <a:gd name="T66" fmla="*/ 572 w 682"/>
                  <a:gd name="T67" fmla="*/ 240 h 557"/>
                  <a:gd name="T68" fmla="*/ 599 w 682"/>
                  <a:gd name="T69" fmla="*/ 283 h 557"/>
                  <a:gd name="T70" fmla="*/ 645 w 682"/>
                  <a:gd name="T71" fmla="*/ 300 h 557"/>
                  <a:gd name="T72" fmla="*/ 680 w 682"/>
                  <a:gd name="T73" fmla="*/ 295 h 557"/>
                  <a:gd name="T74" fmla="*/ 664 w 682"/>
                  <a:gd name="T75" fmla="*/ 340 h 557"/>
                  <a:gd name="T76" fmla="*/ 599 w 682"/>
                  <a:gd name="T77" fmla="*/ 407 h 557"/>
                  <a:gd name="T78" fmla="*/ 548 w 682"/>
                  <a:gd name="T79" fmla="*/ 485 h 557"/>
                  <a:gd name="T80" fmla="*/ 556 w 682"/>
                  <a:gd name="T81" fmla="*/ 508 h 557"/>
                  <a:gd name="T82" fmla="*/ 435 w 682"/>
                  <a:gd name="T83" fmla="*/ 556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82" h="557">
                    <a:moveTo>
                      <a:pt x="435" y="556"/>
                    </a:moveTo>
                    <a:lnTo>
                      <a:pt x="481" y="464"/>
                    </a:lnTo>
                    <a:lnTo>
                      <a:pt x="473" y="449"/>
                    </a:lnTo>
                    <a:lnTo>
                      <a:pt x="486" y="451"/>
                    </a:lnTo>
                    <a:lnTo>
                      <a:pt x="495" y="441"/>
                    </a:lnTo>
                    <a:lnTo>
                      <a:pt x="500" y="413"/>
                    </a:lnTo>
                    <a:lnTo>
                      <a:pt x="500" y="371"/>
                    </a:lnTo>
                    <a:lnTo>
                      <a:pt x="309" y="287"/>
                    </a:lnTo>
                    <a:lnTo>
                      <a:pt x="296" y="308"/>
                    </a:lnTo>
                    <a:lnTo>
                      <a:pt x="282" y="346"/>
                    </a:lnTo>
                    <a:lnTo>
                      <a:pt x="396" y="557"/>
                    </a:lnTo>
                    <a:lnTo>
                      <a:pt x="303" y="556"/>
                    </a:lnTo>
                    <a:lnTo>
                      <a:pt x="304" y="536"/>
                    </a:lnTo>
                    <a:cubicBezTo>
                      <a:pt x="284" y="520"/>
                      <a:pt x="296" y="510"/>
                      <a:pt x="282" y="494"/>
                    </a:cubicBezTo>
                    <a:cubicBezTo>
                      <a:pt x="276" y="475"/>
                      <a:pt x="267" y="468"/>
                      <a:pt x="253" y="451"/>
                    </a:cubicBezTo>
                    <a:cubicBezTo>
                      <a:pt x="249" y="447"/>
                      <a:pt x="245" y="443"/>
                      <a:pt x="242" y="439"/>
                    </a:cubicBezTo>
                    <a:lnTo>
                      <a:pt x="237" y="432"/>
                    </a:lnTo>
                    <a:cubicBezTo>
                      <a:pt x="237" y="432"/>
                      <a:pt x="245" y="413"/>
                      <a:pt x="245" y="413"/>
                    </a:cubicBezTo>
                    <a:cubicBezTo>
                      <a:pt x="247" y="409"/>
                      <a:pt x="250" y="401"/>
                      <a:pt x="250" y="401"/>
                    </a:cubicBezTo>
                    <a:cubicBezTo>
                      <a:pt x="249" y="399"/>
                      <a:pt x="247" y="397"/>
                      <a:pt x="247" y="394"/>
                    </a:cubicBezTo>
                    <a:cubicBezTo>
                      <a:pt x="248" y="390"/>
                      <a:pt x="253" y="382"/>
                      <a:pt x="253" y="382"/>
                    </a:cubicBezTo>
                    <a:cubicBezTo>
                      <a:pt x="243" y="370"/>
                      <a:pt x="237" y="371"/>
                      <a:pt x="220" y="375"/>
                    </a:cubicBezTo>
                    <a:cubicBezTo>
                      <a:pt x="217" y="371"/>
                      <a:pt x="210" y="369"/>
                      <a:pt x="207" y="365"/>
                    </a:cubicBezTo>
                    <a:cubicBezTo>
                      <a:pt x="185" y="337"/>
                      <a:pt x="216" y="363"/>
                      <a:pt x="194" y="346"/>
                    </a:cubicBezTo>
                    <a:cubicBezTo>
                      <a:pt x="167" y="349"/>
                      <a:pt x="179" y="346"/>
                      <a:pt x="156" y="352"/>
                    </a:cubicBezTo>
                    <a:cubicBezTo>
                      <a:pt x="153" y="353"/>
                      <a:pt x="148" y="354"/>
                      <a:pt x="148" y="354"/>
                    </a:cubicBezTo>
                    <a:cubicBezTo>
                      <a:pt x="146" y="356"/>
                      <a:pt x="145" y="359"/>
                      <a:pt x="142" y="361"/>
                    </a:cubicBezTo>
                    <a:cubicBezTo>
                      <a:pt x="138" y="363"/>
                      <a:pt x="126" y="365"/>
                      <a:pt x="126" y="365"/>
                    </a:cubicBezTo>
                    <a:cubicBezTo>
                      <a:pt x="105" y="354"/>
                      <a:pt x="116" y="355"/>
                      <a:pt x="94" y="361"/>
                    </a:cubicBezTo>
                    <a:cubicBezTo>
                      <a:pt x="89" y="362"/>
                      <a:pt x="78" y="365"/>
                      <a:pt x="78" y="365"/>
                    </a:cubicBezTo>
                    <a:cubicBezTo>
                      <a:pt x="62" y="383"/>
                      <a:pt x="46" y="346"/>
                      <a:pt x="35" y="337"/>
                    </a:cubicBezTo>
                    <a:cubicBezTo>
                      <a:pt x="32" y="330"/>
                      <a:pt x="24" y="320"/>
                      <a:pt x="22" y="312"/>
                    </a:cubicBezTo>
                    <a:cubicBezTo>
                      <a:pt x="20" y="308"/>
                      <a:pt x="22" y="303"/>
                      <a:pt x="19" y="300"/>
                    </a:cubicBezTo>
                    <a:cubicBezTo>
                      <a:pt x="17" y="297"/>
                      <a:pt x="13" y="297"/>
                      <a:pt x="11" y="295"/>
                    </a:cubicBezTo>
                    <a:cubicBezTo>
                      <a:pt x="3" y="277"/>
                      <a:pt x="15" y="306"/>
                      <a:pt x="5" y="276"/>
                    </a:cubicBezTo>
                    <a:cubicBezTo>
                      <a:pt x="4" y="272"/>
                      <a:pt x="0" y="264"/>
                      <a:pt x="0" y="264"/>
                    </a:cubicBezTo>
                    <a:cubicBezTo>
                      <a:pt x="3" y="253"/>
                      <a:pt x="2" y="248"/>
                      <a:pt x="13" y="243"/>
                    </a:cubicBezTo>
                    <a:cubicBezTo>
                      <a:pt x="20" y="221"/>
                      <a:pt x="17" y="231"/>
                      <a:pt x="24" y="213"/>
                    </a:cubicBezTo>
                    <a:cubicBezTo>
                      <a:pt x="26" y="209"/>
                      <a:pt x="30" y="200"/>
                      <a:pt x="30" y="200"/>
                    </a:cubicBezTo>
                    <a:cubicBezTo>
                      <a:pt x="26" y="192"/>
                      <a:pt x="24" y="191"/>
                      <a:pt x="32" y="181"/>
                    </a:cubicBezTo>
                    <a:cubicBezTo>
                      <a:pt x="36" y="177"/>
                      <a:pt x="43" y="169"/>
                      <a:pt x="43" y="169"/>
                    </a:cubicBezTo>
                    <a:cubicBezTo>
                      <a:pt x="37" y="155"/>
                      <a:pt x="36" y="153"/>
                      <a:pt x="51" y="143"/>
                    </a:cubicBezTo>
                    <a:cubicBezTo>
                      <a:pt x="56" y="140"/>
                      <a:pt x="67" y="135"/>
                      <a:pt x="67" y="135"/>
                    </a:cubicBezTo>
                    <a:cubicBezTo>
                      <a:pt x="73" y="129"/>
                      <a:pt x="75" y="122"/>
                      <a:pt x="81" y="116"/>
                    </a:cubicBezTo>
                    <a:cubicBezTo>
                      <a:pt x="89" y="107"/>
                      <a:pt x="102" y="105"/>
                      <a:pt x="113" y="99"/>
                    </a:cubicBezTo>
                    <a:cubicBezTo>
                      <a:pt x="125" y="85"/>
                      <a:pt x="149" y="76"/>
                      <a:pt x="167" y="67"/>
                    </a:cubicBezTo>
                    <a:cubicBezTo>
                      <a:pt x="174" y="59"/>
                      <a:pt x="175" y="50"/>
                      <a:pt x="188" y="46"/>
                    </a:cubicBezTo>
                    <a:cubicBezTo>
                      <a:pt x="198" y="39"/>
                      <a:pt x="208" y="36"/>
                      <a:pt x="220" y="30"/>
                    </a:cubicBezTo>
                    <a:cubicBezTo>
                      <a:pt x="223" y="28"/>
                      <a:pt x="228" y="25"/>
                      <a:pt x="228" y="25"/>
                    </a:cubicBezTo>
                    <a:cubicBezTo>
                      <a:pt x="237" y="16"/>
                      <a:pt x="245" y="10"/>
                      <a:pt x="258" y="6"/>
                    </a:cubicBezTo>
                    <a:cubicBezTo>
                      <a:pt x="269" y="31"/>
                      <a:pt x="301" y="6"/>
                      <a:pt x="320" y="4"/>
                    </a:cubicBezTo>
                    <a:cubicBezTo>
                      <a:pt x="334" y="3"/>
                      <a:pt x="349" y="3"/>
                      <a:pt x="363" y="2"/>
                    </a:cubicBezTo>
                    <a:cubicBezTo>
                      <a:pt x="369" y="3"/>
                      <a:pt x="376" y="5"/>
                      <a:pt x="382" y="4"/>
                    </a:cubicBezTo>
                    <a:cubicBezTo>
                      <a:pt x="387" y="4"/>
                      <a:pt x="398" y="0"/>
                      <a:pt x="398" y="0"/>
                    </a:cubicBezTo>
                    <a:cubicBezTo>
                      <a:pt x="415" y="8"/>
                      <a:pt x="406" y="16"/>
                      <a:pt x="400" y="30"/>
                    </a:cubicBezTo>
                    <a:cubicBezTo>
                      <a:pt x="398" y="34"/>
                      <a:pt x="384" y="34"/>
                      <a:pt x="384" y="34"/>
                    </a:cubicBezTo>
                    <a:cubicBezTo>
                      <a:pt x="379" y="47"/>
                      <a:pt x="398" y="51"/>
                      <a:pt x="411" y="55"/>
                    </a:cubicBezTo>
                    <a:cubicBezTo>
                      <a:pt x="419" y="72"/>
                      <a:pt x="421" y="79"/>
                      <a:pt x="443" y="84"/>
                    </a:cubicBezTo>
                    <a:cubicBezTo>
                      <a:pt x="461" y="71"/>
                      <a:pt x="435" y="65"/>
                      <a:pt x="468" y="57"/>
                    </a:cubicBezTo>
                    <a:cubicBezTo>
                      <a:pt x="482" y="61"/>
                      <a:pt x="485" y="70"/>
                      <a:pt x="497" y="74"/>
                    </a:cubicBezTo>
                    <a:cubicBezTo>
                      <a:pt x="505" y="76"/>
                      <a:pt x="513" y="78"/>
                      <a:pt x="521" y="80"/>
                    </a:cubicBezTo>
                    <a:cubicBezTo>
                      <a:pt x="524" y="81"/>
                      <a:pt x="529" y="82"/>
                      <a:pt x="529" y="82"/>
                    </a:cubicBezTo>
                    <a:cubicBezTo>
                      <a:pt x="547" y="78"/>
                      <a:pt x="547" y="76"/>
                      <a:pt x="562" y="84"/>
                    </a:cubicBezTo>
                    <a:cubicBezTo>
                      <a:pt x="566" y="95"/>
                      <a:pt x="565" y="86"/>
                      <a:pt x="559" y="97"/>
                    </a:cubicBezTo>
                    <a:cubicBezTo>
                      <a:pt x="557" y="101"/>
                      <a:pt x="554" y="110"/>
                      <a:pt x="554" y="110"/>
                    </a:cubicBezTo>
                    <a:cubicBezTo>
                      <a:pt x="556" y="132"/>
                      <a:pt x="556" y="168"/>
                      <a:pt x="572" y="188"/>
                    </a:cubicBezTo>
                    <a:cubicBezTo>
                      <a:pt x="568" y="198"/>
                      <a:pt x="564" y="208"/>
                      <a:pt x="562" y="219"/>
                    </a:cubicBezTo>
                    <a:cubicBezTo>
                      <a:pt x="564" y="227"/>
                      <a:pt x="569" y="233"/>
                      <a:pt x="572" y="240"/>
                    </a:cubicBezTo>
                    <a:cubicBezTo>
                      <a:pt x="573" y="247"/>
                      <a:pt x="572" y="254"/>
                      <a:pt x="575" y="259"/>
                    </a:cubicBezTo>
                    <a:cubicBezTo>
                      <a:pt x="577" y="263"/>
                      <a:pt x="595" y="272"/>
                      <a:pt x="599" y="283"/>
                    </a:cubicBezTo>
                    <a:cubicBezTo>
                      <a:pt x="594" y="295"/>
                      <a:pt x="603" y="306"/>
                      <a:pt x="618" y="310"/>
                    </a:cubicBezTo>
                    <a:cubicBezTo>
                      <a:pt x="630" y="307"/>
                      <a:pt x="638" y="308"/>
                      <a:pt x="645" y="300"/>
                    </a:cubicBezTo>
                    <a:cubicBezTo>
                      <a:pt x="660" y="302"/>
                      <a:pt x="663" y="303"/>
                      <a:pt x="672" y="293"/>
                    </a:cubicBezTo>
                    <a:cubicBezTo>
                      <a:pt x="675" y="294"/>
                      <a:pt x="679" y="293"/>
                      <a:pt x="680" y="295"/>
                    </a:cubicBezTo>
                    <a:cubicBezTo>
                      <a:pt x="682" y="301"/>
                      <a:pt x="674" y="321"/>
                      <a:pt x="672" y="327"/>
                    </a:cubicBezTo>
                    <a:cubicBezTo>
                      <a:pt x="668" y="340"/>
                      <a:pt x="671" y="326"/>
                      <a:pt x="664" y="340"/>
                    </a:cubicBezTo>
                    <a:cubicBezTo>
                      <a:pt x="652" y="360"/>
                      <a:pt x="646" y="381"/>
                      <a:pt x="621" y="394"/>
                    </a:cubicBezTo>
                    <a:cubicBezTo>
                      <a:pt x="614" y="402"/>
                      <a:pt x="609" y="402"/>
                      <a:pt x="599" y="407"/>
                    </a:cubicBezTo>
                    <a:cubicBezTo>
                      <a:pt x="590" y="418"/>
                      <a:pt x="579" y="429"/>
                      <a:pt x="567" y="439"/>
                    </a:cubicBezTo>
                    <a:cubicBezTo>
                      <a:pt x="560" y="454"/>
                      <a:pt x="555" y="470"/>
                      <a:pt x="548" y="485"/>
                    </a:cubicBezTo>
                    <a:cubicBezTo>
                      <a:pt x="549" y="489"/>
                      <a:pt x="550" y="492"/>
                      <a:pt x="551" y="496"/>
                    </a:cubicBezTo>
                    <a:cubicBezTo>
                      <a:pt x="552" y="500"/>
                      <a:pt x="556" y="508"/>
                      <a:pt x="556" y="508"/>
                    </a:cubicBezTo>
                    <a:cubicBezTo>
                      <a:pt x="559" y="524"/>
                      <a:pt x="562" y="546"/>
                      <a:pt x="576" y="557"/>
                    </a:cubicBezTo>
                    <a:lnTo>
                      <a:pt x="435" y="55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5" name="Freeform 221"/>
              <p:cNvSpPr>
                <a:spLocks/>
              </p:cNvSpPr>
              <p:nvPr userDrawn="1"/>
            </p:nvSpPr>
            <p:spPr bwMode="ltGray">
              <a:xfrm>
                <a:off x="727" y="495"/>
                <a:ext cx="382" cy="540"/>
              </a:xfrm>
              <a:custGeom>
                <a:avLst/>
                <a:gdLst>
                  <a:gd name="T0" fmla="*/ 243 w 257"/>
                  <a:gd name="T1" fmla="*/ 347 h 347"/>
                  <a:gd name="T2" fmla="*/ 233 w 257"/>
                  <a:gd name="T3" fmla="*/ 301 h 347"/>
                  <a:gd name="T4" fmla="*/ 217 w 257"/>
                  <a:gd name="T5" fmla="*/ 288 h 347"/>
                  <a:gd name="T6" fmla="*/ 215 w 257"/>
                  <a:gd name="T7" fmla="*/ 269 h 347"/>
                  <a:gd name="T8" fmla="*/ 209 w 257"/>
                  <a:gd name="T9" fmla="*/ 254 h 347"/>
                  <a:gd name="T10" fmla="*/ 209 w 257"/>
                  <a:gd name="T11" fmla="*/ 229 h 347"/>
                  <a:gd name="T12" fmla="*/ 207 w 257"/>
                  <a:gd name="T13" fmla="*/ 214 h 347"/>
                  <a:gd name="T14" fmla="*/ 228 w 257"/>
                  <a:gd name="T15" fmla="*/ 202 h 347"/>
                  <a:gd name="T16" fmla="*/ 257 w 257"/>
                  <a:gd name="T17" fmla="*/ 197 h 347"/>
                  <a:gd name="T18" fmla="*/ 257 w 257"/>
                  <a:gd name="T19" fmla="*/ 136 h 347"/>
                  <a:gd name="T20" fmla="*/ 54 w 257"/>
                  <a:gd name="T21" fmla="*/ 96 h 347"/>
                  <a:gd name="T22" fmla="*/ 32 w 257"/>
                  <a:gd name="T23" fmla="*/ 98 h 347"/>
                  <a:gd name="T24" fmla="*/ 16 w 257"/>
                  <a:gd name="T25" fmla="*/ 102 h 347"/>
                  <a:gd name="T26" fmla="*/ 0 w 257"/>
                  <a:gd name="T27" fmla="*/ 149 h 347"/>
                  <a:gd name="T28" fmla="*/ 93 w 257"/>
                  <a:gd name="T29" fmla="*/ 346 h 347"/>
                  <a:gd name="T30" fmla="*/ 243 w 257"/>
                  <a:gd name="T31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7" h="347">
                    <a:moveTo>
                      <a:pt x="243" y="347"/>
                    </a:moveTo>
                    <a:lnTo>
                      <a:pt x="233" y="301"/>
                    </a:lnTo>
                    <a:lnTo>
                      <a:pt x="217" y="288"/>
                    </a:lnTo>
                    <a:lnTo>
                      <a:pt x="215" y="269"/>
                    </a:lnTo>
                    <a:lnTo>
                      <a:pt x="209" y="254"/>
                    </a:lnTo>
                    <a:lnTo>
                      <a:pt x="209" y="229"/>
                    </a:lnTo>
                    <a:lnTo>
                      <a:pt x="207" y="214"/>
                    </a:lnTo>
                    <a:lnTo>
                      <a:pt x="228" y="202"/>
                    </a:lnTo>
                    <a:lnTo>
                      <a:pt x="257" y="197"/>
                    </a:lnTo>
                    <a:lnTo>
                      <a:pt x="257" y="136"/>
                    </a:lnTo>
                    <a:cubicBezTo>
                      <a:pt x="209" y="119"/>
                      <a:pt x="13" y="0"/>
                      <a:pt x="54" y="96"/>
                    </a:cubicBezTo>
                    <a:cubicBezTo>
                      <a:pt x="36" y="106"/>
                      <a:pt x="57" y="97"/>
                      <a:pt x="32" y="98"/>
                    </a:cubicBezTo>
                    <a:cubicBezTo>
                      <a:pt x="27" y="99"/>
                      <a:pt x="16" y="102"/>
                      <a:pt x="16" y="102"/>
                    </a:cubicBezTo>
                    <a:lnTo>
                      <a:pt x="0" y="149"/>
                    </a:lnTo>
                    <a:lnTo>
                      <a:pt x="93" y="346"/>
                    </a:lnTo>
                    <a:lnTo>
                      <a:pt x="243" y="347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hlink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Freeform 222"/>
              <p:cNvSpPr>
                <a:spLocks/>
              </p:cNvSpPr>
              <p:nvPr userDrawn="1"/>
            </p:nvSpPr>
            <p:spPr bwMode="ltGray">
              <a:xfrm>
                <a:off x="1400" y="896"/>
                <a:ext cx="16" cy="29"/>
              </a:xfrm>
              <a:custGeom>
                <a:avLst/>
                <a:gdLst>
                  <a:gd name="T0" fmla="*/ 7 w 19"/>
                  <a:gd name="T1" fmla="*/ 25 h 37"/>
                  <a:gd name="T2" fmla="*/ 19 w 19"/>
                  <a:gd name="T3" fmla="*/ 21 h 37"/>
                  <a:gd name="T4" fmla="*/ 7 w 19"/>
                  <a:gd name="T5" fmla="*/ 2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7">
                    <a:moveTo>
                      <a:pt x="7" y="25"/>
                    </a:moveTo>
                    <a:cubicBezTo>
                      <a:pt x="0" y="4"/>
                      <a:pt x="12" y="0"/>
                      <a:pt x="19" y="21"/>
                    </a:cubicBezTo>
                    <a:cubicBezTo>
                      <a:pt x="14" y="37"/>
                      <a:pt x="18" y="36"/>
                      <a:pt x="7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Freeform 223"/>
              <p:cNvSpPr>
                <a:spLocks/>
              </p:cNvSpPr>
              <p:nvPr userDrawn="1"/>
            </p:nvSpPr>
            <p:spPr bwMode="ltGray">
              <a:xfrm>
                <a:off x="1379" y="617"/>
                <a:ext cx="21" cy="17"/>
              </a:xfrm>
              <a:custGeom>
                <a:avLst/>
                <a:gdLst>
                  <a:gd name="T0" fmla="*/ 12 w 22"/>
                  <a:gd name="T1" fmla="*/ 12 h 20"/>
                  <a:gd name="T2" fmla="*/ 16 w 22"/>
                  <a:gd name="T3" fmla="*/ 0 h 20"/>
                  <a:gd name="T4" fmla="*/ 20 w 22"/>
                  <a:gd name="T5" fmla="*/ 12 h 20"/>
                  <a:gd name="T6" fmla="*/ 8 w 22"/>
                  <a:gd name="T7" fmla="*/ 20 h 20"/>
                  <a:gd name="T8" fmla="*/ 12 w 22"/>
                  <a:gd name="T9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12" y="12"/>
                    </a:moveTo>
                    <a:cubicBezTo>
                      <a:pt x="13" y="8"/>
                      <a:pt x="12" y="0"/>
                      <a:pt x="16" y="0"/>
                    </a:cubicBezTo>
                    <a:cubicBezTo>
                      <a:pt x="20" y="0"/>
                      <a:pt x="22" y="8"/>
                      <a:pt x="20" y="12"/>
                    </a:cubicBezTo>
                    <a:cubicBezTo>
                      <a:pt x="18" y="16"/>
                      <a:pt x="12" y="17"/>
                      <a:pt x="8" y="20"/>
                    </a:cubicBezTo>
                    <a:cubicBezTo>
                      <a:pt x="3" y="5"/>
                      <a:pt x="0" y="6"/>
                      <a:pt x="12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Freeform 224"/>
              <p:cNvSpPr>
                <a:spLocks/>
              </p:cNvSpPr>
              <p:nvPr userDrawn="1"/>
            </p:nvSpPr>
            <p:spPr bwMode="ltGray">
              <a:xfrm>
                <a:off x="453" y="275"/>
                <a:ext cx="58" cy="24"/>
              </a:xfrm>
              <a:custGeom>
                <a:avLst/>
                <a:gdLst>
                  <a:gd name="T0" fmla="*/ 24 w 57"/>
                  <a:gd name="T1" fmla="*/ 18 h 30"/>
                  <a:gd name="T2" fmla="*/ 32 w 57"/>
                  <a:gd name="T3" fmla="*/ 6 h 30"/>
                  <a:gd name="T4" fmla="*/ 36 w 57"/>
                  <a:gd name="T5" fmla="*/ 30 h 30"/>
                  <a:gd name="T6" fmla="*/ 24 w 57"/>
                  <a:gd name="T7" fmla="*/ 1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30">
                    <a:moveTo>
                      <a:pt x="24" y="18"/>
                    </a:moveTo>
                    <a:cubicBezTo>
                      <a:pt x="0" y="10"/>
                      <a:pt x="9" y="0"/>
                      <a:pt x="32" y="6"/>
                    </a:cubicBezTo>
                    <a:cubicBezTo>
                      <a:pt x="46" y="15"/>
                      <a:pt x="57" y="23"/>
                      <a:pt x="36" y="30"/>
                    </a:cubicBezTo>
                    <a:cubicBezTo>
                      <a:pt x="21" y="25"/>
                      <a:pt x="24" y="30"/>
                      <a:pt x="24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Freeform 225"/>
              <p:cNvSpPr>
                <a:spLocks/>
              </p:cNvSpPr>
              <p:nvPr userDrawn="1"/>
            </p:nvSpPr>
            <p:spPr bwMode="ltGray">
              <a:xfrm>
                <a:off x="1161" y="50"/>
                <a:ext cx="691" cy="569"/>
              </a:xfrm>
              <a:custGeom>
                <a:avLst/>
                <a:gdLst>
                  <a:gd name="T0" fmla="*/ 473 w 693"/>
                  <a:gd name="T1" fmla="*/ 464 h 696"/>
                  <a:gd name="T2" fmla="*/ 393 w 693"/>
                  <a:gd name="T3" fmla="*/ 452 h 696"/>
                  <a:gd name="T4" fmla="*/ 325 w 693"/>
                  <a:gd name="T5" fmla="*/ 412 h 696"/>
                  <a:gd name="T6" fmla="*/ 265 w 693"/>
                  <a:gd name="T7" fmla="*/ 400 h 696"/>
                  <a:gd name="T8" fmla="*/ 237 w 693"/>
                  <a:gd name="T9" fmla="*/ 416 h 696"/>
                  <a:gd name="T10" fmla="*/ 261 w 693"/>
                  <a:gd name="T11" fmla="*/ 428 h 696"/>
                  <a:gd name="T12" fmla="*/ 293 w 693"/>
                  <a:gd name="T13" fmla="*/ 468 h 696"/>
                  <a:gd name="T14" fmla="*/ 321 w 693"/>
                  <a:gd name="T15" fmla="*/ 476 h 696"/>
                  <a:gd name="T16" fmla="*/ 333 w 693"/>
                  <a:gd name="T17" fmla="*/ 536 h 696"/>
                  <a:gd name="T18" fmla="*/ 313 w 693"/>
                  <a:gd name="T19" fmla="*/ 552 h 696"/>
                  <a:gd name="T20" fmla="*/ 261 w 693"/>
                  <a:gd name="T21" fmla="*/ 616 h 696"/>
                  <a:gd name="T22" fmla="*/ 225 w 693"/>
                  <a:gd name="T23" fmla="*/ 628 h 696"/>
                  <a:gd name="T24" fmla="*/ 97 w 693"/>
                  <a:gd name="T25" fmla="*/ 696 h 696"/>
                  <a:gd name="T26" fmla="*/ 77 w 693"/>
                  <a:gd name="T27" fmla="*/ 616 h 696"/>
                  <a:gd name="T28" fmla="*/ 45 w 693"/>
                  <a:gd name="T29" fmla="*/ 524 h 696"/>
                  <a:gd name="T30" fmla="*/ 33 w 693"/>
                  <a:gd name="T31" fmla="*/ 448 h 696"/>
                  <a:gd name="T32" fmla="*/ 53 w 693"/>
                  <a:gd name="T33" fmla="*/ 344 h 696"/>
                  <a:gd name="T34" fmla="*/ 17 w 693"/>
                  <a:gd name="T35" fmla="*/ 392 h 696"/>
                  <a:gd name="T36" fmla="*/ 81 w 693"/>
                  <a:gd name="T37" fmla="*/ 280 h 696"/>
                  <a:gd name="T38" fmla="*/ 113 w 693"/>
                  <a:gd name="T39" fmla="*/ 204 h 696"/>
                  <a:gd name="T40" fmla="*/ 37 w 693"/>
                  <a:gd name="T41" fmla="*/ 204 h 696"/>
                  <a:gd name="T42" fmla="*/ 1 w 693"/>
                  <a:gd name="T43" fmla="*/ 196 h 696"/>
                  <a:gd name="T44" fmla="*/ 25 w 693"/>
                  <a:gd name="T45" fmla="*/ 140 h 696"/>
                  <a:gd name="T46" fmla="*/ 97 w 693"/>
                  <a:gd name="T47" fmla="*/ 112 h 696"/>
                  <a:gd name="T48" fmla="*/ 221 w 693"/>
                  <a:gd name="T49" fmla="*/ 124 h 696"/>
                  <a:gd name="T50" fmla="*/ 229 w 693"/>
                  <a:gd name="T51" fmla="*/ 64 h 696"/>
                  <a:gd name="T52" fmla="*/ 261 w 693"/>
                  <a:gd name="T53" fmla="*/ 0 h 696"/>
                  <a:gd name="T54" fmla="*/ 357 w 693"/>
                  <a:gd name="T55" fmla="*/ 44 h 696"/>
                  <a:gd name="T56" fmla="*/ 329 w 693"/>
                  <a:gd name="T57" fmla="*/ 88 h 696"/>
                  <a:gd name="T58" fmla="*/ 301 w 693"/>
                  <a:gd name="T59" fmla="*/ 176 h 696"/>
                  <a:gd name="T60" fmla="*/ 361 w 693"/>
                  <a:gd name="T61" fmla="*/ 192 h 696"/>
                  <a:gd name="T62" fmla="*/ 373 w 693"/>
                  <a:gd name="T63" fmla="*/ 136 h 696"/>
                  <a:gd name="T64" fmla="*/ 417 w 693"/>
                  <a:gd name="T65" fmla="*/ 92 h 696"/>
                  <a:gd name="T66" fmla="*/ 497 w 693"/>
                  <a:gd name="T67" fmla="*/ 88 h 696"/>
                  <a:gd name="T68" fmla="*/ 529 w 693"/>
                  <a:gd name="T69" fmla="*/ 52 h 696"/>
                  <a:gd name="T70" fmla="*/ 541 w 693"/>
                  <a:gd name="T71" fmla="*/ 460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93" h="696">
                    <a:moveTo>
                      <a:pt x="541" y="460"/>
                    </a:moveTo>
                    <a:lnTo>
                      <a:pt x="473" y="464"/>
                    </a:lnTo>
                    <a:lnTo>
                      <a:pt x="441" y="452"/>
                    </a:lnTo>
                    <a:lnTo>
                      <a:pt x="393" y="452"/>
                    </a:lnTo>
                    <a:cubicBezTo>
                      <a:pt x="365" y="448"/>
                      <a:pt x="360" y="444"/>
                      <a:pt x="337" y="436"/>
                    </a:cubicBezTo>
                    <a:cubicBezTo>
                      <a:pt x="336" y="432"/>
                      <a:pt x="330" y="413"/>
                      <a:pt x="325" y="412"/>
                    </a:cubicBezTo>
                    <a:cubicBezTo>
                      <a:pt x="317" y="411"/>
                      <a:pt x="301" y="420"/>
                      <a:pt x="301" y="420"/>
                    </a:cubicBezTo>
                    <a:cubicBezTo>
                      <a:pt x="289" y="412"/>
                      <a:pt x="277" y="408"/>
                      <a:pt x="265" y="400"/>
                    </a:cubicBezTo>
                    <a:cubicBezTo>
                      <a:pt x="252" y="380"/>
                      <a:pt x="256" y="356"/>
                      <a:pt x="233" y="348"/>
                    </a:cubicBezTo>
                    <a:cubicBezTo>
                      <a:pt x="217" y="372"/>
                      <a:pt x="221" y="392"/>
                      <a:pt x="237" y="416"/>
                    </a:cubicBezTo>
                    <a:cubicBezTo>
                      <a:pt x="234" y="428"/>
                      <a:pt x="228" y="445"/>
                      <a:pt x="237" y="444"/>
                    </a:cubicBezTo>
                    <a:cubicBezTo>
                      <a:pt x="247" y="443"/>
                      <a:pt x="261" y="428"/>
                      <a:pt x="261" y="428"/>
                    </a:cubicBezTo>
                    <a:cubicBezTo>
                      <a:pt x="258" y="450"/>
                      <a:pt x="243" y="475"/>
                      <a:pt x="269" y="484"/>
                    </a:cubicBezTo>
                    <a:cubicBezTo>
                      <a:pt x="277" y="479"/>
                      <a:pt x="288" y="476"/>
                      <a:pt x="293" y="468"/>
                    </a:cubicBezTo>
                    <a:cubicBezTo>
                      <a:pt x="302" y="454"/>
                      <a:pt x="303" y="446"/>
                      <a:pt x="317" y="436"/>
                    </a:cubicBezTo>
                    <a:cubicBezTo>
                      <a:pt x="315" y="448"/>
                      <a:pt x="306" y="467"/>
                      <a:pt x="321" y="476"/>
                    </a:cubicBezTo>
                    <a:cubicBezTo>
                      <a:pt x="328" y="480"/>
                      <a:pt x="345" y="484"/>
                      <a:pt x="345" y="484"/>
                    </a:cubicBezTo>
                    <a:cubicBezTo>
                      <a:pt x="382" y="472"/>
                      <a:pt x="347" y="527"/>
                      <a:pt x="333" y="536"/>
                    </a:cubicBezTo>
                    <a:cubicBezTo>
                      <a:pt x="330" y="540"/>
                      <a:pt x="329" y="545"/>
                      <a:pt x="325" y="548"/>
                    </a:cubicBezTo>
                    <a:cubicBezTo>
                      <a:pt x="322" y="551"/>
                      <a:pt x="316" y="549"/>
                      <a:pt x="313" y="552"/>
                    </a:cubicBezTo>
                    <a:cubicBezTo>
                      <a:pt x="300" y="565"/>
                      <a:pt x="320" y="575"/>
                      <a:pt x="293" y="584"/>
                    </a:cubicBezTo>
                    <a:cubicBezTo>
                      <a:pt x="286" y="595"/>
                      <a:pt x="272" y="610"/>
                      <a:pt x="261" y="616"/>
                    </a:cubicBezTo>
                    <a:cubicBezTo>
                      <a:pt x="254" y="620"/>
                      <a:pt x="245" y="621"/>
                      <a:pt x="237" y="624"/>
                    </a:cubicBezTo>
                    <a:cubicBezTo>
                      <a:pt x="233" y="625"/>
                      <a:pt x="225" y="628"/>
                      <a:pt x="225" y="628"/>
                    </a:cubicBezTo>
                    <a:cubicBezTo>
                      <a:pt x="215" y="659"/>
                      <a:pt x="212" y="652"/>
                      <a:pt x="173" y="656"/>
                    </a:cubicBezTo>
                    <a:cubicBezTo>
                      <a:pt x="140" y="667"/>
                      <a:pt x="132" y="687"/>
                      <a:pt x="97" y="696"/>
                    </a:cubicBezTo>
                    <a:cubicBezTo>
                      <a:pt x="77" y="691"/>
                      <a:pt x="75" y="687"/>
                      <a:pt x="81" y="668"/>
                    </a:cubicBezTo>
                    <a:cubicBezTo>
                      <a:pt x="77" y="646"/>
                      <a:pt x="72" y="639"/>
                      <a:pt x="77" y="616"/>
                    </a:cubicBezTo>
                    <a:cubicBezTo>
                      <a:pt x="73" y="598"/>
                      <a:pt x="71" y="587"/>
                      <a:pt x="61" y="572"/>
                    </a:cubicBezTo>
                    <a:cubicBezTo>
                      <a:pt x="58" y="551"/>
                      <a:pt x="51" y="543"/>
                      <a:pt x="45" y="524"/>
                    </a:cubicBezTo>
                    <a:cubicBezTo>
                      <a:pt x="52" y="502"/>
                      <a:pt x="58" y="496"/>
                      <a:pt x="49" y="472"/>
                    </a:cubicBezTo>
                    <a:cubicBezTo>
                      <a:pt x="46" y="463"/>
                      <a:pt x="33" y="448"/>
                      <a:pt x="33" y="448"/>
                    </a:cubicBezTo>
                    <a:cubicBezTo>
                      <a:pt x="42" y="422"/>
                      <a:pt x="42" y="408"/>
                      <a:pt x="33" y="380"/>
                    </a:cubicBezTo>
                    <a:cubicBezTo>
                      <a:pt x="49" y="369"/>
                      <a:pt x="48" y="362"/>
                      <a:pt x="53" y="344"/>
                    </a:cubicBezTo>
                    <a:cubicBezTo>
                      <a:pt x="47" y="327"/>
                      <a:pt x="49" y="308"/>
                      <a:pt x="33" y="332"/>
                    </a:cubicBezTo>
                    <a:cubicBezTo>
                      <a:pt x="40" y="353"/>
                      <a:pt x="29" y="374"/>
                      <a:pt x="17" y="392"/>
                    </a:cubicBezTo>
                    <a:cubicBezTo>
                      <a:pt x="6" y="360"/>
                      <a:pt x="10" y="340"/>
                      <a:pt x="13" y="304"/>
                    </a:cubicBezTo>
                    <a:cubicBezTo>
                      <a:pt x="44" y="314"/>
                      <a:pt x="54" y="289"/>
                      <a:pt x="81" y="280"/>
                    </a:cubicBezTo>
                    <a:cubicBezTo>
                      <a:pt x="94" y="261"/>
                      <a:pt x="85" y="242"/>
                      <a:pt x="105" y="228"/>
                    </a:cubicBezTo>
                    <a:cubicBezTo>
                      <a:pt x="108" y="220"/>
                      <a:pt x="110" y="212"/>
                      <a:pt x="113" y="204"/>
                    </a:cubicBezTo>
                    <a:cubicBezTo>
                      <a:pt x="116" y="196"/>
                      <a:pt x="89" y="196"/>
                      <a:pt x="89" y="196"/>
                    </a:cubicBezTo>
                    <a:cubicBezTo>
                      <a:pt x="81" y="221"/>
                      <a:pt x="58" y="211"/>
                      <a:pt x="37" y="204"/>
                    </a:cubicBezTo>
                    <a:cubicBezTo>
                      <a:pt x="33" y="207"/>
                      <a:pt x="30" y="213"/>
                      <a:pt x="25" y="212"/>
                    </a:cubicBezTo>
                    <a:cubicBezTo>
                      <a:pt x="16" y="210"/>
                      <a:pt x="1" y="196"/>
                      <a:pt x="1" y="196"/>
                    </a:cubicBezTo>
                    <a:cubicBezTo>
                      <a:pt x="4" y="186"/>
                      <a:pt x="4" y="174"/>
                      <a:pt x="9" y="164"/>
                    </a:cubicBezTo>
                    <a:cubicBezTo>
                      <a:pt x="13" y="155"/>
                      <a:pt x="25" y="140"/>
                      <a:pt x="25" y="140"/>
                    </a:cubicBezTo>
                    <a:cubicBezTo>
                      <a:pt x="0" y="132"/>
                      <a:pt x="25" y="128"/>
                      <a:pt x="37" y="124"/>
                    </a:cubicBezTo>
                    <a:cubicBezTo>
                      <a:pt x="58" y="131"/>
                      <a:pt x="75" y="116"/>
                      <a:pt x="97" y="112"/>
                    </a:cubicBezTo>
                    <a:cubicBezTo>
                      <a:pt x="135" y="87"/>
                      <a:pt x="159" y="122"/>
                      <a:pt x="197" y="132"/>
                    </a:cubicBezTo>
                    <a:cubicBezTo>
                      <a:pt x="205" y="129"/>
                      <a:pt x="213" y="127"/>
                      <a:pt x="221" y="124"/>
                    </a:cubicBezTo>
                    <a:cubicBezTo>
                      <a:pt x="225" y="123"/>
                      <a:pt x="226" y="147"/>
                      <a:pt x="233" y="120"/>
                    </a:cubicBezTo>
                    <a:lnTo>
                      <a:pt x="229" y="64"/>
                    </a:lnTo>
                    <a:lnTo>
                      <a:pt x="209" y="40"/>
                    </a:lnTo>
                    <a:cubicBezTo>
                      <a:pt x="243" y="21"/>
                      <a:pt x="240" y="21"/>
                      <a:pt x="261" y="0"/>
                    </a:cubicBezTo>
                    <a:cubicBezTo>
                      <a:pt x="297" y="16"/>
                      <a:pt x="333" y="32"/>
                      <a:pt x="369" y="48"/>
                    </a:cubicBezTo>
                    <a:cubicBezTo>
                      <a:pt x="373" y="50"/>
                      <a:pt x="361" y="44"/>
                      <a:pt x="357" y="44"/>
                    </a:cubicBezTo>
                    <a:cubicBezTo>
                      <a:pt x="349" y="45"/>
                      <a:pt x="333" y="52"/>
                      <a:pt x="333" y="52"/>
                    </a:cubicBezTo>
                    <a:cubicBezTo>
                      <a:pt x="322" y="68"/>
                      <a:pt x="318" y="71"/>
                      <a:pt x="329" y="88"/>
                    </a:cubicBezTo>
                    <a:cubicBezTo>
                      <a:pt x="308" y="119"/>
                      <a:pt x="323" y="118"/>
                      <a:pt x="333" y="148"/>
                    </a:cubicBezTo>
                    <a:cubicBezTo>
                      <a:pt x="320" y="157"/>
                      <a:pt x="314" y="167"/>
                      <a:pt x="301" y="176"/>
                    </a:cubicBezTo>
                    <a:cubicBezTo>
                      <a:pt x="306" y="213"/>
                      <a:pt x="303" y="213"/>
                      <a:pt x="337" y="220"/>
                    </a:cubicBezTo>
                    <a:cubicBezTo>
                      <a:pt x="358" y="216"/>
                      <a:pt x="368" y="214"/>
                      <a:pt x="361" y="192"/>
                    </a:cubicBezTo>
                    <a:cubicBezTo>
                      <a:pt x="362" y="177"/>
                      <a:pt x="362" y="162"/>
                      <a:pt x="365" y="148"/>
                    </a:cubicBezTo>
                    <a:cubicBezTo>
                      <a:pt x="366" y="143"/>
                      <a:pt x="369" y="133"/>
                      <a:pt x="373" y="136"/>
                    </a:cubicBezTo>
                    <a:cubicBezTo>
                      <a:pt x="379" y="140"/>
                      <a:pt x="376" y="149"/>
                      <a:pt x="377" y="156"/>
                    </a:cubicBezTo>
                    <a:cubicBezTo>
                      <a:pt x="404" y="147"/>
                      <a:pt x="409" y="116"/>
                      <a:pt x="417" y="92"/>
                    </a:cubicBezTo>
                    <a:cubicBezTo>
                      <a:pt x="422" y="76"/>
                      <a:pt x="453" y="74"/>
                      <a:pt x="465" y="72"/>
                    </a:cubicBezTo>
                    <a:cubicBezTo>
                      <a:pt x="472" y="92"/>
                      <a:pt x="477" y="93"/>
                      <a:pt x="497" y="88"/>
                    </a:cubicBezTo>
                    <a:cubicBezTo>
                      <a:pt x="512" y="78"/>
                      <a:pt x="515" y="74"/>
                      <a:pt x="509" y="56"/>
                    </a:cubicBezTo>
                    <a:cubicBezTo>
                      <a:pt x="523" y="46"/>
                      <a:pt x="517" y="46"/>
                      <a:pt x="529" y="52"/>
                    </a:cubicBezTo>
                    <a:lnTo>
                      <a:pt x="693" y="72"/>
                    </a:lnTo>
                    <a:lnTo>
                      <a:pt x="541" y="46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Freeform 226"/>
              <p:cNvSpPr>
                <a:spLocks/>
              </p:cNvSpPr>
              <p:nvPr userDrawn="1"/>
            </p:nvSpPr>
            <p:spPr bwMode="ltGray">
              <a:xfrm>
                <a:off x="689" y="6"/>
                <a:ext cx="1386" cy="232"/>
              </a:xfrm>
              <a:custGeom>
                <a:avLst/>
                <a:gdLst>
                  <a:gd name="T0" fmla="*/ 825 w 931"/>
                  <a:gd name="T1" fmla="*/ 0 h 149"/>
                  <a:gd name="T2" fmla="*/ 143 w 931"/>
                  <a:gd name="T3" fmla="*/ 29 h 149"/>
                  <a:gd name="T4" fmla="*/ 91 w 931"/>
                  <a:gd name="T5" fmla="*/ 42 h 149"/>
                  <a:gd name="T6" fmla="*/ 62 w 931"/>
                  <a:gd name="T7" fmla="*/ 42 h 149"/>
                  <a:gd name="T8" fmla="*/ 22 w 931"/>
                  <a:gd name="T9" fmla="*/ 77 h 149"/>
                  <a:gd name="T10" fmla="*/ 0 w 931"/>
                  <a:gd name="T11" fmla="*/ 105 h 149"/>
                  <a:gd name="T12" fmla="*/ 59 w 931"/>
                  <a:gd name="T13" fmla="*/ 115 h 149"/>
                  <a:gd name="T14" fmla="*/ 97 w 931"/>
                  <a:gd name="T15" fmla="*/ 96 h 149"/>
                  <a:gd name="T16" fmla="*/ 108 w 931"/>
                  <a:gd name="T17" fmla="*/ 84 h 149"/>
                  <a:gd name="T18" fmla="*/ 167 w 931"/>
                  <a:gd name="T19" fmla="*/ 52 h 149"/>
                  <a:gd name="T20" fmla="*/ 215 w 931"/>
                  <a:gd name="T21" fmla="*/ 46 h 149"/>
                  <a:gd name="T22" fmla="*/ 237 w 931"/>
                  <a:gd name="T23" fmla="*/ 94 h 149"/>
                  <a:gd name="T24" fmla="*/ 188 w 931"/>
                  <a:gd name="T25" fmla="*/ 109 h 149"/>
                  <a:gd name="T26" fmla="*/ 231 w 931"/>
                  <a:gd name="T27" fmla="*/ 113 h 149"/>
                  <a:gd name="T28" fmla="*/ 250 w 931"/>
                  <a:gd name="T29" fmla="*/ 90 h 149"/>
                  <a:gd name="T30" fmla="*/ 266 w 931"/>
                  <a:gd name="T31" fmla="*/ 92 h 149"/>
                  <a:gd name="T32" fmla="*/ 253 w 931"/>
                  <a:gd name="T33" fmla="*/ 54 h 149"/>
                  <a:gd name="T34" fmla="*/ 266 w 931"/>
                  <a:gd name="T35" fmla="*/ 44 h 149"/>
                  <a:gd name="T36" fmla="*/ 277 w 931"/>
                  <a:gd name="T37" fmla="*/ 88 h 149"/>
                  <a:gd name="T38" fmla="*/ 266 w 931"/>
                  <a:gd name="T39" fmla="*/ 113 h 149"/>
                  <a:gd name="T40" fmla="*/ 296 w 931"/>
                  <a:gd name="T41" fmla="*/ 130 h 149"/>
                  <a:gd name="T42" fmla="*/ 299 w 931"/>
                  <a:gd name="T43" fmla="*/ 92 h 149"/>
                  <a:gd name="T44" fmla="*/ 331 w 931"/>
                  <a:gd name="T45" fmla="*/ 103 h 149"/>
                  <a:gd name="T46" fmla="*/ 382 w 931"/>
                  <a:gd name="T47" fmla="*/ 73 h 149"/>
                  <a:gd name="T48" fmla="*/ 409 w 931"/>
                  <a:gd name="T49" fmla="*/ 50 h 149"/>
                  <a:gd name="T50" fmla="*/ 439 w 931"/>
                  <a:gd name="T51" fmla="*/ 56 h 149"/>
                  <a:gd name="T52" fmla="*/ 455 w 931"/>
                  <a:gd name="T53" fmla="*/ 50 h 149"/>
                  <a:gd name="T54" fmla="*/ 431 w 931"/>
                  <a:gd name="T55" fmla="*/ 44 h 149"/>
                  <a:gd name="T56" fmla="*/ 474 w 931"/>
                  <a:gd name="T57" fmla="*/ 35 h 149"/>
                  <a:gd name="T58" fmla="*/ 544 w 931"/>
                  <a:gd name="T59" fmla="*/ 54 h 149"/>
                  <a:gd name="T60" fmla="*/ 581 w 931"/>
                  <a:gd name="T61" fmla="*/ 42 h 149"/>
                  <a:gd name="T62" fmla="*/ 584 w 931"/>
                  <a:gd name="T63" fmla="*/ 63 h 149"/>
                  <a:gd name="T64" fmla="*/ 568 w 931"/>
                  <a:gd name="T65" fmla="*/ 101 h 149"/>
                  <a:gd name="T66" fmla="*/ 611 w 931"/>
                  <a:gd name="T67" fmla="*/ 88 h 149"/>
                  <a:gd name="T68" fmla="*/ 624 w 931"/>
                  <a:gd name="T69" fmla="*/ 80 h 149"/>
                  <a:gd name="T70" fmla="*/ 648 w 931"/>
                  <a:gd name="T71" fmla="*/ 61 h 149"/>
                  <a:gd name="T72" fmla="*/ 794 w 931"/>
                  <a:gd name="T73" fmla="*/ 8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31" h="149">
                    <a:moveTo>
                      <a:pt x="794" y="84"/>
                    </a:moveTo>
                    <a:cubicBezTo>
                      <a:pt x="813" y="72"/>
                      <a:pt x="931" y="14"/>
                      <a:pt x="825" y="0"/>
                    </a:cubicBezTo>
                    <a:lnTo>
                      <a:pt x="159" y="0"/>
                    </a:lnTo>
                    <a:cubicBezTo>
                      <a:pt x="149" y="12"/>
                      <a:pt x="162" y="18"/>
                      <a:pt x="143" y="29"/>
                    </a:cubicBezTo>
                    <a:cubicBezTo>
                      <a:pt x="130" y="44"/>
                      <a:pt x="133" y="39"/>
                      <a:pt x="116" y="48"/>
                    </a:cubicBezTo>
                    <a:cubicBezTo>
                      <a:pt x="108" y="46"/>
                      <a:pt x="100" y="44"/>
                      <a:pt x="91" y="42"/>
                    </a:cubicBezTo>
                    <a:cubicBezTo>
                      <a:pt x="89" y="41"/>
                      <a:pt x="83" y="40"/>
                      <a:pt x="83" y="40"/>
                    </a:cubicBezTo>
                    <a:cubicBezTo>
                      <a:pt x="76" y="40"/>
                      <a:pt x="68" y="39"/>
                      <a:pt x="62" y="42"/>
                    </a:cubicBezTo>
                    <a:cubicBezTo>
                      <a:pt x="54" y="45"/>
                      <a:pt x="46" y="61"/>
                      <a:pt x="38" y="67"/>
                    </a:cubicBezTo>
                    <a:cubicBezTo>
                      <a:pt x="32" y="71"/>
                      <a:pt x="27" y="74"/>
                      <a:pt x="22" y="77"/>
                    </a:cubicBezTo>
                    <a:cubicBezTo>
                      <a:pt x="16" y="81"/>
                      <a:pt x="5" y="86"/>
                      <a:pt x="5" y="86"/>
                    </a:cubicBezTo>
                    <a:cubicBezTo>
                      <a:pt x="9" y="95"/>
                      <a:pt x="7" y="97"/>
                      <a:pt x="0" y="105"/>
                    </a:cubicBezTo>
                    <a:cubicBezTo>
                      <a:pt x="17" y="107"/>
                      <a:pt x="22" y="107"/>
                      <a:pt x="16" y="120"/>
                    </a:cubicBezTo>
                    <a:cubicBezTo>
                      <a:pt x="27" y="122"/>
                      <a:pt x="48" y="116"/>
                      <a:pt x="59" y="115"/>
                    </a:cubicBezTo>
                    <a:cubicBezTo>
                      <a:pt x="71" y="112"/>
                      <a:pt x="73" y="117"/>
                      <a:pt x="83" y="111"/>
                    </a:cubicBezTo>
                    <a:cubicBezTo>
                      <a:pt x="89" y="96"/>
                      <a:pt x="83" y="100"/>
                      <a:pt x="97" y="96"/>
                    </a:cubicBezTo>
                    <a:cubicBezTo>
                      <a:pt x="100" y="94"/>
                      <a:pt x="103" y="93"/>
                      <a:pt x="105" y="90"/>
                    </a:cubicBezTo>
                    <a:cubicBezTo>
                      <a:pt x="106" y="88"/>
                      <a:pt x="106" y="85"/>
                      <a:pt x="108" y="84"/>
                    </a:cubicBezTo>
                    <a:cubicBezTo>
                      <a:pt x="112" y="80"/>
                      <a:pt x="140" y="69"/>
                      <a:pt x="148" y="67"/>
                    </a:cubicBezTo>
                    <a:cubicBezTo>
                      <a:pt x="160" y="52"/>
                      <a:pt x="153" y="56"/>
                      <a:pt x="167" y="52"/>
                    </a:cubicBezTo>
                    <a:cubicBezTo>
                      <a:pt x="178" y="55"/>
                      <a:pt x="179" y="62"/>
                      <a:pt x="191" y="58"/>
                    </a:cubicBezTo>
                    <a:cubicBezTo>
                      <a:pt x="199" y="52"/>
                      <a:pt x="206" y="51"/>
                      <a:pt x="215" y="46"/>
                    </a:cubicBezTo>
                    <a:cubicBezTo>
                      <a:pt x="226" y="58"/>
                      <a:pt x="217" y="46"/>
                      <a:pt x="223" y="69"/>
                    </a:cubicBezTo>
                    <a:cubicBezTo>
                      <a:pt x="226" y="79"/>
                      <a:pt x="233" y="85"/>
                      <a:pt x="237" y="94"/>
                    </a:cubicBezTo>
                    <a:cubicBezTo>
                      <a:pt x="227" y="100"/>
                      <a:pt x="229" y="104"/>
                      <a:pt x="218" y="107"/>
                    </a:cubicBezTo>
                    <a:cubicBezTo>
                      <a:pt x="207" y="120"/>
                      <a:pt x="203" y="113"/>
                      <a:pt x="188" y="109"/>
                    </a:cubicBezTo>
                    <a:cubicBezTo>
                      <a:pt x="191" y="117"/>
                      <a:pt x="200" y="127"/>
                      <a:pt x="210" y="132"/>
                    </a:cubicBezTo>
                    <a:cubicBezTo>
                      <a:pt x="218" y="114"/>
                      <a:pt x="211" y="122"/>
                      <a:pt x="231" y="113"/>
                    </a:cubicBezTo>
                    <a:cubicBezTo>
                      <a:pt x="237" y="111"/>
                      <a:pt x="248" y="105"/>
                      <a:pt x="248" y="105"/>
                    </a:cubicBezTo>
                    <a:cubicBezTo>
                      <a:pt x="248" y="100"/>
                      <a:pt x="246" y="94"/>
                      <a:pt x="250" y="90"/>
                    </a:cubicBezTo>
                    <a:cubicBezTo>
                      <a:pt x="253" y="88"/>
                      <a:pt x="254" y="96"/>
                      <a:pt x="258" y="96"/>
                    </a:cubicBezTo>
                    <a:cubicBezTo>
                      <a:pt x="262" y="97"/>
                      <a:pt x="264" y="94"/>
                      <a:pt x="266" y="92"/>
                    </a:cubicBezTo>
                    <a:cubicBezTo>
                      <a:pt x="262" y="82"/>
                      <a:pt x="252" y="77"/>
                      <a:pt x="248" y="67"/>
                    </a:cubicBezTo>
                    <a:cubicBezTo>
                      <a:pt x="250" y="63"/>
                      <a:pt x="255" y="58"/>
                      <a:pt x="253" y="54"/>
                    </a:cubicBezTo>
                    <a:cubicBezTo>
                      <a:pt x="251" y="50"/>
                      <a:pt x="248" y="42"/>
                      <a:pt x="248" y="42"/>
                    </a:cubicBezTo>
                    <a:cubicBezTo>
                      <a:pt x="256" y="32"/>
                      <a:pt x="259" y="35"/>
                      <a:pt x="266" y="44"/>
                    </a:cubicBezTo>
                    <a:cubicBezTo>
                      <a:pt x="270" y="56"/>
                      <a:pt x="276" y="61"/>
                      <a:pt x="285" y="71"/>
                    </a:cubicBezTo>
                    <a:cubicBezTo>
                      <a:pt x="281" y="81"/>
                      <a:pt x="289" y="82"/>
                      <a:pt x="277" y="88"/>
                    </a:cubicBezTo>
                    <a:cubicBezTo>
                      <a:pt x="262" y="106"/>
                      <a:pt x="278" y="83"/>
                      <a:pt x="274" y="101"/>
                    </a:cubicBezTo>
                    <a:cubicBezTo>
                      <a:pt x="274" y="105"/>
                      <a:pt x="268" y="109"/>
                      <a:pt x="266" y="113"/>
                    </a:cubicBezTo>
                    <a:cubicBezTo>
                      <a:pt x="270" y="122"/>
                      <a:pt x="268" y="125"/>
                      <a:pt x="261" y="132"/>
                    </a:cubicBezTo>
                    <a:cubicBezTo>
                      <a:pt x="268" y="149"/>
                      <a:pt x="282" y="134"/>
                      <a:pt x="296" y="130"/>
                    </a:cubicBezTo>
                    <a:cubicBezTo>
                      <a:pt x="299" y="122"/>
                      <a:pt x="295" y="119"/>
                      <a:pt x="299" y="111"/>
                    </a:cubicBezTo>
                    <a:cubicBezTo>
                      <a:pt x="296" y="105"/>
                      <a:pt x="288" y="97"/>
                      <a:pt x="299" y="92"/>
                    </a:cubicBezTo>
                    <a:cubicBezTo>
                      <a:pt x="303" y="90"/>
                      <a:pt x="315" y="88"/>
                      <a:pt x="315" y="88"/>
                    </a:cubicBezTo>
                    <a:cubicBezTo>
                      <a:pt x="326" y="91"/>
                      <a:pt x="325" y="95"/>
                      <a:pt x="331" y="103"/>
                    </a:cubicBezTo>
                    <a:cubicBezTo>
                      <a:pt x="339" y="84"/>
                      <a:pt x="331" y="90"/>
                      <a:pt x="361" y="92"/>
                    </a:cubicBezTo>
                    <a:cubicBezTo>
                      <a:pt x="355" y="76"/>
                      <a:pt x="365" y="76"/>
                      <a:pt x="382" y="73"/>
                    </a:cubicBezTo>
                    <a:cubicBezTo>
                      <a:pt x="383" y="71"/>
                      <a:pt x="387" y="57"/>
                      <a:pt x="393" y="54"/>
                    </a:cubicBezTo>
                    <a:cubicBezTo>
                      <a:pt x="398" y="52"/>
                      <a:pt x="409" y="50"/>
                      <a:pt x="409" y="50"/>
                    </a:cubicBezTo>
                    <a:cubicBezTo>
                      <a:pt x="430" y="54"/>
                      <a:pt x="413" y="58"/>
                      <a:pt x="431" y="63"/>
                    </a:cubicBezTo>
                    <a:cubicBezTo>
                      <a:pt x="433" y="61"/>
                      <a:pt x="435" y="57"/>
                      <a:pt x="439" y="56"/>
                    </a:cubicBezTo>
                    <a:cubicBezTo>
                      <a:pt x="445" y="55"/>
                      <a:pt x="452" y="61"/>
                      <a:pt x="457" y="58"/>
                    </a:cubicBezTo>
                    <a:cubicBezTo>
                      <a:pt x="461" y="57"/>
                      <a:pt x="457" y="52"/>
                      <a:pt x="455" y="50"/>
                    </a:cubicBezTo>
                    <a:cubicBezTo>
                      <a:pt x="451" y="47"/>
                      <a:pt x="444" y="47"/>
                      <a:pt x="439" y="46"/>
                    </a:cubicBezTo>
                    <a:cubicBezTo>
                      <a:pt x="436" y="45"/>
                      <a:pt x="431" y="44"/>
                      <a:pt x="431" y="44"/>
                    </a:cubicBezTo>
                    <a:cubicBezTo>
                      <a:pt x="440" y="38"/>
                      <a:pt x="443" y="36"/>
                      <a:pt x="455" y="40"/>
                    </a:cubicBezTo>
                    <a:cubicBezTo>
                      <a:pt x="461" y="38"/>
                      <a:pt x="467" y="35"/>
                      <a:pt x="474" y="35"/>
                    </a:cubicBezTo>
                    <a:cubicBezTo>
                      <a:pt x="483" y="36"/>
                      <a:pt x="511" y="43"/>
                      <a:pt x="519" y="46"/>
                    </a:cubicBezTo>
                    <a:cubicBezTo>
                      <a:pt x="527" y="49"/>
                      <a:pt x="544" y="54"/>
                      <a:pt x="544" y="54"/>
                    </a:cubicBezTo>
                    <a:cubicBezTo>
                      <a:pt x="548" y="54"/>
                      <a:pt x="560" y="52"/>
                      <a:pt x="565" y="50"/>
                    </a:cubicBezTo>
                    <a:cubicBezTo>
                      <a:pt x="570" y="47"/>
                      <a:pt x="581" y="42"/>
                      <a:pt x="581" y="42"/>
                    </a:cubicBezTo>
                    <a:cubicBezTo>
                      <a:pt x="585" y="42"/>
                      <a:pt x="598" y="44"/>
                      <a:pt x="600" y="48"/>
                    </a:cubicBezTo>
                    <a:cubicBezTo>
                      <a:pt x="603" y="55"/>
                      <a:pt x="589" y="61"/>
                      <a:pt x="584" y="63"/>
                    </a:cubicBezTo>
                    <a:cubicBezTo>
                      <a:pt x="576" y="69"/>
                      <a:pt x="568" y="69"/>
                      <a:pt x="565" y="77"/>
                    </a:cubicBezTo>
                    <a:cubicBezTo>
                      <a:pt x="568" y="86"/>
                      <a:pt x="564" y="92"/>
                      <a:pt x="568" y="101"/>
                    </a:cubicBezTo>
                    <a:cubicBezTo>
                      <a:pt x="574" y="93"/>
                      <a:pt x="577" y="91"/>
                      <a:pt x="589" y="94"/>
                    </a:cubicBezTo>
                    <a:cubicBezTo>
                      <a:pt x="595" y="108"/>
                      <a:pt x="602" y="93"/>
                      <a:pt x="611" y="88"/>
                    </a:cubicBezTo>
                    <a:cubicBezTo>
                      <a:pt x="613" y="86"/>
                      <a:pt x="613" y="83"/>
                      <a:pt x="616" y="82"/>
                    </a:cubicBezTo>
                    <a:cubicBezTo>
                      <a:pt x="618" y="80"/>
                      <a:pt x="622" y="81"/>
                      <a:pt x="624" y="80"/>
                    </a:cubicBezTo>
                    <a:cubicBezTo>
                      <a:pt x="626" y="78"/>
                      <a:pt x="626" y="75"/>
                      <a:pt x="627" y="73"/>
                    </a:cubicBezTo>
                    <a:cubicBezTo>
                      <a:pt x="632" y="65"/>
                      <a:pt x="638" y="63"/>
                      <a:pt x="648" y="61"/>
                    </a:cubicBezTo>
                    <a:cubicBezTo>
                      <a:pt x="664" y="62"/>
                      <a:pt x="684" y="69"/>
                      <a:pt x="700" y="69"/>
                    </a:cubicBezTo>
                    <a:lnTo>
                      <a:pt x="794" y="8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Freeform 227"/>
              <p:cNvSpPr>
                <a:spLocks/>
              </p:cNvSpPr>
              <p:nvPr userDrawn="1"/>
            </p:nvSpPr>
            <p:spPr bwMode="ltGray">
              <a:xfrm>
                <a:off x="971" y="91"/>
                <a:ext cx="30" cy="25"/>
              </a:xfrm>
              <a:custGeom>
                <a:avLst/>
                <a:gdLst>
                  <a:gd name="T0" fmla="*/ 3 w 31"/>
                  <a:gd name="T1" fmla="*/ 28 h 30"/>
                  <a:gd name="T2" fmla="*/ 31 w 31"/>
                  <a:gd name="T3" fmla="*/ 0 h 30"/>
                  <a:gd name="T4" fmla="*/ 19 w 31"/>
                  <a:gd name="T5" fmla="*/ 24 h 30"/>
                  <a:gd name="T6" fmla="*/ 3 w 31"/>
                  <a:gd name="T7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30">
                    <a:moveTo>
                      <a:pt x="3" y="28"/>
                    </a:moveTo>
                    <a:cubicBezTo>
                      <a:pt x="8" y="8"/>
                      <a:pt x="12" y="6"/>
                      <a:pt x="31" y="0"/>
                    </a:cubicBezTo>
                    <a:cubicBezTo>
                      <a:pt x="29" y="5"/>
                      <a:pt x="25" y="22"/>
                      <a:pt x="19" y="24"/>
                    </a:cubicBezTo>
                    <a:cubicBezTo>
                      <a:pt x="0" y="30"/>
                      <a:pt x="3" y="9"/>
                      <a:pt x="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" name="Freeform 228"/>
              <p:cNvSpPr>
                <a:spLocks/>
              </p:cNvSpPr>
              <p:nvPr userDrawn="1"/>
            </p:nvSpPr>
            <p:spPr bwMode="ltGray">
              <a:xfrm>
                <a:off x="935" y="125"/>
                <a:ext cx="45" cy="27"/>
              </a:xfrm>
              <a:custGeom>
                <a:avLst/>
                <a:gdLst>
                  <a:gd name="T0" fmla="*/ 6 w 44"/>
                  <a:gd name="T1" fmla="*/ 32 h 32"/>
                  <a:gd name="T2" fmla="*/ 22 w 44"/>
                  <a:gd name="T3" fmla="*/ 0 h 32"/>
                  <a:gd name="T4" fmla="*/ 38 w 44"/>
                  <a:gd name="T5" fmla="*/ 4 h 32"/>
                  <a:gd name="T6" fmla="*/ 6 w 44"/>
                  <a:gd name="T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32">
                    <a:moveTo>
                      <a:pt x="6" y="32"/>
                    </a:moveTo>
                    <a:cubicBezTo>
                      <a:pt x="0" y="14"/>
                      <a:pt x="7" y="10"/>
                      <a:pt x="22" y="0"/>
                    </a:cubicBezTo>
                    <a:cubicBezTo>
                      <a:pt x="27" y="1"/>
                      <a:pt x="35" y="0"/>
                      <a:pt x="38" y="4"/>
                    </a:cubicBezTo>
                    <a:cubicBezTo>
                      <a:pt x="44" y="13"/>
                      <a:pt x="16" y="32"/>
                      <a:pt x="6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Freeform 229"/>
              <p:cNvSpPr>
                <a:spLocks/>
              </p:cNvSpPr>
              <p:nvPr userDrawn="1"/>
            </p:nvSpPr>
            <p:spPr bwMode="ltGray">
              <a:xfrm>
                <a:off x="1081" y="226"/>
                <a:ext cx="75" cy="14"/>
              </a:xfrm>
              <a:custGeom>
                <a:avLst/>
                <a:gdLst>
                  <a:gd name="T0" fmla="*/ 37 w 76"/>
                  <a:gd name="T1" fmla="*/ 18 h 18"/>
                  <a:gd name="T2" fmla="*/ 25 w 76"/>
                  <a:gd name="T3" fmla="*/ 2 h 18"/>
                  <a:gd name="T4" fmla="*/ 37 w 76"/>
                  <a:gd name="T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8">
                    <a:moveTo>
                      <a:pt x="37" y="18"/>
                    </a:moveTo>
                    <a:cubicBezTo>
                      <a:pt x="25" y="14"/>
                      <a:pt x="0" y="10"/>
                      <a:pt x="25" y="2"/>
                    </a:cubicBezTo>
                    <a:cubicBezTo>
                      <a:pt x="76" y="9"/>
                      <a:pt x="46" y="0"/>
                      <a:pt x="37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Freeform 230"/>
              <p:cNvSpPr>
                <a:spLocks/>
              </p:cNvSpPr>
              <p:nvPr userDrawn="1"/>
            </p:nvSpPr>
            <p:spPr bwMode="ltGray">
              <a:xfrm>
                <a:off x="1210" y="223"/>
                <a:ext cx="42" cy="37"/>
              </a:xfrm>
              <a:custGeom>
                <a:avLst/>
                <a:gdLst>
                  <a:gd name="T0" fmla="*/ 0 w 42"/>
                  <a:gd name="T1" fmla="*/ 21 h 44"/>
                  <a:gd name="T2" fmla="*/ 12 w 42"/>
                  <a:gd name="T3" fmla="*/ 9 h 44"/>
                  <a:gd name="T4" fmla="*/ 0 w 42"/>
                  <a:gd name="T5" fmla="*/ 2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4">
                    <a:moveTo>
                      <a:pt x="0" y="21"/>
                    </a:moveTo>
                    <a:cubicBezTo>
                      <a:pt x="4" y="17"/>
                      <a:pt x="7" y="11"/>
                      <a:pt x="12" y="9"/>
                    </a:cubicBezTo>
                    <a:cubicBezTo>
                      <a:pt x="42" y="0"/>
                      <a:pt x="23" y="44"/>
                      <a:pt x="0" y="2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Freeform 231"/>
              <p:cNvSpPr>
                <a:spLocks/>
              </p:cNvSpPr>
              <p:nvPr userDrawn="1"/>
            </p:nvSpPr>
            <p:spPr bwMode="ltGray">
              <a:xfrm>
                <a:off x="865" y="123"/>
                <a:ext cx="33" cy="24"/>
              </a:xfrm>
              <a:custGeom>
                <a:avLst/>
                <a:gdLst>
                  <a:gd name="T0" fmla="*/ 7 w 31"/>
                  <a:gd name="T1" fmla="*/ 22 h 30"/>
                  <a:gd name="T2" fmla="*/ 31 w 31"/>
                  <a:gd name="T3" fmla="*/ 10 h 30"/>
                  <a:gd name="T4" fmla="*/ 7 w 31"/>
                  <a:gd name="T5" fmla="*/ 2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30">
                    <a:moveTo>
                      <a:pt x="7" y="22"/>
                    </a:moveTo>
                    <a:cubicBezTo>
                      <a:pt x="0" y="0"/>
                      <a:pt x="15" y="6"/>
                      <a:pt x="31" y="10"/>
                    </a:cubicBezTo>
                    <a:cubicBezTo>
                      <a:pt x="14" y="16"/>
                      <a:pt x="15" y="30"/>
                      <a:pt x="7" y="2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2" name="Group 232"/>
            <p:cNvGrpSpPr>
              <a:grpSpLocks/>
            </p:cNvGrpSpPr>
            <p:nvPr userDrawn="1"/>
          </p:nvGrpSpPr>
          <p:grpSpPr bwMode="auto">
            <a:xfrm>
              <a:off x="7" y="6"/>
              <a:ext cx="5739" cy="1022"/>
              <a:chOff x="1056" y="111"/>
              <a:chExt cx="2448" cy="418"/>
            </a:xfrm>
          </p:grpSpPr>
          <p:sp>
            <p:nvSpPr>
              <p:cNvPr id="29" name="Line 233"/>
              <p:cNvSpPr>
                <a:spLocks noChangeShapeType="1"/>
              </p:cNvSpPr>
              <p:nvPr/>
            </p:nvSpPr>
            <p:spPr bwMode="white">
              <a:xfrm>
                <a:off x="1056" y="332"/>
                <a:ext cx="2448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Line 234"/>
              <p:cNvSpPr>
                <a:spLocks noChangeShapeType="1"/>
              </p:cNvSpPr>
              <p:nvPr/>
            </p:nvSpPr>
            <p:spPr bwMode="white">
              <a:xfrm>
                <a:off x="1254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Line 235"/>
              <p:cNvSpPr>
                <a:spLocks noChangeShapeType="1"/>
              </p:cNvSpPr>
              <p:nvPr/>
            </p:nvSpPr>
            <p:spPr bwMode="white">
              <a:xfrm>
                <a:off x="1482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Line 236"/>
              <p:cNvSpPr>
                <a:spLocks noChangeShapeType="1"/>
              </p:cNvSpPr>
              <p:nvPr/>
            </p:nvSpPr>
            <p:spPr bwMode="white">
              <a:xfrm>
                <a:off x="1710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Line 237"/>
              <p:cNvSpPr>
                <a:spLocks noChangeShapeType="1"/>
              </p:cNvSpPr>
              <p:nvPr/>
            </p:nvSpPr>
            <p:spPr bwMode="white">
              <a:xfrm>
                <a:off x="1938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Line 238"/>
              <p:cNvSpPr>
                <a:spLocks noChangeShapeType="1"/>
              </p:cNvSpPr>
              <p:nvPr/>
            </p:nvSpPr>
            <p:spPr bwMode="white">
              <a:xfrm>
                <a:off x="2166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Line 239"/>
              <p:cNvSpPr>
                <a:spLocks noChangeShapeType="1"/>
              </p:cNvSpPr>
              <p:nvPr/>
            </p:nvSpPr>
            <p:spPr bwMode="white">
              <a:xfrm>
                <a:off x="2394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Line 240"/>
              <p:cNvSpPr>
                <a:spLocks noChangeShapeType="1"/>
              </p:cNvSpPr>
              <p:nvPr/>
            </p:nvSpPr>
            <p:spPr bwMode="white">
              <a:xfrm>
                <a:off x="2622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" name="Line 241"/>
              <p:cNvSpPr>
                <a:spLocks noChangeShapeType="1"/>
              </p:cNvSpPr>
              <p:nvPr/>
            </p:nvSpPr>
            <p:spPr bwMode="white">
              <a:xfrm>
                <a:off x="2850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8" name="Line 242"/>
              <p:cNvSpPr>
                <a:spLocks noChangeShapeType="1"/>
              </p:cNvSpPr>
              <p:nvPr/>
            </p:nvSpPr>
            <p:spPr bwMode="white">
              <a:xfrm>
                <a:off x="3078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Line 243"/>
              <p:cNvSpPr>
                <a:spLocks noChangeShapeType="1"/>
              </p:cNvSpPr>
              <p:nvPr/>
            </p:nvSpPr>
            <p:spPr bwMode="white">
              <a:xfrm>
                <a:off x="3306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3" name="Group 244"/>
            <p:cNvGrpSpPr>
              <a:grpSpLocks/>
            </p:cNvGrpSpPr>
            <p:nvPr userDrawn="1"/>
          </p:nvGrpSpPr>
          <p:grpSpPr bwMode="auto">
            <a:xfrm>
              <a:off x="363" y="1"/>
              <a:ext cx="4919" cy="1034"/>
              <a:chOff x="1208" y="109"/>
              <a:chExt cx="2098" cy="423"/>
            </a:xfrm>
          </p:grpSpPr>
          <p:sp>
            <p:nvSpPr>
              <p:cNvPr id="14" name="Line 245"/>
              <p:cNvSpPr>
                <a:spLocks noChangeShapeType="1"/>
              </p:cNvSpPr>
              <p:nvPr/>
            </p:nvSpPr>
            <p:spPr bwMode="ltGray">
              <a:xfrm>
                <a:off x="2850" y="110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Line 246"/>
              <p:cNvSpPr>
                <a:spLocks noChangeShapeType="1"/>
              </p:cNvSpPr>
              <p:nvPr/>
            </p:nvSpPr>
            <p:spPr bwMode="ltGray">
              <a:xfrm>
                <a:off x="2972" y="332"/>
                <a:ext cx="7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Line 247"/>
              <p:cNvSpPr>
                <a:spLocks noChangeShapeType="1"/>
              </p:cNvSpPr>
              <p:nvPr/>
            </p:nvSpPr>
            <p:spPr bwMode="ltGray">
              <a:xfrm>
                <a:off x="3078" y="350"/>
                <a:ext cx="0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Line 248"/>
              <p:cNvSpPr>
                <a:spLocks noChangeShapeType="1"/>
              </p:cNvSpPr>
              <p:nvPr/>
            </p:nvSpPr>
            <p:spPr bwMode="ltGray">
              <a:xfrm>
                <a:off x="3306" y="450"/>
                <a:ext cx="0" cy="79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Line 249"/>
              <p:cNvSpPr>
                <a:spLocks noChangeShapeType="1"/>
              </p:cNvSpPr>
              <p:nvPr/>
            </p:nvSpPr>
            <p:spPr bwMode="ltGray">
              <a:xfrm>
                <a:off x="2166" y="114"/>
                <a:ext cx="0" cy="6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Line 250"/>
              <p:cNvSpPr>
                <a:spLocks noChangeShapeType="1"/>
              </p:cNvSpPr>
              <p:nvPr/>
            </p:nvSpPr>
            <p:spPr bwMode="ltGray">
              <a:xfrm>
                <a:off x="1938" y="111"/>
                <a:ext cx="0" cy="33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Line 251"/>
              <p:cNvSpPr>
                <a:spLocks noChangeShapeType="1"/>
              </p:cNvSpPr>
              <p:nvPr/>
            </p:nvSpPr>
            <p:spPr bwMode="ltGray">
              <a:xfrm flipH="1">
                <a:off x="1912" y="332"/>
                <a:ext cx="6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Line 252"/>
              <p:cNvSpPr>
                <a:spLocks noChangeShapeType="1"/>
              </p:cNvSpPr>
              <p:nvPr/>
            </p:nvSpPr>
            <p:spPr bwMode="ltGray">
              <a:xfrm>
                <a:off x="1778" y="33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Line 253"/>
              <p:cNvSpPr>
                <a:spLocks noChangeShapeType="1"/>
              </p:cNvSpPr>
              <p:nvPr/>
            </p:nvSpPr>
            <p:spPr bwMode="ltGray">
              <a:xfrm flipH="1">
                <a:off x="1578" y="332"/>
                <a:ext cx="8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Line 254"/>
              <p:cNvSpPr>
                <a:spLocks noChangeShapeType="1"/>
              </p:cNvSpPr>
              <p:nvPr/>
            </p:nvSpPr>
            <p:spPr bwMode="ltGray">
              <a:xfrm>
                <a:off x="1208" y="33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Line 255"/>
              <p:cNvSpPr>
                <a:spLocks noChangeShapeType="1"/>
              </p:cNvSpPr>
              <p:nvPr/>
            </p:nvSpPr>
            <p:spPr bwMode="ltGray">
              <a:xfrm>
                <a:off x="1480" y="234"/>
                <a:ext cx="0" cy="29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Line 256"/>
              <p:cNvSpPr>
                <a:spLocks noChangeShapeType="1"/>
              </p:cNvSpPr>
              <p:nvPr/>
            </p:nvSpPr>
            <p:spPr bwMode="ltGray">
              <a:xfrm>
                <a:off x="1254" y="252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Line 257"/>
              <p:cNvSpPr>
                <a:spLocks noChangeShapeType="1"/>
              </p:cNvSpPr>
              <p:nvPr/>
            </p:nvSpPr>
            <p:spPr bwMode="ltGray">
              <a:xfrm flipH="1" flipV="1">
                <a:off x="1482" y="109"/>
                <a:ext cx="0" cy="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Line 258"/>
              <p:cNvSpPr>
                <a:spLocks noChangeShapeType="1"/>
              </p:cNvSpPr>
              <p:nvPr/>
            </p:nvSpPr>
            <p:spPr bwMode="ltGray">
              <a:xfrm>
                <a:off x="1710" y="1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Line 259"/>
              <p:cNvSpPr>
                <a:spLocks noChangeShapeType="1"/>
              </p:cNvSpPr>
              <p:nvPr/>
            </p:nvSpPr>
            <p:spPr bwMode="ltGray">
              <a:xfrm flipV="1">
                <a:off x="1710" y="111"/>
                <a:ext cx="0" cy="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96" name="Text Box 172"/>
          <p:cNvSpPr txBox="1">
            <a:spLocks noChangeArrowheads="1"/>
          </p:cNvSpPr>
          <p:nvPr userDrawn="1"/>
        </p:nvSpPr>
        <p:spPr bwMode="auto">
          <a:xfrm>
            <a:off x="4562775" y="-5599"/>
            <a:ext cx="7629225" cy="50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97200" bIns="97200" anchor="b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N Helvetica Narrow" charset="0"/>
                <a:ea typeface="华文行楷" panose="02010800040101010101" pitchFamily="2" charset="-122"/>
                <a:cs typeface="+mn-cs"/>
              </a:rPr>
              <a:t>邓光军                                                    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N Helvetica Narrow" charset="0"/>
                <a:ea typeface="华文行楷" panose="0201080004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N Helvetica Narrow" charset="0"/>
                <a:ea typeface="华文行楷" panose="02010800040101010101" pitchFamily="2" charset="-122"/>
                <a:cs typeface="+mn-cs"/>
              </a:rPr>
              <a:t>Derivatives</a:t>
            </a:r>
          </a:p>
        </p:txBody>
      </p:sp>
    </p:spTree>
    <p:extLst>
      <p:ext uri="{BB962C8B-B14F-4D97-AF65-F5344CB8AC3E}">
        <p14:creationId xmlns:p14="http://schemas.microsoft.com/office/powerpoint/2010/main" val="2374721264"/>
      </p:ext>
    </p:extLst>
  </p:cSld>
  <p:clrMapOvr>
    <a:masterClrMapping/>
  </p:clrMapOvr>
  <p:transition>
    <p:pull dir="r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304800"/>
            <a:ext cx="10363200" cy="838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08000" y="1524000"/>
            <a:ext cx="5537200" cy="44196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8400" y="1524000"/>
            <a:ext cx="5537200" cy="4419600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98050"/>
      </p:ext>
    </p:extLst>
  </p:cSld>
  <p:clrMapOvr>
    <a:masterClrMapping/>
  </p:clrMapOvr>
  <p:transition spd="med">
    <p:pull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6429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3957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28775"/>
            <a:ext cx="5080000" cy="46339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28775"/>
            <a:ext cx="5080000" cy="463391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0835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7233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5272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0986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6466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974448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01" name="Group 173"/>
          <p:cNvGrpSpPr>
            <a:grpSpLocks/>
          </p:cNvGrpSpPr>
          <p:nvPr userDrawn="1"/>
        </p:nvGrpSpPr>
        <p:grpSpPr bwMode="auto">
          <a:xfrm>
            <a:off x="2850776" y="-12700"/>
            <a:ext cx="9341225" cy="522288"/>
            <a:chOff x="0" y="-9"/>
            <a:chExt cx="5760" cy="1045"/>
          </a:xfrm>
        </p:grpSpPr>
        <p:sp>
          <p:nvSpPr>
            <p:cNvPr id="22702" name="Freeform 174"/>
            <p:cNvSpPr>
              <a:spLocks/>
            </p:cNvSpPr>
            <p:nvPr userDrawn="1"/>
          </p:nvSpPr>
          <p:spPr bwMode="ltGray">
            <a:xfrm>
              <a:off x="0" y="4"/>
              <a:ext cx="5760" cy="1032"/>
            </a:xfrm>
            <a:custGeom>
              <a:avLst/>
              <a:gdLst>
                <a:gd name="T0" fmla="*/ 4848 w 4848"/>
                <a:gd name="T1" fmla="*/ 432 h 432"/>
                <a:gd name="T2" fmla="*/ 0 w 4848"/>
                <a:gd name="T3" fmla="*/ 432 h 432"/>
                <a:gd name="T4" fmla="*/ 0 w 4848"/>
                <a:gd name="T5" fmla="*/ 0 h 432"/>
                <a:gd name="T6" fmla="*/ 4848 w 4848"/>
                <a:gd name="T7" fmla="*/ 0 h 432"/>
                <a:gd name="T8" fmla="*/ 4848 w 4848"/>
                <a:gd name="T9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48" h="432">
                  <a:moveTo>
                    <a:pt x="4848" y="432"/>
                  </a:moveTo>
                  <a:lnTo>
                    <a:pt x="0" y="432"/>
                  </a:lnTo>
                  <a:lnTo>
                    <a:pt x="0" y="0"/>
                  </a:lnTo>
                  <a:lnTo>
                    <a:pt x="4848" y="0"/>
                  </a:lnTo>
                  <a:lnTo>
                    <a:pt x="4848" y="432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2703" name="Group 175"/>
            <p:cNvGrpSpPr>
              <a:grpSpLocks/>
            </p:cNvGrpSpPr>
            <p:nvPr userDrawn="1"/>
          </p:nvGrpSpPr>
          <p:grpSpPr bwMode="auto">
            <a:xfrm>
              <a:off x="333" y="-9"/>
              <a:ext cx="5176" cy="1044"/>
              <a:chOff x="333" y="-9"/>
              <a:chExt cx="5176" cy="1044"/>
            </a:xfrm>
          </p:grpSpPr>
          <p:sp>
            <p:nvSpPr>
              <p:cNvPr id="22704" name="Freeform 176"/>
              <p:cNvSpPr>
                <a:spLocks/>
              </p:cNvSpPr>
              <p:nvPr userDrawn="1"/>
            </p:nvSpPr>
            <p:spPr bwMode="ltGray">
              <a:xfrm>
                <a:off x="3230" y="949"/>
                <a:ext cx="17" cy="20"/>
              </a:xfrm>
              <a:custGeom>
                <a:avLst/>
                <a:gdLst>
                  <a:gd name="T0" fmla="*/ 5 w 15"/>
                  <a:gd name="T1" fmla="*/ 11 h 23"/>
                  <a:gd name="T2" fmla="*/ 15 w 15"/>
                  <a:gd name="T3" fmla="*/ 5 h 23"/>
                  <a:gd name="T4" fmla="*/ 13 w 15"/>
                  <a:gd name="T5" fmla="*/ 17 h 23"/>
                  <a:gd name="T6" fmla="*/ 5 w 15"/>
                  <a:gd name="T7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23">
                    <a:moveTo>
                      <a:pt x="5" y="11"/>
                    </a:moveTo>
                    <a:cubicBezTo>
                      <a:pt x="2" y="1"/>
                      <a:pt x="7" y="0"/>
                      <a:pt x="15" y="5"/>
                    </a:cubicBezTo>
                    <a:cubicBezTo>
                      <a:pt x="14" y="9"/>
                      <a:pt x="15" y="13"/>
                      <a:pt x="13" y="17"/>
                    </a:cubicBezTo>
                    <a:cubicBezTo>
                      <a:pt x="9" y="23"/>
                      <a:pt x="0" y="16"/>
                      <a:pt x="5" y="1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05" name="Freeform 177"/>
              <p:cNvSpPr>
                <a:spLocks/>
              </p:cNvSpPr>
              <p:nvPr userDrawn="1"/>
            </p:nvSpPr>
            <p:spPr bwMode="ltGray">
              <a:xfrm>
                <a:off x="3406" y="1015"/>
                <a:ext cx="21" cy="20"/>
              </a:xfrm>
              <a:custGeom>
                <a:avLst/>
                <a:gdLst>
                  <a:gd name="T0" fmla="*/ 3 w 20"/>
                  <a:gd name="T1" fmla="*/ 13 h 23"/>
                  <a:gd name="T2" fmla="*/ 11 w 20"/>
                  <a:gd name="T3" fmla="*/ 3 h 23"/>
                  <a:gd name="T4" fmla="*/ 7 w 20"/>
                  <a:gd name="T5" fmla="*/ 19 h 23"/>
                  <a:gd name="T6" fmla="*/ 3 w 20"/>
                  <a:gd name="T7" fmla="*/ 1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23">
                    <a:moveTo>
                      <a:pt x="3" y="13"/>
                    </a:moveTo>
                    <a:cubicBezTo>
                      <a:pt x="0" y="5"/>
                      <a:pt x="2" y="0"/>
                      <a:pt x="11" y="3"/>
                    </a:cubicBezTo>
                    <a:cubicBezTo>
                      <a:pt x="16" y="10"/>
                      <a:pt x="20" y="23"/>
                      <a:pt x="7" y="19"/>
                    </a:cubicBezTo>
                    <a:cubicBezTo>
                      <a:pt x="6" y="17"/>
                      <a:pt x="3" y="13"/>
                      <a:pt x="3" y="1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06" name="Freeform 178"/>
              <p:cNvSpPr>
                <a:spLocks/>
              </p:cNvSpPr>
              <p:nvPr userDrawn="1"/>
            </p:nvSpPr>
            <p:spPr bwMode="ltGray">
              <a:xfrm>
                <a:off x="2909" y="908"/>
                <a:ext cx="31" cy="34"/>
              </a:xfrm>
              <a:custGeom>
                <a:avLst/>
                <a:gdLst>
                  <a:gd name="T0" fmla="*/ 16 w 30"/>
                  <a:gd name="T1" fmla="*/ 33 h 42"/>
                  <a:gd name="T2" fmla="*/ 8 w 30"/>
                  <a:gd name="T3" fmla="*/ 21 h 42"/>
                  <a:gd name="T4" fmla="*/ 0 w 30"/>
                  <a:gd name="T5" fmla="*/ 9 h 42"/>
                  <a:gd name="T6" fmla="*/ 16 w 30"/>
                  <a:gd name="T7" fmla="*/ 3 h 42"/>
                  <a:gd name="T8" fmla="*/ 30 w 30"/>
                  <a:gd name="T9" fmla="*/ 23 h 42"/>
                  <a:gd name="T10" fmla="*/ 28 w 30"/>
                  <a:gd name="T11" fmla="*/ 31 h 42"/>
                  <a:gd name="T12" fmla="*/ 16 w 30"/>
                  <a:gd name="T13" fmla="*/ 33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42">
                    <a:moveTo>
                      <a:pt x="16" y="33"/>
                    </a:moveTo>
                    <a:cubicBezTo>
                      <a:pt x="3" y="20"/>
                      <a:pt x="15" y="34"/>
                      <a:pt x="8" y="21"/>
                    </a:cubicBezTo>
                    <a:cubicBezTo>
                      <a:pt x="6" y="17"/>
                      <a:pt x="0" y="9"/>
                      <a:pt x="0" y="9"/>
                    </a:cubicBezTo>
                    <a:cubicBezTo>
                      <a:pt x="5" y="1"/>
                      <a:pt x="7" y="0"/>
                      <a:pt x="16" y="3"/>
                    </a:cubicBezTo>
                    <a:cubicBezTo>
                      <a:pt x="25" y="16"/>
                      <a:pt x="10" y="16"/>
                      <a:pt x="30" y="23"/>
                    </a:cubicBezTo>
                    <a:cubicBezTo>
                      <a:pt x="29" y="26"/>
                      <a:pt x="30" y="29"/>
                      <a:pt x="28" y="31"/>
                    </a:cubicBezTo>
                    <a:cubicBezTo>
                      <a:pt x="15" y="42"/>
                      <a:pt x="16" y="38"/>
                      <a:pt x="16" y="33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07" name="Freeform 179"/>
              <p:cNvSpPr>
                <a:spLocks/>
              </p:cNvSpPr>
              <p:nvPr userDrawn="1"/>
            </p:nvSpPr>
            <p:spPr bwMode="ltGray">
              <a:xfrm>
                <a:off x="2551" y="940"/>
                <a:ext cx="25" cy="12"/>
              </a:xfrm>
              <a:custGeom>
                <a:avLst/>
                <a:gdLst>
                  <a:gd name="T0" fmla="*/ 15 w 25"/>
                  <a:gd name="T1" fmla="*/ 16 h 16"/>
                  <a:gd name="T2" fmla="*/ 3 w 25"/>
                  <a:gd name="T3" fmla="*/ 8 h 16"/>
                  <a:gd name="T4" fmla="*/ 15 w 25"/>
                  <a:gd name="T5" fmla="*/ 0 h 16"/>
                  <a:gd name="T6" fmla="*/ 15 w 25"/>
                  <a:gd name="T7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16">
                    <a:moveTo>
                      <a:pt x="15" y="16"/>
                    </a:moveTo>
                    <a:cubicBezTo>
                      <a:pt x="10" y="15"/>
                      <a:pt x="0" y="12"/>
                      <a:pt x="3" y="8"/>
                    </a:cubicBezTo>
                    <a:cubicBezTo>
                      <a:pt x="6" y="4"/>
                      <a:pt x="15" y="0"/>
                      <a:pt x="15" y="0"/>
                    </a:cubicBezTo>
                    <a:cubicBezTo>
                      <a:pt x="17" y="3"/>
                      <a:pt x="25" y="16"/>
                      <a:pt x="15" y="1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08" name="Freeform 180"/>
              <p:cNvSpPr>
                <a:spLocks/>
              </p:cNvSpPr>
              <p:nvPr userDrawn="1"/>
            </p:nvSpPr>
            <p:spPr bwMode="ltGray">
              <a:xfrm>
                <a:off x="2443" y="954"/>
                <a:ext cx="65" cy="39"/>
              </a:xfrm>
              <a:custGeom>
                <a:avLst/>
                <a:gdLst>
                  <a:gd name="T0" fmla="*/ 14 w 65"/>
                  <a:gd name="T1" fmla="*/ 24 h 46"/>
                  <a:gd name="T2" fmla="*/ 30 w 65"/>
                  <a:gd name="T3" fmla="*/ 4 h 46"/>
                  <a:gd name="T4" fmla="*/ 42 w 65"/>
                  <a:gd name="T5" fmla="*/ 0 h 46"/>
                  <a:gd name="T6" fmla="*/ 58 w 65"/>
                  <a:gd name="T7" fmla="*/ 12 h 46"/>
                  <a:gd name="T8" fmla="*/ 32 w 65"/>
                  <a:gd name="T9" fmla="*/ 26 h 46"/>
                  <a:gd name="T10" fmla="*/ 12 w 65"/>
                  <a:gd name="T11" fmla="*/ 46 h 46"/>
                  <a:gd name="T12" fmla="*/ 8 w 65"/>
                  <a:gd name="T13" fmla="*/ 20 h 46"/>
                  <a:gd name="T14" fmla="*/ 12 w 65"/>
                  <a:gd name="T15" fmla="*/ 14 h 46"/>
                  <a:gd name="T16" fmla="*/ 14 w 65"/>
                  <a:gd name="T17" fmla="*/ 2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" h="46">
                    <a:moveTo>
                      <a:pt x="14" y="24"/>
                    </a:moveTo>
                    <a:cubicBezTo>
                      <a:pt x="18" y="13"/>
                      <a:pt x="16" y="9"/>
                      <a:pt x="30" y="4"/>
                    </a:cubicBezTo>
                    <a:cubicBezTo>
                      <a:pt x="34" y="3"/>
                      <a:pt x="42" y="0"/>
                      <a:pt x="42" y="0"/>
                    </a:cubicBezTo>
                    <a:cubicBezTo>
                      <a:pt x="50" y="1"/>
                      <a:pt x="65" y="0"/>
                      <a:pt x="58" y="12"/>
                    </a:cubicBezTo>
                    <a:cubicBezTo>
                      <a:pt x="53" y="21"/>
                      <a:pt x="40" y="21"/>
                      <a:pt x="32" y="26"/>
                    </a:cubicBezTo>
                    <a:cubicBezTo>
                      <a:pt x="26" y="35"/>
                      <a:pt x="23" y="42"/>
                      <a:pt x="12" y="46"/>
                    </a:cubicBezTo>
                    <a:cubicBezTo>
                      <a:pt x="0" y="42"/>
                      <a:pt x="5" y="30"/>
                      <a:pt x="8" y="20"/>
                    </a:cubicBezTo>
                    <a:cubicBezTo>
                      <a:pt x="9" y="18"/>
                      <a:pt x="10" y="13"/>
                      <a:pt x="12" y="14"/>
                    </a:cubicBezTo>
                    <a:cubicBezTo>
                      <a:pt x="15" y="16"/>
                      <a:pt x="13" y="21"/>
                      <a:pt x="14" y="2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09" name="Freeform 181"/>
              <p:cNvSpPr>
                <a:spLocks/>
              </p:cNvSpPr>
              <p:nvPr userDrawn="1"/>
            </p:nvSpPr>
            <p:spPr bwMode="ltGray">
              <a:xfrm>
                <a:off x="2375" y="952"/>
                <a:ext cx="68" cy="39"/>
              </a:xfrm>
              <a:custGeom>
                <a:avLst/>
                <a:gdLst>
                  <a:gd name="T0" fmla="*/ 0 w 69"/>
                  <a:gd name="T1" fmla="*/ 31 h 47"/>
                  <a:gd name="T2" fmla="*/ 18 w 69"/>
                  <a:gd name="T3" fmla="*/ 25 h 47"/>
                  <a:gd name="T4" fmla="*/ 52 w 69"/>
                  <a:gd name="T5" fmla="*/ 1 h 47"/>
                  <a:gd name="T6" fmla="*/ 64 w 69"/>
                  <a:gd name="T7" fmla="*/ 3 h 47"/>
                  <a:gd name="T8" fmla="*/ 50 w 69"/>
                  <a:gd name="T9" fmla="*/ 19 h 47"/>
                  <a:gd name="T10" fmla="*/ 28 w 69"/>
                  <a:gd name="T11" fmla="*/ 33 h 47"/>
                  <a:gd name="T12" fmla="*/ 22 w 69"/>
                  <a:gd name="T13" fmla="*/ 47 h 47"/>
                  <a:gd name="T14" fmla="*/ 16 w 69"/>
                  <a:gd name="T15" fmla="*/ 45 h 47"/>
                  <a:gd name="T16" fmla="*/ 12 w 69"/>
                  <a:gd name="T17" fmla="*/ 39 h 47"/>
                  <a:gd name="T18" fmla="*/ 0 w 69"/>
                  <a:gd name="T19" fmla="*/ 35 h 47"/>
                  <a:gd name="T20" fmla="*/ 0 w 69"/>
                  <a:gd name="T21" fmla="*/ 3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" h="47">
                    <a:moveTo>
                      <a:pt x="0" y="31"/>
                    </a:moveTo>
                    <a:cubicBezTo>
                      <a:pt x="7" y="24"/>
                      <a:pt x="9" y="22"/>
                      <a:pt x="18" y="25"/>
                    </a:cubicBezTo>
                    <a:cubicBezTo>
                      <a:pt x="25" y="4"/>
                      <a:pt x="36" y="12"/>
                      <a:pt x="52" y="1"/>
                    </a:cubicBezTo>
                    <a:cubicBezTo>
                      <a:pt x="56" y="2"/>
                      <a:pt x="61" y="0"/>
                      <a:pt x="64" y="3"/>
                    </a:cubicBezTo>
                    <a:cubicBezTo>
                      <a:pt x="69" y="8"/>
                      <a:pt x="50" y="19"/>
                      <a:pt x="50" y="19"/>
                    </a:cubicBezTo>
                    <a:cubicBezTo>
                      <a:pt x="46" y="31"/>
                      <a:pt x="35" y="22"/>
                      <a:pt x="28" y="33"/>
                    </a:cubicBezTo>
                    <a:cubicBezTo>
                      <a:pt x="31" y="41"/>
                      <a:pt x="31" y="44"/>
                      <a:pt x="22" y="47"/>
                    </a:cubicBezTo>
                    <a:cubicBezTo>
                      <a:pt x="20" y="46"/>
                      <a:pt x="18" y="46"/>
                      <a:pt x="16" y="45"/>
                    </a:cubicBezTo>
                    <a:cubicBezTo>
                      <a:pt x="14" y="43"/>
                      <a:pt x="14" y="40"/>
                      <a:pt x="12" y="39"/>
                    </a:cubicBezTo>
                    <a:cubicBezTo>
                      <a:pt x="8" y="37"/>
                      <a:pt x="0" y="35"/>
                      <a:pt x="0" y="35"/>
                    </a:cubicBezTo>
                    <a:cubicBezTo>
                      <a:pt x="2" y="26"/>
                      <a:pt x="3" y="25"/>
                      <a:pt x="0" y="3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0" name="Freeform 182"/>
              <p:cNvSpPr>
                <a:spLocks/>
              </p:cNvSpPr>
              <p:nvPr userDrawn="1"/>
            </p:nvSpPr>
            <p:spPr bwMode="ltGray">
              <a:xfrm>
                <a:off x="2007" y="739"/>
                <a:ext cx="354" cy="228"/>
              </a:xfrm>
              <a:custGeom>
                <a:avLst/>
                <a:gdLst>
                  <a:gd name="T0" fmla="*/ 10 w 355"/>
                  <a:gd name="T1" fmla="*/ 4 h 277"/>
                  <a:gd name="T2" fmla="*/ 36 w 355"/>
                  <a:gd name="T3" fmla="*/ 18 h 277"/>
                  <a:gd name="T4" fmla="*/ 46 w 355"/>
                  <a:gd name="T5" fmla="*/ 30 h 277"/>
                  <a:gd name="T6" fmla="*/ 76 w 355"/>
                  <a:gd name="T7" fmla="*/ 52 h 277"/>
                  <a:gd name="T8" fmla="*/ 92 w 355"/>
                  <a:gd name="T9" fmla="*/ 66 h 277"/>
                  <a:gd name="T10" fmla="*/ 122 w 355"/>
                  <a:gd name="T11" fmla="*/ 98 h 277"/>
                  <a:gd name="T12" fmla="*/ 136 w 355"/>
                  <a:gd name="T13" fmla="*/ 128 h 277"/>
                  <a:gd name="T14" fmla="*/ 148 w 355"/>
                  <a:gd name="T15" fmla="*/ 132 h 277"/>
                  <a:gd name="T16" fmla="*/ 154 w 355"/>
                  <a:gd name="T17" fmla="*/ 150 h 277"/>
                  <a:gd name="T18" fmla="*/ 176 w 355"/>
                  <a:gd name="T19" fmla="*/ 152 h 277"/>
                  <a:gd name="T20" fmla="*/ 170 w 355"/>
                  <a:gd name="T21" fmla="*/ 196 h 277"/>
                  <a:gd name="T22" fmla="*/ 180 w 355"/>
                  <a:gd name="T23" fmla="*/ 224 h 277"/>
                  <a:gd name="T24" fmla="*/ 198 w 355"/>
                  <a:gd name="T25" fmla="*/ 232 h 277"/>
                  <a:gd name="T26" fmla="*/ 216 w 355"/>
                  <a:gd name="T27" fmla="*/ 234 h 277"/>
                  <a:gd name="T28" fmla="*/ 236 w 355"/>
                  <a:gd name="T29" fmla="*/ 242 h 277"/>
                  <a:gd name="T30" fmla="*/ 254 w 355"/>
                  <a:gd name="T31" fmla="*/ 236 h 277"/>
                  <a:gd name="T32" fmla="*/ 272 w 355"/>
                  <a:gd name="T33" fmla="*/ 248 h 277"/>
                  <a:gd name="T34" fmla="*/ 296 w 355"/>
                  <a:gd name="T35" fmla="*/ 256 h 277"/>
                  <a:gd name="T36" fmla="*/ 314 w 355"/>
                  <a:gd name="T37" fmla="*/ 264 h 277"/>
                  <a:gd name="T38" fmla="*/ 352 w 355"/>
                  <a:gd name="T39" fmla="*/ 266 h 277"/>
                  <a:gd name="T40" fmla="*/ 342 w 355"/>
                  <a:gd name="T41" fmla="*/ 274 h 277"/>
                  <a:gd name="T42" fmla="*/ 322 w 355"/>
                  <a:gd name="T43" fmla="*/ 272 h 277"/>
                  <a:gd name="T44" fmla="*/ 300 w 355"/>
                  <a:gd name="T45" fmla="*/ 270 h 277"/>
                  <a:gd name="T46" fmla="*/ 288 w 355"/>
                  <a:gd name="T47" fmla="*/ 266 h 277"/>
                  <a:gd name="T48" fmla="*/ 252 w 355"/>
                  <a:gd name="T49" fmla="*/ 264 h 277"/>
                  <a:gd name="T50" fmla="*/ 234 w 355"/>
                  <a:gd name="T51" fmla="*/ 260 h 277"/>
                  <a:gd name="T52" fmla="*/ 172 w 355"/>
                  <a:gd name="T53" fmla="*/ 242 h 277"/>
                  <a:gd name="T54" fmla="*/ 160 w 355"/>
                  <a:gd name="T55" fmla="*/ 216 h 277"/>
                  <a:gd name="T56" fmla="*/ 126 w 355"/>
                  <a:gd name="T57" fmla="*/ 200 h 277"/>
                  <a:gd name="T58" fmla="*/ 108 w 355"/>
                  <a:gd name="T59" fmla="*/ 186 h 277"/>
                  <a:gd name="T60" fmla="*/ 94 w 355"/>
                  <a:gd name="T61" fmla="*/ 158 h 277"/>
                  <a:gd name="T62" fmla="*/ 68 w 355"/>
                  <a:gd name="T63" fmla="*/ 108 h 277"/>
                  <a:gd name="T64" fmla="*/ 64 w 355"/>
                  <a:gd name="T65" fmla="*/ 102 h 277"/>
                  <a:gd name="T66" fmla="*/ 58 w 355"/>
                  <a:gd name="T67" fmla="*/ 100 h 277"/>
                  <a:gd name="T68" fmla="*/ 54 w 355"/>
                  <a:gd name="T69" fmla="*/ 88 h 277"/>
                  <a:gd name="T70" fmla="*/ 38 w 355"/>
                  <a:gd name="T71" fmla="*/ 58 h 277"/>
                  <a:gd name="T72" fmla="*/ 20 w 355"/>
                  <a:gd name="T73" fmla="*/ 40 h 277"/>
                  <a:gd name="T74" fmla="*/ 4 w 355"/>
                  <a:gd name="T75" fmla="*/ 22 h 277"/>
                  <a:gd name="T76" fmla="*/ 10 w 355"/>
                  <a:gd name="T77" fmla="*/ 2 h 277"/>
                  <a:gd name="T78" fmla="*/ 10 w 355"/>
                  <a:gd name="T79" fmla="*/ 4 h 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55" h="277">
                    <a:moveTo>
                      <a:pt x="10" y="4"/>
                    </a:moveTo>
                    <a:cubicBezTo>
                      <a:pt x="22" y="0"/>
                      <a:pt x="24" y="14"/>
                      <a:pt x="36" y="18"/>
                    </a:cubicBezTo>
                    <a:cubicBezTo>
                      <a:pt x="37" y="19"/>
                      <a:pt x="45" y="29"/>
                      <a:pt x="46" y="30"/>
                    </a:cubicBezTo>
                    <a:cubicBezTo>
                      <a:pt x="56" y="40"/>
                      <a:pt x="67" y="38"/>
                      <a:pt x="76" y="52"/>
                    </a:cubicBezTo>
                    <a:cubicBezTo>
                      <a:pt x="80" y="58"/>
                      <a:pt x="92" y="66"/>
                      <a:pt x="92" y="66"/>
                    </a:cubicBezTo>
                    <a:cubicBezTo>
                      <a:pt x="96" y="79"/>
                      <a:pt x="112" y="88"/>
                      <a:pt x="122" y="98"/>
                    </a:cubicBezTo>
                    <a:cubicBezTo>
                      <a:pt x="124" y="105"/>
                      <a:pt x="130" y="124"/>
                      <a:pt x="136" y="128"/>
                    </a:cubicBezTo>
                    <a:cubicBezTo>
                      <a:pt x="140" y="130"/>
                      <a:pt x="148" y="132"/>
                      <a:pt x="148" y="132"/>
                    </a:cubicBezTo>
                    <a:cubicBezTo>
                      <a:pt x="150" y="138"/>
                      <a:pt x="154" y="150"/>
                      <a:pt x="154" y="150"/>
                    </a:cubicBezTo>
                    <a:cubicBezTo>
                      <a:pt x="161" y="139"/>
                      <a:pt x="168" y="144"/>
                      <a:pt x="176" y="152"/>
                    </a:cubicBezTo>
                    <a:cubicBezTo>
                      <a:pt x="174" y="167"/>
                      <a:pt x="173" y="181"/>
                      <a:pt x="170" y="196"/>
                    </a:cubicBezTo>
                    <a:cubicBezTo>
                      <a:pt x="171" y="202"/>
                      <a:pt x="174" y="220"/>
                      <a:pt x="180" y="224"/>
                    </a:cubicBezTo>
                    <a:cubicBezTo>
                      <a:pt x="185" y="228"/>
                      <a:pt x="193" y="228"/>
                      <a:pt x="198" y="232"/>
                    </a:cubicBezTo>
                    <a:cubicBezTo>
                      <a:pt x="204" y="230"/>
                      <a:pt x="216" y="234"/>
                      <a:pt x="216" y="234"/>
                    </a:cubicBezTo>
                    <a:cubicBezTo>
                      <a:pt x="223" y="241"/>
                      <a:pt x="225" y="245"/>
                      <a:pt x="236" y="242"/>
                    </a:cubicBezTo>
                    <a:cubicBezTo>
                      <a:pt x="242" y="240"/>
                      <a:pt x="254" y="236"/>
                      <a:pt x="254" y="236"/>
                    </a:cubicBezTo>
                    <a:cubicBezTo>
                      <a:pt x="260" y="240"/>
                      <a:pt x="265" y="246"/>
                      <a:pt x="272" y="248"/>
                    </a:cubicBezTo>
                    <a:cubicBezTo>
                      <a:pt x="277" y="250"/>
                      <a:pt x="291" y="252"/>
                      <a:pt x="296" y="256"/>
                    </a:cubicBezTo>
                    <a:cubicBezTo>
                      <a:pt x="301" y="260"/>
                      <a:pt x="314" y="264"/>
                      <a:pt x="314" y="264"/>
                    </a:cubicBezTo>
                    <a:cubicBezTo>
                      <a:pt x="330" y="263"/>
                      <a:pt x="338" y="261"/>
                      <a:pt x="352" y="266"/>
                    </a:cubicBezTo>
                    <a:cubicBezTo>
                      <a:pt x="355" y="275"/>
                      <a:pt x="350" y="277"/>
                      <a:pt x="342" y="274"/>
                    </a:cubicBezTo>
                    <a:cubicBezTo>
                      <a:pt x="336" y="276"/>
                      <a:pt x="322" y="272"/>
                      <a:pt x="322" y="272"/>
                    </a:cubicBezTo>
                    <a:cubicBezTo>
                      <a:pt x="314" y="275"/>
                      <a:pt x="308" y="272"/>
                      <a:pt x="300" y="270"/>
                    </a:cubicBezTo>
                    <a:cubicBezTo>
                      <a:pt x="296" y="269"/>
                      <a:pt x="288" y="266"/>
                      <a:pt x="288" y="266"/>
                    </a:cubicBezTo>
                    <a:cubicBezTo>
                      <a:pt x="276" y="270"/>
                      <a:pt x="264" y="266"/>
                      <a:pt x="252" y="264"/>
                    </a:cubicBezTo>
                    <a:cubicBezTo>
                      <a:pt x="245" y="259"/>
                      <a:pt x="242" y="257"/>
                      <a:pt x="234" y="260"/>
                    </a:cubicBezTo>
                    <a:cubicBezTo>
                      <a:pt x="211" y="252"/>
                      <a:pt x="192" y="256"/>
                      <a:pt x="172" y="242"/>
                    </a:cubicBezTo>
                    <a:cubicBezTo>
                      <a:pt x="165" y="231"/>
                      <a:pt x="176" y="221"/>
                      <a:pt x="160" y="216"/>
                    </a:cubicBezTo>
                    <a:cubicBezTo>
                      <a:pt x="154" y="233"/>
                      <a:pt x="136" y="203"/>
                      <a:pt x="126" y="200"/>
                    </a:cubicBezTo>
                    <a:cubicBezTo>
                      <a:pt x="120" y="196"/>
                      <a:pt x="114" y="190"/>
                      <a:pt x="108" y="186"/>
                    </a:cubicBezTo>
                    <a:cubicBezTo>
                      <a:pt x="104" y="175"/>
                      <a:pt x="104" y="165"/>
                      <a:pt x="94" y="158"/>
                    </a:cubicBezTo>
                    <a:cubicBezTo>
                      <a:pt x="83" y="142"/>
                      <a:pt x="85" y="119"/>
                      <a:pt x="68" y="108"/>
                    </a:cubicBezTo>
                    <a:cubicBezTo>
                      <a:pt x="67" y="106"/>
                      <a:pt x="66" y="104"/>
                      <a:pt x="64" y="102"/>
                    </a:cubicBezTo>
                    <a:cubicBezTo>
                      <a:pt x="62" y="101"/>
                      <a:pt x="59" y="102"/>
                      <a:pt x="58" y="100"/>
                    </a:cubicBezTo>
                    <a:cubicBezTo>
                      <a:pt x="56" y="97"/>
                      <a:pt x="54" y="88"/>
                      <a:pt x="54" y="88"/>
                    </a:cubicBezTo>
                    <a:cubicBezTo>
                      <a:pt x="59" y="73"/>
                      <a:pt x="52" y="61"/>
                      <a:pt x="38" y="58"/>
                    </a:cubicBezTo>
                    <a:cubicBezTo>
                      <a:pt x="32" y="49"/>
                      <a:pt x="31" y="44"/>
                      <a:pt x="20" y="40"/>
                    </a:cubicBezTo>
                    <a:cubicBezTo>
                      <a:pt x="16" y="27"/>
                      <a:pt x="16" y="26"/>
                      <a:pt x="4" y="22"/>
                    </a:cubicBezTo>
                    <a:cubicBezTo>
                      <a:pt x="1" y="13"/>
                      <a:pt x="0" y="5"/>
                      <a:pt x="10" y="2"/>
                    </a:cubicBezTo>
                    <a:cubicBezTo>
                      <a:pt x="18" y="5"/>
                      <a:pt x="18" y="4"/>
                      <a:pt x="10" y="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1" name="Freeform 183"/>
              <p:cNvSpPr>
                <a:spLocks/>
              </p:cNvSpPr>
              <p:nvPr userDrawn="1"/>
            </p:nvSpPr>
            <p:spPr bwMode="ltGray">
              <a:xfrm>
                <a:off x="2222" y="724"/>
                <a:ext cx="157" cy="167"/>
              </a:xfrm>
              <a:custGeom>
                <a:avLst/>
                <a:gdLst>
                  <a:gd name="T0" fmla="*/ 54 w 156"/>
                  <a:gd name="T1" fmla="*/ 66 h 206"/>
                  <a:gd name="T2" fmla="*/ 66 w 156"/>
                  <a:gd name="T3" fmla="*/ 58 h 206"/>
                  <a:gd name="T4" fmla="*/ 68 w 156"/>
                  <a:gd name="T5" fmla="*/ 52 h 206"/>
                  <a:gd name="T6" fmla="*/ 80 w 156"/>
                  <a:gd name="T7" fmla="*/ 44 h 206"/>
                  <a:gd name="T8" fmla="*/ 106 w 156"/>
                  <a:gd name="T9" fmla="*/ 22 h 206"/>
                  <a:gd name="T10" fmla="*/ 112 w 156"/>
                  <a:gd name="T11" fmla="*/ 4 h 206"/>
                  <a:gd name="T12" fmla="*/ 124 w 156"/>
                  <a:gd name="T13" fmla="*/ 0 h 206"/>
                  <a:gd name="T14" fmla="*/ 150 w 156"/>
                  <a:gd name="T15" fmla="*/ 28 h 206"/>
                  <a:gd name="T16" fmla="*/ 146 w 156"/>
                  <a:gd name="T17" fmla="*/ 44 h 206"/>
                  <a:gd name="T18" fmla="*/ 126 w 156"/>
                  <a:gd name="T19" fmla="*/ 64 h 206"/>
                  <a:gd name="T20" fmla="*/ 132 w 156"/>
                  <a:gd name="T21" fmla="*/ 94 h 206"/>
                  <a:gd name="T22" fmla="*/ 142 w 156"/>
                  <a:gd name="T23" fmla="*/ 110 h 206"/>
                  <a:gd name="T24" fmla="*/ 146 w 156"/>
                  <a:gd name="T25" fmla="*/ 128 h 206"/>
                  <a:gd name="T26" fmla="*/ 128 w 156"/>
                  <a:gd name="T27" fmla="*/ 128 h 206"/>
                  <a:gd name="T28" fmla="*/ 116 w 156"/>
                  <a:gd name="T29" fmla="*/ 146 h 206"/>
                  <a:gd name="T30" fmla="*/ 104 w 156"/>
                  <a:gd name="T31" fmla="*/ 156 h 206"/>
                  <a:gd name="T32" fmla="*/ 100 w 156"/>
                  <a:gd name="T33" fmla="*/ 198 h 206"/>
                  <a:gd name="T34" fmla="*/ 88 w 156"/>
                  <a:gd name="T35" fmla="*/ 202 h 206"/>
                  <a:gd name="T36" fmla="*/ 82 w 156"/>
                  <a:gd name="T37" fmla="*/ 206 h 206"/>
                  <a:gd name="T38" fmla="*/ 76 w 156"/>
                  <a:gd name="T39" fmla="*/ 202 h 206"/>
                  <a:gd name="T40" fmla="*/ 72 w 156"/>
                  <a:gd name="T41" fmla="*/ 190 h 206"/>
                  <a:gd name="T42" fmla="*/ 60 w 156"/>
                  <a:gd name="T43" fmla="*/ 186 h 206"/>
                  <a:gd name="T44" fmla="*/ 42 w 156"/>
                  <a:gd name="T45" fmla="*/ 194 h 206"/>
                  <a:gd name="T46" fmla="*/ 28 w 156"/>
                  <a:gd name="T47" fmla="*/ 186 h 206"/>
                  <a:gd name="T48" fmla="*/ 10 w 156"/>
                  <a:gd name="T49" fmla="*/ 148 h 206"/>
                  <a:gd name="T50" fmla="*/ 4 w 156"/>
                  <a:gd name="T51" fmla="*/ 130 h 206"/>
                  <a:gd name="T52" fmla="*/ 0 w 156"/>
                  <a:gd name="T53" fmla="*/ 118 h 206"/>
                  <a:gd name="T54" fmla="*/ 20 w 156"/>
                  <a:gd name="T55" fmla="*/ 96 h 206"/>
                  <a:gd name="T56" fmla="*/ 32 w 156"/>
                  <a:gd name="T57" fmla="*/ 104 h 206"/>
                  <a:gd name="T58" fmla="*/ 34 w 156"/>
                  <a:gd name="T59" fmla="*/ 80 h 206"/>
                  <a:gd name="T60" fmla="*/ 52 w 156"/>
                  <a:gd name="T61" fmla="*/ 70 h 206"/>
                  <a:gd name="T62" fmla="*/ 54 w 156"/>
                  <a:gd name="T63" fmla="*/ 66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56" h="206">
                    <a:moveTo>
                      <a:pt x="54" y="66"/>
                    </a:moveTo>
                    <a:cubicBezTo>
                      <a:pt x="58" y="63"/>
                      <a:pt x="64" y="63"/>
                      <a:pt x="66" y="58"/>
                    </a:cubicBezTo>
                    <a:cubicBezTo>
                      <a:pt x="67" y="56"/>
                      <a:pt x="67" y="53"/>
                      <a:pt x="68" y="52"/>
                    </a:cubicBezTo>
                    <a:cubicBezTo>
                      <a:pt x="71" y="49"/>
                      <a:pt x="80" y="44"/>
                      <a:pt x="80" y="44"/>
                    </a:cubicBezTo>
                    <a:cubicBezTo>
                      <a:pt x="113" y="55"/>
                      <a:pt x="85" y="29"/>
                      <a:pt x="106" y="22"/>
                    </a:cubicBezTo>
                    <a:cubicBezTo>
                      <a:pt x="110" y="17"/>
                      <a:pt x="108" y="9"/>
                      <a:pt x="112" y="4"/>
                    </a:cubicBezTo>
                    <a:cubicBezTo>
                      <a:pt x="115" y="1"/>
                      <a:pt x="124" y="0"/>
                      <a:pt x="124" y="0"/>
                    </a:cubicBezTo>
                    <a:cubicBezTo>
                      <a:pt x="138" y="14"/>
                      <a:pt x="126" y="23"/>
                      <a:pt x="150" y="28"/>
                    </a:cubicBezTo>
                    <a:cubicBezTo>
                      <a:pt x="156" y="36"/>
                      <a:pt x="154" y="39"/>
                      <a:pt x="146" y="44"/>
                    </a:cubicBezTo>
                    <a:cubicBezTo>
                      <a:pt x="141" y="52"/>
                      <a:pt x="135" y="61"/>
                      <a:pt x="126" y="64"/>
                    </a:cubicBezTo>
                    <a:cubicBezTo>
                      <a:pt x="118" y="75"/>
                      <a:pt x="128" y="83"/>
                      <a:pt x="132" y="94"/>
                    </a:cubicBezTo>
                    <a:cubicBezTo>
                      <a:pt x="129" y="103"/>
                      <a:pt x="135" y="105"/>
                      <a:pt x="142" y="110"/>
                    </a:cubicBezTo>
                    <a:cubicBezTo>
                      <a:pt x="145" y="119"/>
                      <a:pt x="141" y="120"/>
                      <a:pt x="146" y="128"/>
                    </a:cubicBezTo>
                    <a:cubicBezTo>
                      <a:pt x="142" y="139"/>
                      <a:pt x="135" y="133"/>
                      <a:pt x="128" y="128"/>
                    </a:cubicBezTo>
                    <a:cubicBezTo>
                      <a:pt x="116" y="132"/>
                      <a:pt x="122" y="136"/>
                      <a:pt x="116" y="146"/>
                    </a:cubicBezTo>
                    <a:cubicBezTo>
                      <a:pt x="113" y="151"/>
                      <a:pt x="108" y="152"/>
                      <a:pt x="104" y="156"/>
                    </a:cubicBezTo>
                    <a:cubicBezTo>
                      <a:pt x="107" y="167"/>
                      <a:pt x="112" y="191"/>
                      <a:pt x="100" y="198"/>
                    </a:cubicBezTo>
                    <a:cubicBezTo>
                      <a:pt x="96" y="200"/>
                      <a:pt x="92" y="200"/>
                      <a:pt x="88" y="202"/>
                    </a:cubicBezTo>
                    <a:cubicBezTo>
                      <a:pt x="86" y="203"/>
                      <a:pt x="84" y="205"/>
                      <a:pt x="82" y="206"/>
                    </a:cubicBezTo>
                    <a:cubicBezTo>
                      <a:pt x="80" y="205"/>
                      <a:pt x="77" y="204"/>
                      <a:pt x="76" y="202"/>
                    </a:cubicBezTo>
                    <a:cubicBezTo>
                      <a:pt x="74" y="198"/>
                      <a:pt x="76" y="191"/>
                      <a:pt x="72" y="190"/>
                    </a:cubicBezTo>
                    <a:cubicBezTo>
                      <a:pt x="68" y="189"/>
                      <a:pt x="60" y="186"/>
                      <a:pt x="60" y="186"/>
                    </a:cubicBezTo>
                    <a:cubicBezTo>
                      <a:pt x="53" y="188"/>
                      <a:pt x="49" y="192"/>
                      <a:pt x="42" y="194"/>
                    </a:cubicBezTo>
                    <a:cubicBezTo>
                      <a:pt x="34" y="189"/>
                      <a:pt x="37" y="183"/>
                      <a:pt x="28" y="186"/>
                    </a:cubicBezTo>
                    <a:cubicBezTo>
                      <a:pt x="12" y="181"/>
                      <a:pt x="19" y="161"/>
                      <a:pt x="10" y="148"/>
                    </a:cubicBezTo>
                    <a:cubicBezTo>
                      <a:pt x="5" y="121"/>
                      <a:pt x="11" y="147"/>
                      <a:pt x="4" y="130"/>
                    </a:cubicBezTo>
                    <a:cubicBezTo>
                      <a:pt x="2" y="126"/>
                      <a:pt x="0" y="118"/>
                      <a:pt x="0" y="118"/>
                    </a:cubicBezTo>
                    <a:cubicBezTo>
                      <a:pt x="2" y="95"/>
                      <a:pt x="0" y="83"/>
                      <a:pt x="20" y="96"/>
                    </a:cubicBezTo>
                    <a:cubicBezTo>
                      <a:pt x="23" y="105"/>
                      <a:pt x="23" y="110"/>
                      <a:pt x="32" y="104"/>
                    </a:cubicBezTo>
                    <a:cubicBezTo>
                      <a:pt x="35" y="95"/>
                      <a:pt x="29" y="88"/>
                      <a:pt x="34" y="80"/>
                    </a:cubicBezTo>
                    <a:cubicBezTo>
                      <a:pt x="36" y="76"/>
                      <a:pt x="48" y="73"/>
                      <a:pt x="52" y="70"/>
                    </a:cubicBezTo>
                    <a:cubicBezTo>
                      <a:pt x="57" y="63"/>
                      <a:pt x="58" y="62"/>
                      <a:pt x="54" y="6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2" name="Freeform 184"/>
              <p:cNvSpPr>
                <a:spLocks/>
              </p:cNvSpPr>
              <p:nvPr userDrawn="1"/>
            </p:nvSpPr>
            <p:spPr bwMode="ltGray">
              <a:xfrm>
                <a:off x="2375" y="800"/>
                <a:ext cx="110" cy="32"/>
              </a:xfrm>
              <a:custGeom>
                <a:avLst/>
                <a:gdLst>
                  <a:gd name="T0" fmla="*/ 4 w 109"/>
                  <a:gd name="T1" fmla="*/ 32 h 38"/>
                  <a:gd name="T2" fmla="*/ 18 w 109"/>
                  <a:gd name="T3" fmla="*/ 10 h 38"/>
                  <a:gd name="T4" fmla="*/ 46 w 109"/>
                  <a:gd name="T5" fmla="*/ 20 h 38"/>
                  <a:gd name="T6" fmla="*/ 72 w 109"/>
                  <a:gd name="T7" fmla="*/ 14 h 38"/>
                  <a:gd name="T8" fmla="*/ 90 w 109"/>
                  <a:gd name="T9" fmla="*/ 0 h 38"/>
                  <a:gd name="T10" fmla="*/ 76 w 109"/>
                  <a:gd name="T11" fmla="*/ 26 h 38"/>
                  <a:gd name="T12" fmla="*/ 60 w 109"/>
                  <a:gd name="T13" fmla="*/ 38 h 38"/>
                  <a:gd name="T14" fmla="*/ 42 w 109"/>
                  <a:gd name="T15" fmla="*/ 32 h 38"/>
                  <a:gd name="T16" fmla="*/ 14 w 109"/>
                  <a:gd name="T17" fmla="*/ 30 h 38"/>
                  <a:gd name="T18" fmla="*/ 4 w 109"/>
                  <a:gd name="T19" fmla="*/ 32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38">
                    <a:moveTo>
                      <a:pt x="4" y="32"/>
                    </a:moveTo>
                    <a:cubicBezTo>
                      <a:pt x="7" y="22"/>
                      <a:pt x="7" y="14"/>
                      <a:pt x="18" y="10"/>
                    </a:cubicBezTo>
                    <a:cubicBezTo>
                      <a:pt x="28" y="12"/>
                      <a:pt x="37" y="14"/>
                      <a:pt x="46" y="20"/>
                    </a:cubicBezTo>
                    <a:cubicBezTo>
                      <a:pt x="62" y="15"/>
                      <a:pt x="54" y="17"/>
                      <a:pt x="72" y="14"/>
                    </a:cubicBezTo>
                    <a:cubicBezTo>
                      <a:pt x="77" y="9"/>
                      <a:pt x="90" y="0"/>
                      <a:pt x="90" y="0"/>
                    </a:cubicBezTo>
                    <a:cubicBezTo>
                      <a:pt x="109" y="6"/>
                      <a:pt x="85" y="23"/>
                      <a:pt x="76" y="26"/>
                    </a:cubicBezTo>
                    <a:cubicBezTo>
                      <a:pt x="71" y="33"/>
                      <a:pt x="68" y="35"/>
                      <a:pt x="60" y="38"/>
                    </a:cubicBezTo>
                    <a:cubicBezTo>
                      <a:pt x="54" y="36"/>
                      <a:pt x="42" y="32"/>
                      <a:pt x="42" y="32"/>
                    </a:cubicBezTo>
                    <a:cubicBezTo>
                      <a:pt x="33" y="23"/>
                      <a:pt x="26" y="26"/>
                      <a:pt x="14" y="30"/>
                    </a:cubicBezTo>
                    <a:cubicBezTo>
                      <a:pt x="1" y="28"/>
                      <a:pt x="0" y="24"/>
                      <a:pt x="4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3" name="Freeform 185"/>
              <p:cNvSpPr>
                <a:spLocks/>
              </p:cNvSpPr>
              <p:nvPr userDrawn="1"/>
            </p:nvSpPr>
            <p:spPr bwMode="ltGray">
              <a:xfrm>
                <a:off x="2370" y="839"/>
                <a:ext cx="75" cy="84"/>
              </a:xfrm>
              <a:custGeom>
                <a:avLst/>
                <a:gdLst>
                  <a:gd name="T0" fmla="*/ 8 w 76"/>
                  <a:gd name="T1" fmla="*/ 18 h 104"/>
                  <a:gd name="T2" fmla="*/ 18 w 76"/>
                  <a:gd name="T3" fmla="*/ 0 h 104"/>
                  <a:gd name="T4" fmla="*/ 34 w 76"/>
                  <a:gd name="T5" fmla="*/ 18 h 104"/>
                  <a:gd name="T6" fmla="*/ 62 w 76"/>
                  <a:gd name="T7" fmla="*/ 4 h 104"/>
                  <a:gd name="T8" fmla="*/ 46 w 76"/>
                  <a:gd name="T9" fmla="*/ 34 h 104"/>
                  <a:gd name="T10" fmla="*/ 54 w 76"/>
                  <a:gd name="T11" fmla="*/ 48 h 104"/>
                  <a:gd name="T12" fmla="*/ 58 w 76"/>
                  <a:gd name="T13" fmla="*/ 60 h 104"/>
                  <a:gd name="T14" fmla="*/ 46 w 76"/>
                  <a:gd name="T15" fmla="*/ 74 h 104"/>
                  <a:gd name="T16" fmla="*/ 34 w 76"/>
                  <a:gd name="T17" fmla="*/ 60 h 104"/>
                  <a:gd name="T18" fmla="*/ 22 w 76"/>
                  <a:gd name="T19" fmla="*/ 48 h 104"/>
                  <a:gd name="T20" fmla="*/ 28 w 76"/>
                  <a:gd name="T21" fmla="*/ 68 h 104"/>
                  <a:gd name="T22" fmla="*/ 30 w 76"/>
                  <a:gd name="T23" fmla="*/ 74 h 104"/>
                  <a:gd name="T24" fmla="*/ 20 w 76"/>
                  <a:gd name="T25" fmla="*/ 104 h 104"/>
                  <a:gd name="T26" fmla="*/ 12 w 76"/>
                  <a:gd name="T27" fmla="*/ 102 h 104"/>
                  <a:gd name="T28" fmla="*/ 8 w 76"/>
                  <a:gd name="T29" fmla="*/ 90 h 104"/>
                  <a:gd name="T30" fmla="*/ 0 w 76"/>
                  <a:gd name="T31" fmla="*/ 54 h 104"/>
                  <a:gd name="T32" fmla="*/ 2 w 76"/>
                  <a:gd name="T33" fmla="*/ 30 h 104"/>
                  <a:gd name="T34" fmla="*/ 8 w 76"/>
                  <a:gd name="T35" fmla="*/ 18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6" h="104">
                    <a:moveTo>
                      <a:pt x="8" y="18"/>
                    </a:moveTo>
                    <a:cubicBezTo>
                      <a:pt x="10" y="8"/>
                      <a:pt x="9" y="3"/>
                      <a:pt x="18" y="0"/>
                    </a:cubicBezTo>
                    <a:cubicBezTo>
                      <a:pt x="28" y="3"/>
                      <a:pt x="25" y="12"/>
                      <a:pt x="34" y="18"/>
                    </a:cubicBezTo>
                    <a:cubicBezTo>
                      <a:pt x="46" y="16"/>
                      <a:pt x="51" y="8"/>
                      <a:pt x="62" y="4"/>
                    </a:cubicBezTo>
                    <a:cubicBezTo>
                      <a:pt x="76" y="9"/>
                      <a:pt x="56" y="31"/>
                      <a:pt x="46" y="34"/>
                    </a:cubicBezTo>
                    <a:cubicBezTo>
                      <a:pt x="51" y="56"/>
                      <a:pt x="43" y="29"/>
                      <a:pt x="54" y="48"/>
                    </a:cubicBezTo>
                    <a:cubicBezTo>
                      <a:pt x="56" y="52"/>
                      <a:pt x="58" y="60"/>
                      <a:pt x="58" y="60"/>
                    </a:cubicBezTo>
                    <a:cubicBezTo>
                      <a:pt x="55" y="68"/>
                      <a:pt x="54" y="71"/>
                      <a:pt x="46" y="74"/>
                    </a:cubicBezTo>
                    <a:cubicBezTo>
                      <a:pt x="38" y="71"/>
                      <a:pt x="37" y="68"/>
                      <a:pt x="34" y="60"/>
                    </a:cubicBezTo>
                    <a:cubicBezTo>
                      <a:pt x="33" y="50"/>
                      <a:pt x="32" y="33"/>
                      <a:pt x="22" y="48"/>
                    </a:cubicBezTo>
                    <a:cubicBezTo>
                      <a:pt x="25" y="60"/>
                      <a:pt x="23" y="53"/>
                      <a:pt x="28" y="68"/>
                    </a:cubicBezTo>
                    <a:cubicBezTo>
                      <a:pt x="29" y="70"/>
                      <a:pt x="30" y="74"/>
                      <a:pt x="30" y="74"/>
                    </a:cubicBezTo>
                    <a:cubicBezTo>
                      <a:pt x="24" y="84"/>
                      <a:pt x="22" y="93"/>
                      <a:pt x="20" y="104"/>
                    </a:cubicBezTo>
                    <a:cubicBezTo>
                      <a:pt x="17" y="103"/>
                      <a:pt x="14" y="104"/>
                      <a:pt x="12" y="102"/>
                    </a:cubicBezTo>
                    <a:cubicBezTo>
                      <a:pt x="9" y="99"/>
                      <a:pt x="8" y="90"/>
                      <a:pt x="8" y="90"/>
                    </a:cubicBezTo>
                    <a:cubicBezTo>
                      <a:pt x="13" y="75"/>
                      <a:pt x="14" y="64"/>
                      <a:pt x="0" y="54"/>
                    </a:cubicBezTo>
                    <a:cubicBezTo>
                      <a:pt x="1" y="46"/>
                      <a:pt x="1" y="38"/>
                      <a:pt x="2" y="30"/>
                    </a:cubicBezTo>
                    <a:cubicBezTo>
                      <a:pt x="2" y="27"/>
                      <a:pt x="13" y="2"/>
                      <a:pt x="8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4" name="Freeform 186"/>
              <p:cNvSpPr>
                <a:spLocks/>
              </p:cNvSpPr>
              <p:nvPr userDrawn="1"/>
            </p:nvSpPr>
            <p:spPr bwMode="ltGray">
              <a:xfrm>
                <a:off x="2497" y="793"/>
                <a:ext cx="37" cy="49"/>
              </a:xfrm>
              <a:custGeom>
                <a:avLst/>
                <a:gdLst>
                  <a:gd name="T0" fmla="*/ 3 w 37"/>
                  <a:gd name="T1" fmla="*/ 28 h 61"/>
                  <a:gd name="T2" fmla="*/ 13 w 37"/>
                  <a:gd name="T3" fmla="*/ 0 h 61"/>
                  <a:gd name="T4" fmla="*/ 15 w 37"/>
                  <a:gd name="T5" fmla="*/ 28 h 61"/>
                  <a:gd name="T6" fmla="*/ 37 w 37"/>
                  <a:gd name="T7" fmla="*/ 38 h 61"/>
                  <a:gd name="T8" fmla="*/ 19 w 37"/>
                  <a:gd name="T9" fmla="*/ 44 h 61"/>
                  <a:gd name="T10" fmla="*/ 5 w 37"/>
                  <a:gd name="T11" fmla="*/ 58 h 61"/>
                  <a:gd name="T12" fmla="*/ 1 w 37"/>
                  <a:gd name="T13" fmla="*/ 34 h 61"/>
                  <a:gd name="T14" fmla="*/ 3 w 37"/>
                  <a:gd name="T15" fmla="*/ 2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61">
                    <a:moveTo>
                      <a:pt x="3" y="28"/>
                    </a:moveTo>
                    <a:cubicBezTo>
                      <a:pt x="5" y="14"/>
                      <a:pt x="2" y="7"/>
                      <a:pt x="13" y="0"/>
                    </a:cubicBezTo>
                    <a:cubicBezTo>
                      <a:pt x="26" y="9"/>
                      <a:pt x="23" y="17"/>
                      <a:pt x="15" y="28"/>
                    </a:cubicBezTo>
                    <a:cubicBezTo>
                      <a:pt x="25" y="31"/>
                      <a:pt x="33" y="27"/>
                      <a:pt x="37" y="38"/>
                    </a:cubicBezTo>
                    <a:cubicBezTo>
                      <a:pt x="30" y="45"/>
                      <a:pt x="28" y="47"/>
                      <a:pt x="19" y="44"/>
                    </a:cubicBezTo>
                    <a:cubicBezTo>
                      <a:pt x="13" y="54"/>
                      <a:pt x="18" y="61"/>
                      <a:pt x="5" y="58"/>
                    </a:cubicBezTo>
                    <a:cubicBezTo>
                      <a:pt x="0" y="50"/>
                      <a:pt x="3" y="44"/>
                      <a:pt x="1" y="34"/>
                    </a:cubicBezTo>
                    <a:cubicBezTo>
                      <a:pt x="2" y="32"/>
                      <a:pt x="3" y="28"/>
                      <a:pt x="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5" name="Freeform 187"/>
              <p:cNvSpPr>
                <a:spLocks/>
              </p:cNvSpPr>
              <p:nvPr userDrawn="1"/>
            </p:nvSpPr>
            <p:spPr bwMode="ltGray">
              <a:xfrm>
                <a:off x="2506" y="869"/>
                <a:ext cx="47" cy="24"/>
              </a:xfrm>
              <a:custGeom>
                <a:avLst/>
                <a:gdLst>
                  <a:gd name="T0" fmla="*/ 7 w 49"/>
                  <a:gd name="T1" fmla="*/ 0 h 29"/>
                  <a:gd name="T2" fmla="*/ 29 w 49"/>
                  <a:gd name="T3" fmla="*/ 0 h 29"/>
                  <a:gd name="T4" fmla="*/ 49 w 49"/>
                  <a:gd name="T5" fmla="*/ 16 h 29"/>
                  <a:gd name="T6" fmla="*/ 35 w 49"/>
                  <a:gd name="T7" fmla="*/ 14 h 29"/>
                  <a:gd name="T8" fmla="*/ 3 w 49"/>
                  <a:gd name="T9" fmla="*/ 16 h 29"/>
                  <a:gd name="T10" fmla="*/ 7 w 49"/>
                  <a:gd name="T11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9" h="29">
                    <a:moveTo>
                      <a:pt x="7" y="0"/>
                    </a:moveTo>
                    <a:cubicBezTo>
                      <a:pt x="15" y="6"/>
                      <a:pt x="19" y="2"/>
                      <a:pt x="29" y="0"/>
                    </a:cubicBezTo>
                    <a:cubicBezTo>
                      <a:pt x="45" y="5"/>
                      <a:pt x="40" y="3"/>
                      <a:pt x="49" y="16"/>
                    </a:cubicBezTo>
                    <a:cubicBezTo>
                      <a:pt x="46" y="29"/>
                      <a:pt x="42" y="21"/>
                      <a:pt x="35" y="14"/>
                    </a:cubicBezTo>
                    <a:cubicBezTo>
                      <a:pt x="26" y="15"/>
                      <a:pt x="12" y="19"/>
                      <a:pt x="3" y="16"/>
                    </a:cubicBezTo>
                    <a:cubicBezTo>
                      <a:pt x="0" y="6"/>
                      <a:pt x="7" y="10"/>
                      <a:pt x="7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6" name="Freeform 188"/>
              <p:cNvSpPr>
                <a:spLocks/>
              </p:cNvSpPr>
              <p:nvPr userDrawn="1"/>
            </p:nvSpPr>
            <p:spPr bwMode="ltGray">
              <a:xfrm>
                <a:off x="2555" y="832"/>
                <a:ext cx="61" cy="42"/>
              </a:xfrm>
              <a:custGeom>
                <a:avLst/>
                <a:gdLst>
                  <a:gd name="T0" fmla="*/ 21 w 61"/>
                  <a:gd name="T1" fmla="*/ 38 h 48"/>
                  <a:gd name="T2" fmla="*/ 15 w 61"/>
                  <a:gd name="T3" fmla="*/ 26 h 48"/>
                  <a:gd name="T4" fmla="*/ 3 w 61"/>
                  <a:gd name="T5" fmla="*/ 22 h 48"/>
                  <a:gd name="T6" fmla="*/ 13 w 61"/>
                  <a:gd name="T7" fmla="*/ 8 h 48"/>
                  <a:gd name="T8" fmla="*/ 25 w 61"/>
                  <a:gd name="T9" fmla="*/ 0 h 48"/>
                  <a:gd name="T10" fmla="*/ 49 w 61"/>
                  <a:gd name="T11" fmla="*/ 10 h 48"/>
                  <a:gd name="T12" fmla="*/ 53 w 61"/>
                  <a:gd name="T13" fmla="*/ 20 h 48"/>
                  <a:gd name="T14" fmla="*/ 61 w 61"/>
                  <a:gd name="T15" fmla="*/ 32 h 48"/>
                  <a:gd name="T16" fmla="*/ 41 w 61"/>
                  <a:gd name="T17" fmla="*/ 38 h 48"/>
                  <a:gd name="T18" fmla="*/ 23 w 61"/>
                  <a:gd name="T19" fmla="*/ 44 h 48"/>
                  <a:gd name="T20" fmla="*/ 21 w 61"/>
                  <a:gd name="T21" fmla="*/ 3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1" h="48">
                    <a:moveTo>
                      <a:pt x="21" y="38"/>
                    </a:moveTo>
                    <a:cubicBezTo>
                      <a:pt x="19" y="34"/>
                      <a:pt x="19" y="29"/>
                      <a:pt x="15" y="26"/>
                    </a:cubicBezTo>
                    <a:cubicBezTo>
                      <a:pt x="12" y="24"/>
                      <a:pt x="3" y="22"/>
                      <a:pt x="3" y="22"/>
                    </a:cubicBezTo>
                    <a:cubicBezTo>
                      <a:pt x="0" y="12"/>
                      <a:pt x="5" y="12"/>
                      <a:pt x="13" y="8"/>
                    </a:cubicBezTo>
                    <a:cubicBezTo>
                      <a:pt x="17" y="6"/>
                      <a:pt x="25" y="0"/>
                      <a:pt x="25" y="0"/>
                    </a:cubicBezTo>
                    <a:cubicBezTo>
                      <a:pt x="37" y="2"/>
                      <a:pt x="41" y="2"/>
                      <a:pt x="49" y="10"/>
                    </a:cubicBezTo>
                    <a:cubicBezTo>
                      <a:pt x="45" y="21"/>
                      <a:pt x="46" y="12"/>
                      <a:pt x="53" y="20"/>
                    </a:cubicBezTo>
                    <a:cubicBezTo>
                      <a:pt x="56" y="24"/>
                      <a:pt x="61" y="32"/>
                      <a:pt x="61" y="32"/>
                    </a:cubicBezTo>
                    <a:cubicBezTo>
                      <a:pt x="56" y="47"/>
                      <a:pt x="53" y="42"/>
                      <a:pt x="41" y="38"/>
                    </a:cubicBezTo>
                    <a:cubicBezTo>
                      <a:pt x="27" y="47"/>
                      <a:pt x="34" y="48"/>
                      <a:pt x="23" y="44"/>
                    </a:cubicBezTo>
                    <a:cubicBezTo>
                      <a:pt x="22" y="42"/>
                      <a:pt x="21" y="38"/>
                      <a:pt x="21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7" name="Freeform 189"/>
              <p:cNvSpPr>
                <a:spLocks/>
              </p:cNvSpPr>
              <p:nvPr userDrawn="1"/>
            </p:nvSpPr>
            <p:spPr bwMode="ltGray">
              <a:xfrm>
                <a:off x="2572" y="852"/>
                <a:ext cx="286" cy="149"/>
              </a:xfrm>
              <a:custGeom>
                <a:avLst/>
                <a:gdLst>
                  <a:gd name="T0" fmla="*/ 46 w 286"/>
                  <a:gd name="T1" fmla="*/ 28 h 182"/>
                  <a:gd name="T2" fmla="*/ 36 w 286"/>
                  <a:gd name="T3" fmla="*/ 14 h 182"/>
                  <a:gd name="T4" fmla="*/ 26 w 286"/>
                  <a:gd name="T5" fmla="*/ 30 h 182"/>
                  <a:gd name="T6" fmla="*/ 0 w 286"/>
                  <a:gd name="T7" fmla="*/ 24 h 182"/>
                  <a:gd name="T8" fmla="*/ 10 w 286"/>
                  <a:gd name="T9" fmla="*/ 42 h 182"/>
                  <a:gd name="T10" fmla="*/ 16 w 286"/>
                  <a:gd name="T11" fmla="*/ 62 h 182"/>
                  <a:gd name="T12" fmla="*/ 24 w 286"/>
                  <a:gd name="T13" fmla="*/ 48 h 182"/>
                  <a:gd name="T14" fmla="*/ 30 w 286"/>
                  <a:gd name="T15" fmla="*/ 44 h 182"/>
                  <a:gd name="T16" fmla="*/ 48 w 286"/>
                  <a:gd name="T17" fmla="*/ 56 h 182"/>
                  <a:gd name="T18" fmla="*/ 70 w 286"/>
                  <a:gd name="T19" fmla="*/ 62 h 182"/>
                  <a:gd name="T20" fmla="*/ 88 w 286"/>
                  <a:gd name="T21" fmla="*/ 72 h 182"/>
                  <a:gd name="T22" fmla="*/ 106 w 286"/>
                  <a:gd name="T23" fmla="*/ 102 h 182"/>
                  <a:gd name="T24" fmla="*/ 104 w 286"/>
                  <a:gd name="T25" fmla="*/ 122 h 182"/>
                  <a:gd name="T26" fmla="*/ 98 w 286"/>
                  <a:gd name="T27" fmla="*/ 134 h 182"/>
                  <a:gd name="T28" fmla="*/ 122 w 286"/>
                  <a:gd name="T29" fmla="*/ 128 h 182"/>
                  <a:gd name="T30" fmla="*/ 140 w 286"/>
                  <a:gd name="T31" fmla="*/ 140 h 182"/>
                  <a:gd name="T32" fmla="*/ 168 w 286"/>
                  <a:gd name="T33" fmla="*/ 148 h 182"/>
                  <a:gd name="T34" fmla="*/ 174 w 286"/>
                  <a:gd name="T35" fmla="*/ 146 h 182"/>
                  <a:gd name="T36" fmla="*/ 168 w 286"/>
                  <a:gd name="T37" fmla="*/ 134 h 182"/>
                  <a:gd name="T38" fmla="*/ 178 w 286"/>
                  <a:gd name="T39" fmla="*/ 136 h 182"/>
                  <a:gd name="T40" fmla="*/ 186 w 286"/>
                  <a:gd name="T41" fmla="*/ 118 h 182"/>
                  <a:gd name="T42" fmla="*/ 202 w 286"/>
                  <a:gd name="T43" fmla="*/ 122 h 182"/>
                  <a:gd name="T44" fmla="*/ 214 w 286"/>
                  <a:gd name="T45" fmla="*/ 130 h 182"/>
                  <a:gd name="T46" fmla="*/ 244 w 286"/>
                  <a:gd name="T47" fmla="*/ 168 h 182"/>
                  <a:gd name="T48" fmla="*/ 262 w 286"/>
                  <a:gd name="T49" fmla="*/ 178 h 182"/>
                  <a:gd name="T50" fmla="*/ 284 w 286"/>
                  <a:gd name="T51" fmla="*/ 170 h 182"/>
                  <a:gd name="T52" fmla="*/ 268 w 286"/>
                  <a:gd name="T53" fmla="*/ 160 h 182"/>
                  <a:gd name="T54" fmla="*/ 256 w 286"/>
                  <a:gd name="T55" fmla="*/ 138 h 182"/>
                  <a:gd name="T56" fmla="*/ 250 w 286"/>
                  <a:gd name="T57" fmla="*/ 132 h 182"/>
                  <a:gd name="T58" fmla="*/ 248 w 286"/>
                  <a:gd name="T59" fmla="*/ 122 h 182"/>
                  <a:gd name="T60" fmla="*/ 236 w 286"/>
                  <a:gd name="T61" fmla="*/ 116 h 182"/>
                  <a:gd name="T62" fmla="*/ 240 w 286"/>
                  <a:gd name="T63" fmla="*/ 96 h 182"/>
                  <a:gd name="T64" fmla="*/ 220 w 286"/>
                  <a:gd name="T65" fmla="*/ 86 h 182"/>
                  <a:gd name="T66" fmla="*/ 210 w 286"/>
                  <a:gd name="T67" fmla="*/ 70 h 182"/>
                  <a:gd name="T68" fmla="*/ 190 w 286"/>
                  <a:gd name="T69" fmla="*/ 54 h 182"/>
                  <a:gd name="T70" fmla="*/ 168 w 286"/>
                  <a:gd name="T71" fmla="*/ 38 h 182"/>
                  <a:gd name="T72" fmla="*/ 156 w 286"/>
                  <a:gd name="T73" fmla="*/ 34 h 182"/>
                  <a:gd name="T74" fmla="*/ 120 w 286"/>
                  <a:gd name="T75" fmla="*/ 16 h 182"/>
                  <a:gd name="T76" fmla="*/ 102 w 286"/>
                  <a:gd name="T77" fmla="*/ 4 h 182"/>
                  <a:gd name="T78" fmla="*/ 96 w 286"/>
                  <a:gd name="T79" fmla="*/ 0 h 182"/>
                  <a:gd name="T80" fmla="*/ 70 w 286"/>
                  <a:gd name="T81" fmla="*/ 10 h 182"/>
                  <a:gd name="T82" fmla="*/ 56 w 286"/>
                  <a:gd name="T83" fmla="*/ 32 h 182"/>
                  <a:gd name="T84" fmla="*/ 46 w 286"/>
                  <a:gd name="T85" fmla="*/ 28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86" h="182">
                    <a:moveTo>
                      <a:pt x="46" y="28"/>
                    </a:moveTo>
                    <a:cubicBezTo>
                      <a:pt x="41" y="14"/>
                      <a:pt x="46" y="17"/>
                      <a:pt x="36" y="14"/>
                    </a:cubicBezTo>
                    <a:cubicBezTo>
                      <a:pt x="31" y="17"/>
                      <a:pt x="26" y="30"/>
                      <a:pt x="26" y="30"/>
                    </a:cubicBezTo>
                    <a:cubicBezTo>
                      <a:pt x="12" y="25"/>
                      <a:pt x="19" y="21"/>
                      <a:pt x="0" y="24"/>
                    </a:cubicBezTo>
                    <a:cubicBezTo>
                      <a:pt x="2" y="33"/>
                      <a:pt x="2" y="37"/>
                      <a:pt x="10" y="42"/>
                    </a:cubicBezTo>
                    <a:cubicBezTo>
                      <a:pt x="12" y="49"/>
                      <a:pt x="14" y="55"/>
                      <a:pt x="16" y="62"/>
                    </a:cubicBezTo>
                    <a:cubicBezTo>
                      <a:pt x="24" y="59"/>
                      <a:pt x="27" y="57"/>
                      <a:pt x="24" y="48"/>
                    </a:cubicBezTo>
                    <a:cubicBezTo>
                      <a:pt x="26" y="47"/>
                      <a:pt x="28" y="43"/>
                      <a:pt x="30" y="44"/>
                    </a:cubicBezTo>
                    <a:cubicBezTo>
                      <a:pt x="48" y="48"/>
                      <a:pt x="36" y="52"/>
                      <a:pt x="48" y="56"/>
                    </a:cubicBezTo>
                    <a:cubicBezTo>
                      <a:pt x="74" y="65"/>
                      <a:pt x="47" y="56"/>
                      <a:pt x="70" y="62"/>
                    </a:cubicBezTo>
                    <a:cubicBezTo>
                      <a:pt x="77" y="64"/>
                      <a:pt x="88" y="72"/>
                      <a:pt x="88" y="72"/>
                    </a:cubicBezTo>
                    <a:cubicBezTo>
                      <a:pt x="96" y="84"/>
                      <a:pt x="102" y="87"/>
                      <a:pt x="106" y="102"/>
                    </a:cubicBezTo>
                    <a:cubicBezTo>
                      <a:pt x="105" y="109"/>
                      <a:pt x="106" y="115"/>
                      <a:pt x="104" y="122"/>
                    </a:cubicBezTo>
                    <a:cubicBezTo>
                      <a:pt x="103" y="126"/>
                      <a:pt x="94" y="132"/>
                      <a:pt x="98" y="134"/>
                    </a:cubicBezTo>
                    <a:cubicBezTo>
                      <a:pt x="106" y="137"/>
                      <a:pt x="122" y="128"/>
                      <a:pt x="122" y="128"/>
                    </a:cubicBezTo>
                    <a:cubicBezTo>
                      <a:pt x="130" y="131"/>
                      <a:pt x="133" y="135"/>
                      <a:pt x="140" y="140"/>
                    </a:cubicBezTo>
                    <a:cubicBezTo>
                      <a:pt x="148" y="145"/>
                      <a:pt x="159" y="145"/>
                      <a:pt x="168" y="148"/>
                    </a:cubicBezTo>
                    <a:cubicBezTo>
                      <a:pt x="170" y="147"/>
                      <a:pt x="173" y="148"/>
                      <a:pt x="174" y="146"/>
                    </a:cubicBezTo>
                    <a:cubicBezTo>
                      <a:pt x="176" y="142"/>
                      <a:pt x="164" y="136"/>
                      <a:pt x="168" y="134"/>
                    </a:cubicBezTo>
                    <a:cubicBezTo>
                      <a:pt x="171" y="132"/>
                      <a:pt x="175" y="135"/>
                      <a:pt x="178" y="136"/>
                    </a:cubicBezTo>
                    <a:cubicBezTo>
                      <a:pt x="182" y="131"/>
                      <a:pt x="186" y="118"/>
                      <a:pt x="186" y="118"/>
                    </a:cubicBezTo>
                    <a:cubicBezTo>
                      <a:pt x="189" y="119"/>
                      <a:pt x="199" y="120"/>
                      <a:pt x="202" y="122"/>
                    </a:cubicBezTo>
                    <a:cubicBezTo>
                      <a:pt x="206" y="124"/>
                      <a:pt x="214" y="130"/>
                      <a:pt x="214" y="130"/>
                    </a:cubicBezTo>
                    <a:cubicBezTo>
                      <a:pt x="224" y="145"/>
                      <a:pt x="228" y="158"/>
                      <a:pt x="244" y="168"/>
                    </a:cubicBezTo>
                    <a:cubicBezTo>
                      <a:pt x="250" y="172"/>
                      <a:pt x="262" y="178"/>
                      <a:pt x="262" y="178"/>
                    </a:cubicBezTo>
                    <a:cubicBezTo>
                      <a:pt x="265" y="178"/>
                      <a:pt x="286" y="182"/>
                      <a:pt x="284" y="170"/>
                    </a:cubicBezTo>
                    <a:cubicBezTo>
                      <a:pt x="283" y="164"/>
                      <a:pt x="268" y="160"/>
                      <a:pt x="268" y="160"/>
                    </a:cubicBezTo>
                    <a:cubicBezTo>
                      <a:pt x="261" y="150"/>
                      <a:pt x="270" y="143"/>
                      <a:pt x="256" y="138"/>
                    </a:cubicBezTo>
                    <a:cubicBezTo>
                      <a:pt x="254" y="136"/>
                      <a:pt x="251" y="135"/>
                      <a:pt x="250" y="132"/>
                    </a:cubicBezTo>
                    <a:cubicBezTo>
                      <a:pt x="248" y="129"/>
                      <a:pt x="250" y="125"/>
                      <a:pt x="248" y="122"/>
                    </a:cubicBezTo>
                    <a:cubicBezTo>
                      <a:pt x="246" y="118"/>
                      <a:pt x="240" y="118"/>
                      <a:pt x="236" y="116"/>
                    </a:cubicBezTo>
                    <a:cubicBezTo>
                      <a:pt x="230" y="107"/>
                      <a:pt x="227" y="100"/>
                      <a:pt x="240" y="96"/>
                    </a:cubicBezTo>
                    <a:cubicBezTo>
                      <a:pt x="236" y="83"/>
                      <a:pt x="236" y="84"/>
                      <a:pt x="220" y="86"/>
                    </a:cubicBezTo>
                    <a:cubicBezTo>
                      <a:pt x="209" y="82"/>
                      <a:pt x="208" y="82"/>
                      <a:pt x="210" y="70"/>
                    </a:cubicBezTo>
                    <a:cubicBezTo>
                      <a:pt x="207" y="60"/>
                      <a:pt x="199" y="57"/>
                      <a:pt x="190" y="54"/>
                    </a:cubicBezTo>
                    <a:cubicBezTo>
                      <a:pt x="181" y="45"/>
                      <a:pt x="181" y="42"/>
                      <a:pt x="168" y="38"/>
                    </a:cubicBezTo>
                    <a:cubicBezTo>
                      <a:pt x="164" y="37"/>
                      <a:pt x="156" y="34"/>
                      <a:pt x="156" y="34"/>
                    </a:cubicBezTo>
                    <a:cubicBezTo>
                      <a:pt x="146" y="24"/>
                      <a:pt x="134" y="21"/>
                      <a:pt x="120" y="16"/>
                    </a:cubicBezTo>
                    <a:cubicBezTo>
                      <a:pt x="113" y="14"/>
                      <a:pt x="108" y="8"/>
                      <a:pt x="102" y="4"/>
                    </a:cubicBezTo>
                    <a:cubicBezTo>
                      <a:pt x="100" y="3"/>
                      <a:pt x="96" y="0"/>
                      <a:pt x="96" y="0"/>
                    </a:cubicBezTo>
                    <a:cubicBezTo>
                      <a:pt x="83" y="2"/>
                      <a:pt x="79" y="1"/>
                      <a:pt x="70" y="10"/>
                    </a:cubicBezTo>
                    <a:cubicBezTo>
                      <a:pt x="67" y="19"/>
                      <a:pt x="63" y="27"/>
                      <a:pt x="56" y="32"/>
                    </a:cubicBezTo>
                    <a:cubicBezTo>
                      <a:pt x="49" y="30"/>
                      <a:pt x="52" y="31"/>
                      <a:pt x="46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8" name="Freeform 190"/>
              <p:cNvSpPr>
                <a:spLocks/>
              </p:cNvSpPr>
              <p:nvPr userDrawn="1"/>
            </p:nvSpPr>
            <p:spPr bwMode="ltGray">
              <a:xfrm>
                <a:off x="2820" y="866"/>
                <a:ext cx="78" cy="64"/>
              </a:xfrm>
              <a:custGeom>
                <a:avLst/>
                <a:gdLst>
                  <a:gd name="T0" fmla="*/ 1 w 78"/>
                  <a:gd name="T1" fmla="*/ 58 h 78"/>
                  <a:gd name="T2" fmla="*/ 27 w 78"/>
                  <a:gd name="T3" fmla="*/ 60 h 78"/>
                  <a:gd name="T4" fmla="*/ 45 w 78"/>
                  <a:gd name="T5" fmla="*/ 48 h 78"/>
                  <a:gd name="T6" fmla="*/ 57 w 78"/>
                  <a:gd name="T7" fmla="*/ 30 h 78"/>
                  <a:gd name="T8" fmla="*/ 43 w 78"/>
                  <a:gd name="T9" fmla="*/ 14 h 78"/>
                  <a:gd name="T10" fmla="*/ 43 w 78"/>
                  <a:gd name="T11" fmla="*/ 4 h 78"/>
                  <a:gd name="T12" fmla="*/ 71 w 78"/>
                  <a:gd name="T13" fmla="*/ 26 h 78"/>
                  <a:gd name="T14" fmla="*/ 67 w 78"/>
                  <a:gd name="T15" fmla="*/ 54 h 78"/>
                  <a:gd name="T16" fmla="*/ 33 w 78"/>
                  <a:gd name="T17" fmla="*/ 78 h 78"/>
                  <a:gd name="T18" fmla="*/ 9 w 78"/>
                  <a:gd name="T19" fmla="*/ 66 h 78"/>
                  <a:gd name="T20" fmla="*/ 3 w 78"/>
                  <a:gd name="T21" fmla="*/ 62 h 78"/>
                  <a:gd name="T22" fmla="*/ 1 w 78"/>
                  <a:gd name="T23" fmla="*/ 5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8" h="78">
                    <a:moveTo>
                      <a:pt x="1" y="58"/>
                    </a:moveTo>
                    <a:cubicBezTo>
                      <a:pt x="6" y="44"/>
                      <a:pt x="18" y="57"/>
                      <a:pt x="27" y="60"/>
                    </a:cubicBezTo>
                    <a:cubicBezTo>
                      <a:pt x="35" y="57"/>
                      <a:pt x="38" y="52"/>
                      <a:pt x="45" y="48"/>
                    </a:cubicBezTo>
                    <a:cubicBezTo>
                      <a:pt x="48" y="40"/>
                      <a:pt x="51" y="36"/>
                      <a:pt x="57" y="30"/>
                    </a:cubicBezTo>
                    <a:cubicBezTo>
                      <a:pt x="55" y="23"/>
                      <a:pt x="43" y="14"/>
                      <a:pt x="43" y="14"/>
                    </a:cubicBezTo>
                    <a:cubicBezTo>
                      <a:pt x="33" y="0"/>
                      <a:pt x="30" y="1"/>
                      <a:pt x="43" y="4"/>
                    </a:cubicBezTo>
                    <a:cubicBezTo>
                      <a:pt x="54" y="11"/>
                      <a:pt x="58" y="22"/>
                      <a:pt x="71" y="26"/>
                    </a:cubicBezTo>
                    <a:cubicBezTo>
                      <a:pt x="78" y="37"/>
                      <a:pt x="78" y="46"/>
                      <a:pt x="67" y="54"/>
                    </a:cubicBezTo>
                    <a:cubicBezTo>
                      <a:pt x="51" y="49"/>
                      <a:pt x="53" y="71"/>
                      <a:pt x="33" y="78"/>
                    </a:cubicBezTo>
                    <a:cubicBezTo>
                      <a:pt x="16" y="72"/>
                      <a:pt x="25" y="76"/>
                      <a:pt x="9" y="66"/>
                    </a:cubicBezTo>
                    <a:cubicBezTo>
                      <a:pt x="7" y="65"/>
                      <a:pt x="3" y="62"/>
                      <a:pt x="3" y="62"/>
                    </a:cubicBezTo>
                    <a:cubicBezTo>
                      <a:pt x="0" y="54"/>
                      <a:pt x="13" y="42"/>
                      <a:pt x="1" y="5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19" name="Freeform 191"/>
              <p:cNvSpPr>
                <a:spLocks/>
              </p:cNvSpPr>
              <p:nvPr userDrawn="1"/>
            </p:nvSpPr>
            <p:spPr bwMode="ltGray">
              <a:xfrm>
                <a:off x="2984" y="732"/>
                <a:ext cx="19" cy="14"/>
              </a:xfrm>
              <a:custGeom>
                <a:avLst/>
                <a:gdLst>
                  <a:gd name="T0" fmla="*/ 3 w 17"/>
                  <a:gd name="T1" fmla="*/ 4 h 18"/>
                  <a:gd name="T2" fmla="*/ 3 w 17"/>
                  <a:gd name="T3" fmla="*/ 14 h 18"/>
                  <a:gd name="T4" fmla="*/ 3 w 17"/>
                  <a:gd name="T5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" h="18">
                    <a:moveTo>
                      <a:pt x="3" y="4"/>
                    </a:moveTo>
                    <a:cubicBezTo>
                      <a:pt x="17" y="7"/>
                      <a:pt x="16" y="18"/>
                      <a:pt x="3" y="14"/>
                    </a:cubicBezTo>
                    <a:cubicBezTo>
                      <a:pt x="0" y="6"/>
                      <a:pt x="7" y="0"/>
                      <a:pt x="3" y="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0" name="Freeform 192"/>
              <p:cNvSpPr>
                <a:spLocks/>
              </p:cNvSpPr>
              <p:nvPr userDrawn="1"/>
            </p:nvSpPr>
            <p:spPr bwMode="ltGray">
              <a:xfrm>
                <a:off x="3083" y="830"/>
                <a:ext cx="26" cy="19"/>
              </a:xfrm>
              <a:custGeom>
                <a:avLst/>
                <a:gdLst>
                  <a:gd name="T0" fmla="*/ 8 w 26"/>
                  <a:gd name="T1" fmla="*/ 14 h 22"/>
                  <a:gd name="T2" fmla="*/ 14 w 26"/>
                  <a:gd name="T3" fmla="*/ 0 h 22"/>
                  <a:gd name="T4" fmla="*/ 14 w 26"/>
                  <a:gd name="T5" fmla="*/ 22 h 22"/>
                  <a:gd name="T6" fmla="*/ 8 w 26"/>
                  <a:gd name="T7" fmla="*/ 1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2">
                    <a:moveTo>
                      <a:pt x="8" y="14"/>
                    </a:moveTo>
                    <a:cubicBezTo>
                      <a:pt x="5" y="6"/>
                      <a:pt x="5" y="3"/>
                      <a:pt x="14" y="0"/>
                    </a:cubicBezTo>
                    <a:cubicBezTo>
                      <a:pt x="26" y="4"/>
                      <a:pt x="23" y="16"/>
                      <a:pt x="14" y="22"/>
                    </a:cubicBezTo>
                    <a:cubicBezTo>
                      <a:pt x="0" y="17"/>
                      <a:pt x="13" y="3"/>
                      <a:pt x="8" y="1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1" name="Freeform 193"/>
              <p:cNvSpPr>
                <a:spLocks/>
              </p:cNvSpPr>
              <p:nvPr userDrawn="1"/>
            </p:nvSpPr>
            <p:spPr bwMode="ltGray">
              <a:xfrm>
                <a:off x="2766" y="610"/>
                <a:ext cx="19" cy="12"/>
              </a:xfrm>
              <a:custGeom>
                <a:avLst/>
                <a:gdLst>
                  <a:gd name="T0" fmla="*/ 7 w 20"/>
                  <a:gd name="T1" fmla="*/ 12 h 15"/>
                  <a:gd name="T2" fmla="*/ 17 w 20"/>
                  <a:gd name="T3" fmla="*/ 2 h 15"/>
                  <a:gd name="T4" fmla="*/ 9 w 20"/>
                  <a:gd name="T5" fmla="*/ 12 h 15"/>
                  <a:gd name="T6" fmla="*/ 7 w 20"/>
                  <a:gd name="T7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1"/>
                      <a:pt x="6" y="0"/>
                      <a:pt x="17" y="2"/>
                    </a:cubicBezTo>
                    <a:cubicBezTo>
                      <a:pt x="20" y="10"/>
                      <a:pt x="18" y="15"/>
                      <a:pt x="9" y="12"/>
                    </a:cubicBezTo>
                    <a:cubicBezTo>
                      <a:pt x="4" y="4"/>
                      <a:pt x="4" y="4"/>
                      <a:pt x="7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2" name="Freeform 194"/>
              <p:cNvSpPr>
                <a:spLocks/>
              </p:cNvSpPr>
              <p:nvPr userDrawn="1"/>
            </p:nvSpPr>
            <p:spPr bwMode="ltGray">
              <a:xfrm>
                <a:off x="2600" y="712"/>
                <a:ext cx="19" cy="12"/>
              </a:xfrm>
              <a:custGeom>
                <a:avLst/>
                <a:gdLst>
                  <a:gd name="T0" fmla="*/ 7 w 20"/>
                  <a:gd name="T1" fmla="*/ 12 h 15"/>
                  <a:gd name="T2" fmla="*/ 15 w 20"/>
                  <a:gd name="T3" fmla="*/ 2 h 15"/>
                  <a:gd name="T4" fmla="*/ 15 w 20"/>
                  <a:gd name="T5" fmla="*/ 14 h 15"/>
                  <a:gd name="T6" fmla="*/ 7 w 20"/>
                  <a:gd name="T7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" h="15">
                    <a:moveTo>
                      <a:pt x="7" y="12"/>
                    </a:moveTo>
                    <a:cubicBezTo>
                      <a:pt x="0" y="2"/>
                      <a:pt x="3" y="0"/>
                      <a:pt x="15" y="2"/>
                    </a:cubicBezTo>
                    <a:cubicBezTo>
                      <a:pt x="16" y="4"/>
                      <a:pt x="20" y="12"/>
                      <a:pt x="15" y="14"/>
                    </a:cubicBezTo>
                    <a:cubicBezTo>
                      <a:pt x="12" y="15"/>
                      <a:pt x="7" y="12"/>
                      <a:pt x="7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3" name="Freeform 195"/>
              <p:cNvSpPr>
                <a:spLocks/>
              </p:cNvSpPr>
              <p:nvPr userDrawn="1"/>
            </p:nvSpPr>
            <p:spPr bwMode="ltGray">
              <a:xfrm>
                <a:off x="2417" y="680"/>
                <a:ext cx="80" cy="66"/>
              </a:xfrm>
              <a:custGeom>
                <a:avLst/>
                <a:gdLst>
                  <a:gd name="T0" fmla="*/ 0 w 80"/>
                  <a:gd name="T1" fmla="*/ 50 h 80"/>
                  <a:gd name="T2" fmla="*/ 14 w 80"/>
                  <a:gd name="T3" fmla="*/ 24 h 80"/>
                  <a:gd name="T4" fmla="*/ 26 w 80"/>
                  <a:gd name="T5" fmla="*/ 20 h 80"/>
                  <a:gd name="T6" fmla="*/ 48 w 80"/>
                  <a:gd name="T7" fmla="*/ 18 h 80"/>
                  <a:gd name="T8" fmla="*/ 58 w 80"/>
                  <a:gd name="T9" fmla="*/ 0 h 80"/>
                  <a:gd name="T10" fmla="*/ 80 w 80"/>
                  <a:gd name="T11" fmla="*/ 40 h 80"/>
                  <a:gd name="T12" fmla="*/ 70 w 80"/>
                  <a:gd name="T13" fmla="*/ 56 h 80"/>
                  <a:gd name="T14" fmla="*/ 54 w 80"/>
                  <a:gd name="T15" fmla="*/ 62 h 80"/>
                  <a:gd name="T16" fmla="*/ 48 w 80"/>
                  <a:gd name="T17" fmla="*/ 80 h 80"/>
                  <a:gd name="T18" fmla="*/ 32 w 80"/>
                  <a:gd name="T19" fmla="*/ 68 h 80"/>
                  <a:gd name="T20" fmla="*/ 38 w 80"/>
                  <a:gd name="T21" fmla="*/ 52 h 80"/>
                  <a:gd name="T22" fmla="*/ 30 w 80"/>
                  <a:gd name="T23" fmla="*/ 28 h 80"/>
                  <a:gd name="T24" fmla="*/ 20 w 80"/>
                  <a:gd name="T25" fmla="*/ 48 h 80"/>
                  <a:gd name="T26" fmla="*/ 8 w 80"/>
                  <a:gd name="T27" fmla="*/ 56 h 80"/>
                  <a:gd name="T28" fmla="*/ 0 w 80"/>
                  <a:gd name="T29" fmla="*/ 5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0" h="80">
                    <a:moveTo>
                      <a:pt x="0" y="50"/>
                    </a:moveTo>
                    <a:cubicBezTo>
                      <a:pt x="1" y="47"/>
                      <a:pt x="12" y="25"/>
                      <a:pt x="14" y="24"/>
                    </a:cubicBezTo>
                    <a:cubicBezTo>
                      <a:pt x="17" y="22"/>
                      <a:pt x="26" y="20"/>
                      <a:pt x="26" y="20"/>
                    </a:cubicBezTo>
                    <a:cubicBezTo>
                      <a:pt x="34" y="23"/>
                      <a:pt x="40" y="21"/>
                      <a:pt x="48" y="18"/>
                    </a:cubicBezTo>
                    <a:cubicBezTo>
                      <a:pt x="52" y="12"/>
                      <a:pt x="54" y="6"/>
                      <a:pt x="58" y="0"/>
                    </a:cubicBezTo>
                    <a:cubicBezTo>
                      <a:pt x="70" y="4"/>
                      <a:pt x="76" y="28"/>
                      <a:pt x="80" y="40"/>
                    </a:cubicBezTo>
                    <a:cubicBezTo>
                      <a:pt x="75" y="54"/>
                      <a:pt x="80" y="50"/>
                      <a:pt x="70" y="56"/>
                    </a:cubicBezTo>
                    <a:cubicBezTo>
                      <a:pt x="61" y="53"/>
                      <a:pt x="59" y="54"/>
                      <a:pt x="54" y="62"/>
                    </a:cubicBezTo>
                    <a:cubicBezTo>
                      <a:pt x="57" y="71"/>
                      <a:pt x="56" y="75"/>
                      <a:pt x="48" y="80"/>
                    </a:cubicBezTo>
                    <a:cubicBezTo>
                      <a:pt x="40" y="77"/>
                      <a:pt x="39" y="72"/>
                      <a:pt x="32" y="68"/>
                    </a:cubicBezTo>
                    <a:cubicBezTo>
                      <a:pt x="26" y="59"/>
                      <a:pt x="30" y="57"/>
                      <a:pt x="38" y="52"/>
                    </a:cubicBezTo>
                    <a:cubicBezTo>
                      <a:pt x="41" y="42"/>
                      <a:pt x="39" y="34"/>
                      <a:pt x="30" y="28"/>
                    </a:cubicBezTo>
                    <a:cubicBezTo>
                      <a:pt x="20" y="31"/>
                      <a:pt x="30" y="40"/>
                      <a:pt x="20" y="48"/>
                    </a:cubicBezTo>
                    <a:cubicBezTo>
                      <a:pt x="16" y="51"/>
                      <a:pt x="8" y="56"/>
                      <a:pt x="8" y="56"/>
                    </a:cubicBezTo>
                    <a:cubicBezTo>
                      <a:pt x="2" y="50"/>
                      <a:pt x="5" y="50"/>
                      <a:pt x="0" y="5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4" name="Freeform 196"/>
              <p:cNvSpPr>
                <a:spLocks/>
              </p:cNvSpPr>
              <p:nvPr userDrawn="1"/>
            </p:nvSpPr>
            <p:spPr bwMode="ltGray">
              <a:xfrm>
                <a:off x="2391" y="541"/>
                <a:ext cx="94" cy="142"/>
              </a:xfrm>
              <a:custGeom>
                <a:avLst/>
                <a:gdLst>
                  <a:gd name="T0" fmla="*/ 14 w 94"/>
                  <a:gd name="T1" fmla="*/ 96 h 174"/>
                  <a:gd name="T2" fmla="*/ 26 w 94"/>
                  <a:gd name="T3" fmla="*/ 128 h 174"/>
                  <a:gd name="T4" fmla="*/ 32 w 94"/>
                  <a:gd name="T5" fmla="*/ 108 h 174"/>
                  <a:gd name="T6" fmla="*/ 52 w 94"/>
                  <a:gd name="T7" fmla="*/ 100 h 174"/>
                  <a:gd name="T8" fmla="*/ 46 w 94"/>
                  <a:gd name="T9" fmla="*/ 124 h 174"/>
                  <a:gd name="T10" fmla="*/ 66 w 94"/>
                  <a:gd name="T11" fmla="*/ 126 h 174"/>
                  <a:gd name="T12" fmla="*/ 76 w 94"/>
                  <a:gd name="T13" fmla="*/ 142 h 174"/>
                  <a:gd name="T14" fmla="*/ 58 w 94"/>
                  <a:gd name="T15" fmla="*/ 148 h 174"/>
                  <a:gd name="T16" fmla="*/ 74 w 94"/>
                  <a:gd name="T17" fmla="*/ 174 h 174"/>
                  <a:gd name="T18" fmla="*/ 84 w 94"/>
                  <a:gd name="T19" fmla="*/ 154 h 174"/>
                  <a:gd name="T20" fmla="*/ 82 w 94"/>
                  <a:gd name="T21" fmla="*/ 112 h 174"/>
                  <a:gd name="T22" fmla="*/ 60 w 94"/>
                  <a:gd name="T23" fmla="*/ 106 h 174"/>
                  <a:gd name="T24" fmla="*/ 50 w 94"/>
                  <a:gd name="T25" fmla="*/ 82 h 174"/>
                  <a:gd name="T26" fmla="*/ 34 w 94"/>
                  <a:gd name="T27" fmla="*/ 82 h 174"/>
                  <a:gd name="T28" fmla="*/ 30 w 94"/>
                  <a:gd name="T29" fmla="*/ 70 h 174"/>
                  <a:gd name="T30" fmla="*/ 42 w 94"/>
                  <a:gd name="T31" fmla="*/ 42 h 174"/>
                  <a:gd name="T32" fmla="*/ 30 w 94"/>
                  <a:gd name="T33" fmla="*/ 0 h 174"/>
                  <a:gd name="T34" fmla="*/ 18 w 94"/>
                  <a:gd name="T35" fmla="*/ 22 h 174"/>
                  <a:gd name="T36" fmla="*/ 4 w 94"/>
                  <a:gd name="T37" fmla="*/ 46 h 174"/>
                  <a:gd name="T38" fmla="*/ 14 w 94"/>
                  <a:gd name="T39" fmla="*/ 76 h 174"/>
                  <a:gd name="T40" fmla="*/ 14 w 94"/>
                  <a:gd name="T41" fmla="*/ 96 h 1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4" h="174">
                    <a:moveTo>
                      <a:pt x="14" y="96"/>
                    </a:moveTo>
                    <a:cubicBezTo>
                      <a:pt x="11" y="109"/>
                      <a:pt x="15" y="120"/>
                      <a:pt x="26" y="128"/>
                    </a:cubicBezTo>
                    <a:cubicBezTo>
                      <a:pt x="34" y="120"/>
                      <a:pt x="35" y="119"/>
                      <a:pt x="32" y="108"/>
                    </a:cubicBezTo>
                    <a:cubicBezTo>
                      <a:pt x="35" y="92"/>
                      <a:pt x="39" y="92"/>
                      <a:pt x="52" y="100"/>
                    </a:cubicBezTo>
                    <a:cubicBezTo>
                      <a:pt x="59" y="110"/>
                      <a:pt x="49" y="114"/>
                      <a:pt x="46" y="124"/>
                    </a:cubicBezTo>
                    <a:cubicBezTo>
                      <a:pt x="50" y="137"/>
                      <a:pt x="57" y="129"/>
                      <a:pt x="66" y="126"/>
                    </a:cubicBezTo>
                    <a:cubicBezTo>
                      <a:pt x="77" y="129"/>
                      <a:pt x="79" y="131"/>
                      <a:pt x="76" y="142"/>
                    </a:cubicBezTo>
                    <a:cubicBezTo>
                      <a:pt x="67" y="139"/>
                      <a:pt x="65" y="141"/>
                      <a:pt x="58" y="148"/>
                    </a:cubicBezTo>
                    <a:cubicBezTo>
                      <a:pt x="60" y="160"/>
                      <a:pt x="62" y="170"/>
                      <a:pt x="74" y="174"/>
                    </a:cubicBezTo>
                    <a:cubicBezTo>
                      <a:pt x="77" y="165"/>
                      <a:pt x="74" y="157"/>
                      <a:pt x="84" y="154"/>
                    </a:cubicBezTo>
                    <a:cubicBezTo>
                      <a:pt x="91" y="143"/>
                      <a:pt x="94" y="122"/>
                      <a:pt x="82" y="112"/>
                    </a:cubicBezTo>
                    <a:cubicBezTo>
                      <a:pt x="77" y="108"/>
                      <a:pt x="66" y="108"/>
                      <a:pt x="60" y="106"/>
                    </a:cubicBezTo>
                    <a:cubicBezTo>
                      <a:pt x="65" y="92"/>
                      <a:pt x="66" y="87"/>
                      <a:pt x="50" y="82"/>
                    </a:cubicBezTo>
                    <a:cubicBezTo>
                      <a:pt x="48" y="82"/>
                      <a:pt x="37" y="86"/>
                      <a:pt x="34" y="82"/>
                    </a:cubicBezTo>
                    <a:cubicBezTo>
                      <a:pt x="32" y="79"/>
                      <a:pt x="30" y="70"/>
                      <a:pt x="30" y="70"/>
                    </a:cubicBezTo>
                    <a:cubicBezTo>
                      <a:pt x="32" y="54"/>
                      <a:pt x="32" y="52"/>
                      <a:pt x="42" y="42"/>
                    </a:cubicBezTo>
                    <a:cubicBezTo>
                      <a:pt x="41" y="30"/>
                      <a:pt x="45" y="5"/>
                      <a:pt x="30" y="0"/>
                    </a:cubicBezTo>
                    <a:cubicBezTo>
                      <a:pt x="14" y="4"/>
                      <a:pt x="16" y="4"/>
                      <a:pt x="18" y="22"/>
                    </a:cubicBezTo>
                    <a:cubicBezTo>
                      <a:pt x="16" y="39"/>
                      <a:pt x="15" y="35"/>
                      <a:pt x="4" y="46"/>
                    </a:cubicBezTo>
                    <a:cubicBezTo>
                      <a:pt x="0" y="59"/>
                      <a:pt x="5" y="67"/>
                      <a:pt x="14" y="76"/>
                    </a:cubicBezTo>
                    <a:cubicBezTo>
                      <a:pt x="15" y="80"/>
                      <a:pt x="17" y="93"/>
                      <a:pt x="14" y="9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5" name="Freeform 197"/>
              <p:cNvSpPr>
                <a:spLocks/>
              </p:cNvSpPr>
              <p:nvPr userDrawn="1"/>
            </p:nvSpPr>
            <p:spPr bwMode="ltGray">
              <a:xfrm>
                <a:off x="2415" y="644"/>
                <a:ext cx="32" cy="41"/>
              </a:xfrm>
              <a:custGeom>
                <a:avLst/>
                <a:gdLst>
                  <a:gd name="T0" fmla="*/ 6 w 32"/>
                  <a:gd name="T1" fmla="*/ 24 h 50"/>
                  <a:gd name="T2" fmla="*/ 12 w 32"/>
                  <a:gd name="T3" fmla="*/ 0 h 50"/>
                  <a:gd name="T4" fmla="*/ 20 w 32"/>
                  <a:gd name="T5" fmla="*/ 16 h 50"/>
                  <a:gd name="T6" fmla="*/ 22 w 32"/>
                  <a:gd name="T7" fmla="*/ 24 h 50"/>
                  <a:gd name="T8" fmla="*/ 28 w 32"/>
                  <a:gd name="T9" fmla="*/ 26 h 50"/>
                  <a:gd name="T10" fmla="*/ 32 w 32"/>
                  <a:gd name="T11" fmla="*/ 38 h 50"/>
                  <a:gd name="T12" fmla="*/ 18 w 32"/>
                  <a:gd name="T13" fmla="*/ 50 h 50"/>
                  <a:gd name="T14" fmla="*/ 6 w 32"/>
                  <a:gd name="T15" fmla="*/ 2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50">
                    <a:moveTo>
                      <a:pt x="6" y="24"/>
                    </a:moveTo>
                    <a:cubicBezTo>
                      <a:pt x="0" y="15"/>
                      <a:pt x="3" y="6"/>
                      <a:pt x="12" y="0"/>
                    </a:cubicBezTo>
                    <a:cubicBezTo>
                      <a:pt x="23" y="3"/>
                      <a:pt x="23" y="5"/>
                      <a:pt x="20" y="16"/>
                    </a:cubicBezTo>
                    <a:cubicBezTo>
                      <a:pt x="21" y="19"/>
                      <a:pt x="20" y="22"/>
                      <a:pt x="22" y="24"/>
                    </a:cubicBezTo>
                    <a:cubicBezTo>
                      <a:pt x="23" y="26"/>
                      <a:pt x="27" y="24"/>
                      <a:pt x="28" y="26"/>
                    </a:cubicBezTo>
                    <a:cubicBezTo>
                      <a:pt x="30" y="29"/>
                      <a:pt x="32" y="38"/>
                      <a:pt x="32" y="38"/>
                    </a:cubicBezTo>
                    <a:cubicBezTo>
                      <a:pt x="29" y="46"/>
                      <a:pt x="26" y="47"/>
                      <a:pt x="18" y="50"/>
                    </a:cubicBezTo>
                    <a:cubicBezTo>
                      <a:pt x="12" y="41"/>
                      <a:pt x="18" y="24"/>
                      <a:pt x="6" y="2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6" name="Freeform 198"/>
              <p:cNvSpPr>
                <a:spLocks/>
              </p:cNvSpPr>
              <p:nvPr userDrawn="1"/>
            </p:nvSpPr>
            <p:spPr bwMode="ltGray">
              <a:xfrm>
                <a:off x="2349" y="654"/>
                <a:ext cx="45" cy="41"/>
              </a:xfrm>
              <a:custGeom>
                <a:avLst/>
                <a:gdLst>
                  <a:gd name="T0" fmla="*/ 0 w 43"/>
                  <a:gd name="T1" fmla="*/ 44 h 50"/>
                  <a:gd name="T2" fmla="*/ 22 w 43"/>
                  <a:gd name="T3" fmla="*/ 20 h 50"/>
                  <a:gd name="T4" fmla="*/ 36 w 43"/>
                  <a:gd name="T5" fmla="*/ 0 h 50"/>
                  <a:gd name="T6" fmla="*/ 24 w 43"/>
                  <a:gd name="T7" fmla="*/ 28 h 50"/>
                  <a:gd name="T8" fmla="*/ 2 w 43"/>
                  <a:gd name="T9" fmla="*/ 50 h 50"/>
                  <a:gd name="T10" fmla="*/ 0 w 43"/>
                  <a:gd name="T11" fmla="*/ 44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50">
                    <a:moveTo>
                      <a:pt x="0" y="44"/>
                    </a:moveTo>
                    <a:cubicBezTo>
                      <a:pt x="6" y="38"/>
                      <a:pt x="18" y="29"/>
                      <a:pt x="22" y="20"/>
                    </a:cubicBezTo>
                    <a:cubicBezTo>
                      <a:pt x="27" y="10"/>
                      <a:pt x="25" y="4"/>
                      <a:pt x="36" y="0"/>
                    </a:cubicBezTo>
                    <a:cubicBezTo>
                      <a:pt x="43" y="11"/>
                      <a:pt x="36" y="24"/>
                      <a:pt x="24" y="28"/>
                    </a:cubicBezTo>
                    <a:cubicBezTo>
                      <a:pt x="21" y="38"/>
                      <a:pt x="12" y="47"/>
                      <a:pt x="2" y="50"/>
                    </a:cubicBezTo>
                    <a:cubicBezTo>
                      <a:pt x="1" y="48"/>
                      <a:pt x="0" y="44"/>
                      <a:pt x="0" y="44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7" name="Freeform 199"/>
              <p:cNvSpPr>
                <a:spLocks/>
              </p:cNvSpPr>
              <p:nvPr userDrawn="1"/>
            </p:nvSpPr>
            <p:spPr bwMode="ltGray">
              <a:xfrm>
                <a:off x="4808" y="597"/>
                <a:ext cx="701" cy="438"/>
              </a:xfrm>
              <a:custGeom>
                <a:avLst/>
                <a:gdLst>
                  <a:gd name="T0" fmla="*/ 21 w 471"/>
                  <a:gd name="T1" fmla="*/ 280 h 281"/>
                  <a:gd name="T2" fmla="*/ 24 w 471"/>
                  <a:gd name="T3" fmla="*/ 250 h 281"/>
                  <a:gd name="T4" fmla="*/ 22 w 471"/>
                  <a:gd name="T5" fmla="*/ 245 h 281"/>
                  <a:gd name="T6" fmla="*/ 16 w 471"/>
                  <a:gd name="T7" fmla="*/ 218 h 281"/>
                  <a:gd name="T8" fmla="*/ 4 w 471"/>
                  <a:gd name="T9" fmla="*/ 215 h 281"/>
                  <a:gd name="T10" fmla="*/ 0 w 471"/>
                  <a:gd name="T11" fmla="*/ 191 h 281"/>
                  <a:gd name="T12" fmla="*/ 12 w 471"/>
                  <a:gd name="T13" fmla="*/ 180 h 281"/>
                  <a:gd name="T14" fmla="*/ 6 w 471"/>
                  <a:gd name="T15" fmla="*/ 165 h 281"/>
                  <a:gd name="T16" fmla="*/ 2 w 471"/>
                  <a:gd name="T17" fmla="*/ 160 h 281"/>
                  <a:gd name="T18" fmla="*/ 28 w 471"/>
                  <a:gd name="T19" fmla="*/ 120 h 281"/>
                  <a:gd name="T20" fmla="*/ 44 w 471"/>
                  <a:gd name="T21" fmla="*/ 96 h 281"/>
                  <a:gd name="T22" fmla="*/ 42 w 471"/>
                  <a:gd name="T23" fmla="*/ 70 h 281"/>
                  <a:gd name="T24" fmla="*/ 24 w 471"/>
                  <a:gd name="T25" fmla="*/ 43 h 281"/>
                  <a:gd name="T26" fmla="*/ 20 w 471"/>
                  <a:gd name="T27" fmla="*/ 32 h 281"/>
                  <a:gd name="T28" fmla="*/ 26 w 471"/>
                  <a:gd name="T29" fmla="*/ 36 h 281"/>
                  <a:gd name="T30" fmla="*/ 48 w 471"/>
                  <a:gd name="T31" fmla="*/ 35 h 281"/>
                  <a:gd name="T32" fmla="*/ 64 w 471"/>
                  <a:gd name="T33" fmla="*/ 11 h 281"/>
                  <a:gd name="T34" fmla="*/ 82 w 471"/>
                  <a:gd name="T35" fmla="*/ 0 h 281"/>
                  <a:gd name="T36" fmla="*/ 88 w 471"/>
                  <a:gd name="T37" fmla="*/ 2 h 281"/>
                  <a:gd name="T38" fmla="*/ 92 w 471"/>
                  <a:gd name="T39" fmla="*/ 9 h 281"/>
                  <a:gd name="T40" fmla="*/ 98 w 471"/>
                  <a:gd name="T41" fmla="*/ 5 h 281"/>
                  <a:gd name="T42" fmla="*/ 110 w 471"/>
                  <a:gd name="T43" fmla="*/ 8 h 281"/>
                  <a:gd name="T44" fmla="*/ 116 w 471"/>
                  <a:gd name="T45" fmla="*/ 9 h 281"/>
                  <a:gd name="T46" fmla="*/ 141 w 471"/>
                  <a:gd name="T47" fmla="*/ 14 h 281"/>
                  <a:gd name="T48" fmla="*/ 155 w 471"/>
                  <a:gd name="T49" fmla="*/ 24 h 281"/>
                  <a:gd name="T50" fmla="*/ 167 w 471"/>
                  <a:gd name="T51" fmla="*/ 17 h 281"/>
                  <a:gd name="T52" fmla="*/ 173 w 471"/>
                  <a:gd name="T53" fmla="*/ 14 h 281"/>
                  <a:gd name="T54" fmla="*/ 195 w 471"/>
                  <a:gd name="T55" fmla="*/ 14 h 281"/>
                  <a:gd name="T56" fmla="*/ 211 w 471"/>
                  <a:gd name="T57" fmla="*/ 32 h 281"/>
                  <a:gd name="T58" fmla="*/ 231 w 471"/>
                  <a:gd name="T59" fmla="*/ 59 h 281"/>
                  <a:gd name="T60" fmla="*/ 245 w 471"/>
                  <a:gd name="T61" fmla="*/ 70 h 281"/>
                  <a:gd name="T62" fmla="*/ 257 w 471"/>
                  <a:gd name="T63" fmla="*/ 68 h 281"/>
                  <a:gd name="T64" fmla="*/ 270 w 471"/>
                  <a:gd name="T65" fmla="*/ 65 h 281"/>
                  <a:gd name="T66" fmla="*/ 290 w 471"/>
                  <a:gd name="T67" fmla="*/ 71 h 281"/>
                  <a:gd name="T68" fmla="*/ 300 w 471"/>
                  <a:gd name="T69" fmla="*/ 81 h 281"/>
                  <a:gd name="T70" fmla="*/ 308 w 471"/>
                  <a:gd name="T71" fmla="*/ 90 h 281"/>
                  <a:gd name="T72" fmla="*/ 318 w 471"/>
                  <a:gd name="T73" fmla="*/ 111 h 281"/>
                  <a:gd name="T74" fmla="*/ 322 w 471"/>
                  <a:gd name="T75" fmla="*/ 120 h 281"/>
                  <a:gd name="T76" fmla="*/ 324 w 471"/>
                  <a:gd name="T77" fmla="*/ 125 h 281"/>
                  <a:gd name="T78" fmla="*/ 310 w 471"/>
                  <a:gd name="T79" fmla="*/ 142 h 281"/>
                  <a:gd name="T80" fmla="*/ 322 w 471"/>
                  <a:gd name="T81" fmla="*/ 141 h 281"/>
                  <a:gd name="T82" fmla="*/ 342 w 471"/>
                  <a:gd name="T83" fmla="*/ 155 h 281"/>
                  <a:gd name="T84" fmla="*/ 364 w 471"/>
                  <a:gd name="T85" fmla="*/ 157 h 281"/>
                  <a:gd name="T86" fmla="*/ 380 w 471"/>
                  <a:gd name="T87" fmla="*/ 168 h 281"/>
                  <a:gd name="T88" fmla="*/ 382 w 471"/>
                  <a:gd name="T89" fmla="*/ 172 h 281"/>
                  <a:gd name="T90" fmla="*/ 382 w 471"/>
                  <a:gd name="T91" fmla="*/ 176 h 281"/>
                  <a:gd name="T92" fmla="*/ 394 w 471"/>
                  <a:gd name="T93" fmla="*/ 172 h 281"/>
                  <a:gd name="T94" fmla="*/ 400 w 471"/>
                  <a:gd name="T95" fmla="*/ 171 h 281"/>
                  <a:gd name="T96" fmla="*/ 439 w 471"/>
                  <a:gd name="T97" fmla="*/ 185 h 281"/>
                  <a:gd name="T98" fmla="*/ 447 w 471"/>
                  <a:gd name="T99" fmla="*/ 199 h 281"/>
                  <a:gd name="T100" fmla="*/ 465 w 471"/>
                  <a:gd name="T101" fmla="*/ 201 h 281"/>
                  <a:gd name="T102" fmla="*/ 471 w 471"/>
                  <a:gd name="T103" fmla="*/ 215 h 281"/>
                  <a:gd name="T104" fmla="*/ 451 w 471"/>
                  <a:gd name="T105" fmla="*/ 258 h 281"/>
                  <a:gd name="T106" fmla="*/ 435 w 471"/>
                  <a:gd name="T107" fmla="*/ 281 h 2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471" h="281">
                    <a:moveTo>
                      <a:pt x="21" y="280"/>
                    </a:moveTo>
                    <a:cubicBezTo>
                      <a:pt x="32" y="281"/>
                      <a:pt x="25" y="253"/>
                      <a:pt x="24" y="250"/>
                    </a:cubicBezTo>
                    <a:cubicBezTo>
                      <a:pt x="23" y="248"/>
                      <a:pt x="22" y="245"/>
                      <a:pt x="22" y="245"/>
                    </a:cubicBezTo>
                    <a:cubicBezTo>
                      <a:pt x="21" y="243"/>
                      <a:pt x="20" y="221"/>
                      <a:pt x="16" y="218"/>
                    </a:cubicBezTo>
                    <a:cubicBezTo>
                      <a:pt x="13" y="216"/>
                      <a:pt x="4" y="215"/>
                      <a:pt x="4" y="215"/>
                    </a:cubicBezTo>
                    <a:cubicBezTo>
                      <a:pt x="0" y="207"/>
                      <a:pt x="3" y="200"/>
                      <a:pt x="0" y="191"/>
                    </a:cubicBezTo>
                    <a:cubicBezTo>
                      <a:pt x="2" y="185"/>
                      <a:pt x="7" y="186"/>
                      <a:pt x="12" y="180"/>
                    </a:cubicBezTo>
                    <a:cubicBezTo>
                      <a:pt x="14" y="172"/>
                      <a:pt x="14" y="169"/>
                      <a:pt x="6" y="165"/>
                    </a:cubicBezTo>
                    <a:cubicBezTo>
                      <a:pt x="4" y="163"/>
                      <a:pt x="2" y="162"/>
                      <a:pt x="2" y="160"/>
                    </a:cubicBezTo>
                    <a:cubicBezTo>
                      <a:pt x="2" y="150"/>
                      <a:pt x="16" y="123"/>
                      <a:pt x="28" y="120"/>
                    </a:cubicBezTo>
                    <a:cubicBezTo>
                      <a:pt x="32" y="111"/>
                      <a:pt x="40" y="105"/>
                      <a:pt x="44" y="96"/>
                    </a:cubicBezTo>
                    <a:cubicBezTo>
                      <a:pt x="39" y="83"/>
                      <a:pt x="38" y="85"/>
                      <a:pt x="42" y="70"/>
                    </a:cubicBezTo>
                    <a:cubicBezTo>
                      <a:pt x="38" y="60"/>
                      <a:pt x="34" y="48"/>
                      <a:pt x="24" y="43"/>
                    </a:cubicBezTo>
                    <a:cubicBezTo>
                      <a:pt x="18" y="36"/>
                      <a:pt x="10" y="37"/>
                      <a:pt x="20" y="32"/>
                    </a:cubicBezTo>
                    <a:cubicBezTo>
                      <a:pt x="27" y="34"/>
                      <a:pt x="26" y="32"/>
                      <a:pt x="26" y="36"/>
                    </a:cubicBezTo>
                    <a:cubicBezTo>
                      <a:pt x="34" y="41"/>
                      <a:pt x="39" y="39"/>
                      <a:pt x="48" y="35"/>
                    </a:cubicBezTo>
                    <a:cubicBezTo>
                      <a:pt x="45" y="22"/>
                      <a:pt x="48" y="14"/>
                      <a:pt x="64" y="11"/>
                    </a:cubicBezTo>
                    <a:cubicBezTo>
                      <a:pt x="71" y="8"/>
                      <a:pt x="75" y="3"/>
                      <a:pt x="82" y="0"/>
                    </a:cubicBezTo>
                    <a:cubicBezTo>
                      <a:pt x="84" y="1"/>
                      <a:pt x="88" y="0"/>
                      <a:pt x="88" y="2"/>
                    </a:cubicBezTo>
                    <a:cubicBezTo>
                      <a:pt x="90" y="12"/>
                      <a:pt x="75" y="13"/>
                      <a:pt x="92" y="9"/>
                    </a:cubicBezTo>
                    <a:cubicBezTo>
                      <a:pt x="94" y="8"/>
                      <a:pt x="96" y="5"/>
                      <a:pt x="98" y="5"/>
                    </a:cubicBezTo>
                    <a:cubicBezTo>
                      <a:pt x="102" y="4"/>
                      <a:pt x="106" y="7"/>
                      <a:pt x="110" y="8"/>
                    </a:cubicBezTo>
                    <a:cubicBezTo>
                      <a:pt x="112" y="8"/>
                      <a:pt x="116" y="9"/>
                      <a:pt x="116" y="9"/>
                    </a:cubicBezTo>
                    <a:cubicBezTo>
                      <a:pt x="122" y="16"/>
                      <a:pt x="129" y="13"/>
                      <a:pt x="141" y="14"/>
                    </a:cubicBezTo>
                    <a:cubicBezTo>
                      <a:pt x="143" y="21"/>
                      <a:pt x="147" y="22"/>
                      <a:pt x="155" y="24"/>
                    </a:cubicBezTo>
                    <a:cubicBezTo>
                      <a:pt x="159" y="22"/>
                      <a:pt x="163" y="20"/>
                      <a:pt x="167" y="17"/>
                    </a:cubicBezTo>
                    <a:cubicBezTo>
                      <a:pt x="169" y="16"/>
                      <a:pt x="173" y="14"/>
                      <a:pt x="173" y="14"/>
                    </a:cubicBezTo>
                    <a:cubicBezTo>
                      <a:pt x="195" y="26"/>
                      <a:pt x="175" y="20"/>
                      <a:pt x="195" y="14"/>
                    </a:cubicBezTo>
                    <a:cubicBezTo>
                      <a:pt x="207" y="17"/>
                      <a:pt x="201" y="26"/>
                      <a:pt x="211" y="32"/>
                    </a:cubicBezTo>
                    <a:cubicBezTo>
                      <a:pt x="214" y="38"/>
                      <a:pt x="224" y="55"/>
                      <a:pt x="231" y="59"/>
                    </a:cubicBezTo>
                    <a:cubicBezTo>
                      <a:pt x="241" y="70"/>
                      <a:pt x="235" y="67"/>
                      <a:pt x="245" y="70"/>
                    </a:cubicBezTo>
                    <a:cubicBezTo>
                      <a:pt x="249" y="69"/>
                      <a:pt x="253" y="69"/>
                      <a:pt x="257" y="68"/>
                    </a:cubicBezTo>
                    <a:cubicBezTo>
                      <a:pt x="261" y="67"/>
                      <a:pt x="270" y="65"/>
                      <a:pt x="270" y="65"/>
                    </a:cubicBezTo>
                    <a:cubicBezTo>
                      <a:pt x="278" y="66"/>
                      <a:pt x="283" y="67"/>
                      <a:pt x="290" y="71"/>
                    </a:cubicBezTo>
                    <a:cubicBezTo>
                      <a:pt x="304" y="88"/>
                      <a:pt x="282" y="62"/>
                      <a:pt x="300" y="81"/>
                    </a:cubicBezTo>
                    <a:cubicBezTo>
                      <a:pt x="302" y="84"/>
                      <a:pt x="308" y="90"/>
                      <a:pt x="308" y="90"/>
                    </a:cubicBezTo>
                    <a:cubicBezTo>
                      <a:pt x="311" y="98"/>
                      <a:pt x="315" y="103"/>
                      <a:pt x="318" y="111"/>
                    </a:cubicBezTo>
                    <a:cubicBezTo>
                      <a:pt x="319" y="114"/>
                      <a:pt x="321" y="117"/>
                      <a:pt x="322" y="120"/>
                    </a:cubicBezTo>
                    <a:cubicBezTo>
                      <a:pt x="323" y="122"/>
                      <a:pt x="324" y="125"/>
                      <a:pt x="324" y="125"/>
                    </a:cubicBezTo>
                    <a:cubicBezTo>
                      <a:pt x="321" y="132"/>
                      <a:pt x="313" y="134"/>
                      <a:pt x="310" y="142"/>
                    </a:cubicBezTo>
                    <a:cubicBezTo>
                      <a:pt x="313" y="151"/>
                      <a:pt x="317" y="146"/>
                      <a:pt x="322" y="141"/>
                    </a:cubicBezTo>
                    <a:cubicBezTo>
                      <a:pt x="341" y="143"/>
                      <a:pt x="339" y="142"/>
                      <a:pt x="342" y="155"/>
                    </a:cubicBezTo>
                    <a:cubicBezTo>
                      <a:pt x="351" y="150"/>
                      <a:pt x="355" y="152"/>
                      <a:pt x="364" y="157"/>
                    </a:cubicBezTo>
                    <a:cubicBezTo>
                      <a:pt x="369" y="162"/>
                      <a:pt x="372" y="166"/>
                      <a:pt x="380" y="168"/>
                    </a:cubicBezTo>
                    <a:cubicBezTo>
                      <a:pt x="381" y="169"/>
                      <a:pt x="383" y="171"/>
                      <a:pt x="382" y="172"/>
                    </a:cubicBezTo>
                    <a:cubicBezTo>
                      <a:pt x="380" y="176"/>
                      <a:pt x="368" y="172"/>
                      <a:pt x="382" y="176"/>
                    </a:cubicBezTo>
                    <a:cubicBezTo>
                      <a:pt x="386" y="175"/>
                      <a:pt x="390" y="173"/>
                      <a:pt x="394" y="172"/>
                    </a:cubicBezTo>
                    <a:cubicBezTo>
                      <a:pt x="396" y="172"/>
                      <a:pt x="400" y="171"/>
                      <a:pt x="400" y="171"/>
                    </a:cubicBezTo>
                    <a:cubicBezTo>
                      <a:pt x="413" y="177"/>
                      <a:pt x="427" y="179"/>
                      <a:pt x="439" y="185"/>
                    </a:cubicBezTo>
                    <a:cubicBezTo>
                      <a:pt x="441" y="190"/>
                      <a:pt x="445" y="194"/>
                      <a:pt x="447" y="199"/>
                    </a:cubicBezTo>
                    <a:cubicBezTo>
                      <a:pt x="453" y="198"/>
                      <a:pt x="460" y="195"/>
                      <a:pt x="465" y="201"/>
                    </a:cubicBezTo>
                    <a:cubicBezTo>
                      <a:pt x="468" y="205"/>
                      <a:pt x="471" y="215"/>
                      <a:pt x="471" y="215"/>
                    </a:cubicBezTo>
                    <a:cubicBezTo>
                      <a:pt x="468" y="231"/>
                      <a:pt x="469" y="248"/>
                      <a:pt x="451" y="258"/>
                    </a:cubicBezTo>
                    <a:cubicBezTo>
                      <a:pt x="447" y="262"/>
                      <a:pt x="437" y="275"/>
                      <a:pt x="435" y="281"/>
                    </a:cubicBezTo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8" name="Freeform 200"/>
              <p:cNvSpPr>
                <a:spLocks/>
              </p:cNvSpPr>
              <p:nvPr userDrawn="1"/>
            </p:nvSpPr>
            <p:spPr bwMode="ltGray">
              <a:xfrm>
                <a:off x="3880" y="-7"/>
                <a:ext cx="984" cy="692"/>
              </a:xfrm>
              <a:custGeom>
                <a:avLst/>
                <a:gdLst>
                  <a:gd name="T0" fmla="*/ 406 w 984"/>
                  <a:gd name="T1" fmla="*/ 6 h 844"/>
                  <a:gd name="T2" fmla="*/ 502 w 984"/>
                  <a:gd name="T3" fmla="*/ 34 h 844"/>
                  <a:gd name="T4" fmla="*/ 550 w 984"/>
                  <a:gd name="T5" fmla="*/ 38 h 844"/>
                  <a:gd name="T6" fmla="*/ 578 w 984"/>
                  <a:gd name="T7" fmla="*/ 130 h 844"/>
                  <a:gd name="T8" fmla="*/ 586 w 984"/>
                  <a:gd name="T9" fmla="*/ 90 h 844"/>
                  <a:gd name="T10" fmla="*/ 606 w 984"/>
                  <a:gd name="T11" fmla="*/ 70 h 844"/>
                  <a:gd name="T12" fmla="*/ 642 w 984"/>
                  <a:gd name="T13" fmla="*/ 126 h 844"/>
                  <a:gd name="T14" fmla="*/ 682 w 984"/>
                  <a:gd name="T15" fmla="*/ 98 h 844"/>
                  <a:gd name="T16" fmla="*/ 706 w 984"/>
                  <a:gd name="T17" fmla="*/ 86 h 844"/>
                  <a:gd name="T18" fmla="*/ 762 w 984"/>
                  <a:gd name="T19" fmla="*/ 2 h 844"/>
                  <a:gd name="T20" fmla="*/ 798 w 984"/>
                  <a:gd name="T21" fmla="*/ 70 h 844"/>
                  <a:gd name="T22" fmla="*/ 798 w 984"/>
                  <a:gd name="T23" fmla="*/ 130 h 844"/>
                  <a:gd name="T24" fmla="*/ 790 w 984"/>
                  <a:gd name="T25" fmla="*/ 158 h 844"/>
                  <a:gd name="T26" fmla="*/ 766 w 984"/>
                  <a:gd name="T27" fmla="*/ 162 h 844"/>
                  <a:gd name="T28" fmla="*/ 762 w 984"/>
                  <a:gd name="T29" fmla="*/ 186 h 844"/>
                  <a:gd name="T30" fmla="*/ 802 w 984"/>
                  <a:gd name="T31" fmla="*/ 226 h 844"/>
                  <a:gd name="T32" fmla="*/ 786 w 984"/>
                  <a:gd name="T33" fmla="*/ 322 h 844"/>
                  <a:gd name="T34" fmla="*/ 830 w 984"/>
                  <a:gd name="T35" fmla="*/ 414 h 844"/>
                  <a:gd name="T36" fmla="*/ 854 w 984"/>
                  <a:gd name="T37" fmla="*/ 450 h 844"/>
                  <a:gd name="T38" fmla="*/ 830 w 984"/>
                  <a:gd name="T39" fmla="*/ 450 h 844"/>
                  <a:gd name="T40" fmla="*/ 746 w 984"/>
                  <a:gd name="T41" fmla="*/ 378 h 844"/>
                  <a:gd name="T42" fmla="*/ 678 w 984"/>
                  <a:gd name="T43" fmla="*/ 402 h 844"/>
                  <a:gd name="T44" fmla="*/ 590 w 984"/>
                  <a:gd name="T45" fmla="*/ 442 h 844"/>
                  <a:gd name="T46" fmla="*/ 642 w 984"/>
                  <a:gd name="T47" fmla="*/ 578 h 844"/>
                  <a:gd name="T48" fmla="*/ 710 w 984"/>
                  <a:gd name="T49" fmla="*/ 610 h 844"/>
                  <a:gd name="T50" fmla="*/ 738 w 984"/>
                  <a:gd name="T51" fmla="*/ 550 h 844"/>
                  <a:gd name="T52" fmla="*/ 774 w 984"/>
                  <a:gd name="T53" fmla="*/ 570 h 844"/>
                  <a:gd name="T54" fmla="*/ 766 w 984"/>
                  <a:gd name="T55" fmla="*/ 630 h 844"/>
                  <a:gd name="T56" fmla="*/ 802 w 984"/>
                  <a:gd name="T57" fmla="*/ 670 h 844"/>
                  <a:gd name="T58" fmla="*/ 838 w 984"/>
                  <a:gd name="T59" fmla="*/ 658 h 844"/>
                  <a:gd name="T60" fmla="*/ 922 w 984"/>
                  <a:gd name="T61" fmla="*/ 806 h 844"/>
                  <a:gd name="T62" fmla="*/ 942 w 984"/>
                  <a:gd name="T63" fmla="*/ 826 h 844"/>
                  <a:gd name="T64" fmla="*/ 874 w 984"/>
                  <a:gd name="T65" fmla="*/ 810 h 844"/>
                  <a:gd name="T66" fmla="*/ 830 w 984"/>
                  <a:gd name="T67" fmla="*/ 758 h 844"/>
                  <a:gd name="T68" fmla="*/ 778 w 984"/>
                  <a:gd name="T69" fmla="*/ 710 h 844"/>
                  <a:gd name="T70" fmla="*/ 702 w 984"/>
                  <a:gd name="T71" fmla="*/ 662 h 844"/>
                  <a:gd name="T72" fmla="*/ 614 w 984"/>
                  <a:gd name="T73" fmla="*/ 646 h 844"/>
                  <a:gd name="T74" fmla="*/ 506 w 984"/>
                  <a:gd name="T75" fmla="*/ 594 h 844"/>
                  <a:gd name="T76" fmla="*/ 462 w 984"/>
                  <a:gd name="T77" fmla="*/ 506 h 844"/>
                  <a:gd name="T78" fmla="*/ 430 w 984"/>
                  <a:gd name="T79" fmla="*/ 462 h 844"/>
                  <a:gd name="T80" fmla="*/ 382 w 984"/>
                  <a:gd name="T81" fmla="*/ 430 h 844"/>
                  <a:gd name="T82" fmla="*/ 342 w 984"/>
                  <a:gd name="T83" fmla="*/ 370 h 844"/>
                  <a:gd name="T84" fmla="*/ 354 w 984"/>
                  <a:gd name="T85" fmla="*/ 414 h 844"/>
                  <a:gd name="T86" fmla="*/ 418 w 984"/>
                  <a:gd name="T87" fmla="*/ 494 h 844"/>
                  <a:gd name="T88" fmla="*/ 422 w 984"/>
                  <a:gd name="T89" fmla="*/ 526 h 844"/>
                  <a:gd name="T90" fmla="*/ 394 w 984"/>
                  <a:gd name="T91" fmla="*/ 498 h 844"/>
                  <a:gd name="T92" fmla="*/ 354 w 984"/>
                  <a:gd name="T93" fmla="*/ 466 h 844"/>
                  <a:gd name="T94" fmla="*/ 314 w 984"/>
                  <a:gd name="T95" fmla="*/ 402 h 844"/>
                  <a:gd name="T96" fmla="*/ 266 w 984"/>
                  <a:gd name="T97" fmla="*/ 346 h 844"/>
                  <a:gd name="T98" fmla="*/ 210 w 984"/>
                  <a:gd name="T99" fmla="*/ 314 h 844"/>
                  <a:gd name="T100" fmla="*/ 154 w 984"/>
                  <a:gd name="T101" fmla="*/ 238 h 844"/>
                  <a:gd name="T102" fmla="*/ 66 w 984"/>
                  <a:gd name="T103" fmla="*/ 66 h 844"/>
                  <a:gd name="T104" fmla="*/ 34 w 984"/>
                  <a:gd name="T105" fmla="*/ 38 h 844"/>
                  <a:gd name="T106" fmla="*/ 46 w 984"/>
                  <a:gd name="T107" fmla="*/ 22 h 844"/>
                  <a:gd name="T108" fmla="*/ 102 w 984"/>
                  <a:gd name="T109" fmla="*/ 70 h 8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84" h="844">
                    <a:moveTo>
                      <a:pt x="82" y="38"/>
                    </a:moveTo>
                    <a:lnTo>
                      <a:pt x="406" y="6"/>
                    </a:lnTo>
                    <a:cubicBezTo>
                      <a:pt x="497" y="22"/>
                      <a:pt x="465" y="0"/>
                      <a:pt x="474" y="54"/>
                    </a:cubicBezTo>
                    <a:cubicBezTo>
                      <a:pt x="492" y="48"/>
                      <a:pt x="484" y="40"/>
                      <a:pt x="502" y="34"/>
                    </a:cubicBezTo>
                    <a:cubicBezTo>
                      <a:pt x="510" y="37"/>
                      <a:pt x="517" y="46"/>
                      <a:pt x="526" y="46"/>
                    </a:cubicBezTo>
                    <a:cubicBezTo>
                      <a:pt x="534" y="46"/>
                      <a:pt x="550" y="38"/>
                      <a:pt x="550" y="38"/>
                    </a:cubicBezTo>
                    <a:cubicBezTo>
                      <a:pt x="556" y="55"/>
                      <a:pt x="552" y="60"/>
                      <a:pt x="542" y="74"/>
                    </a:cubicBezTo>
                    <a:cubicBezTo>
                      <a:pt x="555" y="114"/>
                      <a:pt x="550" y="102"/>
                      <a:pt x="578" y="130"/>
                    </a:cubicBezTo>
                    <a:cubicBezTo>
                      <a:pt x="584" y="148"/>
                      <a:pt x="590" y="148"/>
                      <a:pt x="606" y="138"/>
                    </a:cubicBezTo>
                    <a:cubicBezTo>
                      <a:pt x="600" y="119"/>
                      <a:pt x="594" y="107"/>
                      <a:pt x="586" y="90"/>
                    </a:cubicBezTo>
                    <a:cubicBezTo>
                      <a:pt x="583" y="82"/>
                      <a:pt x="578" y="66"/>
                      <a:pt x="578" y="66"/>
                    </a:cubicBezTo>
                    <a:cubicBezTo>
                      <a:pt x="585" y="44"/>
                      <a:pt x="597" y="56"/>
                      <a:pt x="606" y="70"/>
                    </a:cubicBezTo>
                    <a:cubicBezTo>
                      <a:pt x="609" y="86"/>
                      <a:pt x="608" y="117"/>
                      <a:pt x="626" y="90"/>
                    </a:cubicBezTo>
                    <a:cubicBezTo>
                      <a:pt x="648" y="97"/>
                      <a:pt x="646" y="104"/>
                      <a:pt x="642" y="126"/>
                    </a:cubicBezTo>
                    <a:cubicBezTo>
                      <a:pt x="650" y="150"/>
                      <a:pt x="665" y="141"/>
                      <a:pt x="682" y="130"/>
                    </a:cubicBezTo>
                    <a:cubicBezTo>
                      <a:pt x="689" y="108"/>
                      <a:pt x="673" y="124"/>
                      <a:pt x="682" y="98"/>
                    </a:cubicBezTo>
                    <a:cubicBezTo>
                      <a:pt x="683" y="94"/>
                      <a:pt x="690" y="96"/>
                      <a:pt x="694" y="94"/>
                    </a:cubicBezTo>
                    <a:cubicBezTo>
                      <a:pt x="698" y="92"/>
                      <a:pt x="702" y="89"/>
                      <a:pt x="706" y="86"/>
                    </a:cubicBezTo>
                    <a:cubicBezTo>
                      <a:pt x="717" y="54"/>
                      <a:pt x="688" y="54"/>
                      <a:pt x="742" y="46"/>
                    </a:cubicBezTo>
                    <a:cubicBezTo>
                      <a:pt x="748" y="27"/>
                      <a:pt x="741" y="9"/>
                      <a:pt x="762" y="2"/>
                    </a:cubicBezTo>
                    <a:cubicBezTo>
                      <a:pt x="788" y="11"/>
                      <a:pt x="777" y="38"/>
                      <a:pt x="802" y="46"/>
                    </a:cubicBezTo>
                    <a:cubicBezTo>
                      <a:pt x="831" y="36"/>
                      <a:pt x="805" y="63"/>
                      <a:pt x="798" y="70"/>
                    </a:cubicBezTo>
                    <a:cubicBezTo>
                      <a:pt x="789" y="96"/>
                      <a:pt x="787" y="96"/>
                      <a:pt x="802" y="118"/>
                    </a:cubicBezTo>
                    <a:cubicBezTo>
                      <a:pt x="801" y="122"/>
                      <a:pt x="801" y="127"/>
                      <a:pt x="798" y="130"/>
                    </a:cubicBezTo>
                    <a:cubicBezTo>
                      <a:pt x="794" y="133"/>
                      <a:pt x="784" y="129"/>
                      <a:pt x="782" y="134"/>
                    </a:cubicBezTo>
                    <a:cubicBezTo>
                      <a:pt x="780" y="142"/>
                      <a:pt x="790" y="158"/>
                      <a:pt x="790" y="158"/>
                    </a:cubicBezTo>
                    <a:cubicBezTo>
                      <a:pt x="786" y="161"/>
                      <a:pt x="783" y="165"/>
                      <a:pt x="778" y="166"/>
                    </a:cubicBezTo>
                    <a:cubicBezTo>
                      <a:pt x="774" y="167"/>
                      <a:pt x="769" y="159"/>
                      <a:pt x="766" y="162"/>
                    </a:cubicBezTo>
                    <a:cubicBezTo>
                      <a:pt x="758" y="170"/>
                      <a:pt x="794" y="182"/>
                      <a:pt x="794" y="182"/>
                    </a:cubicBezTo>
                    <a:cubicBezTo>
                      <a:pt x="804" y="211"/>
                      <a:pt x="775" y="190"/>
                      <a:pt x="762" y="186"/>
                    </a:cubicBezTo>
                    <a:cubicBezTo>
                      <a:pt x="767" y="194"/>
                      <a:pt x="773" y="202"/>
                      <a:pt x="778" y="210"/>
                    </a:cubicBezTo>
                    <a:cubicBezTo>
                      <a:pt x="783" y="218"/>
                      <a:pt x="802" y="226"/>
                      <a:pt x="802" y="226"/>
                    </a:cubicBezTo>
                    <a:cubicBezTo>
                      <a:pt x="813" y="242"/>
                      <a:pt x="804" y="245"/>
                      <a:pt x="810" y="262"/>
                    </a:cubicBezTo>
                    <a:cubicBezTo>
                      <a:pt x="803" y="282"/>
                      <a:pt x="793" y="301"/>
                      <a:pt x="786" y="322"/>
                    </a:cubicBezTo>
                    <a:cubicBezTo>
                      <a:pt x="783" y="330"/>
                      <a:pt x="778" y="346"/>
                      <a:pt x="778" y="346"/>
                    </a:cubicBezTo>
                    <a:cubicBezTo>
                      <a:pt x="785" y="366"/>
                      <a:pt x="817" y="394"/>
                      <a:pt x="830" y="414"/>
                    </a:cubicBezTo>
                    <a:cubicBezTo>
                      <a:pt x="835" y="422"/>
                      <a:pt x="841" y="430"/>
                      <a:pt x="846" y="438"/>
                    </a:cubicBezTo>
                    <a:cubicBezTo>
                      <a:pt x="849" y="442"/>
                      <a:pt x="854" y="450"/>
                      <a:pt x="854" y="450"/>
                    </a:cubicBezTo>
                    <a:cubicBezTo>
                      <a:pt x="853" y="457"/>
                      <a:pt x="855" y="466"/>
                      <a:pt x="850" y="470"/>
                    </a:cubicBezTo>
                    <a:cubicBezTo>
                      <a:pt x="844" y="475"/>
                      <a:pt x="831" y="451"/>
                      <a:pt x="830" y="450"/>
                    </a:cubicBezTo>
                    <a:cubicBezTo>
                      <a:pt x="811" y="431"/>
                      <a:pt x="789" y="421"/>
                      <a:pt x="774" y="398"/>
                    </a:cubicBezTo>
                    <a:cubicBezTo>
                      <a:pt x="769" y="379"/>
                      <a:pt x="766" y="371"/>
                      <a:pt x="746" y="378"/>
                    </a:cubicBezTo>
                    <a:cubicBezTo>
                      <a:pt x="717" y="368"/>
                      <a:pt x="730" y="368"/>
                      <a:pt x="706" y="374"/>
                    </a:cubicBezTo>
                    <a:cubicBezTo>
                      <a:pt x="688" y="402"/>
                      <a:pt x="699" y="395"/>
                      <a:pt x="678" y="402"/>
                    </a:cubicBezTo>
                    <a:cubicBezTo>
                      <a:pt x="654" y="386"/>
                      <a:pt x="650" y="390"/>
                      <a:pt x="618" y="394"/>
                    </a:cubicBezTo>
                    <a:cubicBezTo>
                      <a:pt x="607" y="411"/>
                      <a:pt x="601" y="426"/>
                      <a:pt x="590" y="442"/>
                    </a:cubicBezTo>
                    <a:cubicBezTo>
                      <a:pt x="600" y="471"/>
                      <a:pt x="593" y="459"/>
                      <a:pt x="606" y="478"/>
                    </a:cubicBezTo>
                    <a:cubicBezTo>
                      <a:pt x="593" y="518"/>
                      <a:pt x="622" y="548"/>
                      <a:pt x="642" y="578"/>
                    </a:cubicBezTo>
                    <a:cubicBezTo>
                      <a:pt x="651" y="591"/>
                      <a:pt x="651" y="601"/>
                      <a:pt x="666" y="606"/>
                    </a:cubicBezTo>
                    <a:cubicBezTo>
                      <a:pt x="680" y="627"/>
                      <a:pt x="691" y="623"/>
                      <a:pt x="710" y="610"/>
                    </a:cubicBezTo>
                    <a:cubicBezTo>
                      <a:pt x="729" y="616"/>
                      <a:pt x="729" y="606"/>
                      <a:pt x="734" y="590"/>
                    </a:cubicBezTo>
                    <a:cubicBezTo>
                      <a:pt x="735" y="577"/>
                      <a:pt x="731" y="562"/>
                      <a:pt x="738" y="550"/>
                    </a:cubicBezTo>
                    <a:cubicBezTo>
                      <a:pt x="742" y="543"/>
                      <a:pt x="762" y="542"/>
                      <a:pt x="762" y="542"/>
                    </a:cubicBezTo>
                    <a:cubicBezTo>
                      <a:pt x="783" y="547"/>
                      <a:pt x="786" y="552"/>
                      <a:pt x="774" y="570"/>
                    </a:cubicBezTo>
                    <a:cubicBezTo>
                      <a:pt x="779" y="590"/>
                      <a:pt x="790" y="605"/>
                      <a:pt x="770" y="618"/>
                    </a:cubicBezTo>
                    <a:cubicBezTo>
                      <a:pt x="769" y="622"/>
                      <a:pt x="764" y="626"/>
                      <a:pt x="766" y="630"/>
                    </a:cubicBezTo>
                    <a:cubicBezTo>
                      <a:pt x="768" y="634"/>
                      <a:pt x="775" y="634"/>
                      <a:pt x="778" y="638"/>
                    </a:cubicBezTo>
                    <a:cubicBezTo>
                      <a:pt x="788" y="651"/>
                      <a:pt x="786" y="660"/>
                      <a:pt x="802" y="670"/>
                    </a:cubicBezTo>
                    <a:cubicBezTo>
                      <a:pt x="810" y="667"/>
                      <a:pt x="818" y="665"/>
                      <a:pt x="826" y="662"/>
                    </a:cubicBezTo>
                    <a:cubicBezTo>
                      <a:pt x="830" y="661"/>
                      <a:pt x="838" y="658"/>
                      <a:pt x="838" y="658"/>
                    </a:cubicBezTo>
                    <a:cubicBezTo>
                      <a:pt x="857" y="664"/>
                      <a:pt x="864" y="680"/>
                      <a:pt x="870" y="698"/>
                    </a:cubicBezTo>
                    <a:cubicBezTo>
                      <a:pt x="859" y="731"/>
                      <a:pt x="887" y="794"/>
                      <a:pt x="922" y="806"/>
                    </a:cubicBezTo>
                    <a:cubicBezTo>
                      <a:pt x="938" y="801"/>
                      <a:pt x="941" y="792"/>
                      <a:pt x="958" y="798"/>
                    </a:cubicBezTo>
                    <a:cubicBezTo>
                      <a:pt x="984" y="837"/>
                      <a:pt x="928" y="784"/>
                      <a:pt x="942" y="826"/>
                    </a:cubicBezTo>
                    <a:cubicBezTo>
                      <a:pt x="936" y="844"/>
                      <a:pt x="930" y="844"/>
                      <a:pt x="914" y="834"/>
                    </a:cubicBezTo>
                    <a:cubicBezTo>
                      <a:pt x="903" y="817"/>
                      <a:pt x="890" y="821"/>
                      <a:pt x="874" y="810"/>
                    </a:cubicBezTo>
                    <a:cubicBezTo>
                      <a:pt x="851" y="776"/>
                      <a:pt x="882" y="816"/>
                      <a:pt x="854" y="794"/>
                    </a:cubicBezTo>
                    <a:cubicBezTo>
                      <a:pt x="843" y="785"/>
                      <a:pt x="840" y="768"/>
                      <a:pt x="830" y="758"/>
                    </a:cubicBezTo>
                    <a:cubicBezTo>
                      <a:pt x="824" y="739"/>
                      <a:pt x="817" y="724"/>
                      <a:pt x="798" y="718"/>
                    </a:cubicBezTo>
                    <a:cubicBezTo>
                      <a:pt x="791" y="696"/>
                      <a:pt x="800" y="712"/>
                      <a:pt x="778" y="710"/>
                    </a:cubicBezTo>
                    <a:cubicBezTo>
                      <a:pt x="767" y="709"/>
                      <a:pt x="746" y="702"/>
                      <a:pt x="746" y="702"/>
                    </a:cubicBezTo>
                    <a:cubicBezTo>
                      <a:pt x="729" y="691"/>
                      <a:pt x="720" y="674"/>
                      <a:pt x="702" y="662"/>
                    </a:cubicBezTo>
                    <a:cubicBezTo>
                      <a:pt x="694" y="665"/>
                      <a:pt x="687" y="673"/>
                      <a:pt x="678" y="674"/>
                    </a:cubicBezTo>
                    <a:cubicBezTo>
                      <a:pt x="657" y="677"/>
                      <a:pt x="630" y="657"/>
                      <a:pt x="614" y="646"/>
                    </a:cubicBezTo>
                    <a:cubicBezTo>
                      <a:pt x="600" y="637"/>
                      <a:pt x="580" y="639"/>
                      <a:pt x="566" y="630"/>
                    </a:cubicBezTo>
                    <a:cubicBezTo>
                      <a:pt x="546" y="617"/>
                      <a:pt x="525" y="607"/>
                      <a:pt x="506" y="594"/>
                    </a:cubicBezTo>
                    <a:cubicBezTo>
                      <a:pt x="513" y="572"/>
                      <a:pt x="509" y="551"/>
                      <a:pt x="490" y="538"/>
                    </a:cubicBezTo>
                    <a:cubicBezTo>
                      <a:pt x="485" y="522"/>
                      <a:pt x="476" y="515"/>
                      <a:pt x="462" y="506"/>
                    </a:cubicBezTo>
                    <a:cubicBezTo>
                      <a:pt x="441" y="474"/>
                      <a:pt x="469" y="513"/>
                      <a:pt x="442" y="486"/>
                    </a:cubicBezTo>
                    <a:cubicBezTo>
                      <a:pt x="436" y="480"/>
                      <a:pt x="436" y="468"/>
                      <a:pt x="430" y="462"/>
                    </a:cubicBezTo>
                    <a:cubicBezTo>
                      <a:pt x="427" y="459"/>
                      <a:pt x="422" y="459"/>
                      <a:pt x="418" y="458"/>
                    </a:cubicBezTo>
                    <a:cubicBezTo>
                      <a:pt x="407" y="447"/>
                      <a:pt x="382" y="430"/>
                      <a:pt x="382" y="430"/>
                    </a:cubicBezTo>
                    <a:cubicBezTo>
                      <a:pt x="371" y="413"/>
                      <a:pt x="358" y="399"/>
                      <a:pt x="346" y="382"/>
                    </a:cubicBezTo>
                    <a:cubicBezTo>
                      <a:pt x="344" y="378"/>
                      <a:pt x="345" y="373"/>
                      <a:pt x="342" y="370"/>
                    </a:cubicBezTo>
                    <a:cubicBezTo>
                      <a:pt x="339" y="367"/>
                      <a:pt x="334" y="367"/>
                      <a:pt x="330" y="366"/>
                    </a:cubicBezTo>
                    <a:cubicBezTo>
                      <a:pt x="322" y="390"/>
                      <a:pt x="342" y="398"/>
                      <a:pt x="354" y="414"/>
                    </a:cubicBezTo>
                    <a:cubicBezTo>
                      <a:pt x="368" y="432"/>
                      <a:pt x="372" y="446"/>
                      <a:pt x="390" y="458"/>
                    </a:cubicBezTo>
                    <a:cubicBezTo>
                      <a:pt x="409" y="487"/>
                      <a:pt x="399" y="475"/>
                      <a:pt x="418" y="494"/>
                    </a:cubicBezTo>
                    <a:cubicBezTo>
                      <a:pt x="423" y="510"/>
                      <a:pt x="428" y="517"/>
                      <a:pt x="442" y="526"/>
                    </a:cubicBezTo>
                    <a:cubicBezTo>
                      <a:pt x="450" y="550"/>
                      <a:pt x="432" y="533"/>
                      <a:pt x="422" y="526"/>
                    </a:cubicBezTo>
                    <a:cubicBezTo>
                      <a:pt x="399" y="492"/>
                      <a:pt x="430" y="532"/>
                      <a:pt x="402" y="510"/>
                    </a:cubicBezTo>
                    <a:cubicBezTo>
                      <a:pt x="398" y="507"/>
                      <a:pt x="397" y="501"/>
                      <a:pt x="394" y="498"/>
                    </a:cubicBezTo>
                    <a:cubicBezTo>
                      <a:pt x="391" y="495"/>
                      <a:pt x="386" y="493"/>
                      <a:pt x="382" y="490"/>
                    </a:cubicBezTo>
                    <a:cubicBezTo>
                      <a:pt x="377" y="474"/>
                      <a:pt x="370" y="471"/>
                      <a:pt x="354" y="466"/>
                    </a:cubicBezTo>
                    <a:cubicBezTo>
                      <a:pt x="344" y="452"/>
                      <a:pt x="340" y="447"/>
                      <a:pt x="346" y="430"/>
                    </a:cubicBezTo>
                    <a:cubicBezTo>
                      <a:pt x="338" y="418"/>
                      <a:pt x="314" y="402"/>
                      <a:pt x="314" y="402"/>
                    </a:cubicBezTo>
                    <a:cubicBezTo>
                      <a:pt x="306" y="390"/>
                      <a:pt x="298" y="378"/>
                      <a:pt x="290" y="366"/>
                    </a:cubicBezTo>
                    <a:cubicBezTo>
                      <a:pt x="284" y="357"/>
                      <a:pt x="273" y="354"/>
                      <a:pt x="266" y="346"/>
                    </a:cubicBezTo>
                    <a:cubicBezTo>
                      <a:pt x="263" y="342"/>
                      <a:pt x="262" y="337"/>
                      <a:pt x="258" y="334"/>
                    </a:cubicBezTo>
                    <a:cubicBezTo>
                      <a:pt x="243" y="324"/>
                      <a:pt x="225" y="324"/>
                      <a:pt x="210" y="314"/>
                    </a:cubicBezTo>
                    <a:cubicBezTo>
                      <a:pt x="201" y="300"/>
                      <a:pt x="194" y="291"/>
                      <a:pt x="178" y="286"/>
                    </a:cubicBezTo>
                    <a:cubicBezTo>
                      <a:pt x="160" y="260"/>
                      <a:pt x="192" y="247"/>
                      <a:pt x="154" y="238"/>
                    </a:cubicBezTo>
                    <a:cubicBezTo>
                      <a:pt x="111" y="209"/>
                      <a:pt x="106" y="149"/>
                      <a:pt x="90" y="102"/>
                    </a:cubicBezTo>
                    <a:cubicBezTo>
                      <a:pt x="86" y="90"/>
                      <a:pt x="76" y="73"/>
                      <a:pt x="66" y="66"/>
                    </a:cubicBezTo>
                    <a:cubicBezTo>
                      <a:pt x="58" y="60"/>
                      <a:pt x="42" y="50"/>
                      <a:pt x="42" y="50"/>
                    </a:cubicBezTo>
                    <a:cubicBezTo>
                      <a:pt x="39" y="46"/>
                      <a:pt x="38" y="41"/>
                      <a:pt x="34" y="38"/>
                    </a:cubicBezTo>
                    <a:cubicBezTo>
                      <a:pt x="27" y="34"/>
                      <a:pt x="10" y="30"/>
                      <a:pt x="10" y="30"/>
                    </a:cubicBezTo>
                    <a:cubicBezTo>
                      <a:pt x="0" y="1"/>
                      <a:pt x="31" y="17"/>
                      <a:pt x="46" y="22"/>
                    </a:cubicBezTo>
                    <a:cubicBezTo>
                      <a:pt x="65" y="51"/>
                      <a:pt x="61" y="41"/>
                      <a:pt x="86" y="58"/>
                    </a:cubicBezTo>
                    <a:cubicBezTo>
                      <a:pt x="94" y="70"/>
                      <a:pt x="94" y="93"/>
                      <a:pt x="102" y="70"/>
                    </a:cubicBezTo>
                    <a:cubicBezTo>
                      <a:pt x="95" y="49"/>
                      <a:pt x="82" y="62"/>
                      <a:pt x="82" y="3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29" name="Freeform 201"/>
              <p:cNvSpPr>
                <a:spLocks/>
              </p:cNvSpPr>
              <p:nvPr userDrawn="1"/>
            </p:nvSpPr>
            <p:spPr bwMode="ltGray">
              <a:xfrm>
                <a:off x="3577" y="490"/>
                <a:ext cx="36" cy="39"/>
              </a:xfrm>
              <a:custGeom>
                <a:avLst/>
                <a:gdLst>
                  <a:gd name="T0" fmla="*/ 6 w 36"/>
                  <a:gd name="T1" fmla="*/ 28 h 48"/>
                  <a:gd name="T2" fmla="*/ 10 w 36"/>
                  <a:gd name="T3" fmla="*/ 48 h 48"/>
                  <a:gd name="T4" fmla="*/ 6 w 36"/>
                  <a:gd name="T5" fmla="*/ 2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8">
                    <a:moveTo>
                      <a:pt x="6" y="28"/>
                    </a:moveTo>
                    <a:cubicBezTo>
                      <a:pt x="25" y="0"/>
                      <a:pt x="36" y="31"/>
                      <a:pt x="10" y="48"/>
                    </a:cubicBezTo>
                    <a:cubicBezTo>
                      <a:pt x="0" y="34"/>
                      <a:pt x="0" y="40"/>
                      <a:pt x="6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0" name="Freeform 202"/>
              <p:cNvSpPr>
                <a:spLocks/>
              </p:cNvSpPr>
              <p:nvPr userDrawn="1"/>
            </p:nvSpPr>
            <p:spPr bwMode="ltGray">
              <a:xfrm>
                <a:off x="3549" y="475"/>
                <a:ext cx="38" cy="29"/>
              </a:xfrm>
              <a:custGeom>
                <a:avLst/>
                <a:gdLst>
                  <a:gd name="T0" fmla="*/ 0 w 36"/>
                  <a:gd name="T1" fmla="*/ 5 h 37"/>
                  <a:gd name="T2" fmla="*/ 12 w 36"/>
                  <a:gd name="T3" fmla="*/ 1 h 37"/>
                  <a:gd name="T4" fmla="*/ 36 w 36"/>
                  <a:gd name="T5" fmla="*/ 17 h 37"/>
                  <a:gd name="T6" fmla="*/ 8 w 36"/>
                  <a:gd name="T7" fmla="*/ 17 h 37"/>
                  <a:gd name="T8" fmla="*/ 0 w 36"/>
                  <a:gd name="T9" fmla="*/ 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7">
                    <a:moveTo>
                      <a:pt x="0" y="5"/>
                    </a:moveTo>
                    <a:cubicBezTo>
                      <a:pt x="4" y="4"/>
                      <a:pt x="8" y="0"/>
                      <a:pt x="12" y="1"/>
                    </a:cubicBezTo>
                    <a:cubicBezTo>
                      <a:pt x="21" y="4"/>
                      <a:pt x="36" y="17"/>
                      <a:pt x="36" y="17"/>
                    </a:cubicBezTo>
                    <a:cubicBezTo>
                      <a:pt x="29" y="37"/>
                      <a:pt x="22" y="26"/>
                      <a:pt x="8" y="17"/>
                    </a:cubicBezTo>
                    <a:cubicBezTo>
                      <a:pt x="5" y="13"/>
                      <a:pt x="0" y="5"/>
                      <a:pt x="0" y="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1" name="Freeform 203"/>
              <p:cNvSpPr>
                <a:spLocks/>
              </p:cNvSpPr>
              <p:nvPr userDrawn="1"/>
            </p:nvSpPr>
            <p:spPr bwMode="ltGray">
              <a:xfrm>
                <a:off x="4686" y="394"/>
                <a:ext cx="171" cy="81"/>
              </a:xfrm>
              <a:custGeom>
                <a:avLst/>
                <a:gdLst>
                  <a:gd name="T0" fmla="*/ 0 w 170"/>
                  <a:gd name="T1" fmla="*/ 49 h 96"/>
                  <a:gd name="T2" fmla="*/ 28 w 170"/>
                  <a:gd name="T3" fmla="*/ 25 h 96"/>
                  <a:gd name="T4" fmla="*/ 56 w 170"/>
                  <a:gd name="T5" fmla="*/ 21 h 96"/>
                  <a:gd name="T6" fmla="*/ 80 w 170"/>
                  <a:gd name="T7" fmla="*/ 9 h 96"/>
                  <a:gd name="T8" fmla="*/ 64 w 170"/>
                  <a:gd name="T9" fmla="*/ 25 h 96"/>
                  <a:gd name="T10" fmla="*/ 124 w 170"/>
                  <a:gd name="T11" fmla="*/ 49 h 96"/>
                  <a:gd name="T12" fmla="*/ 160 w 170"/>
                  <a:gd name="T13" fmla="*/ 65 h 96"/>
                  <a:gd name="T14" fmla="*/ 116 w 170"/>
                  <a:gd name="T15" fmla="*/ 77 h 96"/>
                  <a:gd name="T16" fmla="*/ 88 w 170"/>
                  <a:gd name="T17" fmla="*/ 57 h 96"/>
                  <a:gd name="T18" fmla="*/ 76 w 170"/>
                  <a:gd name="T19" fmla="*/ 53 h 96"/>
                  <a:gd name="T20" fmla="*/ 24 w 170"/>
                  <a:gd name="T21" fmla="*/ 41 h 96"/>
                  <a:gd name="T22" fmla="*/ 0 w 170"/>
                  <a:gd name="T23" fmla="*/ 49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0" h="96">
                    <a:moveTo>
                      <a:pt x="0" y="49"/>
                    </a:moveTo>
                    <a:cubicBezTo>
                      <a:pt x="5" y="33"/>
                      <a:pt x="12" y="30"/>
                      <a:pt x="28" y="25"/>
                    </a:cubicBezTo>
                    <a:cubicBezTo>
                      <a:pt x="20" y="0"/>
                      <a:pt x="42" y="16"/>
                      <a:pt x="56" y="21"/>
                    </a:cubicBezTo>
                    <a:cubicBezTo>
                      <a:pt x="56" y="21"/>
                      <a:pt x="77" y="6"/>
                      <a:pt x="80" y="9"/>
                    </a:cubicBezTo>
                    <a:cubicBezTo>
                      <a:pt x="85" y="14"/>
                      <a:pt x="71" y="23"/>
                      <a:pt x="64" y="25"/>
                    </a:cubicBezTo>
                    <a:cubicBezTo>
                      <a:pt x="82" y="37"/>
                      <a:pt x="103" y="42"/>
                      <a:pt x="124" y="49"/>
                    </a:cubicBezTo>
                    <a:cubicBezTo>
                      <a:pt x="136" y="53"/>
                      <a:pt x="160" y="65"/>
                      <a:pt x="160" y="65"/>
                    </a:cubicBezTo>
                    <a:cubicBezTo>
                      <a:pt x="170" y="96"/>
                      <a:pt x="134" y="83"/>
                      <a:pt x="116" y="77"/>
                    </a:cubicBezTo>
                    <a:cubicBezTo>
                      <a:pt x="109" y="57"/>
                      <a:pt x="116" y="66"/>
                      <a:pt x="88" y="57"/>
                    </a:cubicBezTo>
                    <a:cubicBezTo>
                      <a:pt x="84" y="56"/>
                      <a:pt x="76" y="53"/>
                      <a:pt x="76" y="53"/>
                    </a:cubicBezTo>
                    <a:cubicBezTo>
                      <a:pt x="57" y="34"/>
                      <a:pt x="53" y="37"/>
                      <a:pt x="24" y="41"/>
                    </a:cubicBezTo>
                    <a:cubicBezTo>
                      <a:pt x="9" y="51"/>
                      <a:pt x="17" y="49"/>
                      <a:pt x="0" y="4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2" name="Freeform 204"/>
              <p:cNvSpPr>
                <a:spLocks/>
              </p:cNvSpPr>
              <p:nvPr userDrawn="1"/>
            </p:nvSpPr>
            <p:spPr bwMode="ltGray">
              <a:xfrm>
                <a:off x="4867" y="460"/>
                <a:ext cx="138" cy="37"/>
              </a:xfrm>
              <a:custGeom>
                <a:avLst/>
                <a:gdLst>
                  <a:gd name="T0" fmla="*/ 0 w 138"/>
                  <a:gd name="T1" fmla="*/ 0 h 44"/>
                  <a:gd name="T2" fmla="*/ 52 w 138"/>
                  <a:gd name="T3" fmla="*/ 4 h 44"/>
                  <a:gd name="T4" fmla="*/ 88 w 138"/>
                  <a:gd name="T5" fmla="*/ 24 h 44"/>
                  <a:gd name="T6" fmla="*/ 112 w 138"/>
                  <a:gd name="T7" fmla="*/ 20 h 44"/>
                  <a:gd name="T8" fmla="*/ 108 w 138"/>
                  <a:gd name="T9" fmla="*/ 44 h 44"/>
                  <a:gd name="T10" fmla="*/ 64 w 138"/>
                  <a:gd name="T11" fmla="*/ 40 h 44"/>
                  <a:gd name="T12" fmla="*/ 0 w 138"/>
                  <a:gd name="T13" fmla="*/ 36 h 44"/>
                  <a:gd name="T14" fmla="*/ 28 w 138"/>
                  <a:gd name="T15" fmla="*/ 20 h 44"/>
                  <a:gd name="T16" fmla="*/ 0 w 138"/>
                  <a:gd name="T1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8" h="44">
                    <a:moveTo>
                      <a:pt x="0" y="0"/>
                    </a:moveTo>
                    <a:cubicBezTo>
                      <a:pt x="19" y="3"/>
                      <a:pt x="35" y="10"/>
                      <a:pt x="52" y="4"/>
                    </a:cubicBezTo>
                    <a:cubicBezTo>
                      <a:pt x="87" y="11"/>
                      <a:pt x="61" y="15"/>
                      <a:pt x="88" y="24"/>
                    </a:cubicBezTo>
                    <a:cubicBezTo>
                      <a:pt x="96" y="23"/>
                      <a:pt x="104" y="19"/>
                      <a:pt x="112" y="20"/>
                    </a:cubicBezTo>
                    <a:cubicBezTo>
                      <a:pt x="138" y="23"/>
                      <a:pt x="118" y="41"/>
                      <a:pt x="108" y="44"/>
                    </a:cubicBezTo>
                    <a:cubicBezTo>
                      <a:pt x="78" y="34"/>
                      <a:pt x="92" y="34"/>
                      <a:pt x="64" y="40"/>
                    </a:cubicBezTo>
                    <a:cubicBezTo>
                      <a:pt x="41" y="37"/>
                      <a:pt x="22" y="41"/>
                      <a:pt x="0" y="36"/>
                    </a:cubicBezTo>
                    <a:cubicBezTo>
                      <a:pt x="6" y="11"/>
                      <a:pt x="7" y="27"/>
                      <a:pt x="28" y="20"/>
                    </a:cubicBezTo>
                    <a:cubicBezTo>
                      <a:pt x="17" y="13"/>
                      <a:pt x="0" y="13"/>
                      <a:pt x="0" y="0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3" name="Freeform 205"/>
              <p:cNvSpPr>
                <a:spLocks/>
              </p:cNvSpPr>
              <p:nvPr userDrawn="1"/>
            </p:nvSpPr>
            <p:spPr bwMode="ltGray">
              <a:xfrm>
                <a:off x="4794" y="480"/>
                <a:ext cx="56" cy="34"/>
              </a:xfrm>
              <a:custGeom>
                <a:avLst/>
                <a:gdLst>
                  <a:gd name="T0" fmla="*/ 17 w 57"/>
                  <a:gd name="T1" fmla="*/ 25 h 42"/>
                  <a:gd name="T2" fmla="*/ 37 w 57"/>
                  <a:gd name="T3" fmla="*/ 13 h 42"/>
                  <a:gd name="T4" fmla="*/ 17 w 57"/>
                  <a:gd name="T5" fmla="*/ 2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" h="42">
                    <a:moveTo>
                      <a:pt x="17" y="25"/>
                    </a:moveTo>
                    <a:cubicBezTo>
                      <a:pt x="0" y="0"/>
                      <a:pt x="21" y="9"/>
                      <a:pt x="37" y="13"/>
                    </a:cubicBezTo>
                    <a:cubicBezTo>
                      <a:pt x="57" y="42"/>
                      <a:pt x="30" y="25"/>
                      <a:pt x="17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4" name="Freeform 206"/>
              <p:cNvSpPr>
                <a:spLocks/>
              </p:cNvSpPr>
              <p:nvPr userDrawn="1"/>
            </p:nvSpPr>
            <p:spPr bwMode="ltGray">
              <a:xfrm>
                <a:off x="4757" y="375"/>
                <a:ext cx="37" cy="44"/>
              </a:xfrm>
              <a:custGeom>
                <a:avLst/>
                <a:gdLst>
                  <a:gd name="T0" fmla="*/ 19 w 39"/>
                  <a:gd name="T1" fmla="*/ 32 h 52"/>
                  <a:gd name="T2" fmla="*/ 19 w 39"/>
                  <a:gd name="T3" fmla="*/ 0 h 52"/>
                  <a:gd name="T4" fmla="*/ 19 w 39"/>
                  <a:gd name="T5" fmla="*/ 3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2">
                    <a:moveTo>
                      <a:pt x="19" y="32"/>
                    </a:moveTo>
                    <a:cubicBezTo>
                      <a:pt x="13" y="14"/>
                      <a:pt x="0" y="13"/>
                      <a:pt x="19" y="0"/>
                    </a:cubicBezTo>
                    <a:cubicBezTo>
                      <a:pt x="23" y="5"/>
                      <a:pt x="39" y="52"/>
                      <a:pt x="19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5" name="Freeform 207"/>
              <p:cNvSpPr>
                <a:spLocks/>
              </p:cNvSpPr>
              <p:nvPr userDrawn="1"/>
            </p:nvSpPr>
            <p:spPr bwMode="ltGray">
              <a:xfrm>
                <a:off x="5054" y="507"/>
                <a:ext cx="45" cy="66"/>
              </a:xfrm>
              <a:custGeom>
                <a:avLst/>
                <a:gdLst>
                  <a:gd name="T0" fmla="*/ 4 w 44"/>
                  <a:gd name="T1" fmla="*/ 9 h 80"/>
                  <a:gd name="T2" fmla="*/ 20 w 44"/>
                  <a:gd name="T3" fmla="*/ 33 h 80"/>
                  <a:gd name="T4" fmla="*/ 24 w 44"/>
                  <a:gd name="T5" fmla="*/ 49 h 80"/>
                  <a:gd name="T6" fmla="*/ 36 w 44"/>
                  <a:gd name="T7" fmla="*/ 53 h 80"/>
                  <a:gd name="T8" fmla="*/ 24 w 44"/>
                  <a:gd name="T9" fmla="*/ 73 h 80"/>
                  <a:gd name="T10" fmla="*/ 0 w 44"/>
                  <a:gd name="T11" fmla="*/ 21 h 80"/>
                  <a:gd name="T12" fmla="*/ 4 w 44"/>
                  <a:gd name="T13" fmla="*/ 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4" h="80">
                    <a:moveTo>
                      <a:pt x="4" y="9"/>
                    </a:moveTo>
                    <a:cubicBezTo>
                      <a:pt x="9" y="17"/>
                      <a:pt x="18" y="24"/>
                      <a:pt x="20" y="33"/>
                    </a:cubicBezTo>
                    <a:cubicBezTo>
                      <a:pt x="21" y="38"/>
                      <a:pt x="21" y="45"/>
                      <a:pt x="24" y="49"/>
                    </a:cubicBezTo>
                    <a:cubicBezTo>
                      <a:pt x="27" y="52"/>
                      <a:pt x="32" y="52"/>
                      <a:pt x="36" y="53"/>
                    </a:cubicBezTo>
                    <a:cubicBezTo>
                      <a:pt x="41" y="68"/>
                      <a:pt x="44" y="80"/>
                      <a:pt x="24" y="73"/>
                    </a:cubicBezTo>
                    <a:cubicBezTo>
                      <a:pt x="19" y="55"/>
                      <a:pt x="11" y="37"/>
                      <a:pt x="0" y="21"/>
                    </a:cubicBezTo>
                    <a:cubicBezTo>
                      <a:pt x="4" y="4"/>
                      <a:pt x="4" y="0"/>
                      <a:pt x="4" y="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6" name="Freeform 208"/>
              <p:cNvSpPr>
                <a:spLocks/>
              </p:cNvSpPr>
              <p:nvPr userDrawn="1"/>
            </p:nvSpPr>
            <p:spPr bwMode="ltGray">
              <a:xfrm>
                <a:off x="4260" y="6"/>
                <a:ext cx="480" cy="100"/>
              </a:xfrm>
              <a:custGeom>
                <a:avLst/>
                <a:gdLst>
                  <a:gd name="T0" fmla="*/ 220 w 323"/>
                  <a:gd name="T1" fmla="*/ 1 h 64"/>
                  <a:gd name="T2" fmla="*/ 231 w 323"/>
                  <a:gd name="T3" fmla="*/ 8 h 64"/>
                  <a:gd name="T4" fmla="*/ 235 w 323"/>
                  <a:gd name="T5" fmla="*/ 0 h 64"/>
                  <a:gd name="T6" fmla="*/ 265 w 323"/>
                  <a:gd name="T7" fmla="*/ 0 h 64"/>
                  <a:gd name="T8" fmla="*/ 287 w 323"/>
                  <a:gd name="T9" fmla="*/ 17 h 64"/>
                  <a:gd name="T10" fmla="*/ 319 w 323"/>
                  <a:gd name="T11" fmla="*/ 10 h 64"/>
                  <a:gd name="T12" fmla="*/ 314 w 323"/>
                  <a:gd name="T13" fmla="*/ 29 h 64"/>
                  <a:gd name="T14" fmla="*/ 298 w 323"/>
                  <a:gd name="T15" fmla="*/ 46 h 64"/>
                  <a:gd name="T16" fmla="*/ 295 w 323"/>
                  <a:gd name="T17" fmla="*/ 29 h 64"/>
                  <a:gd name="T18" fmla="*/ 287 w 323"/>
                  <a:gd name="T19" fmla="*/ 31 h 64"/>
                  <a:gd name="T20" fmla="*/ 279 w 323"/>
                  <a:gd name="T21" fmla="*/ 29 h 64"/>
                  <a:gd name="T22" fmla="*/ 263 w 323"/>
                  <a:gd name="T23" fmla="*/ 21 h 64"/>
                  <a:gd name="T24" fmla="*/ 228 w 323"/>
                  <a:gd name="T25" fmla="*/ 38 h 64"/>
                  <a:gd name="T26" fmla="*/ 201 w 323"/>
                  <a:gd name="T27" fmla="*/ 44 h 64"/>
                  <a:gd name="T28" fmla="*/ 212 w 323"/>
                  <a:gd name="T29" fmla="*/ 57 h 64"/>
                  <a:gd name="T30" fmla="*/ 188 w 323"/>
                  <a:gd name="T31" fmla="*/ 63 h 64"/>
                  <a:gd name="T32" fmla="*/ 169 w 323"/>
                  <a:gd name="T33" fmla="*/ 61 h 64"/>
                  <a:gd name="T34" fmla="*/ 177 w 323"/>
                  <a:gd name="T35" fmla="*/ 57 h 64"/>
                  <a:gd name="T36" fmla="*/ 171 w 323"/>
                  <a:gd name="T37" fmla="*/ 40 h 64"/>
                  <a:gd name="T38" fmla="*/ 169 w 323"/>
                  <a:gd name="T39" fmla="*/ 31 h 64"/>
                  <a:gd name="T40" fmla="*/ 158 w 323"/>
                  <a:gd name="T41" fmla="*/ 23 h 64"/>
                  <a:gd name="T42" fmla="*/ 142 w 323"/>
                  <a:gd name="T43" fmla="*/ 27 h 64"/>
                  <a:gd name="T44" fmla="*/ 134 w 323"/>
                  <a:gd name="T45" fmla="*/ 27 h 64"/>
                  <a:gd name="T46" fmla="*/ 123 w 323"/>
                  <a:gd name="T47" fmla="*/ 25 h 64"/>
                  <a:gd name="T48" fmla="*/ 83 w 323"/>
                  <a:gd name="T49" fmla="*/ 2 h 64"/>
                  <a:gd name="T50" fmla="*/ 59 w 323"/>
                  <a:gd name="T51" fmla="*/ 14 h 64"/>
                  <a:gd name="T52" fmla="*/ 1 w 323"/>
                  <a:gd name="T53" fmla="*/ 0 h 64"/>
                  <a:gd name="T54" fmla="*/ 220 w 323"/>
                  <a:gd name="T55" fmla="*/ 1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323" h="64">
                    <a:moveTo>
                      <a:pt x="220" y="1"/>
                    </a:moveTo>
                    <a:cubicBezTo>
                      <a:pt x="215" y="12"/>
                      <a:pt x="225" y="17"/>
                      <a:pt x="231" y="8"/>
                    </a:cubicBezTo>
                    <a:cubicBezTo>
                      <a:pt x="235" y="0"/>
                      <a:pt x="229" y="7"/>
                      <a:pt x="235" y="0"/>
                    </a:cubicBezTo>
                    <a:lnTo>
                      <a:pt x="265" y="0"/>
                    </a:lnTo>
                    <a:cubicBezTo>
                      <a:pt x="277" y="6"/>
                      <a:pt x="276" y="11"/>
                      <a:pt x="287" y="17"/>
                    </a:cubicBezTo>
                    <a:cubicBezTo>
                      <a:pt x="308" y="11"/>
                      <a:pt x="293" y="7"/>
                      <a:pt x="319" y="10"/>
                    </a:cubicBezTo>
                    <a:cubicBezTo>
                      <a:pt x="323" y="19"/>
                      <a:pt x="321" y="22"/>
                      <a:pt x="314" y="29"/>
                    </a:cubicBezTo>
                    <a:cubicBezTo>
                      <a:pt x="312" y="39"/>
                      <a:pt x="313" y="50"/>
                      <a:pt x="298" y="46"/>
                    </a:cubicBezTo>
                    <a:cubicBezTo>
                      <a:pt x="297" y="40"/>
                      <a:pt x="298" y="34"/>
                      <a:pt x="295" y="29"/>
                    </a:cubicBezTo>
                    <a:cubicBezTo>
                      <a:pt x="294" y="27"/>
                      <a:pt x="290" y="31"/>
                      <a:pt x="287" y="31"/>
                    </a:cubicBezTo>
                    <a:cubicBezTo>
                      <a:pt x="284" y="31"/>
                      <a:pt x="282" y="30"/>
                      <a:pt x="279" y="29"/>
                    </a:cubicBezTo>
                    <a:cubicBezTo>
                      <a:pt x="274" y="27"/>
                      <a:pt x="263" y="21"/>
                      <a:pt x="263" y="21"/>
                    </a:cubicBezTo>
                    <a:cubicBezTo>
                      <a:pt x="249" y="23"/>
                      <a:pt x="241" y="31"/>
                      <a:pt x="228" y="38"/>
                    </a:cubicBezTo>
                    <a:cubicBezTo>
                      <a:pt x="220" y="41"/>
                      <a:pt x="209" y="42"/>
                      <a:pt x="201" y="44"/>
                    </a:cubicBezTo>
                    <a:cubicBezTo>
                      <a:pt x="193" y="54"/>
                      <a:pt x="200" y="53"/>
                      <a:pt x="212" y="57"/>
                    </a:cubicBezTo>
                    <a:cubicBezTo>
                      <a:pt x="200" y="62"/>
                      <a:pt x="199" y="57"/>
                      <a:pt x="188" y="63"/>
                    </a:cubicBezTo>
                    <a:cubicBezTo>
                      <a:pt x="181" y="62"/>
                      <a:pt x="174" y="64"/>
                      <a:pt x="169" y="61"/>
                    </a:cubicBezTo>
                    <a:cubicBezTo>
                      <a:pt x="166" y="59"/>
                      <a:pt x="175" y="59"/>
                      <a:pt x="177" y="57"/>
                    </a:cubicBezTo>
                    <a:cubicBezTo>
                      <a:pt x="181" y="48"/>
                      <a:pt x="149" y="28"/>
                      <a:pt x="171" y="40"/>
                    </a:cubicBezTo>
                    <a:cubicBezTo>
                      <a:pt x="184" y="55"/>
                      <a:pt x="184" y="36"/>
                      <a:pt x="169" y="31"/>
                    </a:cubicBezTo>
                    <a:cubicBezTo>
                      <a:pt x="167" y="27"/>
                      <a:pt x="167" y="22"/>
                      <a:pt x="158" y="23"/>
                    </a:cubicBezTo>
                    <a:cubicBezTo>
                      <a:pt x="153" y="23"/>
                      <a:pt x="142" y="27"/>
                      <a:pt x="142" y="27"/>
                    </a:cubicBezTo>
                    <a:cubicBezTo>
                      <a:pt x="136" y="39"/>
                      <a:pt x="143" y="31"/>
                      <a:pt x="134" y="27"/>
                    </a:cubicBezTo>
                    <a:cubicBezTo>
                      <a:pt x="130" y="25"/>
                      <a:pt x="126" y="25"/>
                      <a:pt x="123" y="25"/>
                    </a:cubicBezTo>
                    <a:cubicBezTo>
                      <a:pt x="117" y="11"/>
                      <a:pt x="100" y="6"/>
                      <a:pt x="83" y="2"/>
                    </a:cubicBezTo>
                    <a:cubicBezTo>
                      <a:pt x="70" y="4"/>
                      <a:pt x="69" y="9"/>
                      <a:pt x="59" y="14"/>
                    </a:cubicBezTo>
                    <a:cubicBezTo>
                      <a:pt x="45" y="14"/>
                      <a:pt x="0" y="12"/>
                      <a:pt x="1" y="0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7" name="Freeform 209"/>
              <p:cNvSpPr>
                <a:spLocks/>
              </p:cNvSpPr>
              <p:nvPr userDrawn="1"/>
            </p:nvSpPr>
            <p:spPr bwMode="ltGray">
              <a:xfrm>
                <a:off x="3835" y="3"/>
                <a:ext cx="446" cy="49"/>
              </a:xfrm>
              <a:custGeom>
                <a:avLst/>
                <a:gdLst>
                  <a:gd name="T0" fmla="*/ 105 w 300"/>
                  <a:gd name="T1" fmla="*/ 31 h 31"/>
                  <a:gd name="T2" fmla="*/ 30 w 300"/>
                  <a:gd name="T3" fmla="*/ 1 h 31"/>
                  <a:gd name="T4" fmla="*/ 285 w 300"/>
                  <a:gd name="T5" fmla="*/ 0 h 31"/>
                  <a:gd name="T6" fmla="*/ 296 w 300"/>
                  <a:gd name="T7" fmla="*/ 14 h 31"/>
                  <a:gd name="T8" fmla="*/ 264 w 300"/>
                  <a:gd name="T9" fmla="*/ 16 h 31"/>
                  <a:gd name="T10" fmla="*/ 105 w 300"/>
                  <a:gd name="T11" fmla="*/ 3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0" h="31">
                    <a:moveTo>
                      <a:pt x="105" y="31"/>
                    </a:moveTo>
                    <a:cubicBezTo>
                      <a:pt x="83" y="19"/>
                      <a:pt x="0" y="6"/>
                      <a:pt x="30" y="1"/>
                    </a:cubicBezTo>
                    <a:lnTo>
                      <a:pt x="285" y="0"/>
                    </a:lnTo>
                    <a:cubicBezTo>
                      <a:pt x="296" y="4"/>
                      <a:pt x="300" y="5"/>
                      <a:pt x="296" y="14"/>
                    </a:cubicBezTo>
                    <a:cubicBezTo>
                      <a:pt x="285" y="11"/>
                      <a:pt x="276" y="16"/>
                      <a:pt x="264" y="16"/>
                    </a:cubicBezTo>
                    <a:lnTo>
                      <a:pt x="105" y="3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8" name="Freeform 210"/>
              <p:cNvSpPr>
                <a:spLocks/>
              </p:cNvSpPr>
              <p:nvPr userDrawn="1"/>
            </p:nvSpPr>
            <p:spPr bwMode="ltGray">
              <a:xfrm>
                <a:off x="2853" y="74"/>
                <a:ext cx="42" cy="25"/>
              </a:xfrm>
              <a:custGeom>
                <a:avLst/>
                <a:gdLst>
                  <a:gd name="T0" fmla="*/ 0 w 41"/>
                  <a:gd name="T1" fmla="*/ 25 h 29"/>
                  <a:gd name="T2" fmla="*/ 12 w 41"/>
                  <a:gd name="T3" fmla="*/ 29 h 29"/>
                  <a:gd name="T4" fmla="*/ 0 w 41"/>
                  <a:gd name="T5" fmla="*/ 2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9">
                    <a:moveTo>
                      <a:pt x="0" y="25"/>
                    </a:moveTo>
                    <a:cubicBezTo>
                      <a:pt x="10" y="11"/>
                      <a:pt x="41" y="0"/>
                      <a:pt x="12" y="29"/>
                    </a:cubicBezTo>
                    <a:cubicBezTo>
                      <a:pt x="8" y="28"/>
                      <a:pt x="0" y="25"/>
                      <a:pt x="0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39" name="Freeform 211"/>
              <p:cNvSpPr>
                <a:spLocks/>
              </p:cNvSpPr>
              <p:nvPr userDrawn="1"/>
            </p:nvSpPr>
            <p:spPr bwMode="ltGray">
              <a:xfrm>
                <a:off x="1704" y="3"/>
                <a:ext cx="1022" cy="372"/>
              </a:xfrm>
              <a:custGeom>
                <a:avLst/>
                <a:gdLst>
                  <a:gd name="T0" fmla="*/ 73 w 436"/>
                  <a:gd name="T1" fmla="*/ 1 h 152"/>
                  <a:gd name="T2" fmla="*/ 436 w 436"/>
                  <a:gd name="T3" fmla="*/ 0 h 152"/>
                  <a:gd name="T4" fmla="*/ 416 w 436"/>
                  <a:gd name="T5" fmla="*/ 54 h 152"/>
                  <a:gd name="T6" fmla="*/ 397 w 436"/>
                  <a:gd name="T7" fmla="*/ 68 h 152"/>
                  <a:gd name="T8" fmla="*/ 392 w 436"/>
                  <a:gd name="T9" fmla="*/ 70 h 152"/>
                  <a:gd name="T10" fmla="*/ 375 w 436"/>
                  <a:gd name="T11" fmla="*/ 73 h 152"/>
                  <a:gd name="T12" fmla="*/ 361 w 436"/>
                  <a:gd name="T13" fmla="*/ 88 h 152"/>
                  <a:gd name="T14" fmla="*/ 362 w 436"/>
                  <a:gd name="T15" fmla="*/ 99 h 152"/>
                  <a:gd name="T16" fmla="*/ 364 w 436"/>
                  <a:gd name="T17" fmla="*/ 107 h 152"/>
                  <a:gd name="T18" fmla="*/ 366 w 436"/>
                  <a:gd name="T19" fmla="*/ 113 h 152"/>
                  <a:gd name="T20" fmla="*/ 362 w 436"/>
                  <a:gd name="T21" fmla="*/ 122 h 152"/>
                  <a:gd name="T22" fmla="*/ 351 w 436"/>
                  <a:gd name="T23" fmla="*/ 120 h 152"/>
                  <a:gd name="T24" fmla="*/ 342 w 436"/>
                  <a:gd name="T25" fmla="*/ 129 h 152"/>
                  <a:gd name="T26" fmla="*/ 347 w 436"/>
                  <a:gd name="T27" fmla="*/ 105 h 152"/>
                  <a:gd name="T28" fmla="*/ 338 w 436"/>
                  <a:gd name="T29" fmla="*/ 100 h 152"/>
                  <a:gd name="T30" fmla="*/ 344 w 436"/>
                  <a:gd name="T31" fmla="*/ 93 h 152"/>
                  <a:gd name="T32" fmla="*/ 342 w 436"/>
                  <a:gd name="T33" fmla="*/ 89 h 152"/>
                  <a:gd name="T34" fmla="*/ 320 w 436"/>
                  <a:gd name="T35" fmla="*/ 94 h 152"/>
                  <a:gd name="T36" fmla="*/ 317 w 436"/>
                  <a:gd name="T37" fmla="*/ 85 h 152"/>
                  <a:gd name="T38" fmla="*/ 297 w 436"/>
                  <a:gd name="T39" fmla="*/ 94 h 152"/>
                  <a:gd name="T40" fmla="*/ 320 w 436"/>
                  <a:gd name="T41" fmla="*/ 103 h 152"/>
                  <a:gd name="T42" fmla="*/ 305 w 436"/>
                  <a:gd name="T43" fmla="*/ 117 h 152"/>
                  <a:gd name="T44" fmla="*/ 311 w 436"/>
                  <a:gd name="T45" fmla="*/ 126 h 152"/>
                  <a:gd name="T46" fmla="*/ 315 w 436"/>
                  <a:gd name="T47" fmla="*/ 138 h 152"/>
                  <a:gd name="T48" fmla="*/ 309 w 436"/>
                  <a:gd name="T49" fmla="*/ 139 h 152"/>
                  <a:gd name="T50" fmla="*/ 314 w 436"/>
                  <a:gd name="T51" fmla="*/ 144 h 152"/>
                  <a:gd name="T52" fmla="*/ 307 w 436"/>
                  <a:gd name="T53" fmla="*/ 152 h 152"/>
                  <a:gd name="T54" fmla="*/ 0 w 436"/>
                  <a:gd name="T55" fmla="*/ 149 h 152"/>
                  <a:gd name="T56" fmla="*/ 73 w 436"/>
                  <a:gd name="T57" fmla="*/ 1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436" h="152">
                    <a:moveTo>
                      <a:pt x="73" y="1"/>
                    </a:moveTo>
                    <a:lnTo>
                      <a:pt x="436" y="0"/>
                    </a:lnTo>
                    <a:cubicBezTo>
                      <a:pt x="430" y="15"/>
                      <a:pt x="429" y="42"/>
                      <a:pt x="416" y="54"/>
                    </a:cubicBezTo>
                    <a:cubicBezTo>
                      <a:pt x="410" y="60"/>
                      <a:pt x="405" y="63"/>
                      <a:pt x="397" y="68"/>
                    </a:cubicBezTo>
                    <a:cubicBezTo>
                      <a:pt x="396" y="69"/>
                      <a:pt x="392" y="70"/>
                      <a:pt x="392" y="70"/>
                    </a:cubicBezTo>
                    <a:cubicBezTo>
                      <a:pt x="377" y="63"/>
                      <a:pt x="385" y="68"/>
                      <a:pt x="375" y="73"/>
                    </a:cubicBezTo>
                    <a:cubicBezTo>
                      <a:pt x="371" y="82"/>
                      <a:pt x="371" y="83"/>
                      <a:pt x="361" y="88"/>
                    </a:cubicBezTo>
                    <a:cubicBezTo>
                      <a:pt x="359" y="92"/>
                      <a:pt x="364" y="93"/>
                      <a:pt x="362" y="99"/>
                    </a:cubicBezTo>
                    <a:cubicBezTo>
                      <a:pt x="363" y="102"/>
                      <a:pt x="364" y="105"/>
                      <a:pt x="364" y="107"/>
                    </a:cubicBezTo>
                    <a:cubicBezTo>
                      <a:pt x="365" y="109"/>
                      <a:pt x="366" y="111"/>
                      <a:pt x="366" y="113"/>
                    </a:cubicBezTo>
                    <a:cubicBezTo>
                      <a:pt x="365" y="115"/>
                      <a:pt x="364" y="120"/>
                      <a:pt x="362" y="122"/>
                    </a:cubicBezTo>
                    <a:cubicBezTo>
                      <a:pt x="359" y="123"/>
                      <a:pt x="354" y="119"/>
                      <a:pt x="351" y="120"/>
                    </a:cubicBezTo>
                    <a:cubicBezTo>
                      <a:pt x="347" y="129"/>
                      <a:pt x="352" y="127"/>
                      <a:pt x="342" y="129"/>
                    </a:cubicBezTo>
                    <a:cubicBezTo>
                      <a:pt x="340" y="123"/>
                      <a:pt x="345" y="111"/>
                      <a:pt x="347" y="105"/>
                    </a:cubicBezTo>
                    <a:cubicBezTo>
                      <a:pt x="347" y="100"/>
                      <a:pt x="338" y="102"/>
                      <a:pt x="338" y="100"/>
                    </a:cubicBezTo>
                    <a:cubicBezTo>
                      <a:pt x="338" y="98"/>
                      <a:pt x="344" y="95"/>
                      <a:pt x="344" y="93"/>
                    </a:cubicBezTo>
                    <a:cubicBezTo>
                      <a:pt x="344" y="92"/>
                      <a:pt x="344" y="89"/>
                      <a:pt x="342" y="89"/>
                    </a:cubicBezTo>
                    <a:cubicBezTo>
                      <a:pt x="339" y="89"/>
                      <a:pt x="324" y="94"/>
                      <a:pt x="320" y="94"/>
                    </a:cubicBezTo>
                    <a:cubicBezTo>
                      <a:pt x="317" y="86"/>
                      <a:pt x="328" y="88"/>
                      <a:pt x="317" y="85"/>
                    </a:cubicBezTo>
                    <a:cubicBezTo>
                      <a:pt x="311" y="91"/>
                      <a:pt x="306" y="93"/>
                      <a:pt x="297" y="94"/>
                    </a:cubicBezTo>
                    <a:cubicBezTo>
                      <a:pt x="300" y="104"/>
                      <a:pt x="307" y="101"/>
                      <a:pt x="320" y="103"/>
                    </a:cubicBezTo>
                    <a:cubicBezTo>
                      <a:pt x="318" y="109"/>
                      <a:pt x="311" y="111"/>
                      <a:pt x="305" y="117"/>
                    </a:cubicBezTo>
                    <a:lnTo>
                      <a:pt x="311" y="126"/>
                    </a:lnTo>
                    <a:lnTo>
                      <a:pt x="315" y="138"/>
                    </a:lnTo>
                    <a:lnTo>
                      <a:pt x="309" y="139"/>
                    </a:lnTo>
                    <a:lnTo>
                      <a:pt x="314" y="144"/>
                    </a:lnTo>
                    <a:lnTo>
                      <a:pt x="307" y="152"/>
                    </a:lnTo>
                    <a:lnTo>
                      <a:pt x="0" y="149"/>
                    </a:lnTo>
                    <a:lnTo>
                      <a:pt x="73" y="1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0" name="Freeform 212"/>
              <p:cNvSpPr>
                <a:spLocks/>
              </p:cNvSpPr>
              <p:nvPr userDrawn="1"/>
            </p:nvSpPr>
            <p:spPr bwMode="ltGray">
              <a:xfrm>
                <a:off x="2729" y="-9"/>
                <a:ext cx="47" cy="134"/>
              </a:xfrm>
              <a:custGeom>
                <a:avLst/>
                <a:gdLst>
                  <a:gd name="T0" fmla="*/ 5 w 47"/>
                  <a:gd name="T1" fmla="*/ 156 h 165"/>
                  <a:gd name="T2" fmla="*/ 15 w 47"/>
                  <a:gd name="T3" fmla="*/ 108 h 165"/>
                  <a:gd name="T4" fmla="*/ 17 w 47"/>
                  <a:gd name="T5" fmla="*/ 68 h 165"/>
                  <a:gd name="T6" fmla="*/ 11 w 47"/>
                  <a:gd name="T7" fmla="*/ 40 h 165"/>
                  <a:gd name="T8" fmla="*/ 17 w 47"/>
                  <a:gd name="T9" fmla="*/ 12 h 165"/>
                  <a:gd name="T10" fmla="*/ 21 w 47"/>
                  <a:gd name="T11" fmla="*/ 0 h 165"/>
                  <a:gd name="T12" fmla="*/ 31 w 47"/>
                  <a:gd name="T13" fmla="*/ 30 h 165"/>
                  <a:gd name="T14" fmla="*/ 47 w 47"/>
                  <a:gd name="T15" fmla="*/ 98 h 165"/>
                  <a:gd name="T16" fmla="*/ 31 w 47"/>
                  <a:gd name="T17" fmla="*/ 108 h 165"/>
                  <a:gd name="T18" fmla="*/ 23 w 47"/>
                  <a:gd name="T19" fmla="*/ 126 h 165"/>
                  <a:gd name="T20" fmla="*/ 21 w 47"/>
                  <a:gd name="T21" fmla="*/ 132 h 165"/>
                  <a:gd name="T22" fmla="*/ 27 w 47"/>
                  <a:gd name="T23" fmla="*/ 134 h 165"/>
                  <a:gd name="T24" fmla="*/ 31 w 47"/>
                  <a:gd name="T25" fmla="*/ 146 h 165"/>
                  <a:gd name="T26" fmla="*/ 13 w 47"/>
                  <a:gd name="T27" fmla="*/ 148 h 165"/>
                  <a:gd name="T28" fmla="*/ 7 w 47"/>
                  <a:gd name="T29" fmla="*/ 160 h 165"/>
                  <a:gd name="T30" fmla="*/ 3 w 47"/>
                  <a:gd name="T31" fmla="*/ 154 h 165"/>
                  <a:gd name="T32" fmla="*/ 5 w 47"/>
                  <a:gd name="T33" fmla="*/ 156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47" h="165">
                    <a:moveTo>
                      <a:pt x="5" y="156"/>
                    </a:moveTo>
                    <a:cubicBezTo>
                      <a:pt x="0" y="141"/>
                      <a:pt x="1" y="118"/>
                      <a:pt x="15" y="108"/>
                    </a:cubicBezTo>
                    <a:cubicBezTo>
                      <a:pt x="16" y="95"/>
                      <a:pt x="17" y="81"/>
                      <a:pt x="17" y="68"/>
                    </a:cubicBezTo>
                    <a:cubicBezTo>
                      <a:pt x="17" y="58"/>
                      <a:pt x="11" y="40"/>
                      <a:pt x="11" y="40"/>
                    </a:cubicBezTo>
                    <a:cubicBezTo>
                      <a:pt x="14" y="20"/>
                      <a:pt x="11" y="29"/>
                      <a:pt x="17" y="12"/>
                    </a:cubicBezTo>
                    <a:cubicBezTo>
                      <a:pt x="18" y="8"/>
                      <a:pt x="21" y="0"/>
                      <a:pt x="21" y="0"/>
                    </a:cubicBezTo>
                    <a:cubicBezTo>
                      <a:pt x="38" y="6"/>
                      <a:pt x="33" y="7"/>
                      <a:pt x="31" y="30"/>
                    </a:cubicBezTo>
                    <a:cubicBezTo>
                      <a:pt x="38" y="52"/>
                      <a:pt x="40" y="76"/>
                      <a:pt x="47" y="98"/>
                    </a:cubicBezTo>
                    <a:cubicBezTo>
                      <a:pt x="44" y="116"/>
                      <a:pt x="45" y="113"/>
                      <a:pt x="31" y="108"/>
                    </a:cubicBezTo>
                    <a:cubicBezTo>
                      <a:pt x="25" y="118"/>
                      <a:pt x="28" y="112"/>
                      <a:pt x="23" y="126"/>
                    </a:cubicBezTo>
                    <a:cubicBezTo>
                      <a:pt x="22" y="128"/>
                      <a:pt x="21" y="132"/>
                      <a:pt x="21" y="132"/>
                    </a:cubicBezTo>
                    <a:cubicBezTo>
                      <a:pt x="23" y="133"/>
                      <a:pt x="26" y="132"/>
                      <a:pt x="27" y="134"/>
                    </a:cubicBezTo>
                    <a:cubicBezTo>
                      <a:pt x="29" y="137"/>
                      <a:pt x="31" y="146"/>
                      <a:pt x="31" y="146"/>
                    </a:cubicBezTo>
                    <a:cubicBezTo>
                      <a:pt x="27" y="165"/>
                      <a:pt x="23" y="155"/>
                      <a:pt x="13" y="148"/>
                    </a:cubicBezTo>
                    <a:cubicBezTo>
                      <a:pt x="11" y="152"/>
                      <a:pt x="11" y="160"/>
                      <a:pt x="7" y="160"/>
                    </a:cubicBezTo>
                    <a:cubicBezTo>
                      <a:pt x="5" y="160"/>
                      <a:pt x="4" y="156"/>
                      <a:pt x="3" y="154"/>
                    </a:cubicBezTo>
                    <a:cubicBezTo>
                      <a:pt x="3" y="153"/>
                      <a:pt x="4" y="155"/>
                      <a:pt x="5" y="15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1" name="Freeform 213"/>
              <p:cNvSpPr>
                <a:spLocks/>
              </p:cNvSpPr>
              <p:nvPr userDrawn="1"/>
            </p:nvSpPr>
            <p:spPr bwMode="ltGray">
              <a:xfrm>
                <a:off x="2701" y="103"/>
                <a:ext cx="138" cy="84"/>
              </a:xfrm>
              <a:custGeom>
                <a:avLst/>
                <a:gdLst>
                  <a:gd name="T0" fmla="*/ 26 w 138"/>
                  <a:gd name="T1" fmla="*/ 61 h 103"/>
                  <a:gd name="T2" fmla="*/ 30 w 138"/>
                  <a:gd name="T3" fmla="*/ 43 h 103"/>
                  <a:gd name="T4" fmla="*/ 50 w 138"/>
                  <a:gd name="T5" fmla="*/ 33 h 103"/>
                  <a:gd name="T6" fmla="*/ 54 w 138"/>
                  <a:gd name="T7" fmla="*/ 45 h 103"/>
                  <a:gd name="T8" fmla="*/ 66 w 138"/>
                  <a:gd name="T9" fmla="*/ 49 h 103"/>
                  <a:gd name="T10" fmla="*/ 80 w 138"/>
                  <a:gd name="T11" fmla="*/ 55 h 103"/>
                  <a:gd name="T12" fmla="*/ 116 w 138"/>
                  <a:gd name="T13" fmla="*/ 33 h 103"/>
                  <a:gd name="T14" fmla="*/ 130 w 138"/>
                  <a:gd name="T15" fmla="*/ 17 h 103"/>
                  <a:gd name="T16" fmla="*/ 138 w 138"/>
                  <a:gd name="T17" fmla="*/ 11 h 103"/>
                  <a:gd name="T18" fmla="*/ 106 w 138"/>
                  <a:gd name="T19" fmla="*/ 49 h 103"/>
                  <a:gd name="T20" fmla="*/ 84 w 138"/>
                  <a:gd name="T21" fmla="*/ 67 h 103"/>
                  <a:gd name="T22" fmla="*/ 66 w 138"/>
                  <a:gd name="T23" fmla="*/ 81 h 103"/>
                  <a:gd name="T24" fmla="*/ 48 w 138"/>
                  <a:gd name="T25" fmla="*/ 103 h 103"/>
                  <a:gd name="T26" fmla="*/ 26 w 138"/>
                  <a:gd name="T27" fmla="*/ 89 h 103"/>
                  <a:gd name="T28" fmla="*/ 20 w 138"/>
                  <a:gd name="T29" fmla="*/ 87 h 103"/>
                  <a:gd name="T30" fmla="*/ 22 w 138"/>
                  <a:gd name="T31" fmla="*/ 97 h 103"/>
                  <a:gd name="T32" fmla="*/ 0 w 138"/>
                  <a:gd name="T33" fmla="*/ 97 h 103"/>
                  <a:gd name="T34" fmla="*/ 10 w 138"/>
                  <a:gd name="T35" fmla="*/ 79 h 103"/>
                  <a:gd name="T36" fmla="*/ 26 w 138"/>
                  <a:gd name="T37" fmla="*/ 61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8" h="103">
                    <a:moveTo>
                      <a:pt x="26" y="61"/>
                    </a:moveTo>
                    <a:cubicBezTo>
                      <a:pt x="29" y="53"/>
                      <a:pt x="33" y="51"/>
                      <a:pt x="30" y="43"/>
                    </a:cubicBezTo>
                    <a:cubicBezTo>
                      <a:pt x="33" y="27"/>
                      <a:pt x="37" y="24"/>
                      <a:pt x="50" y="33"/>
                    </a:cubicBezTo>
                    <a:cubicBezTo>
                      <a:pt x="51" y="37"/>
                      <a:pt x="53" y="41"/>
                      <a:pt x="54" y="45"/>
                    </a:cubicBezTo>
                    <a:cubicBezTo>
                      <a:pt x="55" y="49"/>
                      <a:pt x="66" y="49"/>
                      <a:pt x="66" y="49"/>
                    </a:cubicBezTo>
                    <a:cubicBezTo>
                      <a:pt x="75" y="43"/>
                      <a:pt x="77" y="45"/>
                      <a:pt x="80" y="55"/>
                    </a:cubicBezTo>
                    <a:cubicBezTo>
                      <a:pt x="92" y="47"/>
                      <a:pt x="101" y="37"/>
                      <a:pt x="116" y="33"/>
                    </a:cubicBezTo>
                    <a:cubicBezTo>
                      <a:pt x="125" y="19"/>
                      <a:pt x="120" y="24"/>
                      <a:pt x="130" y="17"/>
                    </a:cubicBezTo>
                    <a:cubicBezTo>
                      <a:pt x="134" y="11"/>
                      <a:pt x="134" y="0"/>
                      <a:pt x="138" y="11"/>
                    </a:cubicBezTo>
                    <a:cubicBezTo>
                      <a:pt x="135" y="31"/>
                      <a:pt x="126" y="45"/>
                      <a:pt x="106" y="49"/>
                    </a:cubicBezTo>
                    <a:cubicBezTo>
                      <a:pt x="97" y="55"/>
                      <a:pt x="93" y="61"/>
                      <a:pt x="84" y="67"/>
                    </a:cubicBezTo>
                    <a:cubicBezTo>
                      <a:pt x="80" y="79"/>
                      <a:pt x="79" y="79"/>
                      <a:pt x="66" y="81"/>
                    </a:cubicBezTo>
                    <a:cubicBezTo>
                      <a:pt x="60" y="90"/>
                      <a:pt x="57" y="97"/>
                      <a:pt x="48" y="103"/>
                    </a:cubicBezTo>
                    <a:cubicBezTo>
                      <a:pt x="42" y="94"/>
                      <a:pt x="37" y="93"/>
                      <a:pt x="26" y="89"/>
                    </a:cubicBezTo>
                    <a:cubicBezTo>
                      <a:pt x="24" y="88"/>
                      <a:pt x="20" y="87"/>
                      <a:pt x="20" y="87"/>
                    </a:cubicBezTo>
                    <a:cubicBezTo>
                      <a:pt x="10" y="90"/>
                      <a:pt x="14" y="94"/>
                      <a:pt x="22" y="97"/>
                    </a:cubicBezTo>
                    <a:cubicBezTo>
                      <a:pt x="14" y="103"/>
                      <a:pt x="9" y="100"/>
                      <a:pt x="0" y="97"/>
                    </a:cubicBezTo>
                    <a:cubicBezTo>
                      <a:pt x="2" y="87"/>
                      <a:pt x="1" y="82"/>
                      <a:pt x="10" y="79"/>
                    </a:cubicBezTo>
                    <a:cubicBezTo>
                      <a:pt x="15" y="63"/>
                      <a:pt x="14" y="69"/>
                      <a:pt x="26" y="6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2" name="Freeform 214"/>
              <p:cNvSpPr>
                <a:spLocks/>
              </p:cNvSpPr>
              <p:nvPr userDrawn="1"/>
            </p:nvSpPr>
            <p:spPr bwMode="ltGray">
              <a:xfrm>
                <a:off x="2553" y="182"/>
                <a:ext cx="187" cy="176"/>
              </a:xfrm>
              <a:custGeom>
                <a:avLst/>
                <a:gdLst>
                  <a:gd name="T0" fmla="*/ 158 w 188"/>
                  <a:gd name="T1" fmla="*/ 24 h 214"/>
                  <a:gd name="T2" fmla="*/ 160 w 188"/>
                  <a:gd name="T3" fmla="*/ 6 h 214"/>
                  <a:gd name="T4" fmla="*/ 170 w 188"/>
                  <a:gd name="T5" fmla="*/ 0 h 214"/>
                  <a:gd name="T6" fmla="*/ 182 w 188"/>
                  <a:gd name="T7" fmla="*/ 24 h 214"/>
                  <a:gd name="T8" fmla="*/ 188 w 188"/>
                  <a:gd name="T9" fmla="*/ 42 h 214"/>
                  <a:gd name="T10" fmla="*/ 178 w 188"/>
                  <a:gd name="T11" fmla="*/ 58 h 214"/>
                  <a:gd name="T12" fmla="*/ 170 w 188"/>
                  <a:gd name="T13" fmla="*/ 76 h 214"/>
                  <a:gd name="T14" fmla="*/ 162 w 188"/>
                  <a:gd name="T15" fmla="*/ 126 h 214"/>
                  <a:gd name="T16" fmla="*/ 144 w 188"/>
                  <a:gd name="T17" fmla="*/ 136 h 214"/>
                  <a:gd name="T18" fmla="*/ 120 w 188"/>
                  <a:gd name="T19" fmla="*/ 138 h 214"/>
                  <a:gd name="T20" fmla="*/ 112 w 188"/>
                  <a:gd name="T21" fmla="*/ 124 h 214"/>
                  <a:gd name="T22" fmla="*/ 102 w 188"/>
                  <a:gd name="T23" fmla="*/ 146 h 214"/>
                  <a:gd name="T24" fmla="*/ 90 w 188"/>
                  <a:gd name="T25" fmla="*/ 150 h 214"/>
                  <a:gd name="T26" fmla="*/ 80 w 188"/>
                  <a:gd name="T27" fmla="*/ 132 h 214"/>
                  <a:gd name="T28" fmla="*/ 58 w 188"/>
                  <a:gd name="T29" fmla="*/ 144 h 214"/>
                  <a:gd name="T30" fmla="*/ 76 w 188"/>
                  <a:gd name="T31" fmla="*/ 142 h 214"/>
                  <a:gd name="T32" fmla="*/ 78 w 188"/>
                  <a:gd name="T33" fmla="*/ 160 h 214"/>
                  <a:gd name="T34" fmla="*/ 58 w 188"/>
                  <a:gd name="T35" fmla="*/ 166 h 214"/>
                  <a:gd name="T36" fmla="*/ 34 w 188"/>
                  <a:gd name="T37" fmla="*/ 166 h 214"/>
                  <a:gd name="T38" fmla="*/ 36 w 188"/>
                  <a:gd name="T39" fmla="*/ 154 h 214"/>
                  <a:gd name="T40" fmla="*/ 46 w 188"/>
                  <a:gd name="T41" fmla="*/ 144 h 214"/>
                  <a:gd name="T42" fmla="*/ 34 w 188"/>
                  <a:gd name="T43" fmla="*/ 148 h 214"/>
                  <a:gd name="T44" fmla="*/ 26 w 188"/>
                  <a:gd name="T45" fmla="*/ 166 h 214"/>
                  <a:gd name="T46" fmla="*/ 30 w 188"/>
                  <a:gd name="T47" fmla="*/ 190 h 214"/>
                  <a:gd name="T48" fmla="*/ 14 w 188"/>
                  <a:gd name="T49" fmla="*/ 200 h 214"/>
                  <a:gd name="T50" fmla="*/ 0 w 188"/>
                  <a:gd name="T51" fmla="*/ 214 h 214"/>
                  <a:gd name="T52" fmla="*/ 8 w 188"/>
                  <a:gd name="T53" fmla="*/ 188 h 214"/>
                  <a:gd name="T54" fmla="*/ 0 w 188"/>
                  <a:gd name="T55" fmla="*/ 164 h 214"/>
                  <a:gd name="T56" fmla="*/ 14 w 188"/>
                  <a:gd name="T57" fmla="*/ 152 h 214"/>
                  <a:gd name="T58" fmla="*/ 32 w 188"/>
                  <a:gd name="T59" fmla="*/ 134 h 214"/>
                  <a:gd name="T60" fmla="*/ 44 w 188"/>
                  <a:gd name="T61" fmla="*/ 118 h 214"/>
                  <a:gd name="T62" fmla="*/ 72 w 188"/>
                  <a:gd name="T63" fmla="*/ 116 h 214"/>
                  <a:gd name="T64" fmla="*/ 84 w 188"/>
                  <a:gd name="T65" fmla="*/ 112 h 214"/>
                  <a:gd name="T66" fmla="*/ 114 w 188"/>
                  <a:gd name="T67" fmla="*/ 78 h 214"/>
                  <a:gd name="T68" fmla="*/ 120 w 188"/>
                  <a:gd name="T69" fmla="*/ 92 h 214"/>
                  <a:gd name="T70" fmla="*/ 132 w 188"/>
                  <a:gd name="T71" fmla="*/ 76 h 214"/>
                  <a:gd name="T72" fmla="*/ 150 w 188"/>
                  <a:gd name="T73" fmla="*/ 54 h 214"/>
                  <a:gd name="T74" fmla="*/ 154 w 188"/>
                  <a:gd name="T75" fmla="*/ 42 h 214"/>
                  <a:gd name="T76" fmla="*/ 148 w 188"/>
                  <a:gd name="T77" fmla="*/ 38 h 214"/>
                  <a:gd name="T78" fmla="*/ 152 w 188"/>
                  <a:gd name="T79" fmla="*/ 32 h 214"/>
                  <a:gd name="T80" fmla="*/ 158 w 188"/>
                  <a:gd name="T81" fmla="*/ 24 h 2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88" h="214">
                    <a:moveTo>
                      <a:pt x="158" y="24"/>
                    </a:moveTo>
                    <a:cubicBezTo>
                      <a:pt x="156" y="18"/>
                      <a:pt x="160" y="6"/>
                      <a:pt x="160" y="6"/>
                    </a:cubicBezTo>
                    <a:cubicBezTo>
                      <a:pt x="167" y="16"/>
                      <a:pt x="167" y="8"/>
                      <a:pt x="170" y="0"/>
                    </a:cubicBezTo>
                    <a:cubicBezTo>
                      <a:pt x="181" y="4"/>
                      <a:pt x="179" y="14"/>
                      <a:pt x="182" y="24"/>
                    </a:cubicBezTo>
                    <a:cubicBezTo>
                      <a:pt x="184" y="30"/>
                      <a:pt x="188" y="42"/>
                      <a:pt x="188" y="42"/>
                    </a:cubicBezTo>
                    <a:cubicBezTo>
                      <a:pt x="183" y="56"/>
                      <a:pt x="188" y="52"/>
                      <a:pt x="178" y="58"/>
                    </a:cubicBezTo>
                    <a:cubicBezTo>
                      <a:pt x="174" y="63"/>
                      <a:pt x="170" y="76"/>
                      <a:pt x="170" y="76"/>
                    </a:cubicBezTo>
                    <a:cubicBezTo>
                      <a:pt x="169" y="100"/>
                      <a:pt x="173" y="110"/>
                      <a:pt x="162" y="126"/>
                    </a:cubicBezTo>
                    <a:cubicBezTo>
                      <a:pt x="150" y="118"/>
                      <a:pt x="155" y="132"/>
                      <a:pt x="144" y="136"/>
                    </a:cubicBezTo>
                    <a:cubicBezTo>
                      <a:pt x="135" y="134"/>
                      <a:pt x="129" y="135"/>
                      <a:pt x="120" y="138"/>
                    </a:cubicBezTo>
                    <a:cubicBezTo>
                      <a:pt x="114" y="129"/>
                      <a:pt x="122" y="127"/>
                      <a:pt x="112" y="124"/>
                    </a:cubicBezTo>
                    <a:cubicBezTo>
                      <a:pt x="108" y="130"/>
                      <a:pt x="108" y="142"/>
                      <a:pt x="102" y="146"/>
                    </a:cubicBezTo>
                    <a:cubicBezTo>
                      <a:pt x="98" y="148"/>
                      <a:pt x="90" y="150"/>
                      <a:pt x="90" y="150"/>
                    </a:cubicBezTo>
                    <a:cubicBezTo>
                      <a:pt x="87" y="141"/>
                      <a:pt x="89" y="135"/>
                      <a:pt x="80" y="132"/>
                    </a:cubicBezTo>
                    <a:cubicBezTo>
                      <a:pt x="68" y="134"/>
                      <a:pt x="65" y="134"/>
                      <a:pt x="58" y="144"/>
                    </a:cubicBezTo>
                    <a:cubicBezTo>
                      <a:pt x="66" y="150"/>
                      <a:pt x="68" y="147"/>
                      <a:pt x="76" y="142"/>
                    </a:cubicBezTo>
                    <a:cubicBezTo>
                      <a:pt x="81" y="146"/>
                      <a:pt x="85" y="155"/>
                      <a:pt x="78" y="160"/>
                    </a:cubicBezTo>
                    <a:cubicBezTo>
                      <a:pt x="75" y="162"/>
                      <a:pt x="62" y="165"/>
                      <a:pt x="58" y="166"/>
                    </a:cubicBezTo>
                    <a:cubicBezTo>
                      <a:pt x="48" y="173"/>
                      <a:pt x="44" y="173"/>
                      <a:pt x="34" y="166"/>
                    </a:cubicBezTo>
                    <a:cubicBezTo>
                      <a:pt x="35" y="162"/>
                      <a:pt x="34" y="158"/>
                      <a:pt x="36" y="154"/>
                    </a:cubicBezTo>
                    <a:cubicBezTo>
                      <a:pt x="38" y="150"/>
                      <a:pt x="55" y="146"/>
                      <a:pt x="46" y="144"/>
                    </a:cubicBezTo>
                    <a:cubicBezTo>
                      <a:pt x="42" y="143"/>
                      <a:pt x="34" y="148"/>
                      <a:pt x="34" y="148"/>
                    </a:cubicBezTo>
                    <a:cubicBezTo>
                      <a:pt x="32" y="155"/>
                      <a:pt x="28" y="159"/>
                      <a:pt x="26" y="166"/>
                    </a:cubicBezTo>
                    <a:cubicBezTo>
                      <a:pt x="36" y="182"/>
                      <a:pt x="36" y="173"/>
                      <a:pt x="30" y="190"/>
                    </a:cubicBezTo>
                    <a:cubicBezTo>
                      <a:pt x="28" y="196"/>
                      <a:pt x="14" y="200"/>
                      <a:pt x="14" y="200"/>
                    </a:cubicBezTo>
                    <a:cubicBezTo>
                      <a:pt x="5" y="214"/>
                      <a:pt x="11" y="210"/>
                      <a:pt x="0" y="214"/>
                    </a:cubicBezTo>
                    <a:cubicBezTo>
                      <a:pt x="2" y="202"/>
                      <a:pt x="5" y="198"/>
                      <a:pt x="8" y="188"/>
                    </a:cubicBezTo>
                    <a:cubicBezTo>
                      <a:pt x="6" y="178"/>
                      <a:pt x="3" y="173"/>
                      <a:pt x="0" y="164"/>
                    </a:cubicBezTo>
                    <a:cubicBezTo>
                      <a:pt x="3" y="156"/>
                      <a:pt x="7" y="157"/>
                      <a:pt x="14" y="152"/>
                    </a:cubicBezTo>
                    <a:cubicBezTo>
                      <a:pt x="18" y="141"/>
                      <a:pt x="23" y="140"/>
                      <a:pt x="32" y="134"/>
                    </a:cubicBezTo>
                    <a:cubicBezTo>
                      <a:pt x="37" y="127"/>
                      <a:pt x="37" y="123"/>
                      <a:pt x="44" y="118"/>
                    </a:cubicBezTo>
                    <a:cubicBezTo>
                      <a:pt x="64" y="121"/>
                      <a:pt x="55" y="122"/>
                      <a:pt x="72" y="116"/>
                    </a:cubicBezTo>
                    <a:cubicBezTo>
                      <a:pt x="76" y="115"/>
                      <a:pt x="84" y="112"/>
                      <a:pt x="84" y="112"/>
                    </a:cubicBezTo>
                    <a:cubicBezTo>
                      <a:pt x="105" y="119"/>
                      <a:pt x="97" y="84"/>
                      <a:pt x="114" y="78"/>
                    </a:cubicBezTo>
                    <a:cubicBezTo>
                      <a:pt x="117" y="87"/>
                      <a:pt x="110" y="89"/>
                      <a:pt x="120" y="92"/>
                    </a:cubicBezTo>
                    <a:cubicBezTo>
                      <a:pt x="125" y="85"/>
                      <a:pt x="125" y="81"/>
                      <a:pt x="132" y="76"/>
                    </a:cubicBezTo>
                    <a:cubicBezTo>
                      <a:pt x="138" y="68"/>
                      <a:pt x="146" y="65"/>
                      <a:pt x="150" y="54"/>
                    </a:cubicBezTo>
                    <a:cubicBezTo>
                      <a:pt x="151" y="50"/>
                      <a:pt x="154" y="42"/>
                      <a:pt x="154" y="42"/>
                    </a:cubicBezTo>
                    <a:cubicBezTo>
                      <a:pt x="152" y="41"/>
                      <a:pt x="148" y="40"/>
                      <a:pt x="148" y="38"/>
                    </a:cubicBezTo>
                    <a:cubicBezTo>
                      <a:pt x="148" y="36"/>
                      <a:pt x="161" y="33"/>
                      <a:pt x="152" y="32"/>
                    </a:cubicBezTo>
                    <a:lnTo>
                      <a:pt x="158" y="2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3" name="Freeform 215"/>
              <p:cNvSpPr>
                <a:spLocks/>
              </p:cNvSpPr>
              <p:nvPr userDrawn="1"/>
            </p:nvSpPr>
            <p:spPr bwMode="ltGray">
              <a:xfrm>
                <a:off x="2677" y="233"/>
                <a:ext cx="14" cy="10"/>
              </a:xfrm>
              <a:custGeom>
                <a:avLst/>
                <a:gdLst>
                  <a:gd name="T0" fmla="*/ 0 w 13"/>
                  <a:gd name="T1" fmla="*/ 9 h 13"/>
                  <a:gd name="T2" fmla="*/ 4 w 13"/>
                  <a:gd name="T3" fmla="*/ 13 h 13"/>
                  <a:gd name="T4" fmla="*/ 0 w 13"/>
                  <a:gd name="T5" fmla="*/ 9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" h="13">
                    <a:moveTo>
                      <a:pt x="0" y="9"/>
                    </a:moveTo>
                    <a:cubicBezTo>
                      <a:pt x="6" y="0"/>
                      <a:pt x="13" y="7"/>
                      <a:pt x="4" y="13"/>
                    </a:cubicBezTo>
                    <a:cubicBezTo>
                      <a:pt x="0" y="6"/>
                      <a:pt x="0" y="5"/>
                      <a:pt x="0" y="9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4" name="Freeform 216"/>
              <p:cNvSpPr>
                <a:spLocks/>
              </p:cNvSpPr>
              <p:nvPr userDrawn="1"/>
            </p:nvSpPr>
            <p:spPr bwMode="ltGray">
              <a:xfrm>
                <a:off x="1627" y="353"/>
                <a:ext cx="813" cy="462"/>
              </a:xfrm>
              <a:custGeom>
                <a:avLst/>
                <a:gdLst>
                  <a:gd name="T0" fmla="*/ 812 w 812"/>
                  <a:gd name="T1" fmla="*/ 26 h 564"/>
                  <a:gd name="T2" fmla="*/ 778 w 812"/>
                  <a:gd name="T3" fmla="*/ 78 h 564"/>
                  <a:gd name="T4" fmla="*/ 748 w 812"/>
                  <a:gd name="T5" fmla="*/ 122 h 564"/>
                  <a:gd name="T6" fmla="*/ 722 w 812"/>
                  <a:gd name="T7" fmla="*/ 142 h 564"/>
                  <a:gd name="T8" fmla="*/ 634 w 812"/>
                  <a:gd name="T9" fmla="*/ 180 h 564"/>
                  <a:gd name="T10" fmla="*/ 632 w 812"/>
                  <a:gd name="T11" fmla="*/ 210 h 564"/>
                  <a:gd name="T12" fmla="*/ 604 w 812"/>
                  <a:gd name="T13" fmla="*/ 230 h 564"/>
                  <a:gd name="T14" fmla="*/ 620 w 812"/>
                  <a:gd name="T15" fmla="*/ 178 h 564"/>
                  <a:gd name="T16" fmla="*/ 576 w 812"/>
                  <a:gd name="T17" fmla="*/ 188 h 564"/>
                  <a:gd name="T18" fmla="*/ 556 w 812"/>
                  <a:gd name="T19" fmla="*/ 218 h 564"/>
                  <a:gd name="T20" fmla="*/ 596 w 812"/>
                  <a:gd name="T21" fmla="*/ 280 h 564"/>
                  <a:gd name="T22" fmla="*/ 594 w 812"/>
                  <a:gd name="T23" fmla="*/ 368 h 564"/>
                  <a:gd name="T24" fmla="*/ 542 w 812"/>
                  <a:gd name="T25" fmla="*/ 406 h 564"/>
                  <a:gd name="T26" fmla="*/ 522 w 812"/>
                  <a:gd name="T27" fmla="*/ 386 h 564"/>
                  <a:gd name="T28" fmla="*/ 482 w 812"/>
                  <a:gd name="T29" fmla="*/ 348 h 564"/>
                  <a:gd name="T30" fmla="*/ 462 w 812"/>
                  <a:gd name="T31" fmla="*/ 348 h 564"/>
                  <a:gd name="T32" fmla="*/ 450 w 812"/>
                  <a:gd name="T33" fmla="*/ 394 h 564"/>
                  <a:gd name="T34" fmla="*/ 500 w 812"/>
                  <a:gd name="T35" fmla="*/ 464 h 564"/>
                  <a:gd name="T36" fmla="*/ 510 w 812"/>
                  <a:gd name="T37" fmla="*/ 524 h 564"/>
                  <a:gd name="T38" fmla="*/ 526 w 812"/>
                  <a:gd name="T39" fmla="*/ 560 h 564"/>
                  <a:gd name="T40" fmla="*/ 492 w 812"/>
                  <a:gd name="T41" fmla="*/ 544 h 564"/>
                  <a:gd name="T42" fmla="*/ 470 w 812"/>
                  <a:gd name="T43" fmla="*/ 518 h 564"/>
                  <a:gd name="T44" fmla="*/ 422 w 812"/>
                  <a:gd name="T45" fmla="*/ 424 h 564"/>
                  <a:gd name="T46" fmla="*/ 426 w 812"/>
                  <a:gd name="T47" fmla="*/ 310 h 564"/>
                  <a:gd name="T48" fmla="*/ 422 w 812"/>
                  <a:gd name="T49" fmla="*/ 268 h 564"/>
                  <a:gd name="T50" fmla="*/ 412 w 812"/>
                  <a:gd name="T51" fmla="*/ 276 h 564"/>
                  <a:gd name="T52" fmla="*/ 386 w 812"/>
                  <a:gd name="T53" fmla="*/ 266 h 564"/>
                  <a:gd name="T54" fmla="*/ 360 w 812"/>
                  <a:gd name="T55" fmla="*/ 170 h 564"/>
                  <a:gd name="T56" fmla="*/ 330 w 812"/>
                  <a:gd name="T57" fmla="*/ 166 h 564"/>
                  <a:gd name="T58" fmla="*/ 288 w 812"/>
                  <a:gd name="T59" fmla="*/ 172 h 564"/>
                  <a:gd name="T60" fmla="*/ 242 w 812"/>
                  <a:gd name="T61" fmla="*/ 232 h 564"/>
                  <a:gd name="T62" fmla="*/ 196 w 812"/>
                  <a:gd name="T63" fmla="*/ 268 h 564"/>
                  <a:gd name="T64" fmla="*/ 184 w 812"/>
                  <a:gd name="T65" fmla="*/ 274 h 564"/>
                  <a:gd name="T66" fmla="*/ 160 w 812"/>
                  <a:gd name="T67" fmla="*/ 328 h 564"/>
                  <a:gd name="T68" fmla="*/ 152 w 812"/>
                  <a:gd name="T69" fmla="*/ 354 h 564"/>
                  <a:gd name="T70" fmla="*/ 128 w 812"/>
                  <a:gd name="T71" fmla="*/ 404 h 564"/>
                  <a:gd name="T72" fmla="*/ 94 w 812"/>
                  <a:gd name="T73" fmla="*/ 392 h 564"/>
                  <a:gd name="T74" fmla="*/ 66 w 812"/>
                  <a:gd name="T75" fmla="*/ 258 h 564"/>
                  <a:gd name="T76" fmla="*/ 72 w 812"/>
                  <a:gd name="T77" fmla="*/ 156 h 564"/>
                  <a:gd name="T78" fmla="*/ 44 w 812"/>
                  <a:gd name="T79" fmla="*/ 180 h 564"/>
                  <a:gd name="T80" fmla="*/ 20 w 812"/>
                  <a:gd name="T81" fmla="*/ 150 h 564"/>
                  <a:gd name="T82" fmla="*/ 24 w 812"/>
                  <a:gd name="T83" fmla="*/ 138 h 564"/>
                  <a:gd name="T84" fmla="*/ 0 w 812"/>
                  <a:gd name="T85" fmla="*/ 92 h 564"/>
                  <a:gd name="T86" fmla="*/ 798 w 812"/>
                  <a:gd name="T87" fmla="*/ 6 h 5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12" h="564">
                    <a:moveTo>
                      <a:pt x="798" y="6"/>
                    </a:moveTo>
                    <a:cubicBezTo>
                      <a:pt x="801" y="15"/>
                      <a:pt x="809" y="16"/>
                      <a:pt x="812" y="26"/>
                    </a:cubicBezTo>
                    <a:cubicBezTo>
                      <a:pt x="809" y="36"/>
                      <a:pt x="801" y="41"/>
                      <a:pt x="796" y="50"/>
                    </a:cubicBezTo>
                    <a:cubicBezTo>
                      <a:pt x="791" y="61"/>
                      <a:pt x="788" y="71"/>
                      <a:pt x="778" y="78"/>
                    </a:cubicBezTo>
                    <a:cubicBezTo>
                      <a:pt x="773" y="85"/>
                      <a:pt x="771" y="88"/>
                      <a:pt x="774" y="96"/>
                    </a:cubicBezTo>
                    <a:cubicBezTo>
                      <a:pt x="767" y="107"/>
                      <a:pt x="758" y="114"/>
                      <a:pt x="748" y="122"/>
                    </a:cubicBezTo>
                    <a:cubicBezTo>
                      <a:pt x="744" y="125"/>
                      <a:pt x="736" y="130"/>
                      <a:pt x="736" y="130"/>
                    </a:cubicBezTo>
                    <a:cubicBezTo>
                      <a:pt x="740" y="141"/>
                      <a:pt x="731" y="140"/>
                      <a:pt x="722" y="142"/>
                    </a:cubicBezTo>
                    <a:cubicBezTo>
                      <a:pt x="716" y="148"/>
                      <a:pt x="712" y="151"/>
                      <a:pt x="704" y="154"/>
                    </a:cubicBezTo>
                    <a:cubicBezTo>
                      <a:pt x="686" y="150"/>
                      <a:pt x="650" y="169"/>
                      <a:pt x="634" y="180"/>
                    </a:cubicBezTo>
                    <a:cubicBezTo>
                      <a:pt x="636" y="189"/>
                      <a:pt x="631" y="193"/>
                      <a:pt x="640" y="196"/>
                    </a:cubicBezTo>
                    <a:cubicBezTo>
                      <a:pt x="643" y="205"/>
                      <a:pt x="640" y="207"/>
                      <a:pt x="632" y="210"/>
                    </a:cubicBezTo>
                    <a:cubicBezTo>
                      <a:pt x="626" y="219"/>
                      <a:pt x="623" y="226"/>
                      <a:pt x="614" y="232"/>
                    </a:cubicBezTo>
                    <a:cubicBezTo>
                      <a:pt x="611" y="231"/>
                      <a:pt x="606" y="233"/>
                      <a:pt x="604" y="230"/>
                    </a:cubicBezTo>
                    <a:cubicBezTo>
                      <a:pt x="599" y="220"/>
                      <a:pt x="610" y="199"/>
                      <a:pt x="620" y="196"/>
                    </a:cubicBezTo>
                    <a:cubicBezTo>
                      <a:pt x="623" y="187"/>
                      <a:pt x="617" y="187"/>
                      <a:pt x="620" y="178"/>
                    </a:cubicBezTo>
                    <a:cubicBezTo>
                      <a:pt x="617" y="164"/>
                      <a:pt x="609" y="168"/>
                      <a:pt x="598" y="172"/>
                    </a:cubicBezTo>
                    <a:cubicBezTo>
                      <a:pt x="592" y="180"/>
                      <a:pt x="585" y="185"/>
                      <a:pt x="576" y="188"/>
                    </a:cubicBezTo>
                    <a:cubicBezTo>
                      <a:pt x="572" y="194"/>
                      <a:pt x="568" y="200"/>
                      <a:pt x="564" y="206"/>
                    </a:cubicBezTo>
                    <a:cubicBezTo>
                      <a:pt x="561" y="210"/>
                      <a:pt x="556" y="218"/>
                      <a:pt x="556" y="218"/>
                    </a:cubicBezTo>
                    <a:cubicBezTo>
                      <a:pt x="558" y="234"/>
                      <a:pt x="559" y="243"/>
                      <a:pt x="572" y="252"/>
                    </a:cubicBezTo>
                    <a:cubicBezTo>
                      <a:pt x="579" y="262"/>
                      <a:pt x="586" y="273"/>
                      <a:pt x="596" y="280"/>
                    </a:cubicBezTo>
                    <a:cubicBezTo>
                      <a:pt x="598" y="286"/>
                      <a:pt x="602" y="298"/>
                      <a:pt x="602" y="298"/>
                    </a:cubicBezTo>
                    <a:cubicBezTo>
                      <a:pt x="601" y="308"/>
                      <a:pt x="599" y="361"/>
                      <a:pt x="594" y="368"/>
                    </a:cubicBezTo>
                    <a:cubicBezTo>
                      <a:pt x="590" y="374"/>
                      <a:pt x="576" y="378"/>
                      <a:pt x="570" y="382"/>
                    </a:cubicBezTo>
                    <a:cubicBezTo>
                      <a:pt x="563" y="393"/>
                      <a:pt x="550" y="396"/>
                      <a:pt x="542" y="406"/>
                    </a:cubicBezTo>
                    <a:cubicBezTo>
                      <a:pt x="536" y="413"/>
                      <a:pt x="539" y="417"/>
                      <a:pt x="530" y="420"/>
                    </a:cubicBezTo>
                    <a:cubicBezTo>
                      <a:pt x="526" y="408"/>
                      <a:pt x="538" y="391"/>
                      <a:pt x="522" y="386"/>
                    </a:cubicBezTo>
                    <a:cubicBezTo>
                      <a:pt x="516" y="377"/>
                      <a:pt x="510" y="364"/>
                      <a:pt x="502" y="356"/>
                    </a:cubicBezTo>
                    <a:cubicBezTo>
                      <a:pt x="497" y="341"/>
                      <a:pt x="505" y="360"/>
                      <a:pt x="482" y="348"/>
                    </a:cubicBezTo>
                    <a:cubicBezTo>
                      <a:pt x="478" y="346"/>
                      <a:pt x="478" y="339"/>
                      <a:pt x="474" y="336"/>
                    </a:cubicBezTo>
                    <a:cubicBezTo>
                      <a:pt x="470" y="323"/>
                      <a:pt x="466" y="342"/>
                      <a:pt x="462" y="348"/>
                    </a:cubicBezTo>
                    <a:cubicBezTo>
                      <a:pt x="460" y="358"/>
                      <a:pt x="456" y="363"/>
                      <a:pt x="454" y="374"/>
                    </a:cubicBezTo>
                    <a:cubicBezTo>
                      <a:pt x="457" y="383"/>
                      <a:pt x="455" y="387"/>
                      <a:pt x="450" y="394"/>
                    </a:cubicBezTo>
                    <a:cubicBezTo>
                      <a:pt x="454" y="399"/>
                      <a:pt x="464" y="411"/>
                      <a:pt x="466" y="418"/>
                    </a:cubicBezTo>
                    <a:cubicBezTo>
                      <a:pt x="474" y="443"/>
                      <a:pt x="472" y="458"/>
                      <a:pt x="500" y="464"/>
                    </a:cubicBezTo>
                    <a:cubicBezTo>
                      <a:pt x="507" y="469"/>
                      <a:pt x="510" y="474"/>
                      <a:pt x="516" y="480"/>
                    </a:cubicBezTo>
                    <a:cubicBezTo>
                      <a:pt x="511" y="494"/>
                      <a:pt x="513" y="509"/>
                      <a:pt x="510" y="524"/>
                    </a:cubicBezTo>
                    <a:cubicBezTo>
                      <a:pt x="512" y="537"/>
                      <a:pt x="511" y="541"/>
                      <a:pt x="522" y="548"/>
                    </a:cubicBezTo>
                    <a:cubicBezTo>
                      <a:pt x="523" y="552"/>
                      <a:pt x="525" y="556"/>
                      <a:pt x="526" y="560"/>
                    </a:cubicBezTo>
                    <a:cubicBezTo>
                      <a:pt x="527" y="564"/>
                      <a:pt x="514" y="556"/>
                      <a:pt x="514" y="556"/>
                    </a:cubicBezTo>
                    <a:cubicBezTo>
                      <a:pt x="502" y="564"/>
                      <a:pt x="501" y="551"/>
                      <a:pt x="492" y="544"/>
                    </a:cubicBezTo>
                    <a:cubicBezTo>
                      <a:pt x="488" y="541"/>
                      <a:pt x="480" y="536"/>
                      <a:pt x="480" y="536"/>
                    </a:cubicBezTo>
                    <a:cubicBezTo>
                      <a:pt x="471" y="522"/>
                      <a:pt x="474" y="529"/>
                      <a:pt x="470" y="518"/>
                    </a:cubicBezTo>
                    <a:cubicBezTo>
                      <a:pt x="467" y="491"/>
                      <a:pt x="461" y="446"/>
                      <a:pt x="436" y="430"/>
                    </a:cubicBezTo>
                    <a:cubicBezTo>
                      <a:pt x="428" y="433"/>
                      <a:pt x="425" y="433"/>
                      <a:pt x="422" y="424"/>
                    </a:cubicBezTo>
                    <a:cubicBezTo>
                      <a:pt x="427" y="404"/>
                      <a:pt x="432" y="383"/>
                      <a:pt x="438" y="364"/>
                    </a:cubicBezTo>
                    <a:cubicBezTo>
                      <a:pt x="436" y="343"/>
                      <a:pt x="431" y="330"/>
                      <a:pt x="426" y="310"/>
                    </a:cubicBezTo>
                    <a:cubicBezTo>
                      <a:pt x="429" y="302"/>
                      <a:pt x="425" y="300"/>
                      <a:pt x="422" y="292"/>
                    </a:cubicBezTo>
                    <a:cubicBezTo>
                      <a:pt x="424" y="282"/>
                      <a:pt x="428" y="277"/>
                      <a:pt x="422" y="268"/>
                    </a:cubicBezTo>
                    <a:cubicBezTo>
                      <a:pt x="420" y="269"/>
                      <a:pt x="418" y="269"/>
                      <a:pt x="416" y="270"/>
                    </a:cubicBezTo>
                    <a:cubicBezTo>
                      <a:pt x="414" y="272"/>
                      <a:pt x="414" y="275"/>
                      <a:pt x="412" y="276"/>
                    </a:cubicBezTo>
                    <a:cubicBezTo>
                      <a:pt x="408" y="278"/>
                      <a:pt x="400" y="280"/>
                      <a:pt x="400" y="280"/>
                    </a:cubicBezTo>
                    <a:cubicBezTo>
                      <a:pt x="394" y="274"/>
                      <a:pt x="389" y="274"/>
                      <a:pt x="386" y="266"/>
                    </a:cubicBezTo>
                    <a:cubicBezTo>
                      <a:pt x="391" y="251"/>
                      <a:pt x="379" y="206"/>
                      <a:pt x="364" y="196"/>
                    </a:cubicBezTo>
                    <a:cubicBezTo>
                      <a:pt x="357" y="186"/>
                      <a:pt x="358" y="182"/>
                      <a:pt x="360" y="170"/>
                    </a:cubicBezTo>
                    <a:cubicBezTo>
                      <a:pt x="358" y="160"/>
                      <a:pt x="356" y="147"/>
                      <a:pt x="346" y="144"/>
                    </a:cubicBezTo>
                    <a:cubicBezTo>
                      <a:pt x="343" y="154"/>
                      <a:pt x="338" y="160"/>
                      <a:pt x="330" y="166"/>
                    </a:cubicBezTo>
                    <a:cubicBezTo>
                      <a:pt x="323" y="164"/>
                      <a:pt x="308" y="160"/>
                      <a:pt x="308" y="160"/>
                    </a:cubicBezTo>
                    <a:cubicBezTo>
                      <a:pt x="296" y="162"/>
                      <a:pt x="297" y="166"/>
                      <a:pt x="288" y="172"/>
                    </a:cubicBezTo>
                    <a:cubicBezTo>
                      <a:pt x="284" y="185"/>
                      <a:pt x="282" y="191"/>
                      <a:pt x="268" y="196"/>
                    </a:cubicBezTo>
                    <a:cubicBezTo>
                      <a:pt x="264" y="200"/>
                      <a:pt x="243" y="231"/>
                      <a:pt x="242" y="232"/>
                    </a:cubicBezTo>
                    <a:cubicBezTo>
                      <a:pt x="231" y="239"/>
                      <a:pt x="215" y="247"/>
                      <a:pt x="206" y="256"/>
                    </a:cubicBezTo>
                    <a:cubicBezTo>
                      <a:pt x="202" y="260"/>
                      <a:pt x="200" y="265"/>
                      <a:pt x="196" y="268"/>
                    </a:cubicBezTo>
                    <a:cubicBezTo>
                      <a:pt x="194" y="269"/>
                      <a:pt x="192" y="269"/>
                      <a:pt x="190" y="270"/>
                    </a:cubicBezTo>
                    <a:cubicBezTo>
                      <a:pt x="188" y="271"/>
                      <a:pt x="186" y="272"/>
                      <a:pt x="184" y="274"/>
                    </a:cubicBezTo>
                    <a:cubicBezTo>
                      <a:pt x="180" y="278"/>
                      <a:pt x="172" y="286"/>
                      <a:pt x="172" y="286"/>
                    </a:cubicBezTo>
                    <a:cubicBezTo>
                      <a:pt x="167" y="300"/>
                      <a:pt x="165" y="314"/>
                      <a:pt x="160" y="328"/>
                    </a:cubicBezTo>
                    <a:cubicBezTo>
                      <a:pt x="158" y="335"/>
                      <a:pt x="156" y="341"/>
                      <a:pt x="154" y="348"/>
                    </a:cubicBezTo>
                    <a:cubicBezTo>
                      <a:pt x="153" y="350"/>
                      <a:pt x="152" y="354"/>
                      <a:pt x="152" y="354"/>
                    </a:cubicBezTo>
                    <a:cubicBezTo>
                      <a:pt x="152" y="359"/>
                      <a:pt x="156" y="384"/>
                      <a:pt x="146" y="392"/>
                    </a:cubicBezTo>
                    <a:cubicBezTo>
                      <a:pt x="141" y="397"/>
                      <a:pt x="128" y="404"/>
                      <a:pt x="128" y="404"/>
                    </a:cubicBezTo>
                    <a:cubicBezTo>
                      <a:pt x="125" y="412"/>
                      <a:pt x="122" y="421"/>
                      <a:pt x="114" y="424"/>
                    </a:cubicBezTo>
                    <a:cubicBezTo>
                      <a:pt x="100" y="419"/>
                      <a:pt x="97" y="405"/>
                      <a:pt x="94" y="392"/>
                    </a:cubicBezTo>
                    <a:cubicBezTo>
                      <a:pt x="86" y="362"/>
                      <a:pt x="82" y="332"/>
                      <a:pt x="72" y="302"/>
                    </a:cubicBezTo>
                    <a:cubicBezTo>
                      <a:pt x="71" y="281"/>
                      <a:pt x="70" y="275"/>
                      <a:pt x="66" y="258"/>
                    </a:cubicBezTo>
                    <a:cubicBezTo>
                      <a:pt x="66" y="251"/>
                      <a:pt x="68" y="219"/>
                      <a:pt x="64" y="208"/>
                    </a:cubicBezTo>
                    <a:cubicBezTo>
                      <a:pt x="70" y="191"/>
                      <a:pt x="66" y="173"/>
                      <a:pt x="72" y="156"/>
                    </a:cubicBezTo>
                    <a:cubicBezTo>
                      <a:pt x="66" y="139"/>
                      <a:pt x="60" y="168"/>
                      <a:pt x="56" y="172"/>
                    </a:cubicBezTo>
                    <a:cubicBezTo>
                      <a:pt x="53" y="175"/>
                      <a:pt x="44" y="180"/>
                      <a:pt x="44" y="180"/>
                    </a:cubicBezTo>
                    <a:cubicBezTo>
                      <a:pt x="35" y="177"/>
                      <a:pt x="28" y="173"/>
                      <a:pt x="24" y="162"/>
                    </a:cubicBezTo>
                    <a:cubicBezTo>
                      <a:pt x="23" y="158"/>
                      <a:pt x="20" y="150"/>
                      <a:pt x="20" y="150"/>
                    </a:cubicBezTo>
                    <a:cubicBezTo>
                      <a:pt x="30" y="148"/>
                      <a:pt x="30" y="143"/>
                      <a:pt x="38" y="138"/>
                    </a:cubicBezTo>
                    <a:cubicBezTo>
                      <a:pt x="35" y="128"/>
                      <a:pt x="31" y="133"/>
                      <a:pt x="24" y="138"/>
                    </a:cubicBezTo>
                    <a:cubicBezTo>
                      <a:pt x="15" y="135"/>
                      <a:pt x="15" y="132"/>
                      <a:pt x="18" y="124"/>
                    </a:cubicBezTo>
                    <a:cubicBezTo>
                      <a:pt x="11" y="114"/>
                      <a:pt x="9" y="101"/>
                      <a:pt x="0" y="92"/>
                    </a:cubicBezTo>
                    <a:lnTo>
                      <a:pt x="76" y="0"/>
                    </a:lnTo>
                    <a:lnTo>
                      <a:pt x="798" y="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5" name="Freeform 217"/>
              <p:cNvSpPr>
                <a:spLocks/>
              </p:cNvSpPr>
              <p:nvPr userDrawn="1"/>
            </p:nvSpPr>
            <p:spPr bwMode="ltGray">
              <a:xfrm>
                <a:off x="1770" y="671"/>
                <a:ext cx="45" cy="71"/>
              </a:xfrm>
              <a:custGeom>
                <a:avLst/>
                <a:gdLst>
                  <a:gd name="T0" fmla="*/ 7 w 43"/>
                  <a:gd name="T1" fmla="*/ 11 h 85"/>
                  <a:gd name="T2" fmla="*/ 17 w 43"/>
                  <a:gd name="T3" fmla="*/ 3 h 85"/>
                  <a:gd name="T4" fmla="*/ 37 w 43"/>
                  <a:gd name="T5" fmla="*/ 33 h 85"/>
                  <a:gd name="T6" fmla="*/ 19 w 43"/>
                  <a:gd name="T7" fmla="*/ 85 h 85"/>
                  <a:gd name="T8" fmla="*/ 1 w 43"/>
                  <a:gd name="T9" fmla="*/ 69 h 85"/>
                  <a:gd name="T10" fmla="*/ 7 w 43"/>
                  <a:gd name="T11" fmla="*/ 11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3" h="85">
                    <a:moveTo>
                      <a:pt x="7" y="11"/>
                    </a:moveTo>
                    <a:cubicBezTo>
                      <a:pt x="4" y="2"/>
                      <a:pt x="9" y="0"/>
                      <a:pt x="17" y="3"/>
                    </a:cubicBezTo>
                    <a:cubicBezTo>
                      <a:pt x="24" y="13"/>
                      <a:pt x="28" y="24"/>
                      <a:pt x="37" y="33"/>
                    </a:cubicBezTo>
                    <a:cubicBezTo>
                      <a:pt x="43" y="52"/>
                      <a:pt x="40" y="78"/>
                      <a:pt x="19" y="85"/>
                    </a:cubicBezTo>
                    <a:cubicBezTo>
                      <a:pt x="6" y="81"/>
                      <a:pt x="5" y="81"/>
                      <a:pt x="1" y="69"/>
                    </a:cubicBezTo>
                    <a:cubicBezTo>
                      <a:pt x="2" y="66"/>
                      <a:pt x="0" y="4"/>
                      <a:pt x="7" y="1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6" name="Freeform 218"/>
              <p:cNvSpPr>
                <a:spLocks/>
              </p:cNvSpPr>
              <p:nvPr userDrawn="1"/>
            </p:nvSpPr>
            <p:spPr bwMode="ltGray">
              <a:xfrm>
                <a:off x="2394" y="431"/>
                <a:ext cx="42" cy="59"/>
              </a:xfrm>
              <a:custGeom>
                <a:avLst/>
                <a:gdLst>
                  <a:gd name="T0" fmla="*/ 13 w 44"/>
                  <a:gd name="T1" fmla="*/ 28 h 74"/>
                  <a:gd name="T2" fmla="*/ 29 w 44"/>
                  <a:gd name="T3" fmla="*/ 2 h 74"/>
                  <a:gd name="T4" fmla="*/ 43 w 44"/>
                  <a:gd name="T5" fmla="*/ 4 h 74"/>
                  <a:gd name="T6" fmla="*/ 39 w 44"/>
                  <a:gd name="T7" fmla="*/ 26 h 74"/>
                  <a:gd name="T8" fmla="*/ 13 w 44"/>
                  <a:gd name="T9" fmla="*/ 74 h 74"/>
                  <a:gd name="T10" fmla="*/ 7 w 44"/>
                  <a:gd name="T11" fmla="*/ 60 h 74"/>
                  <a:gd name="T12" fmla="*/ 3 w 44"/>
                  <a:gd name="T13" fmla="*/ 36 h 74"/>
                  <a:gd name="T14" fmla="*/ 13 w 44"/>
                  <a:gd name="T15" fmla="*/ 28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74">
                    <a:moveTo>
                      <a:pt x="13" y="28"/>
                    </a:moveTo>
                    <a:cubicBezTo>
                      <a:pt x="15" y="13"/>
                      <a:pt x="14" y="7"/>
                      <a:pt x="29" y="2"/>
                    </a:cubicBezTo>
                    <a:cubicBezTo>
                      <a:pt x="34" y="3"/>
                      <a:pt x="40" y="0"/>
                      <a:pt x="43" y="4"/>
                    </a:cubicBezTo>
                    <a:cubicBezTo>
                      <a:pt x="44" y="6"/>
                      <a:pt x="41" y="21"/>
                      <a:pt x="39" y="26"/>
                    </a:cubicBezTo>
                    <a:cubicBezTo>
                      <a:pt x="31" y="43"/>
                      <a:pt x="30" y="63"/>
                      <a:pt x="13" y="74"/>
                    </a:cubicBezTo>
                    <a:cubicBezTo>
                      <a:pt x="4" y="71"/>
                      <a:pt x="4" y="68"/>
                      <a:pt x="7" y="60"/>
                    </a:cubicBezTo>
                    <a:cubicBezTo>
                      <a:pt x="5" y="50"/>
                      <a:pt x="0" y="46"/>
                      <a:pt x="3" y="36"/>
                    </a:cubicBezTo>
                    <a:cubicBezTo>
                      <a:pt x="4" y="32"/>
                      <a:pt x="8" y="23"/>
                      <a:pt x="1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7" name="Freeform 219"/>
              <p:cNvSpPr>
                <a:spLocks/>
              </p:cNvSpPr>
              <p:nvPr userDrawn="1"/>
            </p:nvSpPr>
            <p:spPr bwMode="ltGray">
              <a:xfrm>
                <a:off x="2513" y="402"/>
                <a:ext cx="21" cy="24"/>
              </a:xfrm>
              <a:custGeom>
                <a:avLst/>
                <a:gdLst>
                  <a:gd name="T0" fmla="*/ 7 w 20"/>
                  <a:gd name="T1" fmla="*/ 16 h 30"/>
                  <a:gd name="T2" fmla="*/ 5 w 20"/>
                  <a:gd name="T3" fmla="*/ 30 h 30"/>
                  <a:gd name="T4" fmla="*/ 7 w 20"/>
                  <a:gd name="T5" fmla="*/ 1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30">
                    <a:moveTo>
                      <a:pt x="7" y="16"/>
                    </a:moveTo>
                    <a:cubicBezTo>
                      <a:pt x="18" y="0"/>
                      <a:pt x="20" y="20"/>
                      <a:pt x="5" y="30"/>
                    </a:cubicBezTo>
                    <a:cubicBezTo>
                      <a:pt x="0" y="23"/>
                      <a:pt x="1" y="22"/>
                      <a:pt x="7" y="16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8" name="Freeform 220"/>
              <p:cNvSpPr>
                <a:spLocks/>
              </p:cNvSpPr>
              <p:nvPr userDrawn="1"/>
            </p:nvSpPr>
            <p:spPr bwMode="ltGray">
              <a:xfrm>
                <a:off x="333" y="169"/>
                <a:ext cx="1015" cy="866"/>
              </a:xfrm>
              <a:custGeom>
                <a:avLst/>
                <a:gdLst>
                  <a:gd name="T0" fmla="*/ 481 w 682"/>
                  <a:gd name="T1" fmla="*/ 464 h 557"/>
                  <a:gd name="T2" fmla="*/ 486 w 682"/>
                  <a:gd name="T3" fmla="*/ 451 h 557"/>
                  <a:gd name="T4" fmla="*/ 500 w 682"/>
                  <a:gd name="T5" fmla="*/ 413 h 557"/>
                  <a:gd name="T6" fmla="*/ 309 w 682"/>
                  <a:gd name="T7" fmla="*/ 287 h 557"/>
                  <a:gd name="T8" fmla="*/ 282 w 682"/>
                  <a:gd name="T9" fmla="*/ 346 h 557"/>
                  <a:gd name="T10" fmla="*/ 303 w 682"/>
                  <a:gd name="T11" fmla="*/ 556 h 557"/>
                  <a:gd name="T12" fmla="*/ 282 w 682"/>
                  <a:gd name="T13" fmla="*/ 494 h 557"/>
                  <a:gd name="T14" fmla="*/ 242 w 682"/>
                  <a:gd name="T15" fmla="*/ 439 h 557"/>
                  <a:gd name="T16" fmla="*/ 245 w 682"/>
                  <a:gd name="T17" fmla="*/ 413 h 557"/>
                  <a:gd name="T18" fmla="*/ 247 w 682"/>
                  <a:gd name="T19" fmla="*/ 394 h 557"/>
                  <a:gd name="T20" fmla="*/ 220 w 682"/>
                  <a:gd name="T21" fmla="*/ 375 h 557"/>
                  <a:gd name="T22" fmla="*/ 194 w 682"/>
                  <a:gd name="T23" fmla="*/ 346 h 557"/>
                  <a:gd name="T24" fmla="*/ 148 w 682"/>
                  <a:gd name="T25" fmla="*/ 354 h 557"/>
                  <a:gd name="T26" fmla="*/ 126 w 682"/>
                  <a:gd name="T27" fmla="*/ 365 h 557"/>
                  <a:gd name="T28" fmla="*/ 78 w 682"/>
                  <a:gd name="T29" fmla="*/ 365 h 557"/>
                  <a:gd name="T30" fmla="*/ 22 w 682"/>
                  <a:gd name="T31" fmla="*/ 312 h 557"/>
                  <a:gd name="T32" fmla="*/ 11 w 682"/>
                  <a:gd name="T33" fmla="*/ 295 h 557"/>
                  <a:gd name="T34" fmla="*/ 0 w 682"/>
                  <a:gd name="T35" fmla="*/ 264 h 557"/>
                  <a:gd name="T36" fmla="*/ 24 w 682"/>
                  <a:gd name="T37" fmla="*/ 213 h 557"/>
                  <a:gd name="T38" fmla="*/ 32 w 682"/>
                  <a:gd name="T39" fmla="*/ 181 h 557"/>
                  <a:gd name="T40" fmla="*/ 51 w 682"/>
                  <a:gd name="T41" fmla="*/ 143 h 557"/>
                  <a:gd name="T42" fmla="*/ 81 w 682"/>
                  <a:gd name="T43" fmla="*/ 116 h 557"/>
                  <a:gd name="T44" fmla="*/ 167 w 682"/>
                  <a:gd name="T45" fmla="*/ 67 h 557"/>
                  <a:gd name="T46" fmla="*/ 220 w 682"/>
                  <a:gd name="T47" fmla="*/ 30 h 557"/>
                  <a:gd name="T48" fmla="*/ 258 w 682"/>
                  <a:gd name="T49" fmla="*/ 6 h 557"/>
                  <a:gd name="T50" fmla="*/ 363 w 682"/>
                  <a:gd name="T51" fmla="*/ 2 h 557"/>
                  <a:gd name="T52" fmla="*/ 398 w 682"/>
                  <a:gd name="T53" fmla="*/ 0 h 557"/>
                  <a:gd name="T54" fmla="*/ 384 w 682"/>
                  <a:gd name="T55" fmla="*/ 34 h 557"/>
                  <a:gd name="T56" fmla="*/ 443 w 682"/>
                  <a:gd name="T57" fmla="*/ 84 h 557"/>
                  <a:gd name="T58" fmla="*/ 497 w 682"/>
                  <a:gd name="T59" fmla="*/ 74 h 557"/>
                  <a:gd name="T60" fmla="*/ 529 w 682"/>
                  <a:gd name="T61" fmla="*/ 82 h 557"/>
                  <a:gd name="T62" fmla="*/ 559 w 682"/>
                  <a:gd name="T63" fmla="*/ 97 h 557"/>
                  <a:gd name="T64" fmla="*/ 572 w 682"/>
                  <a:gd name="T65" fmla="*/ 188 h 557"/>
                  <a:gd name="T66" fmla="*/ 572 w 682"/>
                  <a:gd name="T67" fmla="*/ 240 h 557"/>
                  <a:gd name="T68" fmla="*/ 599 w 682"/>
                  <a:gd name="T69" fmla="*/ 283 h 557"/>
                  <a:gd name="T70" fmla="*/ 645 w 682"/>
                  <a:gd name="T71" fmla="*/ 300 h 557"/>
                  <a:gd name="T72" fmla="*/ 680 w 682"/>
                  <a:gd name="T73" fmla="*/ 295 h 557"/>
                  <a:gd name="T74" fmla="*/ 664 w 682"/>
                  <a:gd name="T75" fmla="*/ 340 h 557"/>
                  <a:gd name="T76" fmla="*/ 599 w 682"/>
                  <a:gd name="T77" fmla="*/ 407 h 557"/>
                  <a:gd name="T78" fmla="*/ 548 w 682"/>
                  <a:gd name="T79" fmla="*/ 485 h 557"/>
                  <a:gd name="T80" fmla="*/ 556 w 682"/>
                  <a:gd name="T81" fmla="*/ 508 h 557"/>
                  <a:gd name="T82" fmla="*/ 435 w 682"/>
                  <a:gd name="T83" fmla="*/ 556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682" h="557">
                    <a:moveTo>
                      <a:pt x="435" y="556"/>
                    </a:moveTo>
                    <a:lnTo>
                      <a:pt x="481" y="464"/>
                    </a:lnTo>
                    <a:lnTo>
                      <a:pt x="473" y="449"/>
                    </a:lnTo>
                    <a:lnTo>
                      <a:pt x="486" y="451"/>
                    </a:lnTo>
                    <a:lnTo>
                      <a:pt x="495" y="441"/>
                    </a:lnTo>
                    <a:lnTo>
                      <a:pt x="500" y="413"/>
                    </a:lnTo>
                    <a:lnTo>
                      <a:pt x="500" y="371"/>
                    </a:lnTo>
                    <a:lnTo>
                      <a:pt x="309" y="287"/>
                    </a:lnTo>
                    <a:lnTo>
                      <a:pt x="296" y="308"/>
                    </a:lnTo>
                    <a:lnTo>
                      <a:pt x="282" y="346"/>
                    </a:lnTo>
                    <a:lnTo>
                      <a:pt x="396" y="557"/>
                    </a:lnTo>
                    <a:lnTo>
                      <a:pt x="303" y="556"/>
                    </a:lnTo>
                    <a:lnTo>
                      <a:pt x="304" y="536"/>
                    </a:lnTo>
                    <a:cubicBezTo>
                      <a:pt x="284" y="520"/>
                      <a:pt x="296" y="510"/>
                      <a:pt x="282" y="494"/>
                    </a:cubicBezTo>
                    <a:cubicBezTo>
                      <a:pt x="276" y="475"/>
                      <a:pt x="267" y="468"/>
                      <a:pt x="253" y="451"/>
                    </a:cubicBezTo>
                    <a:cubicBezTo>
                      <a:pt x="249" y="447"/>
                      <a:pt x="245" y="443"/>
                      <a:pt x="242" y="439"/>
                    </a:cubicBezTo>
                    <a:lnTo>
                      <a:pt x="237" y="432"/>
                    </a:lnTo>
                    <a:cubicBezTo>
                      <a:pt x="237" y="432"/>
                      <a:pt x="245" y="413"/>
                      <a:pt x="245" y="413"/>
                    </a:cubicBezTo>
                    <a:cubicBezTo>
                      <a:pt x="247" y="409"/>
                      <a:pt x="250" y="401"/>
                      <a:pt x="250" y="401"/>
                    </a:cubicBezTo>
                    <a:cubicBezTo>
                      <a:pt x="249" y="399"/>
                      <a:pt x="247" y="397"/>
                      <a:pt x="247" y="394"/>
                    </a:cubicBezTo>
                    <a:cubicBezTo>
                      <a:pt x="248" y="390"/>
                      <a:pt x="253" y="382"/>
                      <a:pt x="253" y="382"/>
                    </a:cubicBezTo>
                    <a:cubicBezTo>
                      <a:pt x="243" y="370"/>
                      <a:pt x="237" y="371"/>
                      <a:pt x="220" y="375"/>
                    </a:cubicBezTo>
                    <a:cubicBezTo>
                      <a:pt x="217" y="371"/>
                      <a:pt x="210" y="369"/>
                      <a:pt x="207" y="365"/>
                    </a:cubicBezTo>
                    <a:cubicBezTo>
                      <a:pt x="185" y="337"/>
                      <a:pt x="216" y="363"/>
                      <a:pt x="194" y="346"/>
                    </a:cubicBezTo>
                    <a:cubicBezTo>
                      <a:pt x="167" y="349"/>
                      <a:pt x="179" y="346"/>
                      <a:pt x="156" y="352"/>
                    </a:cubicBezTo>
                    <a:cubicBezTo>
                      <a:pt x="153" y="353"/>
                      <a:pt x="148" y="354"/>
                      <a:pt x="148" y="354"/>
                    </a:cubicBezTo>
                    <a:cubicBezTo>
                      <a:pt x="146" y="356"/>
                      <a:pt x="145" y="359"/>
                      <a:pt x="142" y="361"/>
                    </a:cubicBezTo>
                    <a:cubicBezTo>
                      <a:pt x="138" y="363"/>
                      <a:pt x="126" y="365"/>
                      <a:pt x="126" y="365"/>
                    </a:cubicBezTo>
                    <a:cubicBezTo>
                      <a:pt x="105" y="354"/>
                      <a:pt x="116" y="355"/>
                      <a:pt x="94" y="361"/>
                    </a:cubicBezTo>
                    <a:cubicBezTo>
                      <a:pt x="89" y="362"/>
                      <a:pt x="78" y="365"/>
                      <a:pt x="78" y="365"/>
                    </a:cubicBezTo>
                    <a:cubicBezTo>
                      <a:pt x="62" y="383"/>
                      <a:pt x="46" y="346"/>
                      <a:pt x="35" y="337"/>
                    </a:cubicBezTo>
                    <a:cubicBezTo>
                      <a:pt x="32" y="330"/>
                      <a:pt x="24" y="320"/>
                      <a:pt x="22" y="312"/>
                    </a:cubicBezTo>
                    <a:cubicBezTo>
                      <a:pt x="20" y="308"/>
                      <a:pt x="22" y="303"/>
                      <a:pt x="19" y="300"/>
                    </a:cubicBezTo>
                    <a:cubicBezTo>
                      <a:pt x="17" y="297"/>
                      <a:pt x="13" y="297"/>
                      <a:pt x="11" y="295"/>
                    </a:cubicBezTo>
                    <a:cubicBezTo>
                      <a:pt x="3" y="277"/>
                      <a:pt x="15" y="306"/>
                      <a:pt x="5" y="276"/>
                    </a:cubicBezTo>
                    <a:cubicBezTo>
                      <a:pt x="4" y="272"/>
                      <a:pt x="0" y="264"/>
                      <a:pt x="0" y="264"/>
                    </a:cubicBezTo>
                    <a:cubicBezTo>
                      <a:pt x="3" y="253"/>
                      <a:pt x="2" y="248"/>
                      <a:pt x="13" y="243"/>
                    </a:cubicBezTo>
                    <a:cubicBezTo>
                      <a:pt x="20" y="221"/>
                      <a:pt x="17" y="231"/>
                      <a:pt x="24" y="213"/>
                    </a:cubicBezTo>
                    <a:cubicBezTo>
                      <a:pt x="26" y="209"/>
                      <a:pt x="30" y="200"/>
                      <a:pt x="30" y="200"/>
                    </a:cubicBezTo>
                    <a:cubicBezTo>
                      <a:pt x="26" y="192"/>
                      <a:pt x="24" y="191"/>
                      <a:pt x="32" y="181"/>
                    </a:cubicBezTo>
                    <a:cubicBezTo>
                      <a:pt x="36" y="177"/>
                      <a:pt x="43" y="169"/>
                      <a:pt x="43" y="169"/>
                    </a:cubicBezTo>
                    <a:cubicBezTo>
                      <a:pt x="37" y="155"/>
                      <a:pt x="36" y="153"/>
                      <a:pt x="51" y="143"/>
                    </a:cubicBezTo>
                    <a:cubicBezTo>
                      <a:pt x="56" y="140"/>
                      <a:pt x="67" y="135"/>
                      <a:pt x="67" y="135"/>
                    </a:cubicBezTo>
                    <a:cubicBezTo>
                      <a:pt x="73" y="129"/>
                      <a:pt x="75" y="122"/>
                      <a:pt x="81" y="116"/>
                    </a:cubicBezTo>
                    <a:cubicBezTo>
                      <a:pt x="89" y="107"/>
                      <a:pt x="102" y="105"/>
                      <a:pt x="113" y="99"/>
                    </a:cubicBezTo>
                    <a:cubicBezTo>
                      <a:pt x="125" y="85"/>
                      <a:pt x="149" y="76"/>
                      <a:pt x="167" y="67"/>
                    </a:cubicBezTo>
                    <a:cubicBezTo>
                      <a:pt x="174" y="59"/>
                      <a:pt x="175" y="50"/>
                      <a:pt x="188" y="46"/>
                    </a:cubicBezTo>
                    <a:cubicBezTo>
                      <a:pt x="198" y="39"/>
                      <a:pt x="208" y="36"/>
                      <a:pt x="220" y="30"/>
                    </a:cubicBezTo>
                    <a:cubicBezTo>
                      <a:pt x="223" y="28"/>
                      <a:pt x="228" y="25"/>
                      <a:pt x="228" y="25"/>
                    </a:cubicBezTo>
                    <a:cubicBezTo>
                      <a:pt x="237" y="16"/>
                      <a:pt x="245" y="10"/>
                      <a:pt x="258" y="6"/>
                    </a:cubicBezTo>
                    <a:cubicBezTo>
                      <a:pt x="269" y="31"/>
                      <a:pt x="301" y="6"/>
                      <a:pt x="320" y="4"/>
                    </a:cubicBezTo>
                    <a:cubicBezTo>
                      <a:pt x="334" y="3"/>
                      <a:pt x="349" y="3"/>
                      <a:pt x="363" y="2"/>
                    </a:cubicBezTo>
                    <a:cubicBezTo>
                      <a:pt x="369" y="3"/>
                      <a:pt x="376" y="5"/>
                      <a:pt x="382" y="4"/>
                    </a:cubicBezTo>
                    <a:cubicBezTo>
                      <a:pt x="387" y="4"/>
                      <a:pt x="398" y="0"/>
                      <a:pt x="398" y="0"/>
                    </a:cubicBezTo>
                    <a:cubicBezTo>
                      <a:pt x="415" y="8"/>
                      <a:pt x="406" y="16"/>
                      <a:pt x="400" y="30"/>
                    </a:cubicBezTo>
                    <a:cubicBezTo>
                      <a:pt x="398" y="34"/>
                      <a:pt x="384" y="34"/>
                      <a:pt x="384" y="34"/>
                    </a:cubicBezTo>
                    <a:cubicBezTo>
                      <a:pt x="379" y="47"/>
                      <a:pt x="398" y="51"/>
                      <a:pt x="411" y="55"/>
                    </a:cubicBezTo>
                    <a:cubicBezTo>
                      <a:pt x="419" y="72"/>
                      <a:pt x="421" y="79"/>
                      <a:pt x="443" y="84"/>
                    </a:cubicBezTo>
                    <a:cubicBezTo>
                      <a:pt x="461" y="71"/>
                      <a:pt x="435" y="65"/>
                      <a:pt x="468" y="57"/>
                    </a:cubicBezTo>
                    <a:cubicBezTo>
                      <a:pt x="482" y="61"/>
                      <a:pt x="485" y="70"/>
                      <a:pt x="497" y="74"/>
                    </a:cubicBezTo>
                    <a:cubicBezTo>
                      <a:pt x="505" y="76"/>
                      <a:pt x="513" y="78"/>
                      <a:pt x="521" y="80"/>
                    </a:cubicBezTo>
                    <a:cubicBezTo>
                      <a:pt x="524" y="81"/>
                      <a:pt x="529" y="82"/>
                      <a:pt x="529" y="82"/>
                    </a:cubicBezTo>
                    <a:cubicBezTo>
                      <a:pt x="547" y="78"/>
                      <a:pt x="547" y="76"/>
                      <a:pt x="562" y="84"/>
                    </a:cubicBezTo>
                    <a:cubicBezTo>
                      <a:pt x="566" y="95"/>
                      <a:pt x="565" y="86"/>
                      <a:pt x="559" y="97"/>
                    </a:cubicBezTo>
                    <a:cubicBezTo>
                      <a:pt x="557" y="101"/>
                      <a:pt x="554" y="110"/>
                      <a:pt x="554" y="110"/>
                    </a:cubicBezTo>
                    <a:cubicBezTo>
                      <a:pt x="556" y="132"/>
                      <a:pt x="556" y="168"/>
                      <a:pt x="572" y="188"/>
                    </a:cubicBezTo>
                    <a:cubicBezTo>
                      <a:pt x="568" y="198"/>
                      <a:pt x="564" y="208"/>
                      <a:pt x="562" y="219"/>
                    </a:cubicBezTo>
                    <a:cubicBezTo>
                      <a:pt x="564" y="227"/>
                      <a:pt x="569" y="233"/>
                      <a:pt x="572" y="240"/>
                    </a:cubicBezTo>
                    <a:cubicBezTo>
                      <a:pt x="573" y="247"/>
                      <a:pt x="572" y="254"/>
                      <a:pt x="575" y="259"/>
                    </a:cubicBezTo>
                    <a:cubicBezTo>
                      <a:pt x="577" y="263"/>
                      <a:pt x="595" y="272"/>
                      <a:pt x="599" y="283"/>
                    </a:cubicBezTo>
                    <a:cubicBezTo>
                      <a:pt x="594" y="295"/>
                      <a:pt x="603" y="306"/>
                      <a:pt x="618" y="310"/>
                    </a:cubicBezTo>
                    <a:cubicBezTo>
                      <a:pt x="630" y="307"/>
                      <a:pt x="638" y="308"/>
                      <a:pt x="645" y="300"/>
                    </a:cubicBezTo>
                    <a:cubicBezTo>
                      <a:pt x="660" y="302"/>
                      <a:pt x="663" y="303"/>
                      <a:pt x="672" y="293"/>
                    </a:cubicBezTo>
                    <a:cubicBezTo>
                      <a:pt x="675" y="294"/>
                      <a:pt x="679" y="293"/>
                      <a:pt x="680" y="295"/>
                    </a:cubicBezTo>
                    <a:cubicBezTo>
                      <a:pt x="682" y="301"/>
                      <a:pt x="674" y="321"/>
                      <a:pt x="672" y="327"/>
                    </a:cubicBezTo>
                    <a:cubicBezTo>
                      <a:pt x="668" y="340"/>
                      <a:pt x="671" y="326"/>
                      <a:pt x="664" y="340"/>
                    </a:cubicBezTo>
                    <a:cubicBezTo>
                      <a:pt x="652" y="360"/>
                      <a:pt x="646" y="381"/>
                      <a:pt x="621" y="394"/>
                    </a:cubicBezTo>
                    <a:cubicBezTo>
                      <a:pt x="614" y="402"/>
                      <a:pt x="609" y="402"/>
                      <a:pt x="599" y="407"/>
                    </a:cubicBezTo>
                    <a:cubicBezTo>
                      <a:pt x="590" y="418"/>
                      <a:pt x="579" y="429"/>
                      <a:pt x="567" y="439"/>
                    </a:cubicBezTo>
                    <a:cubicBezTo>
                      <a:pt x="560" y="454"/>
                      <a:pt x="555" y="470"/>
                      <a:pt x="548" y="485"/>
                    </a:cubicBezTo>
                    <a:cubicBezTo>
                      <a:pt x="549" y="489"/>
                      <a:pt x="550" y="492"/>
                      <a:pt x="551" y="496"/>
                    </a:cubicBezTo>
                    <a:cubicBezTo>
                      <a:pt x="552" y="500"/>
                      <a:pt x="556" y="508"/>
                      <a:pt x="556" y="508"/>
                    </a:cubicBezTo>
                    <a:cubicBezTo>
                      <a:pt x="559" y="524"/>
                      <a:pt x="562" y="546"/>
                      <a:pt x="576" y="557"/>
                    </a:cubicBezTo>
                    <a:lnTo>
                      <a:pt x="435" y="556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49" name="Freeform 221"/>
              <p:cNvSpPr>
                <a:spLocks/>
              </p:cNvSpPr>
              <p:nvPr userDrawn="1"/>
            </p:nvSpPr>
            <p:spPr bwMode="ltGray">
              <a:xfrm>
                <a:off x="727" y="495"/>
                <a:ext cx="382" cy="540"/>
              </a:xfrm>
              <a:custGeom>
                <a:avLst/>
                <a:gdLst>
                  <a:gd name="T0" fmla="*/ 243 w 257"/>
                  <a:gd name="T1" fmla="*/ 347 h 347"/>
                  <a:gd name="T2" fmla="*/ 233 w 257"/>
                  <a:gd name="T3" fmla="*/ 301 h 347"/>
                  <a:gd name="T4" fmla="*/ 217 w 257"/>
                  <a:gd name="T5" fmla="*/ 288 h 347"/>
                  <a:gd name="T6" fmla="*/ 215 w 257"/>
                  <a:gd name="T7" fmla="*/ 269 h 347"/>
                  <a:gd name="T8" fmla="*/ 209 w 257"/>
                  <a:gd name="T9" fmla="*/ 254 h 347"/>
                  <a:gd name="T10" fmla="*/ 209 w 257"/>
                  <a:gd name="T11" fmla="*/ 229 h 347"/>
                  <a:gd name="T12" fmla="*/ 207 w 257"/>
                  <a:gd name="T13" fmla="*/ 214 h 347"/>
                  <a:gd name="T14" fmla="*/ 228 w 257"/>
                  <a:gd name="T15" fmla="*/ 202 h 347"/>
                  <a:gd name="T16" fmla="*/ 257 w 257"/>
                  <a:gd name="T17" fmla="*/ 197 h 347"/>
                  <a:gd name="T18" fmla="*/ 257 w 257"/>
                  <a:gd name="T19" fmla="*/ 136 h 347"/>
                  <a:gd name="T20" fmla="*/ 54 w 257"/>
                  <a:gd name="T21" fmla="*/ 96 h 347"/>
                  <a:gd name="T22" fmla="*/ 32 w 257"/>
                  <a:gd name="T23" fmla="*/ 98 h 347"/>
                  <a:gd name="T24" fmla="*/ 16 w 257"/>
                  <a:gd name="T25" fmla="*/ 102 h 347"/>
                  <a:gd name="T26" fmla="*/ 0 w 257"/>
                  <a:gd name="T27" fmla="*/ 149 h 347"/>
                  <a:gd name="T28" fmla="*/ 93 w 257"/>
                  <a:gd name="T29" fmla="*/ 346 h 347"/>
                  <a:gd name="T30" fmla="*/ 243 w 257"/>
                  <a:gd name="T31" fmla="*/ 347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7" h="347">
                    <a:moveTo>
                      <a:pt x="243" y="347"/>
                    </a:moveTo>
                    <a:lnTo>
                      <a:pt x="233" y="301"/>
                    </a:lnTo>
                    <a:lnTo>
                      <a:pt x="217" y="288"/>
                    </a:lnTo>
                    <a:lnTo>
                      <a:pt x="215" y="269"/>
                    </a:lnTo>
                    <a:lnTo>
                      <a:pt x="209" y="254"/>
                    </a:lnTo>
                    <a:lnTo>
                      <a:pt x="209" y="229"/>
                    </a:lnTo>
                    <a:lnTo>
                      <a:pt x="207" y="214"/>
                    </a:lnTo>
                    <a:lnTo>
                      <a:pt x="228" y="202"/>
                    </a:lnTo>
                    <a:lnTo>
                      <a:pt x="257" y="197"/>
                    </a:lnTo>
                    <a:lnTo>
                      <a:pt x="257" y="136"/>
                    </a:lnTo>
                    <a:cubicBezTo>
                      <a:pt x="209" y="119"/>
                      <a:pt x="13" y="0"/>
                      <a:pt x="54" y="96"/>
                    </a:cubicBezTo>
                    <a:cubicBezTo>
                      <a:pt x="36" y="106"/>
                      <a:pt x="57" y="97"/>
                      <a:pt x="32" y="98"/>
                    </a:cubicBezTo>
                    <a:cubicBezTo>
                      <a:pt x="27" y="99"/>
                      <a:pt x="16" y="102"/>
                      <a:pt x="16" y="102"/>
                    </a:cubicBezTo>
                    <a:lnTo>
                      <a:pt x="0" y="149"/>
                    </a:lnTo>
                    <a:lnTo>
                      <a:pt x="93" y="346"/>
                    </a:lnTo>
                    <a:lnTo>
                      <a:pt x="243" y="347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hlink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0" name="Freeform 222"/>
              <p:cNvSpPr>
                <a:spLocks/>
              </p:cNvSpPr>
              <p:nvPr userDrawn="1"/>
            </p:nvSpPr>
            <p:spPr bwMode="ltGray">
              <a:xfrm>
                <a:off x="1400" y="896"/>
                <a:ext cx="16" cy="29"/>
              </a:xfrm>
              <a:custGeom>
                <a:avLst/>
                <a:gdLst>
                  <a:gd name="T0" fmla="*/ 7 w 19"/>
                  <a:gd name="T1" fmla="*/ 25 h 37"/>
                  <a:gd name="T2" fmla="*/ 19 w 19"/>
                  <a:gd name="T3" fmla="*/ 21 h 37"/>
                  <a:gd name="T4" fmla="*/ 7 w 19"/>
                  <a:gd name="T5" fmla="*/ 2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37">
                    <a:moveTo>
                      <a:pt x="7" y="25"/>
                    </a:moveTo>
                    <a:cubicBezTo>
                      <a:pt x="0" y="4"/>
                      <a:pt x="12" y="0"/>
                      <a:pt x="19" y="21"/>
                    </a:cubicBezTo>
                    <a:cubicBezTo>
                      <a:pt x="14" y="37"/>
                      <a:pt x="18" y="36"/>
                      <a:pt x="7" y="25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1" name="Freeform 223"/>
              <p:cNvSpPr>
                <a:spLocks/>
              </p:cNvSpPr>
              <p:nvPr userDrawn="1"/>
            </p:nvSpPr>
            <p:spPr bwMode="ltGray">
              <a:xfrm>
                <a:off x="1379" y="617"/>
                <a:ext cx="21" cy="17"/>
              </a:xfrm>
              <a:custGeom>
                <a:avLst/>
                <a:gdLst>
                  <a:gd name="T0" fmla="*/ 12 w 22"/>
                  <a:gd name="T1" fmla="*/ 12 h 20"/>
                  <a:gd name="T2" fmla="*/ 16 w 22"/>
                  <a:gd name="T3" fmla="*/ 0 h 20"/>
                  <a:gd name="T4" fmla="*/ 20 w 22"/>
                  <a:gd name="T5" fmla="*/ 12 h 20"/>
                  <a:gd name="T6" fmla="*/ 8 w 22"/>
                  <a:gd name="T7" fmla="*/ 20 h 20"/>
                  <a:gd name="T8" fmla="*/ 12 w 22"/>
                  <a:gd name="T9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0">
                    <a:moveTo>
                      <a:pt x="12" y="12"/>
                    </a:moveTo>
                    <a:cubicBezTo>
                      <a:pt x="13" y="8"/>
                      <a:pt x="12" y="0"/>
                      <a:pt x="16" y="0"/>
                    </a:cubicBezTo>
                    <a:cubicBezTo>
                      <a:pt x="20" y="0"/>
                      <a:pt x="22" y="8"/>
                      <a:pt x="20" y="12"/>
                    </a:cubicBezTo>
                    <a:cubicBezTo>
                      <a:pt x="18" y="16"/>
                      <a:pt x="12" y="17"/>
                      <a:pt x="8" y="20"/>
                    </a:cubicBezTo>
                    <a:cubicBezTo>
                      <a:pt x="3" y="5"/>
                      <a:pt x="0" y="6"/>
                      <a:pt x="12" y="1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2" name="Freeform 224"/>
              <p:cNvSpPr>
                <a:spLocks/>
              </p:cNvSpPr>
              <p:nvPr userDrawn="1"/>
            </p:nvSpPr>
            <p:spPr bwMode="ltGray">
              <a:xfrm>
                <a:off x="453" y="275"/>
                <a:ext cx="58" cy="24"/>
              </a:xfrm>
              <a:custGeom>
                <a:avLst/>
                <a:gdLst>
                  <a:gd name="T0" fmla="*/ 24 w 57"/>
                  <a:gd name="T1" fmla="*/ 18 h 30"/>
                  <a:gd name="T2" fmla="*/ 32 w 57"/>
                  <a:gd name="T3" fmla="*/ 6 h 30"/>
                  <a:gd name="T4" fmla="*/ 36 w 57"/>
                  <a:gd name="T5" fmla="*/ 30 h 30"/>
                  <a:gd name="T6" fmla="*/ 24 w 57"/>
                  <a:gd name="T7" fmla="*/ 1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7" h="30">
                    <a:moveTo>
                      <a:pt x="24" y="18"/>
                    </a:moveTo>
                    <a:cubicBezTo>
                      <a:pt x="0" y="10"/>
                      <a:pt x="9" y="0"/>
                      <a:pt x="32" y="6"/>
                    </a:cubicBezTo>
                    <a:cubicBezTo>
                      <a:pt x="46" y="15"/>
                      <a:pt x="57" y="23"/>
                      <a:pt x="36" y="30"/>
                    </a:cubicBezTo>
                    <a:cubicBezTo>
                      <a:pt x="21" y="25"/>
                      <a:pt x="24" y="30"/>
                      <a:pt x="24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3" name="Freeform 225"/>
              <p:cNvSpPr>
                <a:spLocks/>
              </p:cNvSpPr>
              <p:nvPr userDrawn="1"/>
            </p:nvSpPr>
            <p:spPr bwMode="ltGray">
              <a:xfrm>
                <a:off x="1161" y="50"/>
                <a:ext cx="691" cy="569"/>
              </a:xfrm>
              <a:custGeom>
                <a:avLst/>
                <a:gdLst>
                  <a:gd name="T0" fmla="*/ 473 w 693"/>
                  <a:gd name="T1" fmla="*/ 464 h 696"/>
                  <a:gd name="T2" fmla="*/ 393 w 693"/>
                  <a:gd name="T3" fmla="*/ 452 h 696"/>
                  <a:gd name="T4" fmla="*/ 325 w 693"/>
                  <a:gd name="T5" fmla="*/ 412 h 696"/>
                  <a:gd name="T6" fmla="*/ 265 w 693"/>
                  <a:gd name="T7" fmla="*/ 400 h 696"/>
                  <a:gd name="T8" fmla="*/ 237 w 693"/>
                  <a:gd name="T9" fmla="*/ 416 h 696"/>
                  <a:gd name="T10" fmla="*/ 261 w 693"/>
                  <a:gd name="T11" fmla="*/ 428 h 696"/>
                  <a:gd name="T12" fmla="*/ 293 w 693"/>
                  <a:gd name="T13" fmla="*/ 468 h 696"/>
                  <a:gd name="T14" fmla="*/ 321 w 693"/>
                  <a:gd name="T15" fmla="*/ 476 h 696"/>
                  <a:gd name="T16" fmla="*/ 333 w 693"/>
                  <a:gd name="T17" fmla="*/ 536 h 696"/>
                  <a:gd name="T18" fmla="*/ 313 w 693"/>
                  <a:gd name="T19" fmla="*/ 552 h 696"/>
                  <a:gd name="T20" fmla="*/ 261 w 693"/>
                  <a:gd name="T21" fmla="*/ 616 h 696"/>
                  <a:gd name="T22" fmla="*/ 225 w 693"/>
                  <a:gd name="T23" fmla="*/ 628 h 696"/>
                  <a:gd name="T24" fmla="*/ 97 w 693"/>
                  <a:gd name="T25" fmla="*/ 696 h 696"/>
                  <a:gd name="T26" fmla="*/ 77 w 693"/>
                  <a:gd name="T27" fmla="*/ 616 h 696"/>
                  <a:gd name="T28" fmla="*/ 45 w 693"/>
                  <a:gd name="T29" fmla="*/ 524 h 696"/>
                  <a:gd name="T30" fmla="*/ 33 w 693"/>
                  <a:gd name="T31" fmla="*/ 448 h 696"/>
                  <a:gd name="T32" fmla="*/ 53 w 693"/>
                  <a:gd name="T33" fmla="*/ 344 h 696"/>
                  <a:gd name="T34" fmla="*/ 17 w 693"/>
                  <a:gd name="T35" fmla="*/ 392 h 696"/>
                  <a:gd name="T36" fmla="*/ 81 w 693"/>
                  <a:gd name="T37" fmla="*/ 280 h 696"/>
                  <a:gd name="T38" fmla="*/ 113 w 693"/>
                  <a:gd name="T39" fmla="*/ 204 h 696"/>
                  <a:gd name="T40" fmla="*/ 37 w 693"/>
                  <a:gd name="T41" fmla="*/ 204 h 696"/>
                  <a:gd name="T42" fmla="*/ 1 w 693"/>
                  <a:gd name="T43" fmla="*/ 196 h 696"/>
                  <a:gd name="T44" fmla="*/ 25 w 693"/>
                  <a:gd name="T45" fmla="*/ 140 h 696"/>
                  <a:gd name="T46" fmla="*/ 97 w 693"/>
                  <a:gd name="T47" fmla="*/ 112 h 696"/>
                  <a:gd name="T48" fmla="*/ 221 w 693"/>
                  <a:gd name="T49" fmla="*/ 124 h 696"/>
                  <a:gd name="T50" fmla="*/ 229 w 693"/>
                  <a:gd name="T51" fmla="*/ 64 h 696"/>
                  <a:gd name="T52" fmla="*/ 261 w 693"/>
                  <a:gd name="T53" fmla="*/ 0 h 696"/>
                  <a:gd name="T54" fmla="*/ 357 w 693"/>
                  <a:gd name="T55" fmla="*/ 44 h 696"/>
                  <a:gd name="T56" fmla="*/ 329 w 693"/>
                  <a:gd name="T57" fmla="*/ 88 h 696"/>
                  <a:gd name="T58" fmla="*/ 301 w 693"/>
                  <a:gd name="T59" fmla="*/ 176 h 696"/>
                  <a:gd name="T60" fmla="*/ 361 w 693"/>
                  <a:gd name="T61" fmla="*/ 192 h 696"/>
                  <a:gd name="T62" fmla="*/ 373 w 693"/>
                  <a:gd name="T63" fmla="*/ 136 h 696"/>
                  <a:gd name="T64" fmla="*/ 417 w 693"/>
                  <a:gd name="T65" fmla="*/ 92 h 696"/>
                  <a:gd name="T66" fmla="*/ 497 w 693"/>
                  <a:gd name="T67" fmla="*/ 88 h 696"/>
                  <a:gd name="T68" fmla="*/ 529 w 693"/>
                  <a:gd name="T69" fmla="*/ 52 h 696"/>
                  <a:gd name="T70" fmla="*/ 541 w 693"/>
                  <a:gd name="T71" fmla="*/ 460 h 6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93" h="696">
                    <a:moveTo>
                      <a:pt x="541" y="460"/>
                    </a:moveTo>
                    <a:lnTo>
                      <a:pt x="473" y="464"/>
                    </a:lnTo>
                    <a:lnTo>
                      <a:pt x="441" y="452"/>
                    </a:lnTo>
                    <a:lnTo>
                      <a:pt x="393" y="452"/>
                    </a:lnTo>
                    <a:cubicBezTo>
                      <a:pt x="365" y="448"/>
                      <a:pt x="360" y="444"/>
                      <a:pt x="337" y="436"/>
                    </a:cubicBezTo>
                    <a:cubicBezTo>
                      <a:pt x="336" y="432"/>
                      <a:pt x="330" y="413"/>
                      <a:pt x="325" y="412"/>
                    </a:cubicBezTo>
                    <a:cubicBezTo>
                      <a:pt x="317" y="411"/>
                      <a:pt x="301" y="420"/>
                      <a:pt x="301" y="420"/>
                    </a:cubicBezTo>
                    <a:cubicBezTo>
                      <a:pt x="289" y="412"/>
                      <a:pt x="277" y="408"/>
                      <a:pt x="265" y="400"/>
                    </a:cubicBezTo>
                    <a:cubicBezTo>
                      <a:pt x="252" y="380"/>
                      <a:pt x="256" y="356"/>
                      <a:pt x="233" y="348"/>
                    </a:cubicBezTo>
                    <a:cubicBezTo>
                      <a:pt x="217" y="372"/>
                      <a:pt x="221" y="392"/>
                      <a:pt x="237" y="416"/>
                    </a:cubicBezTo>
                    <a:cubicBezTo>
                      <a:pt x="234" y="428"/>
                      <a:pt x="228" y="445"/>
                      <a:pt x="237" y="444"/>
                    </a:cubicBezTo>
                    <a:cubicBezTo>
                      <a:pt x="247" y="443"/>
                      <a:pt x="261" y="428"/>
                      <a:pt x="261" y="428"/>
                    </a:cubicBezTo>
                    <a:cubicBezTo>
                      <a:pt x="258" y="450"/>
                      <a:pt x="243" y="475"/>
                      <a:pt x="269" y="484"/>
                    </a:cubicBezTo>
                    <a:cubicBezTo>
                      <a:pt x="277" y="479"/>
                      <a:pt x="288" y="476"/>
                      <a:pt x="293" y="468"/>
                    </a:cubicBezTo>
                    <a:cubicBezTo>
                      <a:pt x="302" y="454"/>
                      <a:pt x="303" y="446"/>
                      <a:pt x="317" y="436"/>
                    </a:cubicBezTo>
                    <a:cubicBezTo>
                      <a:pt x="315" y="448"/>
                      <a:pt x="306" y="467"/>
                      <a:pt x="321" y="476"/>
                    </a:cubicBezTo>
                    <a:cubicBezTo>
                      <a:pt x="328" y="480"/>
                      <a:pt x="345" y="484"/>
                      <a:pt x="345" y="484"/>
                    </a:cubicBezTo>
                    <a:cubicBezTo>
                      <a:pt x="382" y="472"/>
                      <a:pt x="347" y="527"/>
                      <a:pt x="333" y="536"/>
                    </a:cubicBezTo>
                    <a:cubicBezTo>
                      <a:pt x="330" y="540"/>
                      <a:pt x="329" y="545"/>
                      <a:pt x="325" y="548"/>
                    </a:cubicBezTo>
                    <a:cubicBezTo>
                      <a:pt x="322" y="551"/>
                      <a:pt x="316" y="549"/>
                      <a:pt x="313" y="552"/>
                    </a:cubicBezTo>
                    <a:cubicBezTo>
                      <a:pt x="300" y="565"/>
                      <a:pt x="320" y="575"/>
                      <a:pt x="293" y="584"/>
                    </a:cubicBezTo>
                    <a:cubicBezTo>
                      <a:pt x="286" y="595"/>
                      <a:pt x="272" y="610"/>
                      <a:pt x="261" y="616"/>
                    </a:cubicBezTo>
                    <a:cubicBezTo>
                      <a:pt x="254" y="620"/>
                      <a:pt x="245" y="621"/>
                      <a:pt x="237" y="624"/>
                    </a:cubicBezTo>
                    <a:cubicBezTo>
                      <a:pt x="233" y="625"/>
                      <a:pt x="225" y="628"/>
                      <a:pt x="225" y="628"/>
                    </a:cubicBezTo>
                    <a:cubicBezTo>
                      <a:pt x="215" y="659"/>
                      <a:pt x="212" y="652"/>
                      <a:pt x="173" y="656"/>
                    </a:cubicBezTo>
                    <a:cubicBezTo>
                      <a:pt x="140" y="667"/>
                      <a:pt x="132" y="687"/>
                      <a:pt x="97" y="696"/>
                    </a:cubicBezTo>
                    <a:cubicBezTo>
                      <a:pt x="77" y="691"/>
                      <a:pt x="75" y="687"/>
                      <a:pt x="81" y="668"/>
                    </a:cubicBezTo>
                    <a:cubicBezTo>
                      <a:pt x="77" y="646"/>
                      <a:pt x="72" y="639"/>
                      <a:pt x="77" y="616"/>
                    </a:cubicBezTo>
                    <a:cubicBezTo>
                      <a:pt x="73" y="598"/>
                      <a:pt x="71" y="587"/>
                      <a:pt x="61" y="572"/>
                    </a:cubicBezTo>
                    <a:cubicBezTo>
                      <a:pt x="58" y="551"/>
                      <a:pt x="51" y="543"/>
                      <a:pt x="45" y="524"/>
                    </a:cubicBezTo>
                    <a:cubicBezTo>
                      <a:pt x="52" y="502"/>
                      <a:pt x="58" y="496"/>
                      <a:pt x="49" y="472"/>
                    </a:cubicBezTo>
                    <a:cubicBezTo>
                      <a:pt x="46" y="463"/>
                      <a:pt x="33" y="448"/>
                      <a:pt x="33" y="448"/>
                    </a:cubicBezTo>
                    <a:cubicBezTo>
                      <a:pt x="42" y="422"/>
                      <a:pt x="42" y="408"/>
                      <a:pt x="33" y="380"/>
                    </a:cubicBezTo>
                    <a:cubicBezTo>
                      <a:pt x="49" y="369"/>
                      <a:pt x="48" y="362"/>
                      <a:pt x="53" y="344"/>
                    </a:cubicBezTo>
                    <a:cubicBezTo>
                      <a:pt x="47" y="327"/>
                      <a:pt x="49" y="308"/>
                      <a:pt x="33" y="332"/>
                    </a:cubicBezTo>
                    <a:cubicBezTo>
                      <a:pt x="40" y="353"/>
                      <a:pt x="29" y="374"/>
                      <a:pt x="17" y="392"/>
                    </a:cubicBezTo>
                    <a:cubicBezTo>
                      <a:pt x="6" y="360"/>
                      <a:pt x="10" y="340"/>
                      <a:pt x="13" y="304"/>
                    </a:cubicBezTo>
                    <a:cubicBezTo>
                      <a:pt x="44" y="314"/>
                      <a:pt x="54" y="289"/>
                      <a:pt x="81" y="280"/>
                    </a:cubicBezTo>
                    <a:cubicBezTo>
                      <a:pt x="94" y="261"/>
                      <a:pt x="85" y="242"/>
                      <a:pt x="105" y="228"/>
                    </a:cubicBezTo>
                    <a:cubicBezTo>
                      <a:pt x="108" y="220"/>
                      <a:pt x="110" y="212"/>
                      <a:pt x="113" y="204"/>
                    </a:cubicBezTo>
                    <a:cubicBezTo>
                      <a:pt x="116" y="196"/>
                      <a:pt x="89" y="196"/>
                      <a:pt x="89" y="196"/>
                    </a:cubicBezTo>
                    <a:cubicBezTo>
                      <a:pt x="81" y="221"/>
                      <a:pt x="58" y="211"/>
                      <a:pt x="37" y="204"/>
                    </a:cubicBezTo>
                    <a:cubicBezTo>
                      <a:pt x="33" y="207"/>
                      <a:pt x="30" y="213"/>
                      <a:pt x="25" y="212"/>
                    </a:cubicBezTo>
                    <a:cubicBezTo>
                      <a:pt x="16" y="210"/>
                      <a:pt x="1" y="196"/>
                      <a:pt x="1" y="196"/>
                    </a:cubicBezTo>
                    <a:cubicBezTo>
                      <a:pt x="4" y="186"/>
                      <a:pt x="4" y="174"/>
                      <a:pt x="9" y="164"/>
                    </a:cubicBezTo>
                    <a:cubicBezTo>
                      <a:pt x="13" y="155"/>
                      <a:pt x="25" y="140"/>
                      <a:pt x="25" y="140"/>
                    </a:cubicBezTo>
                    <a:cubicBezTo>
                      <a:pt x="0" y="132"/>
                      <a:pt x="25" y="128"/>
                      <a:pt x="37" y="124"/>
                    </a:cubicBezTo>
                    <a:cubicBezTo>
                      <a:pt x="58" y="131"/>
                      <a:pt x="75" y="116"/>
                      <a:pt x="97" y="112"/>
                    </a:cubicBezTo>
                    <a:cubicBezTo>
                      <a:pt x="135" y="87"/>
                      <a:pt x="159" y="122"/>
                      <a:pt x="197" y="132"/>
                    </a:cubicBezTo>
                    <a:cubicBezTo>
                      <a:pt x="205" y="129"/>
                      <a:pt x="213" y="127"/>
                      <a:pt x="221" y="124"/>
                    </a:cubicBezTo>
                    <a:cubicBezTo>
                      <a:pt x="225" y="123"/>
                      <a:pt x="226" y="147"/>
                      <a:pt x="233" y="120"/>
                    </a:cubicBezTo>
                    <a:lnTo>
                      <a:pt x="229" y="64"/>
                    </a:lnTo>
                    <a:lnTo>
                      <a:pt x="209" y="40"/>
                    </a:lnTo>
                    <a:cubicBezTo>
                      <a:pt x="243" y="21"/>
                      <a:pt x="240" y="21"/>
                      <a:pt x="261" y="0"/>
                    </a:cubicBezTo>
                    <a:cubicBezTo>
                      <a:pt x="297" y="16"/>
                      <a:pt x="333" y="32"/>
                      <a:pt x="369" y="48"/>
                    </a:cubicBezTo>
                    <a:cubicBezTo>
                      <a:pt x="373" y="50"/>
                      <a:pt x="361" y="44"/>
                      <a:pt x="357" y="44"/>
                    </a:cubicBezTo>
                    <a:cubicBezTo>
                      <a:pt x="349" y="45"/>
                      <a:pt x="333" y="52"/>
                      <a:pt x="333" y="52"/>
                    </a:cubicBezTo>
                    <a:cubicBezTo>
                      <a:pt x="322" y="68"/>
                      <a:pt x="318" y="71"/>
                      <a:pt x="329" y="88"/>
                    </a:cubicBezTo>
                    <a:cubicBezTo>
                      <a:pt x="308" y="119"/>
                      <a:pt x="323" y="118"/>
                      <a:pt x="333" y="148"/>
                    </a:cubicBezTo>
                    <a:cubicBezTo>
                      <a:pt x="320" y="157"/>
                      <a:pt x="314" y="167"/>
                      <a:pt x="301" y="176"/>
                    </a:cubicBezTo>
                    <a:cubicBezTo>
                      <a:pt x="306" y="213"/>
                      <a:pt x="303" y="213"/>
                      <a:pt x="337" y="220"/>
                    </a:cubicBezTo>
                    <a:cubicBezTo>
                      <a:pt x="358" y="216"/>
                      <a:pt x="368" y="214"/>
                      <a:pt x="361" y="192"/>
                    </a:cubicBezTo>
                    <a:cubicBezTo>
                      <a:pt x="362" y="177"/>
                      <a:pt x="362" y="162"/>
                      <a:pt x="365" y="148"/>
                    </a:cubicBezTo>
                    <a:cubicBezTo>
                      <a:pt x="366" y="143"/>
                      <a:pt x="369" y="133"/>
                      <a:pt x="373" y="136"/>
                    </a:cubicBezTo>
                    <a:cubicBezTo>
                      <a:pt x="379" y="140"/>
                      <a:pt x="376" y="149"/>
                      <a:pt x="377" y="156"/>
                    </a:cubicBezTo>
                    <a:cubicBezTo>
                      <a:pt x="404" y="147"/>
                      <a:pt x="409" y="116"/>
                      <a:pt x="417" y="92"/>
                    </a:cubicBezTo>
                    <a:cubicBezTo>
                      <a:pt x="422" y="76"/>
                      <a:pt x="453" y="74"/>
                      <a:pt x="465" y="72"/>
                    </a:cubicBezTo>
                    <a:cubicBezTo>
                      <a:pt x="472" y="92"/>
                      <a:pt x="477" y="93"/>
                      <a:pt x="497" y="88"/>
                    </a:cubicBezTo>
                    <a:cubicBezTo>
                      <a:pt x="512" y="78"/>
                      <a:pt x="515" y="74"/>
                      <a:pt x="509" y="56"/>
                    </a:cubicBezTo>
                    <a:cubicBezTo>
                      <a:pt x="523" y="46"/>
                      <a:pt x="517" y="46"/>
                      <a:pt x="529" y="52"/>
                    </a:cubicBezTo>
                    <a:lnTo>
                      <a:pt x="693" y="72"/>
                    </a:lnTo>
                    <a:lnTo>
                      <a:pt x="541" y="460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4" name="Freeform 226"/>
              <p:cNvSpPr>
                <a:spLocks/>
              </p:cNvSpPr>
              <p:nvPr userDrawn="1"/>
            </p:nvSpPr>
            <p:spPr bwMode="ltGray">
              <a:xfrm>
                <a:off x="689" y="6"/>
                <a:ext cx="1386" cy="232"/>
              </a:xfrm>
              <a:custGeom>
                <a:avLst/>
                <a:gdLst>
                  <a:gd name="T0" fmla="*/ 825 w 931"/>
                  <a:gd name="T1" fmla="*/ 0 h 149"/>
                  <a:gd name="T2" fmla="*/ 143 w 931"/>
                  <a:gd name="T3" fmla="*/ 29 h 149"/>
                  <a:gd name="T4" fmla="*/ 91 w 931"/>
                  <a:gd name="T5" fmla="*/ 42 h 149"/>
                  <a:gd name="T6" fmla="*/ 62 w 931"/>
                  <a:gd name="T7" fmla="*/ 42 h 149"/>
                  <a:gd name="T8" fmla="*/ 22 w 931"/>
                  <a:gd name="T9" fmla="*/ 77 h 149"/>
                  <a:gd name="T10" fmla="*/ 0 w 931"/>
                  <a:gd name="T11" fmla="*/ 105 h 149"/>
                  <a:gd name="T12" fmla="*/ 59 w 931"/>
                  <a:gd name="T13" fmla="*/ 115 h 149"/>
                  <a:gd name="T14" fmla="*/ 97 w 931"/>
                  <a:gd name="T15" fmla="*/ 96 h 149"/>
                  <a:gd name="T16" fmla="*/ 108 w 931"/>
                  <a:gd name="T17" fmla="*/ 84 h 149"/>
                  <a:gd name="T18" fmla="*/ 167 w 931"/>
                  <a:gd name="T19" fmla="*/ 52 h 149"/>
                  <a:gd name="T20" fmla="*/ 215 w 931"/>
                  <a:gd name="T21" fmla="*/ 46 h 149"/>
                  <a:gd name="T22" fmla="*/ 237 w 931"/>
                  <a:gd name="T23" fmla="*/ 94 h 149"/>
                  <a:gd name="T24" fmla="*/ 188 w 931"/>
                  <a:gd name="T25" fmla="*/ 109 h 149"/>
                  <a:gd name="T26" fmla="*/ 231 w 931"/>
                  <a:gd name="T27" fmla="*/ 113 h 149"/>
                  <a:gd name="T28" fmla="*/ 250 w 931"/>
                  <a:gd name="T29" fmla="*/ 90 h 149"/>
                  <a:gd name="T30" fmla="*/ 266 w 931"/>
                  <a:gd name="T31" fmla="*/ 92 h 149"/>
                  <a:gd name="T32" fmla="*/ 253 w 931"/>
                  <a:gd name="T33" fmla="*/ 54 h 149"/>
                  <a:gd name="T34" fmla="*/ 266 w 931"/>
                  <a:gd name="T35" fmla="*/ 44 h 149"/>
                  <a:gd name="T36" fmla="*/ 277 w 931"/>
                  <a:gd name="T37" fmla="*/ 88 h 149"/>
                  <a:gd name="T38" fmla="*/ 266 w 931"/>
                  <a:gd name="T39" fmla="*/ 113 h 149"/>
                  <a:gd name="T40" fmla="*/ 296 w 931"/>
                  <a:gd name="T41" fmla="*/ 130 h 149"/>
                  <a:gd name="T42" fmla="*/ 299 w 931"/>
                  <a:gd name="T43" fmla="*/ 92 h 149"/>
                  <a:gd name="T44" fmla="*/ 331 w 931"/>
                  <a:gd name="T45" fmla="*/ 103 h 149"/>
                  <a:gd name="T46" fmla="*/ 382 w 931"/>
                  <a:gd name="T47" fmla="*/ 73 h 149"/>
                  <a:gd name="T48" fmla="*/ 409 w 931"/>
                  <a:gd name="T49" fmla="*/ 50 h 149"/>
                  <a:gd name="T50" fmla="*/ 439 w 931"/>
                  <a:gd name="T51" fmla="*/ 56 h 149"/>
                  <a:gd name="T52" fmla="*/ 455 w 931"/>
                  <a:gd name="T53" fmla="*/ 50 h 149"/>
                  <a:gd name="T54" fmla="*/ 431 w 931"/>
                  <a:gd name="T55" fmla="*/ 44 h 149"/>
                  <a:gd name="T56" fmla="*/ 474 w 931"/>
                  <a:gd name="T57" fmla="*/ 35 h 149"/>
                  <a:gd name="T58" fmla="*/ 544 w 931"/>
                  <a:gd name="T59" fmla="*/ 54 h 149"/>
                  <a:gd name="T60" fmla="*/ 581 w 931"/>
                  <a:gd name="T61" fmla="*/ 42 h 149"/>
                  <a:gd name="T62" fmla="*/ 584 w 931"/>
                  <a:gd name="T63" fmla="*/ 63 h 149"/>
                  <a:gd name="T64" fmla="*/ 568 w 931"/>
                  <a:gd name="T65" fmla="*/ 101 h 149"/>
                  <a:gd name="T66" fmla="*/ 611 w 931"/>
                  <a:gd name="T67" fmla="*/ 88 h 149"/>
                  <a:gd name="T68" fmla="*/ 624 w 931"/>
                  <a:gd name="T69" fmla="*/ 80 h 149"/>
                  <a:gd name="T70" fmla="*/ 648 w 931"/>
                  <a:gd name="T71" fmla="*/ 61 h 149"/>
                  <a:gd name="T72" fmla="*/ 794 w 931"/>
                  <a:gd name="T73" fmla="*/ 8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931" h="149">
                    <a:moveTo>
                      <a:pt x="794" y="84"/>
                    </a:moveTo>
                    <a:cubicBezTo>
                      <a:pt x="813" y="72"/>
                      <a:pt x="931" y="14"/>
                      <a:pt x="825" y="0"/>
                    </a:cubicBezTo>
                    <a:lnTo>
                      <a:pt x="159" y="0"/>
                    </a:lnTo>
                    <a:cubicBezTo>
                      <a:pt x="149" y="12"/>
                      <a:pt x="162" y="18"/>
                      <a:pt x="143" y="29"/>
                    </a:cubicBezTo>
                    <a:cubicBezTo>
                      <a:pt x="130" y="44"/>
                      <a:pt x="133" y="39"/>
                      <a:pt x="116" y="48"/>
                    </a:cubicBezTo>
                    <a:cubicBezTo>
                      <a:pt x="108" y="46"/>
                      <a:pt x="100" y="44"/>
                      <a:pt x="91" y="42"/>
                    </a:cubicBezTo>
                    <a:cubicBezTo>
                      <a:pt x="89" y="41"/>
                      <a:pt x="83" y="40"/>
                      <a:pt x="83" y="40"/>
                    </a:cubicBezTo>
                    <a:cubicBezTo>
                      <a:pt x="76" y="40"/>
                      <a:pt x="68" y="39"/>
                      <a:pt x="62" y="42"/>
                    </a:cubicBezTo>
                    <a:cubicBezTo>
                      <a:pt x="54" y="45"/>
                      <a:pt x="46" y="61"/>
                      <a:pt x="38" y="67"/>
                    </a:cubicBezTo>
                    <a:cubicBezTo>
                      <a:pt x="32" y="71"/>
                      <a:pt x="27" y="74"/>
                      <a:pt x="22" y="77"/>
                    </a:cubicBezTo>
                    <a:cubicBezTo>
                      <a:pt x="16" y="81"/>
                      <a:pt x="5" y="86"/>
                      <a:pt x="5" y="86"/>
                    </a:cubicBezTo>
                    <a:cubicBezTo>
                      <a:pt x="9" y="95"/>
                      <a:pt x="7" y="97"/>
                      <a:pt x="0" y="105"/>
                    </a:cubicBezTo>
                    <a:cubicBezTo>
                      <a:pt x="17" y="107"/>
                      <a:pt x="22" y="107"/>
                      <a:pt x="16" y="120"/>
                    </a:cubicBezTo>
                    <a:cubicBezTo>
                      <a:pt x="27" y="122"/>
                      <a:pt x="48" y="116"/>
                      <a:pt x="59" y="115"/>
                    </a:cubicBezTo>
                    <a:cubicBezTo>
                      <a:pt x="71" y="112"/>
                      <a:pt x="73" y="117"/>
                      <a:pt x="83" y="111"/>
                    </a:cubicBezTo>
                    <a:cubicBezTo>
                      <a:pt x="89" y="96"/>
                      <a:pt x="83" y="100"/>
                      <a:pt x="97" y="96"/>
                    </a:cubicBezTo>
                    <a:cubicBezTo>
                      <a:pt x="100" y="94"/>
                      <a:pt x="103" y="93"/>
                      <a:pt x="105" y="90"/>
                    </a:cubicBezTo>
                    <a:cubicBezTo>
                      <a:pt x="106" y="88"/>
                      <a:pt x="106" y="85"/>
                      <a:pt x="108" y="84"/>
                    </a:cubicBezTo>
                    <a:cubicBezTo>
                      <a:pt x="112" y="80"/>
                      <a:pt x="140" y="69"/>
                      <a:pt x="148" y="67"/>
                    </a:cubicBezTo>
                    <a:cubicBezTo>
                      <a:pt x="160" y="52"/>
                      <a:pt x="153" y="56"/>
                      <a:pt x="167" y="52"/>
                    </a:cubicBezTo>
                    <a:cubicBezTo>
                      <a:pt x="178" y="55"/>
                      <a:pt x="179" y="62"/>
                      <a:pt x="191" y="58"/>
                    </a:cubicBezTo>
                    <a:cubicBezTo>
                      <a:pt x="199" y="52"/>
                      <a:pt x="206" y="51"/>
                      <a:pt x="215" y="46"/>
                    </a:cubicBezTo>
                    <a:cubicBezTo>
                      <a:pt x="226" y="58"/>
                      <a:pt x="217" y="46"/>
                      <a:pt x="223" y="69"/>
                    </a:cubicBezTo>
                    <a:cubicBezTo>
                      <a:pt x="226" y="79"/>
                      <a:pt x="233" y="85"/>
                      <a:pt x="237" y="94"/>
                    </a:cubicBezTo>
                    <a:cubicBezTo>
                      <a:pt x="227" y="100"/>
                      <a:pt x="229" y="104"/>
                      <a:pt x="218" y="107"/>
                    </a:cubicBezTo>
                    <a:cubicBezTo>
                      <a:pt x="207" y="120"/>
                      <a:pt x="203" y="113"/>
                      <a:pt x="188" y="109"/>
                    </a:cubicBezTo>
                    <a:cubicBezTo>
                      <a:pt x="191" y="117"/>
                      <a:pt x="200" y="127"/>
                      <a:pt x="210" y="132"/>
                    </a:cubicBezTo>
                    <a:cubicBezTo>
                      <a:pt x="218" y="114"/>
                      <a:pt x="211" y="122"/>
                      <a:pt x="231" y="113"/>
                    </a:cubicBezTo>
                    <a:cubicBezTo>
                      <a:pt x="237" y="111"/>
                      <a:pt x="248" y="105"/>
                      <a:pt x="248" y="105"/>
                    </a:cubicBezTo>
                    <a:cubicBezTo>
                      <a:pt x="248" y="100"/>
                      <a:pt x="246" y="94"/>
                      <a:pt x="250" y="90"/>
                    </a:cubicBezTo>
                    <a:cubicBezTo>
                      <a:pt x="253" y="88"/>
                      <a:pt x="254" y="96"/>
                      <a:pt x="258" y="96"/>
                    </a:cubicBezTo>
                    <a:cubicBezTo>
                      <a:pt x="262" y="97"/>
                      <a:pt x="264" y="94"/>
                      <a:pt x="266" y="92"/>
                    </a:cubicBezTo>
                    <a:cubicBezTo>
                      <a:pt x="262" y="82"/>
                      <a:pt x="252" y="77"/>
                      <a:pt x="248" y="67"/>
                    </a:cubicBezTo>
                    <a:cubicBezTo>
                      <a:pt x="250" y="63"/>
                      <a:pt x="255" y="58"/>
                      <a:pt x="253" y="54"/>
                    </a:cubicBezTo>
                    <a:cubicBezTo>
                      <a:pt x="251" y="50"/>
                      <a:pt x="248" y="42"/>
                      <a:pt x="248" y="42"/>
                    </a:cubicBezTo>
                    <a:cubicBezTo>
                      <a:pt x="256" y="32"/>
                      <a:pt x="259" y="35"/>
                      <a:pt x="266" y="44"/>
                    </a:cubicBezTo>
                    <a:cubicBezTo>
                      <a:pt x="270" y="56"/>
                      <a:pt x="276" y="61"/>
                      <a:pt x="285" y="71"/>
                    </a:cubicBezTo>
                    <a:cubicBezTo>
                      <a:pt x="281" y="81"/>
                      <a:pt x="289" y="82"/>
                      <a:pt x="277" y="88"/>
                    </a:cubicBezTo>
                    <a:cubicBezTo>
                      <a:pt x="262" y="106"/>
                      <a:pt x="278" y="83"/>
                      <a:pt x="274" y="101"/>
                    </a:cubicBezTo>
                    <a:cubicBezTo>
                      <a:pt x="274" y="105"/>
                      <a:pt x="268" y="109"/>
                      <a:pt x="266" y="113"/>
                    </a:cubicBezTo>
                    <a:cubicBezTo>
                      <a:pt x="270" y="122"/>
                      <a:pt x="268" y="125"/>
                      <a:pt x="261" y="132"/>
                    </a:cubicBezTo>
                    <a:cubicBezTo>
                      <a:pt x="268" y="149"/>
                      <a:pt x="282" y="134"/>
                      <a:pt x="296" y="130"/>
                    </a:cubicBezTo>
                    <a:cubicBezTo>
                      <a:pt x="299" y="122"/>
                      <a:pt x="295" y="119"/>
                      <a:pt x="299" y="111"/>
                    </a:cubicBezTo>
                    <a:cubicBezTo>
                      <a:pt x="296" y="105"/>
                      <a:pt x="288" y="97"/>
                      <a:pt x="299" y="92"/>
                    </a:cubicBezTo>
                    <a:cubicBezTo>
                      <a:pt x="303" y="90"/>
                      <a:pt x="315" y="88"/>
                      <a:pt x="315" y="88"/>
                    </a:cubicBezTo>
                    <a:cubicBezTo>
                      <a:pt x="326" y="91"/>
                      <a:pt x="325" y="95"/>
                      <a:pt x="331" y="103"/>
                    </a:cubicBezTo>
                    <a:cubicBezTo>
                      <a:pt x="339" y="84"/>
                      <a:pt x="331" y="90"/>
                      <a:pt x="361" y="92"/>
                    </a:cubicBezTo>
                    <a:cubicBezTo>
                      <a:pt x="355" y="76"/>
                      <a:pt x="365" y="76"/>
                      <a:pt x="382" y="73"/>
                    </a:cubicBezTo>
                    <a:cubicBezTo>
                      <a:pt x="383" y="71"/>
                      <a:pt x="387" y="57"/>
                      <a:pt x="393" y="54"/>
                    </a:cubicBezTo>
                    <a:cubicBezTo>
                      <a:pt x="398" y="52"/>
                      <a:pt x="409" y="50"/>
                      <a:pt x="409" y="50"/>
                    </a:cubicBezTo>
                    <a:cubicBezTo>
                      <a:pt x="430" y="54"/>
                      <a:pt x="413" y="58"/>
                      <a:pt x="431" y="63"/>
                    </a:cubicBezTo>
                    <a:cubicBezTo>
                      <a:pt x="433" y="61"/>
                      <a:pt x="435" y="57"/>
                      <a:pt x="439" y="56"/>
                    </a:cubicBezTo>
                    <a:cubicBezTo>
                      <a:pt x="445" y="55"/>
                      <a:pt x="452" y="61"/>
                      <a:pt x="457" y="58"/>
                    </a:cubicBezTo>
                    <a:cubicBezTo>
                      <a:pt x="461" y="57"/>
                      <a:pt x="457" y="52"/>
                      <a:pt x="455" y="50"/>
                    </a:cubicBezTo>
                    <a:cubicBezTo>
                      <a:pt x="451" y="47"/>
                      <a:pt x="444" y="47"/>
                      <a:pt x="439" y="46"/>
                    </a:cubicBezTo>
                    <a:cubicBezTo>
                      <a:pt x="436" y="45"/>
                      <a:pt x="431" y="44"/>
                      <a:pt x="431" y="44"/>
                    </a:cubicBezTo>
                    <a:cubicBezTo>
                      <a:pt x="440" y="38"/>
                      <a:pt x="443" y="36"/>
                      <a:pt x="455" y="40"/>
                    </a:cubicBezTo>
                    <a:cubicBezTo>
                      <a:pt x="461" y="38"/>
                      <a:pt x="467" y="35"/>
                      <a:pt x="474" y="35"/>
                    </a:cubicBezTo>
                    <a:cubicBezTo>
                      <a:pt x="483" y="36"/>
                      <a:pt x="511" y="43"/>
                      <a:pt x="519" y="46"/>
                    </a:cubicBezTo>
                    <a:cubicBezTo>
                      <a:pt x="527" y="49"/>
                      <a:pt x="544" y="54"/>
                      <a:pt x="544" y="54"/>
                    </a:cubicBezTo>
                    <a:cubicBezTo>
                      <a:pt x="548" y="54"/>
                      <a:pt x="560" y="52"/>
                      <a:pt x="565" y="50"/>
                    </a:cubicBezTo>
                    <a:cubicBezTo>
                      <a:pt x="570" y="47"/>
                      <a:pt x="581" y="42"/>
                      <a:pt x="581" y="42"/>
                    </a:cubicBezTo>
                    <a:cubicBezTo>
                      <a:pt x="585" y="42"/>
                      <a:pt x="598" y="44"/>
                      <a:pt x="600" y="48"/>
                    </a:cubicBezTo>
                    <a:cubicBezTo>
                      <a:pt x="603" y="55"/>
                      <a:pt x="589" y="61"/>
                      <a:pt x="584" y="63"/>
                    </a:cubicBezTo>
                    <a:cubicBezTo>
                      <a:pt x="576" y="69"/>
                      <a:pt x="568" y="69"/>
                      <a:pt x="565" y="77"/>
                    </a:cubicBezTo>
                    <a:cubicBezTo>
                      <a:pt x="568" y="86"/>
                      <a:pt x="564" y="92"/>
                      <a:pt x="568" y="101"/>
                    </a:cubicBezTo>
                    <a:cubicBezTo>
                      <a:pt x="574" y="93"/>
                      <a:pt x="577" y="91"/>
                      <a:pt x="589" y="94"/>
                    </a:cubicBezTo>
                    <a:cubicBezTo>
                      <a:pt x="595" y="108"/>
                      <a:pt x="602" y="93"/>
                      <a:pt x="611" y="88"/>
                    </a:cubicBezTo>
                    <a:cubicBezTo>
                      <a:pt x="613" y="86"/>
                      <a:pt x="613" y="83"/>
                      <a:pt x="616" y="82"/>
                    </a:cubicBezTo>
                    <a:cubicBezTo>
                      <a:pt x="618" y="80"/>
                      <a:pt x="622" y="81"/>
                      <a:pt x="624" y="80"/>
                    </a:cubicBezTo>
                    <a:cubicBezTo>
                      <a:pt x="626" y="78"/>
                      <a:pt x="626" y="75"/>
                      <a:pt x="627" y="73"/>
                    </a:cubicBezTo>
                    <a:cubicBezTo>
                      <a:pt x="632" y="65"/>
                      <a:pt x="638" y="63"/>
                      <a:pt x="648" y="61"/>
                    </a:cubicBezTo>
                    <a:cubicBezTo>
                      <a:pt x="664" y="62"/>
                      <a:pt x="684" y="69"/>
                      <a:pt x="700" y="69"/>
                    </a:cubicBezTo>
                    <a:lnTo>
                      <a:pt x="794" y="84"/>
                    </a:ln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5" name="Freeform 227"/>
              <p:cNvSpPr>
                <a:spLocks/>
              </p:cNvSpPr>
              <p:nvPr userDrawn="1"/>
            </p:nvSpPr>
            <p:spPr bwMode="ltGray">
              <a:xfrm>
                <a:off x="971" y="91"/>
                <a:ext cx="30" cy="25"/>
              </a:xfrm>
              <a:custGeom>
                <a:avLst/>
                <a:gdLst>
                  <a:gd name="T0" fmla="*/ 3 w 31"/>
                  <a:gd name="T1" fmla="*/ 28 h 30"/>
                  <a:gd name="T2" fmla="*/ 31 w 31"/>
                  <a:gd name="T3" fmla="*/ 0 h 30"/>
                  <a:gd name="T4" fmla="*/ 19 w 31"/>
                  <a:gd name="T5" fmla="*/ 24 h 30"/>
                  <a:gd name="T6" fmla="*/ 3 w 31"/>
                  <a:gd name="T7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1" h="30">
                    <a:moveTo>
                      <a:pt x="3" y="28"/>
                    </a:moveTo>
                    <a:cubicBezTo>
                      <a:pt x="8" y="8"/>
                      <a:pt x="12" y="6"/>
                      <a:pt x="31" y="0"/>
                    </a:cubicBezTo>
                    <a:cubicBezTo>
                      <a:pt x="29" y="5"/>
                      <a:pt x="25" y="22"/>
                      <a:pt x="19" y="24"/>
                    </a:cubicBezTo>
                    <a:cubicBezTo>
                      <a:pt x="0" y="30"/>
                      <a:pt x="3" y="9"/>
                      <a:pt x="3" y="2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6" name="Freeform 228"/>
              <p:cNvSpPr>
                <a:spLocks/>
              </p:cNvSpPr>
              <p:nvPr userDrawn="1"/>
            </p:nvSpPr>
            <p:spPr bwMode="ltGray">
              <a:xfrm>
                <a:off x="935" y="125"/>
                <a:ext cx="45" cy="27"/>
              </a:xfrm>
              <a:custGeom>
                <a:avLst/>
                <a:gdLst>
                  <a:gd name="T0" fmla="*/ 6 w 44"/>
                  <a:gd name="T1" fmla="*/ 32 h 32"/>
                  <a:gd name="T2" fmla="*/ 22 w 44"/>
                  <a:gd name="T3" fmla="*/ 0 h 32"/>
                  <a:gd name="T4" fmla="*/ 38 w 44"/>
                  <a:gd name="T5" fmla="*/ 4 h 32"/>
                  <a:gd name="T6" fmla="*/ 6 w 44"/>
                  <a:gd name="T7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" h="32">
                    <a:moveTo>
                      <a:pt x="6" y="32"/>
                    </a:moveTo>
                    <a:cubicBezTo>
                      <a:pt x="0" y="14"/>
                      <a:pt x="7" y="10"/>
                      <a:pt x="22" y="0"/>
                    </a:cubicBezTo>
                    <a:cubicBezTo>
                      <a:pt x="27" y="1"/>
                      <a:pt x="35" y="0"/>
                      <a:pt x="38" y="4"/>
                    </a:cubicBezTo>
                    <a:cubicBezTo>
                      <a:pt x="44" y="13"/>
                      <a:pt x="16" y="32"/>
                      <a:pt x="6" y="3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7" name="Freeform 229"/>
              <p:cNvSpPr>
                <a:spLocks/>
              </p:cNvSpPr>
              <p:nvPr userDrawn="1"/>
            </p:nvSpPr>
            <p:spPr bwMode="ltGray">
              <a:xfrm>
                <a:off x="1081" y="226"/>
                <a:ext cx="75" cy="14"/>
              </a:xfrm>
              <a:custGeom>
                <a:avLst/>
                <a:gdLst>
                  <a:gd name="T0" fmla="*/ 37 w 76"/>
                  <a:gd name="T1" fmla="*/ 18 h 18"/>
                  <a:gd name="T2" fmla="*/ 25 w 76"/>
                  <a:gd name="T3" fmla="*/ 2 h 18"/>
                  <a:gd name="T4" fmla="*/ 37 w 76"/>
                  <a:gd name="T5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" h="18">
                    <a:moveTo>
                      <a:pt x="37" y="18"/>
                    </a:moveTo>
                    <a:cubicBezTo>
                      <a:pt x="25" y="14"/>
                      <a:pt x="0" y="10"/>
                      <a:pt x="25" y="2"/>
                    </a:cubicBezTo>
                    <a:cubicBezTo>
                      <a:pt x="76" y="9"/>
                      <a:pt x="46" y="0"/>
                      <a:pt x="37" y="18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8" name="Freeform 230"/>
              <p:cNvSpPr>
                <a:spLocks/>
              </p:cNvSpPr>
              <p:nvPr userDrawn="1"/>
            </p:nvSpPr>
            <p:spPr bwMode="ltGray">
              <a:xfrm>
                <a:off x="1210" y="223"/>
                <a:ext cx="42" cy="37"/>
              </a:xfrm>
              <a:custGeom>
                <a:avLst/>
                <a:gdLst>
                  <a:gd name="T0" fmla="*/ 0 w 42"/>
                  <a:gd name="T1" fmla="*/ 21 h 44"/>
                  <a:gd name="T2" fmla="*/ 12 w 42"/>
                  <a:gd name="T3" fmla="*/ 9 h 44"/>
                  <a:gd name="T4" fmla="*/ 0 w 42"/>
                  <a:gd name="T5" fmla="*/ 2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4">
                    <a:moveTo>
                      <a:pt x="0" y="21"/>
                    </a:moveTo>
                    <a:cubicBezTo>
                      <a:pt x="4" y="17"/>
                      <a:pt x="7" y="11"/>
                      <a:pt x="12" y="9"/>
                    </a:cubicBezTo>
                    <a:cubicBezTo>
                      <a:pt x="42" y="0"/>
                      <a:pt x="23" y="44"/>
                      <a:pt x="0" y="21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59" name="Freeform 231"/>
              <p:cNvSpPr>
                <a:spLocks/>
              </p:cNvSpPr>
              <p:nvPr userDrawn="1"/>
            </p:nvSpPr>
            <p:spPr bwMode="ltGray">
              <a:xfrm>
                <a:off x="865" y="123"/>
                <a:ext cx="33" cy="24"/>
              </a:xfrm>
              <a:custGeom>
                <a:avLst/>
                <a:gdLst>
                  <a:gd name="T0" fmla="*/ 7 w 31"/>
                  <a:gd name="T1" fmla="*/ 22 h 30"/>
                  <a:gd name="T2" fmla="*/ 31 w 31"/>
                  <a:gd name="T3" fmla="*/ 10 h 30"/>
                  <a:gd name="T4" fmla="*/ 7 w 31"/>
                  <a:gd name="T5" fmla="*/ 22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1" h="30">
                    <a:moveTo>
                      <a:pt x="7" y="22"/>
                    </a:moveTo>
                    <a:cubicBezTo>
                      <a:pt x="0" y="0"/>
                      <a:pt x="15" y="6"/>
                      <a:pt x="31" y="10"/>
                    </a:cubicBezTo>
                    <a:cubicBezTo>
                      <a:pt x="14" y="16"/>
                      <a:pt x="15" y="30"/>
                      <a:pt x="7" y="22"/>
                    </a:cubicBezTo>
                    <a:close/>
                  </a:path>
                </a:pathLst>
              </a:cu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760" name="Group 232"/>
            <p:cNvGrpSpPr>
              <a:grpSpLocks/>
            </p:cNvGrpSpPr>
            <p:nvPr userDrawn="1"/>
          </p:nvGrpSpPr>
          <p:grpSpPr bwMode="auto">
            <a:xfrm>
              <a:off x="7" y="6"/>
              <a:ext cx="5739" cy="1022"/>
              <a:chOff x="1056" y="111"/>
              <a:chExt cx="2448" cy="418"/>
            </a:xfrm>
          </p:grpSpPr>
          <p:sp>
            <p:nvSpPr>
              <p:cNvPr id="22761" name="Line 233"/>
              <p:cNvSpPr>
                <a:spLocks noChangeShapeType="1"/>
              </p:cNvSpPr>
              <p:nvPr/>
            </p:nvSpPr>
            <p:spPr bwMode="white">
              <a:xfrm>
                <a:off x="1056" y="332"/>
                <a:ext cx="2448" cy="0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2" name="Line 234"/>
              <p:cNvSpPr>
                <a:spLocks noChangeShapeType="1"/>
              </p:cNvSpPr>
              <p:nvPr/>
            </p:nvSpPr>
            <p:spPr bwMode="white">
              <a:xfrm>
                <a:off x="1254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3" name="Line 235"/>
              <p:cNvSpPr>
                <a:spLocks noChangeShapeType="1"/>
              </p:cNvSpPr>
              <p:nvPr/>
            </p:nvSpPr>
            <p:spPr bwMode="white">
              <a:xfrm>
                <a:off x="1482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4" name="Line 236"/>
              <p:cNvSpPr>
                <a:spLocks noChangeShapeType="1"/>
              </p:cNvSpPr>
              <p:nvPr/>
            </p:nvSpPr>
            <p:spPr bwMode="white">
              <a:xfrm>
                <a:off x="1710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5" name="Line 237"/>
              <p:cNvSpPr>
                <a:spLocks noChangeShapeType="1"/>
              </p:cNvSpPr>
              <p:nvPr/>
            </p:nvSpPr>
            <p:spPr bwMode="white">
              <a:xfrm>
                <a:off x="1938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6" name="Line 238"/>
              <p:cNvSpPr>
                <a:spLocks noChangeShapeType="1"/>
              </p:cNvSpPr>
              <p:nvPr/>
            </p:nvSpPr>
            <p:spPr bwMode="white">
              <a:xfrm>
                <a:off x="2166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7" name="Line 239"/>
              <p:cNvSpPr>
                <a:spLocks noChangeShapeType="1"/>
              </p:cNvSpPr>
              <p:nvPr/>
            </p:nvSpPr>
            <p:spPr bwMode="white">
              <a:xfrm>
                <a:off x="2394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8" name="Line 240"/>
              <p:cNvSpPr>
                <a:spLocks noChangeShapeType="1"/>
              </p:cNvSpPr>
              <p:nvPr/>
            </p:nvSpPr>
            <p:spPr bwMode="white">
              <a:xfrm>
                <a:off x="2622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69" name="Line 241"/>
              <p:cNvSpPr>
                <a:spLocks noChangeShapeType="1"/>
              </p:cNvSpPr>
              <p:nvPr/>
            </p:nvSpPr>
            <p:spPr bwMode="white">
              <a:xfrm>
                <a:off x="2850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0" name="Line 242"/>
              <p:cNvSpPr>
                <a:spLocks noChangeShapeType="1"/>
              </p:cNvSpPr>
              <p:nvPr/>
            </p:nvSpPr>
            <p:spPr bwMode="white">
              <a:xfrm>
                <a:off x="3078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1" name="Line 243"/>
              <p:cNvSpPr>
                <a:spLocks noChangeShapeType="1"/>
              </p:cNvSpPr>
              <p:nvPr/>
            </p:nvSpPr>
            <p:spPr bwMode="white">
              <a:xfrm>
                <a:off x="3306" y="111"/>
                <a:ext cx="0" cy="418"/>
              </a:xfrm>
              <a:prstGeom prst="line">
                <a:avLst/>
              </a:prstGeom>
              <a:noFill/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2772" name="Group 244"/>
            <p:cNvGrpSpPr>
              <a:grpSpLocks/>
            </p:cNvGrpSpPr>
            <p:nvPr userDrawn="1"/>
          </p:nvGrpSpPr>
          <p:grpSpPr bwMode="auto">
            <a:xfrm>
              <a:off x="363" y="1"/>
              <a:ext cx="4919" cy="1034"/>
              <a:chOff x="1208" y="109"/>
              <a:chExt cx="2098" cy="423"/>
            </a:xfrm>
          </p:grpSpPr>
          <p:sp>
            <p:nvSpPr>
              <p:cNvPr id="22773" name="Line 245"/>
              <p:cNvSpPr>
                <a:spLocks noChangeShapeType="1"/>
              </p:cNvSpPr>
              <p:nvPr/>
            </p:nvSpPr>
            <p:spPr bwMode="ltGray">
              <a:xfrm>
                <a:off x="2850" y="110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4" name="Line 246"/>
              <p:cNvSpPr>
                <a:spLocks noChangeShapeType="1"/>
              </p:cNvSpPr>
              <p:nvPr/>
            </p:nvSpPr>
            <p:spPr bwMode="ltGray">
              <a:xfrm>
                <a:off x="2972" y="332"/>
                <a:ext cx="7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5" name="Line 247"/>
              <p:cNvSpPr>
                <a:spLocks noChangeShapeType="1"/>
              </p:cNvSpPr>
              <p:nvPr/>
            </p:nvSpPr>
            <p:spPr bwMode="ltGray">
              <a:xfrm>
                <a:off x="3078" y="350"/>
                <a:ext cx="0" cy="2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6" name="Line 248"/>
              <p:cNvSpPr>
                <a:spLocks noChangeShapeType="1"/>
              </p:cNvSpPr>
              <p:nvPr/>
            </p:nvSpPr>
            <p:spPr bwMode="ltGray">
              <a:xfrm>
                <a:off x="3306" y="450"/>
                <a:ext cx="0" cy="79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7" name="Line 249"/>
              <p:cNvSpPr>
                <a:spLocks noChangeShapeType="1"/>
              </p:cNvSpPr>
              <p:nvPr/>
            </p:nvSpPr>
            <p:spPr bwMode="ltGray">
              <a:xfrm>
                <a:off x="2166" y="114"/>
                <a:ext cx="0" cy="6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8" name="Line 250"/>
              <p:cNvSpPr>
                <a:spLocks noChangeShapeType="1"/>
              </p:cNvSpPr>
              <p:nvPr/>
            </p:nvSpPr>
            <p:spPr bwMode="ltGray">
              <a:xfrm>
                <a:off x="1938" y="111"/>
                <a:ext cx="0" cy="33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79" name="Line 251"/>
              <p:cNvSpPr>
                <a:spLocks noChangeShapeType="1"/>
              </p:cNvSpPr>
              <p:nvPr/>
            </p:nvSpPr>
            <p:spPr bwMode="ltGray">
              <a:xfrm flipH="1">
                <a:off x="1912" y="332"/>
                <a:ext cx="6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0" name="Line 252"/>
              <p:cNvSpPr>
                <a:spLocks noChangeShapeType="1"/>
              </p:cNvSpPr>
              <p:nvPr/>
            </p:nvSpPr>
            <p:spPr bwMode="ltGray">
              <a:xfrm>
                <a:off x="1778" y="332"/>
                <a:ext cx="60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1" name="Line 253"/>
              <p:cNvSpPr>
                <a:spLocks noChangeShapeType="1"/>
              </p:cNvSpPr>
              <p:nvPr/>
            </p:nvSpPr>
            <p:spPr bwMode="ltGray">
              <a:xfrm flipH="1">
                <a:off x="1578" y="332"/>
                <a:ext cx="82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2" name="Line 254"/>
              <p:cNvSpPr>
                <a:spLocks noChangeShapeType="1"/>
              </p:cNvSpPr>
              <p:nvPr/>
            </p:nvSpPr>
            <p:spPr bwMode="ltGray">
              <a:xfrm>
                <a:off x="1208" y="332"/>
                <a:ext cx="34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3" name="Line 255"/>
              <p:cNvSpPr>
                <a:spLocks noChangeShapeType="1"/>
              </p:cNvSpPr>
              <p:nvPr/>
            </p:nvSpPr>
            <p:spPr bwMode="ltGray">
              <a:xfrm>
                <a:off x="1480" y="234"/>
                <a:ext cx="0" cy="29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4" name="Line 256"/>
              <p:cNvSpPr>
                <a:spLocks noChangeShapeType="1"/>
              </p:cNvSpPr>
              <p:nvPr/>
            </p:nvSpPr>
            <p:spPr bwMode="ltGray">
              <a:xfrm>
                <a:off x="1254" y="252"/>
                <a:ext cx="0" cy="15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5" name="Line 257"/>
              <p:cNvSpPr>
                <a:spLocks noChangeShapeType="1"/>
              </p:cNvSpPr>
              <p:nvPr/>
            </p:nvSpPr>
            <p:spPr bwMode="ltGray">
              <a:xfrm flipH="1" flipV="1">
                <a:off x="1482" y="109"/>
                <a:ext cx="0" cy="27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6" name="Line 258"/>
              <p:cNvSpPr>
                <a:spLocks noChangeShapeType="1"/>
              </p:cNvSpPr>
              <p:nvPr/>
            </p:nvSpPr>
            <p:spPr bwMode="ltGray">
              <a:xfrm>
                <a:off x="1710" y="180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787" name="Line 259"/>
              <p:cNvSpPr>
                <a:spLocks noChangeShapeType="1"/>
              </p:cNvSpPr>
              <p:nvPr/>
            </p:nvSpPr>
            <p:spPr bwMode="ltGray">
              <a:xfrm flipV="1">
                <a:off x="1710" y="111"/>
                <a:ext cx="0" cy="2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400" b="0" i="0" u="none" strike="noStrike" kern="120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N Helvetica Narrow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8084" y="47625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28775"/>
            <a:ext cx="10363200" cy="463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 smtClean="0"/>
          </a:p>
          <a:p>
            <a:pPr lvl="1"/>
            <a:endParaRPr lang="zh-CN" altLang="en-US" smtClean="0"/>
          </a:p>
          <a:p>
            <a:pPr lvl="2"/>
            <a:endParaRPr lang="zh-CN" altLang="en-US" smtClean="0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246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z="14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2694" name="Text Box 166"/>
          <p:cNvSpPr txBox="1">
            <a:spLocks noChangeArrowheads="1"/>
          </p:cNvSpPr>
          <p:nvPr userDrawn="1"/>
        </p:nvSpPr>
        <p:spPr bwMode="auto">
          <a:xfrm>
            <a:off x="8940800" y="6477000"/>
            <a:ext cx="233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5C7129-B4EC-4EA9-8B48-267C6F2E6B80}" type="slidenum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N Helvetica Narrow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N Helvetica Narrow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2699" name="Picture 171" descr="pic_index2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"/>
            <a:ext cx="2956890" cy="50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700" name="Text Box 172"/>
          <p:cNvSpPr txBox="1">
            <a:spLocks noChangeArrowheads="1"/>
          </p:cNvSpPr>
          <p:nvPr userDrawn="1"/>
        </p:nvSpPr>
        <p:spPr bwMode="auto">
          <a:xfrm>
            <a:off x="4562775" y="-5599"/>
            <a:ext cx="7629225" cy="50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97200" bIns="97200" anchor="b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N Helvetica Narrow" charset="0"/>
                <a:ea typeface="华文行楷" panose="02010800040101010101" pitchFamily="2" charset="-122"/>
                <a:cs typeface="+mn-cs"/>
              </a:rPr>
              <a:t>邓光军                                                     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N Helvetica Narrow" charset="0"/>
                <a:ea typeface="华文行楷" panose="0201080004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N Helvetica Narrow" charset="0"/>
                <a:ea typeface="华文行楷" panose="02010800040101010101" pitchFamily="2" charset="-122"/>
                <a:cs typeface="+mn-cs"/>
              </a:rPr>
              <a:t>Derivatives</a:t>
            </a:r>
          </a:p>
        </p:txBody>
      </p:sp>
    </p:spTree>
    <p:extLst>
      <p:ext uri="{BB962C8B-B14F-4D97-AF65-F5344CB8AC3E}">
        <p14:creationId xmlns:p14="http://schemas.microsoft.com/office/powerpoint/2010/main" val="322290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kumimoji="1" sz="44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华文新魏" panose="0201080004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7"/>
        </a:buBlip>
        <a:defRPr kumimoji="1" sz="28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CC9900"/>
        </a:buClr>
        <a:buSzPct val="75000"/>
        <a:buFont typeface="Wingdings" panose="05000000000000000000" pitchFamily="2" charset="2"/>
        <a:buChar char="Ø"/>
        <a:defRPr kumimoji="1" sz="2400" b="1" kern="1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0066"/>
        </a:buClr>
        <a:buFont typeface="Times New Roman" panose="02020603050405020304" pitchFamily="18" charset="0"/>
        <a:buChar char="—"/>
        <a:defRPr kumimoji="1" sz="2000" b="1" kern="1200">
          <a:solidFill>
            <a:schemeClr val="hlink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b="1" kern="1200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kumimoji="1" sz="2000" b="1" kern="1200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2.wmf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comments" Target="../comments/comment5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3.wmf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4.wmf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2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5.wmf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3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6.wmf"/><Relationship Id="rId6" Type="http://schemas.openxmlformats.org/officeDocument/2006/relationships/image" Target="../media/image17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comments" Target="../comments/comment6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2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8.wmf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comments" Target="../comments/commen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6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9.w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20.emf"/><Relationship Id="rId8" Type="http://schemas.openxmlformats.org/officeDocument/2006/relationships/oleObject" Target="../embeddings/oleObject17.bin"/><Relationship Id="rId9" Type="http://schemas.openxmlformats.org/officeDocument/2006/relationships/image" Target="../media/image21.wmf"/><Relationship Id="rId10" Type="http://schemas.openxmlformats.org/officeDocument/2006/relationships/comments" Target="../comments/comment8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w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5.wmf"/><Relationship Id="rId8" Type="http://schemas.openxmlformats.org/officeDocument/2006/relationships/oleObject" Target="../embeddings/oleObject3.bin"/><Relationship Id="rId9" Type="http://schemas.openxmlformats.org/officeDocument/2006/relationships/image" Target="../media/image6.wmf"/><Relationship Id="rId10" Type="http://schemas.openxmlformats.org/officeDocument/2006/relationships/image" Target="../media/image2.png"/><Relationship Id="rId11" Type="http://schemas.openxmlformats.org/officeDocument/2006/relationships/comments" Target="../comments/commen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7.wmf"/><Relationship Id="rId6" Type="http://schemas.openxmlformats.org/officeDocument/2006/relationships/image" Target="../media/image2.png"/><Relationship Id="rId7" Type="http://schemas.openxmlformats.org/officeDocument/2006/relationships/oleObject" Target="../embeddings/oleObject5.bin"/><Relationship Id="rId8" Type="http://schemas.openxmlformats.org/officeDocument/2006/relationships/image" Target="../media/image8.wmf"/><Relationship Id="rId9" Type="http://schemas.openxmlformats.org/officeDocument/2006/relationships/oleObject" Target="../embeddings/oleObject6.bin"/><Relationship Id="rId10" Type="http://schemas.openxmlformats.org/officeDocument/2006/relationships/image" Target="../media/image9.wmf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0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847481"/>
          </a:xfrm>
        </p:spPr>
        <p:txBody>
          <a:bodyPr/>
          <a:lstStyle/>
          <a:p>
            <a:r>
              <a:t>版权声明声明：本授课内容仅用于电子科技大学教学使用，不得复制和传播。特此声明！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1686949" y="3179118"/>
            <a:ext cx="9660502" cy="2307282"/>
          </a:xfrm>
        </p:spPr>
        <p:txBody>
          <a:bodyPr/>
          <a:lstStyle/>
          <a:p>
            <a:pPr algn="ctr"/>
            <a:r>
              <a:t>本授课内容仅用于电子科技大学教学使用，不得复制和传播。  
特此声明！</a:t>
            </a:r>
            <a:endParaRPr lang="en-US" altLang="zh-CN" sz="4000" dirty="0" smtClean="0">
              <a:solidFill>
                <a:srgbClr val="1406CA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t>特此声明！</a:t>
            </a:r>
            <a:endParaRPr lang="zh-CN" altLang="en-US" sz="4000" dirty="0">
              <a:solidFill>
                <a:srgbClr val="1406CA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084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测量利率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93571" name="Text Box 3"/>
          <p:cNvSpPr txBox="1">
            <a:spLocks noChangeArrowheads="1"/>
          </p:cNvSpPr>
          <p:nvPr/>
        </p:nvSpPr>
        <p:spPr bwMode="auto">
          <a:xfrm>
            <a:off x="2099187" y="1619250"/>
            <a:ext cx="8305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t>当利率为每年10％时，复利频率对一年末100美元价值的影响</a:t>
            </a:r>
          </a:p>
        </p:txBody>
      </p:sp>
      <p:sp>
        <p:nvSpPr>
          <p:cNvPr id="493572" name="Line 4"/>
          <p:cNvSpPr>
            <a:spLocks noChangeShapeType="1"/>
          </p:cNvSpPr>
          <p:nvPr/>
        </p:nvSpPr>
        <p:spPr bwMode="auto">
          <a:xfrm>
            <a:off x="2099187" y="2476500"/>
            <a:ext cx="8305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>
              <a:solidFill>
                <a:srgbClr val="CC6600"/>
              </a:solidFill>
            </a:endParaRPr>
          </a:p>
        </p:txBody>
      </p:sp>
      <p:sp>
        <p:nvSpPr>
          <p:cNvPr id="493573" name="Text Box 5"/>
          <p:cNvSpPr txBox="1">
            <a:spLocks noChangeArrowheads="1"/>
          </p:cNvSpPr>
          <p:nvPr/>
        </p:nvSpPr>
        <p:spPr bwMode="auto">
          <a:xfrm>
            <a:off x="2099187" y="249555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t>计息频率</a:t>
            </a:r>
          </a:p>
        </p:txBody>
      </p:sp>
      <p:sp>
        <p:nvSpPr>
          <p:cNvPr id="493574" name="Text Box 6"/>
          <p:cNvSpPr txBox="1">
            <a:spLocks noChangeArrowheads="1"/>
          </p:cNvSpPr>
          <p:nvPr/>
        </p:nvSpPr>
        <p:spPr bwMode="auto">
          <a:xfrm>
            <a:off x="6290187" y="2533650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t>年末100美元的价值(美元)</a:t>
            </a:r>
          </a:p>
        </p:txBody>
      </p:sp>
      <p:sp>
        <p:nvSpPr>
          <p:cNvPr id="493575" name="Line 7"/>
          <p:cNvSpPr>
            <a:spLocks noChangeShapeType="1"/>
          </p:cNvSpPr>
          <p:nvPr/>
        </p:nvSpPr>
        <p:spPr bwMode="auto">
          <a:xfrm>
            <a:off x="2099187" y="3105150"/>
            <a:ext cx="8305800" cy="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>
              <a:solidFill>
                <a:srgbClr val="CC6600"/>
              </a:solidFill>
            </a:endParaRPr>
          </a:p>
        </p:txBody>
      </p:sp>
      <p:sp>
        <p:nvSpPr>
          <p:cNvPr id="493576" name="Text Box 8"/>
          <p:cNvSpPr txBox="1">
            <a:spLocks noChangeArrowheads="1"/>
          </p:cNvSpPr>
          <p:nvPr/>
        </p:nvSpPr>
        <p:spPr bwMode="auto">
          <a:xfrm>
            <a:off x="2480187" y="3105151"/>
            <a:ext cx="3352800" cy="301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t>每年（m=1）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t>每半年（m=2）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t>每季度计息一次（m=3）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t>每月（m=4）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t>每周（m=52）</a:t>
            </a:r>
          </a:p>
          <a:p>
            <a:pPr algn="l">
              <a:lnSpc>
                <a:spcPct val="90000"/>
              </a:lnSpc>
              <a:spcBef>
                <a:spcPct val="50000"/>
              </a:spcBef>
            </a:pPr>
            <a:r>
              <a:t>每日（m=365）</a:t>
            </a:r>
          </a:p>
        </p:txBody>
      </p:sp>
      <p:sp>
        <p:nvSpPr>
          <p:cNvPr id="493577" name="Text Box 9"/>
          <p:cNvSpPr txBox="1">
            <a:spLocks noChangeArrowheads="1"/>
          </p:cNvSpPr>
          <p:nvPr/>
        </p:nvSpPr>
        <p:spPr bwMode="auto">
          <a:xfrm>
            <a:off x="6442587" y="3105151"/>
            <a:ext cx="3352800" cy="301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t>110.00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t>110.25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t>110.38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t>110.47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t>110.51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t>110.52</a:t>
            </a:r>
          </a:p>
        </p:txBody>
      </p:sp>
      <p:graphicFrame>
        <p:nvGraphicFramePr>
          <p:cNvPr id="493578" name="Object 1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2836713"/>
              </p:ext>
            </p:extLst>
          </p:nvPr>
        </p:nvGraphicFramePr>
        <p:xfrm>
          <a:off x="6577013" y="6124575"/>
          <a:ext cx="19431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6" name="公式" r:id="rId4" imgW="698400" imgH="203040" progId="Equation.3">
                  <p:embed/>
                </p:oleObj>
              </mc:Choice>
              <mc:Fallback>
                <p:oleObj name="公式" r:id="rId4" imgW="698400" imgH="203040" progId="Equation.3">
                  <p:embed/>
                  <p:pic>
                    <p:nvPicPr>
                      <p:cNvPr id="49357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7013" y="6124575"/>
                        <a:ext cx="19431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894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融券卖空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7419" y="1789471"/>
            <a:ext cx="10810568" cy="4419600"/>
          </a:xfrm>
        </p:spPr>
        <p:txBody>
          <a:bodyPr/>
          <a:lstStyle/>
          <a:p>
            <a:r>
              <a:t>融券卖空涉及出售并未持有的资产。</a:t>
            </a:r>
          </a:p>
          <a:p>
            <a:r>
              <a:t>你的经纪人从其他客户那里借入证券，并按照常规方式在市场上出售。</a:t>
            </a:r>
          </a:p>
          <a:p>
            <a:r>
              <a:t>在某个阶段，你必须买回这些证券，以便将其归还到客户的账户中。</a:t>
            </a:r>
          </a:p>
          <a:p>
            <a:r>
              <a:t>你必须支付证券所有者获得的股息和其他福利</a:t>
            </a:r>
            <a:endParaRPr lang="zh-CN" altLang="en-US" dirty="0">
              <a:solidFill>
                <a:srgbClr val="1406CA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941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卖空</a:t>
            </a:r>
            <a:endParaRPr lang="zh-CN" altLang="en-US"/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6413" y="1676399"/>
            <a:ext cx="10736826" cy="4724400"/>
          </a:xfrm>
        </p:spPr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r>
              <a:t>来自交易员的专栏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t>一位投资者在四月份以每股120美元的价格做空500股IBM股票，并在七月份以每股100美元的价格买回（平仓）。五月份每股支付了1美元的股息。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t>获利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t>投资者在四月份获得 500 × $120，并在五月份需支付 500 × $1 的股息。平仓的成本为 500 × $100。因此，净收益（忽略资金的时间价值）为：</a:t>
            </a:r>
          </a:p>
          <a:p>
            <a:pPr lvl="1" algn="ctr">
              <a:lnSpc>
                <a:spcPct val="90000"/>
              </a:lnSpc>
              <a:buFontTx/>
              <a:buNone/>
            </a:pPr>
            <a:r>
              <a:t>(500 × 120 - 500 × 1 - 500 × 100) = 9,500 美元</a:t>
            </a:r>
          </a:p>
          <a:p>
            <a:pPr>
              <a:lnSpc>
                <a:spcPct val="90000"/>
              </a:lnSpc>
            </a:pPr>
            <a:endParaRPr lang="en-US" altLang="zh-CN" dirty="0">
              <a:solidFill>
                <a:srgbClr val="FFFF00"/>
              </a:solidFill>
            </a:endParaRPr>
          </a:p>
        </p:txBody>
      </p:sp>
      <p:sp>
        <p:nvSpPr>
          <p:cNvPr id="492548" name="Rectangle 4"/>
          <p:cNvSpPr>
            <a:spLocks noChangeArrowheads="1"/>
          </p:cNvSpPr>
          <p:nvPr/>
        </p:nvSpPr>
        <p:spPr bwMode="auto">
          <a:xfrm>
            <a:off x="675967" y="1676399"/>
            <a:ext cx="10857271" cy="4191000"/>
          </a:xfrm>
          <a:prstGeom prst="rect">
            <a:avLst/>
          </a:prstGeom>
          <a:noFill/>
          <a:ln w="952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549" name="Line 5"/>
          <p:cNvSpPr>
            <a:spLocks noChangeShapeType="1"/>
          </p:cNvSpPr>
          <p:nvPr/>
        </p:nvSpPr>
        <p:spPr bwMode="auto">
          <a:xfrm flipV="1">
            <a:off x="675963" y="3105148"/>
            <a:ext cx="10857271" cy="2458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92550" name="Line 6"/>
          <p:cNvSpPr>
            <a:spLocks noChangeShapeType="1"/>
          </p:cNvSpPr>
          <p:nvPr/>
        </p:nvSpPr>
        <p:spPr bwMode="auto">
          <a:xfrm flipV="1">
            <a:off x="675965" y="3531315"/>
            <a:ext cx="10857271" cy="17207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886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92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" dur="2000"/>
                                        <p:tgtEl>
                                          <p:spTgt spid="492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假设与符号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7419" y="1816510"/>
            <a:ext cx="10884310" cy="4038600"/>
          </a:xfrm>
        </p:spPr>
        <p:txBody>
          <a:bodyPr/>
          <a:lstStyle/>
          <a:p>
            <a:r>
              <a:t>假设：市场参与者</a:t>
            </a:r>
          </a:p>
          <a:p>
            <a:pPr lvl="1"/>
            <a:r>
              <a:t>没有交易成本</a:t>
            </a:r>
          </a:p>
          <a:p>
            <a:pPr lvl="1"/>
            <a:r>
              <a:t>具有相同的净交易利润税 rate</a:t>
            </a:r>
          </a:p>
          <a:p>
            <a:pPr lvl="1"/>
            <a:r>
              <a:t>可以以相同的无风险利率借贷资金。</a:t>
            </a:r>
          </a:p>
          <a:p>
            <a:pPr lvl="1"/>
            <a:r>
              <a:t>利用出现的套利机会。</a:t>
            </a:r>
          </a:p>
          <a:p>
            <a:r>
              <a:t>注意，我们并不需要这些假设对所有市场参与者都为真。</a:t>
            </a:r>
            <a:endParaRPr lang="zh-CN" altLang="en-US" dirty="0">
              <a:solidFill>
                <a:srgbClr val="1406CA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487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假设与记号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664" y="1860755"/>
            <a:ext cx="10825316" cy="3200400"/>
          </a:xfrm>
        </p:spPr>
        <p:txBody>
          <a:bodyPr/>
          <a:lstStyle/>
          <a:p>
            <a:r>
              <a:t>符号说明：</a:t>
            </a:r>
          </a:p>
          <a:p>
            <a:pPr lvl="1"/>
            <a:r>
              <a:t>T:   直至交割日期的时间间隔</a:t>
            </a:r>
          </a:p>
          <a:p>
            <a:pPr lvl="1"/>
            <a:r>
              <a:t>S0：今日现货价格</a:t>
            </a:r>
          </a:p>
          <a:p>
            <a:pPr lvl="1"/>
            <a:r>
              <a:t>F0：今日的期货或远期价格</a:t>
            </a:r>
          </a:p>
          <a:p>
            <a:pPr lvl="1"/>
            <a:r>
              <a:t>- 假设与记号
- 记号：
- T：截至交货日期的时间
要翻译的文本：r：期限为T的风险-free利率</a:t>
            </a:r>
          </a:p>
          <a:p>
            <a:pPr lvl="1"/>
            <a:r>
              <a:t>上下文：
- 假设与符号
- 符号：
- T:   距交货日期的时间
待翻译文本：K:  交货价格</a:t>
            </a:r>
          </a:p>
          <a:p>
            <a:pPr lvl="1"/>
            <a:r>
              <a:t>合同的价值</a:t>
            </a:r>
          </a:p>
        </p:txBody>
      </p:sp>
    </p:spTree>
    <p:extLst>
      <p:ext uri="{BB962C8B-B14F-4D97-AF65-F5344CB8AC3E}">
        <p14:creationId xmlns:p14="http://schemas.microsoft.com/office/powerpoint/2010/main" val="287849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投资资产的远期价格  
在三个月后交割的某股票合约的远期价格为 43 美元。三年期无风险利率为每年 5%，而当前股价为 40 美元。预计不会派发股息。  
**套利机会：当非分红股票的远期价格过高时**</a:t>
            </a:r>
            <a:endParaRPr lang="zh-CN" altLang="en-US" sz="4000" dirty="0">
              <a:ea typeface="宋体" panose="02010600030101010101" pitchFamily="2" charset="-122"/>
            </a:endParaRP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671" y="1447801"/>
            <a:ext cx="10722077" cy="4429125"/>
          </a:xfrm>
          <a:ln/>
          <a:extLst>
            <a:ext uri="{91240B29-F687-4F45-9708-019B960494DF}">
              <a14:hiddenLine xmlns:a14="http://schemas.microsoft.com/office/drawing/2010/main" w="12700">
                <a:solidFill>
                  <a:srgbClr val="FF99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t>当远期价格对不支付股息的股票过高时的套利机会</a:t>
            </a:r>
          </a:p>
          <a:p>
            <a:pPr lvl="1">
              <a:buFontTx/>
              <a:buNone/>
            </a:pPr>
            <a:endParaRPr lang="en-US" altLang="zh-CN" i="1" dirty="0" smtClean="0">
              <a:solidFill>
                <a:srgbClr val="FF9900"/>
              </a:solidFill>
            </a:endParaRPr>
          </a:p>
          <a:p>
            <a:pPr lvl="1">
              <a:buFontTx/>
              <a:buNone/>
            </a:pPr>
            <a:r>
              <a:t>来自交易员的视角</a:t>
            </a:r>
          </a:p>
          <a:p>
            <a:pPr lvl="1">
              <a:buFontTx/>
              <a:buNone/>
            </a:pPr>
            <a:r>
              <a:t>对于一份三个月后交割的股票远期合约，该股票的远期价格为43美元。三个月的风险-free利率为年利率5%，当前股票价格为40美元。预计不会派发股息。</a:t>
            </a:r>
          </a:p>
          <a:p>
            <a:pPr lvl="1" algn="ctr">
              <a:buFontTx/>
              <a:buNone/>
            </a:pPr>
            <a:r>
              <a:t>40×e^(0.05×3/12)=$40.50</a:t>
            </a:r>
          </a:p>
        </p:txBody>
      </p:sp>
    </p:spTree>
    <p:extLst>
      <p:ext uri="{BB962C8B-B14F-4D97-AF65-F5344CB8AC3E}">
        <p14:creationId xmlns:p14="http://schemas.microsoft.com/office/powerpoint/2010/main" val="262473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投资资产的远期价格</a:t>
            </a:r>
            <a:endParaRPr lang="zh-CN" altLang="en-US" sz="4000" dirty="0">
              <a:ea typeface="宋体" panose="02010600030101010101" pitchFamily="2" charset="-122"/>
            </a:endParaRPr>
          </a:p>
        </p:txBody>
      </p:sp>
      <p:sp>
        <p:nvSpPr>
          <p:cNvPr id="4474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63677" y="1524000"/>
            <a:ext cx="10604091" cy="5334000"/>
          </a:xfrm>
        </p:spPr>
        <p:txBody>
          <a:bodyPr/>
          <a:lstStyle/>
          <a:p>
            <a:pPr lvl="1">
              <a:lnSpc>
                <a:spcPct val="90000"/>
              </a:lnSpc>
              <a:buNone/>
            </a:pPr>
            <a:r>
              <a:t>投资资产的远期价格机会
- 远期价格相对于股价过高
- 套利者可以：</a:t>
            </a:r>
          </a:p>
          <a:p>
            <a:pPr marL="990600" lvl="1" indent="-457200">
              <a:lnSpc>
                <a:spcPct val="120000"/>
              </a:lnSpc>
              <a:buNone/>
            </a:pPr>
            <a:r>
              <a:t>远期价格相对于股票价格过高</a:t>
            </a:r>
          </a:p>
          <a:p>
            <a:pPr marL="1390650" lvl="2" indent="-457200">
              <a:lnSpc>
                <a:spcPct val="120000"/>
              </a:lnSpc>
              <a:buNone/>
            </a:pPr>
            <a:r>
              <a:t>套利者可以：</a:t>
            </a:r>
          </a:p>
          <a:p>
            <a:pPr marL="1390650" lvl="2" indent="-457200">
              <a:lnSpc>
                <a:spcPct val="120000"/>
              </a:lnSpc>
              <a:buFontTx/>
              <a:buAutoNum type="arabicPeriod"/>
            </a:pPr>
            <a:r>
              <a:t>借入40美元购买一股</a:t>
            </a:r>
            <a:endParaRPr lang="en-US" altLang="zh-CN" sz="2400" dirty="0" smtClean="0">
              <a:solidFill>
                <a:srgbClr val="1406CA"/>
              </a:solidFill>
            </a:endParaRPr>
          </a:p>
          <a:p>
            <a:pPr marL="1390650" lvl="2" indent="-457200">
              <a:lnSpc>
                <a:spcPct val="120000"/>
              </a:lnSpc>
              <a:buFontTx/>
              <a:buAutoNum type="arabicPeriod"/>
            </a:pPr>
            <a:r>
              <a:t>建立一份在三个月后卖出一股的远期合约</a:t>
            </a:r>
            <a:endParaRPr lang="en-US" altLang="zh-CN" sz="2400" dirty="0">
              <a:solidFill>
                <a:srgbClr val="1406CA"/>
              </a:solidFill>
            </a:endParaRPr>
          </a:p>
          <a:p>
            <a:pPr marL="990600" lvl="1" indent="-457200">
              <a:lnSpc>
                <a:spcPct val="120000"/>
              </a:lnSpc>
              <a:buNone/>
            </a:pPr>
            <a:r>
              <a:rPr lang="en-US" altLang="zh-CN" dirty="0"/>
              <a:t>         </a:t>
            </a:r>
            <a:endParaRPr lang="en-US" altLang="zh-CN" dirty="0">
              <a:solidFill>
                <a:srgbClr val="1406C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11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7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7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7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7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投资资产的远期价格</a:t>
            </a:r>
            <a:endParaRPr lang="zh-CN" altLang="en-US" sz="4000" dirty="0">
              <a:ea typeface="宋体" panose="02010600030101010101" pitchFamily="2" charset="-122"/>
            </a:endParaRPr>
          </a:p>
        </p:txBody>
      </p:sp>
      <p:graphicFrame>
        <p:nvGraphicFramePr>
          <p:cNvPr id="448561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357926"/>
              </p:ext>
            </p:extLst>
          </p:nvPr>
        </p:nvGraphicFramePr>
        <p:xfrm>
          <a:off x="2491154" y="2900607"/>
          <a:ext cx="7239000" cy="2773364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val="370878593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651806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968601877"/>
                    </a:ext>
                  </a:extLst>
                </a:gridCol>
              </a:tblGrid>
              <a:tr h="7159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t>套利头寸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t>即期现金流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t>3个月后的现金流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040652"/>
                  </a:ext>
                </a:extLst>
              </a:tr>
              <a:tr h="5635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t>借款40美元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t>$40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t>40e0.05*3/12=$40.50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106589"/>
                  </a:ext>
                </a:extLst>
              </a:tr>
              <a:tr h="4730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t>购买1股股票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t>40美元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t>投资资产的远期价格</a:t>
                      </a:r>
                    </a:p>
                    <a:p>
                      <a:r>
                        <a:t>套利头寸</a:t>
                      </a:r>
                    </a:p>
                    <a:p>
                      <a:r>
                        <a:t>即刻现金流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1226035"/>
                  </a:ext>
                </a:extLst>
              </a:tr>
              <a:tr h="4572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t>卖出远期合约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t>-S+$43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354766"/>
                  </a:ext>
                </a:extLst>
              </a:tr>
              <a:tr h="5635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t>净现金流量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t>投资资产的远期价格  </a:t>
                      </a:r>
                    </a:p>
                    <a:p>
                      <a:r>
                        <a:t>套利头寸  </a:t>
                      </a:r>
                    </a:p>
                    <a:p>
                      <a:r>
                        <a:t>即期现金流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t>2.5美元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0260973"/>
                  </a:ext>
                </a:extLst>
              </a:tr>
            </a:tbl>
          </a:graphicData>
        </a:graphic>
      </p:graphicFrame>
      <p:sp>
        <p:nvSpPr>
          <p:cNvPr id="448563" name="Rectangle 51"/>
          <p:cNvSpPr>
            <a:spLocks noChangeArrowheads="1"/>
          </p:cNvSpPr>
          <p:nvPr/>
        </p:nvSpPr>
        <p:spPr bwMode="auto">
          <a:xfrm>
            <a:off x="1574674" y="2051348"/>
            <a:ext cx="8155480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lvl="1" algn="l">
              <a:lnSpc>
                <a:spcPct val="90000"/>
              </a:lnSpc>
              <a:buClr>
                <a:schemeClr val="tx1"/>
              </a:buClr>
              <a:buSzPct val="100000"/>
            </a:pPr>
            <a:r>
              <a:t>现货股票价格为40美元，无风险利率为5%，</a:t>
            </a:r>
          </a:p>
          <a:p>
            <a:pPr lvl="1" algn="l">
              <a:lnSpc>
                <a:spcPct val="90000"/>
              </a:lnSpc>
              <a:buClr>
                <a:schemeClr val="tx1"/>
              </a:buClr>
              <a:buSzPct val="100000"/>
            </a:pPr>
            <a:r>
              <a:t>在三个月后，远期价格为 43 美元</a:t>
            </a:r>
          </a:p>
        </p:txBody>
      </p:sp>
    </p:spTree>
    <p:extLst>
      <p:ext uri="{BB962C8B-B14F-4D97-AF65-F5344CB8AC3E}">
        <p14:creationId xmlns:p14="http://schemas.microsoft.com/office/powerpoint/2010/main" val="182358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投资资产的远期价格</a:t>
            </a:r>
            <a:endParaRPr lang="zh-CN" altLang="en-US" sz="4000" dirty="0">
              <a:ea typeface="宋体" panose="02010600030101010101" pitchFamily="2" charset="-122"/>
            </a:endParaRP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5689" y="1799493"/>
            <a:ext cx="11179279" cy="3657600"/>
          </a:xfrm>
        </p:spPr>
        <p:txBody>
          <a:bodyPr/>
          <a:lstStyle/>
          <a:p>
            <a:r>
              <a:t>当远期价格过低时的套利机会——针对不支付股息的股票</a:t>
            </a:r>
          </a:p>
          <a:p>
            <a:pPr marL="533400" lvl="1" indent="-76200">
              <a:buNone/>
            </a:pPr>
            <a:endParaRPr lang="en-US" altLang="zh-CN" i="1" dirty="0" smtClean="0">
              <a:solidFill>
                <a:srgbClr val="FF9900"/>
              </a:solidFill>
            </a:endParaRPr>
          </a:p>
          <a:p>
            <a:pPr marL="533400" lvl="1" indent="-76200">
              <a:buNone/>
            </a:pPr>
            <a:r>
              <a:t>来自交易员的视角</a:t>
            </a:r>
          </a:p>
          <a:p>
            <a:pPr marL="533400" lvl="1" indent="-76200">
              <a:buNone/>
            </a:pPr>
            <a:r>
              <a:t>投资资产的远期价格  
当非分红股票的远期价格过低时的套利机会  
来自交易员的视角  
文本翻译：一份三个月后交割的股票远期合约价格为39美元。三个月期的无风险利率为年利率5%，当前股票价格为40美元。不期望有股息发放。</a:t>
            </a:r>
          </a:p>
        </p:txBody>
      </p:sp>
    </p:spTree>
    <p:extLst>
      <p:ext uri="{BB962C8B-B14F-4D97-AF65-F5344CB8AC3E}">
        <p14:creationId xmlns:p14="http://schemas.microsoft.com/office/powerpoint/2010/main" val="197183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投资资产的远期价格</a:t>
            </a:r>
            <a:endParaRPr lang="zh-CN" altLang="en-US" sz="4000" dirty="0">
              <a:ea typeface="宋体" panose="02010600030101010101" pitchFamily="2" charset="-122"/>
            </a:endParaRPr>
          </a:p>
        </p:txBody>
      </p:sp>
      <p:graphicFrame>
        <p:nvGraphicFramePr>
          <p:cNvPr id="450605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32872"/>
              </p:ext>
            </p:extLst>
          </p:nvPr>
        </p:nvGraphicFramePr>
        <p:xfrm>
          <a:off x="2514600" y="2849564"/>
          <a:ext cx="7239000" cy="2930527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val="263728653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29342933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632601082"/>
                    </a:ext>
                  </a:extLst>
                </a:gridCol>
              </a:tblGrid>
              <a:tr h="8588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t>套利头寸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t>即时现金流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t>3个月后的现金流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312570"/>
                  </a:ext>
                </a:extLst>
              </a:tr>
              <a:tr h="5032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t>做空1股股票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t>$40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t>-S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496207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r>
                        <a:t>购买无风险资产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40美元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40e0.05*3/12=$40.50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804125"/>
                  </a:ext>
                </a:extLst>
              </a:tr>
              <a:tr h="5222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t>购买远期合约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t>投资资产的远期价格  </a:t>
                      </a:r>
                    </a:p>
                    <a:p>
                      <a:r>
                        <a:t>套利头寸  </a:t>
                      </a:r>
                    </a:p>
                    <a:p>
                      <a:r>
                        <a:t>即期现金流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t>S+（$39）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7965508"/>
                  </a:ext>
                </a:extLst>
              </a:tr>
              <a:tr h="523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t>净现金流量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t>投资资产的远期价格  </a:t>
                      </a:r>
                    </a:p>
                    <a:p>
                      <a:r>
                        <a:t>套利头寸  </a:t>
                      </a:r>
                    </a:p>
                    <a:p>
                      <a:r>
                        <a:t>即期现金流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t>1.5美元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0836180"/>
                  </a:ext>
                </a:extLst>
              </a:tr>
            </a:tbl>
          </a:graphicData>
        </a:graphic>
      </p:graphicFrame>
      <p:sp>
        <p:nvSpPr>
          <p:cNvPr id="450590" name="Rectangle 30"/>
          <p:cNvSpPr>
            <a:spLocks noChangeArrowheads="1"/>
          </p:cNvSpPr>
          <p:nvPr/>
        </p:nvSpPr>
        <p:spPr bwMode="auto">
          <a:xfrm>
            <a:off x="2209800" y="1762125"/>
            <a:ext cx="8001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76250" indent="-28575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811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lnSpc>
                <a:spcPct val="90000"/>
              </a:lnSpc>
              <a:buClr>
                <a:schemeClr val="tx1"/>
              </a:buClr>
              <a:buSzPct val="100000"/>
            </a:pPr>
            <a:r>
              <a:t>现货股票价格为40美元，无风险利率为5%。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SzPct val="100000"/>
            </a:pPr>
            <a:r>
              <a:t>远期价格在三个月后是39美元。</a:t>
            </a:r>
          </a:p>
        </p:txBody>
      </p:sp>
    </p:spTree>
    <p:extLst>
      <p:ext uri="{BB962C8B-B14F-4D97-AF65-F5344CB8AC3E}">
        <p14:creationId xmlns:p14="http://schemas.microsoft.com/office/powerpoint/2010/main" val="193774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1828800"/>
            <a:ext cx="9144000" cy="2362200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t>衍生品</a:t>
            </a:r>
            <a:endParaRPr lang="en-US" altLang="zh-CN" sz="6000" dirty="0"/>
          </a:p>
        </p:txBody>
      </p:sp>
      <p:sp>
        <p:nvSpPr>
          <p:cNvPr id="19968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292600"/>
            <a:ext cx="9144000" cy="1944688"/>
          </a:xfrm>
        </p:spPr>
        <p:txBody>
          <a:bodyPr/>
          <a:lstStyle/>
          <a:p>
            <a:pPr algn="ctr">
              <a:lnSpc>
                <a:spcPct val="90000"/>
              </a:lnSpc>
            </a:pPr>
            <a:r>
              <a:t>邓光军 (Deng Guangjun)</a:t>
            </a:r>
          </a:p>
          <a:p>
            <a:pPr algn="ctr">
              <a:lnSpc>
                <a:spcPct val="90000"/>
              </a:lnSpc>
            </a:pPr>
            <a:endParaRPr lang="en-US" altLang="zh-CN" sz="2000">
              <a:effectLst>
                <a:outerShdw blurRad="38100" dist="38100" dir="2700000" algn="tl">
                  <a:srgbClr val="C0C0C0"/>
                </a:outerShdw>
              </a:effectLst>
              <a:ea typeface="楷体" panose="02010609060101010101" pitchFamily="49" charset="-122"/>
            </a:endParaRPr>
          </a:p>
          <a:p>
            <a:pPr algn="ctr">
              <a:lnSpc>
                <a:spcPct val="90000"/>
              </a:lnSpc>
            </a:pPr>
            <a:endParaRPr lang="en-US" altLang="zh-CN" sz="20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90000"/>
              </a:lnSpc>
            </a:pPr>
            <a:endParaRPr lang="en-US" altLang="zh-CN" sz="200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>
              <a:lnSpc>
                <a:spcPct val="90000"/>
              </a:lnSpc>
            </a:pPr>
            <a:r>
              <a:t>电子邮箱：denggj@uestc.edu.cn</a:t>
            </a:r>
          </a:p>
        </p:txBody>
      </p:sp>
      <p:sp>
        <p:nvSpPr>
          <p:cNvPr id="199686" name="Rectangle 6"/>
          <p:cNvSpPr>
            <a:spLocks noChangeArrowheads="1"/>
          </p:cNvSpPr>
          <p:nvPr/>
        </p:nvSpPr>
        <p:spPr bwMode="auto">
          <a:xfrm>
            <a:off x="1524000" y="6157914"/>
            <a:ext cx="9144000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algn="l">
              <a:spcBef>
                <a:spcPct val="20000"/>
              </a:spcBef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>
              <a:spcBef>
                <a:spcPct val="20000"/>
              </a:spcBef>
              <a:buClr>
                <a:srgbClr val="CC9900"/>
              </a:buClr>
              <a:buSzPct val="75000"/>
              <a:buFont typeface="Wingdings" panose="05000000000000000000" pitchFamily="2" charset="2"/>
              <a:defRPr kumimoji="1" sz="24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2pPr>
            <a:lvl3pPr>
              <a:spcBef>
                <a:spcPct val="20000"/>
              </a:spcBef>
              <a:buClr>
                <a:srgbClr val="FF0066"/>
              </a:buClr>
              <a:buFont typeface="Times New Roman" panose="02020603050405020304" pitchFamily="18" charset="0"/>
              <a:defRPr kumimoji="1" sz="2000" b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3pPr>
            <a:lvl4pPr>
              <a:spcBef>
                <a:spcPct val="20000"/>
              </a:spcBef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4pPr>
            <a:lvl5pPr>
              <a:spcBef>
                <a:spcPct val="20000"/>
              </a:spcBef>
              <a:buClr>
                <a:schemeClr val="tx2"/>
              </a:buClr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 kumimoji="1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 fontAlgn="base">
              <a:spcAft>
                <a:spcPct val="0"/>
              </a:spcAft>
            </a:pPr>
            <a:r>
              <a:t>管理经济学院</a:t>
            </a:r>
          </a:p>
        </p:txBody>
      </p:sp>
    </p:spTree>
    <p:extLst>
      <p:ext uri="{BB962C8B-B14F-4D97-AF65-F5344CB8AC3E}">
        <p14:creationId xmlns:p14="http://schemas.microsoft.com/office/powerpoint/2010/main" val="181907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在什么情况下不存在上述套利机会？
远期价格的资产投资</a:t>
            </a:r>
            <a:endParaRPr lang="zh-CN" altLang="en-US" sz="4000" dirty="0">
              <a:ea typeface="宋体" panose="02010600030101010101" pitchFamily="2" charset="-122"/>
            </a:endParaRP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3896" y="2713704"/>
            <a:ext cx="10486103" cy="2667000"/>
          </a:xfrm>
        </p:spPr>
        <p:txBody>
          <a:bodyPr/>
          <a:lstStyle/>
          <a:p>
            <a:pPr marL="0" indent="571500">
              <a:buNone/>
            </a:pPr>
            <a:r>
              <a:t>在什么情况下不存在上述套利机会？</a:t>
            </a:r>
          </a:p>
        </p:txBody>
      </p:sp>
    </p:spTree>
    <p:extLst>
      <p:ext uri="{BB962C8B-B14F-4D97-AF65-F5344CB8AC3E}">
        <p14:creationId xmlns:p14="http://schemas.microsoft.com/office/powerpoint/2010/main" val="241498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7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9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0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100000" y="5000"/>
                                    </p:animScale>
                                    <p:animScale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0" y="5000"/>
                                      <p:to x="120000" y="150000"/>
                                    </p:animScale>
                                    <p:animScale>
                                      <p:cBhvr>
                                        <p:cTn id="12" dur="6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451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2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投资资产的远期价格</a:t>
            </a:r>
            <a:endParaRPr lang="zh-CN" altLang="en-US" sz="4000" dirty="0">
              <a:ea typeface="宋体" panose="02010600030101010101" pitchFamily="2" charset="-122"/>
            </a:endParaRPr>
          </a:p>
        </p:txBody>
      </p:sp>
      <p:sp>
        <p:nvSpPr>
          <p:cNvPr id="452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4903" y="1860755"/>
            <a:ext cx="10589342" cy="4267200"/>
          </a:xfrm>
        </p:spPr>
        <p:txBody>
          <a:bodyPr/>
          <a:lstStyle/>
          <a:p>
            <a:r>
              <a:t>无套利公式</a:t>
            </a:r>
          </a:p>
          <a:p>
            <a:pPr algn="ctr">
              <a:buFont typeface="Wingdings" panose="05000000000000000000" pitchFamily="2" charset="2"/>
              <a:buNone/>
            </a:pPr>
            <a:r>
              <a:t>对于投资资产的远期价格  
无套利公式  
若 F0 &gt; S0erT  
F0 = S0erT</a:t>
            </a:r>
          </a:p>
          <a:p>
            <a:r>
              <a:t>如果 \( F_0 &gt; S_0 e^{rT} \)</a:t>
            </a:r>
          </a:p>
          <a:p>
            <a:pPr lvl="1"/>
            <a:r>
              <a:t>套利者可以购买该资产并卖出该资产的远期合约</a:t>
            </a:r>
            <a:endParaRPr lang="en-US" altLang="zh-CN" b="0" dirty="0">
              <a:solidFill>
                <a:srgbClr val="FF158A"/>
              </a:solidFill>
              <a:ea typeface="宋体" panose="02010600030101010101" pitchFamily="2" charset="-122"/>
            </a:endParaRPr>
          </a:p>
          <a:p>
            <a:r>
              <a:t>如果 F0 &lt; S0erT</a:t>
            </a:r>
          </a:p>
          <a:p>
            <a:pPr lvl="1"/>
            <a:r>
              <a:t>套利者可以做空该资产并同时持有多头远期合约</a:t>
            </a:r>
            <a:endParaRPr lang="en-US" altLang="zh-CN" b="0" dirty="0">
              <a:solidFill>
                <a:srgbClr val="FF158A"/>
              </a:solidFill>
              <a:ea typeface="宋体" panose="02010600030101010101" pitchFamily="2" charset="-122"/>
            </a:endParaRPr>
          </a:p>
          <a:p>
            <a:r>
              <a:t>在一个完备有效的市场中，不存在套利机会。</a:t>
            </a:r>
            <a:endParaRPr lang="en-US" altLang="zh-CN" dirty="0">
              <a:solidFill>
                <a:srgbClr val="1406CA"/>
              </a:solidFill>
            </a:endParaRPr>
          </a:p>
          <a:p>
            <a:r>
              <a:t>低买（多）高卖（空）</a:t>
            </a:r>
          </a:p>
        </p:txBody>
      </p:sp>
    </p:spTree>
    <p:extLst>
      <p:ext uri="{BB962C8B-B14F-4D97-AF65-F5344CB8AC3E}">
        <p14:creationId xmlns:p14="http://schemas.microsoft.com/office/powerpoint/2010/main" val="347303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2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2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2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2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2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2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2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26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2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2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1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如果无法进行短期销售，投资资产的远期价格将会如何？</a:t>
            </a:r>
            <a:endParaRPr lang="zh-CN" altLang="en-US" sz="4000" dirty="0">
              <a:ea typeface="宋体" panose="02010600030101010101" pitchFamily="2" charset="-122"/>
            </a:endParaRP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2667000"/>
            <a:ext cx="8077200" cy="914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t>如果无法进行卖空操作，又该怎么办呢？</a:t>
            </a:r>
          </a:p>
        </p:txBody>
      </p:sp>
    </p:spTree>
    <p:extLst>
      <p:ext uri="{BB962C8B-B14F-4D97-AF65-F5344CB8AC3E}">
        <p14:creationId xmlns:p14="http://schemas.microsoft.com/office/powerpoint/2010/main" val="249716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投资资产的远期价格</a:t>
            </a:r>
            <a:endParaRPr lang="zh-CN" altLang="en-US" sz="3200">
              <a:ea typeface="宋体" panose="02010600030101010101" pitchFamily="2" charset="-122"/>
            </a:endParaRP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3174" y="1578073"/>
            <a:ext cx="9670026" cy="533400"/>
          </a:xfrm>
        </p:spPr>
        <p:txBody>
          <a:bodyPr/>
          <a:lstStyle/>
          <a:p>
            <a:pPr marL="533400" indent="-533400"/>
            <a:r>
              <a:t>如果 F0 &gt; S0erT</a:t>
            </a:r>
          </a:p>
        </p:txBody>
      </p:sp>
      <p:sp>
        <p:nvSpPr>
          <p:cNvPr id="454660" name="Text Box 4"/>
          <p:cNvSpPr txBox="1">
            <a:spLocks noChangeArrowheads="1"/>
          </p:cNvSpPr>
          <p:nvPr/>
        </p:nvSpPr>
        <p:spPr bwMode="auto">
          <a:xfrm>
            <a:off x="1106129" y="2063849"/>
            <a:ext cx="9585155" cy="1428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971550" lvl="1" indent="-514350">
              <a:lnSpc>
                <a:spcPct val="90000"/>
              </a:lnSpc>
              <a:spcBef>
                <a:spcPct val="20000"/>
              </a:spcBef>
              <a:buClr>
                <a:srgbClr val="1406CA"/>
              </a:buClr>
              <a:buFont typeface="+mj-lt"/>
              <a:buAutoNum type="arabicPeriod"/>
            </a:pPr>
            <a:r>
              <a:t> borrowing S0美元以利率r借入资金，为期T年。</a:t>
            </a:r>
          </a:p>
          <a:p>
            <a:pPr marL="971550" lvl="1" indent="-514350">
              <a:lnSpc>
                <a:spcPct val="90000"/>
              </a:lnSpc>
              <a:spcBef>
                <a:spcPct val="20000"/>
              </a:spcBef>
              <a:buClr>
                <a:srgbClr val="1406CA"/>
              </a:buClr>
              <a:buFont typeface="+mj-lt"/>
              <a:buAutoNum type="arabicPeriod"/>
            </a:pPr>
            <a:r>
              <a:t>购买一个单位的资产</a:t>
            </a:r>
          </a:p>
          <a:p>
            <a:pPr marL="971550" lvl="1" indent="-514350">
              <a:lnSpc>
                <a:spcPct val="90000"/>
              </a:lnSpc>
              <a:spcBef>
                <a:spcPct val="20000"/>
              </a:spcBef>
              <a:buClr>
                <a:srgbClr val="1406CA"/>
              </a:buClr>
              <a:buFont typeface="+mj-lt"/>
              <a:buAutoNum type="arabicPeriod"/>
            </a:pPr>
            <a:r>
              <a:t>卖出一份标的资产为一个单位的投资资产的远期合约</a:t>
            </a:r>
            <a:endParaRPr lang="zh-CN" altLang="en-US" sz="3600" dirty="0">
              <a:solidFill>
                <a:srgbClr val="FF158A"/>
              </a:solidFill>
            </a:endParaRPr>
          </a:p>
        </p:txBody>
      </p:sp>
      <p:sp>
        <p:nvSpPr>
          <p:cNvPr id="454662" name="Rectangle 6"/>
          <p:cNvSpPr>
            <a:spLocks noChangeArrowheads="1"/>
          </p:cNvSpPr>
          <p:nvPr/>
        </p:nvSpPr>
        <p:spPr bwMode="auto">
          <a:xfrm>
            <a:off x="1106129" y="4416527"/>
            <a:ext cx="10043651" cy="1428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971550" lvl="1" indent="-514350">
              <a:lnSpc>
                <a:spcPct val="90000"/>
              </a:lnSpc>
              <a:spcBef>
                <a:spcPct val="20000"/>
              </a:spcBef>
              <a:buClr>
                <a:srgbClr val="1406CA"/>
              </a:buClr>
              <a:buFont typeface="+mj-lt"/>
              <a:buAutoNum type="arabicPeriod"/>
            </a:pPr>
            <a:r>
              <a:t>卖出资产获得 S0 美元</a:t>
            </a:r>
          </a:p>
          <a:p>
            <a:pPr marL="971550" lvl="1" indent="-514350">
              <a:lnSpc>
                <a:spcPct val="90000"/>
              </a:lnSpc>
              <a:spcBef>
                <a:spcPct val="20000"/>
              </a:spcBef>
              <a:buClr>
                <a:srgbClr val="1406CA"/>
              </a:buClr>
              <a:buFont typeface="+mj-lt"/>
              <a:buAutoNum type="arabicPeriod"/>
            </a:pPr>
            <a:r>
              <a:t>将所得款项以利率 r 投资 T 年时间</a:t>
            </a:r>
          </a:p>
          <a:p>
            <a:pPr marL="971550" lvl="1" indent="-514350">
              <a:lnSpc>
                <a:spcPct val="90000"/>
              </a:lnSpc>
              <a:spcBef>
                <a:spcPct val="20000"/>
              </a:spcBef>
              <a:buClr>
                <a:srgbClr val="1406CA"/>
              </a:buClr>
              <a:buFont typeface="+mj-lt"/>
              <a:buAutoNum type="arabicPeriod"/>
            </a:pPr>
            <a:r>
              <a:t>建立买入远期合约的多头头寸（针对一个单位的资产）</a:t>
            </a:r>
            <a:endParaRPr lang="zh-CN" altLang="en-US" sz="2800" dirty="0">
              <a:solidFill>
                <a:srgbClr val="FF158A"/>
              </a:solidFill>
              <a:ea typeface="宋体" panose="02010600030101010101" pitchFamily="2" charset="-122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93174" y="3835500"/>
            <a:ext cx="9670026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anose="05000000000000000000" pitchFamily="2" charset="2"/>
              <a:buChar char="Ø"/>
              <a:defRPr kumimoji="1"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Font typeface="Times New Roman" panose="02020603050405020304" pitchFamily="18" charset="0"/>
              <a:buChar char="—"/>
              <a:defRPr kumimoji="1" sz="2000" b="1" kern="1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b="1" kern="1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 b="1" kern="1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/>
            <a:r>
              <a:t>如果 F0 &lt; S0erT</a:t>
            </a:r>
            <a:endParaRPr lang="en-US" altLang="zh-CN" i="1" baseline="30000" dirty="0">
              <a:solidFill>
                <a:srgbClr val="1406CA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80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4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4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4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59" grpId="0" build="p" autoUpdateAnimBg="0"/>
      <p:bldP spid="454660" grpId="0" autoUpdateAnimBg="0"/>
      <p:bldP spid="454662" grpId="0" autoUpdateAnimBg="0"/>
      <p:bldP spid="7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投资资产的远期价格</a:t>
            </a:r>
            <a:endParaRPr lang="zh-CN" altLang="en-US" sz="3200">
              <a:ea typeface="宋体" panose="02010600030101010101" pitchFamily="2" charset="-122"/>
            </a:endParaRP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5690" y="1524000"/>
            <a:ext cx="10556064" cy="3283974"/>
          </a:xfrm>
        </p:spPr>
        <p:txBody>
          <a:bodyPr/>
          <a:lstStyle/>
          <a:p>
            <a:pPr indent="514350"/>
            <a:r>
              <a:t>复制投资资产的远期价格组合：  
- 组合 A：  
  - 买入一份远期合约的多头头寸，其交割价格为 K，并持有现金 Ke^(-rT)  
复制组合 (Replication portfolio)</a:t>
            </a:r>
          </a:p>
          <a:p>
            <a:pPr marL="1333500" lvl="1"/>
            <a:r>
              <a:t>投资资产的远期价格  
复制组合  
买入一个单位的投资资产远期合约（交割价格为K），并持有现金Ke^(-rT)  
组合A：</a:t>
            </a:r>
          </a:p>
          <a:p>
            <a:pPr marL="1333500" lvl="1">
              <a:buNone/>
            </a:pPr>
            <a:r>
              <a:t>投资资产的远期价格  
复制组合  
组合A：  
买入一份远期合约的多头头寸（交割价格为K）以及一个单位的资产，并持有价值为Ke^(-rT)的现金</a:t>
            </a:r>
            <a:endParaRPr lang="en-US" altLang="zh-CN" b="0" i="1" baseline="30000" dirty="0">
              <a:solidFill>
                <a:srgbClr val="FF158A"/>
              </a:solidFill>
            </a:endParaRPr>
          </a:p>
          <a:p>
            <a:pPr marL="1333500" lvl="1"/>
            <a:r>
              <a:t>资产的远期价格  
复制组合  
组合A：  
组合B：</a:t>
            </a:r>
          </a:p>
          <a:p>
            <a:pPr marL="1333500" lvl="1">
              <a:buNone/>
            </a:pPr>
            <a:r>
              <a:t>购买一个单位的标的资产</a:t>
            </a:r>
          </a:p>
          <a:p>
            <a:pPr indent="514350"/>
            <a:r>
              <a:t>投资资产的远期价格  
复制组合  
组合A：
组合A的价值必须等于组合B。</a:t>
            </a:r>
            <a:endParaRPr lang="en-US" altLang="zh-CN" dirty="0">
              <a:solidFill>
                <a:srgbClr val="1406CA"/>
              </a:solidFill>
            </a:endParaRPr>
          </a:p>
          <a:p>
            <a:pPr indent="514350" algn="ctr">
              <a:buNone/>
            </a:pPr>
            <a:endParaRPr lang="en-US" altLang="zh-CN" sz="1400" b="1" i="1" dirty="0" smtClean="0">
              <a:solidFill>
                <a:srgbClr val="C00000"/>
              </a:solidFill>
            </a:endParaRPr>
          </a:p>
          <a:p>
            <a:pPr indent="514350" algn="ctr">
              <a:buNone/>
            </a:pPr>
            <a:r>
              <a:t>投资资产的远期价格公式：f + Ke^(-rT) = S₀</a:t>
            </a:r>
          </a:p>
          <a:p>
            <a:pPr indent="514350" algn="ctr">
              <a:buNone/>
            </a:pPr>
            <a:r>
              <a:t>投资资产的远期价格
复制组合
组合A：
公式：f = S0 - Ke^(-rT)</a:t>
            </a:r>
            <a:endParaRPr lang="en-US" altLang="zh-CN" b="1" i="1" dirty="0">
              <a:solidFill>
                <a:srgbClr val="C00000"/>
              </a:solidFill>
            </a:endParaRPr>
          </a:p>
          <a:p>
            <a:pPr indent="514350" algn="ctr">
              <a:buNone/>
            </a:pPr>
            <a:r>
              <a:t>公式 F = S0erT  
（其中 F 表示远期价格，S0 表示标的资产的初始价格，e 是自然对数的底，r 表示无风险利率，T 表示远期合约的期限）</a:t>
            </a:r>
          </a:p>
        </p:txBody>
      </p:sp>
      <p:sp>
        <p:nvSpPr>
          <p:cNvPr id="462852" name="Line 4"/>
          <p:cNvSpPr>
            <a:spLocks noChangeShapeType="1"/>
          </p:cNvSpPr>
          <p:nvPr/>
        </p:nvSpPr>
        <p:spPr bwMode="auto">
          <a:xfrm>
            <a:off x="1679062" y="4606924"/>
            <a:ext cx="7833647" cy="38817"/>
          </a:xfrm>
          <a:prstGeom prst="line">
            <a:avLst/>
          </a:prstGeom>
          <a:ln>
            <a:solidFill>
              <a:srgbClr val="FF158A"/>
            </a:solidFill>
            <a:headEnd/>
            <a:tailEnd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00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62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已知收入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1835" y="1994388"/>
            <a:ext cx="11164529" cy="3733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t>当附息债券的远期价格过高时的套利机会</a:t>
            </a:r>
          </a:p>
          <a:p>
            <a:pPr marL="571500" lvl="1" indent="190500">
              <a:lnSpc>
                <a:spcPct val="90000"/>
              </a:lnSpc>
              <a:spcBef>
                <a:spcPct val="25000"/>
              </a:spcBef>
              <a:buNone/>
            </a:pPr>
            <a:endParaRPr lang="en-US" altLang="zh-CN" i="1" dirty="0" smtClean="0">
              <a:solidFill>
                <a:srgbClr val="FF9900"/>
              </a:solidFill>
            </a:endParaRPr>
          </a:p>
          <a:p>
            <a:pPr marL="571500" lvl="1" indent="190500">
              <a:lnSpc>
                <a:spcPct val="90000"/>
              </a:lnSpc>
              <a:spcBef>
                <a:spcPct val="25000"/>
              </a:spcBef>
              <a:buNone/>
            </a:pPr>
            <a:r>
              <a:t>来自交易员的桌面</a:t>
            </a:r>
          </a:p>
          <a:p>
            <a:pPr marL="571500" lvl="1" indent="190500">
              <a:lnSpc>
                <a:spcPct val="90000"/>
              </a:lnSpc>
              <a:buNone/>
            </a:pPr>
            <a:r>
              <a:t>已知收入  
- 当附息债券的远期价格过高时的套利机会  
- 来自交易员的桌面  
要翻译的文本：一份一年后交割的债券远期价格为930美元。当前现货价格为900美元。预计在半年和一年时将分别收到40美元的票息支付。六个月和一年的风险-free利率分别为每年9%和每年10%。</a:t>
            </a:r>
          </a:p>
        </p:txBody>
      </p:sp>
    </p:spTree>
    <p:extLst>
      <p:ext uri="{BB962C8B-B14F-4D97-AF65-F5344CB8AC3E}">
        <p14:creationId xmlns:p14="http://schemas.microsoft.com/office/powerpoint/2010/main" val="130108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已知收入</a:t>
            </a:r>
            <a:endParaRPr lang="zh-CN" altLang="en-US"/>
          </a:p>
        </p:txBody>
      </p:sp>
      <p:graphicFrame>
        <p:nvGraphicFramePr>
          <p:cNvPr id="456765" name="Group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020526"/>
              </p:ext>
            </p:extLst>
          </p:nvPr>
        </p:nvGraphicFramePr>
        <p:xfrm>
          <a:off x="1729153" y="2870689"/>
          <a:ext cx="9220200" cy="3336292"/>
        </p:xfrm>
        <a:graphic>
          <a:graphicData uri="http://schemas.openxmlformats.org/drawingml/2006/table">
            <a:tbl>
              <a:tblPr/>
              <a:tblGrid>
                <a:gridCol w="2883168">
                  <a:extLst>
                    <a:ext uri="{9D8B030D-6E8A-4147-A177-3AD203B41FA5}">
                      <a16:colId xmlns:a16="http://schemas.microsoft.com/office/drawing/2014/main" val="609854361"/>
                    </a:ext>
                  </a:extLst>
                </a:gridCol>
                <a:gridCol w="1842269">
                  <a:extLst>
                    <a:ext uri="{9D8B030D-6E8A-4147-A177-3AD203B41FA5}">
                      <a16:colId xmlns:a16="http://schemas.microsoft.com/office/drawing/2014/main" val="2838874455"/>
                    </a:ext>
                  </a:extLst>
                </a:gridCol>
                <a:gridCol w="2206847">
                  <a:extLst>
                    <a:ext uri="{9D8B030D-6E8A-4147-A177-3AD203B41FA5}">
                      <a16:colId xmlns:a16="http://schemas.microsoft.com/office/drawing/2014/main" val="1025297696"/>
                    </a:ext>
                  </a:extLst>
                </a:gridCol>
                <a:gridCol w="2287916">
                  <a:extLst>
                    <a:ext uri="{9D8B030D-6E8A-4147-A177-3AD203B41FA5}">
                      <a16:colId xmlns:a16="http://schemas.microsoft.com/office/drawing/2014/main" val="4080574568"/>
                    </a:ext>
                  </a:extLst>
                </a:gridCol>
              </a:tblGrid>
              <a:tr h="781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t>套利头寸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t>即时现金流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t>半年后的现金流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t>一年后的现金流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451685"/>
                  </a:ext>
                </a:extLst>
              </a:tr>
              <a:tr h="5254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t>卖出远期合约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t>已知收入  </a:t>
                      </a:r>
                    </a:p>
                    <a:p>
                      <a:r>
                        <a:t>套利头寸  </a:t>
                      </a:r>
                    </a:p>
                    <a:p>
                      <a:r>
                        <a:t>即时现金流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t>$930 - 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948365"/>
                  </a:ext>
                </a:extLst>
              </a:tr>
              <a:tr h="4937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t>借款 $900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t>$900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t>已知收入  </a:t>
                      </a:r>
                    </a:p>
                    <a:p>
                      <a:r>
                        <a:t>套利头寸  </a:t>
                      </a:r>
                    </a:p>
                    <a:p>
                      <a:r>
                        <a:t>即时现金流  </a:t>
                      </a:r>
                    </a:p>
                    <a:p/>
                    <a:p>
                      <a:r>
                        <a:t>900*e0.1=$994.65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6013727"/>
                  </a:ext>
                </a:extLst>
              </a:tr>
              <a:tr h="4048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t>购买债券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t>$900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t>S1：已知收入</a:t>
                      </a:r>
                    </a:p>
                    <a:p>
                      <a:r>
                        <a:t>S1：套利头寸</a:t>
                      </a:r>
                    </a:p>
                    <a:p>
                      <a:r>
                        <a:t>S1：即时现金流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755142"/>
                  </a:ext>
                </a:extLst>
              </a:tr>
              <a:tr h="4587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t>已知收入  </a:t>
                      </a:r>
                    </a:p>
                    <a:p>
                      <a:r>
                        <a:t>套利头寸  </a:t>
                      </a:r>
                    </a:p>
                    <a:p>
                      <a:r>
                        <a:t>即时现金流  </a:t>
                      </a:r>
                    </a:p>
                    <a:p/>
                    <a:p>
                      <a:r>
                        <a:t>文本翻译： coupon支付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t>40美元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t>已知收入  </a:t>
                      </a:r>
                    </a:p>
                    <a:p>
                      <a:r>
                        <a:t>套利头寸  </a:t>
                      </a:r>
                    </a:p>
                    <a:p>
                      <a:r>
                        <a:t>即时现金流  </a:t>
                      </a:r>
                    </a:p>
                    <a:p/>
                    <a:p>
                      <a:r>
                        <a:t>$40 + $42.26 ($38.24 * exp(0.1))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39830"/>
                  </a:ext>
                </a:extLst>
              </a:tr>
              <a:tr h="4302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t>净现金流量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t>已知收入  </a:t>
                      </a:r>
                    </a:p>
                    <a:p>
                      <a:r>
                        <a:t>套利头寸  </a:t>
                      </a:r>
                    </a:p>
                    <a:p>
                      <a:r>
                        <a:t>即时现金流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t>17.61 美元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334923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172307" y="1824854"/>
            <a:ext cx="9964616" cy="84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1" indent="190500">
              <a:lnSpc>
                <a:spcPct val="90000"/>
              </a:lnSpc>
              <a:buNone/>
            </a:pPr>
            <a:r>
              <a:t>已知收入  
套利头寸  
即时现金流  
一年后交割的债券远期价格为930美元。当前现货价格为900美元。预计半年后和一年后将分别收到40美元的票息支付。六个月和一年的风险-free利率分别为每年9%和每年10%。</a:t>
            </a:r>
          </a:p>
        </p:txBody>
      </p:sp>
    </p:spTree>
    <p:extLst>
      <p:ext uri="{BB962C8B-B14F-4D97-AF65-F5344CB8AC3E}">
        <p14:creationId xmlns:p14="http://schemas.microsoft.com/office/powerpoint/2010/main" val="402056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已知收入</a:t>
            </a:r>
            <a:endParaRPr lang="zh-CN" altLang="en-US"/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407" y="1619250"/>
            <a:ext cx="10363200" cy="463391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t>在远期价格过低时的套利机会</a:t>
            </a:r>
          </a:p>
          <a:p>
            <a:pPr marL="1143000" lvl="1" indent="-666750">
              <a:spcBef>
                <a:spcPct val="25000"/>
              </a:spcBef>
              <a:buNone/>
            </a:pPr>
            <a:endParaRPr lang="en-US" altLang="zh-CN" sz="2800" i="1" dirty="0" smtClean="0">
              <a:solidFill>
                <a:srgbClr val="FF9900"/>
              </a:solidFill>
            </a:endParaRPr>
          </a:p>
          <a:p>
            <a:pPr marL="1143000" lvl="1" indent="-666750">
              <a:spcBef>
                <a:spcPct val="25000"/>
              </a:spcBef>
              <a:buNone/>
            </a:pPr>
            <a:r>
              <a:t>来自交易员的 desk</a:t>
            </a:r>
          </a:p>
          <a:p>
            <a:pPr marL="285750" indent="0">
              <a:buNone/>
            </a:pPr>
            <a:r>
              <a:t>已知收入  
- 当附息债券的远期价格过低时的套利机会  
- 来自交易员的桌面  
要翻译的文本：一份一年后交割的债券合约的远期价格为905美元，当前现货价格为900美元。预计半年后和一年后将分别收到40美元的票息支付。六个月和一年的风险-free利率分别为年化9%和10%。</a:t>
            </a:r>
          </a:p>
        </p:txBody>
      </p:sp>
    </p:spTree>
    <p:extLst>
      <p:ext uri="{BB962C8B-B14F-4D97-AF65-F5344CB8AC3E}">
        <p14:creationId xmlns:p14="http://schemas.microsoft.com/office/powerpoint/2010/main" val="86431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已知收入</a:t>
            </a:r>
            <a:endParaRPr lang="zh-CN" altLang="en-US"/>
          </a:p>
        </p:txBody>
      </p:sp>
      <p:graphicFrame>
        <p:nvGraphicFramePr>
          <p:cNvPr id="458847" name="Group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788393"/>
              </p:ext>
            </p:extLst>
          </p:nvPr>
        </p:nvGraphicFramePr>
        <p:xfrm>
          <a:off x="597877" y="3128596"/>
          <a:ext cx="11078308" cy="3220203"/>
        </p:xfrm>
        <a:graphic>
          <a:graphicData uri="http://schemas.openxmlformats.org/drawingml/2006/table">
            <a:tbl>
              <a:tblPr/>
              <a:tblGrid>
                <a:gridCol w="2791077">
                  <a:extLst>
                    <a:ext uri="{9D8B030D-6E8A-4147-A177-3AD203B41FA5}">
                      <a16:colId xmlns:a16="http://schemas.microsoft.com/office/drawing/2014/main" val="3361464805"/>
                    </a:ext>
                  </a:extLst>
                </a:gridCol>
                <a:gridCol w="2900531">
                  <a:extLst>
                    <a:ext uri="{9D8B030D-6E8A-4147-A177-3AD203B41FA5}">
                      <a16:colId xmlns:a16="http://schemas.microsoft.com/office/drawing/2014/main" val="135551153"/>
                    </a:ext>
                  </a:extLst>
                </a:gridCol>
                <a:gridCol w="1931081">
                  <a:extLst>
                    <a:ext uri="{9D8B030D-6E8A-4147-A177-3AD203B41FA5}">
                      <a16:colId xmlns:a16="http://schemas.microsoft.com/office/drawing/2014/main" val="2975767899"/>
                    </a:ext>
                  </a:extLst>
                </a:gridCol>
                <a:gridCol w="3455619">
                  <a:extLst>
                    <a:ext uri="{9D8B030D-6E8A-4147-A177-3AD203B41FA5}">
                      <a16:colId xmlns:a16="http://schemas.microsoft.com/office/drawing/2014/main" val="1349945370"/>
                    </a:ext>
                  </a:extLst>
                </a:gridCol>
              </a:tblGrid>
              <a:tr h="810357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t>套利头寸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t>即时现金流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t>半年后的现金流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t>一年后的现金流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2935228"/>
                  </a:ext>
                </a:extLst>
              </a:tr>
              <a:tr h="469919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t>做空债券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t>$900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t>- S1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035616"/>
                  </a:ext>
                </a:extLst>
              </a:tr>
              <a:tr h="5254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t>购买无风险资产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t>900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C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t>已知收入  </a:t>
                      </a:r>
                    </a:p>
                    <a:p>
                      <a:r>
                        <a:t>套利头寸  </a:t>
                      </a:r>
                    </a:p>
                    <a:p>
                      <a:r>
                        <a:t>即时现金流  </a:t>
                      </a:r>
                    </a:p>
                    <a:p/>
                    <a:p>
                      <a:r>
                        <a:t>900*e^0.1=994.65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0658993"/>
                  </a:ext>
                </a:extLst>
              </a:tr>
              <a:tr h="5254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t>购买远期合约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t>已知收入  </a:t>
                      </a:r>
                    </a:p>
                    <a:p>
                      <a:r>
                        <a:t>套利头寸  </a:t>
                      </a:r>
                    </a:p>
                    <a:p>
                      <a:r>
                        <a:t>即时现金流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t>S1-$905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672255"/>
                  </a:ext>
                </a:extLst>
              </a:tr>
              <a:tr h="4587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t>已知收入  </a:t>
                      </a:r>
                    </a:p>
                    <a:p>
                      <a:r>
                        <a:t>套利头寸  </a:t>
                      </a:r>
                    </a:p>
                    <a:p>
                      <a:r>
                        <a:t>即时现金流  </a:t>
                      </a:r>
                    </a:p>
                    <a:p/>
                    <a:p>
                      <a:r>
                        <a:t>文本翻译： coupon支付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t>$40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t>$40 + $42.26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3071687"/>
                  </a:ext>
                </a:extLst>
              </a:tr>
              <a:tr h="4302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t>净现金流量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t>已知收入  </a:t>
                      </a:r>
                    </a:p>
                    <a:p>
                      <a:r>
                        <a:t>套利头寸  </a:t>
                      </a:r>
                    </a:p>
                    <a:p>
                      <a:r>
                        <a:t>即时现金流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CCFF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sz="2400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FF9900"/>
                        </a:buClr>
                        <a:defRPr sz="2000"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Font typeface="Wingdings" panose="05000000000000000000" pitchFamily="2" charset="2"/>
                        <a:defRPr>
                          <a:solidFill>
                            <a:srgbClr val="CCFFFF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anose="02020603050405020304" pitchFamily="18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r>
                        <a:t>$7.39</a:t>
                      </a: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3916965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1066800" y="1912258"/>
            <a:ext cx="9448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0">
              <a:buNone/>
            </a:pPr>
            <a:r>
              <a:t>已知收入  
套利头寸  
即期现金流  
一年后交割的债券远期价格为905美元，目前现货价格为900美元。预计半年后和一年后将分别收到40美元的票息支付。半年期和一年期无风险利率分别为每年9%和每年10%。</a:t>
            </a:r>
          </a:p>
        </p:txBody>
      </p:sp>
    </p:spTree>
    <p:extLst>
      <p:ext uri="{BB962C8B-B14F-4D97-AF65-F5344CB8AC3E}">
        <p14:creationId xmlns:p14="http://schemas.microsoft.com/office/powerpoint/2010/main" val="30995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已知收入</a:t>
            </a:r>
            <a:endParaRPr lang="zh-CN" altLang="en-US"/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665" y="1524000"/>
            <a:ext cx="9581535" cy="1219200"/>
          </a:xfrm>
        </p:spPr>
        <p:txBody>
          <a:bodyPr/>
          <a:lstStyle/>
          <a:p>
            <a:pPr marL="533400" indent="-533400"/>
            <a:r>
              <a:t>无套利公式</a:t>
            </a:r>
          </a:p>
          <a:p>
            <a:pPr marL="533400" indent="-533400" algn="ctr">
              <a:buNone/>
            </a:pPr>
            <a:r>
              <a:t>已知收入  
- 无套利公式  
- 如果 F0 &gt; (S0 – I)e^rT  
要翻译的文本：F0 = (S0 – I)e^rT</a:t>
            </a:r>
            <a:endParaRPr lang="en-US" altLang="zh-CN" sz="3600" i="1" baseline="30000" dirty="0">
              <a:solidFill>
                <a:srgbClr val="FF158A"/>
              </a:solidFill>
              <a:ea typeface="宋体" panose="02010600030101010101" pitchFamily="2" charset="-122"/>
            </a:endParaRPr>
          </a:p>
        </p:txBody>
      </p:sp>
      <p:sp>
        <p:nvSpPr>
          <p:cNvPr id="459780" name="Rectangle 4"/>
          <p:cNvSpPr>
            <a:spLocks noChangeArrowheads="1"/>
          </p:cNvSpPr>
          <p:nvPr/>
        </p:nvSpPr>
        <p:spPr bwMode="auto">
          <a:xfrm>
            <a:off x="1197077" y="2816942"/>
            <a:ext cx="8229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t>如果 F0 &gt; ( S0 – I ) e^rT</a:t>
            </a:r>
            <a:endParaRPr lang="en-US" altLang="zh-CN" sz="2800" i="1" baseline="30000" dirty="0">
              <a:solidFill>
                <a:srgbClr val="FF158A"/>
              </a:solidFill>
              <a:ea typeface="宋体" panose="02010600030101010101" pitchFamily="2" charset="-122"/>
            </a:endParaRPr>
          </a:p>
        </p:txBody>
      </p:sp>
      <p:sp>
        <p:nvSpPr>
          <p:cNvPr id="459781" name="Rectangle 5"/>
          <p:cNvSpPr>
            <a:spLocks noChangeArrowheads="1"/>
          </p:cNvSpPr>
          <p:nvPr/>
        </p:nvSpPr>
        <p:spPr bwMode="auto">
          <a:xfrm>
            <a:off x="1349477" y="3272555"/>
            <a:ext cx="7696200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lnSpc>
                <a:spcPct val="90000"/>
              </a:lnSpc>
              <a:spcBef>
                <a:spcPct val="10000"/>
              </a:spcBef>
              <a:buClr>
                <a:srgbClr val="FF9900"/>
              </a:buClr>
              <a:buFontTx/>
              <a:buAutoNum type="arabicPeriod"/>
            </a:pPr>
            <a:r>
              <a:t>借钱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Clr>
                <a:srgbClr val="FF9900"/>
              </a:buClr>
              <a:buFontTx/>
              <a:buAutoNum type="arabicPeriod"/>
            </a:pPr>
            <a:r>
              <a:t>买入一个单位的资产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Clr>
                <a:srgbClr val="FF9900"/>
              </a:buClr>
              <a:buFontTx/>
              <a:buAutoNum type="arabicPeriod"/>
            </a:pPr>
            <a:r>
              <a:t>做空一份标的资产为一个单位的远期合约</a:t>
            </a:r>
          </a:p>
        </p:txBody>
      </p:sp>
      <p:sp>
        <p:nvSpPr>
          <p:cNvPr id="459782" name="Rectangle 6"/>
          <p:cNvSpPr>
            <a:spLocks noChangeArrowheads="1"/>
          </p:cNvSpPr>
          <p:nvPr/>
        </p:nvSpPr>
        <p:spPr bwMode="auto">
          <a:xfrm>
            <a:off x="1273277" y="4679079"/>
            <a:ext cx="45720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l">
              <a:lnSpc>
                <a:spcPct val="90000"/>
              </a:lnSpc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t>如果 F0 &lt; ( S0 - I ) e^rT</a:t>
            </a:r>
            <a:endParaRPr lang="en-US" altLang="zh-CN" sz="2800" i="1" baseline="30000" dirty="0">
              <a:solidFill>
                <a:srgbClr val="FF158A"/>
              </a:solidFill>
              <a:ea typeface="宋体" panose="02010600030101010101" pitchFamily="2" charset="-122"/>
            </a:endParaRPr>
          </a:p>
        </p:txBody>
      </p:sp>
      <p:sp>
        <p:nvSpPr>
          <p:cNvPr id="459783" name="Rectangle 7"/>
          <p:cNvSpPr>
            <a:spLocks noChangeArrowheads="1"/>
          </p:cNvSpPr>
          <p:nvPr/>
        </p:nvSpPr>
        <p:spPr bwMode="auto">
          <a:xfrm>
            <a:off x="1349477" y="5288679"/>
            <a:ext cx="6705600" cy="90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lvl="1">
              <a:lnSpc>
                <a:spcPct val="90000"/>
              </a:lnSpc>
              <a:spcBef>
                <a:spcPct val="10000"/>
              </a:spcBef>
              <a:buClr>
                <a:srgbClr val="FF9900"/>
              </a:buClr>
              <a:buFontTx/>
              <a:buAutoNum type="arabicPeriod"/>
            </a:pPr>
            <a:r>
              <a:t>做空一单位资产</a:t>
            </a:r>
          </a:p>
          <a:p>
            <a:pPr lvl="1">
              <a:lnSpc>
                <a:spcPct val="90000"/>
              </a:lnSpc>
              <a:spcBef>
                <a:spcPct val="10000"/>
              </a:spcBef>
              <a:buClr>
                <a:srgbClr val="FF9900"/>
              </a:buClr>
              <a:buFontTx/>
              <a:buAutoNum type="arabicPeriod"/>
            </a:pPr>
            <a:r>
              <a:t>多头远期合约位置</a:t>
            </a:r>
          </a:p>
        </p:txBody>
      </p:sp>
    </p:spTree>
    <p:extLst>
      <p:ext uri="{BB962C8B-B14F-4D97-AF65-F5344CB8AC3E}">
        <p14:creationId xmlns:p14="http://schemas.microsoft.com/office/powerpoint/2010/main" val="188790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9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9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9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9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9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9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9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9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9" grpId="0" build="p" autoUpdateAnimBg="0"/>
      <p:bldP spid="459780" grpId="0" autoUpdateAnimBg="0"/>
      <p:bldP spid="459781" grpId="0" autoUpdateAnimBg="0"/>
      <p:bldP spid="459782" grpId="0" autoUpdateAnimBg="0"/>
      <p:bldP spid="45978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0" y="914400"/>
            <a:ext cx="12192000" cy="2667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</a:pPr>
            <a:r>
              <a:t>远期和期货价格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6096000" y="3973460"/>
            <a:ext cx="6046838" cy="2508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85750" indent="-28575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9535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531938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711325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890713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3479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8051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2623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7195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Aft>
                <a:spcPts val="600"/>
              </a:spcAft>
            </a:pPr>
            <a:r>
              <a:t>目标：</a:t>
            </a:r>
          </a:p>
          <a:p>
            <a:pPr indent="-20638">
              <a:buFontTx/>
              <a:buChar char="•"/>
            </a:pPr>
            <a:r>
              <a:t>投资资产和消费资产</a:t>
            </a:r>
          </a:p>
          <a:p>
            <a:pPr marL="633413" lvl="1">
              <a:buFontTx/>
              <a:buChar char="•"/>
            </a:pPr>
            <a:r>
              <a:t>金融期货价格</a:t>
            </a:r>
          </a:p>
          <a:p>
            <a:pPr marL="1165225" lvl="2">
              <a:buFontTx/>
              <a:buChar char="•"/>
            </a:pPr>
            <a:r>
              <a:t>期货价格与远期价格</a:t>
            </a:r>
          </a:p>
          <a:p>
            <a:pPr lvl="2" indent="-20638">
              <a:buFontTx/>
              <a:buChar char="•"/>
            </a:pPr>
            <a:r>
              <a:t>商品期货</a:t>
            </a:r>
          </a:p>
          <a:p>
            <a:pPr lvl="4" indent="-20638">
              <a:buFontTx/>
              <a:buChar char="•"/>
            </a:pPr>
            <a:r>
              <a:t>持有成本</a:t>
            </a:r>
            <a:endParaRPr lang="en-US" altLang="zh-CN" i="1" dirty="0">
              <a:solidFill>
                <a:srgbClr val="FF158A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6785344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已知收入</a:t>
            </a:r>
            <a:endParaRPr lang="zh-CN" altLang="en-US"/>
          </a:p>
        </p:txBody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652" y="1804219"/>
            <a:ext cx="9955161" cy="3124200"/>
          </a:xfrm>
        </p:spPr>
        <p:txBody>
          <a:bodyPr/>
          <a:lstStyle/>
          <a:p>
            <a:r>
              <a:t>复制组合</a:t>
            </a:r>
          </a:p>
          <a:p>
            <a:pPr lvl="1"/>
            <a:r>
              <a:t>资产组合 A：</a:t>
            </a:r>
          </a:p>
          <a:p>
            <a:pPr lvl="1">
              <a:buFontTx/>
              <a:buNone/>
            </a:pPr>
            <a:r>
              <a:t>已知收入  
复制组合  
组合A：  
买入一份远期合约的多头资产单位，交割价格为 \( K \)，并持有现金 \( Ke^{-rT} \)</a:t>
            </a:r>
            <a:endParaRPr lang="en-US" altLang="zh-CN" b="0" i="1" baseline="30000" dirty="0">
              <a:solidFill>
                <a:srgbClr val="1406CA"/>
              </a:solidFill>
            </a:endParaRPr>
          </a:p>
          <a:p>
            <a:pPr lvl="1"/>
            <a:r>
              <a:t>资产组合 B:</a:t>
            </a:r>
          </a:p>
          <a:p>
            <a:pPr lvl="1">
              <a:buFontTx/>
              <a:buNone/>
            </a:pPr>
            <a:r>
              <a:t>已知收入
复制组合  
组合 A：
买入一个带息债券单位，其息票的现值为 I，并以无风险利率借入 I 现金</a:t>
            </a:r>
            <a:endParaRPr lang="zh-CN" altLang="en-US" b="0" dirty="0">
              <a:solidFill>
                <a:srgbClr val="1406CA"/>
              </a:solidFill>
            </a:endParaRPr>
          </a:p>
        </p:txBody>
      </p:sp>
      <p:sp>
        <p:nvSpPr>
          <p:cNvPr id="463876" name="Text Box 4"/>
          <p:cNvSpPr txBox="1">
            <a:spLocks noChangeArrowheads="1"/>
          </p:cNvSpPr>
          <p:nvPr/>
        </p:nvSpPr>
        <p:spPr bwMode="auto">
          <a:xfrm>
            <a:off x="4056373" y="4928419"/>
            <a:ext cx="527746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t>已知收入
- 复制组合
- 组合A：
文本翻译：f + Ke^(-rT) = S₀ - I</a:t>
            </a:r>
          </a:p>
          <a:p>
            <a:pPr algn="l">
              <a:spcBef>
                <a:spcPct val="50000"/>
              </a:spcBef>
            </a:pPr>
            <a:r>
              <a:t>远期价格 \( F_0 \) 为 \( K \)，其中 \( f = 0 \)</a:t>
            </a:r>
          </a:p>
          <a:p>
            <a:pPr>
              <a:spcBef>
                <a:spcPct val="50000"/>
              </a:spcBef>
            </a:pPr>
            <a:r>
              <a:t>已知收入
- 复制组合
- 组合A：
公式：F0= ( S0-I ) erT</a:t>
            </a:r>
            <a:endParaRPr lang="en-US" altLang="zh-CN" sz="2400" b="1" i="1" baseline="30000" dirty="0">
              <a:solidFill>
                <a:srgbClr val="FF158A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912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已知收益率</a:t>
            </a:r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0534" y="2362200"/>
            <a:ext cx="9333271" cy="27432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t>已知收益率
其中 q 为合同期内的平均收益率（以连续复利表示）
公式翻译：F₀ = S₀ e⁽ʳ⁻ᵈ⁾ᵀ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zh-CN" b="1" i="1" baseline="30000" dirty="0">
                <a:ea typeface="宋体" panose="02010600030101010101" pitchFamily="2" charset="-122"/>
              </a:rPr>
              <a:t>    </a:t>
            </a:r>
            <a:endParaRPr lang="en-US" altLang="zh-CN" b="1" i="1" dirty="0">
              <a:ea typeface="宋体" panose="02010600030101010101" pitchFamily="2" charset="-122"/>
            </a:endParaRPr>
          </a:p>
          <a:p>
            <a:pPr marL="176213" lvl="1" indent="-176213"/>
            <a:r>
              <a:t>其中 q 是合同期内平均收益率（以连续复利表示）。</a:t>
            </a:r>
            <a:endParaRPr lang="zh-CN" altLang="en-US" b="0" dirty="0"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5584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已知收益率</a:t>
            </a:r>
            <a:endParaRPr lang="zh-CN" altLang="en-US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4181" y="1524000"/>
            <a:ext cx="10618838" cy="3124200"/>
          </a:xfrm>
        </p:spPr>
        <p:txBody>
          <a:bodyPr/>
          <a:lstStyle/>
          <a:p>
            <a:r>
              <a:t>复制投资组合</a:t>
            </a:r>
          </a:p>
          <a:p>
            <a:pPr lvl="1"/>
            <a:r>
              <a:t>已知收益  
复制组合  
买入一份远期合约的资产多头，交割价格为K，现金价值为Ke^(-rT)  
组合A：</a:t>
            </a:r>
          </a:p>
          <a:p>
            <a:pPr lvl="1">
              <a:buFontTx/>
              <a:buNone/>
            </a:pPr>
            <a:r>
              <a:t>已知收益率
- 复制组合
- 组合 A：
买入一份远期合约的多头资产单位，交割价格为K，现金价值为Ke^(-rT)</a:t>
            </a:r>
            <a:endParaRPr lang="en-US" altLang="zh-CN" b="0" i="1" baseline="30000" dirty="0">
              <a:solidFill>
                <a:srgbClr val="1406CA"/>
              </a:solidFill>
              <a:effectLst/>
            </a:endParaRPr>
          </a:p>
          <a:p>
            <a:pPr lvl="1"/>
            <a:r>
              <a:t>投资组合 B：</a:t>
            </a:r>
          </a:p>
          <a:p>
            <a:pPr lvl="1">
              <a:buFontTx/>
              <a:buNone/>
            </a:pPr>
            <a:r>
              <a:t>已知收益
- 复制组合
- 组合A：
要翻译的文本：投资于同一种债券的e-qT单位债券，按照q命题支付票息</a:t>
            </a:r>
            <a:endParaRPr lang="zh-CN" altLang="en-US" b="0" dirty="0">
              <a:solidFill>
                <a:srgbClr val="1406CA"/>
              </a:solidFill>
              <a:effectLst/>
            </a:endParaRPr>
          </a:p>
        </p:txBody>
      </p:sp>
      <p:sp>
        <p:nvSpPr>
          <p:cNvPr id="464900" name="Text Box 4"/>
          <p:cNvSpPr txBox="1">
            <a:spLocks noChangeArrowheads="1"/>
          </p:cNvSpPr>
          <p:nvPr/>
        </p:nvSpPr>
        <p:spPr bwMode="auto">
          <a:xfrm>
            <a:off x="3080188" y="4677508"/>
            <a:ext cx="513768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t>已知收益率
- 复制资产组合
- 资产组合 A：
公式：f + Ke^(-rT) = S0e^(-qT)</a:t>
            </a:r>
            <a:endParaRPr lang="en-US" altLang="zh-CN" sz="2400" b="1" i="1" dirty="0">
              <a:solidFill>
                <a:srgbClr val="FF158A"/>
              </a:solidFill>
            </a:endParaRPr>
          </a:p>
          <a:p>
            <a:pPr algn="l">
              <a:spcBef>
                <a:spcPct val="50000"/>
              </a:spcBef>
            </a:pPr>
            <a:r>
              <a:t>已知条件：
- 已知收益率
- 复制投资组合
- 投资组合 A：
文本翻译：远期价格 \( F_0 \) 等于 K，且 \( f = 0 \)</a:t>
            </a:r>
          </a:p>
          <a:p>
            <a:pPr>
              <a:spcBef>
                <a:spcPct val="50000"/>
              </a:spcBef>
            </a:pPr>
            <a:r>
              <a:t>已知收益率  
- 复制组合  
- 组合 A：  
公式：F0 = S0e(r-q)T</a:t>
            </a:r>
          </a:p>
        </p:txBody>
      </p:sp>
    </p:spTree>
    <p:extLst>
      <p:ext uri="{BB962C8B-B14F-4D97-AF65-F5344CB8AC3E}">
        <p14:creationId xmlns:p14="http://schemas.microsoft.com/office/powerpoint/2010/main" val="1037136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90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股票指数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2168" y="1754393"/>
            <a:ext cx="10869561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t>股票指数 可以被视为支付股息收益率的投资资产。</a:t>
            </a:r>
            <a:endParaRPr lang="en-US" altLang="zh-CN" i="1" dirty="0">
              <a:solidFill>
                <a:srgbClr val="1406CA"/>
              </a:solidFill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t>期货价格与现货价格的关系因此为</a:t>
            </a: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t>股指期货价格与现货价格的关系因此为：
F0 = S0e(r–q )T</a:t>
            </a:r>
          </a:p>
          <a:p>
            <a:pPr lvl="1">
              <a:lnSpc>
                <a:spcPct val="90000"/>
              </a:lnSpc>
            </a:pPr>
            <a:r>
              <a:t>其中 q 代表指数所代表的投资组合的股息收益率</a:t>
            </a:r>
          </a:p>
          <a:p>
            <a:pPr lvl="1">
              <a:lnSpc>
                <a:spcPct val="90000"/>
              </a:lnSpc>
            </a:pPr>
            <a:r>
              <a:t>对于公式成立而言，重要的是指数要代表一种投资资产。</a:t>
            </a:r>
          </a:p>
          <a:p>
            <a:pPr lvl="1">
              <a:lnSpc>
                <a:spcPct val="90000"/>
              </a:lnSpc>
            </a:pPr>
            <a:r>
              <a:t>换句话说，指数的变化必须与可交易投资组合价值的变化相对应。</a:t>
            </a:r>
            <a:endParaRPr lang="zh-CN" altLang="en-US" b="0" dirty="0">
              <a:solidFill>
                <a:srgbClr val="FF158A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955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股票指数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664" y="1799431"/>
            <a:ext cx="10363200" cy="4633913"/>
          </a:xfrm>
        </p:spPr>
        <p:txBody>
          <a:bodyPr/>
          <a:lstStyle/>
          <a:p>
            <a:r>
              <a:t>示例：考虑一份与标普500指数相关的3个月期货合约。</a:t>
            </a:r>
            <a:endParaRPr lang="en-US" altLang="zh-CN" dirty="0">
              <a:solidFill>
                <a:srgbClr val="1406CA"/>
              </a:solidFill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graphicFrame>
        <p:nvGraphicFramePr>
          <p:cNvPr id="4720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334743"/>
              </p:ext>
            </p:extLst>
          </p:nvPr>
        </p:nvGraphicFramePr>
        <p:xfrm>
          <a:off x="2743200" y="2974977"/>
          <a:ext cx="5132439" cy="5291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8" name="公式" r:id="rId4" imgW="2222280" imgH="228600" progId="Equation.3">
                  <p:embed/>
                </p:oleObj>
              </mc:Choice>
              <mc:Fallback>
                <p:oleObj name="公式" r:id="rId4" imgW="2222280" imgH="228600" progId="Equation.3">
                  <p:embed/>
                  <p:pic>
                    <p:nvPicPr>
                      <p:cNvPr id="4720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974977"/>
                        <a:ext cx="5132439" cy="5291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20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308536"/>
              </p:ext>
            </p:extLst>
          </p:nvPr>
        </p:nvGraphicFramePr>
        <p:xfrm>
          <a:off x="2504767" y="3684304"/>
          <a:ext cx="4515465" cy="5839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9" name="公式" r:id="rId6" imgW="1866600" imgH="241200" progId="Equation.3">
                  <p:embed/>
                </p:oleObj>
              </mc:Choice>
              <mc:Fallback>
                <p:oleObj name="公式" r:id="rId6" imgW="1866600" imgH="241200" progId="Equation.3">
                  <p:embed/>
                  <p:pic>
                    <p:nvPicPr>
                      <p:cNvPr id="4720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4767" y="3684304"/>
                        <a:ext cx="4515465" cy="5839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311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72330" y="667979"/>
            <a:ext cx="10363200" cy="1143000"/>
          </a:xfrm>
        </p:spPr>
        <p:txBody>
          <a:bodyPr/>
          <a:lstStyle/>
          <a:p>
            <a:r>
              <a:t>指数套利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0657" y="2276167"/>
            <a:ext cx="10736827" cy="4038600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t>当 F0&gt;S0e(r-q)T 时</a:t>
            </a:r>
          </a:p>
          <a:p>
            <a:pPr lvl="1">
              <a:spcBef>
                <a:spcPct val="40000"/>
              </a:spcBef>
            </a:pPr>
            <a:r>
              <a:t>当远期价格高于理论价格时，套利者买入指数 underlying 的股票并卖出期货。</a:t>
            </a:r>
          </a:p>
          <a:p>
            <a:pPr>
              <a:spcBef>
                <a:spcPct val="40000"/>
              </a:spcBef>
            </a:pPr>
            <a:r>
              <a:t>当 F0&lt;S0e(r-q)T 时</a:t>
            </a:r>
          </a:p>
          <a:p>
            <a:pPr lvl="1">
              <a:spcBef>
                <a:spcPct val="40000"/>
              </a:spcBef>
            </a:pPr>
            <a:r>
              <a:t>当远期价格高于无套利区间上限时（即 F0 &gt; S0e^(r-q)T ），套利者买入期货并卖空标的指数成分股。</a:t>
            </a:r>
          </a:p>
        </p:txBody>
      </p:sp>
    </p:spTree>
    <p:extLst>
      <p:ext uri="{BB962C8B-B14F-4D97-AF65-F5344CB8AC3E}">
        <p14:creationId xmlns:p14="http://schemas.microsoft.com/office/powerpoint/2010/main" val="375335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货币的期货和远期合约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75238" name="Rectangle 102"/>
          <p:cNvSpPr>
            <a:spLocks noGrp="1" noChangeArrowheads="1"/>
          </p:cNvSpPr>
          <p:nvPr>
            <p:ph type="body" idx="1"/>
          </p:nvPr>
        </p:nvSpPr>
        <p:spPr>
          <a:xfrm>
            <a:off x="825908" y="2174467"/>
            <a:ext cx="10633587" cy="4078849"/>
          </a:xfrm>
          <a:noFill/>
          <a:ln/>
        </p:spPr>
        <p:txBody>
          <a:bodyPr/>
          <a:lstStyle/>
          <a:p>
            <a:r>
              <a:t>外币类似于提供股息收益率的证券。</a:t>
            </a:r>
          </a:p>
          <a:p>
            <a:r>
              <a:t>在外汇远期与期货的背景下，给定内容提到：外币类似于支付连续红利的证券，且如果 \( r_f \) 表示外国无风险利率。因此，文本可翻译为：
**连续红利收益率即为外国无风险利率。**</a:t>
            </a:r>
          </a:p>
          <a:p>
            <a:r>
              <a:t>由此可得，如果 \( r_f \) 是外国无风险利率</a:t>
            </a:r>
          </a:p>
          <a:p>
            <a:pPr lvl="1"/>
            <a:r>
              <a:t>初始汇率（S₀）：外币的现货汇率</a:t>
            </a:r>
          </a:p>
          <a:p>
            <a:pPr lvl="1"/>
            <a:r>
              <a:t>F0：外币的远期汇率（价格）</a:t>
            </a:r>
            <a:endParaRPr lang="en-US" altLang="zh-CN" dirty="0">
              <a:solidFill>
                <a:srgbClr val="1406CA"/>
              </a:solidFill>
              <a:ea typeface="宋体" panose="02010600030101010101" pitchFamily="2" charset="-122"/>
            </a:endParaRPr>
          </a:p>
          <a:p>
            <a:endParaRPr lang="en-US" altLang="zh-CN" dirty="0">
              <a:solidFill>
                <a:srgbClr val="1406CA"/>
              </a:solidFill>
              <a:ea typeface="宋体" panose="02010600030101010101" pitchFamily="2" charset="-122"/>
            </a:endParaRPr>
          </a:p>
          <a:p>
            <a:endParaRPr lang="zh-CN" altLang="en-US" dirty="0">
              <a:solidFill>
                <a:srgbClr val="1406CA"/>
              </a:solidFill>
            </a:endParaRPr>
          </a:p>
        </p:txBody>
      </p:sp>
      <p:graphicFrame>
        <p:nvGraphicFramePr>
          <p:cNvPr id="475239" name="Object 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105895"/>
              </p:ext>
            </p:extLst>
          </p:nvPr>
        </p:nvGraphicFramePr>
        <p:xfrm>
          <a:off x="4830506" y="5190000"/>
          <a:ext cx="289560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34" name="公式" r:id="rId4" imgW="876240" imgH="253800" progId="Equation.3">
                  <p:embed/>
                </p:oleObj>
              </mc:Choice>
              <mc:Fallback>
                <p:oleObj name="公式" r:id="rId4" imgW="876240" imgH="253800" progId="Equation.3">
                  <p:embed/>
                  <p:pic>
                    <p:nvPicPr>
                      <p:cNvPr id="475239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0506" y="5190000"/>
                        <a:ext cx="2895600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371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货币的期货和远期合约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0155" y="1619250"/>
            <a:ext cx="10530348" cy="2743200"/>
          </a:xfrm>
        </p:spPr>
        <p:txBody>
          <a:bodyPr/>
          <a:lstStyle/>
          <a:p>
            <a:r>
              <a:t>复制投资组合</a:t>
            </a:r>
          </a:p>
          <a:p>
            <a:pPr lvl="1"/>
            <a:r>
              <a:t>投资组合 A：</a:t>
            </a:r>
          </a:p>
          <a:p>
            <a:pPr lvl="1">
              <a:buFontTx/>
              <a:buNone/>
            </a:pPr>
            <a:r>
              <a:t>货币的远期合约和现金价值Ke-rfT的多头资产单位买入</a:t>
            </a:r>
            <a:endParaRPr lang="en-US" altLang="zh-CN" b="0" i="1" baseline="30000" dirty="0">
              <a:solidFill>
                <a:srgbClr val="1406CA"/>
              </a:solidFill>
            </a:endParaRPr>
          </a:p>
          <a:p>
            <a:pPr lvl="1"/>
            <a:r>
              <a:t>投资组合 B：</a:t>
            </a:r>
          </a:p>
          <a:p>
            <a:pPr lvl="1">
              <a:buFontTx/>
              <a:buNone/>
            </a:pPr>
            <a:r>
              <a:t>货币的远期和期货  
- 复制组合  
- 组合 A：  
要翻译的文本：e-rfT 外币金额</a:t>
            </a:r>
            <a:endParaRPr lang="zh-CN" altLang="en-US" b="0" dirty="0">
              <a:solidFill>
                <a:srgbClr val="1406CA"/>
              </a:solidFill>
              <a:effectLst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92826" y="4442615"/>
            <a:ext cx="9085006" cy="2040247"/>
            <a:chOff x="1592826" y="4442615"/>
            <a:chExt cx="9085006" cy="2152471"/>
          </a:xfrm>
        </p:grpSpPr>
        <p:sp>
          <p:nvSpPr>
            <p:cNvPr id="476165" name="Text Box 5"/>
            <p:cNvSpPr txBox="1">
              <a:spLocks noChangeArrowheads="1"/>
            </p:cNvSpPr>
            <p:nvPr/>
          </p:nvSpPr>
          <p:spPr bwMode="auto">
            <a:xfrm>
              <a:off x="1592826" y="4442615"/>
              <a:ext cx="9085006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81000" indent="-3810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571500"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algn="l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indent="0">
                <a:spcBef>
                  <a:spcPct val="50000"/>
                </a:spcBef>
                <a:buClr>
                  <a:schemeClr val="accent2"/>
                </a:buClr>
              </a:pPr>
              <a:r>
                <a:rPr lang="en-US" altLang="zh-CN" sz="2800" dirty="0">
                  <a:solidFill>
                    <a:srgbClr val="FF158A"/>
                  </a:solidFill>
                </a:rPr>
                <a:t>The two portfolios all equal one unit of foreign currency at </a:t>
              </a:r>
              <a:r>
                <a:rPr lang="en-US" altLang="zh-CN" sz="2800" i="1" dirty="0">
                  <a:solidFill>
                    <a:srgbClr val="FF158A"/>
                  </a:solidFill>
                </a:rPr>
                <a:t>T</a:t>
              </a:r>
              <a:r>
                <a:rPr lang="en-US" altLang="zh-CN" sz="2800" dirty="0">
                  <a:solidFill>
                    <a:srgbClr val="FF158A"/>
                  </a:solidFill>
                </a:rPr>
                <a:t>, So the value of the two portfolio is equal.</a:t>
              </a:r>
            </a:p>
          </p:txBody>
        </p:sp>
        <p:graphicFrame>
          <p:nvGraphicFramePr>
            <p:cNvPr id="47616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16610672"/>
                </p:ext>
              </p:extLst>
            </p:nvPr>
          </p:nvGraphicFramePr>
          <p:xfrm>
            <a:off x="5172246" y="5396722"/>
            <a:ext cx="3617923" cy="1198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760" name="公式" r:id="rId4" imgW="1143000" imgH="482400" progId="Equation.3">
                    <p:embed/>
                  </p:oleObj>
                </mc:Choice>
                <mc:Fallback>
                  <p:oleObj name="公式" r:id="rId4" imgW="1143000" imgH="482400" progId="Equation.3">
                    <p:embed/>
                    <p:pic>
                      <p:nvPicPr>
                        <p:cNvPr id="47616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2246" y="5396722"/>
                          <a:ext cx="3617923" cy="1198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7759" y="1619250"/>
            <a:ext cx="6323541" cy="478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9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货币的期货和远期合约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0658" y="1619250"/>
            <a:ext cx="10751574" cy="4953000"/>
          </a:xfrm>
        </p:spPr>
        <p:txBody>
          <a:bodyPr/>
          <a:lstStyle/>
          <a:p>
            <a:r>
              <a:t>例子：r = 7%，rf = 5%，澳元（AUD）与美元（USD）的即期汇率为 0.6200 美元/澳元：</a:t>
            </a:r>
          </a:p>
          <a:p>
            <a:pPr algn="ctr">
              <a:buFont typeface="Wingdings" panose="05000000000000000000" pitchFamily="2" charset="2"/>
              <a:buNone/>
            </a:pPr>
            <a:r>
              <a:t>在给定的上下文中：
- 货币的远期和期货合约
- 示例：r = 7%，rf = 5%，澳元（AUD）与美元（USD）之间的即期汇率为 0.6200 美元/澳元：
- 假设两年的远期汇率低于此值，例如 0.6300。套利者可以：
翻译文本：F₀ = 0.62 × e^(0.07 - 0.05)×2 = 0.6453</a:t>
            </a:r>
          </a:p>
          <a:p>
            <a:r>
              <a:t>假设两年期远期汇率低于此值，例如0.6300。套利者可以：</a:t>
            </a:r>
          </a:p>
          <a:p>
            <a:pPr lvl="1"/>
            <a:r>
              <a:t>借入1000澳元，年利率为5%，为期两年，将其兑换成620美元并以7%的利率进行投资。</a:t>
            </a:r>
          </a:p>
          <a:p>
            <a:pPr lvl="1"/>
            <a:r>
              <a:t>签订一份远期合约，以1,105.17澳元兑换1,105.17×0.63=692.26美元。</a:t>
            </a:r>
          </a:p>
          <a:p>
            <a:pPr lvl="1" algn="ctr">
              <a:buFontTx/>
              <a:buNone/>
            </a:pPr>
            <a:r>
              <a:t>1000*e^0.05*2 = 1,105.17      620 *e^0.07*2 = 713.7</a:t>
            </a:r>
          </a:p>
          <a:p>
            <a:pPr lvl="1" algn="ctr">
              <a:buFontTx/>
              <a:buNone/>
            </a:pPr>
            <a:r>
              <a:t>利润 = 713.7 - 692.26 = $16.91</a:t>
            </a:r>
          </a:p>
        </p:txBody>
      </p:sp>
    </p:spTree>
    <p:extLst>
      <p:ext uri="{BB962C8B-B14F-4D97-AF65-F5344CB8AC3E}">
        <p14:creationId xmlns:p14="http://schemas.microsoft.com/office/powerpoint/2010/main" val="85238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8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85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6316" y="2863903"/>
            <a:ext cx="10515600" cy="2578252"/>
          </a:xfrm>
        </p:spPr>
        <p:txBody>
          <a:bodyPr/>
          <a:lstStyle/>
          <a:p>
            <a:pPr marL="0" lvl="2" algn="ctr">
              <a:buClrTx/>
            </a:pPr>
            <a:r>
              <a:t>期货价格与远期价格</a:t>
            </a:r>
          </a:p>
          <a:p>
            <a:pPr algn="ctr"/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420920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74303" y="2509942"/>
            <a:ext cx="10515600" cy="2578252"/>
          </a:xfrm>
        </p:spPr>
        <p:txBody>
          <a:bodyPr/>
          <a:lstStyle/>
          <a:p>
            <a:pPr algn="ctr"/>
            <a:r>
              <a:t>投资资产</a:t>
            </a:r>
            <a:endParaRPr lang="en-US" altLang="zh-CN" sz="4400" dirty="0" smtClean="0">
              <a:solidFill>
                <a:srgbClr val="FF158A"/>
              </a:solidFill>
              <a:ea typeface="楷体_GB2312" pitchFamily="49" charset="-122"/>
            </a:endParaRPr>
          </a:p>
          <a:p>
            <a:pPr algn="ctr"/>
            <a:r>
              <a:t>并且</a:t>
            </a:r>
          </a:p>
          <a:p>
            <a:pPr algn="ctr"/>
            <a:r>
              <a:t>消费资产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4362925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>
          <a:xfrm>
            <a:off x="490316" y="549992"/>
            <a:ext cx="10363200" cy="1143000"/>
          </a:xfrm>
        </p:spPr>
        <p:txBody>
          <a:bodyPr/>
          <a:lstStyle/>
          <a:p>
            <a:r>
              <a:t>远期与期货价格</a:t>
            </a:r>
            <a:endParaRPr lang="zh-CN" altLang="en-US" dirty="0"/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7923" y="1905000"/>
            <a:ext cx="10677832" cy="3352800"/>
          </a:xfrm>
        </p:spPr>
        <p:txBody>
          <a:bodyPr/>
          <a:lstStyle/>
          <a:p>
            <a:r>
              <a:t>远期与期货价格通常被视为相同。当利率不确定时，理论上它们会略有差异：</a:t>
            </a:r>
          </a:p>
          <a:p>
            <a:pPr lvl="1"/>
            <a:r>
              <a:t>强正相关性意味着期货价格略高于远期价格</a:t>
            </a:r>
          </a:p>
          <a:p>
            <a:pPr lvl="1"/>
            <a:r>
              <a:t>强负相关意味着相反的情况</a:t>
            </a:r>
            <a:endParaRPr lang="zh-CN" altLang="en-US" b="0" dirty="0">
              <a:solidFill>
                <a:srgbClr val="FF158A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879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72858" y="3026136"/>
            <a:ext cx="10515600" cy="882187"/>
          </a:xfrm>
        </p:spPr>
        <p:txBody>
          <a:bodyPr/>
          <a:lstStyle/>
          <a:p>
            <a:pPr marL="0" lvl="1" algn="ctr">
              <a:buClrTx/>
              <a:buSzTx/>
            </a:pPr>
            <a:r>
              <a:t>商品期货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89614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商品期货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6412" y="1905000"/>
            <a:ext cx="10633588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t>存储成本</a:t>
            </a:r>
          </a:p>
          <a:p>
            <a:pPr lvl="1">
              <a:lnSpc>
                <a:spcPct val="90000"/>
              </a:lnSpc>
            </a:pPr>
            <a:r>
              <a:t>存储成本可被视为负收入。黄金或白银的期货价格：</a:t>
            </a:r>
          </a:p>
          <a:p>
            <a:pPr lvl="1" algn="ctr">
              <a:lnSpc>
                <a:spcPct val="90000"/>
              </a:lnSpc>
              <a:buFontTx/>
              <a:buNone/>
            </a:pPr>
            <a:r>
              <a:t>带有存储成本的期货定价公式为：F₀ = (S₀ + U) eʳᵀ
其中：
- F₀ 表示期货价格
- S₀ 表示现货价格
- U 表示存储成本
- r 表示无风险利率
- T 表示时间间隔</a:t>
            </a:r>
            <a:endParaRPr lang="en-US" altLang="zh-CN" i="1" baseline="30000" dirty="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t>例子：考虑一份一年期的黄金期货合约。假设储存每盎司黄金每年需要花费2美元。</a:t>
            </a:r>
          </a:p>
          <a:p>
            <a:pPr lvl="1">
              <a:lnSpc>
                <a:spcPct val="90000"/>
              </a:lnSpc>
            </a:pPr>
            <a:r>
              <a:t>情境用于翻译：
- 商品期货
- 储存成本
- 储存成本可以被视为负收入。黄金或白银的期货价格为：
要翻译的文本：S=$450，r=0.07，T=1</a:t>
            </a:r>
          </a:p>
          <a:p>
            <a:pPr lvl="1">
              <a:lnSpc>
                <a:spcPct val="90000"/>
              </a:lnSpc>
            </a:pPr>
            <a:r>
              <a:t>远期价格</a:t>
            </a:r>
          </a:p>
          <a:p>
            <a:pPr lvl="1" algn="ctr">
              <a:lnSpc>
                <a:spcPct val="90000"/>
              </a:lnSpc>
              <a:buFontTx/>
              <a:buNone/>
            </a:pPr>
            <a:r>
              <a:t>在商品期货的背景下：
期货价格的构成可以表示为：F₀ = (S₀ + U)eʳᵀ = $484.63
其中，S₀ 表示现货价格，U 表示存储成本，eʳᵀ 表示资金的时间价值（即利率和时间的复合效应）。存储成本在这里被视为负收入。</a:t>
            </a:r>
          </a:p>
          <a:p>
            <a:pPr>
              <a:lnSpc>
                <a:spcPct val="90000"/>
              </a:lnSpc>
            </a:pPr>
            <a:r>
              <a:t>如果存储成本与商品价格成比例。</a:t>
            </a:r>
          </a:p>
          <a:p>
            <a:pPr lvl="1" algn="ctr">
              <a:lnSpc>
                <a:spcPct val="90000"/>
              </a:lnSpc>
              <a:buFontTx/>
              <a:buNone/>
            </a:pPr>
            <a:r>
              <a:t>对于商品期货的远期价格公式：F₀ = S₀e⁽ʳ⁺ᵘ⁾ᵀ
其中，F₀ 表示远期价格，S₀ 表示现货价格，r 表示无风险利率，u 表示储存成本（被视为负收入），T 表示时间。</a:t>
            </a:r>
            <a:endParaRPr lang="zh-CN" altLang="en-US" i="1" baseline="300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477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7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7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7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7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7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7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7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7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7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7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7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7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7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7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7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7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87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大宗商品期货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7923" y="1855225"/>
            <a:ext cx="10825316" cy="3011744"/>
          </a:xfrm>
        </p:spPr>
        <p:txBody>
          <a:bodyPr/>
          <a:lstStyle/>
          <a:p>
            <a:r>
              <a:t>如果某种消费资产的期货价格为：</a:t>
            </a:r>
          </a:p>
          <a:p>
            <a:pPr lvl="1" algn="ctr">
              <a:buFontTx/>
              <a:buNone/>
            </a:pPr>
            <a:r>
              <a:t>当远期价格 \( F_0 \) 大于 \((S_0 + U)e^{rT}\) 时：
套利者可以通过以下方式利用这一机会：</a:t>
            </a:r>
            <a:endParaRPr lang="en-US" altLang="zh-CN" i="1" baseline="30000" dirty="0">
              <a:solidFill>
                <a:srgbClr val="FF158A"/>
              </a:solidFill>
              <a:ea typeface="宋体" panose="02010600030101010101" pitchFamily="2" charset="-122"/>
            </a:endParaRPr>
          </a:p>
          <a:p>
            <a:r>
              <a:t>在商品期货的背景下，如果某消费资产的期货价格为：  
F₀ ＞ (S₀ + U) eʳᵀ  
套利者可以利用这一机会通过以下方式获利：</a:t>
            </a:r>
          </a:p>
          <a:p>
            <a:pPr lvl="1"/>
            <a:r>
              <a:t>如果一种消费资产的期货价格满足：F₀ ＞ (S₀ + U)eʳᵀ
借款金额为 S₀ + U 并以无风险利率借入，用这笔钱购买一单位商品并支付存储成本。</a:t>
            </a:r>
          </a:p>
          <a:p>
            <a:pPr lvl="1"/>
            <a:r>
              <a:t>在商品的一单位远期合约上做空</a:t>
            </a:r>
            <a:endParaRPr lang="en-US" altLang="zh-CN" b="0" dirty="0">
              <a:solidFill>
                <a:srgbClr val="FF158A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246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1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商品期货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8929" y="1619250"/>
            <a:ext cx="11002297" cy="4495800"/>
          </a:xfrm>
        </p:spPr>
        <p:txBody>
          <a:bodyPr/>
          <a:lstStyle/>
          <a:p>
            <a:r>
              <a:t>当黄金期货价格过高时，黄金市场上的套利机会。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</a:t>
            </a:r>
            <a:endParaRPr lang="en-US" altLang="zh-CN" sz="2400" dirty="0" smtClean="0"/>
          </a:p>
          <a:p>
            <a:pPr marL="354013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t>大宗商品期货  
黄金市场套利机会当黄金期货价格过高时。  
机会：  
一年期黄金期货价格为每金衡安士500美元，现货价格为每金衡安士450美元，无风险利率为每年7％。黄金的储存成本为每年每金衡安士2美元，于年末支付。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</a:t>
            </a:r>
            <a:endParaRPr lang="en-US" altLang="zh-CN" sz="2400" dirty="0" smtClean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t>机会：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t>1. 以无风险利率借入45,000美元，购买100盎司黄金。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t>2. 卖出一份为期一年的黄金期货合约。</a:t>
            </a:r>
          </a:p>
          <a:p>
            <a:pPr lvl="1" algn="ctr">
              <a:lnSpc>
                <a:spcPct val="90000"/>
              </a:lnSpc>
              <a:buFontTx/>
              <a:buNone/>
            </a:pPr>
            <a:r>
              <a:t>利润：$50000-$48263-$200=$1537</a:t>
            </a:r>
          </a:p>
        </p:txBody>
      </p:sp>
    </p:spTree>
    <p:extLst>
      <p:ext uri="{BB962C8B-B14F-4D97-AF65-F5344CB8AC3E}">
        <p14:creationId xmlns:p14="http://schemas.microsoft.com/office/powerpoint/2010/main" val="1728085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7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7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87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87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大宗商品期货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6413" y="1746763"/>
            <a:ext cx="10481187" cy="3297186"/>
          </a:xfrm>
        </p:spPr>
        <p:txBody>
          <a:bodyPr/>
          <a:lstStyle/>
          <a:p>
            <a:r>
              <a:t>如果某种消费资产的期货价格为：</a:t>
            </a:r>
          </a:p>
          <a:p>
            <a:pPr lvl="1" algn="ctr">
              <a:buFontTx/>
              <a:buNone/>
            </a:pPr>
            <a:r>
              <a:t>在商品期货的背景下：
如果某一消费资产的期货价格满足以下条件：
F₀ &lt; (S₀ + U) eʳᵀ
套利者可以利用这个机会通过：</a:t>
            </a:r>
            <a:endParaRPr lang="en-US" altLang="zh-CN" sz="2800" i="1" baseline="30000" dirty="0">
              <a:solidFill>
                <a:srgbClr val="FF158A"/>
              </a:solidFill>
              <a:ea typeface="宋体" panose="02010600030101010101" pitchFamily="2" charset="-122"/>
            </a:endParaRPr>
          </a:p>
          <a:p>
            <a:r>
              <a:t>在存在商品期货的情况下
如果一种消费资产的期货价格为：
F0 &lt; (S0 + U) erT
套利者可以利用这一机会通过：</a:t>
            </a:r>
          </a:p>
          <a:p>
            <a:pPr lvl="1"/>
            <a:r>
              <a:t>卖空商品，节省存储成本，并将所得资金以无风险利率进行投资。</a:t>
            </a:r>
          </a:p>
          <a:p>
            <a:pPr lvl="1"/>
            <a:r>
              <a:t>建立多头远期合约头寸</a:t>
            </a:r>
            <a:endParaRPr lang="en-US" altLang="zh-CN" b="0" dirty="0">
              <a:solidFill>
                <a:srgbClr val="FF15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261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商品期货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3174" y="1628775"/>
            <a:ext cx="10884310" cy="4633913"/>
          </a:xfrm>
        </p:spPr>
        <p:txBody>
          <a:bodyPr/>
          <a:lstStyle/>
          <a:p>
            <a:r>
              <a:t>当黄金期货价格过低时的黄金市场套利机会</a:t>
            </a:r>
            <a:endParaRPr lang="en-US" altLang="zh-CN" sz="2400" dirty="0">
              <a:solidFill>
                <a:srgbClr val="1406CA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t>背景信息：
- 商品期货
- 当黄金期货价格过低时的黄金市场套利机会
- 机会：
待翻译文本：一年期黄金期货价格为每金衡安士470美元，现货价格为每金衡安士450美元，无风险利率为每年7%。黄金的储存成本为每年每金衡安士2美元，于年末支付。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9900"/>
                </a:solidFill>
              </a:rPr>
              <a:t>    </a:t>
            </a:r>
            <a:endParaRPr lang="en-US" altLang="zh-CN" sz="2400" dirty="0" smtClean="0">
              <a:solidFill>
                <a:srgbClr val="FF99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t>机会：</a:t>
            </a:r>
          </a:p>
          <a:p>
            <a:pPr lvl="1"/>
            <a:r>
              <a:t>1. 卖出黄金以获得 $45000</a:t>
            </a:r>
          </a:p>
          <a:p>
            <a:pPr lvl="1"/>
            <a:r>
              <a:t>2. 进入一份一年后交割的黄金期货多头合约。</a:t>
            </a:r>
          </a:p>
          <a:p>
            <a:pPr lvl="1" algn="ctr">
              <a:buFontTx/>
              <a:buNone/>
            </a:pPr>
            <a:r>
              <a:t>$48263-$47000=$1263
在黄金市场中的套利机会：当黄金期货价格过低时，可以通过现货与期货之间的价差进行套利。例如，如果一年期黄金期货价格为每金衡安士470美元，现货价格为450美元，无风险利率为每年7%，黄金的储存成本为每年每金衡安士2美元，在期末支付。计算显示，价差为1263美元，这可能表明存在套利机会。</a:t>
            </a:r>
          </a:p>
          <a:p>
            <a:pPr lvl="1" algn="ctr">
              <a:buFontTx/>
              <a:buNone/>
            </a:pPr>
            <a:r>
              <a:t>利润：$1263 + $200 = $1463</a:t>
            </a:r>
          </a:p>
        </p:txBody>
      </p:sp>
    </p:spTree>
    <p:extLst>
      <p:ext uri="{BB962C8B-B14F-4D97-AF65-F5344CB8AC3E}">
        <p14:creationId xmlns:p14="http://schemas.microsoft.com/office/powerpoint/2010/main" val="407928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8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88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88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6316" y="2863903"/>
            <a:ext cx="10515600" cy="2578252"/>
          </a:xfrm>
        </p:spPr>
        <p:txBody>
          <a:bodyPr/>
          <a:lstStyle/>
          <a:p>
            <a:pPr algn="ctr"/>
            <a:r>
              <a:t>持有成本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03802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商品期货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32387" y="1981200"/>
            <a:ext cx="10515600" cy="3429000"/>
          </a:xfrm>
        </p:spPr>
        <p:txBody>
          <a:bodyPr/>
          <a:lstStyle/>
          <a:p>
            <a:r>
              <a:t>期货价格公式：
- 商品期货
- 其中 \( u \) 是每单位时间的存储成本，占资产价值的百分比。
- \( F_0 \leq (S_0 + U)e^{rT} \)
要翻译的文本：\( F_0 \leq S_0 e^{(r+u)T} \)</a:t>
            </a:r>
            <a:endParaRPr lang="en-US" altLang="zh-CN" dirty="0">
              <a:solidFill>
                <a:srgbClr val="FF158A"/>
              </a:solidFill>
              <a:ea typeface="宋体" panose="02010600030101010101" pitchFamily="2" charset="-122"/>
            </a:endParaRPr>
          </a:p>
          <a:p>
            <a:pPr marL="442913" lvl="1" indent="14288"/>
            <a:r>
              <a:t>其中 u 为单位时间的储存成本，占资产价值的百分比。</a:t>
            </a:r>
          </a:p>
          <a:p>
            <a:r>
              <a:t>商品期货：
F₀ ≤ S₀e^(r+u)T
其中 u 是单位时间的储存成本，占资产价值的百分比。
翻译文本：F₀ ≤ (S₀ + U)e^rT</a:t>
            </a:r>
          </a:p>
          <a:p>
            <a:pPr marL="442913" lvl="1" indent="14288"/>
            <a:r>
              <a:t>其中 U 是存储成本的现值。</a:t>
            </a:r>
            <a:endParaRPr lang="zh-CN" altLang="en-US" dirty="0">
              <a:solidFill>
                <a:srgbClr val="1406CA"/>
              </a:solidFill>
              <a:ea typeface="宋体" panose="02010600030101010101" pitchFamily="2" charset="-122"/>
            </a:endParaRPr>
          </a:p>
          <a:p>
            <a:r>
              <a:t>投资者是否不愿意持有玉米、小麦、原油或生猪进行投资？</a:t>
            </a:r>
            <a:endParaRPr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76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便利收益（Convenience Yield）</a:t>
            </a:r>
            <a:endParaRPr lang="zh-CN" altLang="en-US" sz="3200">
              <a:ea typeface="宋体" panose="02010600030101010101" pitchFamily="2" charset="-122"/>
            </a:endParaRPr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3896" y="1835253"/>
            <a:ext cx="10722078" cy="4093599"/>
          </a:xfrm>
        </p:spPr>
        <p:txBody>
          <a:bodyPr/>
          <a:lstStyle/>
          <a:p>
            <a:r>
              <a:t>拥有实物资产的所有权使制造商能够保持生产过程的运行，并可能从临时的地方性短缺中获利。</a:t>
            </a:r>
          </a:p>
          <a:p>
            <a:r>
              <a:t>便利收益（Convenience Yield）的定义是：</a:t>
            </a:r>
          </a:p>
          <a:p>
            <a:endParaRPr lang="zh-CN" altLang="en-US" dirty="0"/>
          </a:p>
        </p:txBody>
      </p:sp>
      <p:graphicFrame>
        <p:nvGraphicFramePr>
          <p:cNvPr id="4802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262520"/>
              </p:ext>
            </p:extLst>
          </p:nvPr>
        </p:nvGraphicFramePr>
        <p:xfrm>
          <a:off x="4252451" y="3945731"/>
          <a:ext cx="3352800" cy="134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2" name="公式" r:id="rId4" imgW="1206360" imgH="482400" progId="Equation.3">
                  <p:embed/>
                </p:oleObj>
              </mc:Choice>
              <mc:Fallback>
                <p:oleObj name="公式" r:id="rId4" imgW="1206360" imgH="482400" progId="Equation.3">
                  <p:embed/>
                  <p:pic>
                    <p:nvPicPr>
                      <p:cNvPr id="4802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451" y="3945731"/>
                        <a:ext cx="3352800" cy="1341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257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消费资产与投资资产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6413" y="1844675"/>
            <a:ext cx="10854813" cy="360045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ct val="40000"/>
              </a:spcBef>
            </a:pPr>
            <a:r>
              <a:t>投资资产被大量人群纯粹用于投资目的（例如：股票、债券、黄金、白银）。</a:t>
            </a:r>
          </a:p>
          <a:p>
            <a:pPr>
              <a:lnSpc>
                <a:spcPct val="120000"/>
              </a:lnSpc>
              <a:spcBef>
                <a:spcPct val="40000"/>
              </a:spcBef>
            </a:pPr>
            <a:r>
              <a:t>消费资产主要用于消费（例子：铜、石油）</a:t>
            </a:r>
            <a:endParaRPr lang="zh-CN" altLang="en-US" dirty="0">
              <a:solidFill>
                <a:srgbClr val="1406C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10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持有成本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4903" y="1892709"/>
            <a:ext cx="10338619" cy="4301613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t>持有成本 \( c \) 是存储成本加上为融资该资产而产生的利息成本，减去从资产上获得的收入。</a:t>
            </a:r>
            <a:endParaRPr lang="en-US" altLang="zh-CN" dirty="0">
              <a:solidFill>
                <a:srgbClr val="1406CA"/>
              </a:solidFill>
              <a:ea typeface="宋体" panose="02010600030101010101" pitchFamily="2" charset="-122"/>
            </a:endParaRPr>
          </a:p>
          <a:p>
            <a:pPr>
              <a:spcBef>
                <a:spcPts val="1800"/>
              </a:spcBef>
            </a:pPr>
            <a:r>
              <a:t>对于投资资产，F₀ = S₀eᶜᵀ</a:t>
            </a:r>
          </a:p>
          <a:p>
            <a:pPr>
              <a:spcBef>
                <a:spcPts val="1800"/>
              </a:spcBef>
            </a:pPr>
            <a:r>
              <a:t>对于消费资产，F₀ ≤ S₀eᶜᵀ</a:t>
            </a:r>
            <a:endParaRPr lang="en-US" altLang="zh-CN" dirty="0">
              <a:solidFill>
                <a:srgbClr val="FF158A"/>
              </a:solidFill>
              <a:ea typeface="宋体" panose="02010600030101010101" pitchFamily="2" charset="-122"/>
            </a:endParaRPr>
          </a:p>
          <a:p>
            <a:pPr lvl="1">
              <a:spcBef>
                <a:spcPts val="1800"/>
              </a:spcBef>
            </a:pPr>
            <a:r>
              <a:t>对于消费资产，便利收益率 \( y \) 被定义为：</a:t>
            </a:r>
          </a:p>
          <a:p>
            <a:pPr lvl="1">
              <a:spcBef>
                <a:spcPts val="1800"/>
              </a:spcBef>
              <a:buFontTx/>
              <a:buNone/>
            </a:pPr>
            <a:r>
              <a:t>公式含义翻译：
F0 = S0 e(c–y )T  
其中，F0 表示期货合约的理论价格，S0 表示现货资产的当前价格，e 为自然对数的底数，c 表示持有成本（包括存储成本和融资成本），y 表示资产产生的收入收益率，T 表示到期时间。</a:t>
            </a:r>
            <a:endParaRPr lang="zh-CN" altLang="en-US" dirty="0">
              <a:solidFill>
                <a:srgbClr val="FF15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99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6316" y="2863903"/>
            <a:ext cx="10515600" cy="2578252"/>
          </a:xfrm>
        </p:spPr>
        <p:txBody>
          <a:bodyPr/>
          <a:lstStyle/>
          <a:p>
            <a:pPr algn="ctr"/>
            <a:r>
              <a:t>远期利率协议</a:t>
            </a:r>
          </a:p>
          <a:p>
            <a:pPr algn="ctr"/>
            <a:r>
              <a:t>—附录</a:t>
            </a:r>
            <a:endParaRPr lang="zh-CN" altLang="en-US" sz="4400" dirty="0">
              <a:solidFill>
                <a:srgbClr val="FF15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远期利率协议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671" y="1524000"/>
            <a:ext cx="10663084" cy="16335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t>远期利率协议（FRA）是一项协议，约定某一特定利率将适用于某一特定本金在未来的某个时间段内。</a:t>
            </a:r>
          </a:p>
          <a:p>
            <a:pPr>
              <a:lnSpc>
                <a:spcPct val="90000"/>
              </a:lnSpc>
            </a:pPr>
            <a:r>
              <a:t>远期利率协议等同于一项协议，在该协议中，以预先确定的利率 RK 兑换市场利率的利息。</a:t>
            </a:r>
          </a:p>
          <a:p>
            <a:pPr>
              <a:lnSpc>
                <a:spcPct val="90000"/>
              </a:lnSpc>
            </a:pPr>
            <a:r>
              <a:t>远期利率协议可以通过假设远期利率肯定能够实现来估值。</a:t>
            </a:r>
            <a:endParaRPr lang="zh-CN" altLang="en-US" sz="2400" dirty="0">
              <a:solidFill>
                <a:srgbClr val="1406CA"/>
              </a:solidFill>
            </a:endParaRPr>
          </a:p>
        </p:txBody>
      </p:sp>
      <p:sp>
        <p:nvSpPr>
          <p:cNvPr id="570372" name="Line 4"/>
          <p:cNvSpPr>
            <a:spLocks noChangeShapeType="1"/>
          </p:cNvSpPr>
          <p:nvPr/>
        </p:nvSpPr>
        <p:spPr bwMode="auto">
          <a:xfrm>
            <a:off x="3230054" y="4353228"/>
            <a:ext cx="3276600" cy="0"/>
          </a:xfrm>
          <a:prstGeom prst="line">
            <a:avLst/>
          </a:prstGeom>
          <a:noFill/>
          <a:ln w="28575">
            <a:solidFill>
              <a:srgbClr val="CC66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70373" name="Line 5"/>
          <p:cNvSpPr>
            <a:spLocks noChangeShapeType="1"/>
          </p:cNvSpPr>
          <p:nvPr/>
        </p:nvSpPr>
        <p:spPr bwMode="auto">
          <a:xfrm>
            <a:off x="6582854" y="4353228"/>
            <a:ext cx="3205162" cy="0"/>
          </a:xfrm>
          <a:prstGeom prst="line">
            <a:avLst/>
          </a:prstGeom>
          <a:noFill/>
          <a:ln w="28575">
            <a:solidFill>
              <a:srgbClr val="CC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70374" name="Line 6"/>
          <p:cNvSpPr>
            <a:spLocks noChangeShapeType="1"/>
          </p:cNvSpPr>
          <p:nvPr/>
        </p:nvSpPr>
        <p:spPr bwMode="auto">
          <a:xfrm>
            <a:off x="6582854" y="4048428"/>
            <a:ext cx="0" cy="6858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70375" name="Line 7"/>
          <p:cNvSpPr>
            <a:spLocks noChangeShapeType="1"/>
          </p:cNvSpPr>
          <p:nvPr/>
        </p:nvSpPr>
        <p:spPr bwMode="auto">
          <a:xfrm>
            <a:off x="9783254" y="3972228"/>
            <a:ext cx="0" cy="6858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70376" name="Line 8"/>
          <p:cNvSpPr>
            <a:spLocks noChangeShapeType="1"/>
          </p:cNvSpPr>
          <p:nvPr/>
        </p:nvSpPr>
        <p:spPr bwMode="auto">
          <a:xfrm>
            <a:off x="3230054" y="4048428"/>
            <a:ext cx="0" cy="6858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70377" name="Text Box 9"/>
          <p:cNvSpPr txBox="1">
            <a:spLocks noChangeArrowheads="1"/>
          </p:cNvSpPr>
          <p:nvPr/>
        </p:nvSpPr>
        <p:spPr bwMode="auto">
          <a:xfrm>
            <a:off x="2971292" y="4599292"/>
            <a:ext cx="10906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t>即期日期 T0</a:t>
            </a:r>
          </a:p>
        </p:txBody>
      </p:sp>
      <p:sp>
        <p:nvSpPr>
          <p:cNvPr id="570378" name="Text Box 10"/>
          <p:cNvSpPr txBox="1">
            <a:spLocks noChangeArrowheads="1"/>
          </p:cNvSpPr>
          <p:nvPr/>
        </p:nvSpPr>
        <p:spPr bwMode="auto">
          <a:xfrm>
            <a:off x="5444616" y="4505629"/>
            <a:ext cx="990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t>确定日</a:t>
            </a:r>
          </a:p>
        </p:txBody>
      </p:sp>
      <p:sp>
        <p:nvSpPr>
          <p:cNvPr id="570379" name="Text Box 11"/>
          <p:cNvSpPr txBox="1">
            <a:spLocks noChangeArrowheads="1"/>
          </p:cNvSpPr>
          <p:nvPr/>
        </p:nvSpPr>
        <p:spPr bwMode="auto">
          <a:xfrm>
            <a:off x="1863216" y="4429429"/>
            <a:ext cx="1219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t>交易</a:t>
            </a:r>
          </a:p>
          <a:p>
            <a:pPr algn="r"/>
            <a:r>
              <a:t>日期</a:t>
            </a:r>
          </a:p>
        </p:txBody>
      </p:sp>
      <p:sp>
        <p:nvSpPr>
          <p:cNvPr id="570380" name="Text Box 12"/>
          <p:cNvSpPr txBox="1">
            <a:spLocks noChangeArrowheads="1"/>
          </p:cNvSpPr>
          <p:nvPr/>
        </p:nvSpPr>
        <p:spPr bwMode="auto">
          <a:xfrm>
            <a:off x="6587617" y="4489754"/>
            <a:ext cx="14065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t>结算日期 T1</a:t>
            </a:r>
          </a:p>
        </p:txBody>
      </p:sp>
      <p:sp>
        <p:nvSpPr>
          <p:cNvPr id="570381" name="Text Box 13"/>
          <p:cNvSpPr txBox="1">
            <a:spLocks noChangeArrowheads="1"/>
          </p:cNvSpPr>
          <p:nvPr/>
        </p:nvSpPr>
        <p:spPr bwMode="auto">
          <a:xfrm>
            <a:off x="8568816" y="4505629"/>
            <a:ext cx="1295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t>到期日  T2</a:t>
            </a:r>
          </a:p>
        </p:txBody>
      </p:sp>
      <p:sp>
        <p:nvSpPr>
          <p:cNvPr id="570382" name="Line 14"/>
          <p:cNvSpPr>
            <a:spLocks noChangeShapeType="1"/>
          </p:cNvSpPr>
          <p:nvPr/>
        </p:nvSpPr>
        <p:spPr bwMode="auto">
          <a:xfrm>
            <a:off x="3082416" y="4048428"/>
            <a:ext cx="0" cy="6858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70383" name="Line 15"/>
          <p:cNvSpPr>
            <a:spLocks noChangeShapeType="1"/>
          </p:cNvSpPr>
          <p:nvPr/>
        </p:nvSpPr>
        <p:spPr bwMode="auto">
          <a:xfrm>
            <a:off x="6416166" y="4048428"/>
            <a:ext cx="0" cy="6858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70384" name="Text Box 16"/>
          <p:cNvSpPr txBox="1">
            <a:spLocks noChangeArrowheads="1"/>
          </p:cNvSpPr>
          <p:nvPr/>
        </p:nvSpPr>
        <p:spPr bwMode="auto">
          <a:xfrm>
            <a:off x="1939416" y="5023154"/>
            <a:ext cx="1219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t>合同利率协定</a:t>
            </a:r>
          </a:p>
        </p:txBody>
      </p:sp>
      <p:sp>
        <p:nvSpPr>
          <p:cNvPr id="570385" name="Text Box 17"/>
          <p:cNvSpPr txBox="1">
            <a:spLocks noChangeArrowheads="1"/>
          </p:cNvSpPr>
          <p:nvPr/>
        </p:nvSpPr>
        <p:spPr bwMode="auto">
          <a:xfrm>
            <a:off x="5006466" y="5115229"/>
            <a:ext cx="1447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/>
            <a:r>
              <a:t>参考利率确定</a:t>
            </a:r>
          </a:p>
        </p:txBody>
      </p:sp>
      <p:sp>
        <p:nvSpPr>
          <p:cNvPr id="570386" name="Text Box 18"/>
          <p:cNvSpPr txBox="1">
            <a:spLocks noChangeArrowheads="1"/>
          </p:cNvSpPr>
          <p:nvPr/>
        </p:nvSpPr>
        <p:spPr bwMode="auto">
          <a:xfrm>
            <a:off x="6435216" y="5115229"/>
            <a:ext cx="13716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t>结算金额支付</a:t>
            </a:r>
          </a:p>
        </p:txBody>
      </p:sp>
      <p:sp>
        <p:nvSpPr>
          <p:cNvPr id="570387" name="Text Box 19"/>
          <p:cNvSpPr txBox="1">
            <a:spLocks noChangeArrowheads="1"/>
          </p:cNvSpPr>
          <p:nvPr/>
        </p:nvSpPr>
        <p:spPr bwMode="auto">
          <a:xfrm>
            <a:off x="3539616" y="3819829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t>延期期间</a:t>
            </a:r>
          </a:p>
        </p:txBody>
      </p:sp>
      <p:sp>
        <p:nvSpPr>
          <p:cNvPr id="570388" name="Text Box 20"/>
          <p:cNvSpPr txBox="1">
            <a:spLocks noChangeArrowheads="1"/>
          </p:cNvSpPr>
          <p:nvPr/>
        </p:nvSpPr>
        <p:spPr bwMode="auto">
          <a:xfrm>
            <a:off x="6892416" y="3819829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t>合同期限</a:t>
            </a:r>
          </a:p>
        </p:txBody>
      </p:sp>
    </p:spTree>
    <p:extLst>
      <p:ext uri="{BB962C8B-B14F-4D97-AF65-F5344CB8AC3E}">
        <p14:creationId xmlns:p14="http://schemas.microsoft.com/office/powerpoint/2010/main" val="384396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远期利率协议 (Forward Rate Agreement)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0658" y="1982737"/>
            <a:ext cx="10363200" cy="2368038"/>
          </a:xfrm>
        </p:spPr>
        <p:txBody>
          <a:bodyPr/>
          <a:lstStyle/>
          <a:p>
            <a:r>
              <a:t>考虑一份远期利率协议（FRA），其中约定金融机构将在T1到T2期间以本金L获得利率RK。定义：</a:t>
            </a:r>
          </a:p>
          <a:p>
            <a:pPr lvl="1"/>
            <a:r>
              <a:t>R：在时间T1观察到的期限为T2的实际LIBOR利率</a:t>
            </a:r>
          </a:p>
          <a:p>
            <a:pPr lvl="1"/>
            <a:endParaRPr lang="en-US" altLang="zh-CN" i="1" dirty="0">
              <a:ea typeface="宋体" panose="02010600030101010101" pitchFamily="2" charset="-122"/>
            </a:endParaRP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29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远期利率协议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t>远期利率协议（FRA）是一项涉及以下两项现金流的协议：</a:t>
            </a:r>
          </a:p>
          <a:p>
            <a:pPr lvl="1"/>
            <a:r>
              <a:t>在时间T1：-L</a:t>
            </a:r>
          </a:p>
          <a:p>
            <a:pPr lvl="1"/>
            <a:r>
              <a:t>在时刻 T2：+Le RK(T2 - T1)</a:t>
            </a:r>
          </a:p>
          <a:p>
            <a:r>
              <a:t>可以通过假设远期利率必定实现来对远期利率协议（FRA）进行估值。</a:t>
            </a:r>
          </a:p>
          <a:p>
            <a:endParaRPr lang="zh-CN" altLang="en-US" dirty="0"/>
          </a:p>
          <a:p>
            <a:endParaRPr lang="zh-CN" altLang="en-US" dirty="0"/>
          </a:p>
          <a:p>
            <a:r>
              <a:t>在时间 T0 时：</a:t>
            </a:r>
            <a:endParaRPr lang="zh-CN" altLang="en-US" dirty="0">
              <a:solidFill>
                <a:srgbClr val="1406CA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744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691335"/>
              </p:ext>
            </p:extLst>
          </p:nvPr>
        </p:nvGraphicFramePr>
        <p:xfrm>
          <a:off x="3589748" y="4222750"/>
          <a:ext cx="3990923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62" name="Equation" r:id="rId4" imgW="1473120" imgH="228600" progId="Equation.DSMT4">
                  <p:embed/>
                </p:oleObj>
              </mc:Choice>
              <mc:Fallback>
                <p:oleObj name="Equation" r:id="rId4" imgW="1473120" imgH="228600" progId="Equation.DSMT4">
                  <p:embed/>
                  <p:pic>
                    <p:nvPicPr>
                      <p:cNvPr id="5744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9748" y="4222750"/>
                        <a:ext cx="3990923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469" name="Object 5"/>
          <p:cNvGraphicFramePr>
            <a:graphicFrameLocks noChangeAspect="1"/>
          </p:cNvGraphicFramePr>
          <p:nvPr/>
        </p:nvGraphicFramePr>
        <p:xfrm>
          <a:off x="4079876" y="5300663"/>
          <a:ext cx="10509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63" name="Equation" r:id="rId6" imgW="393480" imgH="215640" progId="Equation.DSMT4">
                  <p:embed/>
                </p:oleObj>
              </mc:Choice>
              <mc:Fallback>
                <p:oleObj name="Equation" r:id="rId6" imgW="393480" imgH="215640" progId="Equation.DSMT4">
                  <p:embed/>
                  <p:pic>
                    <p:nvPicPr>
                      <p:cNvPr id="5744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6" y="5300663"/>
                        <a:ext cx="10509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4470" name="Object 6"/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911554559"/>
              </p:ext>
            </p:extLst>
          </p:nvPr>
        </p:nvGraphicFramePr>
        <p:xfrm>
          <a:off x="4391025" y="4978938"/>
          <a:ext cx="2334240" cy="89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64" name="Equation" r:id="rId8" imgW="901440" imgH="380880" progId="Equation.DSMT4">
                  <p:embed/>
                </p:oleObj>
              </mc:Choice>
              <mc:Fallback>
                <p:oleObj name="Equation" r:id="rId8" imgW="901440" imgH="380880" progId="Equation.DSMT4">
                  <p:embed/>
                  <p:pic>
                    <p:nvPicPr>
                      <p:cNvPr id="57447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025" y="4978938"/>
                        <a:ext cx="2334240" cy="89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0867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4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4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74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084" y="476250"/>
            <a:ext cx="11457516" cy="1143000"/>
          </a:xfrm>
        </p:spPr>
        <p:txBody>
          <a:bodyPr/>
          <a:lstStyle/>
          <a:p>
            <a:r>
              <a:t>期货价格与预期的未来现货价格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假设现在是六月，玉米九月份的期货价格为350美分。</a:t>
            </a:r>
          </a:p>
          <a:p>
            <a:pPr lvl="1">
              <a:spcBef>
                <a:spcPts val="1200"/>
              </a:spcBef>
            </a:pPr>
            <a:r>
              <a:t>问题：九月份的预期玉米现货价格是多少？</a:t>
            </a:r>
          </a:p>
          <a:p>
            <a:pPr lvl="2">
              <a:spcBef>
                <a:spcPts val="1200"/>
              </a:spcBef>
            </a:pPr>
            <a:r>
              <a:t>&lt; 350美分，市场必须预期9月份的期货价格会下降，空头头寸的交易者将获利而多头头寸的交易者将亏损。</a:t>
            </a:r>
          </a:p>
          <a:p>
            <a:pPr lvl="2">
              <a:spcBef>
                <a:spcPts val="1200"/>
              </a:spcBef>
            </a:pPr>
            <a:r>
              <a:t>&gt; 超过350美分时，情况则相反，市场必须预期9月份的期货价格上涨，且多头交易者将获利而空头交易者将亏损。</a:t>
            </a:r>
          </a:p>
          <a:p>
            <a:pPr lvl="2">
              <a:spcBef>
                <a:spcPts val="1200"/>
              </a:spcBef>
            </a:pPr>
            <a:r>
              <a:t>= 350美分</a:t>
            </a:r>
          </a:p>
        </p:txBody>
      </p:sp>
    </p:spTree>
    <p:extLst>
      <p:ext uri="{BB962C8B-B14F-4D97-AF65-F5344CB8AC3E}">
        <p14:creationId xmlns:p14="http://schemas.microsoft.com/office/powerpoint/2010/main" val="139937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083" y="476250"/>
            <a:ext cx="11384945" cy="1143000"/>
          </a:xfrm>
        </p:spPr>
        <p:txBody>
          <a:bodyPr/>
          <a:lstStyle/>
          <a:p>
            <a:r>
              <a:t>期货价格与预期未来现货价格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628775"/>
            <a:ext cx="10798628" cy="4521302"/>
          </a:xfrm>
        </p:spPr>
        <p:txBody>
          <a:bodyPr/>
          <a:lstStyle/>
          <a:p>
            <a:r>
              <a:t>假设：A</a:t>
            </a:r>
          </a:p>
          <a:p>
            <a:pPr lvl="1"/>
            <a:r>
              <a:t>具有期货多头头寸的投资者，且期货价格为 F₀</a:t>
            </a:r>
          </a:p>
          <a:p>
            <a:pPr lvl="1"/>
            <a:r>
              <a:t>忽略每日结算并假设期货合约可以被视为远期合约</a:t>
            </a:r>
          </a:p>
          <a:p>
            <a:pPr lvl="1"/>
            <a:r>
              <a:t>在到期日，现货价格为 ST。</a:t>
            </a:r>
          </a:p>
          <a:p>
            <a:pPr lvl="1"/>
            <a:r>
              <a:t>投资者持有一个投资组合：</a:t>
            </a:r>
          </a:p>
          <a:p>
            <a:pPr lvl="2"/>
            <a:r>
              <a:t>一个远期价格为 \(F_0\) 且到期日为 \(T\) 的多头远期合约，以及现金支付 \(F_0 e^{-rT}\)，其中 \(r\) 为无风险利率。</a:t>
            </a:r>
            <a:endParaRPr lang="en-US" altLang="zh-CN" sz="2400" baseline="30000" dirty="0" smtClean="0">
              <a:solidFill>
                <a:srgbClr val="1406CA"/>
              </a:solidFill>
            </a:endParaRPr>
          </a:p>
          <a:p>
            <a:pPr lvl="2"/>
            <a:r>
              <a:t>在时刻 T，投资者进行交割并拥有一单位定价为 S_T 的商品。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765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8084" y="476250"/>
            <a:ext cx="11268830" cy="1143000"/>
          </a:xfrm>
        </p:spPr>
        <p:txBody>
          <a:bodyPr/>
          <a:lstStyle/>
          <a:p>
            <a:r>
              <a:t>期货价格和预期未来现货价格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0899" y="1626847"/>
            <a:ext cx="10075787" cy="1015659"/>
          </a:xfrm>
        </p:spPr>
        <p:txBody>
          <a:bodyPr/>
          <a:lstStyle/>
          <a:p>
            <a:pPr lvl="1"/>
            <a:r>
              <a:t>在时刻 t0</a:t>
            </a:r>
            <a:endParaRPr lang="en-US" altLang="zh-CN" dirty="0" smtClean="0">
              <a:solidFill>
                <a:srgbClr val="1406CA"/>
              </a:solidFill>
            </a:endParaRPr>
          </a:p>
          <a:p>
            <a:pPr lvl="2"/>
            <a:r>
              <a:t>K 是投资者要求的回报率</a:t>
            </a:r>
            <a:endParaRPr lang="zh-CN" altLang="en-US" baseline="-25000" dirty="0">
              <a:solidFill>
                <a:srgbClr val="1406CA"/>
              </a:solidFill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780899" y="4373786"/>
            <a:ext cx="10075787" cy="160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anose="05000000000000000000" pitchFamily="2" charset="2"/>
              <a:buChar char="Ø"/>
              <a:defRPr kumimoji="1"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Font typeface="Times New Roman" panose="02020603050405020304" pitchFamily="18" charset="0"/>
              <a:buChar char="—"/>
              <a:defRPr kumimoji="1" sz="2000" b="1" kern="1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b="1" kern="1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 b="1" kern="1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t>风险资产与股市呈正相关，K &gt; r, F0 &lt; E ( ST )</a:t>
            </a:r>
          </a:p>
          <a:p>
            <a:pPr lvl="1"/>
            <a:r>
              <a:t>风险资产与股票市场无关，K = r, F0 = E(ST)</a:t>
            </a:r>
            <a:endParaRPr lang="zh-CN" altLang="en-US" baseline="-25000" dirty="0">
              <a:solidFill>
                <a:srgbClr val="FF158A"/>
              </a:solidFill>
            </a:endParaRPr>
          </a:p>
          <a:p>
            <a:pPr lvl="1"/>
            <a:r>
              <a:t>风险资产与股票市场呈负相关，K &lt; r, F0 &gt; E ( ST )</a:t>
            </a:r>
            <a:endParaRPr lang="zh-CN" altLang="en-US" baseline="-25000" dirty="0">
              <a:solidFill>
                <a:srgbClr val="FF158A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>
                <a:solidFill>
                  <a:srgbClr val="1406CA"/>
                </a:solidFill>
              </a:rPr>
              <a:t> </a:t>
            </a:r>
            <a:endParaRPr lang="zh-CN" altLang="en-US" baseline="-25000" dirty="0">
              <a:solidFill>
                <a:srgbClr val="1406CA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16275" y="2909882"/>
            <a:ext cx="3179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公式：F₀e^(-rT) - E(S_T)e^(-KT) = 0
在t₀时刻，  
其中F₀表示期货价格，E(S_T)表示预期未来现货价格，r为无风险利率，K为投资者要求的回报率，T为到期时间。</a:t>
            </a:r>
            <a:endParaRPr lang="zh-CN" altLang="en-US" sz="2800" dirty="0">
              <a:solidFill>
                <a:srgbClr val="9933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16275" y="3641834"/>
            <a:ext cx="2380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F₀ = E(S_T) e^(r-K)T
中文翻译：初始期货价格等于预期未来现货价格乘以 e 的 (r-K)T 次方。</a:t>
            </a:r>
            <a:endParaRPr lang="zh-CN" altLang="en-US" sz="2800" dirty="0">
              <a:solidFill>
                <a:srgbClr val="99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75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72858" y="3026136"/>
            <a:ext cx="10515600" cy="882187"/>
          </a:xfrm>
        </p:spPr>
        <p:txBody>
          <a:bodyPr/>
          <a:lstStyle/>
          <a:p>
            <a:pPr marL="0" lvl="1" algn="ctr">
              <a:buClrTx/>
              <a:buSzTx/>
            </a:pPr>
            <a:r>
              <a:t>金融期货价格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816940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77838" y="587043"/>
            <a:ext cx="10363200" cy="838200"/>
          </a:xfrm>
        </p:spPr>
        <p:txBody>
          <a:bodyPr/>
          <a:lstStyle/>
          <a:p>
            <a:r>
              <a:t>测量利率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53730" y="1832316"/>
            <a:ext cx="10461522" cy="1257300"/>
          </a:xfrm>
        </p:spPr>
        <p:txBody>
          <a:bodyPr/>
          <a:lstStyle/>
          <a:p>
            <a:r>
              <a:t>考虑金额为 \( A \) 的资金投资 \( n \) 年，年利率为 \( R\% \)。其终值（FV）为：</a:t>
            </a:r>
          </a:p>
          <a:p>
            <a:endParaRPr lang="zh-CN" altLang="en-US" dirty="0"/>
          </a:p>
        </p:txBody>
      </p:sp>
      <p:graphicFrame>
        <p:nvGraphicFramePr>
          <p:cNvPr id="4413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087626"/>
              </p:ext>
            </p:extLst>
          </p:nvPr>
        </p:nvGraphicFramePr>
        <p:xfrm>
          <a:off x="3003550" y="2977904"/>
          <a:ext cx="2655888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0" name="公式" r:id="rId4" imgW="965160" imgH="228600" progId="Equation.3">
                  <p:embed/>
                </p:oleObj>
              </mc:Choice>
              <mc:Fallback>
                <p:oleObj name="公式" r:id="rId4" imgW="965160" imgH="228600" progId="Equation.3">
                  <p:embed/>
                  <p:pic>
                    <p:nvPicPr>
                      <p:cNvPr id="4413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550" y="2977904"/>
                        <a:ext cx="2655888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1938179"/>
              </p:ext>
            </p:extLst>
          </p:nvPr>
        </p:nvGraphicFramePr>
        <p:xfrm>
          <a:off x="3581400" y="5070233"/>
          <a:ext cx="4802791" cy="1231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1" name="公式" r:id="rId6" imgW="1485720" imgH="558720" progId="Equation.3">
                  <p:embed/>
                </p:oleObj>
              </mc:Choice>
              <mc:Fallback>
                <p:oleObj name="公式" r:id="rId6" imgW="1485720" imgH="558720" progId="Equation.3">
                  <p:embed/>
                  <p:pic>
                    <p:nvPicPr>
                      <p:cNvPr id="4413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070233"/>
                        <a:ext cx="4802791" cy="12314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1352" name="Object 8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92420844"/>
              </p:ext>
            </p:extLst>
          </p:nvPr>
        </p:nvGraphicFramePr>
        <p:xfrm>
          <a:off x="5696743" y="2802486"/>
          <a:ext cx="2122487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2" name="公式" r:id="rId8" imgW="1193760" imgH="558720" progId="Equation.3">
                  <p:embed/>
                </p:oleObj>
              </mc:Choice>
              <mc:Fallback>
                <p:oleObj name="公式" r:id="rId8" imgW="1193760" imgH="558720" progId="Equation.3">
                  <p:embed/>
                  <p:pic>
                    <p:nvPicPr>
                      <p:cNvPr id="44135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6743" y="2802486"/>
                        <a:ext cx="2122487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953730" y="3796261"/>
            <a:ext cx="10712244" cy="125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Blip>
                <a:blip r:embed="rId10"/>
              </a:buBlip>
              <a:defRPr kumimoji="1"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CC9900"/>
              </a:buClr>
              <a:buSzPct val="75000"/>
              <a:buFont typeface="Wingdings" panose="05000000000000000000" pitchFamily="2" charset="2"/>
              <a:buChar char="Ø"/>
              <a:defRPr kumimoji="1"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FF0066"/>
              </a:buClr>
              <a:buFont typeface="Times New Roman" panose="02020603050405020304" pitchFamily="18" charset="0"/>
              <a:buChar char="—"/>
              <a:defRPr kumimoji="1" sz="2000" b="1" kern="1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 b="1" kern="1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 kumimoji="1" sz="2000" b="1" kern="12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示例：假设 A=100 美元，R=10%，n=5，并且假设一年计息 4 次，则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7442334"/>
      </p:ext>
    </p:extLst>
  </p:cSld>
  <p:clrMapOvr>
    <a:masterClrMapping/>
  </p:clrMapOvr>
  <p:transition spd="med"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74976" y="476250"/>
            <a:ext cx="10363200" cy="1143000"/>
          </a:xfrm>
        </p:spPr>
        <p:txBody>
          <a:bodyPr/>
          <a:lstStyle/>
          <a:p>
            <a:r>
              <a:t>连续复利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3897" y="2004643"/>
            <a:ext cx="10294374" cy="1524000"/>
          </a:xfrm>
        </p:spPr>
        <p:txBody>
          <a:bodyPr/>
          <a:lstStyle/>
          <a:p>
            <a:r>
              <a:t>有效年利率</a:t>
            </a:r>
            <a:endParaRPr lang="zh-CN" altLang="en-US" dirty="0">
              <a:solidFill>
                <a:srgbClr val="1406CA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423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1538776"/>
              </p:ext>
            </p:extLst>
          </p:nvPr>
        </p:nvGraphicFramePr>
        <p:xfrm>
          <a:off x="2819401" y="2401519"/>
          <a:ext cx="5864225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4" name="公式" r:id="rId4" imgW="1968480" imgH="469800" progId="Equation.3">
                  <p:embed/>
                </p:oleObj>
              </mc:Choice>
              <mc:Fallback>
                <p:oleObj name="公式" r:id="rId4" imgW="1968480" imgH="469800" progId="Equation.3">
                  <p:embed/>
                  <p:pic>
                    <p:nvPicPr>
                      <p:cNvPr id="4423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1" y="2401519"/>
                        <a:ext cx="5864225" cy="1279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2379" name="Group 11"/>
          <p:cNvGrpSpPr>
            <a:grpSpLocks/>
          </p:cNvGrpSpPr>
          <p:nvPr/>
        </p:nvGrpSpPr>
        <p:grpSpPr bwMode="auto">
          <a:xfrm>
            <a:off x="1076632" y="3668343"/>
            <a:ext cx="8490360" cy="1747838"/>
            <a:chOff x="240" y="2008"/>
            <a:chExt cx="4016" cy="1101"/>
          </a:xfrm>
        </p:grpSpPr>
        <p:sp>
          <p:nvSpPr>
            <p:cNvPr id="442374" name="Rectangle 6"/>
            <p:cNvSpPr>
              <a:spLocks noChangeArrowheads="1"/>
            </p:cNvSpPr>
            <p:nvPr/>
          </p:nvSpPr>
          <p:spPr bwMode="auto">
            <a:xfrm>
              <a:off x="240" y="2008"/>
              <a:ext cx="401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Blip>
                  <a:blip r:embed="rId6"/>
                </a:buBlip>
              </a:pPr>
              <a:r>
                <a:rPr kumimoji="1" lang="en-US" altLang="zh-CN" sz="2800" b="1" dirty="0">
                  <a:solidFill>
                    <a:srgbClr val="1406CA"/>
                  </a:solidFill>
                  <a:ea typeface="宋体" panose="02010600030101010101" pitchFamily="2" charset="-122"/>
                </a:rPr>
                <a:t>An amount </a:t>
              </a:r>
              <a:r>
                <a:rPr kumimoji="1" lang="en-US" altLang="zh-CN" sz="2800" b="1" i="1" dirty="0">
                  <a:solidFill>
                    <a:srgbClr val="1406CA"/>
                  </a:solidFill>
                  <a:ea typeface="宋体" panose="02010600030101010101" pitchFamily="2" charset="-122"/>
                </a:rPr>
                <a:t>A</a:t>
              </a:r>
              <a:r>
                <a:rPr kumimoji="1" lang="en-US" altLang="zh-CN" sz="2800" b="1" dirty="0">
                  <a:solidFill>
                    <a:srgbClr val="1406CA"/>
                  </a:solidFill>
                  <a:ea typeface="宋体" panose="02010600030101010101" pitchFamily="2" charset="-122"/>
                </a:rPr>
                <a:t> invested for </a:t>
              </a:r>
              <a:r>
                <a:rPr kumimoji="1" lang="en-US" altLang="zh-CN" sz="2800" b="1" i="1" dirty="0">
                  <a:solidFill>
                    <a:srgbClr val="1406CA"/>
                  </a:solidFill>
                  <a:ea typeface="宋体" panose="02010600030101010101" pitchFamily="2" charset="-122"/>
                </a:rPr>
                <a:t>n</a:t>
              </a:r>
              <a:r>
                <a:rPr kumimoji="1" lang="en-US" altLang="zh-CN" sz="2800" b="1" dirty="0">
                  <a:solidFill>
                    <a:srgbClr val="1406CA"/>
                  </a:solidFill>
                  <a:ea typeface="宋体" panose="02010600030101010101" pitchFamily="2" charset="-122"/>
                </a:rPr>
                <a:t> years at rate </a:t>
              </a:r>
              <a:r>
                <a:rPr kumimoji="1" lang="en-US" altLang="zh-CN" sz="2800" b="1" i="1" dirty="0">
                  <a:solidFill>
                    <a:srgbClr val="1406CA"/>
                  </a:solidFill>
                  <a:ea typeface="宋体" panose="02010600030101010101" pitchFamily="2" charset="-122"/>
                </a:rPr>
                <a:t>R</a:t>
              </a:r>
              <a:r>
                <a:rPr kumimoji="1" lang="en-US" altLang="zh-CN" sz="2800" b="1" dirty="0">
                  <a:solidFill>
                    <a:srgbClr val="1406CA"/>
                  </a:solidFill>
                  <a:ea typeface="宋体" panose="02010600030101010101" pitchFamily="2" charset="-122"/>
                </a:rPr>
                <a:t> grows to</a:t>
              </a:r>
              <a:endParaRPr kumimoji="1" lang="zh-CN" altLang="en-US" sz="2800" b="1" dirty="0">
                <a:solidFill>
                  <a:srgbClr val="1406CA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442375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9171148"/>
                </p:ext>
              </p:extLst>
            </p:nvPr>
          </p:nvGraphicFramePr>
          <p:xfrm>
            <a:off x="672" y="2688"/>
            <a:ext cx="1445" cy="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95" name="公式" r:id="rId7" imgW="698400" imgH="203040" progId="Equation.3">
                    <p:embed/>
                  </p:oleObj>
                </mc:Choice>
                <mc:Fallback>
                  <p:oleObj name="公式" r:id="rId7" imgW="698400" imgH="203040" progId="Equation.3">
                    <p:embed/>
                    <p:pic>
                      <p:nvPicPr>
                        <p:cNvPr id="442375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688"/>
                          <a:ext cx="1445" cy="4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423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601868"/>
              </p:ext>
            </p:extLst>
          </p:nvPr>
        </p:nvGraphicFramePr>
        <p:xfrm>
          <a:off x="6324600" y="4824043"/>
          <a:ext cx="3589338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96" name="公式" r:id="rId9" imgW="1091880" imgH="203040" progId="Equation.3">
                  <p:embed/>
                </p:oleObj>
              </mc:Choice>
              <mc:Fallback>
                <p:oleObj name="公式" r:id="rId9" imgW="1091880" imgH="203040" progId="Equation.3">
                  <p:embed/>
                  <p:pic>
                    <p:nvPicPr>
                      <p:cNvPr id="4423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824043"/>
                        <a:ext cx="3589338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2377" name="AutoShape 9"/>
          <p:cNvSpPr>
            <a:spLocks noChangeArrowheads="1"/>
          </p:cNvSpPr>
          <p:nvPr/>
        </p:nvSpPr>
        <p:spPr bwMode="auto">
          <a:xfrm>
            <a:off x="5029200" y="4976443"/>
            <a:ext cx="11430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FF33CC"/>
          </a:solidFill>
          <a:ln w="9525">
            <a:solidFill>
              <a:srgbClr val="FF33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33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522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2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2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42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2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7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t>连续复利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8426" y="1524000"/>
            <a:ext cx="10677832" cy="16764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t>定义</a:t>
            </a:r>
          </a:p>
          <a:p>
            <a:pPr lvl="1">
              <a:buFont typeface="Wingdings" panose="05000000000000000000" pitchFamily="2" charset="2"/>
              <a:buNone/>
            </a:pPr>
            <a:r>
              <a:t>Rc：连续复利利率</a:t>
            </a:r>
          </a:p>
          <a:p>
            <a:pPr lvl="1">
              <a:buFont typeface="Wingdings" panose="05000000000000000000" pitchFamily="2" charset="2"/>
              <a:buNone/>
            </a:pPr>
            <a:r>
              <a:t>Rm：每年计息m次的相同利率</a:t>
            </a:r>
          </a:p>
          <a:p>
            <a:endParaRPr lang="zh-CN" altLang="en-US" dirty="0"/>
          </a:p>
        </p:txBody>
      </p:sp>
      <p:graphicFrame>
        <p:nvGraphicFramePr>
          <p:cNvPr id="4433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2603505"/>
              </p:ext>
            </p:extLst>
          </p:nvPr>
        </p:nvGraphicFramePr>
        <p:xfrm>
          <a:off x="6557142" y="3911265"/>
          <a:ext cx="3468430" cy="1754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0" name="公式" r:id="rId4" imgW="1130040" imgH="685800" progId="Equation.3">
                  <p:embed/>
                </p:oleObj>
              </mc:Choice>
              <mc:Fallback>
                <p:oleObj name="公式" r:id="rId4" imgW="1130040" imgH="685800" progId="Equation.3">
                  <p:embed/>
                  <p:pic>
                    <p:nvPicPr>
                      <p:cNvPr id="4433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7142" y="3911265"/>
                        <a:ext cx="3468430" cy="17540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33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4845851"/>
              </p:ext>
            </p:extLst>
          </p:nvPr>
        </p:nvGraphicFramePr>
        <p:xfrm>
          <a:off x="1828699" y="4058055"/>
          <a:ext cx="3243263" cy="127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91" name="公式" r:id="rId6" imgW="1282680" imgH="469800" progId="Equation.3">
                  <p:embed/>
                </p:oleObj>
              </mc:Choice>
              <mc:Fallback>
                <p:oleObj name="公式" r:id="rId6" imgW="1282680" imgH="469800" progId="Equation.3">
                  <p:embed/>
                  <p:pic>
                    <p:nvPicPr>
                      <p:cNvPr id="4433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699" y="4058055"/>
                        <a:ext cx="3243263" cy="1277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3398" name="AutoShape 6"/>
          <p:cNvSpPr>
            <a:spLocks noChangeArrowheads="1"/>
          </p:cNvSpPr>
          <p:nvPr/>
        </p:nvSpPr>
        <p:spPr bwMode="auto">
          <a:xfrm>
            <a:off x="5243052" y="4559710"/>
            <a:ext cx="1143000" cy="4572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FF33CC"/>
          </a:solidFill>
          <a:ln w="12700">
            <a:solidFill>
              <a:srgbClr val="FF33CC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65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lobal">
  <a:themeElements>
    <a:clrScheme name="Global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Global">
      <a:majorFont>
        <a:latin typeface="Times New Roman"/>
        <a:ea typeface="华文新魏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 Helvetica Narrow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 Helvetica Narrow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3295</TotalTime>
  <Words>3141</Words>
  <Application>Microsoft Office PowerPoint</Application>
  <PresentationFormat>宽屏</PresentationFormat>
  <Paragraphs>443</Paragraphs>
  <Slides>57</Slides>
  <Notes>46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57</vt:i4>
      </vt:variant>
    </vt:vector>
  </HeadingPairs>
  <TitlesOfParts>
    <vt:vector size="75" baseType="lpstr">
      <vt:lpstr>N Helvetica Narrow</vt:lpstr>
      <vt:lpstr>等线</vt:lpstr>
      <vt:lpstr>黑体</vt:lpstr>
      <vt:lpstr>华文新魏</vt:lpstr>
      <vt:lpstr>华文行楷</vt:lpstr>
      <vt:lpstr>楷体</vt:lpstr>
      <vt:lpstr>楷体_GB2312</vt:lpstr>
      <vt:lpstr>隶书</vt:lpstr>
      <vt:lpstr>宋体</vt:lpstr>
      <vt:lpstr>幼圆</vt:lpstr>
      <vt:lpstr>Arial</vt:lpstr>
      <vt:lpstr>Symbol</vt:lpstr>
      <vt:lpstr>Times</vt:lpstr>
      <vt:lpstr>Times New Roman</vt:lpstr>
      <vt:lpstr>Wingdings</vt:lpstr>
      <vt:lpstr>Global</vt:lpstr>
      <vt:lpstr>公式</vt:lpstr>
      <vt:lpstr>Equation</vt:lpstr>
      <vt:lpstr>版权声明</vt:lpstr>
      <vt:lpstr>Derivatives</vt:lpstr>
      <vt:lpstr>Forward and Futures Price </vt:lpstr>
      <vt:lpstr>PowerPoint 演示文稿</vt:lpstr>
      <vt:lpstr>Consumption vs Investment Assets</vt:lpstr>
      <vt:lpstr>PowerPoint 演示文稿</vt:lpstr>
      <vt:lpstr>Measuring Interest Rates</vt:lpstr>
      <vt:lpstr>Continuous Compounding</vt:lpstr>
      <vt:lpstr>Continuous Compounding</vt:lpstr>
      <vt:lpstr>Measuring Interest Rates</vt:lpstr>
      <vt:lpstr>Short Selling</vt:lpstr>
      <vt:lpstr>Short Selling</vt:lpstr>
      <vt:lpstr>Assumption and Notation</vt:lpstr>
      <vt:lpstr>Assumption and Notation</vt:lpstr>
      <vt:lpstr>The Forward Price for an Investment Asset</vt:lpstr>
      <vt:lpstr>The Forward Price for an Investment Asset</vt:lpstr>
      <vt:lpstr>The Forward Price for an Investment Asset</vt:lpstr>
      <vt:lpstr>The Forward Price for an Investment Asset</vt:lpstr>
      <vt:lpstr>The Forward Price for an Investment Asset</vt:lpstr>
      <vt:lpstr>The Forward Price for an Investment Asset</vt:lpstr>
      <vt:lpstr>The Forward Price for an Investment Asset</vt:lpstr>
      <vt:lpstr>The Forward Price for an Investment Asset</vt:lpstr>
      <vt:lpstr>The Forward Price for an Investment Asset</vt:lpstr>
      <vt:lpstr>The Forward Price for an Investment Asset</vt:lpstr>
      <vt:lpstr>Known Income</vt:lpstr>
      <vt:lpstr>Known Income</vt:lpstr>
      <vt:lpstr>Known Income</vt:lpstr>
      <vt:lpstr>Known Income</vt:lpstr>
      <vt:lpstr>Known Income</vt:lpstr>
      <vt:lpstr>Known Income</vt:lpstr>
      <vt:lpstr>Known Yield</vt:lpstr>
      <vt:lpstr>Known Yield</vt:lpstr>
      <vt:lpstr>Stock Index</vt:lpstr>
      <vt:lpstr>Stock Index</vt:lpstr>
      <vt:lpstr>Index Arbitrage</vt:lpstr>
      <vt:lpstr>Futures and Forwards on Currencies</vt:lpstr>
      <vt:lpstr>Futures and Forwards on Currencies</vt:lpstr>
      <vt:lpstr>Futures and Forwards on Currencies</vt:lpstr>
      <vt:lpstr>PowerPoint 演示文稿</vt:lpstr>
      <vt:lpstr>Forward vs Futures Prices</vt:lpstr>
      <vt:lpstr>PowerPoint 演示文稿</vt:lpstr>
      <vt:lpstr>Futures on Commodities</vt:lpstr>
      <vt:lpstr>Futures on Commodities</vt:lpstr>
      <vt:lpstr>Futures on Commodities</vt:lpstr>
      <vt:lpstr>Futures on Commodities</vt:lpstr>
      <vt:lpstr>Futures on Commodities</vt:lpstr>
      <vt:lpstr>PowerPoint 演示文稿</vt:lpstr>
      <vt:lpstr>Futures on Commodities</vt:lpstr>
      <vt:lpstr>Convenience Yield(便利收益)</vt:lpstr>
      <vt:lpstr>The Cost of Carry</vt:lpstr>
      <vt:lpstr>PowerPoint 演示文稿</vt:lpstr>
      <vt:lpstr>Forward Rate Agreement</vt:lpstr>
      <vt:lpstr>Forward Rate Agreement</vt:lpstr>
      <vt:lpstr>Forward Rate Agreement</vt:lpstr>
      <vt:lpstr>Futures Price and Expected Future Spot price</vt:lpstr>
      <vt:lpstr>Futures Price and Expected Future Spot price</vt:lpstr>
      <vt:lpstr>Futures Price and Expected Future Spot price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lenvo</dc:creator>
  <cp:lastModifiedBy>Lenovo</cp:lastModifiedBy>
  <cp:revision>328</cp:revision>
  <dcterms:created xsi:type="dcterms:W3CDTF">2020-02-12T07:12:33Z</dcterms:created>
  <dcterms:modified xsi:type="dcterms:W3CDTF">2024-10-11T07:30:42Z</dcterms:modified>
</cp:coreProperties>
</file>