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pasha Ghosh" initials="BG" lastIdx="1" clrIdx="0">
    <p:extLst>
      <p:ext uri="{19B8F6BF-5375-455C-9EA6-DF929625EA0E}">
        <p15:presenceInfo xmlns:p15="http://schemas.microsoft.com/office/powerpoint/2012/main" userId="a30248825764bf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7-02T09:33:36.488" idx="1">
    <p:pos x="10" y="10"/>
    <p:text>Without the  Erbs Model,the active power was found to be much less than the original power. Secondly, an abnormally high amount of noise appears which does not go even after the application of Hampel filter.</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3CC6B-AC56-6B4E-A2EC-B67547AB7B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D844520-E53A-CF66-463F-2D85455AD7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58C92A-8469-C5BE-5FD5-91A829B95ED5}"/>
              </a:ext>
            </a:extLst>
          </p:cNvPr>
          <p:cNvSpPr>
            <a:spLocks noGrp="1"/>
          </p:cNvSpPr>
          <p:nvPr>
            <p:ph type="dt" sz="half" idx="10"/>
          </p:nvPr>
        </p:nvSpPr>
        <p:spPr/>
        <p:txBody>
          <a:bodyPr/>
          <a:lstStyle/>
          <a:p>
            <a:fld id="{3971A7AA-37C0-4187-8996-078C7A03ADE6}" type="datetimeFigureOut">
              <a:rPr lang="en-IN" smtClean="0"/>
              <a:t>17-07-2024</a:t>
            </a:fld>
            <a:endParaRPr lang="en-IN"/>
          </a:p>
        </p:txBody>
      </p:sp>
      <p:sp>
        <p:nvSpPr>
          <p:cNvPr id="5" name="Footer Placeholder 4">
            <a:extLst>
              <a:ext uri="{FF2B5EF4-FFF2-40B4-BE49-F238E27FC236}">
                <a16:creationId xmlns:a16="http://schemas.microsoft.com/office/drawing/2014/main" id="{415E930E-3E5F-AB74-5804-0A93EF1CDE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284949-17D3-1E01-71C5-F1A8390A09A7}"/>
              </a:ext>
            </a:extLst>
          </p:cNvPr>
          <p:cNvSpPr>
            <a:spLocks noGrp="1"/>
          </p:cNvSpPr>
          <p:nvPr>
            <p:ph type="sldNum" sz="quarter" idx="12"/>
          </p:nvPr>
        </p:nvSpPr>
        <p:spPr/>
        <p:txBody>
          <a:bodyPr/>
          <a:lstStyle/>
          <a:p>
            <a:fld id="{D64BD14A-67AD-42C8-B484-B1F8B9C95B97}" type="slidenum">
              <a:rPr lang="en-IN" smtClean="0"/>
              <a:t>‹#›</a:t>
            </a:fld>
            <a:endParaRPr lang="en-IN"/>
          </a:p>
        </p:txBody>
      </p:sp>
    </p:spTree>
    <p:extLst>
      <p:ext uri="{BB962C8B-B14F-4D97-AF65-F5344CB8AC3E}">
        <p14:creationId xmlns:p14="http://schemas.microsoft.com/office/powerpoint/2010/main" val="4184348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20932-1727-1C55-F28F-EF73579BDD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125FDE-A944-3ACD-B414-51E0B3159B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CB924D-96C6-FEAA-F205-D422619041C3}"/>
              </a:ext>
            </a:extLst>
          </p:cNvPr>
          <p:cNvSpPr>
            <a:spLocks noGrp="1"/>
          </p:cNvSpPr>
          <p:nvPr>
            <p:ph type="dt" sz="half" idx="10"/>
          </p:nvPr>
        </p:nvSpPr>
        <p:spPr/>
        <p:txBody>
          <a:bodyPr/>
          <a:lstStyle/>
          <a:p>
            <a:fld id="{3971A7AA-37C0-4187-8996-078C7A03ADE6}" type="datetimeFigureOut">
              <a:rPr lang="en-IN" smtClean="0"/>
              <a:t>17-07-2024</a:t>
            </a:fld>
            <a:endParaRPr lang="en-IN"/>
          </a:p>
        </p:txBody>
      </p:sp>
      <p:sp>
        <p:nvSpPr>
          <p:cNvPr id="5" name="Footer Placeholder 4">
            <a:extLst>
              <a:ext uri="{FF2B5EF4-FFF2-40B4-BE49-F238E27FC236}">
                <a16:creationId xmlns:a16="http://schemas.microsoft.com/office/drawing/2014/main" id="{DE0827FF-668A-D8D4-D302-E8BFC347D8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1E75D6-3AC1-0B56-80B2-2DD2C2BBA3BE}"/>
              </a:ext>
            </a:extLst>
          </p:cNvPr>
          <p:cNvSpPr>
            <a:spLocks noGrp="1"/>
          </p:cNvSpPr>
          <p:nvPr>
            <p:ph type="sldNum" sz="quarter" idx="12"/>
          </p:nvPr>
        </p:nvSpPr>
        <p:spPr/>
        <p:txBody>
          <a:bodyPr/>
          <a:lstStyle/>
          <a:p>
            <a:fld id="{D64BD14A-67AD-42C8-B484-B1F8B9C95B97}" type="slidenum">
              <a:rPr lang="en-IN" smtClean="0"/>
              <a:t>‹#›</a:t>
            </a:fld>
            <a:endParaRPr lang="en-IN"/>
          </a:p>
        </p:txBody>
      </p:sp>
    </p:spTree>
    <p:extLst>
      <p:ext uri="{BB962C8B-B14F-4D97-AF65-F5344CB8AC3E}">
        <p14:creationId xmlns:p14="http://schemas.microsoft.com/office/powerpoint/2010/main" val="3300045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0C9FC6-212E-EF20-C9DF-86211E29AA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778BCF-990E-5908-6108-96DF8BE7EA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4C0B27-9A97-F41C-186A-32B952196523}"/>
              </a:ext>
            </a:extLst>
          </p:cNvPr>
          <p:cNvSpPr>
            <a:spLocks noGrp="1"/>
          </p:cNvSpPr>
          <p:nvPr>
            <p:ph type="dt" sz="half" idx="10"/>
          </p:nvPr>
        </p:nvSpPr>
        <p:spPr/>
        <p:txBody>
          <a:bodyPr/>
          <a:lstStyle/>
          <a:p>
            <a:fld id="{3971A7AA-37C0-4187-8996-078C7A03ADE6}" type="datetimeFigureOut">
              <a:rPr lang="en-IN" smtClean="0"/>
              <a:t>17-07-2024</a:t>
            </a:fld>
            <a:endParaRPr lang="en-IN"/>
          </a:p>
        </p:txBody>
      </p:sp>
      <p:sp>
        <p:nvSpPr>
          <p:cNvPr id="5" name="Footer Placeholder 4">
            <a:extLst>
              <a:ext uri="{FF2B5EF4-FFF2-40B4-BE49-F238E27FC236}">
                <a16:creationId xmlns:a16="http://schemas.microsoft.com/office/drawing/2014/main" id="{34E872C8-5A5C-2546-6972-F5135DB6DF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E7B7DF-68CB-DE9F-7011-D3FD4BA4BA7C}"/>
              </a:ext>
            </a:extLst>
          </p:cNvPr>
          <p:cNvSpPr>
            <a:spLocks noGrp="1"/>
          </p:cNvSpPr>
          <p:nvPr>
            <p:ph type="sldNum" sz="quarter" idx="12"/>
          </p:nvPr>
        </p:nvSpPr>
        <p:spPr/>
        <p:txBody>
          <a:bodyPr/>
          <a:lstStyle/>
          <a:p>
            <a:fld id="{D64BD14A-67AD-42C8-B484-B1F8B9C95B97}" type="slidenum">
              <a:rPr lang="en-IN" smtClean="0"/>
              <a:t>‹#›</a:t>
            </a:fld>
            <a:endParaRPr lang="en-IN"/>
          </a:p>
        </p:txBody>
      </p:sp>
    </p:spTree>
    <p:extLst>
      <p:ext uri="{BB962C8B-B14F-4D97-AF65-F5344CB8AC3E}">
        <p14:creationId xmlns:p14="http://schemas.microsoft.com/office/powerpoint/2010/main" val="4274899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C61CA-5FCA-4759-FC1F-D943B0745A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D67636-1A5C-C5A4-994C-0D8EB0B58B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CD14A9-B4D0-D292-F6A9-2BF80F7C5130}"/>
              </a:ext>
            </a:extLst>
          </p:cNvPr>
          <p:cNvSpPr>
            <a:spLocks noGrp="1"/>
          </p:cNvSpPr>
          <p:nvPr>
            <p:ph type="dt" sz="half" idx="10"/>
          </p:nvPr>
        </p:nvSpPr>
        <p:spPr/>
        <p:txBody>
          <a:bodyPr/>
          <a:lstStyle/>
          <a:p>
            <a:fld id="{3971A7AA-37C0-4187-8996-078C7A03ADE6}" type="datetimeFigureOut">
              <a:rPr lang="en-IN" smtClean="0"/>
              <a:t>17-07-2024</a:t>
            </a:fld>
            <a:endParaRPr lang="en-IN"/>
          </a:p>
        </p:txBody>
      </p:sp>
      <p:sp>
        <p:nvSpPr>
          <p:cNvPr id="5" name="Footer Placeholder 4">
            <a:extLst>
              <a:ext uri="{FF2B5EF4-FFF2-40B4-BE49-F238E27FC236}">
                <a16:creationId xmlns:a16="http://schemas.microsoft.com/office/drawing/2014/main" id="{29DD8C77-282A-3A8D-B857-B91F2C4AAF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FD0364-8243-825B-E4F5-C35A6D85DC9B}"/>
              </a:ext>
            </a:extLst>
          </p:cNvPr>
          <p:cNvSpPr>
            <a:spLocks noGrp="1"/>
          </p:cNvSpPr>
          <p:nvPr>
            <p:ph type="sldNum" sz="quarter" idx="12"/>
          </p:nvPr>
        </p:nvSpPr>
        <p:spPr/>
        <p:txBody>
          <a:bodyPr/>
          <a:lstStyle/>
          <a:p>
            <a:fld id="{D64BD14A-67AD-42C8-B484-B1F8B9C95B97}" type="slidenum">
              <a:rPr lang="en-IN" smtClean="0"/>
              <a:t>‹#›</a:t>
            </a:fld>
            <a:endParaRPr lang="en-IN"/>
          </a:p>
        </p:txBody>
      </p:sp>
    </p:spTree>
    <p:extLst>
      <p:ext uri="{BB962C8B-B14F-4D97-AF65-F5344CB8AC3E}">
        <p14:creationId xmlns:p14="http://schemas.microsoft.com/office/powerpoint/2010/main" val="4264794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6F80-0267-793C-B876-37EE8D07BD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85852D-A857-E953-4B6D-627376AF32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CE4E5D-E03F-280A-F263-F7B565657082}"/>
              </a:ext>
            </a:extLst>
          </p:cNvPr>
          <p:cNvSpPr>
            <a:spLocks noGrp="1"/>
          </p:cNvSpPr>
          <p:nvPr>
            <p:ph type="dt" sz="half" idx="10"/>
          </p:nvPr>
        </p:nvSpPr>
        <p:spPr/>
        <p:txBody>
          <a:bodyPr/>
          <a:lstStyle/>
          <a:p>
            <a:fld id="{3971A7AA-37C0-4187-8996-078C7A03ADE6}" type="datetimeFigureOut">
              <a:rPr lang="en-IN" smtClean="0"/>
              <a:t>17-07-2024</a:t>
            </a:fld>
            <a:endParaRPr lang="en-IN"/>
          </a:p>
        </p:txBody>
      </p:sp>
      <p:sp>
        <p:nvSpPr>
          <p:cNvPr id="5" name="Footer Placeholder 4">
            <a:extLst>
              <a:ext uri="{FF2B5EF4-FFF2-40B4-BE49-F238E27FC236}">
                <a16:creationId xmlns:a16="http://schemas.microsoft.com/office/drawing/2014/main" id="{52D37D2B-752F-70D8-EEA8-D1645F0745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06D1AE-F780-4F94-0F8B-CE9AEBAED688}"/>
              </a:ext>
            </a:extLst>
          </p:cNvPr>
          <p:cNvSpPr>
            <a:spLocks noGrp="1"/>
          </p:cNvSpPr>
          <p:nvPr>
            <p:ph type="sldNum" sz="quarter" idx="12"/>
          </p:nvPr>
        </p:nvSpPr>
        <p:spPr/>
        <p:txBody>
          <a:bodyPr/>
          <a:lstStyle/>
          <a:p>
            <a:fld id="{D64BD14A-67AD-42C8-B484-B1F8B9C95B97}" type="slidenum">
              <a:rPr lang="en-IN" smtClean="0"/>
              <a:t>‹#›</a:t>
            </a:fld>
            <a:endParaRPr lang="en-IN"/>
          </a:p>
        </p:txBody>
      </p:sp>
    </p:spTree>
    <p:extLst>
      <p:ext uri="{BB962C8B-B14F-4D97-AF65-F5344CB8AC3E}">
        <p14:creationId xmlns:p14="http://schemas.microsoft.com/office/powerpoint/2010/main" val="4129473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34501-D3D4-A28D-7A2F-830382F969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1057A1-8E0F-5F50-5269-C6D7EE894A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44C33AD-19E5-FBF4-C8DD-1D0D544812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FA9329-EDBE-02B4-6721-986EA20F1055}"/>
              </a:ext>
            </a:extLst>
          </p:cNvPr>
          <p:cNvSpPr>
            <a:spLocks noGrp="1"/>
          </p:cNvSpPr>
          <p:nvPr>
            <p:ph type="dt" sz="half" idx="10"/>
          </p:nvPr>
        </p:nvSpPr>
        <p:spPr/>
        <p:txBody>
          <a:bodyPr/>
          <a:lstStyle/>
          <a:p>
            <a:fld id="{3971A7AA-37C0-4187-8996-078C7A03ADE6}" type="datetimeFigureOut">
              <a:rPr lang="en-IN" smtClean="0"/>
              <a:t>17-07-2024</a:t>
            </a:fld>
            <a:endParaRPr lang="en-IN"/>
          </a:p>
        </p:txBody>
      </p:sp>
      <p:sp>
        <p:nvSpPr>
          <p:cNvPr id="6" name="Footer Placeholder 5">
            <a:extLst>
              <a:ext uri="{FF2B5EF4-FFF2-40B4-BE49-F238E27FC236}">
                <a16:creationId xmlns:a16="http://schemas.microsoft.com/office/drawing/2014/main" id="{FF22A399-1732-2FA8-2248-2645E7B374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DC839A-B4D0-F627-14B4-D408554FECFA}"/>
              </a:ext>
            </a:extLst>
          </p:cNvPr>
          <p:cNvSpPr>
            <a:spLocks noGrp="1"/>
          </p:cNvSpPr>
          <p:nvPr>
            <p:ph type="sldNum" sz="quarter" idx="12"/>
          </p:nvPr>
        </p:nvSpPr>
        <p:spPr/>
        <p:txBody>
          <a:bodyPr/>
          <a:lstStyle/>
          <a:p>
            <a:fld id="{D64BD14A-67AD-42C8-B484-B1F8B9C95B97}" type="slidenum">
              <a:rPr lang="en-IN" smtClean="0"/>
              <a:t>‹#›</a:t>
            </a:fld>
            <a:endParaRPr lang="en-IN"/>
          </a:p>
        </p:txBody>
      </p:sp>
    </p:spTree>
    <p:extLst>
      <p:ext uri="{BB962C8B-B14F-4D97-AF65-F5344CB8AC3E}">
        <p14:creationId xmlns:p14="http://schemas.microsoft.com/office/powerpoint/2010/main" val="1657462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B22BE-681C-7E87-89EE-9B83FEBF44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7206E6-EF94-F125-BCCD-2F22807EBE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2BA65D-098A-E08C-1994-D15A7E5A41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E228B0-0DC4-C99B-B5F3-2589D9D74E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7E469E-B2C0-1892-C0F7-BF0FB504F4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465FA1-2CF1-B021-1EE8-2FBE8D3580C5}"/>
              </a:ext>
            </a:extLst>
          </p:cNvPr>
          <p:cNvSpPr>
            <a:spLocks noGrp="1"/>
          </p:cNvSpPr>
          <p:nvPr>
            <p:ph type="dt" sz="half" idx="10"/>
          </p:nvPr>
        </p:nvSpPr>
        <p:spPr/>
        <p:txBody>
          <a:bodyPr/>
          <a:lstStyle/>
          <a:p>
            <a:fld id="{3971A7AA-37C0-4187-8996-078C7A03ADE6}" type="datetimeFigureOut">
              <a:rPr lang="en-IN" smtClean="0"/>
              <a:t>17-07-2024</a:t>
            </a:fld>
            <a:endParaRPr lang="en-IN"/>
          </a:p>
        </p:txBody>
      </p:sp>
      <p:sp>
        <p:nvSpPr>
          <p:cNvPr id="8" name="Footer Placeholder 7">
            <a:extLst>
              <a:ext uri="{FF2B5EF4-FFF2-40B4-BE49-F238E27FC236}">
                <a16:creationId xmlns:a16="http://schemas.microsoft.com/office/drawing/2014/main" id="{21CC1876-A932-B437-C5F3-BCF3B61B8A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30C9085-358D-BF46-47FE-42AF0006AA7F}"/>
              </a:ext>
            </a:extLst>
          </p:cNvPr>
          <p:cNvSpPr>
            <a:spLocks noGrp="1"/>
          </p:cNvSpPr>
          <p:nvPr>
            <p:ph type="sldNum" sz="quarter" idx="12"/>
          </p:nvPr>
        </p:nvSpPr>
        <p:spPr/>
        <p:txBody>
          <a:bodyPr/>
          <a:lstStyle/>
          <a:p>
            <a:fld id="{D64BD14A-67AD-42C8-B484-B1F8B9C95B97}" type="slidenum">
              <a:rPr lang="en-IN" smtClean="0"/>
              <a:t>‹#›</a:t>
            </a:fld>
            <a:endParaRPr lang="en-IN"/>
          </a:p>
        </p:txBody>
      </p:sp>
    </p:spTree>
    <p:extLst>
      <p:ext uri="{BB962C8B-B14F-4D97-AF65-F5344CB8AC3E}">
        <p14:creationId xmlns:p14="http://schemas.microsoft.com/office/powerpoint/2010/main" val="564113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FF8CF-593E-4B0E-5344-2310333D27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08AE182-FBAD-FC6C-638A-5A0C37481C78}"/>
              </a:ext>
            </a:extLst>
          </p:cNvPr>
          <p:cNvSpPr>
            <a:spLocks noGrp="1"/>
          </p:cNvSpPr>
          <p:nvPr>
            <p:ph type="dt" sz="half" idx="10"/>
          </p:nvPr>
        </p:nvSpPr>
        <p:spPr/>
        <p:txBody>
          <a:bodyPr/>
          <a:lstStyle/>
          <a:p>
            <a:fld id="{3971A7AA-37C0-4187-8996-078C7A03ADE6}" type="datetimeFigureOut">
              <a:rPr lang="en-IN" smtClean="0"/>
              <a:t>17-07-2024</a:t>
            </a:fld>
            <a:endParaRPr lang="en-IN"/>
          </a:p>
        </p:txBody>
      </p:sp>
      <p:sp>
        <p:nvSpPr>
          <p:cNvPr id="4" name="Footer Placeholder 3">
            <a:extLst>
              <a:ext uri="{FF2B5EF4-FFF2-40B4-BE49-F238E27FC236}">
                <a16:creationId xmlns:a16="http://schemas.microsoft.com/office/drawing/2014/main" id="{C1823537-CA16-C262-9BB6-34F444DCC2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EC497F5-7FFA-33FD-97D7-C2DDC9F700C2}"/>
              </a:ext>
            </a:extLst>
          </p:cNvPr>
          <p:cNvSpPr>
            <a:spLocks noGrp="1"/>
          </p:cNvSpPr>
          <p:nvPr>
            <p:ph type="sldNum" sz="quarter" idx="12"/>
          </p:nvPr>
        </p:nvSpPr>
        <p:spPr/>
        <p:txBody>
          <a:bodyPr/>
          <a:lstStyle/>
          <a:p>
            <a:fld id="{D64BD14A-67AD-42C8-B484-B1F8B9C95B97}" type="slidenum">
              <a:rPr lang="en-IN" smtClean="0"/>
              <a:t>‹#›</a:t>
            </a:fld>
            <a:endParaRPr lang="en-IN"/>
          </a:p>
        </p:txBody>
      </p:sp>
    </p:spTree>
    <p:extLst>
      <p:ext uri="{BB962C8B-B14F-4D97-AF65-F5344CB8AC3E}">
        <p14:creationId xmlns:p14="http://schemas.microsoft.com/office/powerpoint/2010/main" val="2524589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B650FE-6BC4-0C25-A2A7-BB517D85AA1B}"/>
              </a:ext>
            </a:extLst>
          </p:cNvPr>
          <p:cNvSpPr>
            <a:spLocks noGrp="1"/>
          </p:cNvSpPr>
          <p:nvPr>
            <p:ph type="dt" sz="half" idx="10"/>
          </p:nvPr>
        </p:nvSpPr>
        <p:spPr/>
        <p:txBody>
          <a:bodyPr/>
          <a:lstStyle/>
          <a:p>
            <a:fld id="{3971A7AA-37C0-4187-8996-078C7A03ADE6}" type="datetimeFigureOut">
              <a:rPr lang="en-IN" smtClean="0"/>
              <a:t>17-07-2024</a:t>
            </a:fld>
            <a:endParaRPr lang="en-IN"/>
          </a:p>
        </p:txBody>
      </p:sp>
      <p:sp>
        <p:nvSpPr>
          <p:cNvPr id="3" name="Footer Placeholder 2">
            <a:extLst>
              <a:ext uri="{FF2B5EF4-FFF2-40B4-BE49-F238E27FC236}">
                <a16:creationId xmlns:a16="http://schemas.microsoft.com/office/drawing/2014/main" id="{5C60702A-8646-8E8C-BD43-C76C1C05DDD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26EC5AF-D19C-3AF6-36FF-EC28B12490F0}"/>
              </a:ext>
            </a:extLst>
          </p:cNvPr>
          <p:cNvSpPr>
            <a:spLocks noGrp="1"/>
          </p:cNvSpPr>
          <p:nvPr>
            <p:ph type="sldNum" sz="quarter" idx="12"/>
          </p:nvPr>
        </p:nvSpPr>
        <p:spPr/>
        <p:txBody>
          <a:bodyPr/>
          <a:lstStyle/>
          <a:p>
            <a:fld id="{D64BD14A-67AD-42C8-B484-B1F8B9C95B97}" type="slidenum">
              <a:rPr lang="en-IN" smtClean="0"/>
              <a:t>‹#›</a:t>
            </a:fld>
            <a:endParaRPr lang="en-IN"/>
          </a:p>
        </p:txBody>
      </p:sp>
    </p:spTree>
    <p:extLst>
      <p:ext uri="{BB962C8B-B14F-4D97-AF65-F5344CB8AC3E}">
        <p14:creationId xmlns:p14="http://schemas.microsoft.com/office/powerpoint/2010/main" val="873401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F437E-30B1-C17C-917C-9A31BB479B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B5E5DCD-3089-88B3-C9CF-1E51E38066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F98D9D0-9D3B-5097-C858-5371C22641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7B2669-1B40-F4EC-71CA-D2FD2C63D87E}"/>
              </a:ext>
            </a:extLst>
          </p:cNvPr>
          <p:cNvSpPr>
            <a:spLocks noGrp="1"/>
          </p:cNvSpPr>
          <p:nvPr>
            <p:ph type="dt" sz="half" idx="10"/>
          </p:nvPr>
        </p:nvSpPr>
        <p:spPr/>
        <p:txBody>
          <a:bodyPr/>
          <a:lstStyle/>
          <a:p>
            <a:fld id="{3971A7AA-37C0-4187-8996-078C7A03ADE6}" type="datetimeFigureOut">
              <a:rPr lang="en-IN" smtClean="0"/>
              <a:t>17-07-2024</a:t>
            </a:fld>
            <a:endParaRPr lang="en-IN"/>
          </a:p>
        </p:txBody>
      </p:sp>
      <p:sp>
        <p:nvSpPr>
          <p:cNvPr id="6" name="Footer Placeholder 5">
            <a:extLst>
              <a:ext uri="{FF2B5EF4-FFF2-40B4-BE49-F238E27FC236}">
                <a16:creationId xmlns:a16="http://schemas.microsoft.com/office/drawing/2014/main" id="{35F63AF8-D6BD-6490-CE86-471F30ED64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9ACA72-A642-9E36-05CC-AF31BE1EE1ED}"/>
              </a:ext>
            </a:extLst>
          </p:cNvPr>
          <p:cNvSpPr>
            <a:spLocks noGrp="1"/>
          </p:cNvSpPr>
          <p:nvPr>
            <p:ph type="sldNum" sz="quarter" idx="12"/>
          </p:nvPr>
        </p:nvSpPr>
        <p:spPr/>
        <p:txBody>
          <a:bodyPr/>
          <a:lstStyle/>
          <a:p>
            <a:fld id="{D64BD14A-67AD-42C8-B484-B1F8B9C95B97}" type="slidenum">
              <a:rPr lang="en-IN" smtClean="0"/>
              <a:t>‹#›</a:t>
            </a:fld>
            <a:endParaRPr lang="en-IN"/>
          </a:p>
        </p:txBody>
      </p:sp>
    </p:spTree>
    <p:extLst>
      <p:ext uri="{BB962C8B-B14F-4D97-AF65-F5344CB8AC3E}">
        <p14:creationId xmlns:p14="http://schemas.microsoft.com/office/powerpoint/2010/main" val="1657287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512FA-95C6-9D92-EF3A-35252F5873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FF51F9-1282-3A40-8964-4743D8147F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B24377B-C02F-CDAA-46E8-789AF546DF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9FDE49-5FE6-831C-1275-9B62A48B0107}"/>
              </a:ext>
            </a:extLst>
          </p:cNvPr>
          <p:cNvSpPr>
            <a:spLocks noGrp="1"/>
          </p:cNvSpPr>
          <p:nvPr>
            <p:ph type="dt" sz="half" idx="10"/>
          </p:nvPr>
        </p:nvSpPr>
        <p:spPr/>
        <p:txBody>
          <a:bodyPr/>
          <a:lstStyle/>
          <a:p>
            <a:fld id="{3971A7AA-37C0-4187-8996-078C7A03ADE6}" type="datetimeFigureOut">
              <a:rPr lang="en-IN" smtClean="0"/>
              <a:t>17-07-2024</a:t>
            </a:fld>
            <a:endParaRPr lang="en-IN"/>
          </a:p>
        </p:txBody>
      </p:sp>
      <p:sp>
        <p:nvSpPr>
          <p:cNvPr id="6" name="Footer Placeholder 5">
            <a:extLst>
              <a:ext uri="{FF2B5EF4-FFF2-40B4-BE49-F238E27FC236}">
                <a16:creationId xmlns:a16="http://schemas.microsoft.com/office/drawing/2014/main" id="{48A1E882-3541-BF99-2B6D-B622F1F172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BABF8A-61A5-F35F-B2B1-1788F5AE58D4}"/>
              </a:ext>
            </a:extLst>
          </p:cNvPr>
          <p:cNvSpPr>
            <a:spLocks noGrp="1"/>
          </p:cNvSpPr>
          <p:nvPr>
            <p:ph type="sldNum" sz="quarter" idx="12"/>
          </p:nvPr>
        </p:nvSpPr>
        <p:spPr/>
        <p:txBody>
          <a:bodyPr/>
          <a:lstStyle/>
          <a:p>
            <a:fld id="{D64BD14A-67AD-42C8-B484-B1F8B9C95B97}" type="slidenum">
              <a:rPr lang="en-IN" smtClean="0"/>
              <a:t>‹#›</a:t>
            </a:fld>
            <a:endParaRPr lang="en-IN"/>
          </a:p>
        </p:txBody>
      </p:sp>
    </p:spTree>
    <p:extLst>
      <p:ext uri="{BB962C8B-B14F-4D97-AF65-F5344CB8AC3E}">
        <p14:creationId xmlns:p14="http://schemas.microsoft.com/office/powerpoint/2010/main" val="2464436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FF283A-07B3-4EF1-A87D-2956CA5BF8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22756F-098C-7247-BC2B-B5E83B5F9B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AE151F-D896-FFED-2835-9E5D706BC4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71A7AA-37C0-4187-8996-078C7A03ADE6}" type="datetimeFigureOut">
              <a:rPr lang="en-IN" smtClean="0"/>
              <a:t>17-07-2024</a:t>
            </a:fld>
            <a:endParaRPr lang="en-IN"/>
          </a:p>
        </p:txBody>
      </p:sp>
      <p:sp>
        <p:nvSpPr>
          <p:cNvPr id="5" name="Footer Placeholder 4">
            <a:extLst>
              <a:ext uri="{FF2B5EF4-FFF2-40B4-BE49-F238E27FC236}">
                <a16:creationId xmlns:a16="http://schemas.microsoft.com/office/drawing/2014/main" id="{BF54B768-1E56-F1EE-407F-2002457506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D1D298-EFEC-CF5C-284B-0A6BBD8B1F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4BD14A-67AD-42C8-B484-B1F8B9C95B97}" type="slidenum">
              <a:rPr lang="en-IN" smtClean="0"/>
              <a:t>‹#›</a:t>
            </a:fld>
            <a:endParaRPr lang="en-IN"/>
          </a:p>
        </p:txBody>
      </p:sp>
    </p:spTree>
    <p:extLst>
      <p:ext uri="{BB962C8B-B14F-4D97-AF65-F5344CB8AC3E}">
        <p14:creationId xmlns:p14="http://schemas.microsoft.com/office/powerpoint/2010/main" val="3995653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kasolarcentre.com.au/locations/alice-springs/technologies?sort=technology#technology-monocrystalline-silicon" TargetMode="External"/><Relationship Id="rId2" Type="http://schemas.openxmlformats.org/officeDocument/2006/relationships/hyperlink" Target="https://dkasolarcentre.com.au/locations/alice-springs/technologies?sort=manufacturer#manufacturer-sun-power" TargetMode="External"/><Relationship Id="rId1" Type="http://schemas.openxmlformats.org/officeDocument/2006/relationships/slideLayout" Target="../slideLayouts/slideLayout1.xml"/><Relationship Id="rId5" Type="http://schemas.openxmlformats.org/officeDocument/2006/relationships/hyperlink" Target="https://dkasolarcentre.com.au/locations/alice-springs/technologies?sort=year#year-2009" TargetMode="External"/><Relationship Id="rId4" Type="http://schemas.openxmlformats.org/officeDocument/2006/relationships/hyperlink" Target="https://dkasolarcentre.com.au/locations/alice-springs/technologies?sort=tracking#tracking-fixed"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kasolarcentre.com.au/"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83DE534-F849-4FB7-DEFE-DEB98E9A72BF}"/>
              </a:ext>
            </a:extLst>
          </p:cNvPr>
          <p:cNvGraphicFramePr>
            <a:graphicFrameLocks noGrp="1"/>
          </p:cNvGraphicFramePr>
          <p:nvPr>
            <p:extLst>
              <p:ext uri="{D42A27DB-BD31-4B8C-83A1-F6EECF244321}">
                <p14:modId xmlns:p14="http://schemas.microsoft.com/office/powerpoint/2010/main" val="563450626"/>
              </p:ext>
            </p:extLst>
          </p:nvPr>
        </p:nvGraphicFramePr>
        <p:xfrm>
          <a:off x="704638" y="1401930"/>
          <a:ext cx="10627760" cy="1885800"/>
        </p:xfrm>
        <a:graphic>
          <a:graphicData uri="http://schemas.openxmlformats.org/drawingml/2006/table">
            <a:tbl>
              <a:tblPr/>
              <a:tblGrid>
                <a:gridCol w="5313880">
                  <a:extLst>
                    <a:ext uri="{9D8B030D-6E8A-4147-A177-3AD203B41FA5}">
                      <a16:colId xmlns:a16="http://schemas.microsoft.com/office/drawing/2014/main" val="4125616"/>
                    </a:ext>
                  </a:extLst>
                </a:gridCol>
                <a:gridCol w="5313880">
                  <a:extLst>
                    <a:ext uri="{9D8B030D-6E8A-4147-A177-3AD203B41FA5}">
                      <a16:colId xmlns:a16="http://schemas.microsoft.com/office/drawing/2014/main" val="3794390597"/>
                    </a:ext>
                  </a:extLst>
                </a:gridCol>
              </a:tblGrid>
              <a:tr h="377160">
                <a:tc>
                  <a:txBody>
                    <a:bodyPr/>
                    <a:lstStyle/>
                    <a:p>
                      <a:pPr algn="l"/>
                      <a:r>
                        <a:rPr lang="en-IN" dirty="0">
                          <a:solidFill>
                            <a:srgbClr val="606060"/>
                          </a:solidFill>
                          <a:effectLst/>
                        </a:rPr>
                        <a:t>Manufacturer</a:t>
                      </a:r>
                    </a:p>
                  </a:txBody>
                  <a:tcPr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a:r>
                        <a:rPr lang="en-IN" u="none" strike="noStrike">
                          <a:solidFill>
                            <a:srgbClr val="008FC4"/>
                          </a:solidFill>
                          <a:effectLst/>
                          <a:hlinkClick r:id="rId2"/>
                        </a:rPr>
                        <a:t>SunPower</a:t>
                      </a:r>
                      <a:endParaRPr lang="en-IN">
                        <a:solidFill>
                          <a:srgbClr val="606060"/>
                        </a:solidFill>
                        <a:effectLst/>
                      </a:endParaRPr>
                    </a:p>
                  </a:txBody>
                  <a:tcPr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11116333"/>
                  </a:ext>
                </a:extLst>
              </a:tr>
              <a:tr h="377160">
                <a:tc>
                  <a:txBody>
                    <a:bodyPr/>
                    <a:lstStyle/>
                    <a:p>
                      <a:pPr algn="l"/>
                      <a:r>
                        <a:rPr lang="en-IN" dirty="0">
                          <a:solidFill>
                            <a:srgbClr val="606060"/>
                          </a:solidFill>
                          <a:effectLst/>
                        </a:rPr>
                        <a:t>Array Rating</a:t>
                      </a:r>
                    </a:p>
                  </a:txBody>
                  <a:tcPr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a:r>
                        <a:rPr lang="en-IN">
                          <a:solidFill>
                            <a:srgbClr val="606060"/>
                          </a:solidFill>
                          <a:effectLst/>
                        </a:rPr>
                        <a:t>5.805kW</a:t>
                      </a:r>
                    </a:p>
                  </a:txBody>
                  <a:tcPr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330343478"/>
                  </a:ext>
                </a:extLst>
              </a:tr>
              <a:tr h="377160">
                <a:tc>
                  <a:txBody>
                    <a:bodyPr/>
                    <a:lstStyle/>
                    <a:p>
                      <a:pPr algn="l"/>
                      <a:r>
                        <a:rPr lang="en-IN" dirty="0">
                          <a:solidFill>
                            <a:srgbClr val="606060"/>
                          </a:solidFill>
                          <a:effectLst/>
                        </a:rPr>
                        <a:t>PV Technology</a:t>
                      </a:r>
                    </a:p>
                  </a:txBody>
                  <a:tcPr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a:r>
                        <a:rPr lang="en-IN" u="none" strike="noStrike">
                          <a:solidFill>
                            <a:srgbClr val="008FC4"/>
                          </a:solidFill>
                          <a:effectLst/>
                          <a:hlinkClick r:id="rId3" tooltip="Monocrystalline Silicon"/>
                        </a:rPr>
                        <a:t>mono-Si</a:t>
                      </a:r>
                      <a:endParaRPr lang="en-IN">
                        <a:solidFill>
                          <a:srgbClr val="606060"/>
                        </a:solidFill>
                        <a:effectLst/>
                      </a:endParaRPr>
                    </a:p>
                  </a:txBody>
                  <a:tcPr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85145922"/>
                  </a:ext>
                </a:extLst>
              </a:tr>
              <a:tr h="377160">
                <a:tc>
                  <a:txBody>
                    <a:bodyPr/>
                    <a:lstStyle/>
                    <a:p>
                      <a:pPr algn="l"/>
                      <a:r>
                        <a:rPr lang="en-IN" dirty="0">
                          <a:solidFill>
                            <a:srgbClr val="606060"/>
                          </a:solidFill>
                          <a:effectLst/>
                        </a:rPr>
                        <a:t>Array Structure</a:t>
                      </a:r>
                    </a:p>
                  </a:txBody>
                  <a:tcPr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a:r>
                        <a:rPr lang="en-IN" u="none" strike="noStrike">
                          <a:solidFill>
                            <a:srgbClr val="008FC4"/>
                          </a:solidFill>
                          <a:effectLst/>
                          <a:hlinkClick r:id="rId4"/>
                        </a:rPr>
                        <a:t>Fixed: Ground Mount</a:t>
                      </a:r>
                      <a:endParaRPr lang="en-IN">
                        <a:solidFill>
                          <a:srgbClr val="606060"/>
                        </a:solidFill>
                        <a:effectLst/>
                      </a:endParaRPr>
                    </a:p>
                  </a:txBody>
                  <a:tcPr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671135666"/>
                  </a:ext>
                </a:extLst>
              </a:tr>
              <a:tr h="377160">
                <a:tc>
                  <a:txBody>
                    <a:bodyPr/>
                    <a:lstStyle/>
                    <a:p>
                      <a:pPr algn="l"/>
                      <a:r>
                        <a:rPr lang="en-IN">
                          <a:solidFill>
                            <a:srgbClr val="606060"/>
                          </a:solidFill>
                          <a:effectLst/>
                        </a:rPr>
                        <a:t>Installed</a:t>
                      </a:r>
                    </a:p>
                  </a:txBody>
                  <a:tcPr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a:r>
                        <a:rPr lang="en-IN" u="none" strike="noStrike" dirty="0">
                          <a:solidFill>
                            <a:srgbClr val="008FC4"/>
                          </a:solidFill>
                          <a:effectLst/>
                          <a:hlinkClick r:id="rId5"/>
                        </a:rPr>
                        <a:t>2009</a:t>
                      </a:r>
                      <a:endParaRPr lang="en-IN" dirty="0">
                        <a:solidFill>
                          <a:srgbClr val="606060"/>
                        </a:solidFill>
                        <a:effectLst/>
                      </a:endParaRPr>
                    </a:p>
                  </a:txBody>
                  <a:tcPr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58568528"/>
                  </a:ext>
                </a:extLst>
              </a:tr>
            </a:tbl>
          </a:graphicData>
        </a:graphic>
      </p:graphicFrame>
      <p:graphicFrame>
        <p:nvGraphicFramePr>
          <p:cNvPr id="5" name="Table 4">
            <a:extLst>
              <a:ext uri="{FF2B5EF4-FFF2-40B4-BE49-F238E27FC236}">
                <a16:creationId xmlns:a16="http://schemas.microsoft.com/office/drawing/2014/main" id="{D83BC3BB-69DC-0430-C551-295F3BFA3360}"/>
              </a:ext>
            </a:extLst>
          </p:cNvPr>
          <p:cNvGraphicFramePr>
            <a:graphicFrameLocks noGrp="1"/>
          </p:cNvGraphicFramePr>
          <p:nvPr>
            <p:extLst>
              <p:ext uri="{D42A27DB-BD31-4B8C-83A1-F6EECF244321}">
                <p14:modId xmlns:p14="http://schemas.microsoft.com/office/powerpoint/2010/main" val="2368987519"/>
              </p:ext>
            </p:extLst>
          </p:nvPr>
        </p:nvGraphicFramePr>
        <p:xfrm>
          <a:off x="653268" y="3444431"/>
          <a:ext cx="10627760" cy="3291840"/>
        </p:xfrm>
        <a:graphic>
          <a:graphicData uri="http://schemas.openxmlformats.org/drawingml/2006/table">
            <a:tbl>
              <a:tblPr/>
              <a:tblGrid>
                <a:gridCol w="5313880">
                  <a:extLst>
                    <a:ext uri="{9D8B030D-6E8A-4147-A177-3AD203B41FA5}">
                      <a16:colId xmlns:a16="http://schemas.microsoft.com/office/drawing/2014/main" val="3670627897"/>
                    </a:ext>
                  </a:extLst>
                </a:gridCol>
                <a:gridCol w="5313880">
                  <a:extLst>
                    <a:ext uri="{9D8B030D-6E8A-4147-A177-3AD203B41FA5}">
                      <a16:colId xmlns:a16="http://schemas.microsoft.com/office/drawing/2014/main" val="1914509515"/>
                    </a:ext>
                  </a:extLst>
                </a:gridCol>
              </a:tblGrid>
              <a:tr h="278147">
                <a:tc>
                  <a:txBody>
                    <a:bodyPr/>
                    <a:lstStyle/>
                    <a:p>
                      <a:pPr algn="l"/>
                      <a:r>
                        <a:rPr lang="en-IN">
                          <a:solidFill>
                            <a:srgbClr val="606060"/>
                          </a:solidFill>
                          <a:effectLst/>
                        </a:rPr>
                        <a:t>Array Rating</a:t>
                      </a:r>
                    </a:p>
                  </a:txBody>
                  <a:tcPr anchor="ctr">
                    <a:lnL>
                      <a:noFill/>
                    </a:lnL>
                    <a:lnR>
                      <a:noFill/>
                    </a:lnR>
                    <a:lnT>
                      <a:noFill/>
                    </a:lnT>
                    <a:lnB>
                      <a:noFill/>
                    </a:lnB>
                    <a:solidFill>
                      <a:srgbClr val="FFFFFF"/>
                    </a:solidFill>
                  </a:tcPr>
                </a:tc>
                <a:tc>
                  <a:txBody>
                    <a:bodyPr/>
                    <a:lstStyle/>
                    <a:p>
                      <a:pPr algn="l"/>
                      <a:r>
                        <a:rPr lang="en-IN" dirty="0">
                          <a:solidFill>
                            <a:srgbClr val="606060"/>
                          </a:solidFill>
                          <a:effectLst/>
                        </a:rPr>
                        <a:t>5.805kW</a:t>
                      </a:r>
                    </a:p>
                  </a:txBody>
                  <a:tcPr anchor="ctr">
                    <a:lnL>
                      <a:noFill/>
                    </a:lnL>
                    <a:lnR>
                      <a:noFill/>
                    </a:lnR>
                    <a:lnT>
                      <a:noFill/>
                    </a:lnT>
                    <a:lnB>
                      <a:noFill/>
                    </a:lnB>
                    <a:solidFill>
                      <a:srgbClr val="FFFFFF"/>
                    </a:solidFill>
                  </a:tcPr>
                </a:tc>
                <a:extLst>
                  <a:ext uri="{0D108BD9-81ED-4DB2-BD59-A6C34878D82A}">
                    <a16:rowId xmlns:a16="http://schemas.microsoft.com/office/drawing/2014/main" val="1487939695"/>
                  </a:ext>
                </a:extLst>
              </a:tr>
              <a:tr h="278147">
                <a:tc>
                  <a:txBody>
                    <a:bodyPr/>
                    <a:lstStyle/>
                    <a:p>
                      <a:pPr algn="l"/>
                      <a:r>
                        <a:rPr lang="en-IN">
                          <a:solidFill>
                            <a:srgbClr val="606060"/>
                          </a:solidFill>
                          <a:effectLst/>
                        </a:rPr>
                        <a:t>Panel Rating</a:t>
                      </a:r>
                    </a:p>
                  </a:txBody>
                  <a:tcPr anchor="ctr">
                    <a:lnL>
                      <a:noFill/>
                    </a:lnL>
                    <a:lnR>
                      <a:noFill/>
                    </a:lnR>
                    <a:lnT>
                      <a:noFill/>
                    </a:lnT>
                    <a:lnB>
                      <a:noFill/>
                    </a:lnB>
                    <a:solidFill>
                      <a:srgbClr val="F9F9F9"/>
                    </a:solidFill>
                  </a:tcPr>
                </a:tc>
                <a:tc>
                  <a:txBody>
                    <a:bodyPr/>
                    <a:lstStyle/>
                    <a:p>
                      <a:pPr algn="l"/>
                      <a:r>
                        <a:rPr lang="en-IN" dirty="0">
                          <a:solidFill>
                            <a:srgbClr val="606060"/>
                          </a:solidFill>
                          <a:effectLst/>
                        </a:rPr>
                        <a:t>215W</a:t>
                      </a:r>
                    </a:p>
                  </a:txBody>
                  <a:tcPr anchor="ctr">
                    <a:lnL>
                      <a:noFill/>
                    </a:lnL>
                    <a:lnR>
                      <a:noFill/>
                    </a:lnR>
                    <a:lnT>
                      <a:noFill/>
                    </a:lnT>
                    <a:lnB>
                      <a:noFill/>
                    </a:lnB>
                    <a:solidFill>
                      <a:srgbClr val="F9F9F9"/>
                    </a:solidFill>
                  </a:tcPr>
                </a:tc>
                <a:extLst>
                  <a:ext uri="{0D108BD9-81ED-4DB2-BD59-A6C34878D82A}">
                    <a16:rowId xmlns:a16="http://schemas.microsoft.com/office/drawing/2014/main" val="3322497539"/>
                  </a:ext>
                </a:extLst>
              </a:tr>
              <a:tr h="278147">
                <a:tc>
                  <a:txBody>
                    <a:bodyPr/>
                    <a:lstStyle/>
                    <a:p>
                      <a:pPr algn="l"/>
                      <a:r>
                        <a:rPr lang="en-IN">
                          <a:solidFill>
                            <a:srgbClr val="606060"/>
                          </a:solidFill>
                          <a:effectLst/>
                        </a:rPr>
                        <a:t>Number Of Panels</a:t>
                      </a:r>
                    </a:p>
                  </a:txBody>
                  <a:tcPr anchor="ctr">
                    <a:lnL>
                      <a:noFill/>
                    </a:lnL>
                    <a:lnR>
                      <a:noFill/>
                    </a:lnR>
                    <a:lnT>
                      <a:noFill/>
                    </a:lnT>
                    <a:lnB>
                      <a:noFill/>
                    </a:lnB>
                    <a:solidFill>
                      <a:srgbClr val="FFFFFF"/>
                    </a:solidFill>
                  </a:tcPr>
                </a:tc>
                <a:tc>
                  <a:txBody>
                    <a:bodyPr/>
                    <a:lstStyle/>
                    <a:p>
                      <a:pPr algn="l"/>
                      <a:r>
                        <a:rPr lang="en-IN" dirty="0">
                          <a:solidFill>
                            <a:srgbClr val="606060"/>
                          </a:solidFill>
                          <a:effectLst/>
                        </a:rPr>
                        <a:t>27</a:t>
                      </a:r>
                    </a:p>
                  </a:txBody>
                  <a:tcPr anchor="ctr">
                    <a:lnL>
                      <a:noFill/>
                    </a:lnL>
                    <a:lnR>
                      <a:noFill/>
                    </a:lnR>
                    <a:lnT>
                      <a:noFill/>
                    </a:lnT>
                    <a:lnB>
                      <a:noFill/>
                    </a:lnB>
                    <a:solidFill>
                      <a:srgbClr val="FFFFFF"/>
                    </a:solidFill>
                  </a:tcPr>
                </a:tc>
                <a:extLst>
                  <a:ext uri="{0D108BD9-81ED-4DB2-BD59-A6C34878D82A}">
                    <a16:rowId xmlns:a16="http://schemas.microsoft.com/office/drawing/2014/main" val="634342072"/>
                  </a:ext>
                </a:extLst>
              </a:tr>
              <a:tr h="278147">
                <a:tc>
                  <a:txBody>
                    <a:bodyPr/>
                    <a:lstStyle/>
                    <a:p>
                      <a:pPr algn="l"/>
                      <a:r>
                        <a:rPr lang="en-IN">
                          <a:solidFill>
                            <a:srgbClr val="606060"/>
                          </a:solidFill>
                          <a:effectLst/>
                        </a:rPr>
                        <a:t>Panel Type</a:t>
                      </a:r>
                    </a:p>
                  </a:txBody>
                  <a:tcPr anchor="ctr">
                    <a:lnL>
                      <a:noFill/>
                    </a:lnL>
                    <a:lnR>
                      <a:noFill/>
                    </a:lnR>
                    <a:lnT>
                      <a:noFill/>
                    </a:lnT>
                    <a:lnB>
                      <a:noFill/>
                    </a:lnB>
                    <a:solidFill>
                      <a:srgbClr val="F9F9F9"/>
                    </a:solidFill>
                  </a:tcPr>
                </a:tc>
                <a:tc>
                  <a:txBody>
                    <a:bodyPr/>
                    <a:lstStyle/>
                    <a:p>
                      <a:pPr algn="l"/>
                      <a:r>
                        <a:rPr lang="en-IN" dirty="0">
                          <a:solidFill>
                            <a:srgbClr val="606060"/>
                          </a:solidFill>
                          <a:effectLst/>
                        </a:rPr>
                        <a:t>SunPower SPR-215-WHT-I</a:t>
                      </a:r>
                    </a:p>
                  </a:txBody>
                  <a:tcPr anchor="ctr">
                    <a:lnL>
                      <a:noFill/>
                    </a:lnL>
                    <a:lnR>
                      <a:noFill/>
                    </a:lnR>
                    <a:lnT>
                      <a:noFill/>
                    </a:lnT>
                    <a:lnB>
                      <a:noFill/>
                    </a:lnB>
                    <a:solidFill>
                      <a:srgbClr val="F9F9F9"/>
                    </a:solidFill>
                  </a:tcPr>
                </a:tc>
                <a:extLst>
                  <a:ext uri="{0D108BD9-81ED-4DB2-BD59-A6C34878D82A}">
                    <a16:rowId xmlns:a16="http://schemas.microsoft.com/office/drawing/2014/main" val="2777542504"/>
                  </a:ext>
                </a:extLst>
              </a:tr>
              <a:tr h="278147">
                <a:tc>
                  <a:txBody>
                    <a:bodyPr/>
                    <a:lstStyle/>
                    <a:p>
                      <a:pPr algn="l"/>
                      <a:r>
                        <a:rPr lang="en-IN" dirty="0">
                          <a:solidFill>
                            <a:srgbClr val="606060"/>
                          </a:solidFill>
                          <a:effectLst/>
                        </a:rPr>
                        <a:t>Array Area</a:t>
                      </a:r>
                    </a:p>
                  </a:txBody>
                  <a:tcPr anchor="ctr">
                    <a:lnL>
                      <a:noFill/>
                    </a:lnL>
                    <a:lnR>
                      <a:noFill/>
                    </a:lnR>
                    <a:lnT>
                      <a:noFill/>
                    </a:lnT>
                    <a:lnB>
                      <a:noFill/>
                    </a:lnB>
                    <a:solidFill>
                      <a:srgbClr val="FFFFFF"/>
                    </a:solidFill>
                  </a:tcPr>
                </a:tc>
                <a:tc>
                  <a:txBody>
                    <a:bodyPr/>
                    <a:lstStyle/>
                    <a:p>
                      <a:pPr algn="l"/>
                      <a:r>
                        <a:rPr lang="en-IN" dirty="0">
                          <a:solidFill>
                            <a:srgbClr val="606060"/>
                          </a:solidFill>
                          <a:effectLst/>
                        </a:rPr>
                        <a:t>33.6 m²</a:t>
                      </a:r>
                    </a:p>
                  </a:txBody>
                  <a:tcPr anchor="ctr">
                    <a:lnL>
                      <a:noFill/>
                    </a:lnL>
                    <a:lnR>
                      <a:noFill/>
                    </a:lnR>
                    <a:lnT>
                      <a:noFill/>
                    </a:lnT>
                    <a:lnB>
                      <a:noFill/>
                    </a:lnB>
                    <a:solidFill>
                      <a:srgbClr val="FFFFFF"/>
                    </a:solidFill>
                  </a:tcPr>
                </a:tc>
                <a:extLst>
                  <a:ext uri="{0D108BD9-81ED-4DB2-BD59-A6C34878D82A}">
                    <a16:rowId xmlns:a16="http://schemas.microsoft.com/office/drawing/2014/main" val="3008513151"/>
                  </a:ext>
                </a:extLst>
              </a:tr>
              <a:tr h="278147">
                <a:tc>
                  <a:txBody>
                    <a:bodyPr/>
                    <a:lstStyle/>
                    <a:p>
                      <a:pPr algn="l"/>
                      <a:r>
                        <a:rPr lang="en-IN" dirty="0">
                          <a:solidFill>
                            <a:srgbClr val="606060"/>
                          </a:solidFill>
                          <a:effectLst/>
                        </a:rPr>
                        <a:t>Type Of Tracker</a:t>
                      </a:r>
                    </a:p>
                  </a:txBody>
                  <a:tcPr anchor="ctr">
                    <a:lnL>
                      <a:noFill/>
                    </a:lnL>
                    <a:lnR>
                      <a:noFill/>
                    </a:lnR>
                    <a:lnT>
                      <a:noFill/>
                    </a:lnT>
                    <a:lnB>
                      <a:noFill/>
                    </a:lnB>
                    <a:solidFill>
                      <a:srgbClr val="F9F9F9"/>
                    </a:solidFill>
                  </a:tcPr>
                </a:tc>
                <a:tc>
                  <a:txBody>
                    <a:bodyPr/>
                    <a:lstStyle/>
                    <a:p>
                      <a:pPr algn="l"/>
                      <a:r>
                        <a:rPr lang="en-IN" dirty="0">
                          <a:solidFill>
                            <a:srgbClr val="606060"/>
                          </a:solidFill>
                          <a:effectLst/>
                        </a:rPr>
                        <a:t>N/A</a:t>
                      </a:r>
                    </a:p>
                  </a:txBody>
                  <a:tcPr anchor="ctr">
                    <a:lnL>
                      <a:noFill/>
                    </a:lnL>
                    <a:lnR>
                      <a:noFill/>
                    </a:lnR>
                    <a:lnT>
                      <a:noFill/>
                    </a:lnT>
                    <a:lnB>
                      <a:noFill/>
                    </a:lnB>
                    <a:solidFill>
                      <a:srgbClr val="F9F9F9"/>
                    </a:solidFill>
                  </a:tcPr>
                </a:tc>
                <a:extLst>
                  <a:ext uri="{0D108BD9-81ED-4DB2-BD59-A6C34878D82A}">
                    <a16:rowId xmlns:a16="http://schemas.microsoft.com/office/drawing/2014/main" val="1443277936"/>
                  </a:ext>
                </a:extLst>
              </a:tr>
              <a:tr h="278147">
                <a:tc>
                  <a:txBody>
                    <a:bodyPr/>
                    <a:lstStyle/>
                    <a:p>
                      <a:pPr algn="l"/>
                      <a:r>
                        <a:rPr lang="en-IN" dirty="0">
                          <a:solidFill>
                            <a:srgbClr val="606060"/>
                          </a:solidFill>
                          <a:effectLst/>
                        </a:rPr>
                        <a:t>Inverter Size / Type</a:t>
                      </a:r>
                    </a:p>
                  </a:txBody>
                  <a:tcPr anchor="ctr">
                    <a:lnL>
                      <a:noFill/>
                    </a:lnL>
                    <a:lnR>
                      <a:noFill/>
                    </a:lnR>
                    <a:lnT>
                      <a:noFill/>
                    </a:lnT>
                    <a:lnB>
                      <a:noFill/>
                    </a:lnB>
                    <a:solidFill>
                      <a:srgbClr val="FFFFFF"/>
                    </a:solidFill>
                  </a:tcPr>
                </a:tc>
                <a:tc>
                  <a:txBody>
                    <a:bodyPr/>
                    <a:lstStyle/>
                    <a:p>
                      <a:pPr algn="l"/>
                      <a:r>
                        <a:rPr lang="pl-PL" dirty="0">
                          <a:solidFill>
                            <a:srgbClr val="606060"/>
                          </a:solidFill>
                          <a:effectLst/>
                        </a:rPr>
                        <a:t>6 kW, SMA SMC 6000A</a:t>
                      </a:r>
                    </a:p>
                  </a:txBody>
                  <a:tcPr anchor="ctr">
                    <a:lnL>
                      <a:noFill/>
                    </a:lnL>
                    <a:lnR>
                      <a:noFill/>
                    </a:lnR>
                    <a:lnT>
                      <a:noFill/>
                    </a:lnT>
                    <a:lnB>
                      <a:noFill/>
                    </a:lnB>
                    <a:solidFill>
                      <a:srgbClr val="FFFFFF"/>
                    </a:solidFill>
                  </a:tcPr>
                </a:tc>
                <a:extLst>
                  <a:ext uri="{0D108BD9-81ED-4DB2-BD59-A6C34878D82A}">
                    <a16:rowId xmlns:a16="http://schemas.microsoft.com/office/drawing/2014/main" val="2747552510"/>
                  </a:ext>
                </a:extLst>
              </a:tr>
              <a:tr h="278147">
                <a:tc>
                  <a:txBody>
                    <a:bodyPr/>
                    <a:lstStyle/>
                    <a:p>
                      <a:pPr algn="l"/>
                      <a:r>
                        <a:rPr lang="en-IN" dirty="0">
                          <a:solidFill>
                            <a:srgbClr val="606060"/>
                          </a:solidFill>
                          <a:effectLst/>
                        </a:rPr>
                        <a:t>Installation Completed</a:t>
                      </a:r>
                    </a:p>
                  </a:txBody>
                  <a:tcPr anchor="ctr">
                    <a:lnL>
                      <a:noFill/>
                    </a:lnL>
                    <a:lnR>
                      <a:noFill/>
                    </a:lnR>
                    <a:lnT>
                      <a:noFill/>
                    </a:lnT>
                    <a:lnB>
                      <a:noFill/>
                    </a:lnB>
                    <a:solidFill>
                      <a:srgbClr val="F9F9F9"/>
                    </a:solidFill>
                  </a:tcPr>
                </a:tc>
                <a:tc>
                  <a:txBody>
                    <a:bodyPr/>
                    <a:lstStyle/>
                    <a:p>
                      <a:pPr algn="l"/>
                      <a:r>
                        <a:rPr lang="en-IN" dirty="0">
                          <a:solidFill>
                            <a:srgbClr val="606060"/>
                          </a:solidFill>
                          <a:effectLst/>
                        </a:rPr>
                        <a:t>Thu, 26 Nov 2009</a:t>
                      </a:r>
                    </a:p>
                  </a:txBody>
                  <a:tcPr anchor="ctr">
                    <a:lnL>
                      <a:noFill/>
                    </a:lnL>
                    <a:lnR>
                      <a:noFill/>
                    </a:lnR>
                    <a:lnT>
                      <a:noFill/>
                    </a:lnT>
                    <a:lnB>
                      <a:noFill/>
                    </a:lnB>
                    <a:solidFill>
                      <a:srgbClr val="F9F9F9"/>
                    </a:solidFill>
                  </a:tcPr>
                </a:tc>
                <a:extLst>
                  <a:ext uri="{0D108BD9-81ED-4DB2-BD59-A6C34878D82A}">
                    <a16:rowId xmlns:a16="http://schemas.microsoft.com/office/drawing/2014/main" val="3733613520"/>
                  </a:ext>
                </a:extLst>
              </a:tr>
              <a:tr h="278147">
                <a:tc>
                  <a:txBody>
                    <a:bodyPr/>
                    <a:lstStyle/>
                    <a:p>
                      <a:pPr algn="l"/>
                      <a:r>
                        <a:rPr lang="en-IN" dirty="0">
                          <a:solidFill>
                            <a:srgbClr val="606060"/>
                          </a:solidFill>
                          <a:effectLst/>
                        </a:rPr>
                        <a:t>Array Tilt/Azimuth</a:t>
                      </a:r>
                    </a:p>
                  </a:txBody>
                  <a:tcPr anchor="ctr">
                    <a:lnL>
                      <a:noFill/>
                    </a:lnL>
                    <a:lnR>
                      <a:noFill/>
                    </a:lnR>
                    <a:lnT>
                      <a:noFill/>
                    </a:lnT>
                    <a:lnB>
                      <a:noFill/>
                    </a:lnB>
                    <a:solidFill>
                      <a:srgbClr val="FFFFFF"/>
                    </a:solidFill>
                  </a:tcPr>
                </a:tc>
                <a:tc>
                  <a:txBody>
                    <a:bodyPr/>
                    <a:lstStyle/>
                    <a:p>
                      <a:pPr algn="l"/>
                      <a:r>
                        <a:rPr lang="nn-NO" dirty="0">
                          <a:solidFill>
                            <a:srgbClr val="606060"/>
                          </a:solidFill>
                          <a:effectLst/>
                        </a:rPr>
                        <a:t>Tilt = 20, Azi = 0 (Solar North)</a:t>
                      </a:r>
                    </a:p>
                  </a:txBody>
                  <a:tcPr anchor="ctr">
                    <a:lnL>
                      <a:noFill/>
                    </a:lnL>
                    <a:lnR>
                      <a:noFill/>
                    </a:lnR>
                    <a:lnT>
                      <a:noFill/>
                    </a:lnT>
                    <a:lnB>
                      <a:noFill/>
                    </a:lnB>
                    <a:solidFill>
                      <a:srgbClr val="FFFFFF"/>
                    </a:solidFill>
                  </a:tcPr>
                </a:tc>
                <a:extLst>
                  <a:ext uri="{0D108BD9-81ED-4DB2-BD59-A6C34878D82A}">
                    <a16:rowId xmlns:a16="http://schemas.microsoft.com/office/drawing/2014/main" val="3508921798"/>
                  </a:ext>
                </a:extLst>
              </a:tr>
            </a:tbl>
          </a:graphicData>
        </a:graphic>
      </p:graphicFrame>
      <p:sp>
        <p:nvSpPr>
          <p:cNvPr id="6" name="TextBox 5">
            <a:extLst>
              <a:ext uri="{FF2B5EF4-FFF2-40B4-BE49-F238E27FC236}">
                <a16:creationId xmlns:a16="http://schemas.microsoft.com/office/drawing/2014/main" id="{32ED9372-B92C-4E43-58C4-D83B701488E4}"/>
              </a:ext>
            </a:extLst>
          </p:cNvPr>
          <p:cNvSpPr txBox="1"/>
          <p:nvPr/>
        </p:nvSpPr>
        <p:spPr>
          <a:xfrm>
            <a:off x="565079" y="369870"/>
            <a:ext cx="10767319" cy="830997"/>
          </a:xfrm>
          <a:prstGeom prst="rect">
            <a:avLst/>
          </a:prstGeom>
          <a:noFill/>
        </p:spPr>
        <p:txBody>
          <a:bodyPr wrap="square" rtlCol="0">
            <a:spAutoFit/>
          </a:bodyPr>
          <a:lstStyle/>
          <a:p>
            <a:r>
              <a:rPr lang="en-IN" sz="2400" u="sng" dirty="0">
                <a:solidFill>
                  <a:schemeClr val="accent1"/>
                </a:solidFill>
                <a:latin typeface="Aharoni" panose="02010803020104030203" pitchFamily="2" charset="-79"/>
                <a:cs typeface="Aharoni" panose="02010803020104030203" pitchFamily="2" charset="-79"/>
              </a:rPr>
              <a:t>Analysis of DKASC, Alice Springs SunPower, 5.8 kW, mono-Si , Fixed, 2009, 215W (Australia)</a:t>
            </a:r>
          </a:p>
        </p:txBody>
      </p:sp>
    </p:spTree>
    <p:extLst>
      <p:ext uri="{BB962C8B-B14F-4D97-AF65-F5344CB8AC3E}">
        <p14:creationId xmlns:p14="http://schemas.microsoft.com/office/powerpoint/2010/main" val="84064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31BE78-87F2-0377-440F-3B2E0D7C0ABE}"/>
              </a:ext>
            </a:extLst>
          </p:cNvPr>
          <p:cNvSpPr txBox="1"/>
          <p:nvPr/>
        </p:nvSpPr>
        <p:spPr>
          <a:xfrm>
            <a:off x="667820" y="399082"/>
            <a:ext cx="3400745" cy="369332"/>
          </a:xfrm>
          <a:prstGeom prst="rect">
            <a:avLst/>
          </a:prstGeom>
          <a:noFill/>
          <a:ln>
            <a:solidFill>
              <a:schemeClr val="accent1">
                <a:lumMod val="75000"/>
              </a:schemeClr>
            </a:solidFill>
          </a:ln>
        </p:spPr>
        <p:txBody>
          <a:bodyPr wrap="square" rtlCol="0">
            <a:spAutoFit/>
          </a:bodyPr>
          <a:lstStyle/>
          <a:p>
            <a:r>
              <a:rPr lang="en-IN" dirty="0">
                <a:solidFill>
                  <a:schemeClr val="accent1"/>
                </a:solidFill>
              </a:rPr>
              <a:t>Plotting PR for the whole duration </a:t>
            </a:r>
          </a:p>
        </p:txBody>
      </p:sp>
      <p:pic>
        <p:nvPicPr>
          <p:cNvPr id="5" name="Picture 4">
            <a:extLst>
              <a:ext uri="{FF2B5EF4-FFF2-40B4-BE49-F238E27FC236}">
                <a16:creationId xmlns:a16="http://schemas.microsoft.com/office/drawing/2014/main" id="{1C48CD1E-F7DB-9C10-E3A8-323FE6BFFE14}"/>
              </a:ext>
            </a:extLst>
          </p:cNvPr>
          <p:cNvPicPr>
            <a:picLocks noChangeAspect="1"/>
          </p:cNvPicPr>
          <p:nvPr/>
        </p:nvPicPr>
        <p:blipFill>
          <a:blip r:embed="rId2"/>
          <a:stretch>
            <a:fillRect/>
          </a:stretch>
        </p:blipFill>
        <p:spPr>
          <a:xfrm>
            <a:off x="226030" y="1002151"/>
            <a:ext cx="10459093" cy="3857525"/>
          </a:xfrm>
          <a:prstGeom prst="rect">
            <a:avLst/>
          </a:prstGeom>
        </p:spPr>
      </p:pic>
    </p:spTree>
    <p:extLst>
      <p:ext uri="{BB962C8B-B14F-4D97-AF65-F5344CB8AC3E}">
        <p14:creationId xmlns:p14="http://schemas.microsoft.com/office/powerpoint/2010/main" val="198602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BB1C12-EBE0-7AF1-0A01-F0F292080DAE}"/>
              </a:ext>
            </a:extLst>
          </p:cNvPr>
          <p:cNvSpPr txBox="1"/>
          <p:nvPr/>
        </p:nvSpPr>
        <p:spPr>
          <a:xfrm>
            <a:off x="544530" y="205483"/>
            <a:ext cx="5897367" cy="461665"/>
          </a:xfrm>
          <a:prstGeom prst="rect">
            <a:avLst/>
          </a:prstGeom>
          <a:noFill/>
        </p:spPr>
        <p:txBody>
          <a:bodyPr wrap="square" rtlCol="0">
            <a:spAutoFit/>
          </a:bodyPr>
          <a:lstStyle/>
          <a:p>
            <a:r>
              <a:rPr lang="en-IN" sz="2400" u="sng" dirty="0">
                <a:solidFill>
                  <a:srgbClr val="0070C0"/>
                </a:solidFill>
                <a:latin typeface="Aharoni" panose="02010803020104030203" pitchFamily="2" charset="-79"/>
                <a:cs typeface="Aharoni" panose="02010803020104030203" pitchFamily="2" charset="-79"/>
              </a:rPr>
              <a:t>Applying Modified Hampel Filter:</a:t>
            </a:r>
          </a:p>
        </p:txBody>
      </p:sp>
      <p:pic>
        <p:nvPicPr>
          <p:cNvPr id="4" name="Picture 3">
            <a:extLst>
              <a:ext uri="{FF2B5EF4-FFF2-40B4-BE49-F238E27FC236}">
                <a16:creationId xmlns:a16="http://schemas.microsoft.com/office/drawing/2014/main" id="{415C75E8-F076-DBAE-CE51-7C725824ABCE}"/>
              </a:ext>
            </a:extLst>
          </p:cNvPr>
          <p:cNvPicPr>
            <a:picLocks noChangeAspect="1"/>
          </p:cNvPicPr>
          <p:nvPr/>
        </p:nvPicPr>
        <p:blipFill>
          <a:blip r:embed="rId2"/>
          <a:stretch>
            <a:fillRect/>
          </a:stretch>
        </p:blipFill>
        <p:spPr>
          <a:xfrm>
            <a:off x="0" y="2606140"/>
            <a:ext cx="9267290" cy="3671369"/>
          </a:xfrm>
          <a:prstGeom prst="rect">
            <a:avLst/>
          </a:prstGeom>
        </p:spPr>
      </p:pic>
      <p:sp>
        <p:nvSpPr>
          <p:cNvPr id="5" name="TextBox 4">
            <a:extLst>
              <a:ext uri="{FF2B5EF4-FFF2-40B4-BE49-F238E27FC236}">
                <a16:creationId xmlns:a16="http://schemas.microsoft.com/office/drawing/2014/main" id="{7FA94991-4CFD-EFDC-0BA0-032B81C4C983}"/>
              </a:ext>
            </a:extLst>
          </p:cNvPr>
          <p:cNvSpPr txBox="1"/>
          <p:nvPr/>
        </p:nvSpPr>
        <p:spPr>
          <a:xfrm>
            <a:off x="544530" y="667148"/>
            <a:ext cx="10674850" cy="1477328"/>
          </a:xfrm>
          <a:prstGeom prst="rect">
            <a:avLst/>
          </a:prstGeom>
          <a:noFill/>
          <a:ln>
            <a:solidFill>
              <a:schemeClr val="accent1">
                <a:lumMod val="75000"/>
              </a:schemeClr>
            </a:solidFill>
          </a:ln>
        </p:spPr>
        <p:txBody>
          <a:bodyPr wrap="square" rtlCol="0">
            <a:spAutoFit/>
          </a:bodyPr>
          <a:lstStyle/>
          <a:p>
            <a:pPr marL="285750" indent="-285750">
              <a:buFont typeface="Arial" panose="020B0604020202020204" pitchFamily="34" charset="0"/>
              <a:buChar char="•"/>
            </a:pPr>
            <a:r>
              <a:rPr lang="en-US" dirty="0"/>
              <a:t>The “1-sigma” designation signifies that the points that deviate from the median of each window by more than one mean absolute deviation are considered outliers.</a:t>
            </a:r>
          </a:p>
          <a:p>
            <a:pPr marL="285750" indent="-285750">
              <a:buFont typeface="Arial" panose="020B0604020202020204" pitchFamily="34" charset="0"/>
              <a:buChar char="•"/>
            </a:pPr>
            <a:r>
              <a:rPr lang="en-US" dirty="0"/>
              <a:t>A scaling factor of 1.4826 is used in the Hampel filter to make it robust against Gaussian distributed residuals.</a:t>
            </a:r>
          </a:p>
          <a:p>
            <a:pPr marL="285750" indent="-285750">
              <a:buFont typeface="Arial" panose="020B0604020202020204" pitchFamily="34" charset="0"/>
              <a:buChar char="•"/>
            </a:pPr>
            <a:r>
              <a:rPr lang="en-US" dirty="0"/>
              <a:t>Instead of using window median to replace the outliers, they are replaced by forward filling the points with the last valid point.</a:t>
            </a:r>
          </a:p>
        </p:txBody>
      </p:sp>
    </p:spTree>
    <p:extLst>
      <p:ext uri="{BB962C8B-B14F-4D97-AF65-F5344CB8AC3E}">
        <p14:creationId xmlns:p14="http://schemas.microsoft.com/office/powerpoint/2010/main" val="3767829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FCC06DA-ABD9-9309-7B24-0F5A3F4B5578}"/>
              </a:ext>
            </a:extLst>
          </p:cNvPr>
          <p:cNvSpPr txBox="1"/>
          <p:nvPr/>
        </p:nvSpPr>
        <p:spPr>
          <a:xfrm>
            <a:off x="544530" y="205483"/>
            <a:ext cx="3842535" cy="461665"/>
          </a:xfrm>
          <a:prstGeom prst="rect">
            <a:avLst/>
          </a:prstGeom>
          <a:noFill/>
        </p:spPr>
        <p:txBody>
          <a:bodyPr wrap="square" rtlCol="0">
            <a:spAutoFit/>
          </a:bodyPr>
          <a:lstStyle/>
          <a:p>
            <a:r>
              <a:rPr lang="en-IN" sz="2400" u="sng" dirty="0">
                <a:solidFill>
                  <a:srgbClr val="0070C0"/>
                </a:solidFill>
                <a:latin typeface="Aharoni" panose="02010803020104030203" pitchFamily="2" charset="-79"/>
                <a:cs typeface="Aharoni" panose="02010803020104030203" pitchFamily="2" charset="-79"/>
              </a:rPr>
              <a:t>Cleaning Event Detection:</a:t>
            </a:r>
          </a:p>
        </p:txBody>
      </p:sp>
      <p:pic>
        <p:nvPicPr>
          <p:cNvPr id="3" name="Picture 2">
            <a:extLst>
              <a:ext uri="{FF2B5EF4-FFF2-40B4-BE49-F238E27FC236}">
                <a16:creationId xmlns:a16="http://schemas.microsoft.com/office/drawing/2014/main" id="{6C721A19-0F20-3C9B-5A58-9101B647E99B}"/>
              </a:ext>
            </a:extLst>
          </p:cNvPr>
          <p:cNvPicPr>
            <a:picLocks noChangeAspect="1"/>
          </p:cNvPicPr>
          <p:nvPr/>
        </p:nvPicPr>
        <p:blipFill rotWithShape="1">
          <a:blip r:embed="rId2"/>
          <a:srcRect r="5282" b="739"/>
          <a:stretch/>
        </p:blipFill>
        <p:spPr>
          <a:xfrm>
            <a:off x="246582" y="2372655"/>
            <a:ext cx="9688528" cy="2939081"/>
          </a:xfrm>
          <a:prstGeom prst="rect">
            <a:avLst/>
          </a:prstGeom>
        </p:spPr>
      </p:pic>
      <p:sp>
        <p:nvSpPr>
          <p:cNvPr id="6" name="TextBox 5">
            <a:extLst>
              <a:ext uri="{FF2B5EF4-FFF2-40B4-BE49-F238E27FC236}">
                <a16:creationId xmlns:a16="http://schemas.microsoft.com/office/drawing/2014/main" id="{551201B8-D32A-EC16-FD90-960C9129283C}"/>
              </a:ext>
            </a:extLst>
          </p:cNvPr>
          <p:cNvSpPr txBox="1"/>
          <p:nvPr/>
        </p:nvSpPr>
        <p:spPr>
          <a:xfrm>
            <a:off x="544530" y="667148"/>
            <a:ext cx="8733034" cy="923330"/>
          </a:xfrm>
          <a:prstGeom prst="rect">
            <a:avLst/>
          </a:prstGeom>
          <a:noFill/>
        </p:spPr>
        <p:txBody>
          <a:bodyPr wrap="square" rtlCol="0">
            <a:spAutoFit/>
          </a:bodyPr>
          <a:lstStyle/>
          <a:p>
            <a:r>
              <a:rPr lang="en-US" dirty="0"/>
              <a:t>Q3 + α × (Q3 − Q1) is the optimal threshold to detect cleaning events . α is a scaling parameter prone to the dataset’s noise level. In this case, a rolling window of length 6 and α=6 is used for detection of cleaning events.</a:t>
            </a:r>
            <a:endParaRPr lang="en-IN" dirty="0"/>
          </a:p>
        </p:txBody>
      </p:sp>
    </p:spTree>
    <p:extLst>
      <p:ext uri="{BB962C8B-B14F-4D97-AF65-F5344CB8AC3E}">
        <p14:creationId xmlns:p14="http://schemas.microsoft.com/office/powerpoint/2010/main" val="576661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765D96-37F3-006F-910D-957E868F15CC}"/>
              </a:ext>
            </a:extLst>
          </p:cNvPr>
          <p:cNvPicPr>
            <a:picLocks noChangeAspect="1"/>
          </p:cNvPicPr>
          <p:nvPr/>
        </p:nvPicPr>
        <p:blipFill>
          <a:blip r:embed="rId2"/>
          <a:stretch>
            <a:fillRect/>
          </a:stretch>
        </p:blipFill>
        <p:spPr>
          <a:xfrm>
            <a:off x="544530" y="1747543"/>
            <a:ext cx="8959066" cy="3132682"/>
          </a:xfrm>
          <a:prstGeom prst="rect">
            <a:avLst/>
          </a:prstGeom>
        </p:spPr>
      </p:pic>
      <p:sp>
        <p:nvSpPr>
          <p:cNvPr id="5" name="TextBox 4">
            <a:extLst>
              <a:ext uri="{FF2B5EF4-FFF2-40B4-BE49-F238E27FC236}">
                <a16:creationId xmlns:a16="http://schemas.microsoft.com/office/drawing/2014/main" id="{4C98779B-12E5-3837-1E9B-BCDE307D76C0}"/>
              </a:ext>
            </a:extLst>
          </p:cNvPr>
          <p:cNvSpPr txBox="1"/>
          <p:nvPr/>
        </p:nvSpPr>
        <p:spPr>
          <a:xfrm>
            <a:off x="696930" y="296231"/>
            <a:ext cx="4101101" cy="461665"/>
          </a:xfrm>
          <a:prstGeom prst="rect">
            <a:avLst/>
          </a:prstGeom>
          <a:noFill/>
        </p:spPr>
        <p:txBody>
          <a:bodyPr wrap="square" rtlCol="0">
            <a:spAutoFit/>
          </a:bodyPr>
          <a:lstStyle/>
          <a:p>
            <a:r>
              <a:rPr lang="en-IN" sz="2400" u="sng" dirty="0">
                <a:solidFill>
                  <a:srgbClr val="0070C0"/>
                </a:solidFill>
                <a:latin typeface="Aharoni" panose="02010803020104030203" pitchFamily="2" charset="-79"/>
                <a:cs typeface="Aharoni" panose="02010803020104030203" pitchFamily="2" charset="-79"/>
              </a:rPr>
              <a:t>Using Prophet for analysis:</a:t>
            </a:r>
          </a:p>
        </p:txBody>
      </p:sp>
      <p:sp>
        <p:nvSpPr>
          <p:cNvPr id="2" name="TextBox 1">
            <a:extLst>
              <a:ext uri="{FF2B5EF4-FFF2-40B4-BE49-F238E27FC236}">
                <a16:creationId xmlns:a16="http://schemas.microsoft.com/office/drawing/2014/main" id="{09BE3606-B3CD-5F5F-6085-3B744D9F88A3}"/>
              </a:ext>
            </a:extLst>
          </p:cNvPr>
          <p:cNvSpPr txBox="1"/>
          <p:nvPr/>
        </p:nvSpPr>
        <p:spPr>
          <a:xfrm>
            <a:off x="791110" y="757896"/>
            <a:ext cx="8126859" cy="923330"/>
          </a:xfrm>
          <a:prstGeom prst="rect">
            <a:avLst/>
          </a:prstGeom>
          <a:noFill/>
        </p:spPr>
        <p:txBody>
          <a:bodyPr wrap="square" rtlCol="0">
            <a:spAutoFit/>
          </a:bodyPr>
          <a:lstStyle/>
          <a:p>
            <a:r>
              <a:rPr lang="en-IN" dirty="0"/>
              <a:t>Prophet is used to determine the trends between the cleaning events. Trends are only plotted where valid points exceed 15 so as to avoid detections during noisy data or false detections.</a:t>
            </a:r>
          </a:p>
        </p:txBody>
      </p:sp>
    </p:spTree>
    <p:extLst>
      <p:ext uri="{BB962C8B-B14F-4D97-AF65-F5344CB8AC3E}">
        <p14:creationId xmlns:p14="http://schemas.microsoft.com/office/powerpoint/2010/main" val="759429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413954-5855-3CB6-CBDE-0602E39756B0}"/>
              </a:ext>
            </a:extLst>
          </p:cNvPr>
          <p:cNvPicPr>
            <a:picLocks noChangeAspect="1"/>
          </p:cNvPicPr>
          <p:nvPr/>
        </p:nvPicPr>
        <p:blipFill rotWithShape="1">
          <a:blip r:embed="rId2"/>
          <a:srcRect l="2107" t="1984" b="1246"/>
          <a:stretch/>
        </p:blipFill>
        <p:spPr>
          <a:xfrm>
            <a:off x="440076" y="1037692"/>
            <a:ext cx="8820363" cy="3010326"/>
          </a:xfrm>
          <a:prstGeom prst="rect">
            <a:avLst/>
          </a:prstGeom>
        </p:spPr>
      </p:pic>
      <p:sp>
        <p:nvSpPr>
          <p:cNvPr id="4" name="TextBox 3">
            <a:extLst>
              <a:ext uri="{FF2B5EF4-FFF2-40B4-BE49-F238E27FC236}">
                <a16:creationId xmlns:a16="http://schemas.microsoft.com/office/drawing/2014/main" id="{9156DF57-B51D-2DC0-A042-7102939E9BDC}"/>
              </a:ext>
            </a:extLst>
          </p:cNvPr>
          <p:cNvSpPr txBox="1"/>
          <p:nvPr/>
        </p:nvSpPr>
        <p:spPr>
          <a:xfrm>
            <a:off x="696931" y="296231"/>
            <a:ext cx="1655852" cy="461665"/>
          </a:xfrm>
          <a:prstGeom prst="rect">
            <a:avLst/>
          </a:prstGeom>
          <a:noFill/>
        </p:spPr>
        <p:txBody>
          <a:bodyPr wrap="square" rtlCol="0">
            <a:spAutoFit/>
          </a:bodyPr>
          <a:lstStyle/>
          <a:p>
            <a:r>
              <a:rPr lang="en-IN" sz="2400" u="sng" dirty="0">
                <a:solidFill>
                  <a:srgbClr val="0070C0"/>
                </a:solidFill>
                <a:latin typeface="Aharoni" panose="02010803020104030203" pitchFamily="2" charset="-79"/>
                <a:cs typeface="Aharoni" panose="02010803020104030203" pitchFamily="2" charset="-79"/>
              </a:rPr>
              <a:t>Analysis:</a:t>
            </a:r>
          </a:p>
        </p:txBody>
      </p:sp>
      <p:sp>
        <p:nvSpPr>
          <p:cNvPr id="5" name="TextBox 4">
            <a:extLst>
              <a:ext uri="{FF2B5EF4-FFF2-40B4-BE49-F238E27FC236}">
                <a16:creationId xmlns:a16="http://schemas.microsoft.com/office/drawing/2014/main" id="{648FC7A7-8C4A-D7A4-7C47-12ACADB74D8F}"/>
              </a:ext>
            </a:extLst>
          </p:cNvPr>
          <p:cNvSpPr txBox="1"/>
          <p:nvPr/>
        </p:nvSpPr>
        <p:spPr>
          <a:xfrm>
            <a:off x="544530" y="4315146"/>
            <a:ext cx="9257016" cy="1754326"/>
          </a:xfrm>
          <a:prstGeom prst="rect">
            <a:avLst/>
          </a:prstGeom>
          <a:noFill/>
        </p:spPr>
        <p:txBody>
          <a:bodyPr wrap="square" rtlCol="0">
            <a:spAutoFit/>
          </a:bodyPr>
          <a:lstStyle/>
          <a:p>
            <a:pPr marL="342900" indent="-342900">
              <a:buAutoNum type="arabicParenR"/>
            </a:pPr>
            <a:r>
              <a:rPr lang="en-IN" dirty="0"/>
              <a:t>Cleaning is mostly the work of the precipitation in form of rain. Though there is substantial noise, cleaning event is detected almost after every rainfall.</a:t>
            </a:r>
          </a:p>
          <a:p>
            <a:pPr marL="342900" indent="-342900">
              <a:buAutoNum type="arabicParenR"/>
            </a:pPr>
            <a:r>
              <a:rPr lang="en-IN" dirty="0"/>
              <a:t>A cleaning event is detected during October of both 2013 and 2014 though there is no record of rain. Such a case is either a false detection or it is more likely to be attributed to wind acting as the medium for cleaning ( due to low humidity)</a:t>
            </a:r>
          </a:p>
          <a:p>
            <a:pPr marL="342900" indent="-342900">
              <a:buAutoNum type="arabicParenR"/>
            </a:pPr>
            <a:r>
              <a:rPr lang="en-IN" dirty="0"/>
              <a:t>A seasonal variation has been detected which has to be removed.</a:t>
            </a:r>
          </a:p>
        </p:txBody>
      </p:sp>
    </p:spTree>
    <p:extLst>
      <p:ext uri="{BB962C8B-B14F-4D97-AF65-F5344CB8AC3E}">
        <p14:creationId xmlns:p14="http://schemas.microsoft.com/office/powerpoint/2010/main" val="3171073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ED7ABD-86CF-CD8C-2232-C1DC649796C0}"/>
              </a:ext>
            </a:extLst>
          </p:cNvPr>
          <p:cNvSpPr txBox="1"/>
          <p:nvPr/>
        </p:nvSpPr>
        <p:spPr>
          <a:xfrm>
            <a:off x="696930" y="296231"/>
            <a:ext cx="4758647" cy="461665"/>
          </a:xfrm>
          <a:prstGeom prst="rect">
            <a:avLst/>
          </a:prstGeom>
          <a:noFill/>
        </p:spPr>
        <p:txBody>
          <a:bodyPr wrap="square" rtlCol="0">
            <a:spAutoFit/>
          </a:bodyPr>
          <a:lstStyle/>
          <a:p>
            <a:r>
              <a:rPr lang="en-IN" sz="2400" u="sng" dirty="0">
                <a:solidFill>
                  <a:srgbClr val="0070C0"/>
                </a:solidFill>
                <a:latin typeface="Aharoni" panose="02010803020104030203" pitchFamily="2" charset="-79"/>
                <a:cs typeface="Aharoni" panose="02010803020104030203" pitchFamily="2" charset="-79"/>
              </a:rPr>
              <a:t>Removal of Seasonal Variation:</a:t>
            </a:r>
          </a:p>
        </p:txBody>
      </p:sp>
      <p:sp>
        <p:nvSpPr>
          <p:cNvPr id="3" name="TextBox 2">
            <a:extLst>
              <a:ext uri="{FF2B5EF4-FFF2-40B4-BE49-F238E27FC236}">
                <a16:creationId xmlns:a16="http://schemas.microsoft.com/office/drawing/2014/main" id="{486425FA-FAA7-D076-A6FD-E420D4B050BC}"/>
              </a:ext>
            </a:extLst>
          </p:cNvPr>
          <p:cNvSpPr txBox="1"/>
          <p:nvPr/>
        </p:nvSpPr>
        <p:spPr>
          <a:xfrm>
            <a:off x="842481" y="757896"/>
            <a:ext cx="9493321" cy="646331"/>
          </a:xfrm>
          <a:prstGeom prst="rect">
            <a:avLst/>
          </a:prstGeom>
          <a:noFill/>
        </p:spPr>
        <p:txBody>
          <a:bodyPr wrap="square" rtlCol="0">
            <a:spAutoFit/>
          </a:bodyPr>
          <a:lstStyle/>
          <a:p>
            <a:r>
              <a:rPr lang="en-IN" dirty="0"/>
              <a:t>Using Fast Fourier Theorem, time series data is converted to frequency, the peaks are removed and with applying inverse Fourier transform, it is again converted back into time series data.</a:t>
            </a:r>
          </a:p>
        </p:txBody>
      </p:sp>
      <p:pic>
        <p:nvPicPr>
          <p:cNvPr id="5" name="Picture 4">
            <a:extLst>
              <a:ext uri="{FF2B5EF4-FFF2-40B4-BE49-F238E27FC236}">
                <a16:creationId xmlns:a16="http://schemas.microsoft.com/office/drawing/2014/main" id="{C900ACE2-19AA-405B-3A9E-C75901E8EE5A}"/>
              </a:ext>
            </a:extLst>
          </p:cNvPr>
          <p:cNvPicPr>
            <a:picLocks noChangeAspect="1"/>
          </p:cNvPicPr>
          <p:nvPr/>
        </p:nvPicPr>
        <p:blipFill>
          <a:blip r:embed="rId2"/>
          <a:stretch>
            <a:fillRect/>
          </a:stretch>
        </p:blipFill>
        <p:spPr>
          <a:xfrm>
            <a:off x="154112" y="1343342"/>
            <a:ext cx="9606337" cy="2232065"/>
          </a:xfrm>
          <a:prstGeom prst="rect">
            <a:avLst/>
          </a:prstGeom>
        </p:spPr>
      </p:pic>
      <p:pic>
        <p:nvPicPr>
          <p:cNvPr id="7" name="Picture 6">
            <a:extLst>
              <a:ext uri="{FF2B5EF4-FFF2-40B4-BE49-F238E27FC236}">
                <a16:creationId xmlns:a16="http://schemas.microsoft.com/office/drawing/2014/main" id="{9E75FE50-11F1-5630-EFAB-9D2B510865CF}"/>
              </a:ext>
            </a:extLst>
          </p:cNvPr>
          <p:cNvPicPr>
            <a:picLocks noChangeAspect="1"/>
          </p:cNvPicPr>
          <p:nvPr/>
        </p:nvPicPr>
        <p:blipFill>
          <a:blip r:embed="rId3"/>
          <a:stretch>
            <a:fillRect/>
          </a:stretch>
        </p:blipFill>
        <p:spPr>
          <a:xfrm>
            <a:off x="154112" y="3740801"/>
            <a:ext cx="9811821" cy="2927127"/>
          </a:xfrm>
          <a:prstGeom prst="rect">
            <a:avLst/>
          </a:prstGeom>
        </p:spPr>
      </p:pic>
    </p:spTree>
    <p:extLst>
      <p:ext uri="{BB962C8B-B14F-4D97-AF65-F5344CB8AC3E}">
        <p14:creationId xmlns:p14="http://schemas.microsoft.com/office/powerpoint/2010/main" val="1990184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FFCB5B-AD42-9279-ABB6-F9125BD6E8B8}"/>
              </a:ext>
            </a:extLst>
          </p:cNvPr>
          <p:cNvSpPr/>
          <p:nvPr/>
        </p:nvSpPr>
        <p:spPr>
          <a:xfrm>
            <a:off x="3677681" y="2967335"/>
            <a:ext cx="4836645"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latin typeface="Arial Black" panose="020B0A04020102020204" pitchFamily="34" charset="0"/>
              </a:rPr>
              <a:t>THANK YOU</a:t>
            </a:r>
          </a:p>
        </p:txBody>
      </p:sp>
    </p:spTree>
    <p:extLst>
      <p:ext uri="{BB962C8B-B14F-4D97-AF65-F5344CB8AC3E}">
        <p14:creationId xmlns:p14="http://schemas.microsoft.com/office/powerpoint/2010/main" val="3095752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06A21F-8C23-20A6-9D8C-C636F0C2E33C}"/>
              </a:ext>
            </a:extLst>
          </p:cNvPr>
          <p:cNvSpPr txBox="1"/>
          <p:nvPr/>
        </p:nvSpPr>
        <p:spPr>
          <a:xfrm>
            <a:off x="801384" y="482885"/>
            <a:ext cx="10356351" cy="646331"/>
          </a:xfrm>
          <a:prstGeom prst="rect">
            <a:avLst/>
          </a:prstGeom>
          <a:noFill/>
          <a:ln>
            <a:solidFill>
              <a:schemeClr val="accent1">
                <a:lumMod val="50000"/>
              </a:schemeClr>
            </a:solidFill>
          </a:ln>
        </p:spPr>
        <p:txBody>
          <a:bodyPr wrap="square" rtlCol="0">
            <a:spAutoFit/>
          </a:bodyPr>
          <a:lstStyle/>
          <a:p>
            <a:r>
              <a:rPr lang="en-IN" dirty="0"/>
              <a:t>The given solar system has been taken into account and data from May,2013 to December 2014 is analysed. Data is extracted from the website of  </a:t>
            </a:r>
            <a:r>
              <a:rPr lang="en-IN" dirty="0">
                <a:hlinkClick r:id="rId2"/>
              </a:rPr>
              <a:t>DKA Solar Centre</a:t>
            </a:r>
            <a:r>
              <a:rPr lang="en-IN" dirty="0"/>
              <a:t>.</a:t>
            </a:r>
          </a:p>
        </p:txBody>
      </p:sp>
      <p:pic>
        <p:nvPicPr>
          <p:cNvPr id="4" name="Picture 3">
            <a:extLst>
              <a:ext uri="{FF2B5EF4-FFF2-40B4-BE49-F238E27FC236}">
                <a16:creationId xmlns:a16="http://schemas.microsoft.com/office/drawing/2014/main" id="{26F56DCD-EB5D-BC2C-FD3B-0C7D74558427}"/>
              </a:ext>
            </a:extLst>
          </p:cNvPr>
          <p:cNvPicPr>
            <a:picLocks noChangeAspect="1"/>
          </p:cNvPicPr>
          <p:nvPr/>
        </p:nvPicPr>
        <p:blipFill>
          <a:blip r:embed="rId3"/>
          <a:stretch>
            <a:fillRect/>
          </a:stretch>
        </p:blipFill>
        <p:spPr>
          <a:xfrm>
            <a:off x="801384" y="1350811"/>
            <a:ext cx="10002646" cy="2738304"/>
          </a:xfrm>
          <a:prstGeom prst="rect">
            <a:avLst/>
          </a:prstGeom>
        </p:spPr>
      </p:pic>
    </p:spTree>
    <p:extLst>
      <p:ext uri="{BB962C8B-B14F-4D97-AF65-F5344CB8AC3E}">
        <p14:creationId xmlns:p14="http://schemas.microsoft.com/office/powerpoint/2010/main" val="2487835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FECE98-00D7-1374-DFE0-0D001A53EF98}"/>
              </a:ext>
            </a:extLst>
          </p:cNvPr>
          <p:cNvSpPr txBox="1"/>
          <p:nvPr/>
        </p:nvSpPr>
        <p:spPr>
          <a:xfrm>
            <a:off x="544530" y="205483"/>
            <a:ext cx="7006975" cy="461665"/>
          </a:xfrm>
          <a:prstGeom prst="rect">
            <a:avLst/>
          </a:prstGeom>
          <a:noFill/>
        </p:spPr>
        <p:txBody>
          <a:bodyPr wrap="square" rtlCol="0">
            <a:spAutoFit/>
          </a:bodyPr>
          <a:lstStyle/>
          <a:p>
            <a:r>
              <a:rPr lang="en-IN" sz="2400" u="sng" dirty="0">
                <a:solidFill>
                  <a:srgbClr val="0070C0"/>
                </a:solidFill>
                <a:latin typeface="Aharoni" panose="02010803020104030203" pitchFamily="2" charset="-79"/>
                <a:cs typeface="Aharoni" panose="02010803020104030203" pitchFamily="2" charset="-79"/>
              </a:rPr>
              <a:t>Without the implementation of </a:t>
            </a:r>
            <a:r>
              <a:rPr lang="en-IN" sz="2400" u="sng" dirty="0" err="1">
                <a:solidFill>
                  <a:srgbClr val="0070C0"/>
                </a:solidFill>
                <a:latin typeface="Aharoni" panose="02010803020104030203" pitchFamily="2" charset="-79"/>
                <a:cs typeface="Aharoni" panose="02010803020104030203" pitchFamily="2" charset="-79"/>
              </a:rPr>
              <a:t>Erbs</a:t>
            </a:r>
            <a:r>
              <a:rPr lang="en-IN" sz="2400" u="sng" dirty="0">
                <a:solidFill>
                  <a:srgbClr val="0070C0"/>
                </a:solidFill>
                <a:latin typeface="Aharoni" panose="02010803020104030203" pitchFamily="2" charset="-79"/>
                <a:cs typeface="Aharoni" panose="02010803020104030203" pitchFamily="2" charset="-79"/>
              </a:rPr>
              <a:t> model:</a:t>
            </a:r>
          </a:p>
        </p:txBody>
      </p:sp>
      <p:pic>
        <p:nvPicPr>
          <p:cNvPr id="4" name="Picture 3">
            <a:extLst>
              <a:ext uri="{FF2B5EF4-FFF2-40B4-BE49-F238E27FC236}">
                <a16:creationId xmlns:a16="http://schemas.microsoft.com/office/drawing/2014/main" id="{0FB8794A-4645-238A-773B-0010A21DFC86}"/>
              </a:ext>
            </a:extLst>
          </p:cNvPr>
          <p:cNvPicPr>
            <a:picLocks noChangeAspect="1"/>
          </p:cNvPicPr>
          <p:nvPr/>
        </p:nvPicPr>
        <p:blipFill>
          <a:blip r:embed="rId2"/>
          <a:stretch>
            <a:fillRect/>
          </a:stretch>
        </p:blipFill>
        <p:spPr>
          <a:xfrm>
            <a:off x="724199" y="773025"/>
            <a:ext cx="8958816" cy="2661679"/>
          </a:xfrm>
          <a:prstGeom prst="rect">
            <a:avLst/>
          </a:prstGeom>
        </p:spPr>
      </p:pic>
      <p:pic>
        <p:nvPicPr>
          <p:cNvPr id="8" name="Picture 7">
            <a:extLst>
              <a:ext uri="{FF2B5EF4-FFF2-40B4-BE49-F238E27FC236}">
                <a16:creationId xmlns:a16="http://schemas.microsoft.com/office/drawing/2014/main" id="{3D81ECDA-67CC-A215-2E8C-FAEA4BF32BE9}"/>
              </a:ext>
            </a:extLst>
          </p:cNvPr>
          <p:cNvPicPr>
            <a:picLocks noChangeAspect="1"/>
          </p:cNvPicPr>
          <p:nvPr/>
        </p:nvPicPr>
        <p:blipFill>
          <a:blip r:embed="rId3"/>
          <a:stretch>
            <a:fillRect/>
          </a:stretch>
        </p:blipFill>
        <p:spPr>
          <a:xfrm>
            <a:off x="544530" y="3646458"/>
            <a:ext cx="9461632" cy="2660447"/>
          </a:xfrm>
          <a:prstGeom prst="rect">
            <a:avLst/>
          </a:prstGeom>
        </p:spPr>
      </p:pic>
    </p:spTree>
    <p:extLst>
      <p:ext uri="{BB962C8B-B14F-4D97-AF65-F5344CB8AC3E}">
        <p14:creationId xmlns:p14="http://schemas.microsoft.com/office/powerpoint/2010/main" val="1776571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984E65-7230-440C-228C-DE388E9B36A2}"/>
              </a:ext>
            </a:extLst>
          </p:cNvPr>
          <p:cNvSpPr txBox="1"/>
          <p:nvPr/>
        </p:nvSpPr>
        <p:spPr>
          <a:xfrm>
            <a:off x="544530" y="205483"/>
            <a:ext cx="4900773" cy="461665"/>
          </a:xfrm>
          <a:prstGeom prst="rect">
            <a:avLst/>
          </a:prstGeom>
          <a:noFill/>
        </p:spPr>
        <p:txBody>
          <a:bodyPr wrap="square" rtlCol="0">
            <a:spAutoFit/>
          </a:bodyPr>
          <a:lstStyle/>
          <a:p>
            <a:r>
              <a:rPr lang="en-IN" sz="2400" u="sng" dirty="0">
                <a:solidFill>
                  <a:srgbClr val="0070C0"/>
                </a:solidFill>
                <a:latin typeface="Aharoni" panose="02010803020104030203" pitchFamily="2" charset="-79"/>
                <a:cs typeface="Aharoni" panose="02010803020104030203" pitchFamily="2" charset="-79"/>
              </a:rPr>
              <a:t>Implementation of </a:t>
            </a:r>
            <a:r>
              <a:rPr lang="en-IN" sz="2400" u="sng" dirty="0" err="1">
                <a:solidFill>
                  <a:srgbClr val="0070C0"/>
                </a:solidFill>
                <a:latin typeface="Aharoni" panose="02010803020104030203" pitchFamily="2" charset="-79"/>
                <a:cs typeface="Aharoni" panose="02010803020104030203" pitchFamily="2" charset="-79"/>
              </a:rPr>
              <a:t>Erbs</a:t>
            </a:r>
            <a:r>
              <a:rPr lang="en-IN" sz="2400" u="sng" dirty="0">
                <a:solidFill>
                  <a:srgbClr val="0070C0"/>
                </a:solidFill>
                <a:latin typeface="Aharoni" panose="02010803020104030203" pitchFamily="2" charset="-79"/>
                <a:cs typeface="Aharoni" panose="02010803020104030203" pitchFamily="2" charset="-79"/>
              </a:rPr>
              <a:t> model:</a:t>
            </a:r>
          </a:p>
        </p:txBody>
      </p:sp>
      <p:pic>
        <p:nvPicPr>
          <p:cNvPr id="4" name="Picture 3">
            <a:extLst>
              <a:ext uri="{FF2B5EF4-FFF2-40B4-BE49-F238E27FC236}">
                <a16:creationId xmlns:a16="http://schemas.microsoft.com/office/drawing/2014/main" id="{B5BD43D4-F040-D420-466F-BEC78B6BD297}"/>
              </a:ext>
            </a:extLst>
          </p:cNvPr>
          <p:cNvPicPr>
            <a:picLocks noChangeAspect="1"/>
          </p:cNvPicPr>
          <p:nvPr/>
        </p:nvPicPr>
        <p:blipFill>
          <a:blip r:embed="rId2"/>
          <a:stretch>
            <a:fillRect/>
          </a:stretch>
        </p:blipFill>
        <p:spPr>
          <a:xfrm>
            <a:off x="544530" y="685128"/>
            <a:ext cx="3991532" cy="666843"/>
          </a:xfrm>
          <a:prstGeom prst="rect">
            <a:avLst/>
          </a:prstGeom>
        </p:spPr>
      </p:pic>
      <p:sp>
        <p:nvSpPr>
          <p:cNvPr id="5" name="TextBox 4">
            <a:extLst>
              <a:ext uri="{FF2B5EF4-FFF2-40B4-BE49-F238E27FC236}">
                <a16:creationId xmlns:a16="http://schemas.microsoft.com/office/drawing/2014/main" id="{A23AC8EF-9B3B-9761-F7FC-78C86094C7FB}"/>
              </a:ext>
            </a:extLst>
          </p:cNvPr>
          <p:cNvSpPr txBox="1"/>
          <p:nvPr/>
        </p:nvSpPr>
        <p:spPr>
          <a:xfrm>
            <a:off x="729465" y="1438382"/>
            <a:ext cx="6226139" cy="923330"/>
          </a:xfrm>
          <a:prstGeom prst="rect">
            <a:avLst/>
          </a:prstGeom>
          <a:noFill/>
        </p:spPr>
        <p:txBody>
          <a:bodyPr wrap="square" rtlCol="0">
            <a:spAutoFit/>
          </a:bodyPr>
          <a:lstStyle/>
          <a:p>
            <a:r>
              <a:rPr lang="en-IN" dirty="0"/>
              <a:t>GHI- &gt; Global Horizontal Irradiance</a:t>
            </a:r>
            <a:br>
              <a:rPr lang="en-IN" dirty="0"/>
            </a:br>
            <a:r>
              <a:rPr lang="en-IN" dirty="0"/>
              <a:t>DHI-&gt;Diffused Horizontal Irradiance</a:t>
            </a:r>
          </a:p>
          <a:p>
            <a:r>
              <a:rPr lang="en-IN" dirty="0"/>
              <a:t>DNI-&gt;Direct Normal Irradiance</a:t>
            </a:r>
          </a:p>
        </p:txBody>
      </p:sp>
      <p:pic>
        <p:nvPicPr>
          <p:cNvPr id="7" name="Picture 6">
            <a:extLst>
              <a:ext uri="{FF2B5EF4-FFF2-40B4-BE49-F238E27FC236}">
                <a16:creationId xmlns:a16="http://schemas.microsoft.com/office/drawing/2014/main" id="{44B15FCC-CE38-0133-712A-74D8E75B8494}"/>
              </a:ext>
            </a:extLst>
          </p:cNvPr>
          <p:cNvPicPr>
            <a:picLocks noChangeAspect="1"/>
          </p:cNvPicPr>
          <p:nvPr/>
        </p:nvPicPr>
        <p:blipFill>
          <a:blip r:embed="rId3"/>
          <a:stretch>
            <a:fillRect/>
          </a:stretch>
        </p:blipFill>
        <p:spPr>
          <a:xfrm>
            <a:off x="5106396" y="824805"/>
            <a:ext cx="6267097" cy="1456057"/>
          </a:xfrm>
          <a:prstGeom prst="rect">
            <a:avLst/>
          </a:prstGeom>
        </p:spPr>
      </p:pic>
      <p:sp>
        <p:nvSpPr>
          <p:cNvPr id="8" name="TextBox 7">
            <a:extLst>
              <a:ext uri="{FF2B5EF4-FFF2-40B4-BE49-F238E27FC236}">
                <a16:creationId xmlns:a16="http://schemas.microsoft.com/office/drawing/2014/main" id="{A5EDF4E7-2D2F-B93C-D731-C964329BA08C}"/>
              </a:ext>
            </a:extLst>
          </p:cNvPr>
          <p:cNvSpPr txBox="1"/>
          <p:nvPr/>
        </p:nvSpPr>
        <p:spPr>
          <a:xfrm>
            <a:off x="811659" y="2630184"/>
            <a:ext cx="7654248" cy="646331"/>
          </a:xfrm>
          <a:prstGeom prst="rect">
            <a:avLst/>
          </a:prstGeom>
          <a:noFill/>
          <a:ln>
            <a:solidFill>
              <a:schemeClr val="accent1">
                <a:lumMod val="75000"/>
              </a:schemeClr>
            </a:solidFill>
          </a:ln>
        </p:spPr>
        <p:txBody>
          <a:bodyPr wrap="square" rtlCol="0">
            <a:spAutoFit/>
          </a:bodyPr>
          <a:lstStyle/>
          <a:p>
            <a:r>
              <a:rPr lang="en-IN" dirty="0"/>
              <a:t>The </a:t>
            </a:r>
            <a:r>
              <a:rPr lang="en-IN" dirty="0" err="1"/>
              <a:t>Erbs</a:t>
            </a:r>
            <a:r>
              <a:rPr lang="en-IN" dirty="0"/>
              <a:t> Model uses ‘GHI’ and ‘DHI’ to get the ‘POA beam’ and ‘POA diffused’</a:t>
            </a:r>
          </a:p>
          <a:p>
            <a:r>
              <a:rPr lang="en-IN" dirty="0"/>
              <a:t>Adding both of them, we get the total plane of array irradiance.</a:t>
            </a:r>
          </a:p>
        </p:txBody>
      </p:sp>
      <p:sp>
        <p:nvSpPr>
          <p:cNvPr id="9" name="TextBox 8">
            <a:extLst>
              <a:ext uri="{FF2B5EF4-FFF2-40B4-BE49-F238E27FC236}">
                <a16:creationId xmlns:a16="http://schemas.microsoft.com/office/drawing/2014/main" id="{94333DFF-E3B7-052C-4262-1FFB7CC5AABC}"/>
              </a:ext>
            </a:extLst>
          </p:cNvPr>
          <p:cNvSpPr txBox="1"/>
          <p:nvPr/>
        </p:nvSpPr>
        <p:spPr>
          <a:xfrm>
            <a:off x="811659" y="3729519"/>
            <a:ext cx="7756988" cy="923330"/>
          </a:xfrm>
          <a:prstGeom prst="rect">
            <a:avLst/>
          </a:prstGeom>
          <a:noFill/>
          <a:ln>
            <a:solidFill>
              <a:schemeClr val="accent1">
                <a:lumMod val="75000"/>
              </a:schemeClr>
            </a:solidFill>
          </a:ln>
        </p:spPr>
        <p:txBody>
          <a:bodyPr wrap="square" rtlCol="0">
            <a:spAutoFit/>
          </a:bodyPr>
          <a:lstStyle/>
          <a:p>
            <a:r>
              <a:rPr lang="en-IN" dirty="0"/>
              <a:t>The ‘</a:t>
            </a:r>
            <a:r>
              <a:rPr lang="en-IN" dirty="0" err="1"/>
              <a:t>TimezoneFinder</a:t>
            </a:r>
            <a:r>
              <a:rPr lang="en-IN" dirty="0"/>
              <a:t>’ package is used to find the time zone </a:t>
            </a:r>
            <a:r>
              <a:rPr lang="en-IN" dirty="0" err="1"/>
              <a:t>wrt</a:t>
            </a:r>
            <a:r>
              <a:rPr lang="en-IN" dirty="0"/>
              <a:t> to universal </a:t>
            </a:r>
            <a:r>
              <a:rPr lang="en-IN" dirty="0" err="1"/>
              <a:t>timezone</a:t>
            </a:r>
            <a:r>
              <a:rPr lang="en-IN" dirty="0"/>
              <a:t> and it to the index column. We get the solar position and hence the zenith of the place.</a:t>
            </a:r>
          </a:p>
        </p:txBody>
      </p:sp>
    </p:spTree>
    <p:extLst>
      <p:ext uri="{BB962C8B-B14F-4D97-AF65-F5344CB8AC3E}">
        <p14:creationId xmlns:p14="http://schemas.microsoft.com/office/powerpoint/2010/main" val="1967130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3DCB64-8AD2-BE64-125F-ED6CAE52BEA5}"/>
              </a:ext>
            </a:extLst>
          </p:cNvPr>
          <p:cNvSpPr txBox="1"/>
          <p:nvPr/>
        </p:nvSpPr>
        <p:spPr>
          <a:xfrm>
            <a:off x="544530" y="205483"/>
            <a:ext cx="2280863" cy="461665"/>
          </a:xfrm>
          <a:prstGeom prst="rect">
            <a:avLst/>
          </a:prstGeom>
          <a:noFill/>
        </p:spPr>
        <p:txBody>
          <a:bodyPr wrap="square" rtlCol="0">
            <a:spAutoFit/>
          </a:bodyPr>
          <a:lstStyle/>
          <a:p>
            <a:r>
              <a:rPr lang="en-IN" sz="2400" u="sng" dirty="0">
                <a:solidFill>
                  <a:srgbClr val="0070C0"/>
                </a:solidFill>
                <a:latin typeface="Aharoni" panose="02010803020104030203" pitchFamily="2" charset="-79"/>
                <a:cs typeface="Aharoni" panose="02010803020104030203" pitchFamily="2" charset="-79"/>
              </a:rPr>
              <a:t>King’s model:</a:t>
            </a:r>
          </a:p>
        </p:txBody>
      </p:sp>
      <p:sp>
        <p:nvSpPr>
          <p:cNvPr id="3" name="TextBox 2">
            <a:extLst>
              <a:ext uri="{FF2B5EF4-FFF2-40B4-BE49-F238E27FC236}">
                <a16:creationId xmlns:a16="http://schemas.microsoft.com/office/drawing/2014/main" id="{74177AC6-6DA2-C328-D487-429C3B1C12F1}"/>
              </a:ext>
            </a:extLst>
          </p:cNvPr>
          <p:cNvSpPr txBox="1"/>
          <p:nvPr/>
        </p:nvSpPr>
        <p:spPr>
          <a:xfrm>
            <a:off x="678094" y="873302"/>
            <a:ext cx="4623371" cy="369332"/>
          </a:xfrm>
          <a:prstGeom prst="rect">
            <a:avLst/>
          </a:prstGeom>
          <a:noFill/>
          <a:ln>
            <a:solidFill>
              <a:schemeClr val="accent1">
                <a:lumMod val="75000"/>
              </a:schemeClr>
            </a:solidFill>
          </a:ln>
        </p:spPr>
        <p:txBody>
          <a:bodyPr wrap="square" rtlCol="0">
            <a:spAutoFit/>
          </a:bodyPr>
          <a:lstStyle/>
          <a:p>
            <a:r>
              <a:rPr lang="en-IN" dirty="0"/>
              <a:t>Purpose: to find out the module temperature</a:t>
            </a:r>
          </a:p>
        </p:txBody>
      </p:sp>
      <p:pic>
        <p:nvPicPr>
          <p:cNvPr id="5" name="Picture 4">
            <a:extLst>
              <a:ext uri="{FF2B5EF4-FFF2-40B4-BE49-F238E27FC236}">
                <a16:creationId xmlns:a16="http://schemas.microsoft.com/office/drawing/2014/main" id="{B7F2AED3-7ACB-D09E-9F4C-F00F38596107}"/>
              </a:ext>
            </a:extLst>
          </p:cNvPr>
          <p:cNvPicPr>
            <a:picLocks noChangeAspect="1"/>
          </p:cNvPicPr>
          <p:nvPr/>
        </p:nvPicPr>
        <p:blipFill>
          <a:blip r:embed="rId2"/>
          <a:stretch>
            <a:fillRect/>
          </a:stretch>
        </p:blipFill>
        <p:spPr>
          <a:xfrm>
            <a:off x="678094" y="1631875"/>
            <a:ext cx="5250095" cy="873833"/>
          </a:xfrm>
          <a:prstGeom prst="rect">
            <a:avLst/>
          </a:prstGeom>
        </p:spPr>
      </p:pic>
      <p:sp>
        <p:nvSpPr>
          <p:cNvPr id="6" name="TextBox 5">
            <a:extLst>
              <a:ext uri="{FF2B5EF4-FFF2-40B4-BE49-F238E27FC236}">
                <a16:creationId xmlns:a16="http://schemas.microsoft.com/office/drawing/2014/main" id="{021D1370-2096-E808-C05E-81F4E166982F}"/>
              </a:ext>
            </a:extLst>
          </p:cNvPr>
          <p:cNvSpPr txBox="1"/>
          <p:nvPr/>
        </p:nvSpPr>
        <p:spPr>
          <a:xfrm>
            <a:off x="5270648" y="1438382"/>
            <a:ext cx="6226139" cy="1200329"/>
          </a:xfrm>
          <a:prstGeom prst="rect">
            <a:avLst/>
          </a:prstGeom>
          <a:noFill/>
        </p:spPr>
        <p:txBody>
          <a:bodyPr wrap="square" rtlCol="0">
            <a:spAutoFit/>
          </a:bodyPr>
          <a:lstStyle/>
          <a:p>
            <a:r>
              <a:rPr lang="en-IN" dirty="0"/>
              <a:t>E-&gt; POA irradiance</a:t>
            </a:r>
            <a:br>
              <a:rPr lang="en-IN" dirty="0"/>
            </a:br>
            <a:r>
              <a:rPr lang="en-IN" dirty="0"/>
              <a:t>WS-&gt; Wind Speed</a:t>
            </a:r>
          </a:p>
          <a:p>
            <a:r>
              <a:rPr lang="en-IN" dirty="0"/>
              <a:t>Ta-&gt;Air Temperature in Celsius</a:t>
            </a:r>
          </a:p>
          <a:p>
            <a:r>
              <a:rPr lang="en-IN" dirty="0"/>
              <a:t> </a:t>
            </a:r>
            <a:r>
              <a:rPr lang="en-IN" dirty="0" err="1"/>
              <a:t>a,b</a:t>
            </a:r>
            <a:r>
              <a:rPr lang="en-IN" dirty="0"/>
              <a:t>-&gt; constants</a:t>
            </a:r>
          </a:p>
        </p:txBody>
      </p:sp>
      <p:sp>
        <p:nvSpPr>
          <p:cNvPr id="7" name="TextBox 6">
            <a:extLst>
              <a:ext uri="{FF2B5EF4-FFF2-40B4-BE49-F238E27FC236}">
                <a16:creationId xmlns:a16="http://schemas.microsoft.com/office/drawing/2014/main" id="{6FB42741-4437-0E32-D70D-CF72E608C191}"/>
              </a:ext>
            </a:extLst>
          </p:cNvPr>
          <p:cNvSpPr txBox="1"/>
          <p:nvPr/>
        </p:nvSpPr>
        <p:spPr>
          <a:xfrm>
            <a:off x="678094" y="2732926"/>
            <a:ext cx="6226139" cy="369332"/>
          </a:xfrm>
          <a:prstGeom prst="rect">
            <a:avLst/>
          </a:prstGeom>
          <a:noFill/>
          <a:ln>
            <a:solidFill>
              <a:schemeClr val="accent1">
                <a:lumMod val="75000"/>
              </a:schemeClr>
            </a:solidFill>
          </a:ln>
        </p:spPr>
        <p:txBody>
          <a:bodyPr wrap="square" rtlCol="0">
            <a:spAutoFit/>
          </a:bodyPr>
          <a:lstStyle/>
          <a:p>
            <a:r>
              <a:rPr lang="en-IN" dirty="0"/>
              <a:t>For open rack , glass-polymer module a=-3.56 b=-0.075</a:t>
            </a:r>
          </a:p>
        </p:txBody>
      </p:sp>
      <p:pic>
        <p:nvPicPr>
          <p:cNvPr id="9" name="Picture 8">
            <a:extLst>
              <a:ext uri="{FF2B5EF4-FFF2-40B4-BE49-F238E27FC236}">
                <a16:creationId xmlns:a16="http://schemas.microsoft.com/office/drawing/2014/main" id="{A47C84A7-B533-C7BE-3990-373B3B312F5C}"/>
              </a:ext>
            </a:extLst>
          </p:cNvPr>
          <p:cNvPicPr>
            <a:picLocks noChangeAspect="1"/>
          </p:cNvPicPr>
          <p:nvPr/>
        </p:nvPicPr>
        <p:blipFill>
          <a:blip r:embed="rId3"/>
          <a:stretch>
            <a:fillRect/>
          </a:stretch>
        </p:blipFill>
        <p:spPr>
          <a:xfrm>
            <a:off x="1509477" y="3627726"/>
            <a:ext cx="8425633" cy="3024791"/>
          </a:xfrm>
          <a:prstGeom prst="rect">
            <a:avLst/>
          </a:prstGeom>
        </p:spPr>
      </p:pic>
      <p:sp>
        <p:nvSpPr>
          <p:cNvPr id="10" name="TextBox 9">
            <a:extLst>
              <a:ext uri="{FF2B5EF4-FFF2-40B4-BE49-F238E27FC236}">
                <a16:creationId xmlns:a16="http://schemas.microsoft.com/office/drawing/2014/main" id="{16FE1CC1-0279-95FE-E4C7-6E884A581EB0}"/>
              </a:ext>
            </a:extLst>
          </p:cNvPr>
          <p:cNvSpPr txBox="1"/>
          <p:nvPr/>
        </p:nvSpPr>
        <p:spPr>
          <a:xfrm>
            <a:off x="544530" y="3215811"/>
            <a:ext cx="5702158" cy="369332"/>
          </a:xfrm>
          <a:prstGeom prst="rect">
            <a:avLst/>
          </a:prstGeom>
          <a:noFill/>
          <a:ln>
            <a:solidFill>
              <a:schemeClr val="accent1">
                <a:lumMod val="75000"/>
              </a:schemeClr>
            </a:solidFill>
          </a:ln>
        </p:spPr>
        <p:txBody>
          <a:bodyPr wrap="square" rtlCol="0">
            <a:spAutoFit/>
          </a:bodyPr>
          <a:lstStyle/>
          <a:p>
            <a:r>
              <a:rPr lang="en-IN" dirty="0">
                <a:solidFill>
                  <a:schemeClr val="accent1"/>
                </a:solidFill>
              </a:rPr>
              <a:t>Ambient Temperature and Module Temperature: </a:t>
            </a:r>
          </a:p>
        </p:txBody>
      </p:sp>
    </p:spTree>
    <p:extLst>
      <p:ext uri="{BB962C8B-B14F-4D97-AF65-F5344CB8AC3E}">
        <p14:creationId xmlns:p14="http://schemas.microsoft.com/office/powerpoint/2010/main" val="787601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5156B2-2548-B8B7-94FF-F288F58BBFD6}"/>
              </a:ext>
            </a:extLst>
          </p:cNvPr>
          <p:cNvSpPr txBox="1"/>
          <p:nvPr/>
        </p:nvSpPr>
        <p:spPr>
          <a:xfrm>
            <a:off x="493159" y="244284"/>
            <a:ext cx="4181583" cy="382439"/>
          </a:xfrm>
          <a:prstGeom prst="rect">
            <a:avLst/>
          </a:prstGeom>
          <a:noFill/>
          <a:ln>
            <a:solidFill>
              <a:schemeClr val="accent1">
                <a:lumMod val="75000"/>
              </a:schemeClr>
            </a:solidFill>
          </a:ln>
        </p:spPr>
        <p:txBody>
          <a:bodyPr wrap="square" rtlCol="0">
            <a:spAutoFit/>
          </a:bodyPr>
          <a:lstStyle/>
          <a:p>
            <a:r>
              <a:rPr lang="en-IN" dirty="0">
                <a:solidFill>
                  <a:schemeClr val="accent1"/>
                </a:solidFill>
              </a:rPr>
              <a:t>Module Temperature and POA irradiance: </a:t>
            </a:r>
          </a:p>
        </p:txBody>
      </p:sp>
      <p:sp>
        <p:nvSpPr>
          <p:cNvPr id="3" name="TextBox 2">
            <a:extLst>
              <a:ext uri="{FF2B5EF4-FFF2-40B4-BE49-F238E27FC236}">
                <a16:creationId xmlns:a16="http://schemas.microsoft.com/office/drawing/2014/main" id="{5075066B-1902-5804-6561-83D1724782ED}"/>
              </a:ext>
            </a:extLst>
          </p:cNvPr>
          <p:cNvSpPr txBox="1"/>
          <p:nvPr/>
        </p:nvSpPr>
        <p:spPr>
          <a:xfrm>
            <a:off x="544530" y="3493210"/>
            <a:ext cx="4130212" cy="369332"/>
          </a:xfrm>
          <a:prstGeom prst="rect">
            <a:avLst/>
          </a:prstGeom>
          <a:noFill/>
          <a:ln>
            <a:solidFill>
              <a:schemeClr val="accent1">
                <a:lumMod val="75000"/>
              </a:schemeClr>
            </a:solidFill>
          </a:ln>
        </p:spPr>
        <p:txBody>
          <a:bodyPr wrap="square" rtlCol="0">
            <a:spAutoFit/>
          </a:bodyPr>
          <a:lstStyle/>
          <a:p>
            <a:r>
              <a:rPr lang="en-IN" dirty="0">
                <a:solidFill>
                  <a:schemeClr val="accent1"/>
                </a:solidFill>
              </a:rPr>
              <a:t>Module Temperature and Wind Speed: </a:t>
            </a:r>
          </a:p>
        </p:txBody>
      </p:sp>
      <p:pic>
        <p:nvPicPr>
          <p:cNvPr id="5" name="Picture 4">
            <a:extLst>
              <a:ext uri="{FF2B5EF4-FFF2-40B4-BE49-F238E27FC236}">
                <a16:creationId xmlns:a16="http://schemas.microsoft.com/office/drawing/2014/main" id="{BBC94912-D552-FCA6-DE86-AB479C859172}"/>
              </a:ext>
            </a:extLst>
          </p:cNvPr>
          <p:cNvPicPr>
            <a:picLocks noChangeAspect="1"/>
          </p:cNvPicPr>
          <p:nvPr/>
        </p:nvPicPr>
        <p:blipFill>
          <a:blip r:embed="rId2"/>
          <a:stretch>
            <a:fillRect/>
          </a:stretch>
        </p:blipFill>
        <p:spPr>
          <a:xfrm>
            <a:off x="544530" y="647271"/>
            <a:ext cx="9421403" cy="2738066"/>
          </a:xfrm>
          <a:prstGeom prst="rect">
            <a:avLst/>
          </a:prstGeom>
        </p:spPr>
      </p:pic>
      <p:pic>
        <p:nvPicPr>
          <p:cNvPr id="7" name="Picture 6">
            <a:extLst>
              <a:ext uri="{FF2B5EF4-FFF2-40B4-BE49-F238E27FC236}">
                <a16:creationId xmlns:a16="http://schemas.microsoft.com/office/drawing/2014/main" id="{A80B4146-C1F6-83C0-FC58-D715E6F28FB3}"/>
              </a:ext>
            </a:extLst>
          </p:cNvPr>
          <p:cNvPicPr>
            <a:picLocks noChangeAspect="1"/>
          </p:cNvPicPr>
          <p:nvPr/>
        </p:nvPicPr>
        <p:blipFill>
          <a:blip r:embed="rId3"/>
          <a:stretch>
            <a:fillRect/>
          </a:stretch>
        </p:blipFill>
        <p:spPr>
          <a:xfrm>
            <a:off x="904126" y="3960141"/>
            <a:ext cx="8681663" cy="2622753"/>
          </a:xfrm>
          <a:prstGeom prst="rect">
            <a:avLst/>
          </a:prstGeom>
        </p:spPr>
      </p:pic>
    </p:spTree>
    <p:extLst>
      <p:ext uri="{BB962C8B-B14F-4D97-AF65-F5344CB8AC3E}">
        <p14:creationId xmlns:p14="http://schemas.microsoft.com/office/powerpoint/2010/main" val="2517317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65F591-504E-33C3-EB48-BB70BC0F8A3D}"/>
              </a:ext>
            </a:extLst>
          </p:cNvPr>
          <p:cNvSpPr txBox="1"/>
          <p:nvPr/>
        </p:nvSpPr>
        <p:spPr>
          <a:xfrm>
            <a:off x="544530" y="873303"/>
            <a:ext cx="9092629" cy="923330"/>
          </a:xfrm>
          <a:prstGeom prst="rect">
            <a:avLst/>
          </a:prstGeom>
          <a:noFill/>
          <a:ln>
            <a:solidFill>
              <a:schemeClr val="accent1">
                <a:lumMod val="75000"/>
              </a:schemeClr>
            </a:solidFill>
          </a:ln>
        </p:spPr>
        <p:txBody>
          <a:bodyPr wrap="square" rtlCol="0">
            <a:spAutoFit/>
          </a:bodyPr>
          <a:lstStyle/>
          <a:p>
            <a:r>
              <a:rPr lang="en-IN" dirty="0"/>
              <a:t>The King’s model does not take into account the thermal inertia of a body as it varies with POA irradiance. Hence, </a:t>
            </a:r>
            <a:r>
              <a:rPr lang="en-IN" dirty="0" err="1"/>
              <a:t>Prilliman’s</a:t>
            </a:r>
            <a:r>
              <a:rPr lang="en-IN" dirty="0"/>
              <a:t> model is used to overcome this drawback. However, we have used  King’s model in our analysis.</a:t>
            </a:r>
          </a:p>
        </p:txBody>
      </p:sp>
      <p:sp>
        <p:nvSpPr>
          <p:cNvPr id="3" name="TextBox 2">
            <a:extLst>
              <a:ext uri="{FF2B5EF4-FFF2-40B4-BE49-F238E27FC236}">
                <a16:creationId xmlns:a16="http://schemas.microsoft.com/office/drawing/2014/main" id="{78BA2837-FBD8-705B-15BE-013C610BB789}"/>
              </a:ext>
            </a:extLst>
          </p:cNvPr>
          <p:cNvSpPr txBox="1"/>
          <p:nvPr/>
        </p:nvSpPr>
        <p:spPr>
          <a:xfrm>
            <a:off x="544530" y="205483"/>
            <a:ext cx="4397340" cy="461665"/>
          </a:xfrm>
          <a:prstGeom prst="rect">
            <a:avLst/>
          </a:prstGeom>
          <a:noFill/>
        </p:spPr>
        <p:txBody>
          <a:bodyPr wrap="square" rtlCol="0">
            <a:spAutoFit/>
          </a:bodyPr>
          <a:lstStyle/>
          <a:p>
            <a:r>
              <a:rPr lang="en-IN" sz="2400" u="sng" dirty="0">
                <a:solidFill>
                  <a:srgbClr val="0070C0"/>
                </a:solidFill>
                <a:latin typeface="Aharoni" panose="02010803020104030203" pitchFamily="2" charset="-79"/>
                <a:cs typeface="Aharoni" panose="02010803020104030203" pitchFamily="2" charset="-79"/>
              </a:rPr>
              <a:t>Drawbacks of King’s model:</a:t>
            </a:r>
          </a:p>
        </p:txBody>
      </p:sp>
      <p:sp>
        <p:nvSpPr>
          <p:cNvPr id="4" name="TextBox 3">
            <a:extLst>
              <a:ext uri="{FF2B5EF4-FFF2-40B4-BE49-F238E27FC236}">
                <a16:creationId xmlns:a16="http://schemas.microsoft.com/office/drawing/2014/main" id="{C379E23D-E8DD-307C-5ABB-022298C63E1B}"/>
              </a:ext>
            </a:extLst>
          </p:cNvPr>
          <p:cNvSpPr txBox="1"/>
          <p:nvPr/>
        </p:nvSpPr>
        <p:spPr>
          <a:xfrm>
            <a:off x="770562" y="2321959"/>
            <a:ext cx="4027469" cy="461665"/>
          </a:xfrm>
          <a:prstGeom prst="rect">
            <a:avLst/>
          </a:prstGeom>
          <a:noFill/>
        </p:spPr>
        <p:txBody>
          <a:bodyPr wrap="square" rtlCol="0">
            <a:spAutoFit/>
          </a:bodyPr>
          <a:lstStyle/>
          <a:p>
            <a:r>
              <a:rPr lang="en-IN" sz="2400" u="sng" dirty="0">
                <a:solidFill>
                  <a:srgbClr val="0070C0"/>
                </a:solidFill>
                <a:latin typeface="Aharoni" panose="02010803020104030203" pitchFamily="2" charset="-79"/>
                <a:cs typeface="Aharoni" panose="02010803020104030203" pitchFamily="2" charset="-79"/>
              </a:rPr>
              <a:t>Need for high resolution :</a:t>
            </a:r>
          </a:p>
        </p:txBody>
      </p:sp>
      <p:pic>
        <p:nvPicPr>
          <p:cNvPr id="6" name="Picture 5">
            <a:extLst>
              <a:ext uri="{FF2B5EF4-FFF2-40B4-BE49-F238E27FC236}">
                <a16:creationId xmlns:a16="http://schemas.microsoft.com/office/drawing/2014/main" id="{AD310E4C-A175-1F32-AB39-0E14A63AC341}"/>
              </a:ext>
            </a:extLst>
          </p:cNvPr>
          <p:cNvPicPr>
            <a:picLocks noChangeAspect="1"/>
          </p:cNvPicPr>
          <p:nvPr/>
        </p:nvPicPr>
        <p:blipFill>
          <a:blip r:embed="rId2"/>
          <a:stretch>
            <a:fillRect/>
          </a:stretch>
        </p:blipFill>
        <p:spPr>
          <a:xfrm>
            <a:off x="821933" y="2895467"/>
            <a:ext cx="9411128" cy="3294966"/>
          </a:xfrm>
          <a:prstGeom prst="rect">
            <a:avLst/>
          </a:prstGeom>
        </p:spPr>
      </p:pic>
    </p:spTree>
    <p:extLst>
      <p:ext uri="{BB962C8B-B14F-4D97-AF65-F5344CB8AC3E}">
        <p14:creationId xmlns:p14="http://schemas.microsoft.com/office/powerpoint/2010/main" val="2700536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69D758-A30D-523E-F822-504684429475}"/>
              </a:ext>
            </a:extLst>
          </p:cNvPr>
          <p:cNvPicPr>
            <a:picLocks noChangeAspect="1"/>
          </p:cNvPicPr>
          <p:nvPr/>
        </p:nvPicPr>
        <p:blipFill rotWithShape="1">
          <a:blip r:embed="rId2"/>
          <a:srcRect t="-1" r="13072" b="-4875"/>
          <a:stretch/>
        </p:blipFill>
        <p:spPr>
          <a:xfrm>
            <a:off x="330097" y="574680"/>
            <a:ext cx="6080977" cy="1326039"/>
          </a:xfrm>
          <a:prstGeom prst="rect">
            <a:avLst/>
          </a:prstGeom>
        </p:spPr>
      </p:pic>
      <p:sp>
        <p:nvSpPr>
          <p:cNvPr id="4" name="TextBox 3">
            <a:extLst>
              <a:ext uri="{FF2B5EF4-FFF2-40B4-BE49-F238E27FC236}">
                <a16:creationId xmlns:a16="http://schemas.microsoft.com/office/drawing/2014/main" id="{E0479D38-A8A5-A53A-B2BE-137DBDC7C085}"/>
              </a:ext>
            </a:extLst>
          </p:cNvPr>
          <p:cNvSpPr txBox="1"/>
          <p:nvPr/>
        </p:nvSpPr>
        <p:spPr>
          <a:xfrm>
            <a:off x="544530" y="205483"/>
            <a:ext cx="5085708" cy="461665"/>
          </a:xfrm>
          <a:prstGeom prst="rect">
            <a:avLst/>
          </a:prstGeom>
          <a:noFill/>
        </p:spPr>
        <p:txBody>
          <a:bodyPr wrap="square" rtlCol="0">
            <a:spAutoFit/>
          </a:bodyPr>
          <a:lstStyle/>
          <a:p>
            <a:r>
              <a:rPr lang="en-IN" sz="2400" u="sng" dirty="0">
                <a:solidFill>
                  <a:srgbClr val="0070C0"/>
                </a:solidFill>
                <a:latin typeface="Aharoni" panose="02010803020104030203" pitchFamily="2" charset="-79"/>
                <a:cs typeface="Aharoni" panose="02010803020104030203" pitchFamily="2" charset="-79"/>
              </a:rPr>
              <a:t>Calculation of Maximum Power:</a:t>
            </a:r>
          </a:p>
        </p:txBody>
      </p:sp>
      <p:sp>
        <p:nvSpPr>
          <p:cNvPr id="5" name="TextBox 4">
            <a:extLst>
              <a:ext uri="{FF2B5EF4-FFF2-40B4-BE49-F238E27FC236}">
                <a16:creationId xmlns:a16="http://schemas.microsoft.com/office/drawing/2014/main" id="{E316650D-E953-CB96-4114-B0B826F3E016}"/>
              </a:ext>
            </a:extLst>
          </p:cNvPr>
          <p:cNvSpPr txBox="1"/>
          <p:nvPr/>
        </p:nvSpPr>
        <p:spPr>
          <a:xfrm>
            <a:off x="6924782" y="585627"/>
            <a:ext cx="4458984" cy="1200329"/>
          </a:xfrm>
          <a:prstGeom prst="rect">
            <a:avLst/>
          </a:prstGeom>
          <a:noFill/>
        </p:spPr>
        <p:txBody>
          <a:bodyPr wrap="square" rtlCol="0">
            <a:spAutoFit/>
          </a:bodyPr>
          <a:lstStyle/>
          <a:p>
            <a:r>
              <a:rPr lang="en-IN" dirty="0" err="1"/>
              <a:t>Pdc</a:t>
            </a:r>
            <a:r>
              <a:rPr lang="en-IN" dirty="0"/>
              <a:t>=</a:t>
            </a:r>
            <a:r>
              <a:rPr lang="en-IN" dirty="0" err="1"/>
              <a:t>Gpoaeff</a:t>
            </a:r>
            <a:r>
              <a:rPr lang="en-IN" dirty="0"/>
              <a:t>*Pdc0(1+</a:t>
            </a:r>
            <a:r>
              <a:rPr lang="el-GR" dirty="0"/>
              <a:t>γ</a:t>
            </a:r>
            <a:r>
              <a:rPr lang="en-IN" dirty="0" err="1"/>
              <a:t>pdc</a:t>
            </a:r>
            <a:r>
              <a:rPr lang="en-IN" dirty="0"/>
              <a:t>(</a:t>
            </a:r>
            <a:r>
              <a:rPr lang="en-IN" dirty="0" err="1"/>
              <a:t>Tcell</a:t>
            </a:r>
            <a:r>
              <a:rPr lang="en-IN" dirty="0"/>
              <a:t>−Tref))/1000</a:t>
            </a:r>
          </a:p>
          <a:p>
            <a:r>
              <a:rPr lang="en-IN" dirty="0"/>
              <a:t>Pdc0=215 W rated total=5.805kW</a:t>
            </a:r>
          </a:p>
          <a:p>
            <a:r>
              <a:rPr lang="en-IN" dirty="0" err="1"/>
              <a:t>Tcell</a:t>
            </a:r>
            <a:r>
              <a:rPr lang="en-IN" dirty="0"/>
              <a:t>=temperature from King's model</a:t>
            </a:r>
          </a:p>
          <a:p>
            <a:r>
              <a:rPr lang="en-IN" dirty="0"/>
              <a:t>Tref=25</a:t>
            </a:r>
          </a:p>
        </p:txBody>
      </p:sp>
      <p:sp>
        <p:nvSpPr>
          <p:cNvPr id="6" name="TextBox 5">
            <a:extLst>
              <a:ext uri="{FF2B5EF4-FFF2-40B4-BE49-F238E27FC236}">
                <a16:creationId xmlns:a16="http://schemas.microsoft.com/office/drawing/2014/main" id="{46BF10AD-BF63-3F05-13C6-7B0102D45E9E}"/>
              </a:ext>
            </a:extLst>
          </p:cNvPr>
          <p:cNvSpPr txBox="1"/>
          <p:nvPr/>
        </p:nvSpPr>
        <p:spPr>
          <a:xfrm>
            <a:off x="544530" y="2404149"/>
            <a:ext cx="3708971" cy="369332"/>
          </a:xfrm>
          <a:prstGeom prst="rect">
            <a:avLst/>
          </a:prstGeom>
          <a:noFill/>
          <a:ln>
            <a:solidFill>
              <a:schemeClr val="accent1">
                <a:lumMod val="75000"/>
              </a:schemeClr>
            </a:solidFill>
          </a:ln>
        </p:spPr>
        <p:txBody>
          <a:bodyPr wrap="square" rtlCol="0">
            <a:spAutoFit/>
          </a:bodyPr>
          <a:lstStyle/>
          <a:p>
            <a:r>
              <a:rPr lang="en-IN" dirty="0">
                <a:solidFill>
                  <a:schemeClr val="accent1"/>
                </a:solidFill>
              </a:rPr>
              <a:t>Maximum Power and Active Power: </a:t>
            </a:r>
          </a:p>
        </p:txBody>
      </p:sp>
      <p:pic>
        <p:nvPicPr>
          <p:cNvPr id="8" name="Picture 7">
            <a:extLst>
              <a:ext uri="{FF2B5EF4-FFF2-40B4-BE49-F238E27FC236}">
                <a16:creationId xmlns:a16="http://schemas.microsoft.com/office/drawing/2014/main" id="{5854630A-1189-F7C3-93EC-D8EF8ACA60D9}"/>
              </a:ext>
            </a:extLst>
          </p:cNvPr>
          <p:cNvPicPr>
            <a:picLocks noChangeAspect="1"/>
          </p:cNvPicPr>
          <p:nvPr/>
        </p:nvPicPr>
        <p:blipFill>
          <a:blip r:embed="rId3"/>
          <a:stretch>
            <a:fillRect/>
          </a:stretch>
        </p:blipFill>
        <p:spPr>
          <a:xfrm>
            <a:off x="330097" y="3049415"/>
            <a:ext cx="9923512" cy="3222958"/>
          </a:xfrm>
          <a:prstGeom prst="rect">
            <a:avLst/>
          </a:prstGeom>
        </p:spPr>
      </p:pic>
    </p:spTree>
    <p:extLst>
      <p:ext uri="{BB962C8B-B14F-4D97-AF65-F5344CB8AC3E}">
        <p14:creationId xmlns:p14="http://schemas.microsoft.com/office/powerpoint/2010/main" val="1631521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DCCF22-C405-BCBE-0B31-B0316E91CFC5}"/>
              </a:ext>
            </a:extLst>
          </p:cNvPr>
          <p:cNvSpPr txBox="1"/>
          <p:nvPr/>
        </p:nvSpPr>
        <p:spPr>
          <a:xfrm>
            <a:off x="544530" y="205483"/>
            <a:ext cx="5085708" cy="461665"/>
          </a:xfrm>
          <a:prstGeom prst="rect">
            <a:avLst/>
          </a:prstGeom>
          <a:noFill/>
        </p:spPr>
        <p:txBody>
          <a:bodyPr wrap="square" rtlCol="0">
            <a:spAutoFit/>
          </a:bodyPr>
          <a:lstStyle/>
          <a:p>
            <a:r>
              <a:rPr lang="en-IN" sz="2400" u="sng" dirty="0">
                <a:solidFill>
                  <a:srgbClr val="0070C0"/>
                </a:solidFill>
                <a:latin typeface="Aharoni" panose="02010803020104030203" pitchFamily="2" charset="-79"/>
                <a:cs typeface="Aharoni" panose="02010803020104030203" pitchFamily="2" charset="-79"/>
              </a:rPr>
              <a:t>Calculation of Performance Ratio:</a:t>
            </a:r>
          </a:p>
        </p:txBody>
      </p:sp>
      <p:sp>
        <p:nvSpPr>
          <p:cNvPr id="3" name="TextBox 2">
            <a:extLst>
              <a:ext uri="{FF2B5EF4-FFF2-40B4-BE49-F238E27FC236}">
                <a16:creationId xmlns:a16="http://schemas.microsoft.com/office/drawing/2014/main" id="{BAF4A604-8865-6D8B-6F45-3786727246A8}"/>
              </a:ext>
            </a:extLst>
          </p:cNvPr>
          <p:cNvSpPr txBox="1"/>
          <p:nvPr/>
        </p:nvSpPr>
        <p:spPr>
          <a:xfrm>
            <a:off x="667820" y="667148"/>
            <a:ext cx="4633645" cy="369332"/>
          </a:xfrm>
          <a:prstGeom prst="rect">
            <a:avLst/>
          </a:prstGeom>
          <a:noFill/>
          <a:ln>
            <a:solidFill>
              <a:schemeClr val="accent1">
                <a:lumMod val="75000"/>
              </a:schemeClr>
            </a:solidFill>
          </a:ln>
        </p:spPr>
        <p:txBody>
          <a:bodyPr wrap="square" rtlCol="0">
            <a:spAutoFit/>
          </a:bodyPr>
          <a:lstStyle/>
          <a:p>
            <a:r>
              <a:rPr lang="en-IN" b="1" dirty="0"/>
              <a:t>Performance Ratio=Active Power/Ideal Power</a:t>
            </a:r>
          </a:p>
        </p:txBody>
      </p:sp>
      <p:sp>
        <p:nvSpPr>
          <p:cNvPr id="4" name="TextBox 3">
            <a:extLst>
              <a:ext uri="{FF2B5EF4-FFF2-40B4-BE49-F238E27FC236}">
                <a16:creationId xmlns:a16="http://schemas.microsoft.com/office/drawing/2014/main" id="{34B6AA3B-D8FA-5421-4D75-CDAEC758D726}"/>
              </a:ext>
            </a:extLst>
          </p:cNvPr>
          <p:cNvSpPr txBox="1"/>
          <p:nvPr/>
        </p:nvSpPr>
        <p:spPr>
          <a:xfrm>
            <a:off x="667821" y="1313479"/>
            <a:ext cx="2321960" cy="369332"/>
          </a:xfrm>
          <a:prstGeom prst="rect">
            <a:avLst/>
          </a:prstGeom>
          <a:noFill/>
          <a:ln>
            <a:solidFill>
              <a:schemeClr val="accent1">
                <a:lumMod val="75000"/>
              </a:schemeClr>
            </a:solidFill>
          </a:ln>
        </p:spPr>
        <p:txBody>
          <a:bodyPr wrap="square" rtlCol="0">
            <a:spAutoFit/>
          </a:bodyPr>
          <a:lstStyle/>
          <a:p>
            <a:r>
              <a:rPr lang="en-IN" dirty="0">
                <a:solidFill>
                  <a:schemeClr val="accent1"/>
                </a:solidFill>
              </a:rPr>
              <a:t>Instantaneous PVPR </a:t>
            </a:r>
          </a:p>
        </p:txBody>
      </p:sp>
      <p:pic>
        <p:nvPicPr>
          <p:cNvPr id="6" name="Picture 5">
            <a:extLst>
              <a:ext uri="{FF2B5EF4-FFF2-40B4-BE49-F238E27FC236}">
                <a16:creationId xmlns:a16="http://schemas.microsoft.com/office/drawing/2014/main" id="{D5B0E1F0-D9EA-92B6-B15E-7AE6CC17B35F}"/>
              </a:ext>
            </a:extLst>
          </p:cNvPr>
          <p:cNvPicPr>
            <a:picLocks noChangeAspect="1"/>
          </p:cNvPicPr>
          <p:nvPr/>
        </p:nvPicPr>
        <p:blipFill>
          <a:blip r:embed="rId2"/>
          <a:stretch>
            <a:fillRect/>
          </a:stretch>
        </p:blipFill>
        <p:spPr>
          <a:xfrm>
            <a:off x="544530" y="1867343"/>
            <a:ext cx="8085762" cy="2848495"/>
          </a:xfrm>
          <a:prstGeom prst="rect">
            <a:avLst/>
          </a:prstGeom>
        </p:spPr>
      </p:pic>
      <p:sp>
        <p:nvSpPr>
          <p:cNvPr id="7" name="TextBox 6">
            <a:extLst>
              <a:ext uri="{FF2B5EF4-FFF2-40B4-BE49-F238E27FC236}">
                <a16:creationId xmlns:a16="http://schemas.microsoft.com/office/drawing/2014/main" id="{BB9EB5EA-45B8-24ED-33C6-AC34588D8A17}"/>
              </a:ext>
            </a:extLst>
          </p:cNvPr>
          <p:cNvSpPr txBox="1"/>
          <p:nvPr/>
        </p:nvSpPr>
        <p:spPr>
          <a:xfrm>
            <a:off x="791110" y="5044611"/>
            <a:ext cx="6801492" cy="646331"/>
          </a:xfrm>
          <a:prstGeom prst="rect">
            <a:avLst/>
          </a:prstGeom>
          <a:noFill/>
        </p:spPr>
        <p:txBody>
          <a:bodyPr wrap="square" rtlCol="0">
            <a:spAutoFit/>
          </a:bodyPr>
          <a:lstStyle/>
          <a:p>
            <a:r>
              <a:rPr lang="en-IN" dirty="0"/>
              <a:t>We choose the window of 10 AM to 3 PM for soiling analysis as it provides us with considerably high values</a:t>
            </a:r>
          </a:p>
        </p:txBody>
      </p:sp>
    </p:spTree>
    <p:extLst>
      <p:ext uri="{BB962C8B-B14F-4D97-AF65-F5344CB8AC3E}">
        <p14:creationId xmlns:p14="http://schemas.microsoft.com/office/powerpoint/2010/main" val="3684792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9170</TotalTime>
  <Words>727</Words>
  <Application>Microsoft Office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Aharoni</vt: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Bipasha Ghosh</dc:creator>
  <cp:lastModifiedBy>Bipasha Ghosh</cp:lastModifiedBy>
  <cp:revision>2</cp:revision>
  <dcterms:created xsi:type="dcterms:W3CDTF">2024-06-30T11:21:56Z</dcterms:created>
  <dcterms:modified xsi:type="dcterms:W3CDTF">2024-07-17T04:36:11Z</dcterms:modified>
</cp:coreProperties>
</file>