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82"/>
  </p:normalViewPr>
  <p:slideViewPr>
    <p:cSldViewPr snapToGrid="0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0F105-2716-4FB2-9F44-6984EA1E66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E53137-C38B-4557-A951-80F8E9C27B8A}">
      <dgm:prSet/>
      <dgm:spPr/>
      <dgm:t>
        <a:bodyPr/>
        <a:lstStyle/>
        <a:p>
          <a:pPr>
            <a:lnSpc>
              <a:spcPct val="100000"/>
            </a:lnSpc>
          </a:pPr>
          <a:r>
            <a:rPr lang="en-KE" dirty="0"/>
            <a:t>Microsoft wants to establish its presence in the film industry by launching a new movie studio.</a:t>
          </a:r>
          <a:endParaRPr lang="en-US" dirty="0"/>
        </a:p>
      </dgm:t>
    </dgm:pt>
    <dgm:pt modelId="{F59F2FB6-1393-46CE-ACA5-C25E791DC1A0}" type="parTrans" cxnId="{8C8A941D-0DA5-4F00-B3B5-CD24AC7228AE}">
      <dgm:prSet/>
      <dgm:spPr/>
      <dgm:t>
        <a:bodyPr/>
        <a:lstStyle/>
        <a:p>
          <a:endParaRPr lang="en-US"/>
        </a:p>
      </dgm:t>
    </dgm:pt>
    <dgm:pt modelId="{C401B6CB-D2B6-41B3-9434-5A8BA84227E2}" type="sibTrans" cxnId="{8C8A941D-0DA5-4F00-B3B5-CD24AC7228AE}">
      <dgm:prSet/>
      <dgm:spPr/>
      <dgm:t>
        <a:bodyPr/>
        <a:lstStyle/>
        <a:p>
          <a:endParaRPr lang="en-US"/>
        </a:p>
      </dgm:t>
    </dgm:pt>
    <dgm:pt modelId="{8A861365-1E17-44BA-BA99-708C048AFA6D}">
      <dgm:prSet/>
      <dgm:spPr/>
      <dgm:t>
        <a:bodyPr/>
        <a:lstStyle/>
        <a:p>
          <a:pPr>
            <a:lnSpc>
              <a:spcPct val="100000"/>
            </a:lnSpc>
          </a:pPr>
          <a:r>
            <a:rPr lang="en-KE" dirty="0"/>
            <a:t>This presentation aims to provide an understanding of the business, the data provided as well as a brief description of the data analysis.</a:t>
          </a:r>
          <a:endParaRPr lang="en-US" dirty="0"/>
        </a:p>
      </dgm:t>
    </dgm:pt>
    <dgm:pt modelId="{9DB88677-F544-40FD-938C-460043D18FC3}" type="parTrans" cxnId="{2819AF8D-86BE-418B-BA0F-0330B1229032}">
      <dgm:prSet/>
      <dgm:spPr/>
      <dgm:t>
        <a:bodyPr/>
        <a:lstStyle/>
        <a:p>
          <a:endParaRPr lang="en-US"/>
        </a:p>
      </dgm:t>
    </dgm:pt>
    <dgm:pt modelId="{96009B1F-29E5-41D1-8727-4DAA30474ACB}" type="sibTrans" cxnId="{2819AF8D-86BE-418B-BA0F-0330B1229032}">
      <dgm:prSet/>
      <dgm:spPr/>
      <dgm:t>
        <a:bodyPr/>
        <a:lstStyle/>
        <a:p>
          <a:endParaRPr lang="en-US"/>
        </a:p>
      </dgm:t>
    </dgm:pt>
    <dgm:pt modelId="{098A7CB3-C836-43EA-B32B-D01BEE49C80C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Based on the insights gained from the analysis, expect to find a few recommendations for microsoft on how to open a profitable studio.</a:t>
          </a:r>
          <a:endParaRPr lang="en-US"/>
        </a:p>
      </dgm:t>
    </dgm:pt>
    <dgm:pt modelId="{5619CBCE-88DE-4D0B-BFF5-E14D6469C366}" type="parTrans" cxnId="{0551B65E-4064-44F8-9971-F871F7E4102C}">
      <dgm:prSet/>
      <dgm:spPr/>
      <dgm:t>
        <a:bodyPr/>
        <a:lstStyle/>
        <a:p>
          <a:endParaRPr lang="en-US"/>
        </a:p>
      </dgm:t>
    </dgm:pt>
    <dgm:pt modelId="{1B52FE51-C8C3-4A42-B6BE-AEABD3086B49}" type="sibTrans" cxnId="{0551B65E-4064-44F8-9971-F871F7E4102C}">
      <dgm:prSet/>
      <dgm:spPr/>
      <dgm:t>
        <a:bodyPr/>
        <a:lstStyle/>
        <a:p>
          <a:endParaRPr lang="en-US"/>
        </a:p>
      </dgm:t>
    </dgm:pt>
    <dgm:pt modelId="{DB28B613-3C28-7646-8EC9-0365ABB4864E}" type="pres">
      <dgm:prSet presAssocID="{5090F105-2716-4FB2-9F44-6984EA1E66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94B597-5F72-3844-8461-8550F8FA2B2A}" type="pres">
      <dgm:prSet presAssocID="{08E53137-C38B-4557-A951-80F8E9C27B8A}" presName="hierRoot1" presStyleCnt="0"/>
      <dgm:spPr/>
    </dgm:pt>
    <dgm:pt modelId="{58EA2656-5CA2-AF44-A7CE-E15BFCBF5F5F}" type="pres">
      <dgm:prSet presAssocID="{08E53137-C38B-4557-A951-80F8E9C27B8A}" presName="composite" presStyleCnt="0"/>
      <dgm:spPr/>
    </dgm:pt>
    <dgm:pt modelId="{6B620750-C229-FB4C-8CE3-B6AA4415A047}" type="pres">
      <dgm:prSet presAssocID="{08E53137-C38B-4557-A951-80F8E9C27B8A}" presName="background" presStyleLbl="node0" presStyleIdx="0" presStyleCnt="3"/>
      <dgm:spPr/>
    </dgm:pt>
    <dgm:pt modelId="{70876E6A-6A15-6A43-BEF1-527DF858F7EF}" type="pres">
      <dgm:prSet presAssocID="{08E53137-C38B-4557-A951-80F8E9C27B8A}" presName="text" presStyleLbl="fgAcc0" presStyleIdx="0" presStyleCnt="3">
        <dgm:presLayoutVars>
          <dgm:chPref val="3"/>
        </dgm:presLayoutVars>
      </dgm:prSet>
      <dgm:spPr/>
    </dgm:pt>
    <dgm:pt modelId="{5768C871-0165-4B48-80EC-EC71FB5705D3}" type="pres">
      <dgm:prSet presAssocID="{08E53137-C38B-4557-A951-80F8E9C27B8A}" presName="hierChild2" presStyleCnt="0"/>
      <dgm:spPr/>
    </dgm:pt>
    <dgm:pt modelId="{CF09164B-F697-F647-8C3C-9EDF29407BB2}" type="pres">
      <dgm:prSet presAssocID="{8A861365-1E17-44BA-BA99-708C048AFA6D}" presName="hierRoot1" presStyleCnt="0"/>
      <dgm:spPr/>
    </dgm:pt>
    <dgm:pt modelId="{9A00448C-0019-C140-80CF-840B1861EE23}" type="pres">
      <dgm:prSet presAssocID="{8A861365-1E17-44BA-BA99-708C048AFA6D}" presName="composite" presStyleCnt="0"/>
      <dgm:spPr/>
    </dgm:pt>
    <dgm:pt modelId="{46F2E801-9D2B-DB4A-A210-CB855EFD847C}" type="pres">
      <dgm:prSet presAssocID="{8A861365-1E17-44BA-BA99-708C048AFA6D}" presName="background" presStyleLbl="node0" presStyleIdx="1" presStyleCnt="3"/>
      <dgm:spPr/>
    </dgm:pt>
    <dgm:pt modelId="{34C8416E-501C-7040-A77E-6FEFDFAF4C36}" type="pres">
      <dgm:prSet presAssocID="{8A861365-1E17-44BA-BA99-708C048AFA6D}" presName="text" presStyleLbl="fgAcc0" presStyleIdx="1" presStyleCnt="3">
        <dgm:presLayoutVars>
          <dgm:chPref val="3"/>
        </dgm:presLayoutVars>
      </dgm:prSet>
      <dgm:spPr/>
    </dgm:pt>
    <dgm:pt modelId="{2C903E2D-7CBB-E743-8E3C-6D41D877716B}" type="pres">
      <dgm:prSet presAssocID="{8A861365-1E17-44BA-BA99-708C048AFA6D}" presName="hierChild2" presStyleCnt="0"/>
      <dgm:spPr/>
    </dgm:pt>
    <dgm:pt modelId="{09FBBFDE-95A8-B042-AA87-3CDD3CE9E7E4}" type="pres">
      <dgm:prSet presAssocID="{098A7CB3-C836-43EA-B32B-D01BEE49C80C}" presName="hierRoot1" presStyleCnt="0"/>
      <dgm:spPr/>
    </dgm:pt>
    <dgm:pt modelId="{FA8B019E-58E9-A54A-839E-2005920F58D0}" type="pres">
      <dgm:prSet presAssocID="{098A7CB3-C836-43EA-B32B-D01BEE49C80C}" presName="composite" presStyleCnt="0"/>
      <dgm:spPr/>
    </dgm:pt>
    <dgm:pt modelId="{3C1B961C-6448-B142-AE28-4F83A3C589EC}" type="pres">
      <dgm:prSet presAssocID="{098A7CB3-C836-43EA-B32B-D01BEE49C80C}" presName="background" presStyleLbl="node0" presStyleIdx="2" presStyleCnt="3"/>
      <dgm:spPr/>
    </dgm:pt>
    <dgm:pt modelId="{6A5F7AFE-E683-E940-AFC2-1E1052C56250}" type="pres">
      <dgm:prSet presAssocID="{098A7CB3-C836-43EA-B32B-D01BEE49C80C}" presName="text" presStyleLbl="fgAcc0" presStyleIdx="2" presStyleCnt="3">
        <dgm:presLayoutVars>
          <dgm:chPref val="3"/>
        </dgm:presLayoutVars>
      </dgm:prSet>
      <dgm:spPr/>
    </dgm:pt>
    <dgm:pt modelId="{FA363CE7-3D31-AE4F-9A06-663F2907C38E}" type="pres">
      <dgm:prSet presAssocID="{098A7CB3-C836-43EA-B32B-D01BEE49C80C}" presName="hierChild2" presStyleCnt="0"/>
      <dgm:spPr/>
    </dgm:pt>
  </dgm:ptLst>
  <dgm:cxnLst>
    <dgm:cxn modelId="{8C8A941D-0DA5-4F00-B3B5-CD24AC7228AE}" srcId="{5090F105-2716-4FB2-9F44-6984EA1E6614}" destId="{08E53137-C38B-4557-A951-80F8E9C27B8A}" srcOrd="0" destOrd="0" parTransId="{F59F2FB6-1393-46CE-ACA5-C25E791DC1A0}" sibTransId="{C401B6CB-D2B6-41B3-9434-5A8BA84227E2}"/>
    <dgm:cxn modelId="{323A6D1F-B844-4242-92D3-B11BBAF3738B}" type="presOf" srcId="{5090F105-2716-4FB2-9F44-6984EA1E6614}" destId="{DB28B613-3C28-7646-8EC9-0365ABB4864E}" srcOrd="0" destOrd="0" presId="urn:microsoft.com/office/officeart/2005/8/layout/hierarchy1"/>
    <dgm:cxn modelId="{24A0995B-D8BB-ED49-8D9B-5D6087574910}" type="presOf" srcId="{098A7CB3-C836-43EA-B32B-D01BEE49C80C}" destId="{6A5F7AFE-E683-E940-AFC2-1E1052C56250}" srcOrd="0" destOrd="0" presId="urn:microsoft.com/office/officeart/2005/8/layout/hierarchy1"/>
    <dgm:cxn modelId="{0551B65E-4064-44F8-9971-F871F7E4102C}" srcId="{5090F105-2716-4FB2-9F44-6984EA1E6614}" destId="{098A7CB3-C836-43EA-B32B-D01BEE49C80C}" srcOrd="2" destOrd="0" parTransId="{5619CBCE-88DE-4D0B-BFF5-E14D6469C366}" sibTransId="{1B52FE51-C8C3-4A42-B6BE-AEABD3086B49}"/>
    <dgm:cxn modelId="{2819AF8D-86BE-418B-BA0F-0330B1229032}" srcId="{5090F105-2716-4FB2-9F44-6984EA1E6614}" destId="{8A861365-1E17-44BA-BA99-708C048AFA6D}" srcOrd="1" destOrd="0" parTransId="{9DB88677-F544-40FD-938C-460043D18FC3}" sibTransId="{96009B1F-29E5-41D1-8727-4DAA30474ACB}"/>
    <dgm:cxn modelId="{8EA3C0DC-B35F-AB42-88CC-23704F47F267}" type="presOf" srcId="{8A861365-1E17-44BA-BA99-708C048AFA6D}" destId="{34C8416E-501C-7040-A77E-6FEFDFAF4C36}" srcOrd="0" destOrd="0" presId="urn:microsoft.com/office/officeart/2005/8/layout/hierarchy1"/>
    <dgm:cxn modelId="{CAC2B8F8-223A-BA47-9B8F-6F00B0DBFA99}" type="presOf" srcId="{08E53137-C38B-4557-A951-80F8E9C27B8A}" destId="{70876E6A-6A15-6A43-BEF1-527DF858F7EF}" srcOrd="0" destOrd="0" presId="urn:microsoft.com/office/officeart/2005/8/layout/hierarchy1"/>
    <dgm:cxn modelId="{364836B9-EFF7-3347-B234-CA0B863B617A}" type="presParOf" srcId="{DB28B613-3C28-7646-8EC9-0365ABB4864E}" destId="{3594B597-5F72-3844-8461-8550F8FA2B2A}" srcOrd="0" destOrd="0" presId="urn:microsoft.com/office/officeart/2005/8/layout/hierarchy1"/>
    <dgm:cxn modelId="{BD916609-2E36-A246-A0E6-8B9393640F37}" type="presParOf" srcId="{3594B597-5F72-3844-8461-8550F8FA2B2A}" destId="{58EA2656-5CA2-AF44-A7CE-E15BFCBF5F5F}" srcOrd="0" destOrd="0" presId="urn:microsoft.com/office/officeart/2005/8/layout/hierarchy1"/>
    <dgm:cxn modelId="{19392358-31DE-0247-B528-3D9743A8668F}" type="presParOf" srcId="{58EA2656-5CA2-AF44-A7CE-E15BFCBF5F5F}" destId="{6B620750-C229-FB4C-8CE3-B6AA4415A047}" srcOrd="0" destOrd="0" presId="urn:microsoft.com/office/officeart/2005/8/layout/hierarchy1"/>
    <dgm:cxn modelId="{765C0C43-135E-AD41-BF9F-69480788C431}" type="presParOf" srcId="{58EA2656-5CA2-AF44-A7CE-E15BFCBF5F5F}" destId="{70876E6A-6A15-6A43-BEF1-527DF858F7EF}" srcOrd="1" destOrd="0" presId="urn:microsoft.com/office/officeart/2005/8/layout/hierarchy1"/>
    <dgm:cxn modelId="{181E5D98-708B-764F-9F12-BD13C31A6D10}" type="presParOf" srcId="{3594B597-5F72-3844-8461-8550F8FA2B2A}" destId="{5768C871-0165-4B48-80EC-EC71FB5705D3}" srcOrd="1" destOrd="0" presId="urn:microsoft.com/office/officeart/2005/8/layout/hierarchy1"/>
    <dgm:cxn modelId="{0A108A99-8B98-C94F-A484-56A90C4CF887}" type="presParOf" srcId="{DB28B613-3C28-7646-8EC9-0365ABB4864E}" destId="{CF09164B-F697-F647-8C3C-9EDF29407BB2}" srcOrd="1" destOrd="0" presId="urn:microsoft.com/office/officeart/2005/8/layout/hierarchy1"/>
    <dgm:cxn modelId="{22DF2E56-36AB-0F4E-8CD5-76B30F62EF3D}" type="presParOf" srcId="{CF09164B-F697-F647-8C3C-9EDF29407BB2}" destId="{9A00448C-0019-C140-80CF-840B1861EE23}" srcOrd="0" destOrd="0" presId="urn:microsoft.com/office/officeart/2005/8/layout/hierarchy1"/>
    <dgm:cxn modelId="{1A4B565D-60C0-074E-825C-3162BCBF3721}" type="presParOf" srcId="{9A00448C-0019-C140-80CF-840B1861EE23}" destId="{46F2E801-9D2B-DB4A-A210-CB855EFD847C}" srcOrd="0" destOrd="0" presId="urn:microsoft.com/office/officeart/2005/8/layout/hierarchy1"/>
    <dgm:cxn modelId="{BAA2B615-0B99-464A-A01E-2A2B468F9E3D}" type="presParOf" srcId="{9A00448C-0019-C140-80CF-840B1861EE23}" destId="{34C8416E-501C-7040-A77E-6FEFDFAF4C36}" srcOrd="1" destOrd="0" presId="urn:microsoft.com/office/officeart/2005/8/layout/hierarchy1"/>
    <dgm:cxn modelId="{5960385A-B8E1-8B4C-8789-BBE1E79A3B96}" type="presParOf" srcId="{CF09164B-F697-F647-8C3C-9EDF29407BB2}" destId="{2C903E2D-7CBB-E743-8E3C-6D41D877716B}" srcOrd="1" destOrd="0" presId="urn:microsoft.com/office/officeart/2005/8/layout/hierarchy1"/>
    <dgm:cxn modelId="{151634B7-B874-C94B-98EF-5F5AF8D5EA8B}" type="presParOf" srcId="{DB28B613-3C28-7646-8EC9-0365ABB4864E}" destId="{09FBBFDE-95A8-B042-AA87-3CDD3CE9E7E4}" srcOrd="2" destOrd="0" presId="urn:microsoft.com/office/officeart/2005/8/layout/hierarchy1"/>
    <dgm:cxn modelId="{E1064EFF-C81D-FF40-AB17-CE12D3C62524}" type="presParOf" srcId="{09FBBFDE-95A8-B042-AA87-3CDD3CE9E7E4}" destId="{FA8B019E-58E9-A54A-839E-2005920F58D0}" srcOrd="0" destOrd="0" presId="urn:microsoft.com/office/officeart/2005/8/layout/hierarchy1"/>
    <dgm:cxn modelId="{C051C36B-F911-5C42-A011-C28FC206AE52}" type="presParOf" srcId="{FA8B019E-58E9-A54A-839E-2005920F58D0}" destId="{3C1B961C-6448-B142-AE28-4F83A3C589EC}" srcOrd="0" destOrd="0" presId="urn:microsoft.com/office/officeart/2005/8/layout/hierarchy1"/>
    <dgm:cxn modelId="{2D240830-4013-904E-BC10-CDAC62318CB6}" type="presParOf" srcId="{FA8B019E-58E9-A54A-839E-2005920F58D0}" destId="{6A5F7AFE-E683-E940-AFC2-1E1052C56250}" srcOrd="1" destOrd="0" presId="urn:microsoft.com/office/officeart/2005/8/layout/hierarchy1"/>
    <dgm:cxn modelId="{DE0B56AB-E824-F14C-B1E2-5E0F11ADD2C1}" type="presParOf" srcId="{09FBBFDE-95A8-B042-AA87-3CDD3CE9E7E4}" destId="{FA363CE7-3D31-AE4F-9A06-663F2907C3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5F925-82E3-4397-9243-C4EAC69E2F0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3F2FAC-6D07-48A9-A26F-4D41779D69C3}">
      <dgm:prSet/>
      <dgm:spPr/>
      <dgm:t>
        <a:bodyPr/>
        <a:lstStyle/>
        <a:p>
          <a:r>
            <a:rPr lang="en-KE"/>
            <a:t>Recognizing the transformative power of  original content and the growing demand for diverse storytelling, micrsoft has decided to open its own new studio.</a:t>
          </a:r>
          <a:endParaRPr lang="en-US"/>
        </a:p>
      </dgm:t>
    </dgm:pt>
    <dgm:pt modelId="{2951F3F2-B490-483A-A727-ACC4BAE151C5}" type="parTrans" cxnId="{EDAFF868-2BFF-467E-8995-FBD08A309BD8}">
      <dgm:prSet/>
      <dgm:spPr/>
      <dgm:t>
        <a:bodyPr/>
        <a:lstStyle/>
        <a:p>
          <a:endParaRPr lang="en-US"/>
        </a:p>
      </dgm:t>
    </dgm:pt>
    <dgm:pt modelId="{7E93EBAF-04B6-4F93-86A4-4EC1C103ADA9}" type="sibTrans" cxnId="{EDAFF868-2BFF-467E-8995-FBD08A309BD8}">
      <dgm:prSet/>
      <dgm:spPr/>
      <dgm:t>
        <a:bodyPr/>
        <a:lstStyle/>
        <a:p>
          <a:endParaRPr lang="en-US"/>
        </a:p>
      </dgm:t>
    </dgm:pt>
    <dgm:pt modelId="{C065E707-3C08-4965-8A85-16C0285C33B3}">
      <dgm:prSet/>
      <dgm:spPr/>
      <dgm:t>
        <a:bodyPr/>
        <a:lstStyle/>
        <a:p>
          <a:r>
            <a:rPr lang="en-KE"/>
            <a:t>This underscores Microsoft’s commitment to innovation and desire to engage audiences in new and exciting ways.</a:t>
          </a:r>
          <a:endParaRPr lang="en-US"/>
        </a:p>
      </dgm:t>
    </dgm:pt>
    <dgm:pt modelId="{1B07AD79-3258-4A7B-B766-7FED24F8C0C5}" type="parTrans" cxnId="{8F5E8AA1-22ED-4640-895E-D5A41814A57E}">
      <dgm:prSet/>
      <dgm:spPr/>
      <dgm:t>
        <a:bodyPr/>
        <a:lstStyle/>
        <a:p>
          <a:endParaRPr lang="en-US"/>
        </a:p>
      </dgm:t>
    </dgm:pt>
    <dgm:pt modelId="{69C07773-FEE5-46D8-9EB9-26D8DC4B32D0}" type="sibTrans" cxnId="{8F5E8AA1-22ED-4640-895E-D5A41814A57E}">
      <dgm:prSet/>
      <dgm:spPr/>
      <dgm:t>
        <a:bodyPr/>
        <a:lstStyle/>
        <a:p>
          <a:endParaRPr lang="en-US"/>
        </a:p>
      </dgm:t>
    </dgm:pt>
    <dgm:pt modelId="{DB46572E-9047-4426-8D7A-74A98DE55AFB}">
      <dgm:prSet/>
      <dgm:spPr/>
      <dgm:t>
        <a:bodyPr/>
        <a:lstStyle/>
        <a:p>
          <a:r>
            <a:rPr lang="en-KE"/>
            <a:t>Microsoft aims to leverage business insights to produce compelling films that captivate audiences.</a:t>
          </a:r>
          <a:endParaRPr lang="en-US"/>
        </a:p>
      </dgm:t>
    </dgm:pt>
    <dgm:pt modelId="{51833C45-3255-4952-850A-1691C6A51663}" type="parTrans" cxnId="{29BC0DAD-A826-46D4-AEED-85B12848FA92}">
      <dgm:prSet/>
      <dgm:spPr/>
      <dgm:t>
        <a:bodyPr/>
        <a:lstStyle/>
        <a:p>
          <a:endParaRPr lang="en-US"/>
        </a:p>
      </dgm:t>
    </dgm:pt>
    <dgm:pt modelId="{73383E34-E65A-4C2E-A2D7-959DC71E63CA}" type="sibTrans" cxnId="{29BC0DAD-A826-46D4-AEED-85B12848FA92}">
      <dgm:prSet/>
      <dgm:spPr/>
      <dgm:t>
        <a:bodyPr/>
        <a:lstStyle/>
        <a:p>
          <a:endParaRPr lang="en-US"/>
        </a:p>
      </dgm:t>
    </dgm:pt>
    <dgm:pt modelId="{D9DDBD28-3B1E-3048-A1FE-6D65F7198F57}" type="pres">
      <dgm:prSet presAssocID="{7B25F925-82E3-4397-9243-C4EAC69E2F0D}" presName="outerComposite" presStyleCnt="0">
        <dgm:presLayoutVars>
          <dgm:chMax val="5"/>
          <dgm:dir/>
          <dgm:resizeHandles val="exact"/>
        </dgm:presLayoutVars>
      </dgm:prSet>
      <dgm:spPr/>
    </dgm:pt>
    <dgm:pt modelId="{BBE94F00-390A-CA40-A600-F3F5DBA94ECF}" type="pres">
      <dgm:prSet presAssocID="{7B25F925-82E3-4397-9243-C4EAC69E2F0D}" presName="dummyMaxCanvas" presStyleCnt="0">
        <dgm:presLayoutVars/>
      </dgm:prSet>
      <dgm:spPr/>
    </dgm:pt>
    <dgm:pt modelId="{FB5F95F9-D104-9045-B58C-8C1D9BE81BEC}" type="pres">
      <dgm:prSet presAssocID="{7B25F925-82E3-4397-9243-C4EAC69E2F0D}" presName="ThreeNodes_1" presStyleLbl="node1" presStyleIdx="0" presStyleCnt="3">
        <dgm:presLayoutVars>
          <dgm:bulletEnabled val="1"/>
        </dgm:presLayoutVars>
      </dgm:prSet>
      <dgm:spPr/>
    </dgm:pt>
    <dgm:pt modelId="{AD550F2D-444E-7C48-A23C-0AF589B2513F}" type="pres">
      <dgm:prSet presAssocID="{7B25F925-82E3-4397-9243-C4EAC69E2F0D}" presName="ThreeNodes_2" presStyleLbl="node1" presStyleIdx="1" presStyleCnt="3">
        <dgm:presLayoutVars>
          <dgm:bulletEnabled val="1"/>
        </dgm:presLayoutVars>
      </dgm:prSet>
      <dgm:spPr/>
    </dgm:pt>
    <dgm:pt modelId="{E5954E78-4666-2C4F-BB2D-98D840276984}" type="pres">
      <dgm:prSet presAssocID="{7B25F925-82E3-4397-9243-C4EAC69E2F0D}" presName="ThreeNodes_3" presStyleLbl="node1" presStyleIdx="2" presStyleCnt="3">
        <dgm:presLayoutVars>
          <dgm:bulletEnabled val="1"/>
        </dgm:presLayoutVars>
      </dgm:prSet>
      <dgm:spPr/>
    </dgm:pt>
    <dgm:pt modelId="{E88F3CB0-655F-BD49-8622-E8610FCA3F0A}" type="pres">
      <dgm:prSet presAssocID="{7B25F925-82E3-4397-9243-C4EAC69E2F0D}" presName="ThreeConn_1-2" presStyleLbl="fgAccFollowNode1" presStyleIdx="0" presStyleCnt="2">
        <dgm:presLayoutVars>
          <dgm:bulletEnabled val="1"/>
        </dgm:presLayoutVars>
      </dgm:prSet>
      <dgm:spPr/>
    </dgm:pt>
    <dgm:pt modelId="{9F6E02B1-6689-7843-950D-5B0C5B2A8F18}" type="pres">
      <dgm:prSet presAssocID="{7B25F925-82E3-4397-9243-C4EAC69E2F0D}" presName="ThreeConn_2-3" presStyleLbl="fgAccFollowNode1" presStyleIdx="1" presStyleCnt="2">
        <dgm:presLayoutVars>
          <dgm:bulletEnabled val="1"/>
        </dgm:presLayoutVars>
      </dgm:prSet>
      <dgm:spPr/>
    </dgm:pt>
    <dgm:pt modelId="{F700AB47-13CF-3A4E-A318-370B7B0CB06E}" type="pres">
      <dgm:prSet presAssocID="{7B25F925-82E3-4397-9243-C4EAC69E2F0D}" presName="ThreeNodes_1_text" presStyleLbl="node1" presStyleIdx="2" presStyleCnt="3">
        <dgm:presLayoutVars>
          <dgm:bulletEnabled val="1"/>
        </dgm:presLayoutVars>
      </dgm:prSet>
      <dgm:spPr/>
    </dgm:pt>
    <dgm:pt modelId="{5976F00D-7172-D94F-9C23-72249EB9D2B6}" type="pres">
      <dgm:prSet presAssocID="{7B25F925-82E3-4397-9243-C4EAC69E2F0D}" presName="ThreeNodes_2_text" presStyleLbl="node1" presStyleIdx="2" presStyleCnt="3">
        <dgm:presLayoutVars>
          <dgm:bulletEnabled val="1"/>
        </dgm:presLayoutVars>
      </dgm:prSet>
      <dgm:spPr/>
    </dgm:pt>
    <dgm:pt modelId="{7B9571D1-B3A4-0B41-8BB4-996BBA4E9775}" type="pres">
      <dgm:prSet presAssocID="{7B25F925-82E3-4397-9243-C4EAC69E2F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65DE904-9502-E64A-A4AB-E365EF39D3E4}" type="presOf" srcId="{7E93EBAF-04B6-4F93-86A4-4EC1C103ADA9}" destId="{E88F3CB0-655F-BD49-8622-E8610FCA3F0A}" srcOrd="0" destOrd="0" presId="urn:microsoft.com/office/officeart/2005/8/layout/vProcess5"/>
    <dgm:cxn modelId="{B67A0C0F-5A60-C849-B375-48D5C2FCABF3}" type="presOf" srcId="{C065E707-3C08-4965-8A85-16C0285C33B3}" destId="{AD550F2D-444E-7C48-A23C-0AF589B2513F}" srcOrd="0" destOrd="0" presId="urn:microsoft.com/office/officeart/2005/8/layout/vProcess5"/>
    <dgm:cxn modelId="{FEFB4A13-D2F3-4E43-84ED-6DF2442F79C8}" type="presOf" srcId="{DB46572E-9047-4426-8D7A-74A98DE55AFB}" destId="{E5954E78-4666-2C4F-BB2D-98D840276984}" srcOrd="0" destOrd="0" presId="urn:microsoft.com/office/officeart/2005/8/layout/vProcess5"/>
    <dgm:cxn modelId="{1E6B1821-73B3-4442-BD1B-99B2CD4D35DA}" type="presOf" srcId="{DB46572E-9047-4426-8D7A-74A98DE55AFB}" destId="{7B9571D1-B3A4-0B41-8BB4-996BBA4E9775}" srcOrd="1" destOrd="0" presId="urn:microsoft.com/office/officeart/2005/8/layout/vProcess5"/>
    <dgm:cxn modelId="{5835E33A-41A1-6448-9531-D4D54684518B}" type="presOf" srcId="{69C07773-FEE5-46D8-9EB9-26D8DC4B32D0}" destId="{9F6E02B1-6689-7843-950D-5B0C5B2A8F18}" srcOrd="0" destOrd="0" presId="urn:microsoft.com/office/officeart/2005/8/layout/vProcess5"/>
    <dgm:cxn modelId="{EDAFF868-2BFF-467E-8995-FBD08A309BD8}" srcId="{7B25F925-82E3-4397-9243-C4EAC69E2F0D}" destId="{E03F2FAC-6D07-48A9-A26F-4D41779D69C3}" srcOrd="0" destOrd="0" parTransId="{2951F3F2-B490-483A-A727-ACC4BAE151C5}" sibTransId="{7E93EBAF-04B6-4F93-86A4-4EC1C103ADA9}"/>
    <dgm:cxn modelId="{EEADA791-E385-FE48-BD03-17E59E417725}" type="presOf" srcId="{E03F2FAC-6D07-48A9-A26F-4D41779D69C3}" destId="{F700AB47-13CF-3A4E-A318-370B7B0CB06E}" srcOrd="1" destOrd="0" presId="urn:microsoft.com/office/officeart/2005/8/layout/vProcess5"/>
    <dgm:cxn modelId="{8F5E8AA1-22ED-4640-895E-D5A41814A57E}" srcId="{7B25F925-82E3-4397-9243-C4EAC69E2F0D}" destId="{C065E707-3C08-4965-8A85-16C0285C33B3}" srcOrd="1" destOrd="0" parTransId="{1B07AD79-3258-4A7B-B766-7FED24F8C0C5}" sibTransId="{69C07773-FEE5-46D8-9EB9-26D8DC4B32D0}"/>
    <dgm:cxn modelId="{29BC0DAD-A826-46D4-AEED-85B12848FA92}" srcId="{7B25F925-82E3-4397-9243-C4EAC69E2F0D}" destId="{DB46572E-9047-4426-8D7A-74A98DE55AFB}" srcOrd="2" destOrd="0" parTransId="{51833C45-3255-4952-850A-1691C6A51663}" sibTransId="{73383E34-E65A-4C2E-A2D7-959DC71E63CA}"/>
    <dgm:cxn modelId="{FED41DCC-139E-EE4F-845E-713F088718E1}" type="presOf" srcId="{C065E707-3C08-4965-8A85-16C0285C33B3}" destId="{5976F00D-7172-D94F-9C23-72249EB9D2B6}" srcOrd="1" destOrd="0" presId="urn:microsoft.com/office/officeart/2005/8/layout/vProcess5"/>
    <dgm:cxn modelId="{062518E3-50A4-9843-8B44-FFFAC137A140}" type="presOf" srcId="{E03F2FAC-6D07-48A9-A26F-4D41779D69C3}" destId="{FB5F95F9-D104-9045-B58C-8C1D9BE81BEC}" srcOrd="0" destOrd="0" presId="urn:microsoft.com/office/officeart/2005/8/layout/vProcess5"/>
    <dgm:cxn modelId="{46A592E4-0794-DD46-A310-CBB274E834D4}" type="presOf" srcId="{7B25F925-82E3-4397-9243-C4EAC69E2F0D}" destId="{D9DDBD28-3B1E-3048-A1FE-6D65F7198F57}" srcOrd="0" destOrd="0" presId="urn:microsoft.com/office/officeart/2005/8/layout/vProcess5"/>
    <dgm:cxn modelId="{3CDCB86E-7509-3242-A96B-4901419B3EA1}" type="presParOf" srcId="{D9DDBD28-3B1E-3048-A1FE-6D65F7198F57}" destId="{BBE94F00-390A-CA40-A600-F3F5DBA94ECF}" srcOrd="0" destOrd="0" presId="urn:microsoft.com/office/officeart/2005/8/layout/vProcess5"/>
    <dgm:cxn modelId="{E6BE7A5A-B86A-F640-B43E-505663BC9895}" type="presParOf" srcId="{D9DDBD28-3B1E-3048-A1FE-6D65F7198F57}" destId="{FB5F95F9-D104-9045-B58C-8C1D9BE81BEC}" srcOrd="1" destOrd="0" presId="urn:microsoft.com/office/officeart/2005/8/layout/vProcess5"/>
    <dgm:cxn modelId="{45826617-28B4-8B47-B9D5-2865CF116E62}" type="presParOf" srcId="{D9DDBD28-3B1E-3048-A1FE-6D65F7198F57}" destId="{AD550F2D-444E-7C48-A23C-0AF589B2513F}" srcOrd="2" destOrd="0" presId="urn:microsoft.com/office/officeart/2005/8/layout/vProcess5"/>
    <dgm:cxn modelId="{A043CB59-8935-D24A-879A-2D45AB8C6E09}" type="presParOf" srcId="{D9DDBD28-3B1E-3048-A1FE-6D65F7198F57}" destId="{E5954E78-4666-2C4F-BB2D-98D840276984}" srcOrd="3" destOrd="0" presId="urn:microsoft.com/office/officeart/2005/8/layout/vProcess5"/>
    <dgm:cxn modelId="{4C7FADCA-15E5-5646-86A9-F8F635B94D39}" type="presParOf" srcId="{D9DDBD28-3B1E-3048-A1FE-6D65F7198F57}" destId="{E88F3CB0-655F-BD49-8622-E8610FCA3F0A}" srcOrd="4" destOrd="0" presId="urn:microsoft.com/office/officeart/2005/8/layout/vProcess5"/>
    <dgm:cxn modelId="{E28EE52B-9A14-0541-9453-5146952233A8}" type="presParOf" srcId="{D9DDBD28-3B1E-3048-A1FE-6D65F7198F57}" destId="{9F6E02B1-6689-7843-950D-5B0C5B2A8F18}" srcOrd="5" destOrd="0" presId="urn:microsoft.com/office/officeart/2005/8/layout/vProcess5"/>
    <dgm:cxn modelId="{90017B59-577A-FA42-A28A-C88A2CC75C34}" type="presParOf" srcId="{D9DDBD28-3B1E-3048-A1FE-6D65F7198F57}" destId="{F700AB47-13CF-3A4E-A318-370B7B0CB06E}" srcOrd="6" destOrd="0" presId="urn:microsoft.com/office/officeart/2005/8/layout/vProcess5"/>
    <dgm:cxn modelId="{6E6C597A-831F-9D4A-B3E5-E1C16EEB1BEB}" type="presParOf" srcId="{D9DDBD28-3B1E-3048-A1FE-6D65F7198F57}" destId="{5976F00D-7172-D94F-9C23-72249EB9D2B6}" srcOrd="7" destOrd="0" presId="urn:microsoft.com/office/officeart/2005/8/layout/vProcess5"/>
    <dgm:cxn modelId="{47E682AB-F572-CD49-AA07-A46824061402}" type="presParOf" srcId="{D9DDBD28-3B1E-3048-A1FE-6D65F7198F57}" destId="{7B9571D1-B3A4-0B41-8BB4-996BBA4E97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0CCDE-4C12-4543-9FDC-902AAA4A3F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C18146-CFD9-410E-AE5F-E5CADFE060E2}">
      <dgm:prSet/>
      <dgm:spPr/>
      <dgm:t>
        <a:bodyPr/>
        <a:lstStyle/>
        <a:p>
          <a:r>
            <a:rPr lang="en-KE" b="1" dirty="0"/>
            <a:t>Datasets</a:t>
          </a:r>
          <a:r>
            <a:rPr lang="en-KE" dirty="0"/>
            <a:t> related to the movie industry, including data on box office performance, movie genres, studio profitability and audience ratings.</a:t>
          </a:r>
          <a:endParaRPr lang="en-US" dirty="0"/>
        </a:p>
      </dgm:t>
    </dgm:pt>
    <dgm:pt modelId="{160D71BB-FA4C-4CBC-BCFA-41A224AB828E}" type="parTrans" cxnId="{5F893E78-E837-4DF5-BBC5-9891AC35FCB6}">
      <dgm:prSet/>
      <dgm:spPr/>
      <dgm:t>
        <a:bodyPr/>
        <a:lstStyle/>
        <a:p>
          <a:endParaRPr lang="en-US"/>
        </a:p>
      </dgm:t>
    </dgm:pt>
    <dgm:pt modelId="{DA939AF2-1FF0-471E-9F37-AD35990C3416}" type="sibTrans" cxnId="{5F893E78-E837-4DF5-BBC5-9891AC35FCB6}">
      <dgm:prSet/>
      <dgm:spPr/>
      <dgm:t>
        <a:bodyPr/>
        <a:lstStyle/>
        <a:p>
          <a:endParaRPr lang="en-US"/>
        </a:p>
      </dgm:t>
    </dgm:pt>
    <dgm:pt modelId="{FB34272C-2033-470B-8BF0-9F61E4AA6032}">
      <dgm:prSet/>
      <dgm:spPr/>
      <dgm:t>
        <a:bodyPr/>
        <a:lstStyle/>
        <a:p>
          <a:r>
            <a:rPr lang="en-GB" b="1" i="0" dirty="0"/>
            <a:t>Contents: </a:t>
          </a:r>
          <a:r>
            <a:rPr lang="en-GB" b="0" i="0" dirty="0"/>
            <a:t>movie titles, release dates, box office revenues, genre classifications, studio affiliations, and audience ratings.</a:t>
          </a:r>
          <a:endParaRPr lang="en-US" dirty="0"/>
        </a:p>
      </dgm:t>
    </dgm:pt>
    <dgm:pt modelId="{7A1B487C-3DB4-4B8D-81B7-5D9018336B72}" type="parTrans" cxnId="{CC8595D2-94B6-42B5-A9D4-308383A29215}">
      <dgm:prSet/>
      <dgm:spPr/>
      <dgm:t>
        <a:bodyPr/>
        <a:lstStyle/>
        <a:p>
          <a:endParaRPr lang="en-US"/>
        </a:p>
      </dgm:t>
    </dgm:pt>
    <dgm:pt modelId="{F0160606-DD26-4D8B-BD8B-B78B81D74968}" type="sibTrans" cxnId="{CC8595D2-94B6-42B5-A9D4-308383A29215}">
      <dgm:prSet/>
      <dgm:spPr/>
      <dgm:t>
        <a:bodyPr/>
        <a:lstStyle/>
        <a:p>
          <a:endParaRPr lang="en-US"/>
        </a:p>
      </dgm:t>
    </dgm:pt>
    <dgm:pt modelId="{4B221721-741C-41EC-BD6F-87359B444D49}">
      <dgm:prSet/>
      <dgm:spPr/>
      <dgm:t>
        <a:bodyPr/>
        <a:lstStyle/>
        <a:p>
          <a:r>
            <a:rPr lang="en-GB" b="1" i="0" dirty="0"/>
            <a:t>Data Cleaning: </a:t>
          </a:r>
          <a:r>
            <a:rPr lang="en-GB" b="0" i="0" dirty="0"/>
            <a:t>thorough cleaning and pre-processing to address missing values, duplicate entries, and inconsistent formatting, ensuring the integrity.</a:t>
          </a:r>
          <a:endParaRPr lang="en-US" dirty="0"/>
        </a:p>
      </dgm:t>
    </dgm:pt>
    <dgm:pt modelId="{0F4999F7-BABD-46C0-8AAC-A8ACA0171E4A}" type="parTrans" cxnId="{45681610-E2B1-48B6-8446-7B8355EEF3ED}">
      <dgm:prSet/>
      <dgm:spPr/>
      <dgm:t>
        <a:bodyPr/>
        <a:lstStyle/>
        <a:p>
          <a:endParaRPr lang="en-US"/>
        </a:p>
      </dgm:t>
    </dgm:pt>
    <dgm:pt modelId="{7B61FE41-4233-469A-8203-F4EEC074589B}" type="sibTrans" cxnId="{45681610-E2B1-48B6-8446-7B8355EEF3ED}">
      <dgm:prSet/>
      <dgm:spPr/>
      <dgm:t>
        <a:bodyPr/>
        <a:lstStyle/>
        <a:p>
          <a:endParaRPr lang="en-US"/>
        </a:p>
      </dgm:t>
    </dgm:pt>
    <dgm:pt modelId="{40E417FF-74C3-8A44-A2BB-8514D881FCE2}" type="pres">
      <dgm:prSet presAssocID="{B800CCDE-4C12-4543-9FDC-902AAA4A3F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33C842-97DB-F142-9F82-47EE0466FF85}" type="pres">
      <dgm:prSet presAssocID="{BEC18146-CFD9-410E-AE5F-E5CADFE060E2}" presName="hierRoot1" presStyleCnt="0"/>
      <dgm:spPr/>
    </dgm:pt>
    <dgm:pt modelId="{552A228D-B889-F24C-8399-E6FE480E35BC}" type="pres">
      <dgm:prSet presAssocID="{BEC18146-CFD9-410E-AE5F-E5CADFE060E2}" presName="composite" presStyleCnt="0"/>
      <dgm:spPr/>
    </dgm:pt>
    <dgm:pt modelId="{8B7A9A43-5705-214B-B8E9-A7063EE7E6CF}" type="pres">
      <dgm:prSet presAssocID="{BEC18146-CFD9-410E-AE5F-E5CADFE060E2}" presName="background" presStyleLbl="node0" presStyleIdx="0" presStyleCnt="3"/>
      <dgm:spPr/>
    </dgm:pt>
    <dgm:pt modelId="{CB8926E7-B137-1643-950E-806C62E9D762}" type="pres">
      <dgm:prSet presAssocID="{BEC18146-CFD9-410E-AE5F-E5CADFE060E2}" presName="text" presStyleLbl="fgAcc0" presStyleIdx="0" presStyleCnt="3">
        <dgm:presLayoutVars>
          <dgm:chPref val="3"/>
        </dgm:presLayoutVars>
      </dgm:prSet>
      <dgm:spPr/>
    </dgm:pt>
    <dgm:pt modelId="{D61F337E-F78B-C841-9D95-3460157FA217}" type="pres">
      <dgm:prSet presAssocID="{BEC18146-CFD9-410E-AE5F-E5CADFE060E2}" presName="hierChild2" presStyleCnt="0"/>
      <dgm:spPr/>
    </dgm:pt>
    <dgm:pt modelId="{330A3E35-5039-794D-A228-FCF4E5FE5BF4}" type="pres">
      <dgm:prSet presAssocID="{FB34272C-2033-470B-8BF0-9F61E4AA6032}" presName="hierRoot1" presStyleCnt="0"/>
      <dgm:spPr/>
    </dgm:pt>
    <dgm:pt modelId="{B6117E2B-6CFC-914C-B49F-4E7B36E4230C}" type="pres">
      <dgm:prSet presAssocID="{FB34272C-2033-470B-8BF0-9F61E4AA6032}" presName="composite" presStyleCnt="0"/>
      <dgm:spPr/>
    </dgm:pt>
    <dgm:pt modelId="{47947D1E-14B3-B24C-AACC-F993FB9D56E1}" type="pres">
      <dgm:prSet presAssocID="{FB34272C-2033-470B-8BF0-9F61E4AA6032}" presName="background" presStyleLbl="node0" presStyleIdx="1" presStyleCnt="3"/>
      <dgm:spPr/>
    </dgm:pt>
    <dgm:pt modelId="{3D518381-A52A-E041-B0A5-C3A28CBC4ABE}" type="pres">
      <dgm:prSet presAssocID="{FB34272C-2033-470B-8BF0-9F61E4AA6032}" presName="text" presStyleLbl="fgAcc0" presStyleIdx="1" presStyleCnt="3">
        <dgm:presLayoutVars>
          <dgm:chPref val="3"/>
        </dgm:presLayoutVars>
      </dgm:prSet>
      <dgm:spPr/>
    </dgm:pt>
    <dgm:pt modelId="{486DC32D-A4DD-4B4C-A9EA-54ABF6EE66F1}" type="pres">
      <dgm:prSet presAssocID="{FB34272C-2033-470B-8BF0-9F61E4AA6032}" presName="hierChild2" presStyleCnt="0"/>
      <dgm:spPr/>
    </dgm:pt>
    <dgm:pt modelId="{C5133B6C-D2E0-A446-9AD9-4E8A2C438632}" type="pres">
      <dgm:prSet presAssocID="{4B221721-741C-41EC-BD6F-87359B444D49}" presName="hierRoot1" presStyleCnt="0"/>
      <dgm:spPr/>
    </dgm:pt>
    <dgm:pt modelId="{E930F723-E91C-364D-8850-33B4CF6A0603}" type="pres">
      <dgm:prSet presAssocID="{4B221721-741C-41EC-BD6F-87359B444D49}" presName="composite" presStyleCnt="0"/>
      <dgm:spPr/>
    </dgm:pt>
    <dgm:pt modelId="{E6676377-4E8D-604E-8BC0-0CE2BDFA8A35}" type="pres">
      <dgm:prSet presAssocID="{4B221721-741C-41EC-BD6F-87359B444D49}" presName="background" presStyleLbl="node0" presStyleIdx="2" presStyleCnt="3"/>
      <dgm:spPr/>
    </dgm:pt>
    <dgm:pt modelId="{33429B34-031C-EE41-8F9E-AA0669894791}" type="pres">
      <dgm:prSet presAssocID="{4B221721-741C-41EC-BD6F-87359B444D49}" presName="text" presStyleLbl="fgAcc0" presStyleIdx="2" presStyleCnt="3">
        <dgm:presLayoutVars>
          <dgm:chPref val="3"/>
        </dgm:presLayoutVars>
      </dgm:prSet>
      <dgm:spPr/>
    </dgm:pt>
    <dgm:pt modelId="{0D2B59FB-F30F-8C47-89D7-63F75BECC5C9}" type="pres">
      <dgm:prSet presAssocID="{4B221721-741C-41EC-BD6F-87359B444D49}" presName="hierChild2" presStyleCnt="0"/>
      <dgm:spPr/>
    </dgm:pt>
  </dgm:ptLst>
  <dgm:cxnLst>
    <dgm:cxn modelId="{F73ED90C-C6BC-BE4A-A596-99AAB95284CF}" type="presOf" srcId="{FB34272C-2033-470B-8BF0-9F61E4AA6032}" destId="{3D518381-A52A-E041-B0A5-C3A28CBC4ABE}" srcOrd="0" destOrd="0" presId="urn:microsoft.com/office/officeart/2005/8/layout/hierarchy1"/>
    <dgm:cxn modelId="{45681610-E2B1-48B6-8446-7B8355EEF3ED}" srcId="{B800CCDE-4C12-4543-9FDC-902AAA4A3FB8}" destId="{4B221721-741C-41EC-BD6F-87359B444D49}" srcOrd="2" destOrd="0" parTransId="{0F4999F7-BABD-46C0-8AAC-A8ACA0171E4A}" sibTransId="{7B61FE41-4233-469A-8203-F4EEC074589B}"/>
    <dgm:cxn modelId="{3EEABA2D-8E43-AE4A-BA97-F99B894CC456}" type="presOf" srcId="{BEC18146-CFD9-410E-AE5F-E5CADFE060E2}" destId="{CB8926E7-B137-1643-950E-806C62E9D762}" srcOrd="0" destOrd="0" presId="urn:microsoft.com/office/officeart/2005/8/layout/hierarchy1"/>
    <dgm:cxn modelId="{F7C81031-BF4A-3449-BAF8-02EB4D950B72}" type="presOf" srcId="{B800CCDE-4C12-4543-9FDC-902AAA4A3FB8}" destId="{40E417FF-74C3-8A44-A2BB-8514D881FCE2}" srcOrd="0" destOrd="0" presId="urn:microsoft.com/office/officeart/2005/8/layout/hierarchy1"/>
    <dgm:cxn modelId="{5F893E78-E837-4DF5-BBC5-9891AC35FCB6}" srcId="{B800CCDE-4C12-4543-9FDC-902AAA4A3FB8}" destId="{BEC18146-CFD9-410E-AE5F-E5CADFE060E2}" srcOrd="0" destOrd="0" parTransId="{160D71BB-FA4C-4CBC-BCFA-41A224AB828E}" sibTransId="{DA939AF2-1FF0-471E-9F37-AD35990C3416}"/>
    <dgm:cxn modelId="{01E49B89-B008-D246-A9B3-2D330E8B7E03}" type="presOf" srcId="{4B221721-741C-41EC-BD6F-87359B444D49}" destId="{33429B34-031C-EE41-8F9E-AA0669894791}" srcOrd="0" destOrd="0" presId="urn:microsoft.com/office/officeart/2005/8/layout/hierarchy1"/>
    <dgm:cxn modelId="{CC8595D2-94B6-42B5-A9D4-308383A29215}" srcId="{B800CCDE-4C12-4543-9FDC-902AAA4A3FB8}" destId="{FB34272C-2033-470B-8BF0-9F61E4AA6032}" srcOrd="1" destOrd="0" parTransId="{7A1B487C-3DB4-4B8D-81B7-5D9018336B72}" sibTransId="{F0160606-DD26-4D8B-BD8B-B78B81D74968}"/>
    <dgm:cxn modelId="{E13CA553-0E10-4047-8955-9B6703517ECD}" type="presParOf" srcId="{40E417FF-74C3-8A44-A2BB-8514D881FCE2}" destId="{2E33C842-97DB-F142-9F82-47EE0466FF85}" srcOrd="0" destOrd="0" presId="urn:microsoft.com/office/officeart/2005/8/layout/hierarchy1"/>
    <dgm:cxn modelId="{F979841F-F4AA-8B4A-ADC4-6F2E087EB92E}" type="presParOf" srcId="{2E33C842-97DB-F142-9F82-47EE0466FF85}" destId="{552A228D-B889-F24C-8399-E6FE480E35BC}" srcOrd="0" destOrd="0" presId="urn:microsoft.com/office/officeart/2005/8/layout/hierarchy1"/>
    <dgm:cxn modelId="{D4551C4E-5D35-054B-8439-B0CEA23D2266}" type="presParOf" srcId="{552A228D-B889-F24C-8399-E6FE480E35BC}" destId="{8B7A9A43-5705-214B-B8E9-A7063EE7E6CF}" srcOrd="0" destOrd="0" presId="urn:microsoft.com/office/officeart/2005/8/layout/hierarchy1"/>
    <dgm:cxn modelId="{DE8FD251-4750-6A46-87AD-936345FBABAB}" type="presParOf" srcId="{552A228D-B889-F24C-8399-E6FE480E35BC}" destId="{CB8926E7-B137-1643-950E-806C62E9D762}" srcOrd="1" destOrd="0" presId="urn:microsoft.com/office/officeart/2005/8/layout/hierarchy1"/>
    <dgm:cxn modelId="{2D891BF6-8E5E-BD45-9E2F-24A71630FB42}" type="presParOf" srcId="{2E33C842-97DB-F142-9F82-47EE0466FF85}" destId="{D61F337E-F78B-C841-9D95-3460157FA217}" srcOrd="1" destOrd="0" presId="urn:microsoft.com/office/officeart/2005/8/layout/hierarchy1"/>
    <dgm:cxn modelId="{6F2012A9-7A43-EC4F-BAE1-09C31CF5E493}" type="presParOf" srcId="{40E417FF-74C3-8A44-A2BB-8514D881FCE2}" destId="{330A3E35-5039-794D-A228-FCF4E5FE5BF4}" srcOrd="1" destOrd="0" presId="urn:microsoft.com/office/officeart/2005/8/layout/hierarchy1"/>
    <dgm:cxn modelId="{BC6D01B6-256F-BD45-96D1-5C1D446B41DD}" type="presParOf" srcId="{330A3E35-5039-794D-A228-FCF4E5FE5BF4}" destId="{B6117E2B-6CFC-914C-B49F-4E7B36E4230C}" srcOrd="0" destOrd="0" presId="urn:microsoft.com/office/officeart/2005/8/layout/hierarchy1"/>
    <dgm:cxn modelId="{8CED2A92-9EB4-9646-ABA4-A59E7E50B2CA}" type="presParOf" srcId="{B6117E2B-6CFC-914C-B49F-4E7B36E4230C}" destId="{47947D1E-14B3-B24C-AACC-F993FB9D56E1}" srcOrd="0" destOrd="0" presId="urn:microsoft.com/office/officeart/2005/8/layout/hierarchy1"/>
    <dgm:cxn modelId="{6B8F0E86-A4E7-6A4B-A5B6-107D759BD3B1}" type="presParOf" srcId="{B6117E2B-6CFC-914C-B49F-4E7B36E4230C}" destId="{3D518381-A52A-E041-B0A5-C3A28CBC4ABE}" srcOrd="1" destOrd="0" presId="urn:microsoft.com/office/officeart/2005/8/layout/hierarchy1"/>
    <dgm:cxn modelId="{14E83DA3-615A-B84F-AC07-3195FE6628F9}" type="presParOf" srcId="{330A3E35-5039-794D-A228-FCF4E5FE5BF4}" destId="{486DC32D-A4DD-4B4C-A9EA-54ABF6EE66F1}" srcOrd="1" destOrd="0" presId="urn:microsoft.com/office/officeart/2005/8/layout/hierarchy1"/>
    <dgm:cxn modelId="{5283C8DC-9CB3-0F42-904B-20EF3778C385}" type="presParOf" srcId="{40E417FF-74C3-8A44-A2BB-8514D881FCE2}" destId="{C5133B6C-D2E0-A446-9AD9-4E8A2C438632}" srcOrd="2" destOrd="0" presId="urn:microsoft.com/office/officeart/2005/8/layout/hierarchy1"/>
    <dgm:cxn modelId="{AF8D6742-5E76-3548-B803-F3D4141EB1DD}" type="presParOf" srcId="{C5133B6C-D2E0-A446-9AD9-4E8A2C438632}" destId="{E930F723-E91C-364D-8850-33B4CF6A0603}" srcOrd="0" destOrd="0" presId="urn:microsoft.com/office/officeart/2005/8/layout/hierarchy1"/>
    <dgm:cxn modelId="{CFC04197-D0CF-E943-9DD6-5593658CBEE5}" type="presParOf" srcId="{E930F723-E91C-364D-8850-33B4CF6A0603}" destId="{E6676377-4E8D-604E-8BC0-0CE2BDFA8A35}" srcOrd="0" destOrd="0" presId="urn:microsoft.com/office/officeart/2005/8/layout/hierarchy1"/>
    <dgm:cxn modelId="{C506B21E-FBDD-0946-82BE-5E06031B539C}" type="presParOf" srcId="{E930F723-E91C-364D-8850-33B4CF6A0603}" destId="{33429B34-031C-EE41-8F9E-AA0669894791}" srcOrd="1" destOrd="0" presId="urn:microsoft.com/office/officeart/2005/8/layout/hierarchy1"/>
    <dgm:cxn modelId="{D0C750AA-CA1A-7C47-9996-B9331074CA80}" type="presParOf" srcId="{C5133B6C-D2E0-A446-9AD9-4E8A2C438632}" destId="{0D2B59FB-F30F-8C47-89D7-63F75BECC5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0750-C229-FB4C-8CE3-B6AA4415A047}">
      <dsp:nvSpPr>
        <dsp:cNvPr id="0" name=""/>
        <dsp:cNvSpPr/>
      </dsp:nvSpPr>
      <dsp:spPr>
        <a:xfrm>
          <a:off x="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6E6A-6A15-6A43-BEF1-527DF858F7EF}">
      <dsp:nvSpPr>
        <dsp:cNvPr id="0" name=""/>
        <dsp:cNvSpPr/>
      </dsp:nvSpPr>
      <dsp:spPr>
        <a:xfrm>
          <a:off x="33411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kern="1200" dirty="0"/>
            <a:t>Microsoft wants to establish its presence in the film industry by launching a new movie studio.</a:t>
          </a:r>
          <a:endParaRPr lang="en-US" sz="1800" kern="1200" dirty="0"/>
        </a:p>
      </dsp:txBody>
      <dsp:txXfrm>
        <a:off x="390046" y="1078369"/>
        <a:ext cx="2895218" cy="1797636"/>
      </dsp:txXfrm>
    </dsp:sp>
    <dsp:sp modelId="{46F2E801-9D2B-DB4A-A210-CB855EFD847C}">
      <dsp:nvSpPr>
        <dsp:cNvPr id="0" name=""/>
        <dsp:cNvSpPr/>
      </dsp:nvSpPr>
      <dsp:spPr>
        <a:xfrm>
          <a:off x="367531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8416E-501C-7040-A77E-6FEFDFAF4C36}">
      <dsp:nvSpPr>
        <dsp:cNvPr id="0" name=""/>
        <dsp:cNvSpPr/>
      </dsp:nvSpPr>
      <dsp:spPr>
        <a:xfrm>
          <a:off x="400942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kern="1200" dirty="0"/>
            <a:t>This presentation aims to provide an understanding of the business, the data provided as well as a brief description of the data analysis.</a:t>
          </a:r>
          <a:endParaRPr lang="en-US" sz="1800" kern="1200" dirty="0"/>
        </a:p>
      </dsp:txBody>
      <dsp:txXfrm>
        <a:off x="4065356" y="1078369"/>
        <a:ext cx="2895218" cy="1797636"/>
      </dsp:txXfrm>
    </dsp:sp>
    <dsp:sp modelId="{3C1B961C-6448-B142-AE28-4F83A3C589EC}">
      <dsp:nvSpPr>
        <dsp:cNvPr id="0" name=""/>
        <dsp:cNvSpPr/>
      </dsp:nvSpPr>
      <dsp:spPr>
        <a:xfrm>
          <a:off x="735062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F7AFE-E683-E940-AFC2-1E1052C56250}">
      <dsp:nvSpPr>
        <dsp:cNvPr id="0" name=""/>
        <dsp:cNvSpPr/>
      </dsp:nvSpPr>
      <dsp:spPr>
        <a:xfrm>
          <a:off x="768473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kern="1200"/>
            <a:t>Based on the insights gained from the analysis, expect to find a few recommendations for microsoft on how to open a profitable studio.</a:t>
          </a:r>
          <a:endParaRPr lang="en-US" sz="1800" kern="1200"/>
        </a:p>
      </dsp:txBody>
      <dsp:txXfrm>
        <a:off x="7740666" y="1078369"/>
        <a:ext cx="2895218" cy="179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F95F9-D104-9045-B58C-8C1D9BE81BEC}">
      <dsp:nvSpPr>
        <dsp:cNvPr id="0" name=""/>
        <dsp:cNvSpPr/>
      </dsp:nvSpPr>
      <dsp:spPr>
        <a:xfrm>
          <a:off x="0" y="0"/>
          <a:ext cx="4420952" cy="1179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500" kern="1200"/>
            <a:t>Recognizing the transformative power of  original content and the growing demand for diverse storytelling, micrsoft has decided to open its own new studio.</a:t>
          </a:r>
          <a:endParaRPr lang="en-US" sz="1500" kern="1200"/>
        </a:p>
      </dsp:txBody>
      <dsp:txXfrm>
        <a:off x="34549" y="34549"/>
        <a:ext cx="3148097" cy="1110478"/>
      </dsp:txXfrm>
    </dsp:sp>
    <dsp:sp modelId="{AD550F2D-444E-7C48-A23C-0AF589B2513F}">
      <dsp:nvSpPr>
        <dsp:cNvPr id="0" name=""/>
        <dsp:cNvSpPr/>
      </dsp:nvSpPr>
      <dsp:spPr>
        <a:xfrm>
          <a:off x="390084" y="1376172"/>
          <a:ext cx="4420952" cy="1179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500" kern="1200"/>
            <a:t>This underscores Microsoft’s commitment to innovation and desire to engage audiences in new and exciting ways.</a:t>
          </a:r>
          <a:endParaRPr lang="en-US" sz="1500" kern="1200"/>
        </a:p>
      </dsp:txBody>
      <dsp:txXfrm>
        <a:off x="424633" y="1410721"/>
        <a:ext cx="3195046" cy="1110477"/>
      </dsp:txXfrm>
    </dsp:sp>
    <dsp:sp modelId="{E5954E78-4666-2C4F-BB2D-98D840276984}">
      <dsp:nvSpPr>
        <dsp:cNvPr id="0" name=""/>
        <dsp:cNvSpPr/>
      </dsp:nvSpPr>
      <dsp:spPr>
        <a:xfrm>
          <a:off x="780168" y="2752344"/>
          <a:ext cx="4420952" cy="1179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500" kern="1200"/>
            <a:t>Microsoft aims to leverage business insights to produce compelling films that captivate audiences.</a:t>
          </a:r>
          <a:endParaRPr lang="en-US" sz="1500" kern="1200"/>
        </a:p>
      </dsp:txBody>
      <dsp:txXfrm>
        <a:off x="814717" y="2786893"/>
        <a:ext cx="3195046" cy="1110477"/>
      </dsp:txXfrm>
    </dsp:sp>
    <dsp:sp modelId="{E88F3CB0-655F-BD49-8622-E8610FCA3F0A}">
      <dsp:nvSpPr>
        <dsp:cNvPr id="0" name=""/>
        <dsp:cNvSpPr/>
      </dsp:nvSpPr>
      <dsp:spPr>
        <a:xfrm>
          <a:off x="3654228" y="894511"/>
          <a:ext cx="766724" cy="766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26741" y="894511"/>
        <a:ext cx="421698" cy="576960"/>
      </dsp:txXfrm>
    </dsp:sp>
    <dsp:sp modelId="{9F6E02B1-6689-7843-950D-5B0C5B2A8F18}">
      <dsp:nvSpPr>
        <dsp:cNvPr id="0" name=""/>
        <dsp:cNvSpPr/>
      </dsp:nvSpPr>
      <dsp:spPr>
        <a:xfrm>
          <a:off x="4044312" y="2262819"/>
          <a:ext cx="766724" cy="766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6825" y="2262819"/>
        <a:ext cx="421698" cy="57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9A43-5705-214B-B8E9-A7063EE7E6CF}">
      <dsp:nvSpPr>
        <dsp:cNvPr id="0" name=""/>
        <dsp:cNvSpPr/>
      </dsp:nvSpPr>
      <dsp:spPr>
        <a:xfrm>
          <a:off x="0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926E7-B137-1643-950E-806C62E9D762}">
      <dsp:nvSpPr>
        <dsp:cNvPr id="0" name=""/>
        <dsp:cNvSpPr/>
      </dsp:nvSpPr>
      <dsp:spPr>
        <a:xfrm>
          <a:off x="334102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1" kern="1200" dirty="0"/>
            <a:t>Datasets</a:t>
          </a:r>
          <a:r>
            <a:rPr lang="en-KE" sz="1800" kern="1200" dirty="0"/>
            <a:t> related to the movie industry, including data on box office performance, movie genres, studio profitability and audience ratings.</a:t>
          </a:r>
          <a:endParaRPr lang="en-US" sz="1800" kern="1200" dirty="0"/>
        </a:p>
      </dsp:txBody>
      <dsp:txXfrm>
        <a:off x="390026" y="1077969"/>
        <a:ext cx="2895070" cy="1797545"/>
      </dsp:txXfrm>
    </dsp:sp>
    <dsp:sp modelId="{47947D1E-14B3-B24C-AACC-F993FB9D56E1}">
      <dsp:nvSpPr>
        <dsp:cNvPr id="0" name=""/>
        <dsp:cNvSpPr/>
      </dsp:nvSpPr>
      <dsp:spPr>
        <a:xfrm>
          <a:off x="3675122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18381-A52A-E041-B0A5-C3A28CBC4ABE}">
      <dsp:nvSpPr>
        <dsp:cNvPr id="0" name=""/>
        <dsp:cNvSpPr/>
      </dsp:nvSpPr>
      <dsp:spPr>
        <a:xfrm>
          <a:off x="4009224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Contents: </a:t>
          </a:r>
          <a:r>
            <a:rPr lang="en-GB" sz="1800" b="0" i="0" kern="1200" dirty="0"/>
            <a:t>movie titles, release dates, box office revenues, genre classifications, studio affiliations, and audience ratings.</a:t>
          </a:r>
          <a:endParaRPr lang="en-US" sz="1800" kern="1200" dirty="0"/>
        </a:p>
      </dsp:txBody>
      <dsp:txXfrm>
        <a:off x="4065148" y="1077969"/>
        <a:ext cx="2895070" cy="1797545"/>
      </dsp:txXfrm>
    </dsp:sp>
    <dsp:sp modelId="{E6676377-4E8D-604E-8BC0-0CE2BDFA8A35}">
      <dsp:nvSpPr>
        <dsp:cNvPr id="0" name=""/>
        <dsp:cNvSpPr/>
      </dsp:nvSpPr>
      <dsp:spPr>
        <a:xfrm>
          <a:off x="7350244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29B34-031C-EE41-8F9E-AA0669894791}">
      <dsp:nvSpPr>
        <dsp:cNvPr id="0" name=""/>
        <dsp:cNvSpPr/>
      </dsp:nvSpPr>
      <dsp:spPr>
        <a:xfrm>
          <a:off x="7684346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Data Cleaning: </a:t>
          </a:r>
          <a:r>
            <a:rPr lang="en-GB" sz="1800" b="0" i="0" kern="1200" dirty="0"/>
            <a:t>thorough cleaning and pre-processing to address missing values, duplicate entries, and inconsistent formatting, ensuring the integrity.</a:t>
          </a:r>
          <a:endParaRPr lang="en-US" sz="1800" kern="1200" dirty="0"/>
        </a:p>
      </dsp:txBody>
      <dsp:txXfrm>
        <a:off x="7740270" y="1077969"/>
        <a:ext cx="2895070" cy="1797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A sign outside of a building&#10;&#10;Description automatically generated">
            <a:extLst>
              <a:ext uri="{FF2B5EF4-FFF2-40B4-BE49-F238E27FC236}">
                <a16:creationId xmlns:a16="http://schemas.microsoft.com/office/drawing/2014/main" id="{5969C6D8-8BF1-D901-1F1F-7B5FCD61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4" b="55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32C8-EA34-B276-D1D0-56350A08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2" y="5865805"/>
            <a:ext cx="7580603" cy="80785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KE" sz="3200" dirty="0"/>
              <a:t>Microsoft new studio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0B84D-2D3A-E4F5-ADE0-99C14F3E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2822" y="5865805"/>
            <a:ext cx="3723822" cy="807857"/>
          </a:xfrm>
        </p:spPr>
        <p:txBody>
          <a:bodyPr anchor="ctr">
            <a:normAutofit/>
          </a:bodyPr>
          <a:lstStyle/>
          <a:p>
            <a:pPr algn="r"/>
            <a:r>
              <a:rPr lang="en-KE"/>
              <a:t>Myra kadenge</a:t>
            </a:r>
          </a:p>
        </p:txBody>
      </p:sp>
    </p:spTree>
    <p:extLst>
      <p:ext uri="{BB962C8B-B14F-4D97-AF65-F5344CB8AC3E}">
        <p14:creationId xmlns:p14="http://schemas.microsoft.com/office/powerpoint/2010/main" val="2301410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nfinite question marks in 3D rendering">
            <a:extLst>
              <a:ext uri="{FF2B5EF4-FFF2-40B4-BE49-F238E27FC236}">
                <a16:creationId xmlns:a16="http://schemas.microsoft.com/office/drawing/2014/main" id="{90168C52-CE97-B6C0-880D-B5DFBB17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2" r="12587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24D03-0B0C-50B1-DCA9-AA546536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B9C3-9BCB-A84B-D9C0-08CD0623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KE" dirty="0"/>
              <a:t>Please ask your questions </a:t>
            </a:r>
            <a:r>
              <a:rPr lang="en-KE" dirty="0">
                <a:sym typeface="Wingdings" pitchFamily="2" charset="2"/>
              </a:rPr>
              <a:t></a:t>
            </a: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8921-5D0F-AFE5-BF2A-A295A057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1578-0951-893D-975B-FF212EE4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D83F-E5B1-0A6B-BEEE-8E1943E9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gnifying glass on clear background">
            <a:extLst>
              <a:ext uri="{FF2B5EF4-FFF2-40B4-BE49-F238E27FC236}">
                <a16:creationId xmlns:a16="http://schemas.microsoft.com/office/drawing/2014/main" id="{9E1CA512-6AD5-7287-DC0F-2964C352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288950-6DD6-B378-AAB7-420F75ED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528" y="0"/>
            <a:ext cx="3776472" cy="6858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460D-94EB-9506-1C51-F8B2ED7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895" y="908651"/>
            <a:ext cx="304495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Thank you </a:t>
            </a:r>
            <a:r>
              <a:rPr lang="en-US" sz="3600">
                <a:sym typeface="Wingdings" pitchFamily="2" charset="2"/>
              </a:rPr>
              <a:t></a:t>
            </a:r>
            <a:endParaRPr lang="en-US" sz="3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4347-49A0-3268-5183-DEA5866E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3/22/24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57A4-0998-94F7-7EE5-3535998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294F-7806-0008-E363-0D5D681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00000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94484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0C6B89-A28B-04CA-011A-AF475648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KE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C7BC-3D52-C8A3-A3D0-1DB8C6B4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F118-9BB0-B813-3DB5-1ED55474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27C2-B0BF-2972-3C6E-49A002A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5E0261A-B7C7-EB39-92A5-F47F08AA8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397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8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2768AE-A941-84A7-E924-DC45ECA7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KE"/>
              <a:t>Business Understanding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96F58EA-739F-D116-D95F-41ED816975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0838" y="2236843"/>
          <a:ext cx="520112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F0EC-898A-6DD9-E492-CF585403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A3A5-0880-FB4A-647A-503E231D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B50F-091F-E6F4-4CDA-935ABEAD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 descr="A group of people in a photo studio&#10;&#10;Description automatically generated">
            <a:extLst>
              <a:ext uri="{FF2B5EF4-FFF2-40B4-BE49-F238E27FC236}">
                <a16:creationId xmlns:a16="http://schemas.microsoft.com/office/drawing/2014/main" id="{7C38CA5E-DC44-D71E-E8D5-8A71417638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663" r="19570" b="-1"/>
          <a:stretch/>
        </p:blipFill>
        <p:spPr>
          <a:xfrm>
            <a:off x="289560" y="272329"/>
            <a:ext cx="5397200" cy="58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E775-BB43-CBC8-9277-1DE61E24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Data understanding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4267696-2958-E904-765C-9FFFE5CBD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075309"/>
              </p:ext>
            </p:extLst>
          </p:nvPr>
        </p:nvGraphicFramePr>
        <p:xfrm>
          <a:off x="715383" y="1718968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BFF6-68C2-760F-8118-B837F99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B453-E825-F33C-64A6-3E10FDBC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43C4-A5C3-BEF1-822A-345453D1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1A40A9-D87D-FF4B-4824-F18EFF7A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2447"/>
            <a:ext cx="3801753" cy="1316736"/>
          </a:xfrm>
        </p:spPr>
        <p:txBody>
          <a:bodyPr>
            <a:normAutofit/>
          </a:bodyPr>
          <a:lstStyle/>
          <a:p>
            <a:r>
              <a:rPr lang="en-KE" dirty="0"/>
              <a:t>Most popular Genres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10FF99-DD34-72AC-2DE9-802BB98E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US" dirty="0"/>
              <a:t>The bar graph shows that drama genre has the highest count or popularity followed by mystery and suspense.</a:t>
            </a:r>
          </a:p>
          <a:p>
            <a:r>
              <a:rPr lang="en-US" dirty="0"/>
              <a:t>A good indicator on which genre to focus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DD73-7D00-B8B0-C239-D81F1819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553D-E8DB-5D2D-BE7F-9473390D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6C59-9CFE-0B09-5C17-2655BA3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F80D196C-4CB3-8235-EECA-147027555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7" b="-2"/>
          <a:stretch/>
        </p:blipFill>
        <p:spPr>
          <a:xfrm>
            <a:off x="4910667" y="902448"/>
            <a:ext cx="6481233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A44A76-B635-8FD2-05AF-FB3337F2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7038"/>
            <a:ext cx="3799763" cy="1480562"/>
          </a:xfrm>
        </p:spPr>
        <p:txBody>
          <a:bodyPr>
            <a:normAutofit fontScale="90000"/>
          </a:bodyPr>
          <a:lstStyle/>
          <a:p>
            <a:r>
              <a:rPr lang="en-KE" dirty="0"/>
              <a:t>Most profitable studio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A5FFCFC-7896-4CD3-240C-73FD3B0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6" y="2801746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Fox studio is the most profitable compared to all other studios in production of movies.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38C9-AA3F-48CC-3E30-CB70BA7D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6716-5C9E-3E0D-9417-62B50DD2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024B-5242-36BB-55D0-110C957D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Content Placeholder 7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93070D2-527B-C235-D9F3-1B69E3464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94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4CC3BD-4B19-23C1-F2B7-E219AB52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 fontScale="90000"/>
          </a:bodyPr>
          <a:lstStyle/>
          <a:p>
            <a:r>
              <a:rPr lang="en-KE" dirty="0"/>
              <a:t>Correlation between popularity and worlwide gross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F03D0F-CC52-4487-4684-58501058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24"/>
            <a:ext cx="5394960" cy="3913632"/>
          </a:xfrm>
        </p:spPr>
        <p:txBody>
          <a:bodyPr>
            <a:normAutofit/>
          </a:bodyPr>
          <a:lstStyle/>
          <a:p>
            <a:r>
              <a:rPr lang="en-US" dirty="0"/>
              <a:t>This scatter plot shows a positive correlation between popularity and revenue suggesting that a greater sense of popularity may signify higher revenue from the respective popular movies.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6C7-7349-6ED2-053E-62A1D4C3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1819-B312-DDAE-148C-FCB3C0B4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DCE8-CCD6-03AC-0F20-A51B495C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B8B67F07-8A19-DB29-B82B-B90D68DA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r="7395"/>
          <a:stretch/>
        </p:blipFill>
        <p:spPr>
          <a:xfrm>
            <a:off x="800099" y="2249423"/>
            <a:ext cx="4972627" cy="39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F48384-3C41-65CF-60C4-AC7AA392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KE" sz="2800"/>
              <a:t>Does the runtime affect the profits?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555E5D-3831-8C77-D44A-74451FFE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US" dirty="0"/>
              <a:t>There does not seem to be any significant relationship between runtime and profits hence Microsoft does not need to pay too much attention to the runtime of their movies.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5DBD-3BFE-4860-A18D-B4B912A9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9E31-9AD3-0D24-BF30-31E68888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EC51-9FD9-E254-17CF-6717C742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308303B-EE88-E573-F608-35D608B6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1557544"/>
            <a:ext cx="6961543" cy="40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ilhouette of two people with a camera&#10;&#10;Description automatically generated">
            <a:extLst>
              <a:ext uri="{FF2B5EF4-FFF2-40B4-BE49-F238E27FC236}">
                <a16:creationId xmlns:a16="http://schemas.microsoft.com/office/drawing/2014/main" id="{DEE0E3A0-C2B7-8F26-12EF-E8EFC973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2" r="21326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DDD96-A1A3-FC17-5DFC-C2760600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KE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29B1-07E8-3D1F-B8A5-ABC3B3E3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b="0" dirty="0">
                <a:effectLst/>
              </a:rPr>
              <a:t>Focus on drama as a major genre in productions.</a:t>
            </a:r>
          </a:p>
          <a:p>
            <a:pPr>
              <a:lnSpc>
                <a:spcPct val="100000"/>
              </a:lnSpc>
            </a:pPr>
            <a:r>
              <a:rPr lang="en-GB" b="0" dirty="0">
                <a:effectLst/>
              </a:rPr>
              <a:t>Hire Fox studio before starting their own from scratch for insights or try form a partnership with fox studios for resources.</a:t>
            </a:r>
          </a:p>
          <a:p>
            <a:pPr>
              <a:lnSpc>
                <a:spcPct val="100000"/>
              </a:lnSpc>
            </a:pPr>
            <a:r>
              <a:rPr lang="en-GB" b="0" dirty="0">
                <a:effectLst/>
              </a:rPr>
              <a:t>Focus on most popular movies to gain traction and high profits.</a:t>
            </a:r>
          </a:p>
          <a:p>
            <a:pPr>
              <a:lnSpc>
                <a:spcPct val="100000"/>
              </a:lnSpc>
            </a:pPr>
            <a:endParaRPr lang="en-GB" b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GB" b="0" dirty="0">
                <a:effectLst/>
                <a:highlight>
                  <a:srgbClr val="1E1E1E"/>
                </a:highlight>
                <a:latin typeface="Menlo" panose="020B0609030804020204" pitchFamily="49" charset="0"/>
              </a:rPr>
            </a:br>
            <a:endParaRPr lang="en-GB" b="0" dirty="0"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067F-CFD9-6D0F-7731-90BD74CB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3/22/24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1D4D-DB39-8A84-8A0F-A440D4F4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2353-2EC4-6B4F-3ADA-F34FF44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2513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429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Menlo</vt:lpstr>
      <vt:lpstr>Univers Condensed</vt:lpstr>
      <vt:lpstr>Wingdings</vt:lpstr>
      <vt:lpstr>ChronicleVTI</vt:lpstr>
      <vt:lpstr>Microsoft new studio opening</vt:lpstr>
      <vt:lpstr>Overview</vt:lpstr>
      <vt:lpstr>Business Understanding</vt:lpstr>
      <vt:lpstr>Data understanding</vt:lpstr>
      <vt:lpstr>Most popular Genres</vt:lpstr>
      <vt:lpstr>Most profitable studio</vt:lpstr>
      <vt:lpstr>Correlation between popularity and worlwide gross</vt:lpstr>
      <vt:lpstr>Does the runtime affect the profits?</vt:lpstr>
      <vt:lpstr>Recommendations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studio </dc:title>
  <dc:creator>Myra Kadenge</dc:creator>
  <cp:lastModifiedBy>Myra Kadenge</cp:lastModifiedBy>
  <cp:revision>3</cp:revision>
  <dcterms:created xsi:type="dcterms:W3CDTF">2024-03-21T10:46:03Z</dcterms:created>
  <dcterms:modified xsi:type="dcterms:W3CDTF">2024-03-22T07:33:37Z</dcterms:modified>
</cp:coreProperties>
</file>