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85" d="100"/>
          <a:sy n="85" d="100"/>
        </p:scale>
        <p:origin x="81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8B07-0863-4C15-B289-BA330BB9C4E8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75E1-EA07-4E05-BED7-B3AFAC99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0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8B07-0863-4C15-B289-BA330BB9C4E8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75E1-EA07-4E05-BED7-B3AFAC99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8B07-0863-4C15-B289-BA330BB9C4E8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75E1-EA07-4E05-BED7-B3AFAC99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5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8B07-0863-4C15-B289-BA330BB9C4E8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75E1-EA07-4E05-BED7-B3AFAC99716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4172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8B07-0863-4C15-B289-BA330BB9C4E8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75E1-EA07-4E05-BED7-B3AFAC99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47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8B07-0863-4C15-B289-BA330BB9C4E8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75E1-EA07-4E05-BED7-B3AFAC99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11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8B07-0863-4C15-B289-BA330BB9C4E8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75E1-EA07-4E05-BED7-B3AFAC99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34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8B07-0863-4C15-B289-BA330BB9C4E8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75E1-EA07-4E05-BED7-B3AFAC99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91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8B07-0863-4C15-B289-BA330BB9C4E8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75E1-EA07-4E05-BED7-B3AFAC99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4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8B07-0863-4C15-B289-BA330BB9C4E8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75E1-EA07-4E05-BED7-B3AFAC99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2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8B07-0863-4C15-B289-BA330BB9C4E8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75E1-EA07-4E05-BED7-B3AFAC99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9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8B07-0863-4C15-B289-BA330BB9C4E8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75E1-EA07-4E05-BED7-B3AFAC99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1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8B07-0863-4C15-B289-BA330BB9C4E8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75E1-EA07-4E05-BED7-B3AFAC99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27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8B07-0863-4C15-B289-BA330BB9C4E8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75E1-EA07-4E05-BED7-B3AFAC99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7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8B07-0863-4C15-B289-BA330BB9C4E8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75E1-EA07-4E05-BED7-B3AFAC99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4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8B07-0863-4C15-B289-BA330BB9C4E8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75E1-EA07-4E05-BED7-B3AFAC99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1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8B07-0863-4C15-B289-BA330BB9C4E8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75E1-EA07-4E05-BED7-B3AFAC99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8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52C8B07-0863-4C15-B289-BA330BB9C4E8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4B975E1-EA07-4E05-BED7-B3AFAC99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5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ogun3/uspollution" TargetMode="External"/><Relationship Id="rId2" Type="http://schemas.openxmlformats.org/officeDocument/2006/relationships/hyperlink" Target="https://www.airnow.gov/aqi/aqi-basics/#:~:text=Think%20of%20the%20AQI%20as,300%20represents%20hazardous%20air%20qualit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9A56-3A1F-4752-9F21-F21151E89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Colorado Pollution Levels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E5352-ED9C-4203-BF8C-2F7531F929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study of air pollution levels in Colorado over time</a:t>
            </a:r>
          </a:p>
        </p:txBody>
      </p:sp>
    </p:spTree>
    <p:extLst>
      <p:ext uri="{BB962C8B-B14F-4D97-AF65-F5344CB8AC3E}">
        <p14:creationId xmlns:p14="http://schemas.microsoft.com/office/powerpoint/2010/main" val="3099499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5E47-954D-4AF1-B8E9-A4D626463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Highest Daily IAQI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2EE6E-90A3-4DCA-A096-88CE64BE4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471" y="2132499"/>
            <a:ext cx="5182205" cy="4058751"/>
          </a:xfrm>
        </p:spPr>
        <p:txBody>
          <a:bodyPr/>
          <a:lstStyle/>
          <a:p>
            <a:r>
              <a:rPr lang="en-US" dirty="0"/>
              <a:t>Mean: 46.06</a:t>
            </a:r>
          </a:p>
          <a:p>
            <a:r>
              <a:rPr lang="en-US" dirty="0"/>
              <a:t>Mode: 42</a:t>
            </a:r>
          </a:p>
          <a:p>
            <a:r>
              <a:rPr lang="en-US" dirty="0"/>
              <a:t>Range: 8-127</a:t>
            </a:r>
          </a:p>
          <a:p>
            <a:r>
              <a:rPr lang="en-US" dirty="0"/>
              <a:t>IQR: 38-51</a:t>
            </a:r>
          </a:p>
          <a:p>
            <a:r>
              <a:rPr lang="en-US" dirty="0"/>
              <a:t>Variance: 191.38</a:t>
            </a:r>
          </a:p>
          <a:p>
            <a:r>
              <a:rPr lang="en-US" dirty="0"/>
              <a:t>Skew: high positive skew, 1.3</a:t>
            </a:r>
          </a:p>
          <a:p>
            <a:r>
              <a:rPr lang="en-US" dirty="0"/>
              <a:t>Kurtosis: leptokurtic, 3.33</a:t>
            </a:r>
          </a:p>
          <a:p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DB390BD-DF41-45EF-BE80-8A2937955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841" y="2132499"/>
            <a:ext cx="5017643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43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A0FC5-F910-4E7F-800D-0A85F1DB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45F4-7097-42E4-A9DE-CC999C63F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668551"/>
          </a:xfrm>
        </p:spPr>
        <p:txBody>
          <a:bodyPr/>
          <a:lstStyle/>
          <a:p>
            <a:r>
              <a:rPr lang="en-US" dirty="0"/>
              <a:t>Max AQI data from 2003 and 2010 to compare the PMFs.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13E680A6-7929-4817-89A2-889BA1AE5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756" y="2401001"/>
            <a:ext cx="6547533" cy="437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56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9994-D4B0-4D2E-85C7-1F8EF269A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07E33-B02C-43C7-9BBE-04CFAFF02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4058751"/>
          </a:xfrm>
        </p:spPr>
        <p:txBody>
          <a:bodyPr/>
          <a:lstStyle/>
          <a:p>
            <a:r>
              <a:rPr lang="en-US" dirty="0"/>
              <a:t>PMF was difficult to gain insight from, so I used the same values to plot a CDF comparison.</a:t>
            </a:r>
          </a:p>
          <a:p>
            <a:r>
              <a:rPr lang="en-US" dirty="0"/>
              <a:t>2010 has lower Max AQI scores.</a:t>
            </a:r>
          </a:p>
          <a:p>
            <a:r>
              <a:rPr lang="en-US" dirty="0"/>
              <a:t>The discrepancy gets considerably larger above the mean. 2003 had NO2 scores that were much higher than 2010.</a:t>
            </a:r>
          </a:p>
          <a:p>
            <a:r>
              <a:rPr lang="en-US" dirty="0"/>
              <a:t>This indicates that my hypothesis could be correct: Pollution levels have decreased over time.</a:t>
            </a:r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903DF26F-8407-4650-8EF1-03D3434EF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373" y="2855396"/>
            <a:ext cx="5730418" cy="38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25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88D53-31F6-4D6C-A8FE-D127F7E9C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vs Lognormal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AE27E-18EB-4491-85BD-0EBD394A3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904" y="5663482"/>
            <a:ext cx="9829002" cy="8368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same distribution is shown on a linear scale and a log scale. </a:t>
            </a:r>
          </a:p>
          <a:p>
            <a:r>
              <a:rPr lang="en-US" dirty="0"/>
              <a:t>The data fits the lognormal model better.</a:t>
            </a: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95E37F1-298E-416D-9AA2-9AFEB5FE5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30" y="1870975"/>
            <a:ext cx="4903317" cy="3531405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054D0435-95BD-437F-A634-2AF28AE5E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6" y="1870975"/>
            <a:ext cx="4903317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48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F2D49-4718-4690-AEA7-FF77896B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 of NO2 AQI by CO AQI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8A90A-9AA6-437E-868D-359B5959D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52209"/>
            <a:ext cx="5234563" cy="4058751"/>
          </a:xfrm>
        </p:spPr>
        <p:txBody>
          <a:bodyPr/>
          <a:lstStyle/>
          <a:p>
            <a:r>
              <a:rPr lang="en-US" dirty="0"/>
              <a:t>Positive relationship</a:t>
            </a:r>
          </a:p>
          <a:p>
            <a:r>
              <a:rPr lang="en-US" dirty="0"/>
              <a:t>Covariance: 44.2</a:t>
            </a:r>
          </a:p>
          <a:p>
            <a:r>
              <a:rPr lang="en-US" dirty="0"/>
              <a:t>Pearson’s Correlation Score: 0.57</a:t>
            </a:r>
          </a:p>
          <a:p>
            <a:r>
              <a:rPr lang="en-US" dirty="0"/>
              <a:t>Spearman’s Rank Correlation: 0.61</a:t>
            </a:r>
          </a:p>
          <a:p>
            <a:pPr lvl="1"/>
            <a:r>
              <a:rPr lang="en-US" dirty="0"/>
              <a:t>Closeness suggests skewness in distribution explains most the difference between Pearson’s and Spearman’s correlation scores.</a:t>
            </a:r>
          </a:p>
          <a:p>
            <a:endParaRPr lang="en-US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28DA17A-6906-428D-9B64-08961DA67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904" y="2052209"/>
            <a:ext cx="4941426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55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71C4-329D-4B60-A840-86A68328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 of Max AQI by NO2 AQI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7E415-EE8F-4BBC-818A-A5F59F18F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471" y="2102697"/>
            <a:ext cx="5182205" cy="4058751"/>
          </a:xfrm>
        </p:spPr>
        <p:txBody>
          <a:bodyPr>
            <a:normAutofit fontScale="92500"/>
          </a:bodyPr>
          <a:lstStyle/>
          <a:p>
            <a:r>
              <a:rPr lang="en-US" dirty="0"/>
              <a:t>Positive relationship</a:t>
            </a:r>
          </a:p>
          <a:p>
            <a:r>
              <a:rPr lang="en-US" dirty="0"/>
              <a:t>Covariance: 136.12</a:t>
            </a:r>
          </a:p>
          <a:p>
            <a:r>
              <a:rPr lang="en-US" dirty="0"/>
              <a:t>Pearson’s Correlation Score: 0.66</a:t>
            </a:r>
          </a:p>
          <a:p>
            <a:r>
              <a:rPr lang="en-US" dirty="0"/>
              <a:t>Spearman’s Rank Correlation: 0.69</a:t>
            </a:r>
          </a:p>
          <a:p>
            <a:pPr lvl="1"/>
            <a:r>
              <a:rPr lang="en-US" dirty="0"/>
              <a:t>Closeness suggests skewness in distribution explains most the difference between Pearson’s and Spearman’s correlation scores.</a:t>
            </a:r>
          </a:p>
          <a:p>
            <a:r>
              <a:rPr lang="en-US" dirty="0"/>
              <a:t>Causation: Max AQI is the highest scoring daily AQI. NO2 is often the highest scoring, therefore NO2 can be considered to have a certain amount of causality on Max AQI. 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1700F2B-D5C4-4B20-B99A-3C7078771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131" y="2102697"/>
            <a:ext cx="4941426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02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B5D57-CEDF-41C6-BE78-A95EEFD4B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92DD3-8C55-4155-9F0F-CFDC4E150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471" y="2102697"/>
            <a:ext cx="5182205" cy="4058751"/>
          </a:xfrm>
        </p:spPr>
        <p:txBody>
          <a:bodyPr/>
          <a:lstStyle/>
          <a:p>
            <a:r>
              <a:rPr lang="en-US" dirty="0"/>
              <a:t>Used permutation to test the difference in means between Max AQI in 2003 and Max AQI in 2010. The calculated difference in means was 6.03 points.</a:t>
            </a:r>
          </a:p>
          <a:p>
            <a:r>
              <a:rPr lang="en-US" dirty="0"/>
              <a:t>Results: </a:t>
            </a:r>
          </a:p>
          <a:p>
            <a:pPr lvl="1"/>
            <a:r>
              <a:rPr lang="en-US" dirty="0"/>
              <a:t>After 1000 attempts, the simulation never yields an effect as big as the observed difference of 6.03. </a:t>
            </a:r>
          </a:p>
          <a:p>
            <a:pPr lvl="1"/>
            <a:r>
              <a:rPr lang="en-US" dirty="0"/>
              <a:t>P &lt; 0.001, the difference in Max AQI scores is statistically significant and the null hypothesis is rejected.  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B44780F6-EA97-4701-AE65-6400E8E7F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212" y="2102697"/>
            <a:ext cx="4903317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66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6EF7F-0609-48B8-A2C8-91E786A6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95F12-1F5E-4759-830B-520F4F9C8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916" y="1911963"/>
            <a:ext cx="5182205" cy="40587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Linear regression results - Max AQI by Year:</a:t>
            </a:r>
          </a:p>
          <a:p>
            <a:pPr lvl="1"/>
            <a:r>
              <a:rPr lang="en-US" dirty="0"/>
              <a:t>Intercept: 47.166</a:t>
            </a:r>
          </a:p>
          <a:p>
            <a:pPr lvl="1"/>
            <a:r>
              <a:rPr lang="en-US" dirty="0"/>
              <a:t>Slope: -0.288</a:t>
            </a:r>
          </a:p>
          <a:p>
            <a:pPr lvl="1"/>
            <a:r>
              <a:rPr lang="en-US" dirty="0"/>
              <a:t>R2: 0.002</a:t>
            </a:r>
          </a:p>
          <a:p>
            <a:r>
              <a:rPr lang="en-US" dirty="0"/>
              <a:t>Meaning:</a:t>
            </a:r>
          </a:p>
          <a:p>
            <a:pPr lvl="1"/>
            <a:r>
              <a:rPr lang="en-US" dirty="0"/>
              <a:t>Mean Max AQI decreases by 0.288 points per year</a:t>
            </a:r>
          </a:p>
          <a:p>
            <a:pPr lvl="1"/>
            <a:r>
              <a:rPr lang="en-US" dirty="0"/>
              <a:t>R2 of 0.002 indicates year is only accountable for 0.2% of observed variability in Max AQI</a:t>
            </a:r>
          </a:p>
          <a:p>
            <a:pPr marL="4500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9250A-70E9-429F-82E7-C61216599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965" y="1911963"/>
            <a:ext cx="3767006" cy="444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46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D154B-47CF-4373-80EC-43C363D9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6142B-D163-4A19-AEF9-3EF3D2E3D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634893"/>
          </a:xfrm>
        </p:spPr>
        <p:txBody>
          <a:bodyPr/>
          <a:lstStyle/>
          <a:p>
            <a:r>
              <a:rPr lang="en-US" dirty="0"/>
              <a:t>Due to time not commonly producing linear data, I also plotted the annual rolling mean</a:t>
            </a:r>
          </a:p>
          <a:p>
            <a:endParaRPr lang="en-US" dirty="0"/>
          </a:p>
        </p:txBody>
      </p:sp>
      <p:pic>
        <p:nvPicPr>
          <p:cNvPr id="9" name="Picture 8" descr="A picture containing text, monitor, screenshot&#10;&#10;Description automatically generated">
            <a:extLst>
              <a:ext uri="{FF2B5EF4-FFF2-40B4-BE49-F238E27FC236}">
                <a16:creationId xmlns:a16="http://schemas.microsoft.com/office/drawing/2014/main" id="{CA095810-1DBB-4313-8AB8-C84E43BC9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308" y="2564561"/>
            <a:ext cx="4941426" cy="36838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D26915-3C9C-4E98-AB58-046BE0AE3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00" y="2640777"/>
            <a:ext cx="4941426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97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6CE5-2DC5-4C7F-BA62-2DF8D5DB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78272-80D1-4C12-B5FA-973111573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AirNow.gov. (n.d.). AQI Basics. AirNow.gov. Retrieved from </a:t>
            </a:r>
            <a:r>
              <a:rPr lang="en-US" sz="1800" u="sng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https://www.airnow.gov/aqi/aqi-basics/#:~:text=Think%20of%20the%20AQI%20as,300%20represents%20hazardous%20air%20quality</a:t>
            </a:r>
            <a:r>
              <a:rPr lang="en-US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So, B. (2016, November 4). U.S. Pollution Data: Pollution in the U.S. Since 2000, Version 1. Retrieved September 27, 2020 from </a:t>
            </a:r>
            <a:r>
              <a:rPr lang="en-US" sz="1800" u="sng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https://www.kaggle.com/sogun3/uspollution</a:t>
            </a:r>
            <a:r>
              <a:rPr lang="en-US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3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A36F9-9F2F-42FD-ACC7-3193F8CD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Question &amp;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53E80-7E6B-4781-841E-3098CB87C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Question: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 nation, we continue to become more aware of environmental issues like pollution. The government imposes environmental standards to help mitigate pollution and there has been a huge movement in both the public and private sectors, towards clean energy sources like electric, solar, and wind power. But are we making an impact? </a:t>
            </a:r>
            <a:endParaRPr lang="en-US" dirty="0"/>
          </a:p>
          <a:p>
            <a:r>
              <a:rPr lang="en-US" dirty="0"/>
              <a:t>Hypothesis: 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My hypothesis is that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pollution levels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 decrease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390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B59E-6A87-4337-B12F-FEBC5227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Quality Index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5C1F8-ABD8-4FF0-9241-B4E6F3406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AQI Measurement: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U.S. Air Quality Index (AQI) standard measures air pollution rates based on the individual air quality indexes of six factors: ground-level Ozone (0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Carbon Monoxide (CO), Sulfur Dioxide (SO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Nitrogen Dioxide (NO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and particulate matter (PM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2.5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&amp; PM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endParaRPr lang="en-US" dirty="0"/>
          </a:p>
        </p:txBody>
      </p:sp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4BD97797-A7D1-4FDD-9FF3-22D71E4C12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291" y="2921022"/>
            <a:ext cx="7176770" cy="27374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6627B8-B0AB-4E4F-AC0A-4CEB7C16A706}"/>
              </a:ext>
            </a:extLst>
          </p:cNvPr>
          <p:cNvSpPr txBox="1"/>
          <p:nvPr/>
        </p:nvSpPr>
        <p:spPr>
          <a:xfrm>
            <a:off x="2502291" y="5935183"/>
            <a:ext cx="42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800" i="1" dirty="0">
                <a:solidFill>
                  <a:schemeClr val="tx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1: U.S. AQI Table (AirNow.gov, 2020).</a:t>
            </a:r>
          </a:p>
        </p:txBody>
      </p:sp>
    </p:spTree>
    <p:extLst>
      <p:ext uri="{BB962C8B-B14F-4D97-AF65-F5344CB8AC3E}">
        <p14:creationId xmlns:p14="http://schemas.microsoft.com/office/powerpoint/2010/main" val="283453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BB39-0741-4987-B42B-F57D56C8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D371F-5137-407B-AE3A-C14AA8097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Daily Individual AQI measurements of:</a:t>
            </a:r>
          </a:p>
          <a:p>
            <a:pPr lvl="1"/>
            <a:r>
              <a:rPr lang="en-US" dirty="0"/>
              <a:t>Ozone (O3)</a:t>
            </a:r>
          </a:p>
          <a:p>
            <a:pPr lvl="1"/>
            <a:r>
              <a:rPr lang="en-US" dirty="0"/>
              <a:t>Carbon Monoxide (CO)</a:t>
            </a:r>
          </a:p>
          <a:p>
            <a:pPr lvl="1"/>
            <a:r>
              <a:rPr lang="en-US" dirty="0"/>
              <a:t>Sulfur Dioxide (SO2)</a:t>
            </a:r>
          </a:p>
          <a:p>
            <a:pPr lvl="1"/>
            <a:r>
              <a:rPr lang="en-US" dirty="0"/>
              <a:t>Nitrogen Dioxide (NO2)</a:t>
            </a:r>
          </a:p>
          <a:p>
            <a:pPr lvl="1"/>
            <a:r>
              <a:rPr lang="en-US" dirty="0"/>
              <a:t>Highest Daily IAQI</a:t>
            </a:r>
          </a:p>
          <a:p>
            <a:r>
              <a:rPr lang="en-US" dirty="0"/>
              <a:t>Timeline: 1/1/2003 – 12/31/2010</a:t>
            </a:r>
          </a:p>
          <a:p>
            <a:r>
              <a:rPr lang="en-US" dirty="0"/>
              <a:t>Retrieved from: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74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8CC8B-4E98-404F-A7F5-401250D49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Ozone IAQI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96B78-068B-4C64-A718-5AAE4D471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01" y="2268230"/>
            <a:ext cx="4482848" cy="4058751"/>
          </a:xfrm>
        </p:spPr>
        <p:txBody>
          <a:bodyPr/>
          <a:lstStyle/>
          <a:p>
            <a:r>
              <a:rPr lang="en-US" dirty="0"/>
              <a:t>Mean: 31.86</a:t>
            </a:r>
          </a:p>
          <a:p>
            <a:r>
              <a:rPr lang="en-US" dirty="0"/>
              <a:t>Mode: 25</a:t>
            </a:r>
          </a:p>
          <a:p>
            <a:r>
              <a:rPr lang="en-US" dirty="0"/>
              <a:t>Range: 0-127</a:t>
            </a:r>
          </a:p>
          <a:p>
            <a:r>
              <a:rPr lang="en-US" dirty="0"/>
              <a:t>IQR: 20-42</a:t>
            </a:r>
          </a:p>
          <a:p>
            <a:r>
              <a:rPr lang="en-US" dirty="0"/>
              <a:t>Variance: 268.76</a:t>
            </a:r>
          </a:p>
          <a:p>
            <a:r>
              <a:rPr lang="en-US" dirty="0"/>
              <a:t>Skew: moderate positive skew 0.9</a:t>
            </a:r>
          </a:p>
          <a:p>
            <a:r>
              <a:rPr lang="en-US" dirty="0"/>
              <a:t>Kurtosis: platykurtic 2.26</a:t>
            </a:r>
          </a:p>
          <a:p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EA1467E-3953-4C7C-B501-EBD591FF6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643" y="1980100"/>
            <a:ext cx="5017643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62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FEECB-E1DC-4F7A-BE9E-ED4BB84F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Carbon Monoxide IAQI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AF698-F720-47B8-8651-15C04976B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780"/>
            <a:ext cx="4536886" cy="4058751"/>
          </a:xfrm>
        </p:spPr>
        <p:txBody>
          <a:bodyPr/>
          <a:lstStyle/>
          <a:p>
            <a:r>
              <a:rPr lang="en-US" dirty="0"/>
              <a:t>Mean: 9.16 </a:t>
            </a:r>
          </a:p>
          <a:p>
            <a:r>
              <a:rPr lang="en-US" dirty="0"/>
              <a:t>Mode: 6</a:t>
            </a:r>
          </a:p>
          <a:p>
            <a:r>
              <a:rPr lang="en-US" dirty="0"/>
              <a:t>Range: 1-41</a:t>
            </a:r>
          </a:p>
          <a:p>
            <a:r>
              <a:rPr lang="en-US" dirty="0"/>
              <a:t>IQR: 6-11</a:t>
            </a:r>
          </a:p>
          <a:p>
            <a:r>
              <a:rPr lang="en-US" dirty="0"/>
              <a:t>Variance: 26.76</a:t>
            </a:r>
          </a:p>
          <a:p>
            <a:r>
              <a:rPr lang="en-US" dirty="0"/>
              <a:t>Skew: high positive skew, 1.77</a:t>
            </a:r>
          </a:p>
          <a:p>
            <a:r>
              <a:rPr lang="en-US" dirty="0"/>
              <a:t>Kurtosis: leptokurtic, 4.36</a:t>
            </a:r>
          </a:p>
          <a:p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EE4AED98-9922-402E-81D9-522A5E8C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681" y="1949047"/>
            <a:ext cx="5017643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44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95F3-C30E-432F-A52D-71B89434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Sulfur Dioxide IAQI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BBE6E-5F0E-4E01-B707-05056E482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471" y="2003911"/>
            <a:ext cx="5182205" cy="4058751"/>
          </a:xfrm>
        </p:spPr>
        <p:txBody>
          <a:bodyPr/>
          <a:lstStyle/>
          <a:p>
            <a:r>
              <a:rPr lang="en-US" dirty="0"/>
              <a:t>Mean: 12.99</a:t>
            </a:r>
          </a:p>
          <a:p>
            <a:r>
              <a:rPr lang="en-US" dirty="0"/>
              <a:t>Mode: 0</a:t>
            </a:r>
          </a:p>
          <a:p>
            <a:r>
              <a:rPr lang="en-US" dirty="0"/>
              <a:t>Range: 0-101</a:t>
            </a:r>
          </a:p>
          <a:p>
            <a:r>
              <a:rPr lang="en-US" dirty="0"/>
              <a:t>IQR: 4-19</a:t>
            </a:r>
          </a:p>
          <a:p>
            <a:r>
              <a:rPr lang="en-US" dirty="0"/>
              <a:t>Variance: 148.73</a:t>
            </a:r>
          </a:p>
          <a:p>
            <a:r>
              <a:rPr lang="en-US" dirty="0"/>
              <a:t>Skew: high positive skew, 1.78</a:t>
            </a:r>
          </a:p>
          <a:p>
            <a:r>
              <a:rPr lang="en-US" dirty="0"/>
              <a:t>Kurtosis: leptokurtic, 4.54</a:t>
            </a:r>
          </a:p>
          <a:p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3D1A84EC-1CB3-4D5D-B089-A9A207A1E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003911"/>
            <a:ext cx="5017643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02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7FEE-AD35-42EB-A430-8BF3E03A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SO2 Outlier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73A4D-26F3-4C63-B5E4-7C001921F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951349" cy="4515951"/>
          </a:xfrm>
        </p:spPr>
        <p:txBody>
          <a:bodyPr/>
          <a:lstStyle/>
          <a:p>
            <a:r>
              <a:rPr lang="en-US" dirty="0"/>
              <a:t>EDA revealed an extreme outlier in the SO2 variable. </a:t>
            </a:r>
          </a:p>
          <a:p>
            <a:pPr lvl="1"/>
            <a:r>
              <a:rPr lang="en-US" dirty="0"/>
              <a:t>Identified by scatterplot and very high kurtosis.</a:t>
            </a:r>
          </a:p>
          <a:p>
            <a:pPr lvl="1"/>
            <a:r>
              <a:rPr lang="en-US" dirty="0"/>
              <a:t>The SO2 value was 176, with the next closest value being 101. </a:t>
            </a:r>
          </a:p>
          <a:p>
            <a:r>
              <a:rPr lang="en-US" dirty="0"/>
              <a:t>It is unknown what caused the outlier. SO2 AQI is produced by burning of fossil fuels and can be affected by forest fires, but this was only 1 day.</a:t>
            </a:r>
          </a:p>
          <a:p>
            <a:r>
              <a:rPr lang="en-US" dirty="0"/>
              <a:t>Due to the extreme nature of this value and the possibility that it could degrade the value of the data, I have chosen to remove it. 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28054A3-0696-463B-9B6A-42DE5D471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362" y="1927872"/>
            <a:ext cx="4453449" cy="3182671"/>
          </a:xfrm>
          <a:prstGeom prst="rect">
            <a:avLst/>
          </a:prstGeom>
        </p:spPr>
      </p:pic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95DD323-993D-4A16-ABA4-00F6063B1565}"/>
              </a:ext>
            </a:extLst>
          </p:cNvPr>
          <p:cNvSpPr/>
          <p:nvPr/>
        </p:nvSpPr>
        <p:spPr>
          <a:xfrm>
            <a:off x="9660103" y="2210267"/>
            <a:ext cx="291710" cy="25244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B5E800-15B7-4535-8B9C-BCB6ABD632E2}"/>
              </a:ext>
            </a:extLst>
          </p:cNvPr>
          <p:cNvCxnSpPr/>
          <p:nvPr/>
        </p:nvCxnSpPr>
        <p:spPr>
          <a:xfrm flipH="1" flipV="1">
            <a:off x="9951813" y="2462709"/>
            <a:ext cx="560982" cy="617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864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C33EB-6129-4E44-A13D-7A91B817B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Nitrogen Dioxide IAQI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5A9E-E7BA-4FA9-9510-082F3CE3E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471" y="2111068"/>
            <a:ext cx="5182205" cy="4058751"/>
          </a:xfrm>
        </p:spPr>
        <p:txBody>
          <a:bodyPr/>
          <a:lstStyle/>
          <a:p>
            <a:r>
              <a:rPr lang="en-US" dirty="0"/>
              <a:t>Mean: 39.63</a:t>
            </a:r>
          </a:p>
          <a:p>
            <a:r>
              <a:rPr lang="en-US" dirty="0"/>
              <a:t>Mode: 42</a:t>
            </a:r>
          </a:p>
          <a:p>
            <a:r>
              <a:rPr lang="en-US" dirty="0"/>
              <a:t>Range: 0-114</a:t>
            </a:r>
          </a:p>
          <a:p>
            <a:r>
              <a:rPr lang="en-US" dirty="0"/>
              <a:t>IQR: 31-48</a:t>
            </a:r>
          </a:p>
          <a:p>
            <a:r>
              <a:rPr lang="en-US" dirty="0"/>
              <a:t>Variance: 224.05</a:t>
            </a:r>
          </a:p>
          <a:p>
            <a:r>
              <a:rPr lang="en-US" dirty="0"/>
              <a:t>Skew: Symmetrical, 0.46</a:t>
            </a:r>
          </a:p>
          <a:p>
            <a:r>
              <a:rPr lang="en-US" dirty="0"/>
              <a:t>Kurtosis: platykurtic, 1.8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3B2B7F3-0F15-4680-BAF1-E860828AD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97" y="2006197"/>
            <a:ext cx="5017643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82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1866</TotalTime>
  <Words>908</Words>
  <Application>Microsoft Office PowerPoint</Application>
  <PresentationFormat>Widescreen</PresentationFormat>
  <Paragraphs>104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Calisto MT</vt:lpstr>
      <vt:lpstr>Wingdings 2</vt:lpstr>
      <vt:lpstr>Slate</vt:lpstr>
      <vt:lpstr>Colorado Pollution Levels</vt:lpstr>
      <vt:lpstr>Statistical Question &amp; Hypothesis</vt:lpstr>
      <vt:lpstr>Air Quality Index Measurement</vt:lpstr>
      <vt:lpstr>Data Set Contents</vt:lpstr>
      <vt:lpstr>Histogram of Ozone IAQI</vt:lpstr>
      <vt:lpstr>Histogram of Carbon Monoxide IAQI</vt:lpstr>
      <vt:lpstr>Histogram of Sulfur Dioxide IAQI</vt:lpstr>
      <vt:lpstr>SO2 Outlier</vt:lpstr>
      <vt:lpstr>Histogram of Nitrogen Dioxide IAQI</vt:lpstr>
      <vt:lpstr>Histogram of Highest Daily IAQI</vt:lpstr>
      <vt:lpstr>PMF</vt:lpstr>
      <vt:lpstr>CDF</vt:lpstr>
      <vt:lpstr>Normal vs Lognormal Distribution</vt:lpstr>
      <vt:lpstr>Scatterplot of NO2 AQI by CO AQI</vt:lpstr>
      <vt:lpstr>Scatterplot of Max AQI by NO2 AQI</vt:lpstr>
      <vt:lpstr>Hypothesis Test</vt:lpstr>
      <vt:lpstr>Regression Analysis</vt:lpstr>
      <vt:lpstr>Regression Analysis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Colorado Pollution Levels</dc:title>
  <dc:creator>Myra Couture</dc:creator>
  <cp:lastModifiedBy>Myra Couture</cp:lastModifiedBy>
  <cp:revision>36</cp:revision>
  <dcterms:created xsi:type="dcterms:W3CDTF">2020-11-17T18:23:02Z</dcterms:created>
  <dcterms:modified xsi:type="dcterms:W3CDTF">2020-11-22T01:08:47Z</dcterms:modified>
</cp:coreProperties>
</file>