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4"/>
  </p:sldMasterIdLst>
  <p:notesMasterIdLst>
    <p:notesMasterId r:id="rId15"/>
  </p:notesMasterIdLst>
  <p:sldIdLst>
    <p:sldId id="256" r:id="rId5"/>
    <p:sldId id="257" r:id="rId6"/>
    <p:sldId id="258" r:id="rId7"/>
    <p:sldId id="259" r:id="rId8"/>
    <p:sldId id="260" r:id="rId9"/>
    <p:sldId id="265" r:id="rId10"/>
    <p:sldId id="261" r:id="rId11"/>
    <p:sldId id="262" r:id="rId12"/>
    <p:sldId id="263" r:id="rId13"/>
    <p:sldId id="264" r:id="rId14"/>
  </p:sldIdLst>
  <p:sldSz cx="9144000" cy="5143500" type="screen16x9"/>
  <p:notesSz cx="6858000" cy="9144000"/>
  <p:embeddedFontLst>
    <p:embeddedFont>
      <p:font typeface="Helvetica Neue" panose="020B0604020202020204" charset="0"/>
      <p:regular r:id="rId16"/>
      <p:bold r:id="rId17"/>
      <p:italic r:id="rId18"/>
      <p:boldItalic r:id="rId19"/>
    </p:embeddedFont>
    <p:embeddedFont>
      <p:font typeface="Tahoma" panose="020B0604030504040204" pitchFamily="3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266aaad28c_0_0:notes"/>
          <p:cNvSpPr txBox="1"/>
          <p:nvPr/>
        </p:nvSpPr>
        <p:spPr>
          <a:xfrm>
            <a:off x="3887131" y="8688049"/>
            <a:ext cx="29709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" sz="1200" b="0" i="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fld>
            <a:endParaRPr sz="1400"/>
          </a:p>
        </p:txBody>
      </p:sp>
      <p:sp>
        <p:nvSpPr>
          <p:cNvPr id="56" name="Google Shape;56;g2266aaad2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7565" y="687049"/>
            <a:ext cx="606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" name="Google Shape;57;g2266aaad28c_0_0:notes"/>
          <p:cNvSpPr txBox="1">
            <a:spLocks noGrp="1"/>
          </p:cNvSpPr>
          <p:nvPr>
            <p:ph type="body" idx="1"/>
          </p:nvPr>
        </p:nvSpPr>
        <p:spPr>
          <a:xfrm>
            <a:off x="914710" y="4344025"/>
            <a:ext cx="5028600" cy="41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66aaad28c_0_6:notes"/>
          <p:cNvSpPr txBox="1"/>
          <p:nvPr/>
        </p:nvSpPr>
        <p:spPr>
          <a:xfrm>
            <a:off x="3887131" y="8688049"/>
            <a:ext cx="29709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" sz="1200" b="0" i="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fld>
            <a:endParaRPr sz="1400"/>
          </a:p>
        </p:txBody>
      </p:sp>
      <p:sp>
        <p:nvSpPr>
          <p:cNvPr id="63" name="Google Shape;63;g2266aaad28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7565" y="687049"/>
            <a:ext cx="606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g2266aaad28c_0_6:notes"/>
          <p:cNvSpPr txBox="1">
            <a:spLocks noGrp="1"/>
          </p:cNvSpPr>
          <p:nvPr>
            <p:ph type="body" idx="1"/>
          </p:nvPr>
        </p:nvSpPr>
        <p:spPr>
          <a:xfrm>
            <a:off x="914710" y="4344025"/>
            <a:ext cx="5028600" cy="41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66aaad28c_0_54:notes"/>
          <p:cNvSpPr txBox="1"/>
          <p:nvPr/>
        </p:nvSpPr>
        <p:spPr>
          <a:xfrm>
            <a:off x="3887131" y="8688049"/>
            <a:ext cx="29709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" sz="1200" b="0" i="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fld>
            <a:endParaRPr sz="1400"/>
          </a:p>
        </p:txBody>
      </p:sp>
      <p:sp>
        <p:nvSpPr>
          <p:cNvPr id="71" name="Google Shape;71;g2266aaad28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7565" y="687049"/>
            <a:ext cx="606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" name="Google Shape;72;g2266aaad28c_0_54:notes"/>
          <p:cNvSpPr txBox="1">
            <a:spLocks noGrp="1"/>
          </p:cNvSpPr>
          <p:nvPr>
            <p:ph type="body" idx="1"/>
          </p:nvPr>
        </p:nvSpPr>
        <p:spPr>
          <a:xfrm>
            <a:off x="914710" y="4344025"/>
            <a:ext cx="5028600" cy="41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266aaad28c_0_102:notes"/>
          <p:cNvSpPr txBox="1"/>
          <p:nvPr/>
        </p:nvSpPr>
        <p:spPr>
          <a:xfrm>
            <a:off x="3887131" y="8688049"/>
            <a:ext cx="29709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" sz="1200" b="0" i="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fld>
            <a:endParaRPr sz="1400"/>
          </a:p>
        </p:txBody>
      </p:sp>
      <p:sp>
        <p:nvSpPr>
          <p:cNvPr id="79" name="Google Shape;79;g2266aaad28c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7565" y="687049"/>
            <a:ext cx="606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" name="Google Shape;80;g2266aaad28c_0_102:notes"/>
          <p:cNvSpPr txBox="1">
            <a:spLocks noGrp="1"/>
          </p:cNvSpPr>
          <p:nvPr>
            <p:ph type="body" idx="1"/>
          </p:nvPr>
        </p:nvSpPr>
        <p:spPr>
          <a:xfrm>
            <a:off x="914710" y="4344025"/>
            <a:ext cx="5028600" cy="41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266aaad28c_0_152:notes"/>
          <p:cNvSpPr txBox="1"/>
          <p:nvPr/>
        </p:nvSpPr>
        <p:spPr>
          <a:xfrm>
            <a:off x="3887131" y="8688049"/>
            <a:ext cx="29709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" sz="1200" b="0" i="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fld>
            <a:endParaRPr sz="1400"/>
          </a:p>
        </p:txBody>
      </p:sp>
      <p:sp>
        <p:nvSpPr>
          <p:cNvPr id="86" name="Google Shape;86;g2266aaad28c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g2266aaad28c_0_152:notes"/>
          <p:cNvSpPr txBox="1">
            <a:spLocks noGrp="1"/>
          </p:cNvSpPr>
          <p:nvPr>
            <p:ph type="body" idx="1"/>
          </p:nvPr>
        </p:nvSpPr>
        <p:spPr>
          <a:xfrm>
            <a:off x="914710" y="4344025"/>
            <a:ext cx="5028600" cy="41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66aaad28c_0_19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/>
          </a:p>
        </p:txBody>
      </p:sp>
      <p:sp>
        <p:nvSpPr>
          <p:cNvPr id="93" name="Google Shape;93;g2266aaad28c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Google Shape;94;g2266aaad28c_0_19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66aaad28c_0_26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/>
          </a:p>
        </p:txBody>
      </p:sp>
      <p:sp>
        <p:nvSpPr>
          <p:cNvPr id="101" name="Google Shape;101;g2266aaad28c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" name="Google Shape;102;g2266aaad28c_0_26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66aaad28c_0_27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/>
          </a:p>
        </p:txBody>
      </p:sp>
      <p:sp>
        <p:nvSpPr>
          <p:cNvPr id="109" name="Google Shape;109;g2266aaad28c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" name="Google Shape;110;g2266aaad28c_0_27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66aaad28c_0_27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/>
          </a:p>
        </p:txBody>
      </p:sp>
      <p:sp>
        <p:nvSpPr>
          <p:cNvPr id="117" name="Google Shape;117;g2266aaad28c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Google Shape;118;g2266aaad28c_0_27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28600" y="227409"/>
            <a:ext cx="7796100" cy="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39712" y="1200150"/>
            <a:ext cx="8294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297180" algn="l" rtl="0">
              <a:spcBef>
                <a:spcPts val="360"/>
              </a:spcBef>
              <a:spcAft>
                <a:spcPts val="0"/>
              </a:spcAft>
              <a:buSzPts val="1080"/>
              <a:buChar char="●"/>
              <a:defRPr/>
            </a:lvl1pPr>
            <a:lvl2pPr marL="914400" lvl="1" indent="-291465" algn="l" rtl="0">
              <a:spcBef>
                <a:spcPts val="360"/>
              </a:spcBef>
              <a:spcAft>
                <a:spcPts val="0"/>
              </a:spcAft>
              <a:buSzPts val="990"/>
              <a:buChar char="○"/>
              <a:defRPr/>
            </a:lvl2pPr>
            <a:lvl3pPr marL="1371600" lvl="2" indent="-285750" algn="l" rtl="0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 rtl="0">
              <a:spcBef>
                <a:spcPts val="360"/>
              </a:spcBef>
              <a:spcAft>
                <a:spcPts val="0"/>
              </a:spcAft>
              <a:buSzPts val="990"/>
              <a:buChar char="●"/>
              <a:defRPr/>
            </a:lvl4pPr>
            <a:lvl5pPr marL="2286000" lvl="4" indent="-285750" algn="l" rtl="0">
              <a:spcBef>
                <a:spcPts val="36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6934200" y="48006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1- </a:t>
            </a:r>
            <a:fld id="{00000000-1234-1234-1234-123412341234}" type="slidenum">
              <a:rPr lang="en"/>
              <a:t>‹#›</a:t>
            </a:fld>
            <a:endParaRPr sz="1000" b="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 idx="4294967295"/>
          </p:nvPr>
        </p:nvSpPr>
        <p:spPr>
          <a:xfrm>
            <a:off x="768350" y="88106"/>
            <a:ext cx="807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lang="en"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Levels of Abstraction</a:t>
            </a: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4294967295"/>
          </p:nvPr>
        </p:nvSpPr>
        <p:spPr>
          <a:xfrm>
            <a:off x="827087" y="808434"/>
            <a:ext cx="78486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" sz="1800" b="1" i="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Physical level:</a:t>
            </a:r>
            <a:r>
              <a:rPr lang="en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describes how a record (e.g., instructor) is stored.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" sz="1800" b="1" i="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Logical level:</a:t>
            </a:r>
            <a:r>
              <a:rPr lang="en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describes data stored in database, and the relationships among the data.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type</a:t>
            </a:r>
            <a:r>
              <a:rPr lang="en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8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instructor</a:t>
            </a:r>
            <a:r>
              <a:rPr lang="en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</a:t>
            </a:r>
            <a:r>
              <a:rPr lang="en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record</a:t>
            </a:r>
            <a:endParaRPr sz="1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lang="en" sz="18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</a:t>
            </a:r>
            <a:r>
              <a:rPr lang="en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: string; </a:t>
            </a:r>
            <a:br>
              <a:rPr lang="en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" sz="18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name</a:t>
            </a:r>
            <a:r>
              <a:rPr lang="en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: string;</a:t>
            </a:r>
            <a:br>
              <a:rPr lang="en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" sz="18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dept_name</a:t>
            </a:r>
            <a:r>
              <a:rPr lang="en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: string;</a:t>
            </a:r>
            <a:br>
              <a:rPr lang="en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" sz="18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salary</a:t>
            </a:r>
            <a:r>
              <a:rPr lang="en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: integer;</a:t>
            </a:r>
            <a:endParaRPr/>
          </a:p>
          <a:p>
            <a:pPr marL="1771650" marR="0" lvl="4" indent="-2286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end</a:t>
            </a:r>
            <a:r>
              <a:rPr lang="en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" sz="1800" b="1" i="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View level:</a:t>
            </a:r>
            <a:r>
              <a:rPr lang="en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application programs hide details of data types.  Views can also hide information (such as an employee’s salary) for security purposes.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/>
        </p:nvSpPr>
        <p:spPr>
          <a:xfrm>
            <a:off x="6934200" y="48006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1- </a:t>
            </a:r>
            <a:fld id="{00000000-1234-1234-1234-123412341234}" type="slidenum">
              <a:rPr lang="en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228600" y="227409"/>
            <a:ext cx="7796100" cy="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Basic Definitions</a:t>
            </a:r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239712" y="1200150"/>
            <a:ext cx="8294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5052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lang="en" sz="2000" b="1"/>
              <a:t>Data Dictionary:</a:t>
            </a:r>
            <a:endParaRPr/>
          </a:p>
          <a:p>
            <a:pPr marL="742950" lvl="1" indent="-29273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Font typeface="Noto Sans Symbols"/>
              <a:buChar char="■"/>
            </a:pPr>
            <a:r>
              <a:rPr lang="en" sz="2000">
                <a:solidFill>
                  <a:srgbClr val="800000"/>
                </a:solidFill>
              </a:rPr>
              <a:t>Keep track of metadata i.e data about data such as relation name,attributes name and types,constraints and user information.</a:t>
            </a:r>
            <a:endParaRPr sz="2000">
              <a:solidFill>
                <a:srgbClr val="800000"/>
              </a:solidFill>
            </a:endParaRPr>
          </a:p>
          <a:p>
            <a:pPr marL="742950" lvl="1" indent="-29273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Font typeface="Noto Sans Symbols"/>
              <a:buChar char="■"/>
            </a:pPr>
            <a:r>
              <a:rPr lang="en" sz="2000">
                <a:solidFill>
                  <a:srgbClr val="800000"/>
                </a:solidFill>
              </a:rPr>
              <a:t>It is also called System Catalog or Repository.</a:t>
            </a:r>
            <a:endParaRPr sz="2000">
              <a:solidFill>
                <a:srgbClr val="800000"/>
              </a:solidFill>
            </a:endParaRPr>
          </a:p>
          <a:p>
            <a:pPr marL="742950" lvl="1" indent="-31369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333399"/>
              </a:buClr>
              <a:buSzPts val="1430"/>
              <a:buFont typeface="Noto Sans Symbols"/>
              <a:buChar char="■"/>
            </a:pPr>
            <a:r>
              <a:rPr lang="en" sz="2600" b="1">
                <a:solidFill>
                  <a:srgbClr val="800000"/>
                </a:solidFill>
              </a:rPr>
              <a:t>Active data dictionary</a:t>
            </a:r>
            <a:r>
              <a:rPr lang="en" sz="2600">
                <a:solidFill>
                  <a:srgbClr val="800000"/>
                </a:solidFill>
              </a:rPr>
              <a:t> is accessed by DBMS software and users/DBA.</a:t>
            </a:r>
            <a:endParaRPr sz="2600">
              <a:solidFill>
                <a:srgbClr val="800000"/>
              </a:solidFill>
            </a:endParaRPr>
          </a:p>
          <a:p>
            <a:pPr marL="742950" lvl="1" indent="-31369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333399"/>
              </a:buClr>
              <a:buSzPts val="1430"/>
              <a:buFont typeface="Noto Sans Symbols"/>
              <a:buChar char="■"/>
            </a:pPr>
            <a:r>
              <a:rPr lang="en" sz="2600" b="1">
                <a:solidFill>
                  <a:srgbClr val="800000"/>
                </a:solidFill>
              </a:rPr>
              <a:t>Passive data dictionary</a:t>
            </a:r>
            <a:r>
              <a:rPr lang="en" sz="2600">
                <a:solidFill>
                  <a:srgbClr val="800000"/>
                </a:solidFill>
              </a:rPr>
              <a:t> is accessed by users/DBA only.</a:t>
            </a:r>
            <a:endParaRPr sz="2000">
              <a:solidFill>
                <a:srgbClr val="800000"/>
              </a:solidFill>
            </a:endParaRPr>
          </a:p>
          <a:p>
            <a:pPr marL="74295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000">
              <a:solidFill>
                <a:srgbClr val="800000"/>
              </a:solidFill>
            </a:endParaRPr>
          </a:p>
          <a:p>
            <a:pPr marL="3429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/>
          </a:p>
          <a:p>
            <a:pPr marL="74295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000">
              <a:solidFill>
                <a:srgbClr val="8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 idx="4294967295"/>
          </p:nvPr>
        </p:nvSpPr>
        <p:spPr>
          <a:xfrm>
            <a:off x="768350" y="88106"/>
            <a:ext cx="807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lang="en"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View of Data</a:t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777875" y="882253"/>
            <a:ext cx="452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lang="en" sz="20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 architecture for a database system 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9987" y="1346596"/>
            <a:ext cx="5551883" cy="3250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 idx="4294967295"/>
          </p:nvPr>
        </p:nvSpPr>
        <p:spPr>
          <a:xfrm>
            <a:off x="768350" y="88106"/>
            <a:ext cx="807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lang="en"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Database Design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4294967295"/>
          </p:nvPr>
        </p:nvSpPr>
        <p:spPr>
          <a:xfrm>
            <a:off x="1270000" y="942975"/>
            <a:ext cx="6654900" cy="31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endParaRPr sz="1800" b="0" i="1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Logical Design –  Deciding on the database schema. Database design requires that we find a “good” collection of relation schemas.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lang="en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Business decision – What attributes should we record in the database?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lang="en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Computer Science decision –  What relation schemas should we have and how should the attributes be distributed among the various relation schemas?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Physical Design – Deciding on the physical layout of the database               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rPr lang="en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</a:t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927100" y="806053"/>
            <a:ext cx="73278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lang="en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process of designing the general structure of the database: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endParaRPr sz="16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lang="en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 idx="4294967295"/>
          </p:nvPr>
        </p:nvSpPr>
        <p:spPr>
          <a:xfrm>
            <a:off x="768350" y="88106"/>
            <a:ext cx="807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lang="en"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Approaches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4294967295"/>
          </p:nvPr>
        </p:nvSpPr>
        <p:spPr>
          <a:xfrm>
            <a:off x="814387" y="820340"/>
            <a:ext cx="7151700" cy="36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Need to come up with a methodology to ensure that each of the relations in the database is “good”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Two ways of doing so: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lang="en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Entity Relationship Model (Chapter 7)</a:t>
            </a:r>
            <a:endParaRPr/>
          </a:p>
          <a:p>
            <a:pPr marL="1085850" marR="0" lvl="2" indent="-2286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lang="en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Models an enterprise as a collection of </a:t>
            </a:r>
            <a:r>
              <a:rPr lang="en" sz="18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entities </a:t>
            </a:r>
            <a:r>
              <a:rPr lang="en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</a:t>
            </a:r>
            <a:r>
              <a:rPr lang="en" sz="18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relationships</a:t>
            </a:r>
            <a:endParaRPr/>
          </a:p>
          <a:p>
            <a:pPr marL="1085850" marR="0" lvl="2" indent="-2286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lang="en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Represented diagrammatically by an </a:t>
            </a:r>
            <a:r>
              <a:rPr lang="en" sz="18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entity-relationship diagram: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lang="en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Normalization Theory (Chapter 8)</a:t>
            </a:r>
            <a:endParaRPr/>
          </a:p>
          <a:p>
            <a:pPr marL="1085850" marR="0" lvl="2" indent="-2286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lang="en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Formalize what designs are bad, and test for them</a:t>
            </a:r>
            <a:endParaRPr/>
          </a:p>
          <a:p>
            <a:pPr marL="342900" marR="0" lvl="0" indent="-240030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 idx="4294967295"/>
          </p:nvPr>
        </p:nvSpPr>
        <p:spPr>
          <a:xfrm>
            <a:off x="638175" y="50006"/>
            <a:ext cx="807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lang="en" sz="3200" b="1" i="0" u="none" strike="noStrike" cap="none" dirty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Database Architecture</a:t>
            </a:r>
            <a:endParaRPr dirty="0"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4294967295"/>
          </p:nvPr>
        </p:nvSpPr>
        <p:spPr>
          <a:xfrm>
            <a:off x="442913" y="757237"/>
            <a:ext cx="7607400" cy="463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rPr lang="en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architecture of a database systems is greatly influenced by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rPr lang="en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the underlying computer system on which the database is running:</a:t>
            </a:r>
            <a:endParaRPr lang="en" dirty="0">
              <a:ea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Centralized: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Entire database system is located on a single computer system.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All data storage, processing, and access tasks are managed centrally.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Simple architecture but can be a single point of failure and limits scalability.</a:t>
            </a:r>
          </a:p>
          <a:p>
            <a:pPr algn="l">
              <a:buFont typeface="+mj-lt"/>
              <a:buAutoNum type="arabicPeriod" startAt="2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Client-server: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Database system divided into client and server components.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Server hosts the database, manages data storage and processing.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Clients connect to the server to request and retrieve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Offers distributed processing, scalability, and better resource management.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1B6F41-2691-B355-230C-599C8FCBE942}"/>
              </a:ext>
            </a:extLst>
          </p:cNvPr>
          <p:cNvSpPr txBox="1"/>
          <p:nvPr/>
        </p:nvSpPr>
        <p:spPr>
          <a:xfrm>
            <a:off x="335754" y="728620"/>
            <a:ext cx="8043863" cy="3431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4"/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 Parallel (multi-processor):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Database system utilizes multiple processors working in parallel.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Data is divided and processed simultaneously by multiple processors.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Enables high-performance computing, faster data processing, and scalability.</a:t>
            </a:r>
          </a:p>
          <a:p>
            <a:pPr lvl="4"/>
            <a:endParaRPr lang="en-US" sz="1800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/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4. Distributed: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Database system is spread across multiple computers or servers.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Data is stored and processed on different nodes.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Requires coordination to ensure data consistency and integrity.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Provides scalability, fault tolerance, and handling of geographically dispersed data</a:t>
            </a:r>
            <a:r>
              <a:rPr lang="en-US" sz="1500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627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/>
        </p:nvSpPr>
        <p:spPr>
          <a:xfrm>
            <a:off x="6934200" y="48006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228600" y="227409"/>
            <a:ext cx="7796100" cy="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Basic Definitions</a:t>
            </a: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239712" y="1200150"/>
            <a:ext cx="8294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lang="en" sz="20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Database: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</a:pPr>
            <a:r>
              <a:rPr lang="en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 collection of related data.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lang="en" sz="20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</a:pPr>
            <a:r>
              <a:rPr lang="en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Known facts that can be recorded and have an implicit meaning.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lang="en" sz="20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Mini-world: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</a:pPr>
            <a:r>
              <a:rPr lang="en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Some part of the real world about which data is stored in a database. For example, student grades and transcripts at a university.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lang="en" sz="20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Database Management System (DBMS):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</a:pPr>
            <a:r>
              <a:rPr lang="en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 software package/ system to facilitate the creation and maintenance of a computerized database.</a:t>
            </a:r>
            <a:endParaRPr/>
          </a:p>
          <a:p>
            <a:pPr marL="34290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/>
        </p:nvSpPr>
        <p:spPr>
          <a:xfrm>
            <a:off x="6934200" y="48006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1- </a:t>
            </a:r>
            <a:fld id="{00000000-1234-1234-1234-123412341234}" type="slidenum">
              <a:rPr lang="en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228600" y="227409"/>
            <a:ext cx="7796100" cy="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Basic Definitions</a:t>
            </a:r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239712" y="1200150"/>
            <a:ext cx="8294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lang="en" sz="20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r>
              <a:rPr lang="en" sz="2000" b="1"/>
              <a:t> Administrator(DBA):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</a:pPr>
            <a:r>
              <a:rPr lang="en" sz="2000">
                <a:solidFill>
                  <a:srgbClr val="800000"/>
                </a:solidFill>
              </a:rPr>
              <a:t>Is a person or group of person who is responsible for the management of the database</a:t>
            </a:r>
            <a:endParaRPr sz="2000">
              <a:solidFill>
                <a:srgbClr val="800000"/>
              </a:solidFill>
            </a:endParaRPr>
          </a:p>
          <a:p>
            <a:pPr marL="74295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000">
              <a:solidFill>
                <a:srgbClr val="800000"/>
              </a:solidFill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lang="en" sz="20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Database System: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</a:pPr>
            <a:r>
              <a:rPr lang="en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DBMS software together with the data itself.  Sometimes, the applications are also included.</a:t>
            </a:r>
            <a:endParaRPr sz="2000" b="0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000">
              <a:solidFill>
                <a:srgbClr val="8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/>
        </p:nvSpPr>
        <p:spPr>
          <a:xfrm>
            <a:off x="6934200" y="48006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1- </a:t>
            </a:r>
            <a:fld id="{00000000-1234-1234-1234-123412341234}" type="slidenum">
              <a:rPr lang="en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228600" y="227409"/>
            <a:ext cx="7796100" cy="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Basic Definitions</a:t>
            </a: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239712" y="1200150"/>
            <a:ext cx="8294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lang="en" sz="2000" b="1"/>
              <a:t>Entity: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</a:pPr>
            <a:r>
              <a:rPr lang="en" sz="2000">
                <a:solidFill>
                  <a:srgbClr val="800000"/>
                </a:solidFill>
              </a:rPr>
              <a:t>A item,person,event about which information is stored is called entity.</a:t>
            </a:r>
            <a:endParaRPr sz="2000">
              <a:solidFill>
                <a:srgbClr val="800000"/>
              </a:solidFill>
            </a:endParaRPr>
          </a:p>
          <a:p>
            <a:pPr marL="74295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2000"/>
              <a:buChar char="■"/>
            </a:pPr>
            <a:r>
              <a:rPr lang="en" sz="2000">
                <a:solidFill>
                  <a:srgbClr val="800000"/>
                </a:solidFill>
              </a:rPr>
              <a:t>Example: STUDENT</a:t>
            </a:r>
            <a:endParaRPr sz="2000">
              <a:solidFill>
                <a:srgbClr val="800000"/>
              </a:solidFill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lang="en" sz="2000" b="1"/>
              <a:t>Attributes</a:t>
            </a:r>
            <a:r>
              <a:rPr lang="en" sz="20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</a:pPr>
            <a:r>
              <a:rPr lang="en" sz="2000">
                <a:solidFill>
                  <a:srgbClr val="800000"/>
                </a:solidFill>
              </a:rPr>
              <a:t>Is a property or characteristics of an entity that is of interest to the organization.</a:t>
            </a:r>
            <a:endParaRPr sz="2000">
              <a:solidFill>
                <a:srgbClr val="800000"/>
              </a:solidFill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</a:pPr>
            <a:r>
              <a:rPr lang="en" sz="2000">
                <a:solidFill>
                  <a:srgbClr val="800000"/>
                </a:solidFill>
              </a:rPr>
              <a:t>Exampled: Name,Class,Roll no</a:t>
            </a:r>
            <a:r>
              <a:rPr lang="en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 b="0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5052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lang="en" sz="2000" b="1"/>
              <a:t>Relationship:</a:t>
            </a:r>
            <a:endParaRPr/>
          </a:p>
          <a:p>
            <a:pPr marL="742950" lvl="1" indent="-29273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Font typeface="Noto Sans Symbols"/>
              <a:buChar char="■"/>
            </a:pPr>
            <a:r>
              <a:rPr lang="en" sz="2000">
                <a:solidFill>
                  <a:srgbClr val="800000"/>
                </a:solidFill>
              </a:rPr>
              <a:t>The association among Entities</a:t>
            </a:r>
            <a:endParaRPr sz="2000">
              <a:solidFill>
                <a:srgbClr val="800000"/>
              </a:solidFill>
            </a:endParaRPr>
          </a:p>
          <a:p>
            <a:pPr marL="742950" lvl="1" indent="-29273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Font typeface="Noto Sans Symbols"/>
              <a:buChar char="■"/>
            </a:pPr>
            <a:r>
              <a:rPr lang="en" sz="2000">
                <a:solidFill>
                  <a:srgbClr val="800000"/>
                </a:solidFill>
              </a:rPr>
              <a:t>One to one ,Many to Many,One to Many Relationship</a:t>
            </a:r>
            <a:endParaRPr sz="2000">
              <a:solidFill>
                <a:srgbClr val="800000"/>
              </a:solidFill>
            </a:endParaRPr>
          </a:p>
          <a:p>
            <a:pPr marL="74295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000">
              <a:solidFill>
                <a:srgbClr val="8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d88c6ce-5686-456d-97d5-62608ca3b2de">
      <Terms xmlns="http://schemas.microsoft.com/office/infopath/2007/PartnerControls"/>
    </lcf76f155ced4ddcb4097134ff3c332f>
    <TaxCatchAll xmlns="5e5532f7-1ec3-456b-9161-ad99dae19dc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6790320DCB864FA897DA2BBC3E78BE" ma:contentTypeVersion="8" ma:contentTypeDescription="Create a new document." ma:contentTypeScope="" ma:versionID="eb69202140b83fadf39572061d890883">
  <xsd:schema xmlns:xsd="http://www.w3.org/2001/XMLSchema" xmlns:xs="http://www.w3.org/2001/XMLSchema" xmlns:p="http://schemas.microsoft.com/office/2006/metadata/properties" xmlns:ns2="bd88c6ce-5686-456d-97d5-62608ca3b2de" xmlns:ns3="5e5532f7-1ec3-456b-9161-ad99dae19dc2" targetNamespace="http://schemas.microsoft.com/office/2006/metadata/properties" ma:root="true" ma:fieldsID="987a7dc84a9065006cf458b7bf8b3b01" ns2:_="" ns3:_="">
    <xsd:import namespace="bd88c6ce-5686-456d-97d5-62608ca3b2de"/>
    <xsd:import namespace="5e5532f7-1ec3-456b-9161-ad99dae19dc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88c6ce-5686-456d-97d5-62608ca3b2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e982d53a-bb51-487e-8db8-b606b23a34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5532f7-1ec3-456b-9161-ad99dae19dc2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627c6eaa-2741-4ab4-9767-ec3ce29d60ce}" ma:internalName="TaxCatchAll" ma:showField="CatchAllData" ma:web="5e5532f7-1ec3-456b-9161-ad99dae19dc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63B3D23-19CF-4517-BB6C-07813ADC89CF}">
  <ds:schemaRefs>
    <ds:schemaRef ds:uri="http://schemas.microsoft.com/office/2006/metadata/properties"/>
    <ds:schemaRef ds:uri="http://schemas.microsoft.com/office/infopath/2007/PartnerControls"/>
    <ds:schemaRef ds:uri="bd88c6ce-5686-456d-97d5-62608ca3b2de"/>
    <ds:schemaRef ds:uri="5e5532f7-1ec3-456b-9161-ad99dae19dc2"/>
  </ds:schemaRefs>
</ds:datastoreItem>
</file>

<file path=customXml/itemProps2.xml><?xml version="1.0" encoding="utf-8"?>
<ds:datastoreItem xmlns:ds="http://schemas.openxmlformats.org/officeDocument/2006/customXml" ds:itemID="{E1F59880-6097-4947-A685-0CFB2276485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1F16E3-9CDD-4F99-9A71-82B4A1C38D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88c6ce-5686-456d-97d5-62608ca3b2de"/>
    <ds:schemaRef ds:uri="5e5532f7-1ec3-456b-9161-ad99dae19dc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713</Words>
  <Application>Microsoft Office PowerPoint</Application>
  <PresentationFormat>On-screen Show (16:9)</PresentationFormat>
  <Paragraphs>94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Helvetica Neue</vt:lpstr>
      <vt:lpstr>Arimo</vt:lpstr>
      <vt:lpstr>Tahoma</vt:lpstr>
      <vt:lpstr>Söhne</vt:lpstr>
      <vt:lpstr>Noto Sans Symbols</vt:lpstr>
      <vt:lpstr>Arial</vt:lpstr>
      <vt:lpstr>Simple Light</vt:lpstr>
      <vt:lpstr>Levels of Abstraction</vt:lpstr>
      <vt:lpstr>View of Data</vt:lpstr>
      <vt:lpstr>Database Design</vt:lpstr>
      <vt:lpstr>Design Approaches</vt:lpstr>
      <vt:lpstr>Database Architecture</vt:lpstr>
      <vt:lpstr>PowerPoint Presentation</vt:lpstr>
      <vt:lpstr>Basic Definitions</vt:lpstr>
      <vt:lpstr>Basic Definitions</vt:lpstr>
      <vt:lpstr>Basic Definitions</vt:lpstr>
      <vt:lpstr>Basic Definitions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Levels of Abstraction</dc:title>
  <cp:lastModifiedBy>011 Maira Usman</cp:lastModifiedBy>
  <cp:revision>1</cp:revision>
  <dcterms:modified xsi:type="dcterms:W3CDTF">2023-05-17T06:15:35Z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0x010100696790320DCB864FA897DA2BBC3E78BE</vt:lpwstr>
  </property>
</Properties>
</file>