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wdp" ContentType="image/vnd.ms-photo"/>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Masters/slideMaster1.xml" ContentType="application/vnd.openxmlformats-officedocument.presentationml.slideMaster+xml"/>
  <Override PartName="/ppt/notesSlides/notesSlide5.xml" ContentType="application/vnd.openxmlformats-officedocument.presentationml.notesSlide+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2.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2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86" r:id="rId11"/>
    <p:sldId id="265" r:id="rId12"/>
    <p:sldId id="283" r:id="rId13"/>
    <p:sldId id="284" r:id="rId14"/>
    <p:sldId id="285" r:id="rId15"/>
    <p:sldId id="288" r:id="rId16"/>
    <p:sldId id="289" r:id="rId17"/>
    <p:sldId id="297" r:id="rId18"/>
    <p:sldId id="287" r:id="rId19"/>
    <p:sldId id="300" r:id="rId20"/>
    <p:sldId id="302" r:id="rId21"/>
    <p:sldId id="303" r:id="rId22"/>
    <p:sldId id="290" r:id="rId23"/>
    <p:sldId id="291" r:id="rId24"/>
    <p:sldId id="295" r:id="rId25"/>
    <p:sldId id="296" r:id="rId26"/>
    <p:sldId id="292" r:id="rId27"/>
    <p:sldId id="293" r:id="rId28"/>
    <p:sldId id="294" r:id="rId29"/>
    <p:sldId id="304" r:id="rId30"/>
    <p:sldId id="298" r:id="rId31"/>
    <p:sldId id="266" r:id="rId32"/>
  </p:sldIdLst>
  <p:sldSz cx="9144000" cy="5143500" type="screen16x9"/>
  <p:notesSz cx="6858000" cy="9144000"/>
  <p:embeddedFontLst>
    <p:embeddedFont>
      <p:font typeface="Arial Black" panose="020B0A04020102020204" pitchFamily="34" charset="0"/>
      <p:bold r:id="rId34"/>
    </p:embeddedFont>
    <p:embeddedFont>
      <p:font typeface="Lato" panose="020F0502020204030203" pitchFamily="34" charset="0"/>
      <p:regular r:id="rId35"/>
      <p:bold r:id="rId36"/>
      <p:italic r:id="rId37"/>
      <p:boldItalic r:id="rId38"/>
    </p:embeddedFont>
    <p:embeddedFont>
      <p:font typeface="Raleway" panose="020B0604020202020204" pitchFamily="2" charset="0"/>
      <p:regular r:id="rId39"/>
      <p:bold r:id="rId40"/>
      <p:italic r:id="rId41"/>
      <p:boldItalic r:id="rId42"/>
    </p:embeddedFont>
    <p:embeddedFont>
      <p:font typeface="Times" panose="02020603050405020304" pitchFamily="18"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3145C45-DB44-40E7-92CA-437E17146A07}">
  <a:tblStyle styleId="{E3145C45-DB44-40E7-92CA-437E17146A07}"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106" autoAdjust="0"/>
  </p:normalViewPr>
  <p:slideViewPr>
    <p:cSldViewPr snapToGrid="0">
      <p:cViewPr varScale="1">
        <p:scale>
          <a:sx n="74" d="100"/>
          <a:sy n="74" d="100"/>
        </p:scale>
        <p:origin x="126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customXml" Target="../customXml/item3.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40854212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81498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90257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25730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84562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38594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968197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83485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086316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US" dirty="0"/>
              <a:t>Discussed in class </a:t>
            </a:r>
            <a:r>
              <a:rPr lang="en-US" baseline="0" dirty="0"/>
              <a:t> with the example (User group) of Single server having multiple database and the communication of end users with multiple servers.</a:t>
            </a:r>
          </a:p>
          <a:p>
            <a:pPr lvl="0" rtl="0">
              <a:spcBef>
                <a:spcPts val="0"/>
              </a:spcBef>
              <a:buNone/>
            </a:pPr>
            <a:r>
              <a:rPr lang="en-US" baseline="0" dirty="0"/>
              <a:t>Had discussed the possibilities of connecting two databases on different servers.</a:t>
            </a:r>
          </a:p>
          <a:p>
            <a:pPr lvl="0" rtl="0">
              <a:spcBef>
                <a:spcPts val="0"/>
              </a:spcBef>
              <a:buNone/>
            </a:pPr>
            <a:r>
              <a:rPr lang="en-US" baseline="0" dirty="0"/>
              <a:t>Discussed the importance of Application programs in data base systems.</a:t>
            </a:r>
          </a:p>
          <a:p>
            <a:pPr lvl="0" rtl="0">
              <a:spcBef>
                <a:spcPts val="0"/>
              </a:spcBef>
              <a:buNone/>
            </a:pPr>
            <a:r>
              <a:rPr lang="en-US" baseline="0" dirty="0"/>
              <a:t>What sort of data would be reflect to end users?</a:t>
            </a:r>
            <a:endParaRPr dirty="0"/>
          </a:p>
        </p:txBody>
      </p:sp>
    </p:spTree>
    <p:extLst>
      <p:ext uri="{BB962C8B-B14F-4D97-AF65-F5344CB8AC3E}">
        <p14:creationId xmlns:p14="http://schemas.microsoft.com/office/powerpoint/2010/main" val="2129098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US" dirty="0"/>
              <a:t>Why we are constructing</a:t>
            </a:r>
            <a:r>
              <a:rPr lang="en-US" baseline="0" dirty="0"/>
              <a:t> the data models? </a:t>
            </a:r>
          </a:p>
          <a:p>
            <a:pPr lvl="0" rtl="0">
              <a:spcBef>
                <a:spcPts val="0"/>
              </a:spcBef>
              <a:buNone/>
            </a:pPr>
            <a:r>
              <a:rPr lang="en-US" baseline="0" dirty="0"/>
              <a:t>Operations and constraints.</a:t>
            </a:r>
            <a:endParaRPr lang="en-US" dirty="0"/>
          </a:p>
          <a:p>
            <a:pPr lvl="0" rtl="0">
              <a:spcBef>
                <a:spcPts val="0"/>
              </a:spcBef>
              <a:buNone/>
            </a:pPr>
            <a:endParaRPr lang="en-US" dirty="0"/>
          </a:p>
          <a:p>
            <a:pPr lvl="0" rtl="0">
              <a:spcBef>
                <a:spcPts val="0"/>
              </a:spcBef>
              <a:buNone/>
            </a:pPr>
            <a:r>
              <a:rPr lang="en-US" dirty="0"/>
              <a:t>Elaborated in class with examples…</a:t>
            </a:r>
          </a:p>
          <a:p>
            <a:pPr lvl="0" rtl="0">
              <a:spcBef>
                <a:spcPts val="0"/>
              </a:spcBef>
              <a:buNone/>
            </a:pPr>
            <a:r>
              <a:rPr lang="en-US" dirty="0"/>
              <a:t>Hint: Example</a:t>
            </a:r>
            <a:r>
              <a:rPr lang="en-US" baseline="0" dirty="0"/>
              <a:t> of Trees structure</a:t>
            </a:r>
          </a:p>
          <a:p>
            <a:pPr lvl="0" rtl="0">
              <a:spcBef>
                <a:spcPts val="0"/>
              </a:spcBef>
              <a:buNone/>
            </a:pPr>
            <a:r>
              <a:rPr lang="en-US" baseline="0" dirty="0"/>
              <a:t>         Example of Class and object with respect to the OODM</a:t>
            </a:r>
            <a:endParaRPr dirty="0"/>
          </a:p>
        </p:txBody>
      </p:sp>
    </p:spTree>
    <p:extLst>
      <p:ext uri="{BB962C8B-B14F-4D97-AF65-F5344CB8AC3E}">
        <p14:creationId xmlns:p14="http://schemas.microsoft.com/office/powerpoint/2010/main" val="10481815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to retain the difference between 3</a:t>
            </a:r>
            <a:r>
              <a:rPr lang="en-US" baseline="0" dirty="0"/>
              <a:t> layers ANSI/SPARK and categories of data models</a:t>
            </a:r>
            <a:endParaRPr lang="en-US" dirty="0"/>
          </a:p>
        </p:txBody>
      </p:sp>
    </p:spTree>
    <p:extLst>
      <p:ext uri="{BB962C8B-B14F-4D97-AF65-F5344CB8AC3E}">
        <p14:creationId xmlns:p14="http://schemas.microsoft.com/office/powerpoint/2010/main" val="1523861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6781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US" dirty="0"/>
              <a:t>Above models</a:t>
            </a:r>
            <a:r>
              <a:rPr lang="en-US" baseline="0" dirty="0"/>
              <a:t> belongs to the entity structure.</a:t>
            </a:r>
            <a:endParaRPr dirty="0"/>
          </a:p>
        </p:txBody>
      </p:sp>
    </p:spTree>
    <p:extLst>
      <p:ext uri="{BB962C8B-B14F-4D97-AF65-F5344CB8AC3E}">
        <p14:creationId xmlns:p14="http://schemas.microsoft.com/office/powerpoint/2010/main" val="17114545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US" dirty="0"/>
              <a:t>Don’t confuse your self three</a:t>
            </a:r>
            <a:r>
              <a:rPr lang="en-US" baseline="0" dirty="0"/>
              <a:t> tier of network architecture and Data base ANSI/SPARK three tier architecture.</a:t>
            </a:r>
            <a:endParaRPr dirty="0"/>
          </a:p>
        </p:txBody>
      </p:sp>
    </p:spTree>
    <p:extLst>
      <p:ext uri="{BB962C8B-B14F-4D97-AF65-F5344CB8AC3E}">
        <p14:creationId xmlns:p14="http://schemas.microsoft.com/office/powerpoint/2010/main" val="28611672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576223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203519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093089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US" dirty="0"/>
              <a:t>Elaborate the difference of user</a:t>
            </a:r>
            <a:r>
              <a:rPr lang="en-US" baseline="0" dirty="0"/>
              <a:t> view and database view, how we are able to use the data base view and why it is </a:t>
            </a:r>
            <a:r>
              <a:rPr lang="en-US" baseline="0" dirty="0" err="1"/>
              <a:t>usefull</a:t>
            </a:r>
            <a:r>
              <a:rPr lang="en-US" baseline="0" dirty="0"/>
              <a:t>.</a:t>
            </a:r>
            <a:endParaRPr dirty="0"/>
          </a:p>
        </p:txBody>
      </p:sp>
    </p:spTree>
    <p:extLst>
      <p:ext uri="{BB962C8B-B14F-4D97-AF65-F5344CB8AC3E}">
        <p14:creationId xmlns:p14="http://schemas.microsoft.com/office/powerpoint/2010/main" val="14477951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2907040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382354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2146587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800918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5957975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68030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54346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07715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891546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46951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594656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68070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cxnSp>
        <p:nvCxnSpPr>
          <p:cNvPr id="10" name="Shape 10"/>
          <p:cNvCxnSpPr/>
          <p:nvPr/>
        </p:nvCxnSpPr>
        <p:spPr>
          <a:xfrm>
            <a:off x="2477724" y="415650"/>
            <a:ext cx="6244199" cy="0"/>
          </a:xfrm>
          <a:prstGeom prst="straightConnector1">
            <a:avLst/>
          </a:prstGeom>
          <a:noFill/>
          <a:ln w="38100" cap="flat" cmpd="sng">
            <a:solidFill>
              <a:schemeClr val="lt1"/>
            </a:solidFill>
            <a:prstDash val="solid"/>
            <a:round/>
            <a:headEnd type="none" w="med" len="med"/>
            <a:tailEnd type="none" w="med" len="med"/>
          </a:ln>
        </p:spPr>
      </p:cxnSp>
      <p:cxnSp>
        <p:nvCxnSpPr>
          <p:cNvPr id="11" name="Shape 11"/>
          <p:cNvCxnSpPr/>
          <p:nvPr/>
        </p:nvCxnSpPr>
        <p:spPr>
          <a:xfrm>
            <a:off x="2477724" y="4740000"/>
            <a:ext cx="6244199" cy="0"/>
          </a:xfrm>
          <a:prstGeom prst="straightConnector1">
            <a:avLst/>
          </a:prstGeom>
          <a:noFill/>
          <a:ln w="19050" cap="flat" cmpd="sng">
            <a:solidFill>
              <a:schemeClr val="lt1"/>
            </a:solidFill>
            <a:prstDash val="solid"/>
            <a:round/>
            <a:headEnd type="none" w="med" len="med"/>
            <a:tailEnd type="none" w="med" len="med"/>
          </a:ln>
        </p:spPr>
      </p:cxnSp>
      <p:cxnSp>
        <p:nvCxnSpPr>
          <p:cNvPr id="12" name="Shape 12"/>
          <p:cNvCxnSpPr/>
          <p:nvPr/>
        </p:nvCxnSpPr>
        <p:spPr>
          <a:xfrm>
            <a:off x="425198" y="415650"/>
            <a:ext cx="183299" cy="0"/>
          </a:xfrm>
          <a:prstGeom prst="straightConnector1">
            <a:avLst/>
          </a:prstGeom>
          <a:noFill/>
          <a:ln w="19050" cap="flat" cmpd="sng">
            <a:solidFill>
              <a:schemeClr val="lt1"/>
            </a:solidFill>
            <a:prstDash val="solid"/>
            <a:round/>
            <a:headEnd type="none" w="med" len="med"/>
            <a:tailEnd type="none" w="med" len="med"/>
          </a:ln>
        </p:spPr>
      </p:cxnSp>
      <p:sp>
        <p:nvSpPr>
          <p:cNvPr id="13" name="Shape 13"/>
          <p:cNvSpPr txBox="1">
            <a:spLocks noGrp="1"/>
          </p:cNvSpPr>
          <p:nvPr>
            <p:ph type="ctrTitle"/>
          </p:nvPr>
        </p:nvSpPr>
        <p:spPr>
          <a:xfrm>
            <a:off x="2371725" y="630225"/>
            <a:ext cx="6331500" cy="1541999"/>
          </a:xfrm>
          <a:prstGeom prst="rect">
            <a:avLst/>
          </a:prstGeom>
        </p:spPr>
        <p:txBody>
          <a:bodyPr wrap="square" lIns="91425" tIns="91425" rIns="91425" bIns="91425" anchor="t" anchorCtr="0"/>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a:endParaRPr/>
          </a:p>
        </p:txBody>
      </p:sp>
      <p:sp>
        <p:nvSpPr>
          <p:cNvPr id="14" name="Shape 14"/>
          <p:cNvSpPr txBox="1">
            <a:spLocks noGrp="1"/>
          </p:cNvSpPr>
          <p:nvPr>
            <p:ph type="subTitle" idx="1"/>
          </p:nvPr>
        </p:nvSpPr>
        <p:spPr>
          <a:xfrm>
            <a:off x="2390266" y="3238450"/>
            <a:ext cx="6331500" cy="1241699"/>
          </a:xfrm>
          <a:prstGeom prst="rect">
            <a:avLst/>
          </a:prstGeom>
        </p:spPr>
        <p:txBody>
          <a:bodyPr wrap="square" lIns="91425" tIns="91425" rIns="91425" bIns="91425" anchor="b" anchorCtr="0"/>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5" name="Shape 15"/>
          <p:cNvSpPr txBox="1">
            <a:spLocks noGrp="1"/>
          </p:cNvSpPr>
          <p:nvPr>
            <p:ph type="sldNum" idx="12"/>
          </p:nvPr>
        </p:nvSpPr>
        <p:spPr>
          <a:xfrm>
            <a:off x="8497999" y="4688758"/>
            <a:ext cx="548699"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6"/>
        <p:cNvGrpSpPr/>
        <p:nvPr/>
      </p:nvGrpSpPr>
      <p:grpSpPr>
        <a:xfrm>
          <a:off x="0" y="0"/>
          <a:ext cx="0" cy="0"/>
          <a:chOff x="0" y="0"/>
          <a:chExt cx="0" cy="0"/>
        </a:xfrm>
      </p:grpSpPr>
      <p:cxnSp>
        <p:nvCxnSpPr>
          <p:cNvPr id="17" name="Shape 17"/>
          <p:cNvCxnSpPr/>
          <p:nvPr/>
        </p:nvCxnSpPr>
        <p:spPr>
          <a:xfrm>
            <a:off x="425200" y="415650"/>
            <a:ext cx="8296799" cy="0"/>
          </a:xfrm>
          <a:prstGeom prst="straightConnector1">
            <a:avLst/>
          </a:prstGeom>
          <a:noFill/>
          <a:ln w="38100" cap="flat" cmpd="sng">
            <a:solidFill>
              <a:schemeClr val="lt1"/>
            </a:solidFill>
            <a:prstDash val="solid"/>
            <a:round/>
            <a:headEnd type="none" w="med" len="med"/>
            <a:tailEnd type="none" w="med" len="med"/>
          </a:ln>
        </p:spPr>
      </p:cxnSp>
      <p:cxnSp>
        <p:nvCxnSpPr>
          <p:cNvPr id="18" name="Shape 18"/>
          <p:cNvCxnSpPr/>
          <p:nvPr/>
        </p:nvCxnSpPr>
        <p:spPr>
          <a:xfrm>
            <a:off x="425200" y="4740000"/>
            <a:ext cx="8296799" cy="0"/>
          </a:xfrm>
          <a:prstGeom prst="straightConnector1">
            <a:avLst/>
          </a:prstGeom>
          <a:noFill/>
          <a:ln w="19050" cap="flat" cmpd="sng">
            <a:solidFill>
              <a:schemeClr val="lt1"/>
            </a:solidFill>
            <a:prstDash val="solid"/>
            <a:round/>
            <a:headEnd type="none" w="med" len="med"/>
            <a:tailEnd type="none" w="med" len="med"/>
          </a:ln>
        </p:spPr>
      </p:cxnSp>
      <p:sp>
        <p:nvSpPr>
          <p:cNvPr id="19" name="Shape 19"/>
          <p:cNvSpPr txBox="1">
            <a:spLocks noGrp="1"/>
          </p:cNvSpPr>
          <p:nvPr>
            <p:ph type="title"/>
          </p:nvPr>
        </p:nvSpPr>
        <p:spPr>
          <a:xfrm>
            <a:off x="406425" y="1806825"/>
            <a:ext cx="8296799" cy="1541999"/>
          </a:xfrm>
          <a:prstGeom prst="rect">
            <a:avLst/>
          </a:prstGeom>
        </p:spPr>
        <p:txBody>
          <a:bodyPr wrap="square" lIns="91425" tIns="91425" rIns="91425" bIns="91425" anchor="ctr" anchorCtr="0"/>
          <a:lstStyle>
            <a:lvl1pPr lvl="0" algn="ctr" rtl="0">
              <a:spcBef>
                <a:spcPts val="0"/>
              </a:spcBef>
              <a:buClr>
                <a:schemeClr val="lt1"/>
              </a:buClr>
              <a:buSzPct val="100000"/>
              <a:defRPr sz="4800">
                <a:solidFill>
                  <a:schemeClr val="lt1"/>
                </a:solidFill>
              </a:defRPr>
            </a:lvl1pPr>
            <a:lvl2pPr lvl="1" algn="ctr" rtl="0">
              <a:spcBef>
                <a:spcPts val="0"/>
              </a:spcBef>
              <a:buClr>
                <a:schemeClr val="lt1"/>
              </a:buClr>
              <a:buSzPct val="100000"/>
              <a:defRPr sz="4800">
                <a:solidFill>
                  <a:schemeClr val="lt1"/>
                </a:solidFill>
              </a:defRPr>
            </a:lvl2pPr>
            <a:lvl3pPr lvl="2" algn="ctr" rtl="0">
              <a:spcBef>
                <a:spcPts val="0"/>
              </a:spcBef>
              <a:buClr>
                <a:schemeClr val="lt1"/>
              </a:buClr>
              <a:buSzPct val="100000"/>
              <a:defRPr sz="4800">
                <a:solidFill>
                  <a:schemeClr val="lt1"/>
                </a:solidFill>
              </a:defRPr>
            </a:lvl3pPr>
            <a:lvl4pPr lvl="3" algn="ctr" rtl="0">
              <a:spcBef>
                <a:spcPts val="0"/>
              </a:spcBef>
              <a:buClr>
                <a:schemeClr val="lt1"/>
              </a:buClr>
              <a:buSzPct val="100000"/>
              <a:defRPr sz="4800">
                <a:solidFill>
                  <a:schemeClr val="lt1"/>
                </a:solidFill>
              </a:defRPr>
            </a:lvl4pPr>
            <a:lvl5pPr lvl="4" algn="ctr" rtl="0">
              <a:spcBef>
                <a:spcPts val="0"/>
              </a:spcBef>
              <a:buClr>
                <a:schemeClr val="lt1"/>
              </a:buClr>
              <a:buSzPct val="100000"/>
              <a:defRPr sz="4800">
                <a:solidFill>
                  <a:schemeClr val="lt1"/>
                </a:solidFill>
              </a:defRPr>
            </a:lvl5pPr>
            <a:lvl6pPr lvl="5" algn="ctr" rtl="0">
              <a:spcBef>
                <a:spcPts val="0"/>
              </a:spcBef>
              <a:buClr>
                <a:schemeClr val="lt1"/>
              </a:buClr>
              <a:buSzPct val="100000"/>
              <a:defRPr sz="4800">
                <a:solidFill>
                  <a:schemeClr val="lt1"/>
                </a:solidFill>
              </a:defRPr>
            </a:lvl6pPr>
            <a:lvl7pPr lvl="6" algn="ctr" rtl="0">
              <a:spcBef>
                <a:spcPts val="0"/>
              </a:spcBef>
              <a:buClr>
                <a:schemeClr val="lt1"/>
              </a:buClr>
              <a:buSzPct val="100000"/>
              <a:defRPr sz="4800">
                <a:solidFill>
                  <a:schemeClr val="lt1"/>
                </a:solidFill>
              </a:defRPr>
            </a:lvl7pPr>
            <a:lvl8pPr lvl="7" algn="ctr" rtl="0">
              <a:spcBef>
                <a:spcPts val="0"/>
              </a:spcBef>
              <a:buClr>
                <a:schemeClr val="lt1"/>
              </a:buClr>
              <a:buSzPct val="100000"/>
              <a:defRPr sz="4800">
                <a:solidFill>
                  <a:schemeClr val="lt1"/>
                </a:solidFill>
              </a:defRPr>
            </a:lvl8pPr>
            <a:lvl9pPr lvl="8" algn="ctr" rtl="0">
              <a:spcBef>
                <a:spcPts val="0"/>
              </a:spcBef>
              <a:buClr>
                <a:schemeClr val="lt1"/>
              </a:buClr>
              <a:buSzPct val="100000"/>
              <a:defRPr sz="4800">
                <a:solidFill>
                  <a:schemeClr val="lt1"/>
                </a:solidFill>
              </a:defRPr>
            </a:lvl9pPr>
          </a:lstStyle>
          <a:p>
            <a:endParaRPr/>
          </a:p>
        </p:txBody>
      </p:sp>
      <p:sp>
        <p:nvSpPr>
          <p:cNvPr id="20" name="Shape 20"/>
          <p:cNvSpPr txBox="1">
            <a:spLocks noGrp="1"/>
          </p:cNvSpPr>
          <p:nvPr>
            <p:ph type="sldNum" idx="12"/>
          </p:nvPr>
        </p:nvSpPr>
        <p:spPr>
          <a:xfrm>
            <a:off x="8497999" y="4688758"/>
            <a:ext cx="548699"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1"/>
        <p:cNvGrpSpPr/>
        <p:nvPr/>
      </p:nvGrpSpPr>
      <p:grpSpPr>
        <a:xfrm>
          <a:off x="0" y="0"/>
          <a:ext cx="0" cy="0"/>
          <a:chOff x="0" y="0"/>
          <a:chExt cx="0" cy="0"/>
        </a:xfrm>
      </p:grpSpPr>
      <p:cxnSp>
        <p:nvCxnSpPr>
          <p:cNvPr id="22" name="Shape 22"/>
          <p:cNvCxnSpPr/>
          <p:nvPr/>
        </p:nvCxnSpPr>
        <p:spPr>
          <a:xfrm>
            <a:off x="2477724" y="415650"/>
            <a:ext cx="6244199" cy="0"/>
          </a:xfrm>
          <a:prstGeom prst="straightConnector1">
            <a:avLst/>
          </a:prstGeom>
          <a:noFill/>
          <a:ln w="38100" cap="flat" cmpd="sng">
            <a:solidFill>
              <a:schemeClr val="dk2"/>
            </a:solidFill>
            <a:prstDash val="solid"/>
            <a:round/>
            <a:headEnd type="none" w="med" len="med"/>
            <a:tailEnd type="none" w="med" len="med"/>
          </a:ln>
        </p:spPr>
      </p:cxnSp>
      <p:cxnSp>
        <p:nvCxnSpPr>
          <p:cNvPr id="23" name="Shape 23"/>
          <p:cNvCxnSpPr/>
          <p:nvPr/>
        </p:nvCxnSpPr>
        <p:spPr>
          <a:xfrm>
            <a:off x="2477724" y="4740000"/>
            <a:ext cx="6244199" cy="0"/>
          </a:xfrm>
          <a:prstGeom prst="straightConnector1">
            <a:avLst/>
          </a:prstGeom>
          <a:noFill/>
          <a:ln w="19050" cap="flat" cmpd="sng">
            <a:solidFill>
              <a:schemeClr val="dk2"/>
            </a:solidFill>
            <a:prstDash val="solid"/>
            <a:round/>
            <a:headEnd type="none" w="med" len="med"/>
            <a:tailEnd type="none" w="med" len="med"/>
          </a:ln>
        </p:spPr>
      </p:cxnSp>
      <p:cxnSp>
        <p:nvCxnSpPr>
          <p:cNvPr id="24" name="Shape 24"/>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25" name="Shape 25"/>
          <p:cNvSpPr txBox="1">
            <a:spLocks noGrp="1"/>
          </p:cNvSpPr>
          <p:nvPr>
            <p:ph type="title"/>
          </p:nvPr>
        </p:nvSpPr>
        <p:spPr>
          <a:xfrm>
            <a:off x="2400250" y="575950"/>
            <a:ext cx="6321599" cy="635399"/>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6" name="Shape 26"/>
          <p:cNvSpPr txBox="1">
            <a:spLocks noGrp="1"/>
          </p:cNvSpPr>
          <p:nvPr>
            <p:ph type="body" idx="1"/>
          </p:nvPr>
        </p:nvSpPr>
        <p:spPr>
          <a:xfrm>
            <a:off x="2410112" y="1595775"/>
            <a:ext cx="6321599" cy="3002400"/>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 name="Shape 27"/>
          <p:cNvSpPr txBox="1">
            <a:spLocks noGrp="1"/>
          </p:cNvSpPr>
          <p:nvPr>
            <p:ph type="sldNum" idx="12"/>
          </p:nvPr>
        </p:nvSpPr>
        <p:spPr>
          <a:xfrm>
            <a:off x="8497999" y="4688758"/>
            <a:ext cx="548699"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8"/>
        <p:cNvGrpSpPr/>
        <p:nvPr/>
      </p:nvGrpSpPr>
      <p:grpSpPr>
        <a:xfrm>
          <a:off x="0" y="0"/>
          <a:ext cx="0" cy="0"/>
          <a:chOff x="0" y="0"/>
          <a:chExt cx="0" cy="0"/>
        </a:xfrm>
      </p:grpSpPr>
      <p:cxnSp>
        <p:nvCxnSpPr>
          <p:cNvPr id="29" name="Shape 29"/>
          <p:cNvCxnSpPr/>
          <p:nvPr/>
        </p:nvCxnSpPr>
        <p:spPr>
          <a:xfrm>
            <a:off x="2477724" y="415650"/>
            <a:ext cx="6244199" cy="0"/>
          </a:xfrm>
          <a:prstGeom prst="straightConnector1">
            <a:avLst/>
          </a:prstGeom>
          <a:noFill/>
          <a:ln w="38100" cap="flat" cmpd="sng">
            <a:solidFill>
              <a:schemeClr val="dk2"/>
            </a:solidFill>
            <a:prstDash val="solid"/>
            <a:round/>
            <a:headEnd type="none" w="med" len="med"/>
            <a:tailEnd type="none" w="med" len="med"/>
          </a:ln>
        </p:spPr>
      </p:cxnSp>
      <p:cxnSp>
        <p:nvCxnSpPr>
          <p:cNvPr id="30" name="Shape 30"/>
          <p:cNvCxnSpPr/>
          <p:nvPr/>
        </p:nvCxnSpPr>
        <p:spPr>
          <a:xfrm>
            <a:off x="2477724" y="4740000"/>
            <a:ext cx="6244199" cy="0"/>
          </a:xfrm>
          <a:prstGeom prst="straightConnector1">
            <a:avLst/>
          </a:prstGeom>
          <a:noFill/>
          <a:ln w="19050" cap="flat" cmpd="sng">
            <a:solidFill>
              <a:schemeClr val="dk2"/>
            </a:solidFill>
            <a:prstDash val="solid"/>
            <a:round/>
            <a:headEnd type="none" w="med" len="med"/>
            <a:tailEnd type="none" w="med" len="med"/>
          </a:ln>
        </p:spPr>
      </p:cxnSp>
      <p:cxnSp>
        <p:nvCxnSpPr>
          <p:cNvPr id="31" name="Shape 31"/>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32" name="Shape 32"/>
          <p:cNvSpPr txBox="1">
            <a:spLocks noGrp="1"/>
          </p:cNvSpPr>
          <p:nvPr>
            <p:ph type="title"/>
          </p:nvPr>
        </p:nvSpPr>
        <p:spPr>
          <a:xfrm>
            <a:off x="2400250" y="575950"/>
            <a:ext cx="6321599" cy="635399"/>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3" name="Shape 33"/>
          <p:cNvSpPr txBox="1">
            <a:spLocks noGrp="1"/>
          </p:cNvSpPr>
          <p:nvPr>
            <p:ph type="body" idx="1"/>
          </p:nvPr>
        </p:nvSpPr>
        <p:spPr>
          <a:xfrm>
            <a:off x="2400302" y="1602675"/>
            <a:ext cx="3071400" cy="3002400"/>
          </a:xfrm>
          <a:prstGeom prst="rect">
            <a:avLst/>
          </a:prstGeom>
        </p:spPr>
        <p:txBody>
          <a:bodyPr wrap="square"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4" name="Shape 34"/>
          <p:cNvSpPr txBox="1">
            <a:spLocks noGrp="1"/>
          </p:cNvSpPr>
          <p:nvPr>
            <p:ph type="body" idx="2"/>
          </p:nvPr>
        </p:nvSpPr>
        <p:spPr>
          <a:xfrm>
            <a:off x="5650571" y="1602675"/>
            <a:ext cx="3071400" cy="3002400"/>
          </a:xfrm>
          <a:prstGeom prst="rect">
            <a:avLst/>
          </a:prstGeom>
        </p:spPr>
        <p:txBody>
          <a:bodyPr wrap="square"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5" name="Shape 35"/>
          <p:cNvSpPr txBox="1">
            <a:spLocks noGrp="1"/>
          </p:cNvSpPr>
          <p:nvPr>
            <p:ph type="sldNum" idx="12"/>
          </p:nvPr>
        </p:nvSpPr>
        <p:spPr>
          <a:xfrm>
            <a:off x="8497999" y="4688758"/>
            <a:ext cx="548699"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Main point">
    <p:bg>
      <p:bgPr>
        <a:solidFill>
          <a:srgbClr val="353535"/>
        </a:solidFill>
        <a:effectLst/>
      </p:bgPr>
    </p:bg>
    <p:spTree>
      <p:nvGrpSpPr>
        <p:cNvPr id="1" name="Shape 44"/>
        <p:cNvGrpSpPr/>
        <p:nvPr/>
      </p:nvGrpSpPr>
      <p:grpSpPr>
        <a:xfrm>
          <a:off x="0" y="0"/>
          <a:ext cx="0" cy="0"/>
          <a:chOff x="0" y="0"/>
          <a:chExt cx="0" cy="0"/>
        </a:xfrm>
      </p:grpSpPr>
      <p:cxnSp>
        <p:nvCxnSpPr>
          <p:cNvPr id="45" name="Shape 45"/>
          <p:cNvCxnSpPr/>
          <p:nvPr/>
        </p:nvCxnSpPr>
        <p:spPr>
          <a:xfrm>
            <a:off x="425198" y="415650"/>
            <a:ext cx="183299" cy="0"/>
          </a:xfrm>
          <a:prstGeom prst="straightConnector1">
            <a:avLst/>
          </a:prstGeom>
          <a:noFill/>
          <a:ln w="19050" cap="flat" cmpd="sng">
            <a:solidFill>
              <a:schemeClr val="lt1"/>
            </a:solidFill>
            <a:prstDash val="solid"/>
            <a:round/>
            <a:headEnd type="none" w="med" len="med"/>
            <a:tailEnd type="none" w="med" len="med"/>
          </a:ln>
        </p:spPr>
      </p:cxnSp>
      <p:sp>
        <p:nvSpPr>
          <p:cNvPr id="46" name="Shape 46"/>
          <p:cNvSpPr txBox="1">
            <a:spLocks noGrp="1"/>
          </p:cNvSpPr>
          <p:nvPr>
            <p:ph type="title"/>
          </p:nvPr>
        </p:nvSpPr>
        <p:spPr>
          <a:xfrm>
            <a:off x="283103" y="712140"/>
            <a:ext cx="6244199" cy="3835499"/>
          </a:xfrm>
          <a:prstGeom prst="rect">
            <a:avLst/>
          </a:prstGeom>
        </p:spPr>
        <p:txBody>
          <a:bodyPr wrap="square" lIns="91425" tIns="91425" rIns="91425" bIns="91425" anchor="ctr" anchorCtr="0"/>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a:endParaRPr/>
          </a:p>
        </p:txBody>
      </p:sp>
      <p:sp>
        <p:nvSpPr>
          <p:cNvPr id="47" name="Shape 47"/>
          <p:cNvSpPr txBox="1">
            <a:spLocks noGrp="1"/>
          </p:cNvSpPr>
          <p:nvPr>
            <p:ph type="sldNum" idx="12"/>
          </p:nvPr>
        </p:nvSpPr>
        <p:spPr>
          <a:xfrm>
            <a:off x="8497999" y="4688758"/>
            <a:ext cx="548699"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ption">
    <p:spTree>
      <p:nvGrpSpPr>
        <p:cNvPr id="1" name="Shape 55"/>
        <p:cNvGrpSpPr/>
        <p:nvPr/>
      </p:nvGrpSpPr>
      <p:grpSpPr>
        <a:xfrm>
          <a:off x="0" y="0"/>
          <a:ext cx="0" cy="0"/>
          <a:chOff x="0" y="0"/>
          <a:chExt cx="0" cy="0"/>
        </a:xfrm>
      </p:grpSpPr>
      <p:cxnSp>
        <p:nvCxnSpPr>
          <p:cNvPr id="56" name="Shape 56"/>
          <p:cNvCxnSpPr/>
          <p:nvPr/>
        </p:nvCxnSpPr>
        <p:spPr>
          <a:xfrm>
            <a:off x="425200" y="4740000"/>
            <a:ext cx="8296799" cy="0"/>
          </a:xfrm>
          <a:prstGeom prst="straightConnector1">
            <a:avLst/>
          </a:prstGeom>
          <a:noFill/>
          <a:ln w="19050" cap="flat" cmpd="sng">
            <a:solidFill>
              <a:schemeClr val="dk2"/>
            </a:solidFill>
            <a:prstDash val="solid"/>
            <a:round/>
            <a:headEnd type="none" w="med" len="med"/>
            <a:tailEnd type="none" w="med" len="med"/>
          </a:ln>
        </p:spPr>
      </p:cxnSp>
      <p:cxnSp>
        <p:nvCxnSpPr>
          <p:cNvPr id="57" name="Shape 57"/>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58" name="Shape 58"/>
          <p:cNvSpPr txBox="1">
            <a:spLocks noGrp="1"/>
          </p:cNvSpPr>
          <p:nvPr>
            <p:ph type="body" idx="1"/>
          </p:nvPr>
        </p:nvSpPr>
        <p:spPr>
          <a:xfrm>
            <a:off x="328017" y="4226025"/>
            <a:ext cx="8388600" cy="393600"/>
          </a:xfrm>
          <a:prstGeom prst="rect">
            <a:avLst/>
          </a:prstGeom>
        </p:spPr>
        <p:txBody>
          <a:bodyPr wrap="square" lIns="91425" tIns="91425" rIns="91425" bIns="91425" anchor="ctr" anchorCtr="0"/>
          <a:lstStyle>
            <a:lvl1pPr lvl="0" rtl="0">
              <a:lnSpc>
                <a:spcPct val="100000"/>
              </a:lnSpc>
              <a:spcBef>
                <a:spcPts val="0"/>
              </a:spcBef>
              <a:spcAft>
                <a:spcPts val="0"/>
              </a:spcAft>
              <a:buNone/>
              <a:defRPr/>
            </a:lvl1pPr>
          </a:lstStyle>
          <a:p>
            <a:endParaRPr/>
          </a:p>
        </p:txBody>
      </p:sp>
      <p:sp>
        <p:nvSpPr>
          <p:cNvPr id="59" name="Shape 59"/>
          <p:cNvSpPr txBox="1">
            <a:spLocks noGrp="1"/>
          </p:cNvSpPr>
          <p:nvPr>
            <p:ph type="sldNum" idx="12"/>
          </p:nvPr>
        </p:nvSpPr>
        <p:spPr>
          <a:xfrm>
            <a:off x="8497999" y="4688758"/>
            <a:ext cx="548699"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ig number">
    <p:spTree>
      <p:nvGrpSpPr>
        <p:cNvPr id="1" name="Shape 60"/>
        <p:cNvGrpSpPr/>
        <p:nvPr/>
      </p:nvGrpSpPr>
      <p:grpSpPr>
        <a:xfrm>
          <a:off x="0" y="0"/>
          <a:ext cx="0" cy="0"/>
          <a:chOff x="0" y="0"/>
          <a:chExt cx="0" cy="0"/>
        </a:xfrm>
      </p:grpSpPr>
      <p:cxnSp>
        <p:nvCxnSpPr>
          <p:cNvPr id="61" name="Shape 61"/>
          <p:cNvCxnSpPr/>
          <p:nvPr/>
        </p:nvCxnSpPr>
        <p:spPr>
          <a:xfrm>
            <a:off x="425200" y="4740000"/>
            <a:ext cx="8296799" cy="0"/>
          </a:xfrm>
          <a:prstGeom prst="straightConnector1">
            <a:avLst/>
          </a:prstGeom>
          <a:noFill/>
          <a:ln w="19050" cap="flat" cmpd="sng">
            <a:solidFill>
              <a:schemeClr val="dk2"/>
            </a:solidFill>
            <a:prstDash val="solid"/>
            <a:round/>
            <a:headEnd type="none" w="med" len="med"/>
            <a:tailEnd type="none" w="med" len="med"/>
          </a:ln>
        </p:spPr>
      </p:cxnSp>
      <p:cxnSp>
        <p:nvCxnSpPr>
          <p:cNvPr id="62" name="Shape 62"/>
          <p:cNvCxnSpPr/>
          <p:nvPr/>
        </p:nvCxnSpPr>
        <p:spPr>
          <a:xfrm>
            <a:off x="425200" y="415650"/>
            <a:ext cx="8296799" cy="0"/>
          </a:xfrm>
          <a:prstGeom prst="straightConnector1">
            <a:avLst/>
          </a:prstGeom>
          <a:noFill/>
          <a:ln w="38100" cap="flat" cmpd="sng">
            <a:solidFill>
              <a:schemeClr val="dk2"/>
            </a:solidFill>
            <a:prstDash val="solid"/>
            <a:round/>
            <a:headEnd type="none" w="med" len="med"/>
            <a:tailEnd type="none" w="med" len="med"/>
          </a:ln>
        </p:spPr>
      </p:cxnSp>
      <p:sp>
        <p:nvSpPr>
          <p:cNvPr id="63" name="Shape 63"/>
          <p:cNvSpPr txBox="1">
            <a:spLocks noGrp="1"/>
          </p:cNvSpPr>
          <p:nvPr>
            <p:ph type="title"/>
          </p:nvPr>
        </p:nvSpPr>
        <p:spPr>
          <a:xfrm>
            <a:off x="853950" y="1304850"/>
            <a:ext cx="7436099" cy="1538399"/>
          </a:xfrm>
          <a:prstGeom prst="rect">
            <a:avLst/>
          </a:prstGeom>
        </p:spPr>
        <p:txBody>
          <a:bodyPr wrap="square" lIns="91425" tIns="91425" rIns="91425" bIns="91425" anchor="ctr" anchorCtr="0"/>
          <a:lstStyle>
            <a:lvl1pPr lvl="0" algn="ctr" rtl="0">
              <a:spcBef>
                <a:spcPts val="0"/>
              </a:spcBef>
              <a:buClr>
                <a:schemeClr val="dk1"/>
              </a:buClr>
              <a:buSzPct val="100000"/>
              <a:buFont typeface="Lato"/>
              <a:defRPr sz="9600">
                <a:solidFill>
                  <a:schemeClr val="dk1"/>
                </a:solidFill>
                <a:latin typeface="Lato"/>
                <a:ea typeface="Lato"/>
                <a:cs typeface="Lato"/>
                <a:sym typeface="Lato"/>
              </a:defRPr>
            </a:lvl1pPr>
            <a:lvl2pPr lvl="1" algn="ctr" rtl="0">
              <a:spcBef>
                <a:spcPts val="0"/>
              </a:spcBef>
              <a:buClr>
                <a:schemeClr val="dk1"/>
              </a:buClr>
              <a:buSzPct val="100000"/>
              <a:buFont typeface="Lato"/>
              <a:defRPr sz="9600">
                <a:solidFill>
                  <a:schemeClr val="dk1"/>
                </a:solidFill>
                <a:latin typeface="Lato"/>
                <a:ea typeface="Lato"/>
                <a:cs typeface="Lato"/>
                <a:sym typeface="Lato"/>
              </a:defRPr>
            </a:lvl2pPr>
            <a:lvl3pPr lvl="2" algn="ctr" rtl="0">
              <a:spcBef>
                <a:spcPts val="0"/>
              </a:spcBef>
              <a:buClr>
                <a:schemeClr val="dk1"/>
              </a:buClr>
              <a:buSzPct val="100000"/>
              <a:buFont typeface="Lato"/>
              <a:defRPr sz="9600">
                <a:solidFill>
                  <a:schemeClr val="dk1"/>
                </a:solidFill>
                <a:latin typeface="Lato"/>
                <a:ea typeface="Lato"/>
                <a:cs typeface="Lato"/>
                <a:sym typeface="Lato"/>
              </a:defRPr>
            </a:lvl3pPr>
            <a:lvl4pPr lvl="3" algn="ctr" rtl="0">
              <a:spcBef>
                <a:spcPts val="0"/>
              </a:spcBef>
              <a:buClr>
                <a:schemeClr val="dk1"/>
              </a:buClr>
              <a:buSzPct val="100000"/>
              <a:buFont typeface="Lato"/>
              <a:defRPr sz="9600">
                <a:solidFill>
                  <a:schemeClr val="dk1"/>
                </a:solidFill>
                <a:latin typeface="Lato"/>
                <a:ea typeface="Lato"/>
                <a:cs typeface="Lato"/>
                <a:sym typeface="Lato"/>
              </a:defRPr>
            </a:lvl4pPr>
            <a:lvl5pPr lvl="4" algn="ctr" rtl="0">
              <a:spcBef>
                <a:spcPts val="0"/>
              </a:spcBef>
              <a:buClr>
                <a:schemeClr val="dk1"/>
              </a:buClr>
              <a:buSzPct val="100000"/>
              <a:buFont typeface="Lato"/>
              <a:defRPr sz="9600">
                <a:solidFill>
                  <a:schemeClr val="dk1"/>
                </a:solidFill>
                <a:latin typeface="Lato"/>
                <a:ea typeface="Lato"/>
                <a:cs typeface="Lato"/>
                <a:sym typeface="Lato"/>
              </a:defRPr>
            </a:lvl5pPr>
            <a:lvl6pPr lvl="5" algn="ctr" rtl="0">
              <a:spcBef>
                <a:spcPts val="0"/>
              </a:spcBef>
              <a:buClr>
                <a:schemeClr val="dk1"/>
              </a:buClr>
              <a:buSzPct val="100000"/>
              <a:buFont typeface="Lato"/>
              <a:defRPr sz="9600">
                <a:solidFill>
                  <a:schemeClr val="dk1"/>
                </a:solidFill>
                <a:latin typeface="Lato"/>
                <a:ea typeface="Lato"/>
                <a:cs typeface="Lato"/>
                <a:sym typeface="Lato"/>
              </a:defRPr>
            </a:lvl6pPr>
            <a:lvl7pPr lvl="6" algn="ctr" rtl="0">
              <a:spcBef>
                <a:spcPts val="0"/>
              </a:spcBef>
              <a:buClr>
                <a:schemeClr val="dk1"/>
              </a:buClr>
              <a:buSzPct val="100000"/>
              <a:buFont typeface="Lato"/>
              <a:defRPr sz="9600">
                <a:solidFill>
                  <a:schemeClr val="dk1"/>
                </a:solidFill>
                <a:latin typeface="Lato"/>
                <a:ea typeface="Lato"/>
                <a:cs typeface="Lato"/>
                <a:sym typeface="Lato"/>
              </a:defRPr>
            </a:lvl7pPr>
            <a:lvl8pPr lvl="7" algn="ctr" rtl="0">
              <a:spcBef>
                <a:spcPts val="0"/>
              </a:spcBef>
              <a:buClr>
                <a:schemeClr val="dk1"/>
              </a:buClr>
              <a:buSzPct val="100000"/>
              <a:buFont typeface="Lato"/>
              <a:defRPr sz="9600">
                <a:solidFill>
                  <a:schemeClr val="dk1"/>
                </a:solidFill>
                <a:latin typeface="Lato"/>
                <a:ea typeface="Lato"/>
                <a:cs typeface="Lato"/>
                <a:sym typeface="Lato"/>
              </a:defRPr>
            </a:lvl8pPr>
            <a:lvl9pPr lvl="8" algn="ctr" rtl="0">
              <a:spcBef>
                <a:spcPts val="0"/>
              </a:spcBef>
              <a:buClr>
                <a:schemeClr val="dk1"/>
              </a:buClr>
              <a:buSzPct val="100000"/>
              <a:buFont typeface="Lato"/>
              <a:defRPr sz="9600">
                <a:solidFill>
                  <a:schemeClr val="dk1"/>
                </a:solidFill>
                <a:latin typeface="Lato"/>
                <a:ea typeface="Lato"/>
                <a:cs typeface="Lato"/>
                <a:sym typeface="Lato"/>
              </a:defRPr>
            </a:lvl9pPr>
          </a:lstStyle>
          <a:p>
            <a:endParaRPr/>
          </a:p>
        </p:txBody>
      </p:sp>
      <p:sp>
        <p:nvSpPr>
          <p:cNvPr id="64" name="Shape 64"/>
          <p:cNvSpPr txBox="1">
            <a:spLocks noGrp="1"/>
          </p:cNvSpPr>
          <p:nvPr>
            <p:ph type="body" idx="1"/>
          </p:nvPr>
        </p:nvSpPr>
        <p:spPr>
          <a:xfrm>
            <a:off x="853950" y="2919450"/>
            <a:ext cx="7436099" cy="1071599"/>
          </a:xfrm>
          <a:prstGeom prst="rect">
            <a:avLst/>
          </a:prstGeom>
        </p:spPr>
        <p:txBody>
          <a:bodyPr wrap="square"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65" name="Shape 65"/>
          <p:cNvSpPr txBox="1">
            <a:spLocks noGrp="1"/>
          </p:cNvSpPr>
          <p:nvPr>
            <p:ph type="sldNum" idx="12"/>
          </p:nvPr>
        </p:nvSpPr>
        <p:spPr>
          <a:xfrm>
            <a:off x="8497999" y="4688758"/>
            <a:ext cx="548699"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6"/>
        <p:cNvGrpSpPr/>
        <p:nvPr/>
      </p:nvGrpSpPr>
      <p:grpSpPr>
        <a:xfrm>
          <a:off x="0" y="0"/>
          <a:ext cx="0" cy="0"/>
          <a:chOff x="0" y="0"/>
          <a:chExt cx="0" cy="0"/>
        </a:xfrm>
      </p:grpSpPr>
      <p:sp>
        <p:nvSpPr>
          <p:cNvPr id="67" name="Shape 67"/>
          <p:cNvSpPr txBox="1">
            <a:spLocks noGrp="1"/>
          </p:cNvSpPr>
          <p:nvPr>
            <p:ph type="sldNum" idx="12"/>
          </p:nvPr>
        </p:nvSpPr>
        <p:spPr>
          <a:xfrm>
            <a:off x="8497999" y="4688758"/>
            <a:ext cx="548699"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3358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400250" y="575950"/>
            <a:ext cx="6321599" cy="635399"/>
          </a:xfrm>
          <a:prstGeom prst="rect">
            <a:avLst/>
          </a:prstGeom>
          <a:noFill/>
          <a:ln>
            <a:noFill/>
          </a:ln>
        </p:spPr>
        <p:txBody>
          <a:bodyPr wrap="square" lIns="91425" tIns="91425" rIns="91425" bIns="91425" anchor="t" anchorCtr="0"/>
          <a:lstStyle>
            <a:lvl1pPr lvl="0" rtl="0">
              <a:spcBef>
                <a:spcPts val="0"/>
              </a:spcBef>
              <a:buClr>
                <a:schemeClr val="dk2"/>
              </a:buClr>
              <a:buSzPct val="100000"/>
              <a:buFont typeface="Raleway"/>
              <a:buNone/>
              <a:defRPr sz="3000" b="1">
                <a:solidFill>
                  <a:schemeClr val="dk2"/>
                </a:solidFill>
                <a:latin typeface="Raleway"/>
                <a:ea typeface="Raleway"/>
                <a:cs typeface="Raleway"/>
                <a:sym typeface="Raleway"/>
              </a:defRPr>
            </a:lvl1pPr>
            <a:lvl2pPr lvl="1" rtl="0">
              <a:spcBef>
                <a:spcPts val="0"/>
              </a:spcBef>
              <a:buClr>
                <a:schemeClr val="dk2"/>
              </a:buClr>
              <a:buSzPct val="100000"/>
              <a:buFont typeface="Raleway"/>
              <a:buNone/>
              <a:defRPr sz="3000" b="1">
                <a:solidFill>
                  <a:schemeClr val="dk2"/>
                </a:solidFill>
                <a:latin typeface="Raleway"/>
                <a:ea typeface="Raleway"/>
                <a:cs typeface="Raleway"/>
                <a:sym typeface="Raleway"/>
              </a:defRPr>
            </a:lvl2pPr>
            <a:lvl3pPr lvl="2" rtl="0">
              <a:spcBef>
                <a:spcPts val="0"/>
              </a:spcBef>
              <a:buClr>
                <a:schemeClr val="dk2"/>
              </a:buClr>
              <a:buSzPct val="100000"/>
              <a:buFont typeface="Raleway"/>
              <a:buNone/>
              <a:defRPr sz="3000" b="1">
                <a:solidFill>
                  <a:schemeClr val="dk2"/>
                </a:solidFill>
                <a:latin typeface="Raleway"/>
                <a:ea typeface="Raleway"/>
                <a:cs typeface="Raleway"/>
                <a:sym typeface="Raleway"/>
              </a:defRPr>
            </a:lvl3pPr>
            <a:lvl4pPr lvl="3" rtl="0">
              <a:spcBef>
                <a:spcPts val="0"/>
              </a:spcBef>
              <a:buClr>
                <a:schemeClr val="dk2"/>
              </a:buClr>
              <a:buSzPct val="100000"/>
              <a:buFont typeface="Raleway"/>
              <a:buNone/>
              <a:defRPr sz="3000" b="1">
                <a:solidFill>
                  <a:schemeClr val="dk2"/>
                </a:solidFill>
                <a:latin typeface="Raleway"/>
                <a:ea typeface="Raleway"/>
                <a:cs typeface="Raleway"/>
                <a:sym typeface="Raleway"/>
              </a:defRPr>
            </a:lvl4pPr>
            <a:lvl5pPr lvl="4" rtl="0">
              <a:spcBef>
                <a:spcPts val="0"/>
              </a:spcBef>
              <a:buClr>
                <a:schemeClr val="dk2"/>
              </a:buClr>
              <a:buSzPct val="100000"/>
              <a:buFont typeface="Raleway"/>
              <a:buNone/>
              <a:defRPr sz="3000" b="1">
                <a:solidFill>
                  <a:schemeClr val="dk2"/>
                </a:solidFill>
                <a:latin typeface="Raleway"/>
                <a:ea typeface="Raleway"/>
                <a:cs typeface="Raleway"/>
                <a:sym typeface="Raleway"/>
              </a:defRPr>
            </a:lvl5pPr>
            <a:lvl6pPr lvl="5" rtl="0">
              <a:spcBef>
                <a:spcPts val="0"/>
              </a:spcBef>
              <a:buClr>
                <a:schemeClr val="dk2"/>
              </a:buClr>
              <a:buSzPct val="100000"/>
              <a:buFont typeface="Raleway"/>
              <a:buNone/>
              <a:defRPr sz="3000" b="1">
                <a:solidFill>
                  <a:schemeClr val="dk2"/>
                </a:solidFill>
                <a:latin typeface="Raleway"/>
                <a:ea typeface="Raleway"/>
                <a:cs typeface="Raleway"/>
                <a:sym typeface="Raleway"/>
              </a:defRPr>
            </a:lvl6pPr>
            <a:lvl7pPr lvl="6" rtl="0">
              <a:spcBef>
                <a:spcPts val="0"/>
              </a:spcBef>
              <a:buClr>
                <a:schemeClr val="dk2"/>
              </a:buClr>
              <a:buSzPct val="100000"/>
              <a:buFont typeface="Raleway"/>
              <a:buNone/>
              <a:defRPr sz="3000" b="1">
                <a:solidFill>
                  <a:schemeClr val="dk2"/>
                </a:solidFill>
                <a:latin typeface="Raleway"/>
                <a:ea typeface="Raleway"/>
                <a:cs typeface="Raleway"/>
                <a:sym typeface="Raleway"/>
              </a:defRPr>
            </a:lvl7pPr>
            <a:lvl8pPr lvl="7" rtl="0">
              <a:spcBef>
                <a:spcPts val="0"/>
              </a:spcBef>
              <a:buClr>
                <a:schemeClr val="dk2"/>
              </a:buClr>
              <a:buSzPct val="100000"/>
              <a:buFont typeface="Raleway"/>
              <a:buNone/>
              <a:defRPr sz="3000" b="1">
                <a:solidFill>
                  <a:schemeClr val="dk2"/>
                </a:solidFill>
                <a:latin typeface="Raleway"/>
                <a:ea typeface="Raleway"/>
                <a:cs typeface="Raleway"/>
                <a:sym typeface="Raleway"/>
              </a:defRPr>
            </a:lvl8pPr>
            <a:lvl9pPr lvl="8" rtl="0">
              <a:spcBef>
                <a:spcPts val="0"/>
              </a:spcBef>
              <a:buClr>
                <a:schemeClr val="dk2"/>
              </a:buClr>
              <a:buSzPct val="100000"/>
              <a:buFont typeface="Raleway"/>
              <a:buNone/>
              <a:defRPr sz="3000" b="1">
                <a:solidFill>
                  <a:schemeClr val="dk2"/>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2410112" y="1595775"/>
            <a:ext cx="6321599" cy="3002400"/>
          </a:xfrm>
          <a:prstGeom prst="rect">
            <a:avLst/>
          </a:prstGeom>
          <a:noFill/>
          <a:ln>
            <a:noFill/>
          </a:ln>
        </p:spPr>
        <p:txBody>
          <a:bodyPr wrap="square" lIns="91425" tIns="91425" rIns="91425" bIns="91425" anchor="t" anchorCtr="0"/>
          <a:lstStyle>
            <a:lvl1pPr lvl="0" rtl="0">
              <a:lnSpc>
                <a:spcPct val="115000"/>
              </a:lnSpc>
              <a:spcBef>
                <a:spcPts val="0"/>
              </a:spcBef>
              <a:spcAft>
                <a:spcPts val="1600"/>
              </a:spcAft>
              <a:buClr>
                <a:schemeClr val="dk2"/>
              </a:buClr>
              <a:buSzPct val="100000"/>
              <a:buFont typeface="Lato"/>
              <a:buChar char="●"/>
              <a:defRPr sz="1800">
                <a:solidFill>
                  <a:schemeClr val="dk2"/>
                </a:solidFill>
                <a:latin typeface="Lato"/>
                <a:ea typeface="Lato"/>
                <a:cs typeface="Lato"/>
                <a:sym typeface="Lato"/>
              </a:defRPr>
            </a:lvl1pPr>
            <a:lvl2pPr lvl="1" rtl="0">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2pPr>
            <a:lvl3pPr lvl="2" rtl="0">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3pPr>
            <a:lvl4pPr lvl="3" rtl="0">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4pPr>
            <a:lvl5pPr lvl="4" rtl="0">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5pPr>
            <a:lvl6pPr lvl="5" rtl="0">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6pPr>
            <a:lvl7pPr lvl="6" rtl="0">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7pPr>
            <a:lvl8pPr lvl="7" rtl="0">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8pPr>
            <a:lvl9pPr lvl="8" rtl="0">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9pPr>
          </a:lstStyle>
          <a:p>
            <a:endParaRPr/>
          </a:p>
        </p:txBody>
      </p:sp>
      <p:sp>
        <p:nvSpPr>
          <p:cNvPr id="8" name="Shape 8"/>
          <p:cNvSpPr txBox="1">
            <a:spLocks noGrp="1"/>
          </p:cNvSpPr>
          <p:nvPr>
            <p:ph type="sldNum" idx="12"/>
          </p:nvPr>
        </p:nvSpPr>
        <p:spPr>
          <a:xfrm>
            <a:off x="8497999" y="4688758"/>
            <a:ext cx="548699" cy="393600"/>
          </a:xfrm>
          <a:prstGeom prst="rect">
            <a:avLst/>
          </a:prstGeom>
          <a:noFill/>
          <a:ln>
            <a:noFill/>
          </a:ln>
        </p:spPr>
        <p:txBody>
          <a:bodyPr wrap="square" lIns="91425" tIns="91425" rIns="91425" bIns="91425" anchor="ctr" anchorCtr="0">
            <a:noAutofit/>
          </a:bodyPr>
          <a:lstStyle/>
          <a:p>
            <a:pPr lvl="0" algn="r" rtl="0">
              <a:spcBef>
                <a:spcPts val="0"/>
              </a:spcBef>
              <a:buNone/>
            </a:pPr>
            <a:fld id="{00000000-1234-1234-1234-123412341234}" type="slidenum">
              <a:rPr lang="en" sz="1000">
                <a:solidFill>
                  <a:schemeClr val="dk2"/>
                </a:solidFill>
                <a:latin typeface="Lato"/>
                <a:ea typeface="Lato"/>
                <a:cs typeface="Lato"/>
                <a:sym typeface="Lato"/>
              </a:rPr>
              <a:t>‹#›</a:t>
            </a:fld>
            <a:endParaRPr lang="en" sz="1000">
              <a:solidFill>
                <a:schemeClr val="dk2"/>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6" r:id="rId6"/>
    <p:sldLayoutId id="2147483657" r:id="rId7"/>
    <p:sldLayoutId id="2147483658" r:id="rId8"/>
    <p:sldLayoutId id="214748366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ctrTitle"/>
          </p:nvPr>
        </p:nvSpPr>
        <p:spPr>
          <a:xfrm>
            <a:off x="2371725" y="630225"/>
            <a:ext cx="6331500" cy="1541999"/>
          </a:xfrm>
          <a:prstGeom prst="rect">
            <a:avLst/>
          </a:prstGeom>
        </p:spPr>
        <p:txBody>
          <a:bodyPr wrap="square" lIns="91425" tIns="91425" rIns="91425" bIns="91425" anchor="t" anchorCtr="0">
            <a:noAutofit/>
          </a:bodyPr>
          <a:lstStyle/>
          <a:p>
            <a:pPr lvl="0">
              <a:spcBef>
                <a:spcPts val="0"/>
              </a:spcBef>
              <a:buNone/>
            </a:pPr>
            <a:r>
              <a:rPr lang="en"/>
              <a:t>Data base</a:t>
            </a:r>
          </a:p>
          <a:p>
            <a:pPr lvl="0">
              <a:spcBef>
                <a:spcPts val="0"/>
              </a:spcBef>
              <a:buNone/>
            </a:pPr>
            <a:r>
              <a:rPr lang="en"/>
              <a:t>Management</a:t>
            </a:r>
          </a:p>
          <a:p>
            <a:pPr lvl="0" rtl="0">
              <a:spcBef>
                <a:spcPts val="0"/>
              </a:spcBef>
              <a:buNone/>
            </a:pPr>
            <a:r>
              <a:rPr lang="en"/>
              <a:t>System</a:t>
            </a:r>
          </a:p>
        </p:txBody>
      </p:sp>
      <p:sp>
        <p:nvSpPr>
          <p:cNvPr id="73" name="Shape 73"/>
          <p:cNvSpPr txBox="1">
            <a:spLocks noGrp="1"/>
          </p:cNvSpPr>
          <p:nvPr>
            <p:ph type="subTitle" idx="1"/>
          </p:nvPr>
        </p:nvSpPr>
        <p:spPr>
          <a:xfrm>
            <a:off x="2390266" y="3238450"/>
            <a:ext cx="6331500" cy="1241699"/>
          </a:xfrm>
          <a:prstGeom prst="rect">
            <a:avLst/>
          </a:prstGeom>
        </p:spPr>
        <p:txBody>
          <a:bodyPr wrap="square" lIns="91425" tIns="91425" rIns="91425" bIns="91425" anchor="b" anchorCtr="0">
            <a:noAutofit/>
          </a:bodyPr>
          <a:lstStyle/>
          <a:p>
            <a:pPr lvl="0" rtl="0">
              <a:spcBef>
                <a:spcPts val="0"/>
              </a:spcBef>
              <a:buNone/>
            </a:pPr>
            <a:r>
              <a:rPr lang="en" sz="2400" i="1"/>
              <a:t>“You can have data without information, but you cannot have information without data.”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283100" y="712150"/>
            <a:ext cx="8631600" cy="3835500"/>
          </a:xfrm>
          <a:prstGeom prst="rect">
            <a:avLst/>
          </a:prstGeom>
        </p:spPr>
        <p:txBody>
          <a:bodyPr wrap="square" lIns="91425" tIns="91425" rIns="91425" bIns="91425" anchor="t" anchorCtr="0">
            <a:noAutofit/>
          </a:bodyPr>
          <a:lstStyle/>
          <a:p>
            <a:pPr lvl="0" rtl="0">
              <a:spcBef>
                <a:spcPts val="0"/>
              </a:spcBef>
              <a:buNone/>
            </a:pPr>
            <a:r>
              <a:rPr lang="en" dirty="0"/>
              <a:t>Technical Perspective</a:t>
            </a:r>
          </a:p>
          <a:p>
            <a:pPr lvl="0" rtl="0">
              <a:spcBef>
                <a:spcPts val="0"/>
              </a:spcBef>
              <a:buNone/>
            </a:pPr>
            <a:r>
              <a:rPr lang="en" sz="3600" dirty="0">
                <a:solidFill>
                  <a:schemeClr val="accent5"/>
                </a:solidFill>
              </a:rPr>
              <a:t>Writing a program which</a:t>
            </a:r>
          </a:p>
          <a:p>
            <a:pPr lvl="0">
              <a:spcBef>
                <a:spcPts val="0"/>
              </a:spcBef>
              <a:buNone/>
            </a:pPr>
            <a:r>
              <a:rPr lang="en" sz="3600" dirty="0">
                <a:solidFill>
                  <a:schemeClr val="accent5"/>
                </a:solidFill>
              </a:rPr>
              <a:t>Takes input from user in numbers and print Sorted data with</a:t>
            </a:r>
          </a:p>
          <a:p>
            <a:pPr lvl="0" rtl="0">
              <a:spcBef>
                <a:spcPts val="0"/>
              </a:spcBef>
              <a:buNone/>
            </a:pPr>
            <a:r>
              <a:rPr lang="en" sz="3600">
                <a:solidFill>
                  <a:schemeClr val="accent5"/>
                </a:solidFill>
              </a:rPr>
              <a:t> (Optimal Solution) and stored</a:t>
            </a:r>
            <a:br>
              <a:rPr lang="en" sz="3600">
                <a:solidFill>
                  <a:schemeClr val="accent5"/>
                </a:solidFill>
              </a:rPr>
            </a:br>
            <a:r>
              <a:rPr lang="en" sz="3600">
                <a:solidFill>
                  <a:schemeClr val="accent5"/>
                </a:solidFill>
              </a:rPr>
              <a:t>to recall again.</a:t>
            </a:r>
          </a:p>
        </p:txBody>
      </p:sp>
      <p:grpSp>
        <p:nvGrpSpPr>
          <p:cNvPr id="132" name="Shape 132"/>
          <p:cNvGrpSpPr/>
          <p:nvPr/>
        </p:nvGrpSpPr>
        <p:grpSpPr>
          <a:xfrm>
            <a:off x="7080834" y="2866666"/>
            <a:ext cx="1912317" cy="2098415"/>
            <a:chOff x="6803275" y="395362"/>
            <a:chExt cx="2212049" cy="2537075"/>
          </a:xfrm>
        </p:grpSpPr>
        <p:pic>
          <p:nvPicPr>
            <p:cNvPr id="133" name="Shape 133"/>
            <p:cNvPicPr preferRelativeResize="0"/>
            <p:nvPr/>
          </p:nvPicPr>
          <p:blipFill>
            <a:blip r:embed="rId3">
              <a:alphaModFix/>
            </a:blip>
            <a:stretch>
              <a:fillRect/>
            </a:stretch>
          </p:blipFill>
          <p:spPr>
            <a:xfrm>
              <a:off x="6803275" y="427444"/>
              <a:ext cx="2212049" cy="2504993"/>
            </a:xfrm>
            <a:prstGeom prst="rect">
              <a:avLst/>
            </a:prstGeom>
            <a:noFill/>
            <a:ln>
              <a:noFill/>
            </a:ln>
          </p:spPr>
        </p:pic>
        <p:pic>
          <p:nvPicPr>
            <p:cNvPr id="134" name="Shape 134" descr="Piece of duct tape sticking a note to the slide"/>
            <p:cNvPicPr preferRelativeResize="0"/>
            <p:nvPr/>
          </p:nvPicPr>
          <p:blipFill rotWithShape="1">
            <a:blip r:embed="rId4">
              <a:alphaModFix/>
            </a:blip>
            <a:srcRect l="9244" t="5926" r="2118" b="10011"/>
            <a:stretch/>
          </p:blipFill>
          <p:spPr>
            <a:xfrm rot="154826">
              <a:off x="7370662" y="419418"/>
              <a:ext cx="1077272" cy="382686"/>
            </a:xfrm>
            <a:prstGeom prst="rect">
              <a:avLst/>
            </a:prstGeom>
            <a:noFill/>
            <a:ln>
              <a:noFill/>
            </a:ln>
          </p:spPr>
        </p:pic>
        <p:sp>
          <p:nvSpPr>
            <p:cNvPr id="135" name="Shape 135"/>
            <p:cNvSpPr txBox="1"/>
            <p:nvPr/>
          </p:nvSpPr>
          <p:spPr>
            <a:xfrm>
              <a:off x="6944800" y="684230"/>
              <a:ext cx="1929000" cy="2004000"/>
            </a:xfrm>
            <a:prstGeom prst="rect">
              <a:avLst/>
            </a:prstGeom>
            <a:noFill/>
            <a:ln>
              <a:noFill/>
            </a:ln>
          </p:spPr>
          <p:txBody>
            <a:bodyPr wrap="square" lIns="91425" tIns="91425" rIns="91425" bIns="91425" anchor="t" anchorCtr="0">
              <a:noAutofit/>
            </a:bodyPr>
            <a:lstStyle/>
            <a:p>
              <a:pPr lvl="0" rtl="0">
                <a:spcBef>
                  <a:spcPts val="0"/>
                </a:spcBef>
                <a:spcAft>
                  <a:spcPts val="800"/>
                </a:spcAft>
                <a:buClr>
                  <a:schemeClr val="dk2"/>
                </a:buClr>
                <a:buFont typeface="Arial"/>
                <a:buNone/>
              </a:pPr>
              <a:endParaRPr b="1">
                <a:solidFill>
                  <a:schemeClr val="dk1"/>
                </a:solidFill>
                <a:latin typeface="Raleway"/>
                <a:ea typeface="Raleway"/>
                <a:cs typeface="Raleway"/>
                <a:sym typeface="Raleway"/>
              </a:endParaRPr>
            </a:p>
            <a:p>
              <a:pPr lvl="0" rtl="0">
                <a:spcBef>
                  <a:spcPts val="0"/>
                </a:spcBef>
                <a:spcAft>
                  <a:spcPts val="800"/>
                </a:spcAft>
                <a:buNone/>
              </a:pPr>
              <a:endParaRPr sz="1200" b="1">
                <a:solidFill>
                  <a:schemeClr val="dk2"/>
                </a:solidFill>
                <a:latin typeface="Raleway"/>
                <a:ea typeface="Raleway"/>
                <a:cs typeface="Raleway"/>
                <a:sym typeface="Raleway"/>
              </a:endParaRPr>
            </a:p>
          </p:txBody>
        </p:sp>
      </p:grpSp>
    </p:spTree>
    <p:extLst>
      <p:ext uri="{BB962C8B-B14F-4D97-AF65-F5344CB8AC3E}">
        <p14:creationId xmlns:p14="http://schemas.microsoft.com/office/powerpoint/2010/main" val="1881911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283100" y="712150"/>
            <a:ext cx="8631600" cy="3835500"/>
          </a:xfrm>
          <a:prstGeom prst="rect">
            <a:avLst/>
          </a:prstGeom>
        </p:spPr>
        <p:txBody>
          <a:bodyPr wrap="square" lIns="91425" tIns="91425" rIns="91425" bIns="91425" anchor="t" anchorCtr="0">
            <a:noAutofit/>
          </a:bodyPr>
          <a:lstStyle/>
          <a:p>
            <a:pPr lvl="0" rtl="0">
              <a:spcBef>
                <a:spcPts val="0"/>
              </a:spcBef>
              <a:buNone/>
            </a:pPr>
            <a:r>
              <a:rPr lang="en"/>
              <a:t>Technical Perspective</a:t>
            </a:r>
          </a:p>
          <a:p>
            <a:pPr lvl="0">
              <a:spcBef>
                <a:spcPts val="0"/>
              </a:spcBef>
              <a:buNone/>
            </a:pPr>
            <a:endParaRPr sz="3600">
              <a:solidFill>
                <a:schemeClr val="accent5"/>
              </a:solidFill>
            </a:endParaRPr>
          </a:p>
          <a:p>
            <a:pPr lvl="0" rtl="0">
              <a:spcBef>
                <a:spcPts val="0"/>
              </a:spcBef>
              <a:buNone/>
            </a:pPr>
            <a:r>
              <a:rPr lang="en" sz="3600">
                <a:solidFill>
                  <a:schemeClr val="accent5"/>
                </a:solidFill>
              </a:rPr>
              <a:t>Why </a:t>
            </a:r>
            <a:r>
              <a:rPr lang="en" sz="6000">
                <a:solidFill>
                  <a:schemeClr val="accent5"/>
                </a:solidFill>
              </a:rPr>
              <a:t>Complexity</a:t>
            </a:r>
            <a:r>
              <a:rPr lang="en" sz="3600">
                <a:solidFill>
                  <a:schemeClr val="accent5"/>
                </a:solidFill>
              </a:rPr>
              <a:t>?</a:t>
            </a:r>
          </a:p>
        </p:txBody>
      </p:sp>
      <p:grpSp>
        <p:nvGrpSpPr>
          <p:cNvPr id="141" name="Shape 141"/>
          <p:cNvGrpSpPr/>
          <p:nvPr/>
        </p:nvGrpSpPr>
        <p:grpSpPr>
          <a:xfrm>
            <a:off x="7080834" y="2866666"/>
            <a:ext cx="1912317" cy="2098415"/>
            <a:chOff x="6803275" y="395362"/>
            <a:chExt cx="2212049" cy="2537075"/>
          </a:xfrm>
        </p:grpSpPr>
        <p:pic>
          <p:nvPicPr>
            <p:cNvPr id="142" name="Shape 142"/>
            <p:cNvPicPr preferRelativeResize="0"/>
            <p:nvPr/>
          </p:nvPicPr>
          <p:blipFill>
            <a:blip r:embed="rId3">
              <a:alphaModFix/>
            </a:blip>
            <a:stretch>
              <a:fillRect/>
            </a:stretch>
          </p:blipFill>
          <p:spPr>
            <a:xfrm>
              <a:off x="6803275" y="427444"/>
              <a:ext cx="2212049" cy="2504993"/>
            </a:xfrm>
            <a:prstGeom prst="rect">
              <a:avLst/>
            </a:prstGeom>
            <a:noFill/>
            <a:ln>
              <a:noFill/>
            </a:ln>
          </p:spPr>
        </p:pic>
        <p:pic>
          <p:nvPicPr>
            <p:cNvPr id="143" name="Shape 143" descr="Piece of duct tape sticking a note to the slide"/>
            <p:cNvPicPr preferRelativeResize="0"/>
            <p:nvPr/>
          </p:nvPicPr>
          <p:blipFill rotWithShape="1">
            <a:blip r:embed="rId4">
              <a:alphaModFix/>
            </a:blip>
            <a:srcRect l="9244" t="5926" r="2118" b="10011"/>
            <a:stretch/>
          </p:blipFill>
          <p:spPr>
            <a:xfrm rot="154826">
              <a:off x="7370662" y="419418"/>
              <a:ext cx="1077272" cy="382686"/>
            </a:xfrm>
            <a:prstGeom prst="rect">
              <a:avLst/>
            </a:prstGeom>
            <a:noFill/>
            <a:ln>
              <a:noFill/>
            </a:ln>
          </p:spPr>
        </p:pic>
        <p:sp>
          <p:nvSpPr>
            <p:cNvPr id="144" name="Shape 144"/>
            <p:cNvSpPr txBox="1"/>
            <p:nvPr/>
          </p:nvSpPr>
          <p:spPr>
            <a:xfrm>
              <a:off x="6944800" y="684230"/>
              <a:ext cx="1929000" cy="2004000"/>
            </a:xfrm>
            <a:prstGeom prst="rect">
              <a:avLst/>
            </a:prstGeom>
            <a:noFill/>
            <a:ln>
              <a:noFill/>
            </a:ln>
          </p:spPr>
          <p:txBody>
            <a:bodyPr wrap="square" lIns="91425" tIns="91425" rIns="91425" bIns="91425" anchor="t" anchorCtr="0">
              <a:noAutofit/>
            </a:bodyPr>
            <a:lstStyle/>
            <a:p>
              <a:pPr lvl="0" rtl="0">
                <a:spcBef>
                  <a:spcPts val="0"/>
                </a:spcBef>
                <a:spcAft>
                  <a:spcPts val="800"/>
                </a:spcAft>
                <a:buClr>
                  <a:schemeClr val="dk2"/>
                </a:buClr>
                <a:buFont typeface="Arial"/>
                <a:buNone/>
              </a:pPr>
              <a:endParaRPr b="1">
                <a:solidFill>
                  <a:schemeClr val="dk1"/>
                </a:solidFill>
                <a:latin typeface="Raleway"/>
                <a:ea typeface="Raleway"/>
                <a:cs typeface="Raleway"/>
                <a:sym typeface="Raleway"/>
              </a:endParaRPr>
            </a:p>
            <a:p>
              <a:pPr lvl="0" rtl="0">
                <a:spcBef>
                  <a:spcPts val="0"/>
                </a:spcBef>
                <a:spcAft>
                  <a:spcPts val="800"/>
                </a:spcAft>
                <a:buNone/>
              </a:pPr>
              <a:endParaRPr sz="1200" b="1">
                <a:solidFill>
                  <a:schemeClr val="dk2"/>
                </a:solidFill>
                <a:latin typeface="Raleway"/>
                <a:ea typeface="Raleway"/>
                <a:cs typeface="Raleway"/>
                <a:sym typeface="Raleway"/>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idx="4294967295"/>
          </p:nvPr>
        </p:nvSpPr>
        <p:spPr>
          <a:xfrm>
            <a:off x="402210" y="85426"/>
            <a:ext cx="7046553" cy="768000"/>
          </a:xfrm>
          <a:prstGeom prst="rect">
            <a:avLst/>
          </a:prstGeom>
        </p:spPr>
        <p:txBody>
          <a:bodyPr wrap="square" lIns="91425" tIns="91425" rIns="91425" bIns="91425" anchor="t" anchorCtr="0">
            <a:noAutofit/>
          </a:bodyPr>
          <a:lstStyle/>
          <a:p>
            <a:pPr lvl="0" rtl="0">
              <a:spcBef>
                <a:spcPts val="0"/>
              </a:spcBef>
              <a:spcAft>
                <a:spcPts val="1600"/>
              </a:spcAft>
              <a:buNone/>
            </a:pPr>
            <a:r>
              <a:rPr lang="en" sz="4800" dirty="0">
                <a:solidFill>
                  <a:schemeClr val="dk1"/>
                </a:solidFill>
              </a:rPr>
              <a:t>File System Vs DBMS</a:t>
            </a:r>
          </a:p>
        </p:txBody>
      </p:sp>
      <p:sp>
        <p:nvSpPr>
          <p:cNvPr id="99" name="Shape 99"/>
          <p:cNvSpPr txBox="1">
            <a:spLocks noGrp="1"/>
          </p:cNvSpPr>
          <p:nvPr>
            <p:ph type="title" idx="4294967295"/>
          </p:nvPr>
        </p:nvSpPr>
        <p:spPr>
          <a:xfrm>
            <a:off x="320016" y="853426"/>
            <a:ext cx="8197259" cy="3067500"/>
          </a:xfrm>
          <a:prstGeom prst="rect">
            <a:avLst/>
          </a:prstGeom>
        </p:spPr>
        <p:txBody>
          <a:bodyPr wrap="square" lIns="91425" tIns="91425" rIns="91425" bIns="91425" anchor="t" anchorCtr="0">
            <a:noAutofit/>
          </a:bodyPr>
          <a:lstStyle/>
          <a:p>
            <a:pPr lvl="0">
              <a:lnSpc>
                <a:spcPct val="115000"/>
              </a:lnSpc>
              <a:spcAft>
                <a:spcPts val="1600"/>
              </a:spcAft>
            </a:pPr>
            <a:r>
              <a:rPr lang="en-US" sz="1200" b="0" dirty="0">
                <a:latin typeface="Lato"/>
                <a:ea typeface="Lato"/>
                <a:cs typeface="Lato"/>
                <a:sym typeface="Lato"/>
              </a:rPr>
              <a:t>A company has a large collection (say, </a:t>
            </a:r>
            <a:r>
              <a:rPr lang="en-US" sz="1200" b="0" dirty="0">
                <a:solidFill>
                  <a:srgbClr val="FF0000"/>
                </a:solidFill>
                <a:latin typeface="Lato"/>
                <a:ea typeface="Lato"/>
                <a:cs typeface="Lato"/>
                <a:sym typeface="Lato"/>
              </a:rPr>
              <a:t>500 GB</a:t>
            </a:r>
            <a:r>
              <a:rPr lang="en-US" sz="1200" b="0" dirty="0">
                <a:latin typeface="Lato"/>
                <a:ea typeface="Lato"/>
                <a:cs typeface="Lato"/>
                <a:sym typeface="Lato"/>
              </a:rPr>
              <a:t>) of data on employees, departments, products, sales, and so on. This data is accessed concurrently by several employees. </a:t>
            </a:r>
            <a:br>
              <a:rPr lang="en-US" sz="1200" b="0" dirty="0">
                <a:latin typeface="Lato"/>
                <a:ea typeface="Lato"/>
                <a:cs typeface="Lato"/>
                <a:sym typeface="Lato"/>
              </a:rPr>
            </a:br>
            <a:br>
              <a:rPr lang="en-US" sz="1200" b="0" dirty="0">
                <a:latin typeface="Lato"/>
                <a:ea typeface="Lato"/>
                <a:cs typeface="Lato"/>
                <a:sym typeface="Lato"/>
              </a:rPr>
            </a:br>
            <a:r>
              <a:rPr lang="en-US" sz="1200" dirty="0">
                <a:latin typeface="Lato"/>
                <a:ea typeface="Lato"/>
                <a:cs typeface="Lato"/>
                <a:sym typeface="Lato"/>
              </a:rPr>
              <a:t>Questions</a:t>
            </a:r>
            <a:r>
              <a:rPr lang="en-US" sz="1200" b="0" dirty="0">
                <a:latin typeface="Lato"/>
                <a:ea typeface="Lato"/>
                <a:cs typeface="Lato"/>
                <a:sym typeface="Lato"/>
              </a:rPr>
              <a:t> about the data must be answered quickly, </a:t>
            </a:r>
            <a:r>
              <a:rPr lang="en-US" sz="1200" b="0" dirty="0">
                <a:solidFill>
                  <a:srgbClr val="FF0000"/>
                </a:solidFill>
                <a:latin typeface="Lato"/>
                <a:ea typeface="Lato"/>
                <a:cs typeface="Lato"/>
                <a:sym typeface="Lato"/>
              </a:rPr>
              <a:t>changes</a:t>
            </a:r>
            <a:r>
              <a:rPr lang="en-US" sz="1200" b="0" dirty="0">
                <a:latin typeface="Lato"/>
                <a:ea typeface="Lato"/>
                <a:cs typeface="Lato"/>
                <a:sym typeface="Lato"/>
              </a:rPr>
              <a:t> made to the data by different users must be applied consistently, and </a:t>
            </a:r>
            <a:r>
              <a:rPr lang="en-US" sz="1200" b="0" dirty="0">
                <a:solidFill>
                  <a:srgbClr val="FF0000"/>
                </a:solidFill>
                <a:latin typeface="Lato"/>
                <a:ea typeface="Lato"/>
                <a:cs typeface="Lato"/>
                <a:sym typeface="Lato"/>
              </a:rPr>
              <a:t>access</a:t>
            </a:r>
            <a:r>
              <a:rPr lang="en-US" sz="1200" b="0" dirty="0">
                <a:latin typeface="Lato"/>
                <a:ea typeface="Lato"/>
                <a:cs typeface="Lato"/>
                <a:sym typeface="Lato"/>
              </a:rPr>
              <a:t> to certain parts of the data (e.g., salaries) must be restricted.</a:t>
            </a:r>
            <a:br>
              <a:rPr lang="en-US" sz="1200" b="0" dirty="0">
                <a:latin typeface="Lato"/>
                <a:ea typeface="Lato"/>
                <a:cs typeface="Lato"/>
                <a:sym typeface="Lato"/>
              </a:rPr>
            </a:br>
            <a:br>
              <a:rPr lang="en-US" sz="1200" b="0" dirty="0">
                <a:latin typeface="Lato"/>
                <a:ea typeface="Lato"/>
                <a:cs typeface="Lato"/>
                <a:sym typeface="Lato"/>
              </a:rPr>
            </a:br>
            <a:r>
              <a:rPr lang="en-US" sz="1200" b="0" dirty="0">
                <a:latin typeface="Lato"/>
                <a:ea typeface="Lato"/>
                <a:cs typeface="Lato"/>
                <a:sym typeface="Lato"/>
              </a:rPr>
              <a:t>We can try to manage the data by storing it in operating system files. This approach has many drawbacks, including the following:</a:t>
            </a:r>
            <a:br>
              <a:rPr lang="en-US" sz="1200" b="0" dirty="0">
                <a:latin typeface="Lato"/>
                <a:ea typeface="Lato"/>
                <a:cs typeface="Lato"/>
                <a:sym typeface="Lato"/>
              </a:rPr>
            </a:br>
            <a:br>
              <a:rPr lang="en-US" sz="1200" b="0" dirty="0">
                <a:latin typeface="Lato"/>
                <a:ea typeface="Lato"/>
                <a:cs typeface="Lato"/>
                <a:sym typeface="Lato"/>
              </a:rPr>
            </a:br>
            <a:r>
              <a:rPr lang="en-US" sz="1200" dirty="0">
                <a:latin typeface="Lato"/>
                <a:ea typeface="Lato"/>
                <a:cs typeface="Lato"/>
                <a:sym typeface="Lato"/>
              </a:rPr>
              <a:t>1-</a:t>
            </a:r>
            <a:r>
              <a:rPr lang="en-US" sz="1200" b="0" dirty="0">
                <a:latin typeface="Lato"/>
                <a:ea typeface="Lato"/>
                <a:cs typeface="Lato"/>
                <a:sym typeface="Lato"/>
              </a:rPr>
              <a:t> We probably do not have </a:t>
            </a:r>
            <a:r>
              <a:rPr lang="en-US" sz="1200" b="0" dirty="0">
                <a:solidFill>
                  <a:srgbClr val="FF0000"/>
                </a:solidFill>
                <a:latin typeface="Lato"/>
                <a:ea typeface="Lato"/>
                <a:cs typeface="Lato"/>
                <a:sym typeface="Lato"/>
              </a:rPr>
              <a:t>500 GB of main memory</a:t>
            </a:r>
            <a:r>
              <a:rPr lang="en-US" sz="1200" b="0" dirty="0">
                <a:latin typeface="Lato"/>
                <a:ea typeface="Lato"/>
                <a:cs typeface="Lato"/>
                <a:sym typeface="Lato"/>
              </a:rPr>
              <a:t> to hold all the data. We must therefore store data in a storage device such as a disk or tape and bring relevant parts into main memory for processing as needed.</a:t>
            </a:r>
            <a:br>
              <a:rPr lang="en-US" sz="1200" b="0" dirty="0">
                <a:latin typeface="Lato"/>
                <a:ea typeface="Lato"/>
                <a:cs typeface="Lato"/>
                <a:sym typeface="Lato"/>
              </a:rPr>
            </a:br>
            <a:r>
              <a:rPr lang="en-US" sz="1200" dirty="0">
                <a:latin typeface="Lato"/>
                <a:ea typeface="Lato"/>
                <a:cs typeface="Lato"/>
                <a:sym typeface="Lato"/>
              </a:rPr>
              <a:t>2-</a:t>
            </a:r>
            <a:r>
              <a:rPr lang="en-US" sz="1200" b="0" dirty="0">
                <a:latin typeface="Lato"/>
                <a:ea typeface="Lato"/>
                <a:cs typeface="Lato"/>
                <a:sym typeface="Lato"/>
              </a:rPr>
              <a:t> Even if we have </a:t>
            </a:r>
            <a:r>
              <a:rPr lang="en-US" sz="1200" b="0" dirty="0">
                <a:solidFill>
                  <a:srgbClr val="FF0000"/>
                </a:solidFill>
                <a:latin typeface="Lato"/>
                <a:ea typeface="Lato"/>
                <a:cs typeface="Lato"/>
                <a:sym typeface="Lato"/>
              </a:rPr>
              <a:t>500 GB </a:t>
            </a:r>
            <a:r>
              <a:rPr lang="en-US" sz="1200" b="0" dirty="0">
                <a:latin typeface="Lato"/>
                <a:ea typeface="Lato"/>
                <a:cs typeface="Lato"/>
                <a:sym typeface="Lato"/>
              </a:rPr>
              <a:t>of main memory, on computer systems with 32-bit addressing, we cannot refer directly to more than about </a:t>
            </a:r>
            <a:r>
              <a:rPr lang="en-US" sz="1200" b="0" dirty="0">
                <a:solidFill>
                  <a:srgbClr val="FF0000"/>
                </a:solidFill>
                <a:latin typeface="Lato"/>
                <a:ea typeface="Lato"/>
                <a:cs typeface="Lato"/>
                <a:sym typeface="Lato"/>
              </a:rPr>
              <a:t>4 GB</a:t>
            </a:r>
            <a:r>
              <a:rPr lang="en-US" sz="1200" b="0" dirty="0">
                <a:latin typeface="Lato"/>
                <a:ea typeface="Lato"/>
                <a:cs typeface="Lato"/>
                <a:sym typeface="Lato"/>
              </a:rPr>
              <a:t> of data. We have to program some method of identifying all data items.</a:t>
            </a:r>
            <a:br>
              <a:rPr lang="en-US" sz="1200" b="0" dirty="0">
                <a:latin typeface="Lato"/>
                <a:ea typeface="Lato"/>
                <a:cs typeface="Lato"/>
                <a:sym typeface="Lato"/>
              </a:rPr>
            </a:br>
            <a:r>
              <a:rPr lang="en-US" sz="1200" dirty="0">
                <a:latin typeface="Lato"/>
                <a:ea typeface="Lato"/>
                <a:cs typeface="Lato"/>
                <a:sym typeface="Lato"/>
              </a:rPr>
              <a:t>3-</a:t>
            </a:r>
            <a:r>
              <a:rPr lang="en-US" sz="1200" b="0" dirty="0">
                <a:latin typeface="Lato"/>
                <a:ea typeface="Lato"/>
                <a:cs typeface="Lato"/>
                <a:sym typeface="Lato"/>
              </a:rPr>
              <a:t> We have to write </a:t>
            </a:r>
            <a:r>
              <a:rPr lang="en-US" sz="1200" b="0" dirty="0">
                <a:solidFill>
                  <a:srgbClr val="FF0000"/>
                </a:solidFill>
                <a:latin typeface="Lato"/>
                <a:ea typeface="Lato"/>
                <a:cs typeface="Lato"/>
                <a:sym typeface="Lato"/>
              </a:rPr>
              <a:t>special programs </a:t>
            </a:r>
            <a:r>
              <a:rPr lang="en-US" sz="1200" b="0" dirty="0">
                <a:latin typeface="Lato"/>
                <a:ea typeface="Lato"/>
                <a:cs typeface="Lato"/>
                <a:sym typeface="Lato"/>
              </a:rPr>
              <a:t>to answer each question a user may want to ask about the data. These programs are likely to be complex because of the large volume of data to be searched.</a:t>
            </a:r>
            <a:br>
              <a:rPr lang="en-US" sz="1200" b="0" dirty="0">
                <a:latin typeface="Lato"/>
                <a:ea typeface="Lato"/>
                <a:cs typeface="Lato"/>
                <a:sym typeface="Lato"/>
              </a:rPr>
            </a:br>
            <a:r>
              <a:rPr lang="en-US" sz="1200" dirty="0">
                <a:latin typeface="Lato"/>
                <a:ea typeface="Lato"/>
                <a:cs typeface="Lato"/>
                <a:sym typeface="Lato"/>
              </a:rPr>
              <a:t>4-</a:t>
            </a:r>
            <a:r>
              <a:rPr lang="en-US" sz="1200" b="0" dirty="0">
                <a:latin typeface="Lato"/>
                <a:ea typeface="Lato"/>
                <a:cs typeface="Lato"/>
                <a:sym typeface="Lato"/>
              </a:rPr>
              <a:t> We must protect the data from </a:t>
            </a:r>
            <a:r>
              <a:rPr lang="en-US" sz="1200" b="0" dirty="0">
                <a:solidFill>
                  <a:srgbClr val="FF0000"/>
                </a:solidFill>
                <a:latin typeface="Lato"/>
                <a:ea typeface="Lato"/>
                <a:cs typeface="Lato"/>
                <a:sym typeface="Lato"/>
              </a:rPr>
              <a:t>inconsistent changes </a:t>
            </a:r>
            <a:r>
              <a:rPr lang="en-US" sz="1200" b="0" dirty="0">
                <a:latin typeface="Lato"/>
                <a:ea typeface="Lato"/>
                <a:cs typeface="Lato"/>
                <a:sym typeface="Lato"/>
              </a:rPr>
              <a:t>made by different users accessing the data concurrently. If applications must address the details of such </a:t>
            </a:r>
            <a:r>
              <a:rPr lang="en-US" sz="1200" b="0" dirty="0">
                <a:solidFill>
                  <a:srgbClr val="FF0000"/>
                </a:solidFill>
                <a:latin typeface="Lato"/>
                <a:ea typeface="Lato"/>
                <a:cs typeface="Lato"/>
                <a:sym typeface="Lato"/>
              </a:rPr>
              <a:t>concurrent access</a:t>
            </a:r>
            <a:r>
              <a:rPr lang="en-US" sz="1200" b="0" dirty="0">
                <a:latin typeface="Lato"/>
                <a:ea typeface="Lato"/>
                <a:cs typeface="Lato"/>
                <a:sym typeface="Lato"/>
              </a:rPr>
              <a:t>, this adds greatly to their complexity.</a:t>
            </a:r>
            <a:br>
              <a:rPr lang="en-US" sz="1200" b="0" dirty="0">
                <a:latin typeface="Lato"/>
                <a:ea typeface="Lato"/>
                <a:cs typeface="Lato"/>
                <a:sym typeface="Lato"/>
              </a:rPr>
            </a:br>
            <a:r>
              <a:rPr lang="en-US" sz="1200" dirty="0">
                <a:latin typeface="Lato"/>
                <a:ea typeface="Lato"/>
                <a:cs typeface="Lato"/>
                <a:sym typeface="Lato"/>
              </a:rPr>
              <a:t>5-</a:t>
            </a:r>
            <a:r>
              <a:rPr lang="en-US" sz="1200" b="0" dirty="0">
                <a:latin typeface="Lato"/>
                <a:ea typeface="Lato"/>
                <a:cs typeface="Lato"/>
                <a:sym typeface="Lato"/>
              </a:rPr>
              <a:t> We must ensure that data is restored to a </a:t>
            </a:r>
            <a:r>
              <a:rPr lang="en-US" sz="1200" b="0" dirty="0">
                <a:solidFill>
                  <a:srgbClr val="FF0000"/>
                </a:solidFill>
                <a:latin typeface="Lato"/>
                <a:ea typeface="Lato"/>
                <a:cs typeface="Lato"/>
                <a:sym typeface="Lato"/>
              </a:rPr>
              <a:t>consistent state if the system crashes </a:t>
            </a:r>
            <a:r>
              <a:rPr lang="en-US" sz="1200" b="0" dirty="0">
                <a:latin typeface="Lato"/>
                <a:ea typeface="Lato"/>
                <a:cs typeface="Lato"/>
                <a:sym typeface="Lato"/>
              </a:rPr>
              <a:t>while changes are being made.</a:t>
            </a:r>
            <a:br>
              <a:rPr lang="en-US" sz="1200" b="0" dirty="0">
                <a:latin typeface="Lato"/>
                <a:ea typeface="Lato"/>
                <a:cs typeface="Lato"/>
                <a:sym typeface="Lato"/>
              </a:rPr>
            </a:br>
            <a:r>
              <a:rPr lang="en-US" sz="1200" dirty="0">
                <a:latin typeface="Lato"/>
                <a:ea typeface="Lato"/>
                <a:cs typeface="Lato"/>
                <a:sym typeface="Lato"/>
              </a:rPr>
              <a:t>6-</a:t>
            </a:r>
            <a:r>
              <a:rPr lang="en-US" sz="1200" b="0" dirty="0">
                <a:latin typeface="Lato"/>
                <a:ea typeface="Lato"/>
                <a:cs typeface="Lato"/>
                <a:sym typeface="Lato"/>
              </a:rPr>
              <a:t> Operating systems provide only a password mechanism for </a:t>
            </a:r>
            <a:r>
              <a:rPr lang="en-US" sz="1200" b="0" dirty="0">
                <a:solidFill>
                  <a:srgbClr val="FF0000"/>
                </a:solidFill>
                <a:latin typeface="Lato"/>
                <a:ea typeface="Lato"/>
                <a:cs typeface="Lato"/>
                <a:sym typeface="Lato"/>
              </a:rPr>
              <a:t>security</a:t>
            </a:r>
            <a:r>
              <a:rPr lang="en-US" sz="1200" b="0" dirty="0">
                <a:latin typeface="Lato"/>
                <a:ea typeface="Lato"/>
                <a:cs typeface="Lato"/>
                <a:sym typeface="Lato"/>
              </a:rPr>
              <a:t>. This is not sufficiently flexible to enforce security policies in which different users have permission to access different subsets of the data.</a:t>
            </a:r>
            <a:endParaRPr sz="1800" b="0" dirty="0">
              <a:latin typeface="Lato"/>
              <a:ea typeface="Lato"/>
              <a:cs typeface="Lato"/>
              <a:sym typeface="Lato"/>
            </a:endParaRPr>
          </a:p>
          <a:p>
            <a:pPr lvl="0" rtl="0">
              <a:lnSpc>
                <a:spcPct val="115000"/>
              </a:lnSpc>
              <a:spcBef>
                <a:spcPts val="0"/>
              </a:spcBef>
              <a:spcAft>
                <a:spcPts val="1600"/>
              </a:spcAft>
              <a:buNone/>
            </a:pPr>
            <a:endParaRPr sz="1800" b="0" dirty="0">
              <a:latin typeface="Lato"/>
              <a:ea typeface="Lato"/>
              <a:cs typeface="Lato"/>
              <a:sym typeface="Lato"/>
            </a:endParaRPr>
          </a:p>
          <a:p>
            <a:pPr lvl="0" rtl="0">
              <a:lnSpc>
                <a:spcPct val="115000"/>
              </a:lnSpc>
              <a:spcBef>
                <a:spcPts val="0"/>
              </a:spcBef>
              <a:spcAft>
                <a:spcPts val="1600"/>
              </a:spcAft>
              <a:buNone/>
            </a:pPr>
            <a:endParaRPr sz="1800" b="0" dirty="0">
              <a:latin typeface="Lato"/>
              <a:ea typeface="Lato"/>
              <a:cs typeface="Lato"/>
              <a:sym typeface="Lato"/>
            </a:endParaRPr>
          </a:p>
          <a:p>
            <a:pPr lvl="0" rtl="0">
              <a:lnSpc>
                <a:spcPct val="115000"/>
              </a:lnSpc>
              <a:spcBef>
                <a:spcPts val="0"/>
              </a:spcBef>
              <a:spcAft>
                <a:spcPts val="1600"/>
              </a:spcAft>
              <a:buNone/>
            </a:pPr>
            <a:endParaRPr sz="1800" b="0" dirty="0">
              <a:latin typeface="Lato"/>
              <a:ea typeface="Lato"/>
              <a:cs typeface="Lato"/>
              <a:sym typeface="Lato"/>
            </a:endParaRPr>
          </a:p>
          <a:p>
            <a:pPr lvl="0" rtl="0">
              <a:lnSpc>
                <a:spcPct val="115000"/>
              </a:lnSpc>
              <a:spcBef>
                <a:spcPts val="0"/>
              </a:spcBef>
              <a:spcAft>
                <a:spcPts val="1600"/>
              </a:spcAft>
              <a:buNone/>
            </a:pPr>
            <a:endParaRPr sz="1800" b="0" dirty="0">
              <a:latin typeface="Lato"/>
              <a:ea typeface="Lato"/>
              <a:cs typeface="Lato"/>
              <a:sym typeface="Lato"/>
            </a:endParaRPr>
          </a:p>
        </p:txBody>
      </p:sp>
    </p:spTree>
    <p:extLst>
      <p:ext uri="{BB962C8B-B14F-4D97-AF65-F5344CB8AC3E}">
        <p14:creationId xmlns:p14="http://schemas.microsoft.com/office/powerpoint/2010/main" val="2964483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idx="4294967295"/>
          </p:nvPr>
        </p:nvSpPr>
        <p:spPr>
          <a:xfrm>
            <a:off x="402210" y="85426"/>
            <a:ext cx="7046553" cy="768000"/>
          </a:xfrm>
          <a:prstGeom prst="rect">
            <a:avLst/>
          </a:prstGeom>
        </p:spPr>
        <p:txBody>
          <a:bodyPr wrap="square" lIns="91425" tIns="91425" rIns="91425" bIns="91425" anchor="t" anchorCtr="0">
            <a:noAutofit/>
          </a:bodyPr>
          <a:lstStyle/>
          <a:p>
            <a:pPr lvl="0" rtl="0">
              <a:spcBef>
                <a:spcPts val="0"/>
              </a:spcBef>
              <a:spcAft>
                <a:spcPts val="1600"/>
              </a:spcAft>
              <a:buNone/>
            </a:pPr>
            <a:r>
              <a:rPr lang="en" sz="4800" dirty="0">
                <a:solidFill>
                  <a:schemeClr val="dk1"/>
                </a:solidFill>
              </a:rPr>
              <a:t>Advantages of DBMS</a:t>
            </a:r>
          </a:p>
        </p:txBody>
      </p:sp>
      <p:sp>
        <p:nvSpPr>
          <p:cNvPr id="99" name="Shape 99"/>
          <p:cNvSpPr txBox="1">
            <a:spLocks noGrp="1"/>
          </p:cNvSpPr>
          <p:nvPr>
            <p:ph type="title" idx="4294967295"/>
          </p:nvPr>
        </p:nvSpPr>
        <p:spPr>
          <a:xfrm>
            <a:off x="320016" y="853426"/>
            <a:ext cx="8197259" cy="3067500"/>
          </a:xfrm>
          <a:prstGeom prst="rect">
            <a:avLst/>
          </a:prstGeom>
        </p:spPr>
        <p:txBody>
          <a:bodyPr wrap="square" lIns="91425" tIns="91425" rIns="91425" bIns="91425" anchor="t" anchorCtr="0">
            <a:noAutofit/>
          </a:bodyPr>
          <a:lstStyle/>
          <a:p>
            <a:pPr lvl="0">
              <a:lnSpc>
                <a:spcPct val="115000"/>
              </a:lnSpc>
              <a:spcAft>
                <a:spcPts val="1600"/>
              </a:spcAft>
            </a:pPr>
            <a:r>
              <a:rPr lang="en-US" sz="1800" dirty="0">
                <a:latin typeface="Lato"/>
                <a:ea typeface="Lato"/>
                <a:cs typeface="Lato"/>
                <a:sym typeface="Lato"/>
              </a:rPr>
              <a:t>Data Independence: </a:t>
            </a:r>
            <a:r>
              <a:rPr lang="en-US" sz="1400" b="0" dirty="0">
                <a:latin typeface="Lato"/>
                <a:ea typeface="Lato"/>
                <a:cs typeface="Lato"/>
                <a:sym typeface="Lato"/>
              </a:rPr>
              <a:t>Application programs should not, ideally, be exposed to details of data representation and storage, The DBMS provides an abstract view of the data that hides such details.</a:t>
            </a:r>
            <a:br>
              <a:rPr lang="en-US" sz="1800" b="0" dirty="0">
                <a:latin typeface="Lato"/>
                <a:ea typeface="Lato"/>
                <a:cs typeface="Lato"/>
                <a:sym typeface="Lato"/>
              </a:rPr>
            </a:br>
            <a:r>
              <a:rPr lang="en-US" sz="1800" dirty="0">
                <a:latin typeface="Lato"/>
                <a:ea typeface="Lato"/>
                <a:cs typeface="Lato"/>
                <a:sym typeface="Lato"/>
              </a:rPr>
              <a:t>Efficient Data Access: </a:t>
            </a:r>
            <a:r>
              <a:rPr lang="en-US" sz="1400" b="0" dirty="0">
                <a:latin typeface="Lato"/>
                <a:ea typeface="Lato"/>
                <a:cs typeface="Lato"/>
                <a:sym typeface="Lato"/>
              </a:rPr>
              <a:t>A DBMS utilizes a variety of sophisticated techniques to store and retrieve data efficiently. This feature is especially important if the data is stored on external storage devices.</a:t>
            </a:r>
            <a:br>
              <a:rPr lang="en-US" sz="1400" b="0" dirty="0">
                <a:latin typeface="Lato"/>
                <a:ea typeface="Lato"/>
                <a:cs typeface="Lato"/>
                <a:sym typeface="Lato"/>
              </a:rPr>
            </a:br>
            <a:r>
              <a:rPr lang="en-US" sz="1800" dirty="0">
                <a:latin typeface="Lato"/>
                <a:ea typeface="Lato"/>
                <a:cs typeface="Lato"/>
                <a:sym typeface="Lato"/>
              </a:rPr>
              <a:t>Data Integrity and Security: </a:t>
            </a:r>
            <a:r>
              <a:rPr lang="en-US" sz="1400" b="0" dirty="0">
                <a:latin typeface="Lato"/>
                <a:ea typeface="Lato"/>
                <a:cs typeface="Lato"/>
                <a:sym typeface="Lato"/>
              </a:rPr>
              <a:t>If data is always accessed through the DBMS, the DBMS can enforce integrity constraints. For example, before inserting salary information for an employee, the DBMS can check that the department budget is not exceeded. Also, it can enforce access controls</a:t>
            </a:r>
            <a:br>
              <a:rPr lang="en-US" sz="1400" b="0" dirty="0">
                <a:latin typeface="Lato"/>
                <a:ea typeface="Lato"/>
                <a:cs typeface="Lato"/>
                <a:sym typeface="Lato"/>
              </a:rPr>
            </a:br>
            <a:r>
              <a:rPr lang="en-US" sz="1400" b="0" dirty="0">
                <a:latin typeface="Lato"/>
                <a:ea typeface="Lato"/>
                <a:cs typeface="Lato"/>
                <a:sym typeface="Lato"/>
              </a:rPr>
              <a:t>that govern what data is visible to different classes of users.</a:t>
            </a:r>
            <a:br>
              <a:rPr lang="en-US" sz="1800" b="0" dirty="0">
                <a:latin typeface="Lato"/>
                <a:ea typeface="Lato"/>
                <a:cs typeface="Lato"/>
                <a:sym typeface="Lato"/>
              </a:rPr>
            </a:br>
            <a:r>
              <a:rPr lang="en-US" sz="1800" dirty="0">
                <a:latin typeface="Lato"/>
                <a:ea typeface="Lato"/>
                <a:cs typeface="Lato"/>
                <a:sym typeface="Lato"/>
              </a:rPr>
              <a:t>Data Administration: </a:t>
            </a:r>
            <a:r>
              <a:rPr lang="en-US" sz="1400" b="0" dirty="0">
                <a:latin typeface="Lato"/>
                <a:ea typeface="Lato"/>
                <a:cs typeface="Lato"/>
                <a:sym typeface="Lato"/>
              </a:rPr>
              <a:t>When several users share the data, centralizing the administration of data can offer significant improvements. Experienced professionals who understand the nature of the data being managed, and how different groups of users use it, can be responsible for organizing the</a:t>
            </a:r>
            <a:br>
              <a:rPr lang="en-US" sz="1400" b="0" dirty="0">
                <a:latin typeface="Lato"/>
                <a:ea typeface="Lato"/>
                <a:cs typeface="Lato"/>
                <a:sym typeface="Lato"/>
              </a:rPr>
            </a:br>
            <a:r>
              <a:rPr lang="en-US" sz="1400" b="0" dirty="0">
                <a:latin typeface="Lato"/>
                <a:ea typeface="Lato"/>
                <a:cs typeface="Lato"/>
                <a:sym typeface="Lato"/>
              </a:rPr>
              <a:t>data representation to minimize redundancy and for fine-tuning the storage of the data to make retrieval efficient.</a:t>
            </a:r>
            <a:br>
              <a:rPr lang="en-US" sz="1400" b="0" dirty="0">
                <a:latin typeface="Lato"/>
                <a:ea typeface="Lato"/>
                <a:cs typeface="Lato"/>
                <a:sym typeface="Lato"/>
              </a:rPr>
            </a:br>
            <a:endParaRPr sz="1800" b="0" dirty="0">
              <a:latin typeface="Lato"/>
              <a:ea typeface="Lato"/>
              <a:cs typeface="Lato"/>
              <a:sym typeface="Lato"/>
            </a:endParaRPr>
          </a:p>
          <a:p>
            <a:pPr lvl="0" rtl="0">
              <a:lnSpc>
                <a:spcPct val="115000"/>
              </a:lnSpc>
              <a:spcBef>
                <a:spcPts val="0"/>
              </a:spcBef>
              <a:spcAft>
                <a:spcPts val="1600"/>
              </a:spcAft>
              <a:buNone/>
            </a:pPr>
            <a:endParaRPr sz="1800" b="0" dirty="0">
              <a:latin typeface="Lato"/>
              <a:ea typeface="Lato"/>
              <a:cs typeface="Lato"/>
              <a:sym typeface="Lato"/>
            </a:endParaRPr>
          </a:p>
          <a:p>
            <a:pPr lvl="0" rtl="0">
              <a:lnSpc>
                <a:spcPct val="115000"/>
              </a:lnSpc>
              <a:spcBef>
                <a:spcPts val="0"/>
              </a:spcBef>
              <a:spcAft>
                <a:spcPts val="1600"/>
              </a:spcAft>
              <a:buNone/>
            </a:pPr>
            <a:endParaRPr sz="1800" b="0" dirty="0">
              <a:latin typeface="Lato"/>
              <a:ea typeface="Lato"/>
              <a:cs typeface="Lato"/>
              <a:sym typeface="Lato"/>
            </a:endParaRPr>
          </a:p>
        </p:txBody>
      </p:sp>
    </p:spTree>
    <p:extLst>
      <p:ext uri="{BB962C8B-B14F-4D97-AF65-F5344CB8AC3E}">
        <p14:creationId xmlns:p14="http://schemas.microsoft.com/office/powerpoint/2010/main" val="3944497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idx="4294967295"/>
          </p:nvPr>
        </p:nvSpPr>
        <p:spPr>
          <a:xfrm>
            <a:off x="402210" y="85426"/>
            <a:ext cx="7046553" cy="768000"/>
          </a:xfrm>
          <a:prstGeom prst="rect">
            <a:avLst/>
          </a:prstGeom>
        </p:spPr>
        <p:txBody>
          <a:bodyPr wrap="square" lIns="91425" tIns="91425" rIns="91425" bIns="91425" anchor="t" anchorCtr="0">
            <a:noAutofit/>
          </a:bodyPr>
          <a:lstStyle/>
          <a:p>
            <a:pPr lvl="0" rtl="0">
              <a:spcBef>
                <a:spcPts val="0"/>
              </a:spcBef>
              <a:spcAft>
                <a:spcPts val="1600"/>
              </a:spcAft>
              <a:buNone/>
            </a:pPr>
            <a:r>
              <a:rPr lang="en" sz="4800" dirty="0">
                <a:solidFill>
                  <a:schemeClr val="dk1"/>
                </a:solidFill>
              </a:rPr>
              <a:t>Advantages of DBMS</a:t>
            </a:r>
          </a:p>
        </p:txBody>
      </p:sp>
      <p:sp>
        <p:nvSpPr>
          <p:cNvPr id="99" name="Shape 99"/>
          <p:cNvSpPr txBox="1">
            <a:spLocks noGrp="1"/>
          </p:cNvSpPr>
          <p:nvPr>
            <p:ph type="title" idx="4294967295"/>
          </p:nvPr>
        </p:nvSpPr>
        <p:spPr>
          <a:xfrm>
            <a:off x="320016" y="853426"/>
            <a:ext cx="8197259" cy="3067500"/>
          </a:xfrm>
          <a:prstGeom prst="rect">
            <a:avLst/>
          </a:prstGeom>
        </p:spPr>
        <p:txBody>
          <a:bodyPr wrap="square" lIns="91425" tIns="91425" rIns="91425" bIns="91425" anchor="t" anchorCtr="0">
            <a:noAutofit/>
          </a:bodyPr>
          <a:lstStyle/>
          <a:p>
            <a:pPr lvl="0">
              <a:lnSpc>
                <a:spcPct val="115000"/>
              </a:lnSpc>
              <a:spcAft>
                <a:spcPts val="1600"/>
              </a:spcAft>
              <a:buClr>
                <a:srgbClr val="000000"/>
              </a:buClr>
            </a:pPr>
            <a:r>
              <a:rPr lang="en-US" sz="1800" dirty="0">
                <a:solidFill>
                  <a:srgbClr val="000000"/>
                </a:solidFill>
                <a:latin typeface="Lato"/>
                <a:ea typeface="Lato"/>
                <a:cs typeface="Lato"/>
                <a:sym typeface="Lato"/>
              </a:rPr>
              <a:t>Concurrent Access and Crash Recovery: </a:t>
            </a:r>
            <a:r>
              <a:rPr lang="en-US" sz="1400" b="0" dirty="0">
                <a:solidFill>
                  <a:srgbClr val="000000"/>
                </a:solidFill>
                <a:latin typeface="Lato"/>
                <a:ea typeface="Lato"/>
                <a:cs typeface="Lato"/>
                <a:sym typeface="Lato"/>
              </a:rPr>
              <a:t>A DBMS schedules concurrent accesses to the data in such a manner that users can think of the data as being accessed by only one user at a time. Further, the DBMS protects users from the effects of system failures.</a:t>
            </a:r>
            <a:br>
              <a:rPr lang="en-US" sz="1400" b="0" dirty="0">
                <a:solidFill>
                  <a:srgbClr val="000000"/>
                </a:solidFill>
                <a:latin typeface="Lato"/>
                <a:ea typeface="Lato"/>
                <a:cs typeface="Lato"/>
                <a:sym typeface="Lato"/>
              </a:rPr>
            </a:br>
            <a:r>
              <a:rPr lang="en-US" sz="1800" dirty="0">
                <a:solidFill>
                  <a:srgbClr val="000000"/>
                </a:solidFill>
                <a:latin typeface="Lato"/>
                <a:ea typeface="Lato"/>
                <a:cs typeface="Lato"/>
                <a:sym typeface="Lato"/>
              </a:rPr>
              <a:t>Reduced Application Development Time: </a:t>
            </a:r>
            <a:r>
              <a:rPr lang="en-US" sz="1400" b="0" dirty="0">
                <a:solidFill>
                  <a:srgbClr val="000000"/>
                </a:solidFill>
                <a:latin typeface="Lato"/>
                <a:ea typeface="Lato"/>
                <a:cs typeface="Lato"/>
                <a:sym typeface="Lato"/>
              </a:rPr>
              <a:t>Clearly, the DBMS supports important functions that are common to many applications accessing data in the DBMS. This, in conjunction with the high-level interface to the data, facilitates quick application development. DBMS applications are also likely to be more robust than similar stand-alone applications because many important tasks are handled by the DBMS (and do not have to be debugged and tested in the application).</a:t>
            </a:r>
            <a:br>
              <a:rPr lang="en-US" sz="1400" b="0" dirty="0">
                <a:solidFill>
                  <a:srgbClr val="000000"/>
                </a:solidFill>
                <a:latin typeface="Lato"/>
                <a:ea typeface="Lato"/>
                <a:cs typeface="Lato"/>
                <a:sym typeface="Lato"/>
              </a:rPr>
            </a:br>
            <a:br>
              <a:rPr lang="en-US" sz="1400" b="0" dirty="0">
                <a:latin typeface="Lato"/>
                <a:ea typeface="Lato"/>
                <a:cs typeface="Lato"/>
                <a:sym typeface="Lato"/>
              </a:rPr>
            </a:br>
            <a:endParaRPr sz="1800" b="0" dirty="0">
              <a:latin typeface="Lato"/>
              <a:ea typeface="Lato"/>
              <a:cs typeface="Lato"/>
              <a:sym typeface="Lato"/>
            </a:endParaRPr>
          </a:p>
          <a:p>
            <a:pPr lvl="0" rtl="0">
              <a:lnSpc>
                <a:spcPct val="115000"/>
              </a:lnSpc>
              <a:spcBef>
                <a:spcPts val="0"/>
              </a:spcBef>
              <a:spcAft>
                <a:spcPts val="1600"/>
              </a:spcAft>
              <a:buNone/>
            </a:pPr>
            <a:endParaRPr sz="1800" b="0" dirty="0">
              <a:latin typeface="Lato"/>
              <a:ea typeface="Lato"/>
              <a:cs typeface="Lato"/>
              <a:sym typeface="Lato"/>
            </a:endParaRPr>
          </a:p>
          <a:p>
            <a:pPr lvl="0" rtl="0">
              <a:lnSpc>
                <a:spcPct val="115000"/>
              </a:lnSpc>
              <a:spcBef>
                <a:spcPts val="0"/>
              </a:spcBef>
              <a:spcAft>
                <a:spcPts val="1600"/>
              </a:spcAft>
              <a:buNone/>
            </a:pPr>
            <a:endParaRPr sz="1800" b="0" dirty="0">
              <a:latin typeface="Lato"/>
              <a:ea typeface="Lato"/>
              <a:cs typeface="Lato"/>
              <a:sym typeface="Lato"/>
            </a:endParaRPr>
          </a:p>
        </p:txBody>
      </p:sp>
    </p:spTree>
    <p:extLst>
      <p:ext uri="{BB962C8B-B14F-4D97-AF65-F5344CB8AC3E}">
        <p14:creationId xmlns:p14="http://schemas.microsoft.com/office/powerpoint/2010/main" val="2681725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idx="4294967295"/>
          </p:nvPr>
        </p:nvSpPr>
        <p:spPr>
          <a:xfrm>
            <a:off x="402210" y="85426"/>
            <a:ext cx="7046553" cy="768000"/>
          </a:xfrm>
          <a:prstGeom prst="rect">
            <a:avLst/>
          </a:prstGeom>
        </p:spPr>
        <p:txBody>
          <a:bodyPr wrap="square" lIns="91425" tIns="91425" rIns="91425" bIns="91425" anchor="t" anchorCtr="0">
            <a:noAutofit/>
          </a:bodyPr>
          <a:lstStyle/>
          <a:p>
            <a:pPr lvl="0">
              <a:spcAft>
                <a:spcPts val="1600"/>
              </a:spcAft>
            </a:pPr>
            <a:r>
              <a:rPr lang="en-US" sz="4800" dirty="0">
                <a:solidFill>
                  <a:schemeClr val="dk1"/>
                </a:solidFill>
              </a:rPr>
              <a:t>Relational model </a:t>
            </a:r>
            <a:endParaRPr lang="en" sz="4800" dirty="0">
              <a:solidFill>
                <a:schemeClr val="dk1"/>
              </a:solidFill>
            </a:endParaRPr>
          </a:p>
        </p:txBody>
      </p:sp>
      <p:sp>
        <p:nvSpPr>
          <p:cNvPr id="99" name="Shape 99"/>
          <p:cNvSpPr txBox="1">
            <a:spLocks noGrp="1"/>
          </p:cNvSpPr>
          <p:nvPr>
            <p:ph type="title" idx="4294967295"/>
          </p:nvPr>
        </p:nvSpPr>
        <p:spPr>
          <a:xfrm>
            <a:off x="320016" y="853426"/>
            <a:ext cx="8197259" cy="924003"/>
          </a:xfrm>
          <a:prstGeom prst="rect">
            <a:avLst/>
          </a:prstGeom>
        </p:spPr>
        <p:txBody>
          <a:bodyPr wrap="square" lIns="91425" tIns="91425" rIns="91425" bIns="91425" anchor="t" anchorCtr="0">
            <a:noAutofit/>
          </a:bodyPr>
          <a:lstStyle/>
          <a:p>
            <a:pPr lvl="0">
              <a:lnSpc>
                <a:spcPct val="115000"/>
              </a:lnSpc>
              <a:spcAft>
                <a:spcPts val="1600"/>
              </a:spcAft>
              <a:buClr>
                <a:srgbClr val="000000"/>
              </a:buClr>
            </a:pPr>
            <a:r>
              <a:rPr lang="en-US" sz="1800" dirty="0">
                <a:solidFill>
                  <a:srgbClr val="000000"/>
                </a:solidFill>
                <a:latin typeface="Lato"/>
                <a:ea typeface="Lato"/>
                <a:cs typeface="Lato"/>
                <a:sym typeface="Lato"/>
              </a:rPr>
              <a:t>A description of data in terms of a data model is called a schema.</a:t>
            </a:r>
            <a:br>
              <a:rPr lang="en-US" sz="1800" dirty="0">
                <a:solidFill>
                  <a:srgbClr val="000000"/>
                </a:solidFill>
                <a:latin typeface="Lato"/>
                <a:ea typeface="Lato"/>
                <a:cs typeface="Lato"/>
                <a:sym typeface="Lato"/>
              </a:rPr>
            </a:br>
            <a:r>
              <a:rPr lang="en-US" sz="1800" dirty="0">
                <a:solidFill>
                  <a:srgbClr val="000000"/>
                </a:solidFill>
                <a:latin typeface="Lato"/>
                <a:ea typeface="Lato"/>
                <a:cs typeface="Lato"/>
                <a:sym typeface="Lato"/>
              </a:rPr>
              <a:t>In the relational model, the schema for a relation specifies its name, the name of each field (or attribute or column), and the type of each field.</a:t>
            </a:r>
            <a:br>
              <a:rPr lang="en-US" sz="1800" dirty="0">
                <a:solidFill>
                  <a:srgbClr val="000000"/>
                </a:solidFill>
                <a:latin typeface="Lato"/>
                <a:ea typeface="Lato"/>
                <a:cs typeface="Lato"/>
                <a:sym typeface="Lato"/>
              </a:rPr>
            </a:br>
            <a:br>
              <a:rPr lang="en-US" sz="1800" dirty="0">
                <a:solidFill>
                  <a:srgbClr val="000000"/>
                </a:solidFill>
                <a:latin typeface="Lato"/>
                <a:ea typeface="Lato"/>
                <a:cs typeface="Lato"/>
                <a:sym typeface="Lato"/>
              </a:rPr>
            </a:br>
            <a:br>
              <a:rPr lang="en-US" sz="1800" dirty="0">
                <a:solidFill>
                  <a:srgbClr val="000000"/>
                </a:solidFill>
                <a:latin typeface="Lato"/>
                <a:ea typeface="Lato"/>
                <a:cs typeface="Lato"/>
                <a:sym typeface="Lato"/>
              </a:rPr>
            </a:br>
            <a:br>
              <a:rPr lang="en-US" sz="1800" dirty="0">
                <a:solidFill>
                  <a:srgbClr val="000000"/>
                </a:solidFill>
                <a:latin typeface="Lato"/>
                <a:ea typeface="Lato"/>
                <a:cs typeface="Lato"/>
                <a:sym typeface="Lato"/>
              </a:rPr>
            </a:br>
            <a:endParaRPr sz="1800" b="0" dirty="0">
              <a:latin typeface="Lato"/>
              <a:ea typeface="Lato"/>
              <a:cs typeface="Lato"/>
              <a:sym typeface="Lato"/>
            </a:endParaRPr>
          </a:p>
          <a:p>
            <a:pPr lvl="0" rtl="0">
              <a:lnSpc>
                <a:spcPct val="115000"/>
              </a:lnSpc>
              <a:spcBef>
                <a:spcPts val="0"/>
              </a:spcBef>
              <a:spcAft>
                <a:spcPts val="1600"/>
              </a:spcAft>
              <a:buNone/>
            </a:pPr>
            <a:endParaRPr sz="1800" b="0" dirty="0">
              <a:latin typeface="Lato"/>
              <a:ea typeface="Lato"/>
              <a:cs typeface="Lato"/>
              <a:sym typeface="Lato"/>
            </a:endParaRPr>
          </a:p>
        </p:txBody>
      </p:sp>
      <p:sp>
        <p:nvSpPr>
          <p:cNvPr id="4" name="Shape 99"/>
          <p:cNvSpPr txBox="1">
            <a:spLocks/>
          </p:cNvSpPr>
          <p:nvPr/>
        </p:nvSpPr>
        <p:spPr>
          <a:xfrm>
            <a:off x="320016" y="2010553"/>
            <a:ext cx="8587678" cy="3132947"/>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ct val="100000"/>
              <a:buFont typeface="Raleway"/>
              <a:buNone/>
              <a:defRPr sz="3000" b="1" i="0" u="none" strike="noStrike" cap="none">
                <a:solidFill>
                  <a:schemeClr val="dk2"/>
                </a:solidFill>
                <a:latin typeface="Raleway"/>
                <a:ea typeface="Raleway"/>
                <a:cs typeface="Raleway"/>
                <a:sym typeface="Raleway"/>
              </a:defRPr>
            </a:lvl1pPr>
            <a:lvl2pPr lvl="1" rtl="0">
              <a:spcBef>
                <a:spcPts val="0"/>
              </a:spcBef>
              <a:buClr>
                <a:schemeClr val="dk2"/>
              </a:buClr>
              <a:buSzPct val="100000"/>
              <a:buFont typeface="Raleway"/>
              <a:buNone/>
              <a:defRPr sz="3000" b="1">
                <a:solidFill>
                  <a:schemeClr val="dk2"/>
                </a:solidFill>
                <a:latin typeface="Raleway"/>
                <a:ea typeface="Raleway"/>
                <a:cs typeface="Raleway"/>
                <a:sym typeface="Raleway"/>
              </a:defRPr>
            </a:lvl2pPr>
            <a:lvl3pPr lvl="2" rtl="0">
              <a:spcBef>
                <a:spcPts val="0"/>
              </a:spcBef>
              <a:buClr>
                <a:schemeClr val="dk2"/>
              </a:buClr>
              <a:buSzPct val="100000"/>
              <a:buFont typeface="Raleway"/>
              <a:buNone/>
              <a:defRPr sz="3000" b="1">
                <a:solidFill>
                  <a:schemeClr val="dk2"/>
                </a:solidFill>
                <a:latin typeface="Raleway"/>
                <a:ea typeface="Raleway"/>
                <a:cs typeface="Raleway"/>
                <a:sym typeface="Raleway"/>
              </a:defRPr>
            </a:lvl3pPr>
            <a:lvl4pPr lvl="3" rtl="0">
              <a:spcBef>
                <a:spcPts val="0"/>
              </a:spcBef>
              <a:buClr>
                <a:schemeClr val="dk2"/>
              </a:buClr>
              <a:buSzPct val="100000"/>
              <a:buFont typeface="Raleway"/>
              <a:buNone/>
              <a:defRPr sz="3000" b="1">
                <a:solidFill>
                  <a:schemeClr val="dk2"/>
                </a:solidFill>
                <a:latin typeface="Raleway"/>
                <a:ea typeface="Raleway"/>
                <a:cs typeface="Raleway"/>
                <a:sym typeface="Raleway"/>
              </a:defRPr>
            </a:lvl4pPr>
            <a:lvl5pPr lvl="4" rtl="0">
              <a:spcBef>
                <a:spcPts val="0"/>
              </a:spcBef>
              <a:buClr>
                <a:schemeClr val="dk2"/>
              </a:buClr>
              <a:buSzPct val="100000"/>
              <a:buFont typeface="Raleway"/>
              <a:buNone/>
              <a:defRPr sz="3000" b="1">
                <a:solidFill>
                  <a:schemeClr val="dk2"/>
                </a:solidFill>
                <a:latin typeface="Raleway"/>
                <a:ea typeface="Raleway"/>
                <a:cs typeface="Raleway"/>
                <a:sym typeface="Raleway"/>
              </a:defRPr>
            </a:lvl5pPr>
            <a:lvl6pPr lvl="5" rtl="0">
              <a:spcBef>
                <a:spcPts val="0"/>
              </a:spcBef>
              <a:buClr>
                <a:schemeClr val="dk2"/>
              </a:buClr>
              <a:buSzPct val="100000"/>
              <a:buFont typeface="Raleway"/>
              <a:buNone/>
              <a:defRPr sz="3000" b="1">
                <a:solidFill>
                  <a:schemeClr val="dk2"/>
                </a:solidFill>
                <a:latin typeface="Raleway"/>
                <a:ea typeface="Raleway"/>
                <a:cs typeface="Raleway"/>
                <a:sym typeface="Raleway"/>
              </a:defRPr>
            </a:lvl6pPr>
            <a:lvl7pPr lvl="6" rtl="0">
              <a:spcBef>
                <a:spcPts val="0"/>
              </a:spcBef>
              <a:buClr>
                <a:schemeClr val="dk2"/>
              </a:buClr>
              <a:buSzPct val="100000"/>
              <a:buFont typeface="Raleway"/>
              <a:buNone/>
              <a:defRPr sz="3000" b="1">
                <a:solidFill>
                  <a:schemeClr val="dk2"/>
                </a:solidFill>
                <a:latin typeface="Raleway"/>
                <a:ea typeface="Raleway"/>
                <a:cs typeface="Raleway"/>
                <a:sym typeface="Raleway"/>
              </a:defRPr>
            </a:lvl7pPr>
            <a:lvl8pPr lvl="7" rtl="0">
              <a:spcBef>
                <a:spcPts val="0"/>
              </a:spcBef>
              <a:buClr>
                <a:schemeClr val="dk2"/>
              </a:buClr>
              <a:buSzPct val="100000"/>
              <a:buFont typeface="Raleway"/>
              <a:buNone/>
              <a:defRPr sz="3000" b="1">
                <a:solidFill>
                  <a:schemeClr val="dk2"/>
                </a:solidFill>
                <a:latin typeface="Raleway"/>
                <a:ea typeface="Raleway"/>
                <a:cs typeface="Raleway"/>
                <a:sym typeface="Raleway"/>
              </a:defRPr>
            </a:lvl8pPr>
            <a:lvl9pPr lvl="8" rtl="0">
              <a:spcBef>
                <a:spcPts val="0"/>
              </a:spcBef>
              <a:buClr>
                <a:schemeClr val="dk2"/>
              </a:buClr>
              <a:buSzPct val="100000"/>
              <a:buFont typeface="Raleway"/>
              <a:buNone/>
              <a:defRPr sz="3000" b="1">
                <a:solidFill>
                  <a:schemeClr val="dk2"/>
                </a:solidFill>
                <a:latin typeface="Raleway"/>
                <a:ea typeface="Raleway"/>
                <a:cs typeface="Raleway"/>
                <a:sym typeface="Raleway"/>
              </a:defRPr>
            </a:lvl9pPr>
          </a:lstStyle>
          <a:p>
            <a:pPr>
              <a:lnSpc>
                <a:spcPct val="115000"/>
              </a:lnSpc>
              <a:spcAft>
                <a:spcPts val="1600"/>
              </a:spcAft>
              <a:buClr>
                <a:srgbClr val="000000"/>
              </a:buClr>
            </a:pPr>
            <a:r>
              <a:rPr lang="en-US" sz="1800" dirty="0">
                <a:solidFill>
                  <a:srgbClr val="000000"/>
                </a:solidFill>
                <a:latin typeface="Lato"/>
                <a:ea typeface="Lato"/>
                <a:cs typeface="Lato"/>
                <a:sym typeface="Lato"/>
              </a:rPr>
              <a:t>As an example, </a:t>
            </a:r>
            <a:r>
              <a:rPr lang="en-US" sz="1800" b="0" dirty="0">
                <a:solidFill>
                  <a:srgbClr val="000000"/>
                </a:solidFill>
                <a:latin typeface="Lato"/>
                <a:ea typeface="Lato"/>
                <a:cs typeface="Lato"/>
                <a:sym typeface="Lato"/>
              </a:rPr>
              <a:t>student information in a university database may be stored in a relation with the following schema:</a:t>
            </a:r>
          </a:p>
          <a:p>
            <a:pPr>
              <a:lnSpc>
                <a:spcPct val="115000"/>
              </a:lnSpc>
              <a:spcAft>
                <a:spcPts val="1600"/>
              </a:spcAft>
              <a:buClr>
                <a:srgbClr val="000000"/>
              </a:buClr>
            </a:pPr>
            <a:r>
              <a:rPr lang="en-US" sz="1800" dirty="0">
                <a:solidFill>
                  <a:srgbClr val="000000"/>
                </a:solidFill>
                <a:latin typeface="Lato"/>
                <a:ea typeface="Lato"/>
                <a:cs typeface="Lato"/>
                <a:sym typeface="Lato"/>
              </a:rPr>
              <a:t>Students(</a:t>
            </a:r>
            <a:r>
              <a:rPr lang="en-US" sz="1800" dirty="0" err="1">
                <a:solidFill>
                  <a:srgbClr val="000000"/>
                </a:solidFill>
                <a:latin typeface="Lato"/>
                <a:ea typeface="Lato"/>
                <a:cs typeface="Lato"/>
                <a:sym typeface="Lato"/>
              </a:rPr>
              <a:t>sid</a:t>
            </a:r>
            <a:r>
              <a:rPr lang="en-US" sz="1800" dirty="0">
                <a:solidFill>
                  <a:srgbClr val="000000"/>
                </a:solidFill>
                <a:latin typeface="Lato"/>
                <a:ea typeface="Lato"/>
                <a:cs typeface="Lato"/>
                <a:sym typeface="Lato"/>
              </a:rPr>
              <a:t>: </a:t>
            </a:r>
            <a:r>
              <a:rPr lang="en-US" sz="1800" dirty="0">
                <a:solidFill>
                  <a:schemeClr val="accent3">
                    <a:lumMod val="75000"/>
                  </a:schemeClr>
                </a:solidFill>
                <a:latin typeface="Lato"/>
                <a:ea typeface="Lato"/>
                <a:cs typeface="Lato"/>
                <a:sym typeface="Lato"/>
              </a:rPr>
              <a:t>string</a:t>
            </a:r>
            <a:r>
              <a:rPr lang="en-US" sz="1800" dirty="0">
                <a:solidFill>
                  <a:srgbClr val="000000"/>
                </a:solidFill>
                <a:latin typeface="Lato"/>
                <a:ea typeface="Lato"/>
                <a:cs typeface="Lato"/>
                <a:sym typeface="Lato"/>
              </a:rPr>
              <a:t>, name: </a:t>
            </a:r>
            <a:r>
              <a:rPr lang="en-US" sz="1800" dirty="0">
                <a:solidFill>
                  <a:schemeClr val="accent3">
                    <a:lumMod val="75000"/>
                  </a:schemeClr>
                </a:solidFill>
                <a:latin typeface="Lato"/>
                <a:ea typeface="Lato"/>
                <a:cs typeface="Lato"/>
                <a:sym typeface="Lato"/>
              </a:rPr>
              <a:t>string</a:t>
            </a:r>
            <a:r>
              <a:rPr lang="en-US" sz="1800" dirty="0">
                <a:solidFill>
                  <a:srgbClr val="000000"/>
                </a:solidFill>
                <a:latin typeface="Lato"/>
                <a:ea typeface="Lato"/>
                <a:cs typeface="Lato"/>
                <a:sym typeface="Lato"/>
              </a:rPr>
              <a:t>, login: </a:t>
            </a:r>
            <a:r>
              <a:rPr lang="en-US" sz="1800" dirty="0">
                <a:solidFill>
                  <a:schemeClr val="accent3">
                    <a:lumMod val="75000"/>
                  </a:schemeClr>
                </a:solidFill>
                <a:latin typeface="Lato"/>
                <a:ea typeface="Lato"/>
                <a:cs typeface="Lato"/>
                <a:sym typeface="Lato"/>
              </a:rPr>
              <a:t>string</a:t>
            </a:r>
            <a:r>
              <a:rPr lang="en-US" sz="1800" dirty="0">
                <a:solidFill>
                  <a:srgbClr val="000000"/>
                </a:solidFill>
                <a:latin typeface="Lato"/>
                <a:ea typeface="Lato"/>
                <a:cs typeface="Lato"/>
                <a:sym typeface="Lato"/>
              </a:rPr>
              <a:t>, age: </a:t>
            </a:r>
            <a:r>
              <a:rPr lang="en-US" sz="1800" dirty="0">
                <a:solidFill>
                  <a:schemeClr val="accent3">
                    <a:lumMod val="75000"/>
                  </a:schemeClr>
                </a:solidFill>
                <a:latin typeface="Lato"/>
                <a:ea typeface="Lato"/>
                <a:cs typeface="Lato"/>
                <a:sym typeface="Lato"/>
              </a:rPr>
              <a:t>integer</a:t>
            </a:r>
            <a:r>
              <a:rPr lang="en-US" sz="1800" dirty="0">
                <a:solidFill>
                  <a:srgbClr val="000000"/>
                </a:solidFill>
                <a:latin typeface="Lato"/>
                <a:ea typeface="Lato"/>
                <a:cs typeface="Lato"/>
                <a:sym typeface="Lato"/>
              </a:rPr>
              <a:t>, </a:t>
            </a:r>
            <a:r>
              <a:rPr lang="en-US" sz="1800" dirty="0" err="1">
                <a:solidFill>
                  <a:srgbClr val="000000"/>
                </a:solidFill>
                <a:latin typeface="Lato"/>
                <a:ea typeface="Lato"/>
                <a:cs typeface="Lato"/>
                <a:sym typeface="Lato"/>
              </a:rPr>
              <a:t>gpa</a:t>
            </a:r>
            <a:r>
              <a:rPr lang="en-US" sz="1800" dirty="0">
                <a:solidFill>
                  <a:srgbClr val="000000"/>
                </a:solidFill>
                <a:latin typeface="Lato"/>
                <a:ea typeface="Lato"/>
                <a:cs typeface="Lato"/>
                <a:sym typeface="Lato"/>
              </a:rPr>
              <a:t>: real)</a:t>
            </a:r>
          </a:p>
        </p:txBody>
      </p:sp>
    </p:spTree>
    <p:extLst>
      <p:ext uri="{BB962C8B-B14F-4D97-AF65-F5344CB8AC3E}">
        <p14:creationId xmlns:p14="http://schemas.microsoft.com/office/powerpoint/2010/main" val="2185228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idx="4294967295"/>
          </p:nvPr>
        </p:nvSpPr>
        <p:spPr>
          <a:xfrm>
            <a:off x="402210" y="85426"/>
            <a:ext cx="7046553" cy="768000"/>
          </a:xfrm>
          <a:prstGeom prst="rect">
            <a:avLst/>
          </a:prstGeom>
        </p:spPr>
        <p:txBody>
          <a:bodyPr wrap="square" lIns="91425" tIns="91425" rIns="91425" bIns="91425" anchor="t" anchorCtr="0">
            <a:noAutofit/>
          </a:bodyPr>
          <a:lstStyle/>
          <a:p>
            <a:pPr lvl="0">
              <a:spcAft>
                <a:spcPts val="1600"/>
              </a:spcAft>
            </a:pPr>
            <a:r>
              <a:rPr lang="en-US" sz="4800" dirty="0">
                <a:solidFill>
                  <a:schemeClr val="dk1"/>
                </a:solidFill>
              </a:rPr>
              <a:t>Relational model </a:t>
            </a:r>
            <a:endParaRPr lang="en" sz="4800" dirty="0">
              <a:solidFill>
                <a:schemeClr val="dk1"/>
              </a:solidFill>
            </a:endParaRPr>
          </a:p>
        </p:txBody>
      </p:sp>
      <p:sp>
        <p:nvSpPr>
          <p:cNvPr id="99" name="Shape 99"/>
          <p:cNvSpPr txBox="1">
            <a:spLocks noGrp="1"/>
          </p:cNvSpPr>
          <p:nvPr>
            <p:ph type="title" idx="4294967295"/>
          </p:nvPr>
        </p:nvSpPr>
        <p:spPr>
          <a:xfrm>
            <a:off x="320016" y="853426"/>
            <a:ext cx="8197259" cy="924003"/>
          </a:xfrm>
          <a:prstGeom prst="rect">
            <a:avLst/>
          </a:prstGeom>
        </p:spPr>
        <p:txBody>
          <a:bodyPr wrap="square" lIns="91425" tIns="91425" rIns="91425" bIns="91425" anchor="t" anchorCtr="0">
            <a:noAutofit/>
          </a:bodyPr>
          <a:lstStyle/>
          <a:p>
            <a:pPr lvl="0">
              <a:lnSpc>
                <a:spcPct val="115000"/>
              </a:lnSpc>
              <a:spcAft>
                <a:spcPts val="1600"/>
              </a:spcAft>
              <a:buClr>
                <a:srgbClr val="000000"/>
              </a:buClr>
            </a:pPr>
            <a:r>
              <a:rPr lang="en-US" sz="1800" dirty="0">
                <a:solidFill>
                  <a:srgbClr val="000000"/>
                </a:solidFill>
                <a:latin typeface="Lato"/>
                <a:ea typeface="Lato"/>
                <a:cs typeface="Lato"/>
                <a:sym typeface="Lato"/>
              </a:rPr>
              <a:t>The preceding schema says that each record in the Students relation has five</a:t>
            </a:r>
            <a:br>
              <a:rPr lang="en-US" sz="1800" dirty="0">
                <a:solidFill>
                  <a:srgbClr val="000000"/>
                </a:solidFill>
                <a:latin typeface="Lato"/>
                <a:ea typeface="Lato"/>
                <a:cs typeface="Lato"/>
                <a:sym typeface="Lato"/>
              </a:rPr>
            </a:br>
            <a:r>
              <a:rPr lang="en-US" sz="1800" dirty="0">
                <a:solidFill>
                  <a:srgbClr val="000000"/>
                </a:solidFill>
                <a:latin typeface="Lato"/>
                <a:ea typeface="Lato"/>
                <a:cs typeface="Lato"/>
                <a:sym typeface="Lato"/>
              </a:rPr>
              <a:t>fields, with field names and types as indicated.</a:t>
            </a:r>
            <a:br>
              <a:rPr lang="en-US" sz="1800" dirty="0">
                <a:solidFill>
                  <a:srgbClr val="000000"/>
                </a:solidFill>
                <a:latin typeface="Lato"/>
                <a:ea typeface="Lato"/>
                <a:cs typeface="Lato"/>
                <a:sym typeface="Lato"/>
              </a:rPr>
            </a:br>
            <a:br>
              <a:rPr lang="en-US" sz="1800" dirty="0">
                <a:solidFill>
                  <a:srgbClr val="000000"/>
                </a:solidFill>
                <a:latin typeface="Lato"/>
                <a:ea typeface="Lato"/>
                <a:cs typeface="Lato"/>
                <a:sym typeface="Lato"/>
              </a:rPr>
            </a:br>
            <a:br>
              <a:rPr lang="en-US" sz="1800" dirty="0">
                <a:solidFill>
                  <a:srgbClr val="000000"/>
                </a:solidFill>
                <a:latin typeface="Lato"/>
                <a:ea typeface="Lato"/>
                <a:cs typeface="Lato"/>
                <a:sym typeface="Lato"/>
              </a:rPr>
            </a:br>
            <a:br>
              <a:rPr lang="en-US" sz="1800" dirty="0">
                <a:solidFill>
                  <a:srgbClr val="000000"/>
                </a:solidFill>
                <a:latin typeface="Lato"/>
                <a:ea typeface="Lato"/>
                <a:cs typeface="Lato"/>
                <a:sym typeface="Lato"/>
              </a:rPr>
            </a:br>
            <a:endParaRPr sz="1800" b="0" dirty="0">
              <a:latin typeface="Lato"/>
              <a:ea typeface="Lato"/>
              <a:cs typeface="Lato"/>
              <a:sym typeface="Lato"/>
            </a:endParaRPr>
          </a:p>
          <a:p>
            <a:pPr lvl="0" rtl="0">
              <a:lnSpc>
                <a:spcPct val="115000"/>
              </a:lnSpc>
              <a:spcBef>
                <a:spcPts val="0"/>
              </a:spcBef>
              <a:spcAft>
                <a:spcPts val="1600"/>
              </a:spcAft>
              <a:buNone/>
            </a:pPr>
            <a:endParaRPr sz="1800" b="0" dirty="0">
              <a:latin typeface="Lato"/>
              <a:ea typeface="Lato"/>
              <a:cs typeface="Lato"/>
              <a:sym typeface="Lato"/>
            </a:endParaRPr>
          </a:p>
        </p:txBody>
      </p:sp>
      <p:sp>
        <p:nvSpPr>
          <p:cNvPr id="4" name="Shape 99"/>
          <p:cNvSpPr txBox="1">
            <a:spLocks/>
          </p:cNvSpPr>
          <p:nvPr/>
        </p:nvSpPr>
        <p:spPr>
          <a:xfrm>
            <a:off x="320016" y="2010553"/>
            <a:ext cx="8587678" cy="1566473"/>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ct val="100000"/>
              <a:buFont typeface="Raleway"/>
              <a:buNone/>
              <a:defRPr sz="3000" b="1" i="0" u="none" strike="noStrike" cap="none">
                <a:solidFill>
                  <a:schemeClr val="dk2"/>
                </a:solidFill>
                <a:latin typeface="Raleway"/>
                <a:ea typeface="Raleway"/>
                <a:cs typeface="Raleway"/>
                <a:sym typeface="Raleway"/>
              </a:defRPr>
            </a:lvl1pPr>
            <a:lvl2pPr lvl="1" rtl="0">
              <a:spcBef>
                <a:spcPts val="0"/>
              </a:spcBef>
              <a:buClr>
                <a:schemeClr val="dk2"/>
              </a:buClr>
              <a:buSzPct val="100000"/>
              <a:buFont typeface="Raleway"/>
              <a:buNone/>
              <a:defRPr sz="3000" b="1">
                <a:solidFill>
                  <a:schemeClr val="dk2"/>
                </a:solidFill>
                <a:latin typeface="Raleway"/>
                <a:ea typeface="Raleway"/>
                <a:cs typeface="Raleway"/>
                <a:sym typeface="Raleway"/>
              </a:defRPr>
            </a:lvl2pPr>
            <a:lvl3pPr lvl="2" rtl="0">
              <a:spcBef>
                <a:spcPts val="0"/>
              </a:spcBef>
              <a:buClr>
                <a:schemeClr val="dk2"/>
              </a:buClr>
              <a:buSzPct val="100000"/>
              <a:buFont typeface="Raleway"/>
              <a:buNone/>
              <a:defRPr sz="3000" b="1">
                <a:solidFill>
                  <a:schemeClr val="dk2"/>
                </a:solidFill>
                <a:latin typeface="Raleway"/>
                <a:ea typeface="Raleway"/>
                <a:cs typeface="Raleway"/>
                <a:sym typeface="Raleway"/>
              </a:defRPr>
            </a:lvl3pPr>
            <a:lvl4pPr lvl="3" rtl="0">
              <a:spcBef>
                <a:spcPts val="0"/>
              </a:spcBef>
              <a:buClr>
                <a:schemeClr val="dk2"/>
              </a:buClr>
              <a:buSzPct val="100000"/>
              <a:buFont typeface="Raleway"/>
              <a:buNone/>
              <a:defRPr sz="3000" b="1">
                <a:solidFill>
                  <a:schemeClr val="dk2"/>
                </a:solidFill>
                <a:latin typeface="Raleway"/>
                <a:ea typeface="Raleway"/>
                <a:cs typeface="Raleway"/>
                <a:sym typeface="Raleway"/>
              </a:defRPr>
            </a:lvl4pPr>
            <a:lvl5pPr lvl="4" rtl="0">
              <a:spcBef>
                <a:spcPts val="0"/>
              </a:spcBef>
              <a:buClr>
                <a:schemeClr val="dk2"/>
              </a:buClr>
              <a:buSzPct val="100000"/>
              <a:buFont typeface="Raleway"/>
              <a:buNone/>
              <a:defRPr sz="3000" b="1">
                <a:solidFill>
                  <a:schemeClr val="dk2"/>
                </a:solidFill>
                <a:latin typeface="Raleway"/>
                <a:ea typeface="Raleway"/>
                <a:cs typeface="Raleway"/>
                <a:sym typeface="Raleway"/>
              </a:defRPr>
            </a:lvl5pPr>
            <a:lvl6pPr lvl="5" rtl="0">
              <a:spcBef>
                <a:spcPts val="0"/>
              </a:spcBef>
              <a:buClr>
                <a:schemeClr val="dk2"/>
              </a:buClr>
              <a:buSzPct val="100000"/>
              <a:buFont typeface="Raleway"/>
              <a:buNone/>
              <a:defRPr sz="3000" b="1">
                <a:solidFill>
                  <a:schemeClr val="dk2"/>
                </a:solidFill>
                <a:latin typeface="Raleway"/>
                <a:ea typeface="Raleway"/>
                <a:cs typeface="Raleway"/>
                <a:sym typeface="Raleway"/>
              </a:defRPr>
            </a:lvl6pPr>
            <a:lvl7pPr lvl="6" rtl="0">
              <a:spcBef>
                <a:spcPts val="0"/>
              </a:spcBef>
              <a:buClr>
                <a:schemeClr val="dk2"/>
              </a:buClr>
              <a:buSzPct val="100000"/>
              <a:buFont typeface="Raleway"/>
              <a:buNone/>
              <a:defRPr sz="3000" b="1">
                <a:solidFill>
                  <a:schemeClr val="dk2"/>
                </a:solidFill>
                <a:latin typeface="Raleway"/>
                <a:ea typeface="Raleway"/>
                <a:cs typeface="Raleway"/>
                <a:sym typeface="Raleway"/>
              </a:defRPr>
            </a:lvl7pPr>
            <a:lvl8pPr lvl="7" rtl="0">
              <a:spcBef>
                <a:spcPts val="0"/>
              </a:spcBef>
              <a:buClr>
                <a:schemeClr val="dk2"/>
              </a:buClr>
              <a:buSzPct val="100000"/>
              <a:buFont typeface="Raleway"/>
              <a:buNone/>
              <a:defRPr sz="3000" b="1">
                <a:solidFill>
                  <a:schemeClr val="dk2"/>
                </a:solidFill>
                <a:latin typeface="Raleway"/>
                <a:ea typeface="Raleway"/>
                <a:cs typeface="Raleway"/>
                <a:sym typeface="Raleway"/>
              </a:defRPr>
            </a:lvl8pPr>
            <a:lvl9pPr lvl="8" rtl="0">
              <a:spcBef>
                <a:spcPts val="0"/>
              </a:spcBef>
              <a:buClr>
                <a:schemeClr val="dk2"/>
              </a:buClr>
              <a:buSzPct val="100000"/>
              <a:buFont typeface="Raleway"/>
              <a:buNone/>
              <a:defRPr sz="3000" b="1">
                <a:solidFill>
                  <a:schemeClr val="dk2"/>
                </a:solidFill>
                <a:latin typeface="Raleway"/>
                <a:ea typeface="Raleway"/>
                <a:cs typeface="Raleway"/>
                <a:sym typeface="Raleway"/>
              </a:defRPr>
            </a:lvl9pPr>
          </a:lstStyle>
          <a:p>
            <a:pPr>
              <a:lnSpc>
                <a:spcPct val="115000"/>
              </a:lnSpc>
              <a:spcAft>
                <a:spcPts val="1600"/>
              </a:spcAft>
              <a:buClr>
                <a:srgbClr val="000000"/>
              </a:buClr>
            </a:pPr>
            <a:endParaRPr lang="en-US" sz="1800" dirty="0">
              <a:solidFill>
                <a:srgbClr val="000000"/>
              </a:solidFill>
              <a:latin typeface="Lato"/>
              <a:ea typeface="Lato"/>
              <a:cs typeface="Lato"/>
              <a:sym typeface="Lato"/>
            </a:endParaRPr>
          </a:p>
        </p:txBody>
      </p:sp>
      <p:sp>
        <p:nvSpPr>
          <p:cNvPr id="6" name="Shape 99"/>
          <p:cNvSpPr txBox="1">
            <a:spLocks/>
          </p:cNvSpPr>
          <p:nvPr/>
        </p:nvSpPr>
        <p:spPr>
          <a:xfrm>
            <a:off x="515225" y="3809999"/>
            <a:ext cx="8197259" cy="924003"/>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ct val="100000"/>
              <a:buFont typeface="Raleway"/>
              <a:buNone/>
              <a:defRPr sz="3000" b="1" i="0" u="none" strike="noStrike" cap="none">
                <a:solidFill>
                  <a:schemeClr val="dk2"/>
                </a:solidFill>
                <a:latin typeface="Raleway"/>
                <a:ea typeface="Raleway"/>
                <a:cs typeface="Raleway"/>
                <a:sym typeface="Raleway"/>
              </a:defRPr>
            </a:lvl1pPr>
            <a:lvl2pPr lvl="1" rtl="0">
              <a:spcBef>
                <a:spcPts val="0"/>
              </a:spcBef>
              <a:buClr>
                <a:schemeClr val="dk2"/>
              </a:buClr>
              <a:buSzPct val="100000"/>
              <a:buFont typeface="Raleway"/>
              <a:buNone/>
              <a:defRPr sz="3000" b="1">
                <a:solidFill>
                  <a:schemeClr val="dk2"/>
                </a:solidFill>
                <a:latin typeface="Raleway"/>
                <a:ea typeface="Raleway"/>
                <a:cs typeface="Raleway"/>
                <a:sym typeface="Raleway"/>
              </a:defRPr>
            </a:lvl2pPr>
            <a:lvl3pPr lvl="2" rtl="0">
              <a:spcBef>
                <a:spcPts val="0"/>
              </a:spcBef>
              <a:buClr>
                <a:schemeClr val="dk2"/>
              </a:buClr>
              <a:buSzPct val="100000"/>
              <a:buFont typeface="Raleway"/>
              <a:buNone/>
              <a:defRPr sz="3000" b="1">
                <a:solidFill>
                  <a:schemeClr val="dk2"/>
                </a:solidFill>
                <a:latin typeface="Raleway"/>
                <a:ea typeface="Raleway"/>
                <a:cs typeface="Raleway"/>
                <a:sym typeface="Raleway"/>
              </a:defRPr>
            </a:lvl3pPr>
            <a:lvl4pPr lvl="3" rtl="0">
              <a:spcBef>
                <a:spcPts val="0"/>
              </a:spcBef>
              <a:buClr>
                <a:schemeClr val="dk2"/>
              </a:buClr>
              <a:buSzPct val="100000"/>
              <a:buFont typeface="Raleway"/>
              <a:buNone/>
              <a:defRPr sz="3000" b="1">
                <a:solidFill>
                  <a:schemeClr val="dk2"/>
                </a:solidFill>
                <a:latin typeface="Raleway"/>
                <a:ea typeface="Raleway"/>
                <a:cs typeface="Raleway"/>
                <a:sym typeface="Raleway"/>
              </a:defRPr>
            </a:lvl4pPr>
            <a:lvl5pPr lvl="4" rtl="0">
              <a:spcBef>
                <a:spcPts val="0"/>
              </a:spcBef>
              <a:buClr>
                <a:schemeClr val="dk2"/>
              </a:buClr>
              <a:buSzPct val="100000"/>
              <a:buFont typeface="Raleway"/>
              <a:buNone/>
              <a:defRPr sz="3000" b="1">
                <a:solidFill>
                  <a:schemeClr val="dk2"/>
                </a:solidFill>
                <a:latin typeface="Raleway"/>
                <a:ea typeface="Raleway"/>
                <a:cs typeface="Raleway"/>
                <a:sym typeface="Raleway"/>
              </a:defRPr>
            </a:lvl5pPr>
            <a:lvl6pPr lvl="5" rtl="0">
              <a:spcBef>
                <a:spcPts val="0"/>
              </a:spcBef>
              <a:buClr>
                <a:schemeClr val="dk2"/>
              </a:buClr>
              <a:buSzPct val="100000"/>
              <a:buFont typeface="Raleway"/>
              <a:buNone/>
              <a:defRPr sz="3000" b="1">
                <a:solidFill>
                  <a:schemeClr val="dk2"/>
                </a:solidFill>
                <a:latin typeface="Raleway"/>
                <a:ea typeface="Raleway"/>
                <a:cs typeface="Raleway"/>
                <a:sym typeface="Raleway"/>
              </a:defRPr>
            </a:lvl6pPr>
            <a:lvl7pPr lvl="6" rtl="0">
              <a:spcBef>
                <a:spcPts val="0"/>
              </a:spcBef>
              <a:buClr>
                <a:schemeClr val="dk2"/>
              </a:buClr>
              <a:buSzPct val="100000"/>
              <a:buFont typeface="Raleway"/>
              <a:buNone/>
              <a:defRPr sz="3000" b="1">
                <a:solidFill>
                  <a:schemeClr val="dk2"/>
                </a:solidFill>
                <a:latin typeface="Raleway"/>
                <a:ea typeface="Raleway"/>
                <a:cs typeface="Raleway"/>
                <a:sym typeface="Raleway"/>
              </a:defRPr>
            </a:lvl7pPr>
            <a:lvl8pPr lvl="7" rtl="0">
              <a:spcBef>
                <a:spcPts val="0"/>
              </a:spcBef>
              <a:buClr>
                <a:schemeClr val="dk2"/>
              </a:buClr>
              <a:buSzPct val="100000"/>
              <a:buFont typeface="Raleway"/>
              <a:buNone/>
              <a:defRPr sz="3000" b="1">
                <a:solidFill>
                  <a:schemeClr val="dk2"/>
                </a:solidFill>
                <a:latin typeface="Raleway"/>
                <a:ea typeface="Raleway"/>
                <a:cs typeface="Raleway"/>
                <a:sym typeface="Raleway"/>
              </a:defRPr>
            </a:lvl8pPr>
            <a:lvl9pPr lvl="8" rtl="0">
              <a:spcBef>
                <a:spcPts val="0"/>
              </a:spcBef>
              <a:buClr>
                <a:schemeClr val="dk2"/>
              </a:buClr>
              <a:buSzPct val="100000"/>
              <a:buFont typeface="Raleway"/>
              <a:buNone/>
              <a:defRPr sz="3000" b="1">
                <a:solidFill>
                  <a:schemeClr val="dk2"/>
                </a:solidFill>
                <a:latin typeface="Raleway"/>
                <a:ea typeface="Raleway"/>
                <a:cs typeface="Raleway"/>
                <a:sym typeface="Raleway"/>
              </a:defRPr>
            </a:lvl9pPr>
          </a:lstStyle>
          <a:p>
            <a:pPr>
              <a:lnSpc>
                <a:spcPct val="115000"/>
              </a:lnSpc>
              <a:spcAft>
                <a:spcPts val="1600"/>
              </a:spcAft>
              <a:buClr>
                <a:srgbClr val="000000"/>
              </a:buClr>
            </a:pPr>
            <a:r>
              <a:rPr lang="en-US" sz="1800" dirty="0">
                <a:solidFill>
                  <a:srgbClr val="000000"/>
                </a:solidFill>
                <a:latin typeface="Lato"/>
                <a:ea typeface="Lato"/>
                <a:cs typeface="Lato"/>
                <a:sym typeface="Lato"/>
              </a:rPr>
              <a:t>Is this a complete information with respect to student ?</a:t>
            </a:r>
            <a:br>
              <a:rPr lang="en-US" sz="1800" dirty="0">
                <a:solidFill>
                  <a:srgbClr val="000000"/>
                </a:solidFill>
                <a:latin typeface="Lato"/>
                <a:ea typeface="Lato"/>
                <a:cs typeface="Lato"/>
                <a:sym typeface="Lato"/>
              </a:rPr>
            </a:br>
            <a:br>
              <a:rPr lang="en-US" sz="1800" dirty="0">
                <a:solidFill>
                  <a:srgbClr val="000000"/>
                </a:solidFill>
                <a:latin typeface="Lato"/>
                <a:ea typeface="Lato"/>
                <a:cs typeface="Lato"/>
                <a:sym typeface="Lato"/>
              </a:rPr>
            </a:br>
            <a:br>
              <a:rPr lang="en-US" sz="1800" dirty="0">
                <a:solidFill>
                  <a:srgbClr val="000000"/>
                </a:solidFill>
                <a:latin typeface="Lato"/>
                <a:ea typeface="Lato"/>
                <a:cs typeface="Lato"/>
                <a:sym typeface="Lato"/>
              </a:rPr>
            </a:br>
            <a:br>
              <a:rPr lang="en-US" sz="1800" dirty="0">
                <a:solidFill>
                  <a:srgbClr val="000000"/>
                </a:solidFill>
                <a:latin typeface="Lato"/>
                <a:ea typeface="Lato"/>
                <a:cs typeface="Lato"/>
                <a:sym typeface="Lato"/>
              </a:rPr>
            </a:br>
            <a:endParaRPr lang="en-US" sz="1800" b="0" dirty="0">
              <a:latin typeface="Lato"/>
              <a:ea typeface="Lato"/>
              <a:cs typeface="Lato"/>
              <a:sym typeface="Lato"/>
            </a:endParaRPr>
          </a:p>
          <a:p>
            <a:pPr>
              <a:lnSpc>
                <a:spcPct val="115000"/>
              </a:lnSpc>
              <a:spcAft>
                <a:spcPts val="1600"/>
              </a:spcAft>
            </a:pPr>
            <a:endParaRPr lang="en-US" sz="1800" b="0" dirty="0">
              <a:latin typeface="Lato"/>
              <a:ea typeface="Lato"/>
              <a:cs typeface="Lato"/>
              <a:sym typeface="Lato"/>
            </a:endParaRPr>
          </a:p>
        </p:txBody>
      </p:sp>
      <p:pic>
        <p:nvPicPr>
          <p:cNvPr id="3" name="Picture 2"/>
          <p:cNvPicPr>
            <a:picLocks noChangeAspect="1"/>
          </p:cNvPicPr>
          <p:nvPr/>
        </p:nvPicPr>
        <p:blipFill>
          <a:blip r:embed="rId3"/>
          <a:stretch>
            <a:fillRect/>
          </a:stretch>
        </p:blipFill>
        <p:spPr>
          <a:xfrm>
            <a:off x="2073181" y="1896280"/>
            <a:ext cx="3723937" cy="1530108"/>
          </a:xfrm>
          <a:prstGeom prst="rect">
            <a:avLst/>
          </a:prstGeom>
        </p:spPr>
      </p:pic>
    </p:spTree>
    <p:extLst>
      <p:ext uri="{BB962C8B-B14F-4D97-AF65-F5344CB8AC3E}">
        <p14:creationId xmlns:p14="http://schemas.microsoft.com/office/powerpoint/2010/main" val="954521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idx="4294967295"/>
          </p:nvPr>
        </p:nvSpPr>
        <p:spPr>
          <a:xfrm>
            <a:off x="402210" y="85426"/>
            <a:ext cx="7046553" cy="768000"/>
          </a:xfrm>
          <a:prstGeom prst="rect">
            <a:avLst/>
          </a:prstGeom>
        </p:spPr>
        <p:txBody>
          <a:bodyPr wrap="square" lIns="91425" tIns="91425" rIns="91425" bIns="91425" anchor="t" anchorCtr="0">
            <a:noAutofit/>
          </a:bodyPr>
          <a:lstStyle/>
          <a:p>
            <a:pPr lvl="0" rtl="0">
              <a:spcBef>
                <a:spcPts val="0"/>
              </a:spcBef>
              <a:spcAft>
                <a:spcPts val="1600"/>
              </a:spcAft>
              <a:buNone/>
            </a:pPr>
            <a:r>
              <a:rPr lang="en" sz="4800" dirty="0">
                <a:solidFill>
                  <a:schemeClr val="dk1"/>
                </a:solidFill>
              </a:rPr>
              <a:t>Database systems</a:t>
            </a:r>
            <a:r>
              <a:rPr lang="en" sz="1800" dirty="0">
                <a:solidFill>
                  <a:schemeClr val="dk1"/>
                </a:solidFill>
              </a:rPr>
              <a:t> (simplified)</a:t>
            </a:r>
            <a:endParaRPr lang="en" sz="4800" dirty="0">
              <a:solidFill>
                <a:schemeClr val="dk1"/>
              </a:solidFill>
            </a:endParaRPr>
          </a:p>
        </p:txBody>
      </p:sp>
      <p:pic>
        <p:nvPicPr>
          <p:cNvPr id="2" name="Picture 1"/>
          <p:cNvPicPr>
            <a:picLocks noChangeAspect="1"/>
          </p:cNvPicPr>
          <p:nvPr/>
        </p:nvPicPr>
        <p:blipFill>
          <a:blip r:embed="rId3"/>
          <a:stretch>
            <a:fillRect/>
          </a:stretch>
        </p:blipFill>
        <p:spPr>
          <a:xfrm>
            <a:off x="1371600" y="1076325"/>
            <a:ext cx="5943600" cy="4067175"/>
          </a:xfrm>
          <a:prstGeom prst="rect">
            <a:avLst/>
          </a:prstGeom>
        </p:spPr>
      </p:pic>
    </p:spTree>
    <p:extLst>
      <p:ext uri="{BB962C8B-B14F-4D97-AF65-F5344CB8AC3E}">
        <p14:creationId xmlns:p14="http://schemas.microsoft.com/office/powerpoint/2010/main" val="532328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idx="4294967295"/>
          </p:nvPr>
        </p:nvSpPr>
        <p:spPr>
          <a:xfrm>
            <a:off x="402210" y="85426"/>
            <a:ext cx="7046553" cy="768000"/>
          </a:xfrm>
          <a:prstGeom prst="rect">
            <a:avLst/>
          </a:prstGeom>
        </p:spPr>
        <p:txBody>
          <a:bodyPr wrap="square" lIns="91425" tIns="91425" rIns="91425" bIns="91425" anchor="t" anchorCtr="0">
            <a:noAutofit/>
          </a:bodyPr>
          <a:lstStyle/>
          <a:p>
            <a:pPr lvl="0">
              <a:spcAft>
                <a:spcPts val="1600"/>
              </a:spcAft>
            </a:pPr>
            <a:r>
              <a:rPr lang="en-US" sz="4800" dirty="0">
                <a:solidFill>
                  <a:schemeClr val="dk1"/>
                </a:solidFill>
              </a:rPr>
              <a:t>Data model </a:t>
            </a:r>
            <a:endParaRPr lang="en" sz="4800" dirty="0">
              <a:solidFill>
                <a:schemeClr val="dk1"/>
              </a:solidFill>
            </a:endParaRPr>
          </a:p>
        </p:txBody>
      </p:sp>
      <p:sp>
        <p:nvSpPr>
          <p:cNvPr id="99" name="Shape 99"/>
          <p:cNvSpPr txBox="1">
            <a:spLocks noGrp="1"/>
          </p:cNvSpPr>
          <p:nvPr>
            <p:ph type="title" idx="4294967295"/>
          </p:nvPr>
        </p:nvSpPr>
        <p:spPr>
          <a:xfrm>
            <a:off x="320016" y="853426"/>
            <a:ext cx="8197259" cy="924003"/>
          </a:xfrm>
          <a:prstGeom prst="rect">
            <a:avLst/>
          </a:prstGeom>
        </p:spPr>
        <p:txBody>
          <a:bodyPr wrap="square" lIns="91425" tIns="91425" rIns="91425" bIns="91425" anchor="t" anchorCtr="0">
            <a:noAutofit/>
          </a:bodyPr>
          <a:lstStyle/>
          <a:p>
            <a:pPr>
              <a:lnSpc>
                <a:spcPct val="115000"/>
              </a:lnSpc>
              <a:spcAft>
                <a:spcPts val="1600"/>
              </a:spcAft>
              <a:buClr>
                <a:srgbClr val="000000"/>
              </a:buClr>
            </a:pPr>
            <a:r>
              <a:rPr lang="en-US" sz="1800" dirty="0">
                <a:solidFill>
                  <a:srgbClr val="000000"/>
                </a:solidFill>
                <a:latin typeface="Lato"/>
                <a:ea typeface="Lato"/>
                <a:cs typeface="Lato"/>
                <a:sym typeface="Lato"/>
              </a:rPr>
              <a:t>A data model is a collection of high-level data description constructs that hide many low-level storage details. / </a:t>
            </a:r>
            <a:r>
              <a:rPr lang="en-US" sz="1800" dirty="0">
                <a:solidFill>
                  <a:srgbClr val="000000"/>
                </a:solidFill>
              </a:rPr>
              <a:t>A set of concepts to describe the </a:t>
            </a:r>
            <a:r>
              <a:rPr lang="en-US" sz="1800" i="1" dirty="0">
                <a:solidFill>
                  <a:srgbClr val="000000"/>
                </a:solidFill>
              </a:rPr>
              <a:t>structure</a:t>
            </a:r>
            <a:r>
              <a:rPr lang="en-US" sz="1800" dirty="0">
                <a:solidFill>
                  <a:srgbClr val="000000"/>
                </a:solidFill>
              </a:rPr>
              <a:t> of a database,</a:t>
            </a:r>
            <a:r>
              <a:rPr lang="en-US" sz="1800" i="1" dirty="0">
                <a:solidFill>
                  <a:srgbClr val="000000"/>
                </a:solidFill>
              </a:rPr>
              <a:t> </a:t>
            </a:r>
            <a:r>
              <a:rPr lang="en-US" sz="1800" dirty="0">
                <a:solidFill>
                  <a:srgbClr val="000000"/>
                </a:solidFill>
              </a:rPr>
              <a:t>and certain</a:t>
            </a:r>
            <a:r>
              <a:rPr lang="en-US" sz="1800" i="1" dirty="0">
                <a:solidFill>
                  <a:srgbClr val="000000"/>
                </a:solidFill>
              </a:rPr>
              <a:t> constraints</a:t>
            </a:r>
            <a:r>
              <a:rPr lang="en-US" sz="1800" dirty="0">
                <a:solidFill>
                  <a:srgbClr val="000000"/>
                </a:solidFill>
              </a:rPr>
              <a:t> that the database should obey.</a:t>
            </a:r>
            <a:br>
              <a:rPr lang="en-US" sz="1800" dirty="0">
                <a:solidFill>
                  <a:srgbClr val="000000"/>
                </a:solidFill>
              </a:rPr>
            </a:br>
            <a:br>
              <a:rPr lang="en-US" sz="1800" dirty="0">
                <a:solidFill>
                  <a:srgbClr val="000000"/>
                </a:solidFill>
                <a:latin typeface="Lato"/>
                <a:ea typeface="Lato"/>
                <a:cs typeface="Lato"/>
                <a:sym typeface="Lato"/>
              </a:rPr>
            </a:br>
            <a:br>
              <a:rPr lang="en-US" sz="1800" dirty="0">
                <a:solidFill>
                  <a:srgbClr val="000000"/>
                </a:solidFill>
                <a:latin typeface="Lato"/>
                <a:ea typeface="Lato"/>
                <a:cs typeface="Lato"/>
                <a:sym typeface="Lato"/>
              </a:rPr>
            </a:br>
            <a:br>
              <a:rPr lang="en-US" sz="1800" dirty="0">
                <a:solidFill>
                  <a:srgbClr val="000000"/>
                </a:solidFill>
                <a:latin typeface="Lato"/>
                <a:ea typeface="Lato"/>
                <a:cs typeface="Lato"/>
                <a:sym typeface="Lato"/>
              </a:rPr>
            </a:br>
            <a:endParaRPr sz="1800" b="0" dirty="0">
              <a:latin typeface="Lato"/>
              <a:ea typeface="Lato"/>
              <a:cs typeface="Lato"/>
              <a:sym typeface="Lato"/>
            </a:endParaRPr>
          </a:p>
          <a:p>
            <a:pPr lvl="0" rtl="0">
              <a:lnSpc>
                <a:spcPct val="115000"/>
              </a:lnSpc>
              <a:spcBef>
                <a:spcPts val="0"/>
              </a:spcBef>
              <a:spcAft>
                <a:spcPts val="1600"/>
              </a:spcAft>
              <a:buNone/>
            </a:pPr>
            <a:endParaRPr sz="1800" b="0" dirty="0">
              <a:latin typeface="Lato"/>
              <a:ea typeface="Lato"/>
              <a:cs typeface="Lato"/>
              <a:sym typeface="Lato"/>
            </a:endParaRPr>
          </a:p>
        </p:txBody>
      </p:sp>
      <p:sp>
        <p:nvSpPr>
          <p:cNvPr id="4" name="Shape 99"/>
          <p:cNvSpPr txBox="1">
            <a:spLocks/>
          </p:cNvSpPr>
          <p:nvPr/>
        </p:nvSpPr>
        <p:spPr>
          <a:xfrm>
            <a:off x="1333466" y="2333604"/>
            <a:ext cx="4015679" cy="1563694"/>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ct val="100000"/>
              <a:buFont typeface="Raleway"/>
              <a:buNone/>
              <a:defRPr sz="3000" b="1" i="0" u="none" strike="noStrike" cap="none">
                <a:solidFill>
                  <a:schemeClr val="dk2"/>
                </a:solidFill>
                <a:latin typeface="Raleway"/>
                <a:ea typeface="Raleway"/>
                <a:cs typeface="Raleway"/>
                <a:sym typeface="Raleway"/>
              </a:defRPr>
            </a:lvl1pPr>
            <a:lvl2pPr lvl="1" rtl="0">
              <a:spcBef>
                <a:spcPts val="0"/>
              </a:spcBef>
              <a:buClr>
                <a:schemeClr val="dk2"/>
              </a:buClr>
              <a:buSzPct val="100000"/>
              <a:buFont typeface="Raleway"/>
              <a:buNone/>
              <a:defRPr sz="3000" b="1">
                <a:solidFill>
                  <a:schemeClr val="dk2"/>
                </a:solidFill>
                <a:latin typeface="Raleway"/>
                <a:ea typeface="Raleway"/>
                <a:cs typeface="Raleway"/>
                <a:sym typeface="Raleway"/>
              </a:defRPr>
            </a:lvl2pPr>
            <a:lvl3pPr lvl="2" rtl="0">
              <a:spcBef>
                <a:spcPts val="0"/>
              </a:spcBef>
              <a:buClr>
                <a:schemeClr val="dk2"/>
              </a:buClr>
              <a:buSzPct val="100000"/>
              <a:buFont typeface="Raleway"/>
              <a:buNone/>
              <a:defRPr sz="3000" b="1">
                <a:solidFill>
                  <a:schemeClr val="dk2"/>
                </a:solidFill>
                <a:latin typeface="Raleway"/>
                <a:ea typeface="Raleway"/>
                <a:cs typeface="Raleway"/>
                <a:sym typeface="Raleway"/>
              </a:defRPr>
            </a:lvl3pPr>
            <a:lvl4pPr lvl="3" rtl="0">
              <a:spcBef>
                <a:spcPts val="0"/>
              </a:spcBef>
              <a:buClr>
                <a:schemeClr val="dk2"/>
              </a:buClr>
              <a:buSzPct val="100000"/>
              <a:buFont typeface="Raleway"/>
              <a:buNone/>
              <a:defRPr sz="3000" b="1">
                <a:solidFill>
                  <a:schemeClr val="dk2"/>
                </a:solidFill>
                <a:latin typeface="Raleway"/>
                <a:ea typeface="Raleway"/>
                <a:cs typeface="Raleway"/>
                <a:sym typeface="Raleway"/>
              </a:defRPr>
            </a:lvl4pPr>
            <a:lvl5pPr lvl="4" rtl="0">
              <a:spcBef>
                <a:spcPts val="0"/>
              </a:spcBef>
              <a:buClr>
                <a:schemeClr val="dk2"/>
              </a:buClr>
              <a:buSzPct val="100000"/>
              <a:buFont typeface="Raleway"/>
              <a:buNone/>
              <a:defRPr sz="3000" b="1">
                <a:solidFill>
                  <a:schemeClr val="dk2"/>
                </a:solidFill>
                <a:latin typeface="Raleway"/>
                <a:ea typeface="Raleway"/>
                <a:cs typeface="Raleway"/>
                <a:sym typeface="Raleway"/>
              </a:defRPr>
            </a:lvl5pPr>
            <a:lvl6pPr lvl="5" rtl="0">
              <a:spcBef>
                <a:spcPts val="0"/>
              </a:spcBef>
              <a:buClr>
                <a:schemeClr val="dk2"/>
              </a:buClr>
              <a:buSzPct val="100000"/>
              <a:buFont typeface="Raleway"/>
              <a:buNone/>
              <a:defRPr sz="3000" b="1">
                <a:solidFill>
                  <a:schemeClr val="dk2"/>
                </a:solidFill>
                <a:latin typeface="Raleway"/>
                <a:ea typeface="Raleway"/>
                <a:cs typeface="Raleway"/>
                <a:sym typeface="Raleway"/>
              </a:defRPr>
            </a:lvl6pPr>
            <a:lvl7pPr lvl="6" rtl="0">
              <a:spcBef>
                <a:spcPts val="0"/>
              </a:spcBef>
              <a:buClr>
                <a:schemeClr val="dk2"/>
              </a:buClr>
              <a:buSzPct val="100000"/>
              <a:buFont typeface="Raleway"/>
              <a:buNone/>
              <a:defRPr sz="3000" b="1">
                <a:solidFill>
                  <a:schemeClr val="dk2"/>
                </a:solidFill>
                <a:latin typeface="Raleway"/>
                <a:ea typeface="Raleway"/>
                <a:cs typeface="Raleway"/>
                <a:sym typeface="Raleway"/>
              </a:defRPr>
            </a:lvl7pPr>
            <a:lvl8pPr lvl="7" rtl="0">
              <a:spcBef>
                <a:spcPts val="0"/>
              </a:spcBef>
              <a:buClr>
                <a:schemeClr val="dk2"/>
              </a:buClr>
              <a:buSzPct val="100000"/>
              <a:buFont typeface="Raleway"/>
              <a:buNone/>
              <a:defRPr sz="3000" b="1">
                <a:solidFill>
                  <a:schemeClr val="dk2"/>
                </a:solidFill>
                <a:latin typeface="Raleway"/>
                <a:ea typeface="Raleway"/>
                <a:cs typeface="Raleway"/>
                <a:sym typeface="Raleway"/>
              </a:defRPr>
            </a:lvl8pPr>
            <a:lvl9pPr lvl="8" rtl="0">
              <a:spcBef>
                <a:spcPts val="0"/>
              </a:spcBef>
              <a:buClr>
                <a:schemeClr val="dk2"/>
              </a:buClr>
              <a:buSzPct val="100000"/>
              <a:buFont typeface="Raleway"/>
              <a:buNone/>
              <a:defRPr sz="3000" b="1">
                <a:solidFill>
                  <a:schemeClr val="dk2"/>
                </a:solidFill>
                <a:latin typeface="Raleway"/>
                <a:ea typeface="Raleway"/>
                <a:cs typeface="Raleway"/>
                <a:sym typeface="Raleway"/>
              </a:defRPr>
            </a:lvl9pPr>
          </a:lstStyle>
          <a:p>
            <a:pPr marL="285750" indent="-285750" eaLnBrk="1" hangingPunct="1">
              <a:buFont typeface="Arial" panose="020B0604020202020204" pitchFamily="34" charset="0"/>
              <a:buChar char="•"/>
            </a:pPr>
            <a:r>
              <a:rPr lang="en-US" sz="1800" u="sng" dirty="0">
                <a:solidFill>
                  <a:srgbClr val="000000"/>
                </a:solidFill>
              </a:rPr>
              <a:t>Relational Model</a:t>
            </a:r>
            <a:r>
              <a:rPr lang="en-US" sz="1800" dirty="0">
                <a:solidFill>
                  <a:srgbClr val="000000"/>
                </a:solidFill>
              </a:rPr>
              <a:t>:  </a:t>
            </a:r>
          </a:p>
          <a:p>
            <a:pPr marL="285750" indent="-285750" eaLnBrk="1" hangingPunct="1">
              <a:buFont typeface="Arial" panose="020B0604020202020204" pitchFamily="34" charset="0"/>
              <a:buChar char="•"/>
            </a:pPr>
            <a:r>
              <a:rPr lang="en-US" sz="1800" u="sng" dirty="0">
                <a:solidFill>
                  <a:srgbClr val="000000"/>
                </a:solidFill>
              </a:rPr>
              <a:t>Network Model</a:t>
            </a:r>
            <a:r>
              <a:rPr lang="en-US" sz="1800" dirty="0">
                <a:solidFill>
                  <a:srgbClr val="000000"/>
                </a:solidFill>
              </a:rPr>
              <a:t>: </a:t>
            </a:r>
          </a:p>
          <a:p>
            <a:pPr marL="285750" indent="-285750" eaLnBrk="1" hangingPunct="1">
              <a:buFont typeface="Arial" panose="020B0604020202020204" pitchFamily="34" charset="0"/>
              <a:buChar char="•"/>
            </a:pPr>
            <a:r>
              <a:rPr lang="en-US" sz="1800" u="sng" dirty="0">
                <a:solidFill>
                  <a:srgbClr val="000000"/>
                </a:solidFill>
              </a:rPr>
              <a:t>Hierarchical Data Model</a:t>
            </a:r>
            <a:r>
              <a:rPr lang="en-US" sz="1800" dirty="0">
                <a:solidFill>
                  <a:srgbClr val="000000"/>
                </a:solidFill>
              </a:rPr>
              <a:t>:</a:t>
            </a:r>
          </a:p>
          <a:p>
            <a:pPr marL="285750" indent="-285750" eaLnBrk="1" hangingPunct="1">
              <a:buFont typeface="Arial" panose="020B0604020202020204" pitchFamily="34" charset="0"/>
              <a:buChar char="•"/>
            </a:pPr>
            <a:r>
              <a:rPr lang="en-US" sz="1800" u="sng" dirty="0">
                <a:solidFill>
                  <a:srgbClr val="000000"/>
                </a:solidFill>
              </a:rPr>
              <a:t>Object-oriented Data Model(s)</a:t>
            </a:r>
            <a:r>
              <a:rPr lang="en-US" sz="1800" dirty="0">
                <a:solidFill>
                  <a:srgbClr val="000000"/>
                </a:solidFill>
              </a:rPr>
              <a:t>: </a:t>
            </a:r>
          </a:p>
          <a:p>
            <a:pPr marL="285750" indent="-285750" eaLnBrk="1" hangingPunct="1">
              <a:buFont typeface="Arial" panose="020B0604020202020204" pitchFamily="34" charset="0"/>
              <a:buChar char="•"/>
            </a:pPr>
            <a:r>
              <a:rPr lang="en-US" sz="1800" u="sng" dirty="0">
                <a:solidFill>
                  <a:srgbClr val="000000"/>
                </a:solidFill>
              </a:rPr>
              <a:t>Object-Relational Models</a:t>
            </a:r>
            <a:r>
              <a:rPr lang="en-US" sz="1800" dirty="0">
                <a:solidFill>
                  <a:srgbClr val="000000"/>
                </a:solidFill>
              </a:rPr>
              <a:t>:</a:t>
            </a:r>
          </a:p>
          <a:p>
            <a:pPr algn="just">
              <a:lnSpc>
                <a:spcPct val="115000"/>
              </a:lnSpc>
              <a:spcAft>
                <a:spcPts val="1600"/>
              </a:spcAft>
              <a:buClr>
                <a:srgbClr val="000000"/>
              </a:buClr>
            </a:pPr>
            <a:br>
              <a:rPr lang="en-US" sz="1800" dirty="0">
                <a:solidFill>
                  <a:srgbClr val="000000"/>
                </a:solidFill>
                <a:latin typeface="Lato"/>
                <a:ea typeface="Lato"/>
                <a:cs typeface="Lato"/>
                <a:sym typeface="Lato"/>
              </a:rPr>
            </a:br>
            <a:br>
              <a:rPr lang="en-US" sz="1800" dirty="0">
                <a:solidFill>
                  <a:srgbClr val="000000"/>
                </a:solidFill>
                <a:latin typeface="Lato"/>
                <a:ea typeface="Lato"/>
                <a:cs typeface="Lato"/>
                <a:sym typeface="Lato"/>
              </a:rPr>
            </a:br>
            <a:endParaRPr lang="en-US" sz="1800" b="0" dirty="0">
              <a:latin typeface="Lato"/>
              <a:ea typeface="Lato"/>
              <a:cs typeface="Lato"/>
              <a:sym typeface="Lato"/>
            </a:endParaRPr>
          </a:p>
          <a:p>
            <a:pPr>
              <a:lnSpc>
                <a:spcPct val="115000"/>
              </a:lnSpc>
              <a:spcAft>
                <a:spcPts val="1600"/>
              </a:spcAft>
            </a:pPr>
            <a:endParaRPr lang="en-US" sz="1800" b="0" dirty="0">
              <a:latin typeface="Lato"/>
              <a:ea typeface="Lato"/>
              <a:cs typeface="Lato"/>
              <a:sym typeface="Lato"/>
            </a:endParaRPr>
          </a:p>
        </p:txBody>
      </p:sp>
    </p:spTree>
    <p:extLst>
      <p:ext uri="{BB962C8B-B14F-4D97-AF65-F5344CB8AC3E}">
        <p14:creationId xmlns:p14="http://schemas.microsoft.com/office/powerpoint/2010/main" val="449398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858" y="211965"/>
            <a:ext cx="6321599" cy="635399"/>
          </a:xfrm>
        </p:spPr>
        <p:txBody>
          <a:bodyPr/>
          <a:lstStyle/>
          <a:p>
            <a:pPr eaLnBrk="1" hangingPunct="1"/>
            <a:r>
              <a:rPr lang="en-US" dirty="0">
                <a:solidFill>
                  <a:schemeClr val="tx1"/>
                </a:solidFill>
              </a:rPr>
              <a:t>Categories of data models</a:t>
            </a:r>
            <a:endParaRPr lang="en-US" u="sng" dirty="0">
              <a:solidFill>
                <a:schemeClr val="tx1"/>
              </a:solidFill>
            </a:endParaRPr>
          </a:p>
        </p:txBody>
      </p:sp>
      <p:sp>
        <p:nvSpPr>
          <p:cNvPr id="5123" name="Rectangle 3"/>
          <p:cNvSpPr>
            <a:spLocks noGrp="1" noChangeArrowheads="1"/>
          </p:cNvSpPr>
          <p:nvPr>
            <p:ph type="body" idx="1"/>
          </p:nvPr>
        </p:nvSpPr>
        <p:spPr>
          <a:xfrm>
            <a:off x="323858" y="965460"/>
            <a:ext cx="8669222" cy="3002400"/>
          </a:xfrm>
        </p:spPr>
        <p:txBody>
          <a:bodyPr/>
          <a:lstStyle/>
          <a:p>
            <a:pPr eaLnBrk="1" hangingPunct="1">
              <a:lnSpc>
                <a:spcPct val="90000"/>
              </a:lnSpc>
            </a:pPr>
            <a:r>
              <a:rPr lang="en-US" sz="2100" b="1" dirty="0">
                <a:solidFill>
                  <a:srgbClr val="000000"/>
                </a:solidFill>
              </a:rPr>
              <a:t>Conceptual</a:t>
            </a:r>
            <a:r>
              <a:rPr lang="en-US" sz="2100" dirty="0">
                <a:solidFill>
                  <a:srgbClr val="000000"/>
                </a:solidFill>
              </a:rPr>
              <a:t> (</a:t>
            </a:r>
            <a:r>
              <a:rPr lang="en-US" sz="2100" b="1" dirty="0">
                <a:solidFill>
                  <a:srgbClr val="000000"/>
                </a:solidFill>
              </a:rPr>
              <a:t>high-level</a:t>
            </a:r>
            <a:r>
              <a:rPr lang="en-US" sz="2100" dirty="0">
                <a:solidFill>
                  <a:srgbClr val="000000"/>
                </a:solidFill>
              </a:rPr>
              <a:t>, </a:t>
            </a:r>
            <a:r>
              <a:rPr lang="en-US" sz="2100" b="1" dirty="0">
                <a:solidFill>
                  <a:srgbClr val="000000"/>
                </a:solidFill>
              </a:rPr>
              <a:t>semantic</a:t>
            </a:r>
            <a:r>
              <a:rPr lang="en-US" sz="2100" dirty="0">
                <a:solidFill>
                  <a:srgbClr val="000000"/>
                </a:solidFill>
              </a:rPr>
              <a:t>) data models: Provide concepts that are close to the way many users </a:t>
            </a:r>
            <a:r>
              <a:rPr lang="en-US" sz="2100" i="1" dirty="0">
                <a:solidFill>
                  <a:srgbClr val="000000"/>
                </a:solidFill>
              </a:rPr>
              <a:t>perceive</a:t>
            </a:r>
            <a:r>
              <a:rPr lang="en-US" sz="2100" dirty="0">
                <a:solidFill>
                  <a:srgbClr val="000000"/>
                </a:solidFill>
              </a:rPr>
              <a:t> data. (Also called </a:t>
            </a:r>
            <a:r>
              <a:rPr lang="en-US" sz="2100" b="1" dirty="0">
                <a:solidFill>
                  <a:srgbClr val="000000"/>
                </a:solidFill>
              </a:rPr>
              <a:t>entity-based</a:t>
            </a:r>
            <a:r>
              <a:rPr lang="en-US" sz="2100" dirty="0">
                <a:solidFill>
                  <a:srgbClr val="000000"/>
                </a:solidFill>
              </a:rPr>
              <a:t> or </a:t>
            </a:r>
            <a:r>
              <a:rPr lang="en-US" sz="2100" b="1" dirty="0">
                <a:solidFill>
                  <a:srgbClr val="000000"/>
                </a:solidFill>
              </a:rPr>
              <a:t>object-based</a:t>
            </a:r>
            <a:r>
              <a:rPr lang="en-US" sz="2100" dirty="0">
                <a:solidFill>
                  <a:srgbClr val="000000"/>
                </a:solidFill>
              </a:rPr>
              <a:t> data models.)</a:t>
            </a:r>
          </a:p>
          <a:p>
            <a:pPr eaLnBrk="1" hangingPunct="1">
              <a:lnSpc>
                <a:spcPct val="90000"/>
              </a:lnSpc>
            </a:pPr>
            <a:r>
              <a:rPr lang="en-US" sz="2100" b="1" dirty="0">
                <a:solidFill>
                  <a:srgbClr val="000000"/>
                </a:solidFill>
              </a:rPr>
              <a:t>Physical</a:t>
            </a:r>
            <a:r>
              <a:rPr lang="en-US" sz="2100" dirty="0">
                <a:solidFill>
                  <a:srgbClr val="000000"/>
                </a:solidFill>
              </a:rPr>
              <a:t> (</a:t>
            </a:r>
            <a:r>
              <a:rPr lang="en-US" sz="2100" b="1" dirty="0">
                <a:solidFill>
                  <a:srgbClr val="000000"/>
                </a:solidFill>
              </a:rPr>
              <a:t>low-level</a:t>
            </a:r>
            <a:r>
              <a:rPr lang="en-US" sz="2100" dirty="0">
                <a:solidFill>
                  <a:srgbClr val="000000"/>
                </a:solidFill>
              </a:rPr>
              <a:t>, </a:t>
            </a:r>
            <a:r>
              <a:rPr lang="en-US" sz="2100" b="1" dirty="0">
                <a:solidFill>
                  <a:srgbClr val="000000"/>
                </a:solidFill>
              </a:rPr>
              <a:t>internal</a:t>
            </a:r>
            <a:r>
              <a:rPr lang="en-US" sz="2100" dirty="0">
                <a:solidFill>
                  <a:srgbClr val="000000"/>
                </a:solidFill>
              </a:rPr>
              <a:t>) data models: Provide concepts that describe details of how data is stored in the computer.</a:t>
            </a:r>
          </a:p>
          <a:p>
            <a:pPr eaLnBrk="1" hangingPunct="1">
              <a:lnSpc>
                <a:spcPct val="90000"/>
              </a:lnSpc>
            </a:pPr>
            <a:r>
              <a:rPr lang="en-US" sz="2100" b="1" dirty="0">
                <a:solidFill>
                  <a:srgbClr val="000000"/>
                </a:solidFill>
              </a:rPr>
              <a:t>Implementation</a:t>
            </a:r>
            <a:r>
              <a:rPr lang="en-US" sz="2100" dirty="0">
                <a:solidFill>
                  <a:srgbClr val="000000"/>
                </a:solidFill>
              </a:rPr>
              <a:t> (</a:t>
            </a:r>
            <a:r>
              <a:rPr lang="en-US" sz="2100" b="1" dirty="0">
                <a:solidFill>
                  <a:srgbClr val="000000"/>
                </a:solidFill>
              </a:rPr>
              <a:t>representational</a:t>
            </a:r>
            <a:r>
              <a:rPr lang="en-US" sz="2100" dirty="0">
                <a:solidFill>
                  <a:srgbClr val="000000"/>
                </a:solidFill>
              </a:rPr>
              <a:t>) data models: Provide concepts that fall between the above two, balancing user views with some computer storage details.</a:t>
            </a:r>
            <a:endParaRPr lang="en-US" sz="2100" b="1" dirty="0">
              <a:solidFill>
                <a:srgbClr val="000000"/>
              </a:solidFill>
            </a:endParaRPr>
          </a:p>
        </p:txBody>
      </p:sp>
    </p:spTree>
    <p:extLst>
      <p:ext uri="{BB962C8B-B14F-4D97-AF65-F5344CB8AC3E}">
        <p14:creationId xmlns:p14="http://schemas.microsoft.com/office/powerpoint/2010/main" val="980332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535775" y="712150"/>
            <a:ext cx="5197200" cy="768000"/>
          </a:xfrm>
          <a:prstGeom prst="rect">
            <a:avLst/>
          </a:prstGeom>
        </p:spPr>
        <p:txBody>
          <a:bodyPr wrap="square" lIns="91425" tIns="91425" rIns="91425" bIns="91425" anchor="t" anchorCtr="0">
            <a:noAutofit/>
          </a:bodyPr>
          <a:lstStyle/>
          <a:p>
            <a:pPr lvl="0" rtl="0">
              <a:spcBef>
                <a:spcPts val="0"/>
              </a:spcBef>
              <a:spcAft>
                <a:spcPts val="1600"/>
              </a:spcAft>
              <a:buNone/>
            </a:pPr>
            <a:r>
              <a:rPr lang="en" sz="9600">
                <a:solidFill>
                  <a:schemeClr val="dk1"/>
                </a:solidFill>
              </a:rPr>
              <a:t>Books</a:t>
            </a:r>
          </a:p>
        </p:txBody>
      </p:sp>
      <p:sp>
        <p:nvSpPr>
          <p:cNvPr id="79" name="Shape 79"/>
          <p:cNvSpPr txBox="1">
            <a:spLocks noGrp="1"/>
          </p:cNvSpPr>
          <p:nvPr>
            <p:ph type="title" idx="4294967295"/>
          </p:nvPr>
        </p:nvSpPr>
        <p:spPr>
          <a:xfrm>
            <a:off x="535775" y="1784400"/>
            <a:ext cx="5197200" cy="3067500"/>
          </a:xfrm>
          <a:prstGeom prst="rect">
            <a:avLst/>
          </a:prstGeom>
        </p:spPr>
        <p:txBody>
          <a:bodyPr wrap="square" lIns="91425" tIns="91425" rIns="91425" bIns="91425" anchor="t" anchorCtr="0">
            <a:noAutofit/>
          </a:bodyPr>
          <a:lstStyle/>
          <a:p>
            <a:pPr lvl="0" rtl="0">
              <a:lnSpc>
                <a:spcPct val="115000"/>
              </a:lnSpc>
              <a:spcBef>
                <a:spcPts val="0"/>
              </a:spcBef>
              <a:spcAft>
                <a:spcPts val="1600"/>
              </a:spcAft>
              <a:buNone/>
            </a:pPr>
            <a:endParaRPr sz="1800" b="0" dirty="0">
              <a:latin typeface="Lato"/>
              <a:ea typeface="Lato"/>
              <a:cs typeface="Lato"/>
              <a:sym typeface="Lato"/>
            </a:endParaRPr>
          </a:p>
          <a:p>
            <a:pPr lvl="0" rtl="0">
              <a:lnSpc>
                <a:spcPct val="115000"/>
              </a:lnSpc>
              <a:spcBef>
                <a:spcPts val="0"/>
              </a:spcBef>
              <a:spcAft>
                <a:spcPts val="1600"/>
              </a:spcAft>
              <a:buNone/>
            </a:pPr>
            <a:r>
              <a:rPr lang="en" sz="1800" b="0" dirty="0">
                <a:latin typeface="Lato"/>
                <a:ea typeface="Lato"/>
                <a:cs typeface="Lato"/>
                <a:sym typeface="Lato"/>
              </a:rPr>
              <a:t>Database Management Systems, 3rd Edition - </a:t>
            </a:r>
            <a:r>
              <a:rPr lang="en" sz="1800" b="0" dirty="0">
                <a:solidFill>
                  <a:srgbClr val="CC0000"/>
                </a:solidFill>
                <a:latin typeface="Lato"/>
                <a:ea typeface="Lato"/>
                <a:cs typeface="Lato"/>
                <a:sym typeface="Lato"/>
              </a:rPr>
              <a:t>Raghu Ramakrishnan.</a:t>
            </a:r>
          </a:p>
          <a:p>
            <a:pPr lvl="0" rtl="0">
              <a:lnSpc>
                <a:spcPct val="115000"/>
              </a:lnSpc>
              <a:spcBef>
                <a:spcPts val="0"/>
              </a:spcBef>
              <a:spcAft>
                <a:spcPts val="1600"/>
              </a:spcAft>
              <a:buNone/>
            </a:pPr>
            <a:r>
              <a:rPr lang="en" sz="1800" b="0" dirty="0">
                <a:latin typeface="Lato"/>
                <a:ea typeface="Lato"/>
                <a:cs typeface="Lato"/>
                <a:sym typeface="Lato"/>
              </a:rPr>
              <a:t>Introduction to Database Systems, Seventh Edition - </a:t>
            </a:r>
            <a:r>
              <a:rPr lang="en" sz="1800" b="0" dirty="0">
                <a:solidFill>
                  <a:srgbClr val="CC0000"/>
                </a:solidFill>
                <a:latin typeface="Lato"/>
                <a:ea typeface="Lato"/>
                <a:cs typeface="Lato"/>
                <a:sym typeface="Lato"/>
              </a:rPr>
              <a:t>C. J. Date.</a:t>
            </a:r>
          </a:p>
          <a:p>
            <a:pPr lvl="0" rtl="0">
              <a:lnSpc>
                <a:spcPct val="115000"/>
              </a:lnSpc>
              <a:spcBef>
                <a:spcPts val="0"/>
              </a:spcBef>
              <a:spcAft>
                <a:spcPts val="1600"/>
              </a:spcAft>
              <a:buNone/>
            </a:pPr>
            <a:r>
              <a:rPr lang="en" sz="1800" b="0" dirty="0">
                <a:solidFill>
                  <a:srgbClr val="000000"/>
                </a:solidFill>
                <a:latin typeface="Lato"/>
                <a:ea typeface="Lato"/>
                <a:cs typeface="Lato"/>
                <a:sym typeface="Lato"/>
              </a:rPr>
              <a:t>SQL, PL/SQL: The Programming Language Of Oracle 4th Edition</a:t>
            </a:r>
            <a:r>
              <a:rPr lang="en" sz="1800" b="0" dirty="0">
                <a:solidFill>
                  <a:srgbClr val="CC0000"/>
                </a:solidFill>
                <a:latin typeface="Lato"/>
                <a:ea typeface="Lato"/>
                <a:cs typeface="Lato"/>
                <a:sym typeface="Lato"/>
              </a:rPr>
              <a:t> </a:t>
            </a:r>
            <a:r>
              <a:rPr lang="en" sz="1800" b="0" dirty="0">
                <a:solidFill>
                  <a:srgbClr val="000000"/>
                </a:solidFill>
                <a:latin typeface="Lato"/>
                <a:ea typeface="Lato"/>
                <a:cs typeface="Lato"/>
                <a:sym typeface="Lato"/>
              </a:rPr>
              <a:t>-</a:t>
            </a:r>
            <a:r>
              <a:rPr lang="en" sz="1800" b="0" dirty="0">
                <a:solidFill>
                  <a:srgbClr val="CC0000"/>
                </a:solidFill>
                <a:latin typeface="Lato"/>
                <a:ea typeface="Lato"/>
                <a:cs typeface="Lato"/>
                <a:sym typeface="Lato"/>
              </a:rPr>
              <a:t> Ivan Bayross.</a:t>
            </a:r>
          </a:p>
          <a:p>
            <a:pPr lvl="0" rtl="0">
              <a:lnSpc>
                <a:spcPct val="115000"/>
              </a:lnSpc>
              <a:spcBef>
                <a:spcPts val="0"/>
              </a:spcBef>
              <a:spcAft>
                <a:spcPts val="1600"/>
              </a:spcAft>
              <a:buNone/>
            </a:pPr>
            <a:endParaRPr sz="1800" b="0" dirty="0">
              <a:latin typeface="Lato"/>
              <a:ea typeface="Lato"/>
              <a:cs typeface="Lato"/>
              <a:sym typeface="Lato"/>
            </a:endParaRPr>
          </a:p>
          <a:p>
            <a:pPr lvl="0" rtl="0">
              <a:lnSpc>
                <a:spcPct val="115000"/>
              </a:lnSpc>
              <a:spcBef>
                <a:spcPts val="0"/>
              </a:spcBef>
              <a:spcAft>
                <a:spcPts val="1600"/>
              </a:spcAft>
              <a:buNone/>
            </a:pPr>
            <a:endParaRPr sz="1800" b="0" dirty="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1753" y="211965"/>
            <a:ext cx="6321599" cy="635399"/>
          </a:xfrm>
        </p:spPr>
        <p:txBody>
          <a:bodyPr/>
          <a:lstStyle/>
          <a:p>
            <a:pPr eaLnBrk="1" hangingPunct="1">
              <a:buFont typeface="Times" panose="02020603050405020304" pitchFamily="18" charset="0"/>
              <a:buNone/>
            </a:pPr>
            <a:r>
              <a:rPr lang="en-US" dirty="0">
                <a:solidFill>
                  <a:schemeClr val="tx1"/>
                </a:solidFill>
              </a:rPr>
              <a:t>Schemas versus Instances</a:t>
            </a:r>
            <a:endParaRPr lang="en-US" b="1" dirty="0">
              <a:solidFill>
                <a:schemeClr val="tx1"/>
              </a:solidFill>
            </a:endParaRPr>
          </a:p>
        </p:txBody>
      </p:sp>
      <p:sp>
        <p:nvSpPr>
          <p:cNvPr id="8195" name="Rectangle 3"/>
          <p:cNvSpPr>
            <a:spLocks noGrp="1" noChangeArrowheads="1"/>
          </p:cNvSpPr>
          <p:nvPr>
            <p:ph type="body" idx="1"/>
          </p:nvPr>
        </p:nvSpPr>
        <p:spPr>
          <a:xfrm>
            <a:off x="331753" y="1314450"/>
            <a:ext cx="7154897" cy="3257550"/>
          </a:xfrm>
        </p:spPr>
        <p:txBody>
          <a:bodyPr/>
          <a:lstStyle/>
          <a:p>
            <a:pPr eaLnBrk="1" hangingPunct="1">
              <a:lnSpc>
                <a:spcPct val="90000"/>
              </a:lnSpc>
              <a:buFont typeface="Times" panose="02020603050405020304" pitchFamily="18" charset="0"/>
              <a:buChar char="•"/>
            </a:pPr>
            <a:r>
              <a:rPr lang="en-US" sz="2100" b="1">
                <a:solidFill>
                  <a:srgbClr val="000000"/>
                </a:solidFill>
              </a:rPr>
              <a:t>Database Schema</a:t>
            </a:r>
            <a:r>
              <a:rPr lang="en-US" sz="2100">
                <a:solidFill>
                  <a:srgbClr val="000000"/>
                </a:solidFill>
              </a:rPr>
              <a:t>: The </a:t>
            </a:r>
            <a:r>
              <a:rPr lang="en-US" sz="2100" i="1">
                <a:solidFill>
                  <a:srgbClr val="000000"/>
                </a:solidFill>
              </a:rPr>
              <a:t>description</a:t>
            </a:r>
            <a:r>
              <a:rPr lang="en-US" sz="2100">
                <a:solidFill>
                  <a:srgbClr val="000000"/>
                </a:solidFill>
              </a:rPr>
              <a:t> of a database. Includes descriptions of the database structure and the constraints that should hold on the database.</a:t>
            </a:r>
          </a:p>
          <a:p>
            <a:pPr eaLnBrk="1" hangingPunct="1">
              <a:lnSpc>
                <a:spcPct val="90000"/>
              </a:lnSpc>
              <a:buFont typeface="Times" panose="02020603050405020304" pitchFamily="18" charset="0"/>
              <a:buChar char="•"/>
            </a:pPr>
            <a:r>
              <a:rPr lang="en-US" sz="2100" b="1">
                <a:solidFill>
                  <a:srgbClr val="000000"/>
                </a:solidFill>
              </a:rPr>
              <a:t>Schema Diagram</a:t>
            </a:r>
            <a:r>
              <a:rPr lang="en-US" sz="2100">
                <a:solidFill>
                  <a:srgbClr val="000000"/>
                </a:solidFill>
              </a:rPr>
              <a:t>: A diagrammatic display of (some aspects of) a database schema.</a:t>
            </a:r>
          </a:p>
          <a:p>
            <a:pPr eaLnBrk="1" hangingPunct="1">
              <a:lnSpc>
                <a:spcPct val="90000"/>
              </a:lnSpc>
              <a:buFont typeface="Times" panose="02020603050405020304" pitchFamily="18" charset="0"/>
              <a:buChar char="•"/>
            </a:pPr>
            <a:r>
              <a:rPr lang="en-US" sz="2100" b="1">
                <a:solidFill>
                  <a:srgbClr val="000000"/>
                </a:solidFill>
              </a:rPr>
              <a:t>Database Instance</a:t>
            </a:r>
            <a:r>
              <a:rPr lang="en-US" sz="2100">
                <a:solidFill>
                  <a:srgbClr val="000000"/>
                </a:solidFill>
              </a:rPr>
              <a:t>: The actual data stored in a database at a </a:t>
            </a:r>
            <a:r>
              <a:rPr lang="en-US" sz="2100" i="1">
                <a:solidFill>
                  <a:srgbClr val="000000"/>
                </a:solidFill>
              </a:rPr>
              <a:t>particular moment in time</a:t>
            </a:r>
            <a:r>
              <a:rPr lang="en-US" sz="2100">
                <a:solidFill>
                  <a:srgbClr val="000000"/>
                </a:solidFill>
              </a:rPr>
              <a:t>. Also called </a:t>
            </a:r>
            <a:r>
              <a:rPr lang="en-US" sz="2100" b="1">
                <a:solidFill>
                  <a:srgbClr val="000000"/>
                </a:solidFill>
              </a:rPr>
              <a:t>database state</a:t>
            </a:r>
            <a:r>
              <a:rPr lang="en-US" sz="2100">
                <a:solidFill>
                  <a:srgbClr val="000000"/>
                </a:solidFill>
              </a:rPr>
              <a:t> (or </a:t>
            </a:r>
            <a:r>
              <a:rPr lang="en-US" sz="2100" b="1">
                <a:solidFill>
                  <a:srgbClr val="000000"/>
                </a:solidFill>
              </a:rPr>
              <a:t>occurrence</a:t>
            </a:r>
            <a:r>
              <a:rPr lang="en-US" sz="2100">
                <a:solidFill>
                  <a:srgbClr val="000000"/>
                </a:solidFill>
              </a:rPr>
              <a:t>).</a:t>
            </a:r>
          </a:p>
        </p:txBody>
      </p:sp>
    </p:spTree>
    <p:extLst>
      <p:ext uri="{BB962C8B-B14F-4D97-AF65-F5344CB8AC3E}">
        <p14:creationId xmlns:p14="http://schemas.microsoft.com/office/powerpoint/2010/main" val="628356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idx="4294967295"/>
          </p:nvPr>
        </p:nvSpPr>
        <p:spPr>
          <a:xfrm>
            <a:off x="402210" y="85426"/>
            <a:ext cx="7046553" cy="768000"/>
          </a:xfrm>
          <a:prstGeom prst="rect">
            <a:avLst/>
          </a:prstGeom>
        </p:spPr>
        <p:txBody>
          <a:bodyPr wrap="square" lIns="91425" tIns="91425" rIns="91425" bIns="91425" anchor="t" anchorCtr="0">
            <a:noAutofit/>
          </a:bodyPr>
          <a:lstStyle/>
          <a:p>
            <a:pPr lvl="0">
              <a:spcAft>
                <a:spcPts val="1600"/>
              </a:spcAft>
            </a:pPr>
            <a:r>
              <a:rPr lang="en-US" sz="4800" dirty="0">
                <a:solidFill>
                  <a:schemeClr val="dk1"/>
                </a:solidFill>
              </a:rPr>
              <a:t>Data model </a:t>
            </a:r>
            <a:endParaRPr lang="en" sz="4800" dirty="0">
              <a:solidFill>
                <a:schemeClr val="dk1"/>
              </a:solidFill>
            </a:endParaRPr>
          </a:p>
        </p:txBody>
      </p:sp>
      <p:sp>
        <p:nvSpPr>
          <p:cNvPr id="4" name="Shape 99"/>
          <p:cNvSpPr txBox="1">
            <a:spLocks/>
          </p:cNvSpPr>
          <p:nvPr/>
        </p:nvSpPr>
        <p:spPr>
          <a:xfrm>
            <a:off x="402210" y="1152873"/>
            <a:ext cx="4015679" cy="3132947"/>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ct val="100000"/>
              <a:buFont typeface="Raleway"/>
              <a:buNone/>
              <a:defRPr sz="3000" b="1" i="0" u="none" strike="noStrike" cap="none">
                <a:solidFill>
                  <a:schemeClr val="dk2"/>
                </a:solidFill>
                <a:latin typeface="Raleway"/>
                <a:ea typeface="Raleway"/>
                <a:cs typeface="Raleway"/>
                <a:sym typeface="Raleway"/>
              </a:defRPr>
            </a:lvl1pPr>
            <a:lvl2pPr lvl="1" rtl="0">
              <a:spcBef>
                <a:spcPts val="0"/>
              </a:spcBef>
              <a:buClr>
                <a:schemeClr val="dk2"/>
              </a:buClr>
              <a:buSzPct val="100000"/>
              <a:buFont typeface="Raleway"/>
              <a:buNone/>
              <a:defRPr sz="3000" b="1">
                <a:solidFill>
                  <a:schemeClr val="dk2"/>
                </a:solidFill>
                <a:latin typeface="Raleway"/>
                <a:ea typeface="Raleway"/>
                <a:cs typeface="Raleway"/>
                <a:sym typeface="Raleway"/>
              </a:defRPr>
            </a:lvl2pPr>
            <a:lvl3pPr lvl="2" rtl="0">
              <a:spcBef>
                <a:spcPts val="0"/>
              </a:spcBef>
              <a:buClr>
                <a:schemeClr val="dk2"/>
              </a:buClr>
              <a:buSzPct val="100000"/>
              <a:buFont typeface="Raleway"/>
              <a:buNone/>
              <a:defRPr sz="3000" b="1">
                <a:solidFill>
                  <a:schemeClr val="dk2"/>
                </a:solidFill>
                <a:latin typeface="Raleway"/>
                <a:ea typeface="Raleway"/>
                <a:cs typeface="Raleway"/>
                <a:sym typeface="Raleway"/>
              </a:defRPr>
            </a:lvl3pPr>
            <a:lvl4pPr lvl="3" rtl="0">
              <a:spcBef>
                <a:spcPts val="0"/>
              </a:spcBef>
              <a:buClr>
                <a:schemeClr val="dk2"/>
              </a:buClr>
              <a:buSzPct val="100000"/>
              <a:buFont typeface="Raleway"/>
              <a:buNone/>
              <a:defRPr sz="3000" b="1">
                <a:solidFill>
                  <a:schemeClr val="dk2"/>
                </a:solidFill>
                <a:latin typeface="Raleway"/>
                <a:ea typeface="Raleway"/>
                <a:cs typeface="Raleway"/>
                <a:sym typeface="Raleway"/>
              </a:defRPr>
            </a:lvl4pPr>
            <a:lvl5pPr lvl="4" rtl="0">
              <a:spcBef>
                <a:spcPts val="0"/>
              </a:spcBef>
              <a:buClr>
                <a:schemeClr val="dk2"/>
              </a:buClr>
              <a:buSzPct val="100000"/>
              <a:buFont typeface="Raleway"/>
              <a:buNone/>
              <a:defRPr sz="3000" b="1">
                <a:solidFill>
                  <a:schemeClr val="dk2"/>
                </a:solidFill>
                <a:latin typeface="Raleway"/>
                <a:ea typeface="Raleway"/>
                <a:cs typeface="Raleway"/>
                <a:sym typeface="Raleway"/>
              </a:defRPr>
            </a:lvl5pPr>
            <a:lvl6pPr lvl="5" rtl="0">
              <a:spcBef>
                <a:spcPts val="0"/>
              </a:spcBef>
              <a:buClr>
                <a:schemeClr val="dk2"/>
              </a:buClr>
              <a:buSzPct val="100000"/>
              <a:buFont typeface="Raleway"/>
              <a:buNone/>
              <a:defRPr sz="3000" b="1">
                <a:solidFill>
                  <a:schemeClr val="dk2"/>
                </a:solidFill>
                <a:latin typeface="Raleway"/>
                <a:ea typeface="Raleway"/>
                <a:cs typeface="Raleway"/>
                <a:sym typeface="Raleway"/>
              </a:defRPr>
            </a:lvl6pPr>
            <a:lvl7pPr lvl="6" rtl="0">
              <a:spcBef>
                <a:spcPts val="0"/>
              </a:spcBef>
              <a:buClr>
                <a:schemeClr val="dk2"/>
              </a:buClr>
              <a:buSzPct val="100000"/>
              <a:buFont typeface="Raleway"/>
              <a:buNone/>
              <a:defRPr sz="3000" b="1">
                <a:solidFill>
                  <a:schemeClr val="dk2"/>
                </a:solidFill>
                <a:latin typeface="Raleway"/>
                <a:ea typeface="Raleway"/>
                <a:cs typeface="Raleway"/>
                <a:sym typeface="Raleway"/>
              </a:defRPr>
            </a:lvl7pPr>
            <a:lvl8pPr lvl="7" rtl="0">
              <a:spcBef>
                <a:spcPts val="0"/>
              </a:spcBef>
              <a:buClr>
                <a:schemeClr val="dk2"/>
              </a:buClr>
              <a:buSzPct val="100000"/>
              <a:buFont typeface="Raleway"/>
              <a:buNone/>
              <a:defRPr sz="3000" b="1">
                <a:solidFill>
                  <a:schemeClr val="dk2"/>
                </a:solidFill>
                <a:latin typeface="Raleway"/>
                <a:ea typeface="Raleway"/>
                <a:cs typeface="Raleway"/>
                <a:sym typeface="Raleway"/>
              </a:defRPr>
            </a:lvl8pPr>
            <a:lvl9pPr lvl="8" rtl="0">
              <a:spcBef>
                <a:spcPts val="0"/>
              </a:spcBef>
              <a:buClr>
                <a:schemeClr val="dk2"/>
              </a:buClr>
              <a:buSzPct val="100000"/>
              <a:buFont typeface="Raleway"/>
              <a:buNone/>
              <a:defRPr sz="3000" b="1">
                <a:solidFill>
                  <a:schemeClr val="dk2"/>
                </a:solidFill>
                <a:latin typeface="Raleway"/>
                <a:ea typeface="Raleway"/>
                <a:cs typeface="Raleway"/>
                <a:sym typeface="Raleway"/>
              </a:defRPr>
            </a:lvl9pPr>
          </a:lstStyle>
          <a:p>
            <a:pPr algn="just">
              <a:lnSpc>
                <a:spcPct val="115000"/>
              </a:lnSpc>
              <a:spcAft>
                <a:spcPts val="1600"/>
              </a:spcAft>
              <a:buClr>
                <a:srgbClr val="000000"/>
              </a:buClr>
            </a:pPr>
            <a:r>
              <a:rPr lang="en-US" sz="1800" dirty="0">
                <a:solidFill>
                  <a:srgbClr val="000000"/>
                </a:solidFill>
                <a:latin typeface="Lato"/>
                <a:ea typeface="Lato"/>
                <a:cs typeface="Lato"/>
                <a:sym typeface="Lato"/>
              </a:rPr>
              <a:t> A </a:t>
            </a:r>
            <a:r>
              <a:rPr lang="en-US" sz="1800" dirty="0">
                <a:solidFill>
                  <a:schemeClr val="tx1"/>
                </a:solidFill>
                <a:latin typeface="Lato"/>
                <a:ea typeface="Lato"/>
                <a:cs typeface="Lato"/>
                <a:sym typeface="Lato"/>
              </a:rPr>
              <a:t>semantic data </a:t>
            </a:r>
            <a:r>
              <a:rPr lang="en-US" sz="1800" dirty="0">
                <a:solidFill>
                  <a:srgbClr val="000000"/>
                </a:solidFill>
                <a:latin typeface="Lato"/>
                <a:ea typeface="Lato"/>
                <a:cs typeface="Lato"/>
                <a:sym typeface="Lato"/>
              </a:rPr>
              <a:t>model is a more abstract, high-level data model that makes it easier for a user to come up with a good initial description of the data in an enterprise. </a:t>
            </a:r>
          </a:p>
          <a:p>
            <a:pPr algn="just">
              <a:lnSpc>
                <a:spcPct val="115000"/>
              </a:lnSpc>
              <a:spcAft>
                <a:spcPts val="1600"/>
              </a:spcAft>
              <a:buClr>
                <a:srgbClr val="000000"/>
              </a:buClr>
            </a:pPr>
            <a:r>
              <a:rPr lang="en-US" sz="1800" dirty="0">
                <a:solidFill>
                  <a:srgbClr val="000000"/>
                </a:solidFill>
                <a:latin typeface="Lato"/>
                <a:ea typeface="Lato"/>
                <a:cs typeface="Lato"/>
                <a:sym typeface="Lato"/>
              </a:rPr>
              <a:t>semantic data model called the </a:t>
            </a:r>
            <a:r>
              <a:rPr lang="en-US" sz="1800" dirty="0">
                <a:solidFill>
                  <a:srgbClr val="FF0000"/>
                </a:solidFill>
                <a:latin typeface="Lato"/>
                <a:ea typeface="Lato"/>
                <a:cs typeface="Lato"/>
                <a:sym typeface="Lato"/>
              </a:rPr>
              <a:t>entity-relationship (ER) </a:t>
            </a:r>
            <a:r>
              <a:rPr lang="en-US" sz="1800" dirty="0">
                <a:solidFill>
                  <a:srgbClr val="000000"/>
                </a:solidFill>
                <a:latin typeface="Lato"/>
                <a:ea typeface="Lato"/>
                <a:cs typeface="Lato"/>
                <a:sym typeface="Lato"/>
              </a:rPr>
              <a:t>model allows us to pictorially denote entities and the relationships among them.</a:t>
            </a:r>
            <a:br>
              <a:rPr lang="en-US" sz="1800" dirty="0">
                <a:solidFill>
                  <a:srgbClr val="000000"/>
                </a:solidFill>
                <a:latin typeface="Lato"/>
                <a:ea typeface="Lato"/>
                <a:cs typeface="Lato"/>
                <a:sym typeface="Lato"/>
              </a:rPr>
            </a:br>
            <a:br>
              <a:rPr lang="en-US" sz="1800" dirty="0">
                <a:solidFill>
                  <a:srgbClr val="000000"/>
                </a:solidFill>
                <a:latin typeface="Lato"/>
                <a:ea typeface="Lato"/>
                <a:cs typeface="Lato"/>
                <a:sym typeface="Lato"/>
              </a:rPr>
            </a:br>
            <a:br>
              <a:rPr lang="en-US" sz="1800" dirty="0">
                <a:solidFill>
                  <a:srgbClr val="000000"/>
                </a:solidFill>
                <a:latin typeface="Lato"/>
                <a:ea typeface="Lato"/>
                <a:cs typeface="Lato"/>
                <a:sym typeface="Lato"/>
              </a:rPr>
            </a:br>
            <a:endParaRPr lang="en-US" sz="1800" b="0" dirty="0">
              <a:latin typeface="Lato"/>
              <a:ea typeface="Lato"/>
              <a:cs typeface="Lato"/>
              <a:sym typeface="Lato"/>
            </a:endParaRPr>
          </a:p>
          <a:p>
            <a:pPr>
              <a:lnSpc>
                <a:spcPct val="115000"/>
              </a:lnSpc>
              <a:spcAft>
                <a:spcPts val="1600"/>
              </a:spcAft>
            </a:pPr>
            <a:endParaRPr lang="en-US" sz="1800" b="0" dirty="0">
              <a:latin typeface="Lato"/>
              <a:ea typeface="Lato"/>
              <a:cs typeface="Lato"/>
              <a:sym typeface="Lato"/>
            </a:endParaRPr>
          </a:p>
        </p:txBody>
      </p:sp>
      <p:sp>
        <p:nvSpPr>
          <p:cNvPr id="5" name="Shape 99"/>
          <p:cNvSpPr txBox="1">
            <a:spLocks/>
          </p:cNvSpPr>
          <p:nvPr/>
        </p:nvSpPr>
        <p:spPr>
          <a:xfrm>
            <a:off x="4778685" y="1250526"/>
            <a:ext cx="4015679" cy="3132947"/>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ct val="100000"/>
              <a:buFont typeface="Raleway"/>
              <a:buNone/>
              <a:defRPr sz="3000" b="1" i="0" u="none" strike="noStrike" cap="none">
                <a:solidFill>
                  <a:schemeClr val="dk2"/>
                </a:solidFill>
                <a:latin typeface="Raleway"/>
                <a:ea typeface="Raleway"/>
                <a:cs typeface="Raleway"/>
                <a:sym typeface="Raleway"/>
              </a:defRPr>
            </a:lvl1pPr>
            <a:lvl2pPr lvl="1" rtl="0">
              <a:spcBef>
                <a:spcPts val="0"/>
              </a:spcBef>
              <a:buClr>
                <a:schemeClr val="dk2"/>
              </a:buClr>
              <a:buSzPct val="100000"/>
              <a:buFont typeface="Raleway"/>
              <a:buNone/>
              <a:defRPr sz="3000" b="1">
                <a:solidFill>
                  <a:schemeClr val="dk2"/>
                </a:solidFill>
                <a:latin typeface="Raleway"/>
                <a:ea typeface="Raleway"/>
                <a:cs typeface="Raleway"/>
                <a:sym typeface="Raleway"/>
              </a:defRPr>
            </a:lvl2pPr>
            <a:lvl3pPr lvl="2" rtl="0">
              <a:spcBef>
                <a:spcPts val="0"/>
              </a:spcBef>
              <a:buClr>
                <a:schemeClr val="dk2"/>
              </a:buClr>
              <a:buSzPct val="100000"/>
              <a:buFont typeface="Raleway"/>
              <a:buNone/>
              <a:defRPr sz="3000" b="1">
                <a:solidFill>
                  <a:schemeClr val="dk2"/>
                </a:solidFill>
                <a:latin typeface="Raleway"/>
                <a:ea typeface="Raleway"/>
                <a:cs typeface="Raleway"/>
                <a:sym typeface="Raleway"/>
              </a:defRPr>
            </a:lvl3pPr>
            <a:lvl4pPr lvl="3" rtl="0">
              <a:spcBef>
                <a:spcPts val="0"/>
              </a:spcBef>
              <a:buClr>
                <a:schemeClr val="dk2"/>
              </a:buClr>
              <a:buSzPct val="100000"/>
              <a:buFont typeface="Raleway"/>
              <a:buNone/>
              <a:defRPr sz="3000" b="1">
                <a:solidFill>
                  <a:schemeClr val="dk2"/>
                </a:solidFill>
                <a:latin typeface="Raleway"/>
                <a:ea typeface="Raleway"/>
                <a:cs typeface="Raleway"/>
                <a:sym typeface="Raleway"/>
              </a:defRPr>
            </a:lvl4pPr>
            <a:lvl5pPr lvl="4" rtl="0">
              <a:spcBef>
                <a:spcPts val="0"/>
              </a:spcBef>
              <a:buClr>
                <a:schemeClr val="dk2"/>
              </a:buClr>
              <a:buSzPct val="100000"/>
              <a:buFont typeface="Raleway"/>
              <a:buNone/>
              <a:defRPr sz="3000" b="1">
                <a:solidFill>
                  <a:schemeClr val="dk2"/>
                </a:solidFill>
                <a:latin typeface="Raleway"/>
                <a:ea typeface="Raleway"/>
                <a:cs typeface="Raleway"/>
                <a:sym typeface="Raleway"/>
              </a:defRPr>
            </a:lvl5pPr>
            <a:lvl6pPr lvl="5" rtl="0">
              <a:spcBef>
                <a:spcPts val="0"/>
              </a:spcBef>
              <a:buClr>
                <a:schemeClr val="dk2"/>
              </a:buClr>
              <a:buSzPct val="100000"/>
              <a:buFont typeface="Raleway"/>
              <a:buNone/>
              <a:defRPr sz="3000" b="1">
                <a:solidFill>
                  <a:schemeClr val="dk2"/>
                </a:solidFill>
                <a:latin typeface="Raleway"/>
                <a:ea typeface="Raleway"/>
                <a:cs typeface="Raleway"/>
                <a:sym typeface="Raleway"/>
              </a:defRPr>
            </a:lvl6pPr>
            <a:lvl7pPr lvl="6" rtl="0">
              <a:spcBef>
                <a:spcPts val="0"/>
              </a:spcBef>
              <a:buClr>
                <a:schemeClr val="dk2"/>
              </a:buClr>
              <a:buSzPct val="100000"/>
              <a:buFont typeface="Raleway"/>
              <a:buNone/>
              <a:defRPr sz="3000" b="1">
                <a:solidFill>
                  <a:schemeClr val="dk2"/>
                </a:solidFill>
                <a:latin typeface="Raleway"/>
                <a:ea typeface="Raleway"/>
                <a:cs typeface="Raleway"/>
                <a:sym typeface="Raleway"/>
              </a:defRPr>
            </a:lvl7pPr>
            <a:lvl8pPr lvl="7" rtl="0">
              <a:spcBef>
                <a:spcPts val="0"/>
              </a:spcBef>
              <a:buClr>
                <a:schemeClr val="dk2"/>
              </a:buClr>
              <a:buSzPct val="100000"/>
              <a:buFont typeface="Raleway"/>
              <a:buNone/>
              <a:defRPr sz="3000" b="1">
                <a:solidFill>
                  <a:schemeClr val="dk2"/>
                </a:solidFill>
                <a:latin typeface="Raleway"/>
                <a:ea typeface="Raleway"/>
                <a:cs typeface="Raleway"/>
                <a:sym typeface="Raleway"/>
              </a:defRPr>
            </a:lvl8pPr>
            <a:lvl9pPr lvl="8" rtl="0">
              <a:spcBef>
                <a:spcPts val="0"/>
              </a:spcBef>
              <a:buClr>
                <a:schemeClr val="dk2"/>
              </a:buClr>
              <a:buSzPct val="100000"/>
              <a:buFont typeface="Raleway"/>
              <a:buNone/>
              <a:defRPr sz="3000" b="1">
                <a:solidFill>
                  <a:schemeClr val="dk2"/>
                </a:solidFill>
                <a:latin typeface="Raleway"/>
                <a:ea typeface="Raleway"/>
                <a:cs typeface="Raleway"/>
                <a:sym typeface="Raleway"/>
              </a:defRPr>
            </a:lvl9pPr>
          </a:lstStyle>
          <a:p>
            <a:pPr algn="just">
              <a:lnSpc>
                <a:spcPct val="115000"/>
              </a:lnSpc>
              <a:spcAft>
                <a:spcPts val="1600"/>
              </a:spcAft>
              <a:buClr>
                <a:srgbClr val="000000"/>
              </a:buClr>
            </a:pPr>
            <a:r>
              <a:rPr lang="en-US" sz="1800" dirty="0">
                <a:solidFill>
                  <a:schemeClr val="tx1"/>
                </a:solidFill>
                <a:latin typeface="Lato"/>
                <a:ea typeface="Lato"/>
                <a:cs typeface="Lato"/>
                <a:sym typeface="Lato"/>
              </a:rPr>
              <a:t>Relational Model </a:t>
            </a:r>
          </a:p>
          <a:p>
            <a:pPr algn="just">
              <a:lnSpc>
                <a:spcPct val="115000"/>
              </a:lnSpc>
              <a:spcAft>
                <a:spcPts val="1600"/>
              </a:spcAft>
              <a:buClr>
                <a:srgbClr val="000000"/>
              </a:buClr>
            </a:pPr>
            <a:r>
              <a:rPr lang="en-US" sz="1800" dirty="0">
                <a:solidFill>
                  <a:srgbClr val="000000"/>
                </a:solidFill>
                <a:latin typeface="Lato"/>
                <a:ea typeface="Lato"/>
                <a:cs typeface="Lato"/>
                <a:sym typeface="Lato"/>
              </a:rPr>
              <a:t>The central data description construct in this model is a relation, which can be thought of as a set of records.</a:t>
            </a:r>
          </a:p>
          <a:p>
            <a:pPr>
              <a:lnSpc>
                <a:spcPct val="115000"/>
              </a:lnSpc>
              <a:spcAft>
                <a:spcPts val="1600"/>
              </a:spcAft>
              <a:buClr>
                <a:srgbClr val="000000"/>
              </a:buClr>
            </a:pPr>
            <a:br>
              <a:rPr lang="en-US" sz="1800" dirty="0">
                <a:solidFill>
                  <a:srgbClr val="000000"/>
                </a:solidFill>
                <a:latin typeface="Lato"/>
                <a:ea typeface="Lato"/>
                <a:cs typeface="Lato"/>
                <a:sym typeface="Lato"/>
              </a:rPr>
            </a:br>
            <a:br>
              <a:rPr lang="en-US" sz="1800" dirty="0">
                <a:solidFill>
                  <a:srgbClr val="000000"/>
                </a:solidFill>
                <a:latin typeface="Lato"/>
                <a:ea typeface="Lato"/>
                <a:cs typeface="Lato"/>
                <a:sym typeface="Lato"/>
              </a:rPr>
            </a:br>
            <a:br>
              <a:rPr lang="en-US" sz="1800" dirty="0">
                <a:solidFill>
                  <a:srgbClr val="000000"/>
                </a:solidFill>
                <a:latin typeface="Lato"/>
                <a:ea typeface="Lato"/>
                <a:cs typeface="Lato"/>
                <a:sym typeface="Lato"/>
              </a:rPr>
            </a:br>
            <a:endParaRPr lang="en-US" sz="1800" b="0" dirty="0">
              <a:latin typeface="Lato"/>
              <a:ea typeface="Lato"/>
              <a:cs typeface="Lato"/>
              <a:sym typeface="Lato"/>
            </a:endParaRPr>
          </a:p>
          <a:p>
            <a:pPr>
              <a:lnSpc>
                <a:spcPct val="115000"/>
              </a:lnSpc>
              <a:spcAft>
                <a:spcPts val="1600"/>
              </a:spcAft>
            </a:pPr>
            <a:endParaRPr lang="en-US" sz="1800" b="0" dirty="0">
              <a:latin typeface="Lato"/>
              <a:ea typeface="Lato"/>
              <a:cs typeface="Lato"/>
              <a:sym typeface="Lato"/>
            </a:endParaRPr>
          </a:p>
        </p:txBody>
      </p:sp>
    </p:spTree>
    <p:extLst>
      <p:ext uri="{BB962C8B-B14F-4D97-AF65-F5344CB8AC3E}">
        <p14:creationId xmlns:p14="http://schemas.microsoft.com/office/powerpoint/2010/main" val="3780098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235116" y="2574996"/>
            <a:ext cx="4908884" cy="2568504"/>
          </a:xfrm>
          <a:prstGeom prst="rect">
            <a:avLst/>
          </a:prstGeom>
        </p:spPr>
      </p:pic>
      <p:sp>
        <p:nvSpPr>
          <p:cNvPr id="98" name="Shape 98"/>
          <p:cNvSpPr txBox="1">
            <a:spLocks noGrp="1"/>
          </p:cNvSpPr>
          <p:nvPr>
            <p:ph type="title" idx="4294967295"/>
          </p:nvPr>
        </p:nvSpPr>
        <p:spPr>
          <a:xfrm>
            <a:off x="402210" y="85426"/>
            <a:ext cx="8152243" cy="768000"/>
          </a:xfrm>
          <a:prstGeom prst="rect">
            <a:avLst/>
          </a:prstGeom>
        </p:spPr>
        <p:txBody>
          <a:bodyPr wrap="square" lIns="91425" tIns="91425" rIns="91425" bIns="91425" anchor="t" anchorCtr="0">
            <a:noAutofit/>
          </a:bodyPr>
          <a:lstStyle/>
          <a:p>
            <a:pPr lvl="0">
              <a:spcAft>
                <a:spcPts val="1600"/>
              </a:spcAft>
            </a:pPr>
            <a:r>
              <a:rPr lang="en-US" sz="4800" dirty="0">
                <a:solidFill>
                  <a:schemeClr val="dk1"/>
                </a:solidFill>
              </a:rPr>
              <a:t>ANSI / SPARC Architecture</a:t>
            </a:r>
            <a:endParaRPr lang="en" sz="4800" dirty="0">
              <a:solidFill>
                <a:schemeClr val="dk1"/>
              </a:solidFill>
            </a:endParaRPr>
          </a:p>
        </p:txBody>
      </p:sp>
      <p:sp>
        <p:nvSpPr>
          <p:cNvPr id="4" name="Shape 99"/>
          <p:cNvSpPr txBox="1">
            <a:spLocks/>
          </p:cNvSpPr>
          <p:nvPr/>
        </p:nvSpPr>
        <p:spPr>
          <a:xfrm>
            <a:off x="402210" y="1144279"/>
            <a:ext cx="8587678" cy="1566473"/>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ct val="100000"/>
              <a:buFont typeface="Raleway"/>
              <a:buNone/>
              <a:defRPr sz="3000" b="1" i="0" u="none" strike="noStrike" cap="none">
                <a:solidFill>
                  <a:schemeClr val="dk2"/>
                </a:solidFill>
                <a:latin typeface="Raleway"/>
                <a:ea typeface="Raleway"/>
                <a:cs typeface="Raleway"/>
                <a:sym typeface="Raleway"/>
              </a:defRPr>
            </a:lvl1pPr>
            <a:lvl2pPr lvl="1" rtl="0">
              <a:spcBef>
                <a:spcPts val="0"/>
              </a:spcBef>
              <a:buClr>
                <a:schemeClr val="dk2"/>
              </a:buClr>
              <a:buSzPct val="100000"/>
              <a:buFont typeface="Raleway"/>
              <a:buNone/>
              <a:defRPr sz="3000" b="1">
                <a:solidFill>
                  <a:schemeClr val="dk2"/>
                </a:solidFill>
                <a:latin typeface="Raleway"/>
                <a:ea typeface="Raleway"/>
                <a:cs typeface="Raleway"/>
                <a:sym typeface="Raleway"/>
              </a:defRPr>
            </a:lvl2pPr>
            <a:lvl3pPr lvl="2" rtl="0">
              <a:spcBef>
                <a:spcPts val="0"/>
              </a:spcBef>
              <a:buClr>
                <a:schemeClr val="dk2"/>
              </a:buClr>
              <a:buSzPct val="100000"/>
              <a:buFont typeface="Raleway"/>
              <a:buNone/>
              <a:defRPr sz="3000" b="1">
                <a:solidFill>
                  <a:schemeClr val="dk2"/>
                </a:solidFill>
                <a:latin typeface="Raleway"/>
                <a:ea typeface="Raleway"/>
                <a:cs typeface="Raleway"/>
                <a:sym typeface="Raleway"/>
              </a:defRPr>
            </a:lvl3pPr>
            <a:lvl4pPr lvl="3" rtl="0">
              <a:spcBef>
                <a:spcPts val="0"/>
              </a:spcBef>
              <a:buClr>
                <a:schemeClr val="dk2"/>
              </a:buClr>
              <a:buSzPct val="100000"/>
              <a:buFont typeface="Raleway"/>
              <a:buNone/>
              <a:defRPr sz="3000" b="1">
                <a:solidFill>
                  <a:schemeClr val="dk2"/>
                </a:solidFill>
                <a:latin typeface="Raleway"/>
                <a:ea typeface="Raleway"/>
                <a:cs typeface="Raleway"/>
                <a:sym typeface="Raleway"/>
              </a:defRPr>
            </a:lvl4pPr>
            <a:lvl5pPr lvl="4" rtl="0">
              <a:spcBef>
                <a:spcPts val="0"/>
              </a:spcBef>
              <a:buClr>
                <a:schemeClr val="dk2"/>
              </a:buClr>
              <a:buSzPct val="100000"/>
              <a:buFont typeface="Raleway"/>
              <a:buNone/>
              <a:defRPr sz="3000" b="1">
                <a:solidFill>
                  <a:schemeClr val="dk2"/>
                </a:solidFill>
                <a:latin typeface="Raleway"/>
                <a:ea typeface="Raleway"/>
                <a:cs typeface="Raleway"/>
                <a:sym typeface="Raleway"/>
              </a:defRPr>
            </a:lvl5pPr>
            <a:lvl6pPr lvl="5" rtl="0">
              <a:spcBef>
                <a:spcPts val="0"/>
              </a:spcBef>
              <a:buClr>
                <a:schemeClr val="dk2"/>
              </a:buClr>
              <a:buSzPct val="100000"/>
              <a:buFont typeface="Raleway"/>
              <a:buNone/>
              <a:defRPr sz="3000" b="1">
                <a:solidFill>
                  <a:schemeClr val="dk2"/>
                </a:solidFill>
                <a:latin typeface="Raleway"/>
                <a:ea typeface="Raleway"/>
                <a:cs typeface="Raleway"/>
                <a:sym typeface="Raleway"/>
              </a:defRPr>
            </a:lvl6pPr>
            <a:lvl7pPr lvl="6" rtl="0">
              <a:spcBef>
                <a:spcPts val="0"/>
              </a:spcBef>
              <a:buClr>
                <a:schemeClr val="dk2"/>
              </a:buClr>
              <a:buSzPct val="100000"/>
              <a:buFont typeface="Raleway"/>
              <a:buNone/>
              <a:defRPr sz="3000" b="1">
                <a:solidFill>
                  <a:schemeClr val="dk2"/>
                </a:solidFill>
                <a:latin typeface="Raleway"/>
                <a:ea typeface="Raleway"/>
                <a:cs typeface="Raleway"/>
                <a:sym typeface="Raleway"/>
              </a:defRPr>
            </a:lvl7pPr>
            <a:lvl8pPr lvl="7" rtl="0">
              <a:spcBef>
                <a:spcPts val="0"/>
              </a:spcBef>
              <a:buClr>
                <a:schemeClr val="dk2"/>
              </a:buClr>
              <a:buSzPct val="100000"/>
              <a:buFont typeface="Raleway"/>
              <a:buNone/>
              <a:defRPr sz="3000" b="1">
                <a:solidFill>
                  <a:schemeClr val="dk2"/>
                </a:solidFill>
                <a:latin typeface="Raleway"/>
                <a:ea typeface="Raleway"/>
                <a:cs typeface="Raleway"/>
                <a:sym typeface="Raleway"/>
              </a:defRPr>
            </a:lvl8pPr>
            <a:lvl9pPr lvl="8" rtl="0">
              <a:spcBef>
                <a:spcPts val="0"/>
              </a:spcBef>
              <a:buClr>
                <a:schemeClr val="dk2"/>
              </a:buClr>
              <a:buSzPct val="100000"/>
              <a:buFont typeface="Raleway"/>
              <a:buNone/>
              <a:defRPr sz="3000" b="1">
                <a:solidFill>
                  <a:schemeClr val="dk2"/>
                </a:solidFill>
                <a:latin typeface="Raleway"/>
                <a:ea typeface="Raleway"/>
                <a:cs typeface="Raleway"/>
                <a:sym typeface="Raleway"/>
              </a:defRPr>
            </a:lvl9pPr>
          </a:lstStyle>
          <a:p>
            <a:pPr>
              <a:lnSpc>
                <a:spcPct val="115000"/>
              </a:lnSpc>
              <a:spcAft>
                <a:spcPts val="1600"/>
              </a:spcAft>
              <a:buClr>
                <a:srgbClr val="000000"/>
              </a:buClr>
            </a:pPr>
            <a:r>
              <a:rPr lang="en-US" sz="1800" dirty="0">
                <a:solidFill>
                  <a:srgbClr val="000000"/>
                </a:solidFill>
                <a:latin typeface="Lato"/>
                <a:ea typeface="Lato"/>
                <a:cs typeface="Lato"/>
                <a:sym typeface="Lato"/>
              </a:rPr>
              <a:t>• Proposed a framework for DBMS in 1975</a:t>
            </a:r>
          </a:p>
          <a:p>
            <a:pPr>
              <a:lnSpc>
                <a:spcPct val="115000"/>
              </a:lnSpc>
              <a:spcAft>
                <a:spcPts val="1600"/>
              </a:spcAft>
              <a:buClr>
                <a:srgbClr val="000000"/>
              </a:buClr>
            </a:pPr>
            <a:r>
              <a:rPr lang="en-US" sz="1800" dirty="0">
                <a:solidFill>
                  <a:srgbClr val="000000"/>
                </a:solidFill>
                <a:latin typeface="Lato"/>
                <a:ea typeface="Lato"/>
                <a:cs typeface="Lato"/>
                <a:sym typeface="Lato"/>
              </a:rPr>
              <a:t> • American National Standards Institute</a:t>
            </a:r>
          </a:p>
          <a:p>
            <a:pPr>
              <a:lnSpc>
                <a:spcPct val="115000"/>
              </a:lnSpc>
              <a:spcAft>
                <a:spcPts val="1600"/>
              </a:spcAft>
              <a:buClr>
                <a:srgbClr val="000000"/>
              </a:buClr>
            </a:pPr>
            <a:r>
              <a:rPr lang="en-US" sz="1800" dirty="0">
                <a:solidFill>
                  <a:srgbClr val="000000"/>
                </a:solidFill>
                <a:latin typeface="Lato"/>
                <a:ea typeface="Lato"/>
                <a:cs typeface="Lato"/>
                <a:sym typeface="Lato"/>
              </a:rPr>
              <a:t> • Standards Planning Requirements Committee</a:t>
            </a:r>
          </a:p>
          <a:p>
            <a:pPr>
              <a:lnSpc>
                <a:spcPct val="115000"/>
              </a:lnSpc>
              <a:spcAft>
                <a:spcPts val="1600"/>
              </a:spcAft>
              <a:buClr>
                <a:srgbClr val="000000"/>
              </a:buClr>
            </a:pPr>
            <a:r>
              <a:rPr lang="en-US" sz="1800" dirty="0">
                <a:solidFill>
                  <a:srgbClr val="000000"/>
                </a:solidFill>
                <a:latin typeface="Lato"/>
                <a:ea typeface="Lato"/>
                <a:cs typeface="Lato"/>
                <a:sym typeface="Lato"/>
              </a:rPr>
              <a:t> Three tier architecture </a:t>
            </a:r>
          </a:p>
          <a:p>
            <a:pPr>
              <a:lnSpc>
                <a:spcPct val="115000"/>
              </a:lnSpc>
              <a:spcAft>
                <a:spcPts val="1600"/>
              </a:spcAft>
              <a:buClr>
                <a:srgbClr val="000000"/>
              </a:buClr>
            </a:pPr>
            <a:r>
              <a:rPr lang="en-US" sz="1800" dirty="0">
                <a:solidFill>
                  <a:srgbClr val="000000"/>
                </a:solidFill>
                <a:latin typeface="Lato"/>
                <a:ea typeface="Lato"/>
                <a:cs typeface="Lato"/>
                <a:sym typeface="Lato"/>
              </a:rPr>
              <a:t>• Internal level - for systems designers</a:t>
            </a:r>
          </a:p>
          <a:p>
            <a:pPr>
              <a:lnSpc>
                <a:spcPct val="115000"/>
              </a:lnSpc>
              <a:spcAft>
                <a:spcPts val="1600"/>
              </a:spcAft>
              <a:buClr>
                <a:srgbClr val="000000"/>
              </a:buClr>
            </a:pPr>
            <a:r>
              <a:rPr lang="en-US" sz="1800" dirty="0">
                <a:solidFill>
                  <a:srgbClr val="000000"/>
                </a:solidFill>
                <a:latin typeface="Lato"/>
                <a:ea typeface="Lato"/>
                <a:cs typeface="Lato"/>
                <a:sym typeface="Lato"/>
              </a:rPr>
              <a:t> • Conceptual level - for database designers </a:t>
            </a:r>
          </a:p>
          <a:p>
            <a:pPr>
              <a:lnSpc>
                <a:spcPct val="115000"/>
              </a:lnSpc>
              <a:spcAft>
                <a:spcPts val="1600"/>
              </a:spcAft>
              <a:buClr>
                <a:srgbClr val="000000"/>
              </a:buClr>
            </a:pPr>
            <a:r>
              <a:rPr lang="en-US" sz="1800" dirty="0">
                <a:solidFill>
                  <a:srgbClr val="000000"/>
                </a:solidFill>
                <a:latin typeface="Lato"/>
                <a:ea typeface="Lato"/>
                <a:cs typeface="Lato"/>
                <a:sym typeface="Lato"/>
              </a:rPr>
              <a:t>• External level - for database users</a:t>
            </a:r>
          </a:p>
        </p:txBody>
      </p:sp>
    </p:spTree>
    <p:extLst>
      <p:ext uri="{BB962C8B-B14F-4D97-AF65-F5344CB8AC3E}">
        <p14:creationId xmlns:p14="http://schemas.microsoft.com/office/powerpoint/2010/main" val="1492873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idx="4294967295"/>
          </p:nvPr>
        </p:nvSpPr>
        <p:spPr>
          <a:xfrm>
            <a:off x="402210" y="85426"/>
            <a:ext cx="8152243" cy="768000"/>
          </a:xfrm>
          <a:prstGeom prst="rect">
            <a:avLst/>
          </a:prstGeom>
        </p:spPr>
        <p:txBody>
          <a:bodyPr wrap="square" lIns="91425" tIns="91425" rIns="91425" bIns="91425" anchor="t" anchorCtr="0">
            <a:noAutofit/>
          </a:bodyPr>
          <a:lstStyle/>
          <a:p>
            <a:pPr lvl="0">
              <a:spcAft>
                <a:spcPts val="1600"/>
              </a:spcAft>
            </a:pPr>
            <a:r>
              <a:rPr lang="en-US" sz="4800" dirty="0">
                <a:solidFill>
                  <a:schemeClr val="dk1"/>
                </a:solidFill>
              </a:rPr>
              <a:t>Conceptual Level </a:t>
            </a:r>
            <a:endParaRPr lang="en" sz="4800" dirty="0">
              <a:solidFill>
                <a:schemeClr val="dk1"/>
              </a:solidFill>
            </a:endParaRPr>
          </a:p>
        </p:txBody>
      </p:sp>
      <p:sp>
        <p:nvSpPr>
          <p:cNvPr id="4" name="Shape 99"/>
          <p:cNvSpPr txBox="1">
            <a:spLocks/>
          </p:cNvSpPr>
          <p:nvPr/>
        </p:nvSpPr>
        <p:spPr>
          <a:xfrm>
            <a:off x="402210" y="1144279"/>
            <a:ext cx="8587678" cy="1566473"/>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ct val="100000"/>
              <a:buFont typeface="Raleway"/>
              <a:buNone/>
              <a:defRPr sz="3000" b="1" i="0" u="none" strike="noStrike" cap="none">
                <a:solidFill>
                  <a:schemeClr val="dk2"/>
                </a:solidFill>
                <a:latin typeface="Raleway"/>
                <a:ea typeface="Raleway"/>
                <a:cs typeface="Raleway"/>
                <a:sym typeface="Raleway"/>
              </a:defRPr>
            </a:lvl1pPr>
            <a:lvl2pPr lvl="1" rtl="0">
              <a:spcBef>
                <a:spcPts val="0"/>
              </a:spcBef>
              <a:buClr>
                <a:schemeClr val="dk2"/>
              </a:buClr>
              <a:buSzPct val="100000"/>
              <a:buFont typeface="Raleway"/>
              <a:buNone/>
              <a:defRPr sz="3000" b="1">
                <a:solidFill>
                  <a:schemeClr val="dk2"/>
                </a:solidFill>
                <a:latin typeface="Raleway"/>
                <a:ea typeface="Raleway"/>
                <a:cs typeface="Raleway"/>
                <a:sym typeface="Raleway"/>
              </a:defRPr>
            </a:lvl2pPr>
            <a:lvl3pPr lvl="2" rtl="0">
              <a:spcBef>
                <a:spcPts val="0"/>
              </a:spcBef>
              <a:buClr>
                <a:schemeClr val="dk2"/>
              </a:buClr>
              <a:buSzPct val="100000"/>
              <a:buFont typeface="Raleway"/>
              <a:buNone/>
              <a:defRPr sz="3000" b="1">
                <a:solidFill>
                  <a:schemeClr val="dk2"/>
                </a:solidFill>
                <a:latin typeface="Raleway"/>
                <a:ea typeface="Raleway"/>
                <a:cs typeface="Raleway"/>
                <a:sym typeface="Raleway"/>
              </a:defRPr>
            </a:lvl3pPr>
            <a:lvl4pPr lvl="3" rtl="0">
              <a:spcBef>
                <a:spcPts val="0"/>
              </a:spcBef>
              <a:buClr>
                <a:schemeClr val="dk2"/>
              </a:buClr>
              <a:buSzPct val="100000"/>
              <a:buFont typeface="Raleway"/>
              <a:buNone/>
              <a:defRPr sz="3000" b="1">
                <a:solidFill>
                  <a:schemeClr val="dk2"/>
                </a:solidFill>
                <a:latin typeface="Raleway"/>
                <a:ea typeface="Raleway"/>
                <a:cs typeface="Raleway"/>
                <a:sym typeface="Raleway"/>
              </a:defRPr>
            </a:lvl4pPr>
            <a:lvl5pPr lvl="4" rtl="0">
              <a:spcBef>
                <a:spcPts val="0"/>
              </a:spcBef>
              <a:buClr>
                <a:schemeClr val="dk2"/>
              </a:buClr>
              <a:buSzPct val="100000"/>
              <a:buFont typeface="Raleway"/>
              <a:buNone/>
              <a:defRPr sz="3000" b="1">
                <a:solidFill>
                  <a:schemeClr val="dk2"/>
                </a:solidFill>
                <a:latin typeface="Raleway"/>
                <a:ea typeface="Raleway"/>
                <a:cs typeface="Raleway"/>
                <a:sym typeface="Raleway"/>
              </a:defRPr>
            </a:lvl5pPr>
            <a:lvl6pPr lvl="5" rtl="0">
              <a:spcBef>
                <a:spcPts val="0"/>
              </a:spcBef>
              <a:buClr>
                <a:schemeClr val="dk2"/>
              </a:buClr>
              <a:buSzPct val="100000"/>
              <a:buFont typeface="Raleway"/>
              <a:buNone/>
              <a:defRPr sz="3000" b="1">
                <a:solidFill>
                  <a:schemeClr val="dk2"/>
                </a:solidFill>
                <a:latin typeface="Raleway"/>
                <a:ea typeface="Raleway"/>
                <a:cs typeface="Raleway"/>
                <a:sym typeface="Raleway"/>
              </a:defRPr>
            </a:lvl6pPr>
            <a:lvl7pPr lvl="6" rtl="0">
              <a:spcBef>
                <a:spcPts val="0"/>
              </a:spcBef>
              <a:buClr>
                <a:schemeClr val="dk2"/>
              </a:buClr>
              <a:buSzPct val="100000"/>
              <a:buFont typeface="Raleway"/>
              <a:buNone/>
              <a:defRPr sz="3000" b="1">
                <a:solidFill>
                  <a:schemeClr val="dk2"/>
                </a:solidFill>
                <a:latin typeface="Raleway"/>
                <a:ea typeface="Raleway"/>
                <a:cs typeface="Raleway"/>
                <a:sym typeface="Raleway"/>
              </a:defRPr>
            </a:lvl7pPr>
            <a:lvl8pPr lvl="7" rtl="0">
              <a:spcBef>
                <a:spcPts val="0"/>
              </a:spcBef>
              <a:buClr>
                <a:schemeClr val="dk2"/>
              </a:buClr>
              <a:buSzPct val="100000"/>
              <a:buFont typeface="Raleway"/>
              <a:buNone/>
              <a:defRPr sz="3000" b="1">
                <a:solidFill>
                  <a:schemeClr val="dk2"/>
                </a:solidFill>
                <a:latin typeface="Raleway"/>
                <a:ea typeface="Raleway"/>
                <a:cs typeface="Raleway"/>
                <a:sym typeface="Raleway"/>
              </a:defRPr>
            </a:lvl8pPr>
            <a:lvl9pPr lvl="8" rtl="0">
              <a:spcBef>
                <a:spcPts val="0"/>
              </a:spcBef>
              <a:buClr>
                <a:schemeClr val="dk2"/>
              </a:buClr>
              <a:buSzPct val="100000"/>
              <a:buFont typeface="Raleway"/>
              <a:buNone/>
              <a:defRPr sz="3000" b="1">
                <a:solidFill>
                  <a:schemeClr val="dk2"/>
                </a:solidFill>
                <a:latin typeface="Raleway"/>
                <a:ea typeface="Raleway"/>
                <a:cs typeface="Raleway"/>
                <a:sym typeface="Raleway"/>
              </a:defRPr>
            </a:lvl9pPr>
          </a:lstStyle>
          <a:p>
            <a:pPr>
              <a:lnSpc>
                <a:spcPct val="115000"/>
              </a:lnSpc>
              <a:spcAft>
                <a:spcPts val="1600"/>
              </a:spcAft>
              <a:buClr>
                <a:srgbClr val="000000"/>
              </a:buClr>
            </a:pPr>
            <a:r>
              <a:rPr lang="en-US" sz="1800" dirty="0">
                <a:solidFill>
                  <a:srgbClr val="000000"/>
                </a:solidFill>
                <a:latin typeface="Lato"/>
                <a:ea typeface="Lato"/>
                <a:cs typeface="Lato"/>
                <a:sym typeface="Lato"/>
              </a:rPr>
              <a:t>• Deals with the organization of the entire database content </a:t>
            </a:r>
          </a:p>
          <a:p>
            <a:pPr>
              <a:lnSpc>
                <a:spcPct val="115000"/>
              </a:lnSpc>
              <a:spcAft>
                <a:spcPts val="1600"/>
              </a:spcAft>
              <a:buClr>
                <a:srgbClr val="000000"/>
              </a:buClr>
            </a:pPr>
            <a:r>
              <a:rPr lang="en-US" sz="1800" dirty="0">
                <a:solidFill>
                  <a:srgbClr val="000000"/>
                </a:solidFill>
                <a:latin typeface="Lato"/>
                <a:ea typeface="Lato"/>
                <a:cs typeface="Lato"/>
                <a:sym typeface="Lato"/>
              </a:rPr>
              <a:t>• Abstractions are used to remove unnecessary details of the internal level </a:t>
            </a:r>
          </a:p>
          <a:p>
            <a:pPr>
              <a:lnSpc>
                <a:spcPct val="115000"/>
              </a:lnSpc>
              <a:spcAft>
                <a:spcPts val="1600"/>
              </a:spcAft>
              <a:buClr>
                <a:srgbClr val="000000"/>
              </a:buClr>
            </a:pPr>
            <a:r>
              <a:rPr lang="en-US" sz="1800" dirty="0">
                <a:solidFill>
                  <a:srgbClr val="000000"/>
                </a:solidFill>
                <a:latin typeface="Lato"/>
                <a:ea typeface="Lato"/>
                <a:cs typeface="Lato"/>
                <a:sym typeface="Lato"/>
              </a:rPr>
              <a:t>• Used by DBAs and application programmers </a:t>
            </a:r>
          </a:p>
          <a:p>
            <a:pPr>
              <a:lnSpc>
                <a:spcPct val="115000"/>
              </a:lnSpc>
              <a:spcAft>
                <a:spcPts val="1600"/>
              </a:spcAft>
              <a:buClr>
                <a:srgbClr val="000000"/>
              </a:buClr>
            </a:pPr>
            <a:r>
              <a:rPr lang="en-US" sz="1800" dirty="0">
                <a:solidFill>
                  <a:srgbClr val="000000"/>
                </a:solidFill>
                <a:latin typeface="Lato"/>
                <a:ea typeface="Lato"/>
                <a:cs typeface="Lato"/>
                <a:sym typeface="Lato"/>
              </a:rPr>
              <a:t>• Conceptual Schema: </a:t>
            </a:r>
          </a:p>
          <a:p>
            <a:pPr>
              <a:lnSpc>
                <a:spcPct val="115000"/>
              </a:lnSpc>
              <a:spcAft>
                <a:spcPts val="1600"/>
              </a:spcAft>
              <a:buClr>
                <a:srgbClr val="000000"/>
              </a:buClr>
            </a:pPr>
            <a:r>
              <a:rPr lang="en-US" sz="1800" dirty="0">
                <a:solidFill>
                  <a:srgbClr val="000000"/>
                </a:solidFill>
                <a:latin typeface="Lato"/>
                <a:ea typeface="Lato"/>
                <a:cs typeface="Lato"/>
                <a:sym typeface="Lato"/>
              </a:rPr>
              <a:t>• For example:            </a:t>
            </a:r>
          </a:p>
          <a:p>
            <a:pPr>
              <a:lnSpc>
                <a:spcPct val="115000"/>
              </a:lnSpc>
              <a:spcAft>
                <a:spcPts val="1600"/>
              </a:spcAft>
              <a:buClr>
                <a:srgbClr val="000000"/>
              </a:buClr>
            </a:pPr>
            <a:r>
              <a:rPr lang="en-US" sz="1800" dirty="0">
                <a:solidFill>
                  <a:srgbClr val="000000"/>
                </a:solidFill>
                <a:latin typeface="Lato"/>
                <a:ea typeface="Lato"/>
                <a:cs typeface="Lato"/>
                <a:sym typeface="Lato"/>
              </a:rPr>
              <a:t>CREATE TABLE Employee (  Name VARCHAR(25),  Salary REAL, Department VARCHAR(10) )</a:t>
            </a:r>
          </a:p>
        </p:txBody>
      </p:sp>
    </p:spTree>
    <p:extLst>
      <p:ext uri="{BB962C8B-B14F-4D97-AF65-F5344CB8AC3E}">
        <p14:creationId xmlns:p14="http://schemas.microsoft.com/office/powerpoint/2010/main" val="1018285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idx="4294967295"/>
          </p:nvPr>
        </p:nvSpPr>
        <p:spPr>
          <a:xfrm>
            <a:off x="402210" y="85426"/>
            <a:ext cx="8152243" cy="768000"/>
          </a:xfrm>
          <a:prstGeom prst="rect">
            <a:avLst/>
          </a:prstGeom>
        </p:spPr>
        <p:txBody>
          <a:bodyPr wrap="square" lIns="91425" tIns="91425" rIns="91425" bIns="91425" anchor="t" anchorCtr="0">
            <a:noAutofit/>
          </a:bodyPr>
          <a:lstStyle/>
          <a:p>
            <a:pPr lvl="0">
              <a:spcAft>
                <a:spcPts val="1600"/>
              </a:spcAft>
            </a:pPr>
            <a:r>
              <a:rPr lang="en-US" sz="4800" dirty="0">
                <a:solidFill>
                  <a:schemeClr val="dk1"/>
                </a:solidFill>
              </a:rPr>
              <a:t>Conceptual Level </a:t>
            </a:r>
            <a:endParaRPr lang="en" sz="4800" dirty="0">
              <a:solidFill>
                <a:schemeClr val="dk1"/>
              </a:solidFill>
            </a:endParaRPr>
          </a:p>
        </p:txBody>
      </p:sp>
      <p:sp>
        <p:nvSpPr>
          <p:cNvPr id="4" name="Shape 99"/>
          <p:cNvSpPr txBox="1">
            <a:spLocks/>
          </p:cNvSpPr>
          <p:nvPr/>
        </p:nvSpPr>
        <p:spPr>
          <a:xfrm>
            <a:off x="402210" y="1144279"/>
            <a:ext cx="8587678" cy="1566473"/>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ct val="100000"/>
              <a:buFont typeface="Raleway"/>
              <a:buNone/>
              <a:defRPr sz="3000" b="1" i="0" u="none" strike="noStrike" cap="none">
                <a:solidFill>
                  <a:schemeClr val="dk2"/>
                </a:solidFill>
                <a:latin typeface="Raleway"/>
                <a:ea typeface="Raleway"/>
                <a:cs typeface="Raleway"/>
                <a:sym typeface="Raleway"/>
              </a:defRPr>
            </a:lvl1pPr>
            <a:lvl2pPr lvl="1" rtl="0">
              <a:spcBef>
                <a:spcPts val="0"/>
              </a:spcBef>
              <a:buClr>
                <a:schemeClr val="dk2"/>
              </a:buClr>
              <a:buSzPct val="100000"/>
              <a:buFont typeface="Raleway"/>
              <a:buNone/>
              <a:defRPr sz="3000" b="1">
                <a:solidFill>
                  <a:schemeClr val="dk2"/>
                </a:solidFill>
                <a:latin typeface="Raleway"/>
                <a:ea typeface="Raleway"/>
                <a:cs typeface="Raleway"/>
                <a:sym typeface="Raleway"/>
              </a:defRPr>
            </a:lvl2pPr>
            <a:lvl3pPr lvl="2" rtl="0">
              <a:spcBef>
                <a:spcPts val="0"/>
              </a:spcBef>
              <a:buClr>
                <a:schemeClr val="dk2"/>
              </a:buClr>
              <a:buSzPct val="100000"/>
              <a:buFont typeface="Raleway"/>
              <a:buNone/>
              <a:defRPr sz="3000" b="1">
                <a:solidFill>
                  <a:schemeClr val="dk2"/>
                </a:solidFill>
                <a:latin typeface="Raleway"/>
                <a:ea typeface="Raleway"/>
                <a:cs typeface="Raleway"/>
                <a:sym typeface="Raleway"/>
              </a:defRPr>
            </a:lvl3pPr>
            <a:lvl4pPr lvl="3" rtl="0">
              <a:spcBef>
                <a:spcPts val="0"/>
              </a:spcBef>
              <a:buClr>
                <a:schemeClr val="dk2"/>
              </a:buClr>
              <a:buSzPct val="100000"/>
              <a:buFont typeface="Raleway"/>
              <a:buNone/>
              <a:defRPr sz="3000" b="1">
                <a:solidFill>
                  <a:schemeClr val="dk2"/>
                </a:solidFill>
                <a:latin typeface="Raleway"/>
                <a:ea typeface="Raleway"/>
                <a:cs typeface="Raleway"/>
                <a:sym typeface="Raleway"/>
              </a:defRPr>
            </a:lvl4pPr>
            <a:lvl5pPr lvl="4" rtl="0">
              <a:spcBef>
                <a:spcPts val="0"/>
              </a:spcBef>
              <a:buClr>
                <a:schemeClr val="dk2"/>
              </a:buClr>
              <a:buSzPct val="100000"/>
              <a:buFont typeface="Raleway"/>
              <a:buNone/>
              <a:defRPr sz="3000" b="1">
                <a:solidFill>
                  <a:schemeClr val="dk2"/>
                </a:solidFill>
                <a:latin typeface="Raleway"/>
                <a:ea typeface="Raleway"/>
                <a:cs typeface="Raleway"/>
                <a:sym typeface="Raleway"/>
              </a:defRPr>
            </a:lvl5pPr>
            <a:lvl6pPr lvl="5" rtl="0">
              <a:spcBef>
                <a:spcPts val="0"/>
              </a:spcBef>
              <a:buClr>
                <a:schemeClr val="dk2"/>
              </a:buClr>
              <a:buSzPct val="100000"/>
              <a:buFont typeface="Raleway"/>
              <a:buNone/>
              <a:defRPr sz="3000" b="1">
                <a:solidFill>
                  <a:schemeClr val="dk2"/>
                </a:solidFill>
                <a:latin typeface="Raleway"/>
                <a:ea typeface="Raleway"/>
                <a:cs typeface="Raleway"/>
                <a:sym typeface="Raleway"/>
              </a:defRPr>
            </a:lvl6pPr>
            <a:lvl7pPr lvl="6" rtl="0">
              <a:spcBef>
                <a:spcPts val="0"/>
              </a:spcBef>
              <a:buClr>
                <a:schemeClr val="dk2"/>
              </a:buClr>
              <a:buSzPct val="100000"/>
              <a:buFont typeface="Raleway"/>
              <a:buNone/>
              <a:defRPr sz="3000" b="1">
                <a:solidFill>
                  <a:schemeClr val="dk2"/>
                </a:solidFill>
                <a:latin typeface="Raleway"/>
                <a:ea typeface="Raleway"/>
                <a:cs typeface="Raleway"/>
                <a:sym typeface="Raleway"/>
              </a:defRPr>
            </a:lvl7pPr>
            <a:lvl8pPr lvl="7" rtl="0">
              <a:spcBef>
                <a:spcPts val="0"/>
              </a:spcBef>
              <a:buClr>
                <a:schemeClr val="dk2"/>
              </a:buClr>
              <a:buSzPct val="100000"/>
              <a:buFont typeface="Raleway"/>
              <a:buNone/>
              <a:defRPr sz="3000" b="1">
                <a:solidFill>
                  <a:schemeClr val="dk2"/>
                </a:solidFill>
                <a:latin typeface="Raleway"/>
                <a:ea typeface="Raleway"/>
                <a:cs typeface="Raleway"/>
                <a:sym typeface="Raleway"/>
              </a:defRPr>
            </a:lvl8pPr>
            <a:lvl9pPr lvl="8" rtl="0">
              <a:spcBef>
                <a:spcPts val="0"/>
              </a:spcBef>
              <a:buClr>
                <a:schemeClr val="dk2"/>
              </a:buClr>
              <a:buSzPct val="100000"/>
              <a:buFont typeface="Raleway"/>
              <a:buNone/>
              <a:defRPr sz="3000" b="1">
                <a:solidFill>
                  <a:schemeClr val="dk2"/>
                </a:solidFill>
                <a:latin typeface="Raleway"/>
                <a:ea typeface="Raleway"/>
                <a:cs typeface="Raleway"/>
                <a:sym typeface="Raleway"/>
              </a:defRPr>
            </a:lvl9pPr>
          </a:lstStyle>
          <a:p>
            <a:pPr>
              <a:lnSpc>
                <a:spcPct val="115000"/>
              </a:lnSpc>
              <a:spcAft>
                <a:spcPts val="1600"/>
              </a:spcAft>
              <a:buClr>
                <a:srgbClr val="000000"/>
              </a:buClr>
            </a:pPr>
            <a:r>
              <a:rPr lang="en-US" sz="1800" dirty="0">
                <a:solidFill>
                  <a:srgbClr val="000000"/>
                </a:solidFill>
                <a:latin typeface="Lato"/>
                <a:ea typeface="Lato"/>
                <a:cs typeface="Lato"/>
                <a:sym typeface="Lato"/>
              </a:rPr>
              <a:t>Students(?) </a:t>
            </a:r>
          </a:p>
          <a:p>
            <a:pPr>
              <a:lnSpc>
                <a:spcPct val="115000"/>
              </a:lnSpc>
              <a:spcAft>
                <a:spcPts val="1600"/>
              </a:spcAft>
              <a:buClr>
                <a:srgbClr val="000000"/>
              </a:buClr>
            </a:pPr>
            <a:r>
              <a:rPr lang="en-US" sz="1800" dirty="0">
                <a:solidFill>
                  <a:srgbClr val="000000"/>
                </a:solidFill>
                <a:latin typeface="Lato"/>
                <a:ea typeface="Lato"/>
                <a:cs typeface="Lato"/>
                <a:sym typeface="Lato"/>
              </a:rPr>
              <a:t>Faculty(?)</a:t>
            </a:r>
          </a:p>
          <a:p>
            <a:pPr>
              <a:lnSpc>
                <a:spcPct val="115000"/>
              </a:lnSpc>
              <a:spcAft>
                <a:spcPts val="1600"/>
              </a:spcAft>
              <a:buClr>
                <a:srgbClr val="000000"/>
              </a:buClr>
            </a:pPr>
            <a:r>
              <a:rPr lang="en-US" sz="1800" dirty="0">
                <a:solidFill>
                  <a:srgbClr val="000000"/>
                </a:solidFill>
                <a:latin typeface="Lato"/>
                <a:ea typeface="Lato"/>
                <a:cs typeface="Lato"/>
                <a:sym typeface="Lato"/>
              </a:rPr>
              <a:t>Courses(?)</a:t>
            </a:r>
          </a:p>
          <a:p>
            <a:pPr>
              <a:lnSpc>
                <a:spcPct val="115000"/>
              </a:lnSpc>
              <a:spcAft>
                <a:spcPts val="1600"/>
              </a:spcAft>
              <a:buClr>
                <a:srgbClr val="000000"/>
              </a:buClr>
            </a:pPr>
            <a:r>
              <a:rPr lang="en-US" sz="1800" dirty="0">
                <a:solidFill>
                  <a:srgbClr val="000000"/>
                </a:solidFill>
                <a:latin typeface="Lato"/>
                <a:ea typeface="Lato"/>
                <a:cs typeface="Lato"/>
                <a:sym typeface="Lato"/>
              </a:rPr>
              <a:t>Rooms(?)</a:t>
            </a:r>
          </a:p>
          <a:p>
            <a:pPr>
              <a:lnSpc>
                <a:spcPct val="115000"/>
              </a:lnSpc>
              <a:spcAft>
                <a:spcPts val="1600"/>
              </a:spcAft>
              <a:buClr>
                <a:srgbClr val="000000"/>
              </a:buClr>
            </a:pPr>
            <a:r>
              <a:rPr lang="en-US" sz="1800" dirty="0">
                <a:solidFill>
                  <a:srgbClr val="000000"/>
                </a:solidFill>
                <a:latin typeface="Lato"/>
                <a:ea typeface="Lato"/>
                <a:cs typeface="Lato"/>
                <a:sym typeface="Lato"/>
              </a:rPr>
              <a:t>Enrolled(?)</a:t>
            </a:r>
          </a:p>
          <a:p>
            <a:pPr>
              <a:lnSpc>
                <a:spcPct val="115000"/>
              </a:lnSpc>
              <a:spcAft>
                <a:spcPts val="1600"/>
              </a:spcAft>
              <a:buClr>
                <a:srgbClr val="000000"/>
              </a:buClr>
            </a:pPr>
            <a:r>
              <a:rPr lang="en-US" sz="1800" dirty="0">
                <a:solidFill>
                  <a:srgbClr val="000000"/>
                </a:solidFill>
                <a:latin typeface="Lato"/>
                <a:ea typeface="Lato"/>
                <a:cs typeface="Lato"/>
                <a:sym typeface="Lato"/>
              </a:rPr>
              <a:t>Teaches(?)</a:t>
            </a:r>
          </a:p>
          <a:p>
            <a:pPr>
              <a:lnSpc>
                <a:spcPct val="115000"/>
              </a:lnSpc>
              <a:spcAft>
                <a:spcPts val="1600"/>
              </a:spcAft>
              <a:buClr>
                <a:srgbClr val="000000"/>
              </a:buClr>
            </a:pPr>
            <a:r>
              <a:rPr lang="en-US" sz="1800" dirty="0">
                <a:solidFill>
                  <a:srgbClr val="000000"/>
                </a:solidFill>
                <a:latin typeface="Lato"/>
                <a:ea typeface="Lato"/>
                <a:cs typeface="Lato"/>
                <a:sym typeface="Lato"/>
              </a:rPr>
              <a:t>Meets-In(?)</a:t>
            </a:r>
          </a:p>
        </p:txBody>
      </p:sp>
    </p:spTree>
    <p:extLst>
      <p:ext uri="{BB962C8B-B14F-4D97-AF65-F5344CB8AC3E}">
        <p14:creationId xmlns:p14="http://schemas.microsoft.com/office/powerpoint/2010/main" val="964371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idx="4294967295"/>
          </p:nvPr>
        </p:nvSpPr>
        <p:spPr>
          <a:xfrm>
            <a:off x="402210" y="85426"/>
            <a:ext cx="8152243" cy="768000"/>
          </a:xfrm>
          <a:prstGeom prst="rect">
            <a:avLst/>
          </a:prstGeom>
        </p:spPr>
        <p:txBody>
          <a:bodyPr wrap="square" lIns="91425" tIns="91425" rIns="91425" bIns="91425" anchor="t" anchorCtr="0">
            <a:noAutofit/>
          </a:bodyPr>
          <a:lstStyle/>
          <a:p>
            <a:pPr lvl="0">
              <a:spcAft>
                <a:spcPts val="1600"/>
              </a:spcAft>
            </a:pPr>
            <a:r>
              <a:rPr lang="en-US" sz="4800" dirty="0">
                <a:solidFill>
                  <a:schemeClr val="dk1"/>
                </a:solidFill>
              </a:rPr>
              <a:t>Conceptual Level </a:t>
            </a:r>
            <a:endParaRPr lang="en" sz="4800" dirty="0">
              <a:solidFill>
                <a:schemeClr val="dk1"/>
              </a:solidFill>
            </a:endParaRPr>
          </a:p>
        </p:txBody>
      </p:sp>
      <p:sp>
        <p:nvSpPr>
          <p:cNvPr id="4" name="Shape 99"/>
          <p:cNvSpPr txBox="1">
            <a:spLocks/>
          </p:cNvSpPr>
          <p:nvPr/>
        </p:nvSpPr>
        <p:spPr>
          <a:xfrm>
            <a:off x="402210" y="1144279"/>
            <a:ext cx="8587678" cy="1566473"/>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ct val="100000"/>
              <a:buFont typeface="Raleway"/>
              <a:buNone/>
              <a:defRPr sz="3000" b="1" i="0" u="none" strike="noStrike" cap="none">
                <a:solidFill>
                  <a:schemeClr val="dk2"/>
                </a:solidFill>
                <a:latin typeface="Raleway"/>
                <a:ea typeface="Raleway"/>
                <a:cs typeface="Raleway"/>
                <a:sym typeface="Raleway"/>
              </a:defRPr>
            </a:lvl1pPr>
            <a:lvl2pPr lvl="1" rtl="0">
              <a:spcBef>
                <a:spcPts val="0"/>
              </a:spcBef>
              <a:buClr>
                <a:schemeClr val="dk2"/>
              </a:buClr>
              <a:buSzPct val="100000"/>
              <a:buFont typeface="Raleway"/>
              <a:buNone/>
              <a:defRPr sz="3000" b="1">
                <a:solidFill>
                  <a:schemeClr val="dk2"/>
                </a:solidFill>
                <a:latin typeface="Raleway"/>
                <a:ea typeface="Raleway"/>
                <a:cs typeface="Raleway"/>
                <a:sym typeface="Raleway"/>
              </a:defRPr>
            </a:lvl2pPr>
            <a:lvl3pPr lvl="2" rtl="0">
              <a:spcBef>
                <a:spcPts val="0"/>
              </a:spcBef>
              <a:buClr>
                <a:schemeClr val="dk2"/>
              </a:buClr>
              <a:buSzPct val="100000"/>
              <a:buFont typeface="Raleway"/>
              <a:buNone/>
              <a:defRPr sz="3000" b="1">
                <a:solidFill>
                  <a:schemeClr val="dk2"/>
                </a:solidFill>
                <a:latin typeface="Raleway"/>
                <a:ea typeface="Raleway"/>
                <a:cs typeface="Raleway"/>
                <a:sym typeface="Raleway"/>
              </a:defRPr>
            </a:lvl3pPr>
            <a:lvl4pPr lvl="3" rtl="0">
              <a:spcBef>
                <a:spcPts val="0"/>
              </a:spcBef>
              <a:buClr>
                <a:schemeClr val="dk2"/>
              </a:buClr>
              <a:buSzPct val="100000"/>
              <a:buFont typeface="Raleway"/>
              <a:buNone/>
              <a:defRPr sz="3000" b="1">
                <a:solidFill>
                  <a:schemeClr val="dk2"/>
                </a:solidFill>
                <a:latin typeface="Raleway"/>
                <a:ea typeface="Raleway"/>
                <a:cs typeface="Raleway"/>
                <a:sym typeface="Raleway"/>
              </a:defRPr>
            </a:lvl4pPr>
            <a:lvl5pPr lvl="4" rtl="0">
              <a:spcBef>
                <a:spcPts val="0"/>
              </a:spcBef>
              <a:buClr>
                <a:schemeClr val="dk2"/>
              </a:buClr>
              <a:buSzPct val="100000"/>
              <a:buFont typeface="Raleway"/>
              <a:buNone/>
              <a:defRPr sz="3000" b="1">
                <a:solidFill>
                  <a:schemeClr val="dk2"/>
                </a:solidFill>
                <a:latin typeface="Raleway"/>
                <a:ea typeface="Raleway"/>
                <a:cs typeface="Raleway"/>
                <a:sym typeface="Raleway"/>
              </a:defRPr>
            </a:lvl5pPr>
            <a:lvl6pPr lvl="5" rtl="0">
              <a:spcBef>
                <a:spcPts val="0"/>
              </a:spcBef>
              <a:buClr>
                <a:schemeClr val="dk2"/>
              </a:buClr>
              <a:buSzPct val="100000"/>
              <a:buFont typeface="Raleway"/>
              <a:buNone/>
              <a:defRPr sz="3000" b="1">
                <a:solidFill>
                  <a:schemeClr val="dk2"/>
                </a:solidFill>
                <a:latin typeface="Raleway"/>
                <a:ea typeface="Raleway"/>
                <a:cs typeface="Raleway"/>
                <a:sym typeface="Raleway"/>
              </a:defRPr>
            </a:lvl6pPr>
            <a:lvl7pPr lvl="6" rtl="0">
              <a:spcBef>
                <a:spcPts val="0"/>
              </a:spcBef>
              <a:buClr>
                <a:schemeClr val="dk2"/>
              </a:buClr>
              <a:buSzPct val="100000"/>
              <a:buFont typeface="Raleway"/>
              <a:buNone/>
              <a:defRPr sz="3000" b="1">
                <a:solidFill>
                  <a:schemeClr val="dk2"/>
                </a:solidFill>
                <a:latin typeface="Raleway"/>
                <a:ea typeface="Raleway"/>
                <a:cs typeface="Raleway"/>
                <a:sym typeface="Raleway"/>
              </a:defRPr>
            </a:lvl7pPr>
            <a:lvl8pPr lvl="7" rtl="0">
              <a:spcBef>
                <a:spcPts val="0"/>
              </a:spcBef>
              <a:buClr>
                <a:schemeClr val="dk2"/>
              </a:buClr>
              <a:buSzPct val="100000"/>
              <a:buFont typeface="Raleway"/>
              <a:buNone/>
              <a:defRPr sz="3000" b="1">
                <a:solidFill>
                  <a:schemeClr val="dk2"/>
                </a:solidFill>
                <a:latin typeface="Raleway"/>
                <a:ea typeface="Raleway"/>
                <a:cs typeface="Raleway"/>
                <a:sym typeface="Raleway"/>
              </a:defRPr>
            </a:lvl8pPr>
            <a:lvl9pPr lvl="8" rtl="0">
              <a:spcBef>
                <a:spcPts val="0"/>
              </a:spcBef>
              <a:buClr>
                <a:schemeClr val="dk2"/>
              </a:buClr>
              <a:buSzPct val="100000"/>
              <a:buFont typeface="Raleway"/>
              <a:buNone/>
              <a:defRPr sz="3000" b="1">
                <a:solidFill>
                  <a:schemeClr val="dk2"/>
                </a:solidFill>
                <a:latin typeface="Raleway"/>
                <a:ea typeface="Raleway"/>
                <a:cs typeface="Raleway"/>
                <a:sym typeface="Raleway"/>
              </a:defRPr>
            </a:lvl9pPr>
          </a:lstStyle>
          <a:p>
            <a:pPr>
              <a:lnSpc>
                <a:spcPct val="115000"/>
              </a:lnSpc>
              <a:spcAft>
                <a:spcPts val="1600"/>
              </a:spcAft>
              <a:buClr>
                <a:srgbClr val="000000"/>
              </a:buClr>
            </a:pPr>
            <a:r>
              <a:rPr lang="en-US" sz="1800" dirty="0">
                <a:solidFill>
                  <a:srgbClr val="000000"/>
                </a:solidFill>
                <a:latin typeface="Lato"/>
                <a:ea typeface="Lato"/>
                <a:cs typeface="Lato"/>
                <a:sym typeface="Lato"/>
              </a:rPr>
              <a:t>Students(</a:t>
            </a:r>
            <a:r>
              <a:rPr lang="en-US" sz="1800" dirty="0" err="1">
                <a:solidFill>
                  <a:srgbClr val="000000"/>
                </a:solidFill>
                <a:latin typeface="Lato"/>
                <a:ea typeface="Lato"/>
                <a:cs typeface="Lato"/>
                <a:sym typeface="Lato"/>
              </a:rPr>
              <a:t>sid</a:t>
            </a:r>
            <a:r>
              <a:rPr lang="en-US" sz="1800" dirty="0">
                <a:solidFill>
                  <a:srgbClr val="000000"/>
                </a:solidFill>
                <a:latin typeface="Lato"/>
                <a:ea typeface="Lato"/>
                <a:cs typeface="Lato"/>
                <a:sym typeface="Lato"/>
              </a:rPr>
              <a:t>: string, name: string, login: string, age: integer, </a:t>
            </a:r>
            <a:r>
              <a:rPr lang="en-US" sz="1800" dirty="0" err="1">
                <a:solidFill>
                  <a:srgbClr val="000000"/>
                </a:solidFill>
                <a:latin typeface="Lato"/>
                <a:ea typeface="Lato"/>
                <a:cs typeface="Lato"/>
                <a:sym typeface="Lato"/>
              </a:rPr>
              <a:t>gpa</a:t>
            </a:r>
            <a:r>
              <a:rPr lang="en-US" sz="1800" dirty="0">
                <a:solidFill>
                  <a:srgbClr val="000000"/>
                </a:solidFill>
                <a:latin typeface="Lato"/>
                <a:ea typeface="Lato"/>
                <a:cs typeface="Lato"/>
                <a:sym typeface="Lato"/>
              </a:rPr>
              <a:t>: real) </a:t>
            </a:r>
          </a:p>
          <a:p>
            <a:pPr>
              <a:lnSpc>
                <a:spcPct val="115000"/>
              </a:lnSpc>
              <a:spcAft>
                <a:spcPts val="1600"/>
              </a:spcAft>
              <a:buClr>
                <a:srgbClr val="000000"/>
              </a:buClr>
            </a:pPr>
            <a:r>
              <a:rPr lang="en-US" sz="1800" dirty="0">
                <a:solidFill>
                  <a:srgbClr val="000000"/>
                </a:solidFill>
                <a:latin typeface="Lato"/>
                <a:ea typeface="Lato"/>
                <a:cs typeface="Lato"/>
                <a:sym typeface="Lato"/>
              </a:rPr>
              <a:t>Faculty(fid: string, </a:t>
            </a:r>
            <a:r>
              <a:rPr lang="en-US" sz="1800" dirty="0" err="1">
                <a:solidFill>
                  <a:srgbClr val="000000"/>
                </a:solidFill>
                <a:latin typeface="Lato"/>
                <a:ea typeface="Lato"/>
                <a:cs typeface="Lato"/>
                <a:sym typeface="Lato"/>
              </a:rPr>
              <a:t>fname</a:t>
            </a:r>
            <a:r>
              <a:rPr lang="en-US" sz="1800" dirty="0">
                <a:solidFill>
                  <a:srgbClr val="000000"/>
                </a:solidFill>
                <a:latin typeface="Lato"/>
                <a:ea typeface="Lato"/>
                <a:cs typeface="Lato"/>
                <a:sym typeface="Lato"/>
              </a:rPr>
              <a:t>: string, </a:t>
            </a:r>
            <a:r>
              <a:rPr lang="en-US" sz="1800" dirty="0" err="1">
                <a:solidFill>
                  <a:srgbClr val="000000"/>
                </a:solidFill>
                <a:latin typeface="Lato"/>
                <a:ea typeface="Lato"/>
                <a:cs typeface="Lato"/>
                <a:sym typeface="Lato"/>
              </a:rPr>
              <a:t>sal</a:t>
            </a:r>
            <a:r>
              <a:rPr lang="en-US" sz="1800" dirty="0">
                <a:solidFill>
                  <a:srgbClr val="000000"/>
                </a:solidFill>
                <a:latin typeface="Lato"/>
                <a:ea typeface="Lato"/>
                <a:cs typeface="Lato"/>
                <a:sym typeface="Lato"/>
              </a:rPr>
              <a:t>: real)</a:t>
            </a:r>
          </a:p>
          <a:p>
            <a:pPr>
              <a:lnSpc>
                <a:spcPct val="115000"/>
              </a:lnSpc>
              <a:spcAft>
                <a:spcPts val="1600"/>
              </a:spcAft>
              <a:buClr>
                <a:srgbClr val="000000"/>
              </a:buClr>
            </a:pPr>
            <a:r>
              <a:rPr lang="en-US" sz="1800" dirty="0">
                <a:solidFill>
                  <a:srgbClr val="000000"/>
                </a:solidFill>
                <a:latin typeface="Lato"/>
                <a:ea typeface="Lato"/>
                <a:cs typeface="Lato"/>
                <a:sym typeface="Lato"/>
              </a:rPr>
              <a:t>Courses(cid: string, </a:t>
            </a:r>
            <a:r>
              <a:rPr lang="en-US" sz="1800" dirty="0" err="1">
                <a:solidFill>
                  <a:srgbClr val="000000"/>
                </a:solidFill>
                <a:latin typeface="Lato"/>
                <a:ea typeface="Lato"/>
                <a:cs typeface="Lato"/>
                <a:sym typeface="Lato"/>
              </a:rPr>
              <a:t>cname</a:t>
            </a:r>
            <a:r>
              <a:rPr lang="en-US" sz="1800" dirty="0">
                <a:solidFill>
                  <a:srgbClr val="000000"/>
                </a:solidFill>
                <a:latin typeface="Lato"/>
                <a:ea typeface="Lato"/>
                <a:cs typeface="Lato"/>
                <a:sym typeface="Lato"/>
              </a:rPr>
              <a:t>: string, credits: integer)</a:t>
            </a:r>
          </a:p>
          <a:p>
            <a:pPr>
              <a:lnSpc>
                <a:spcPct val="115000"/>
              </a:lnSpc>
              <a:spcAft>
                <a:spcPts val="1600"/>
              </a:spcAft>
              <a:buClr>
                <a:srgbClr val="000000"/>
              </a:buClr>
            </a:pPr>
            <a:r>
              <a:rPr lang="en-US" sz="1800" dirty="0">
                <a:solidFill>
                  <a:srgbClr val="000000"/>
                </a:solidFill>
                <a:latin typeface="Lato"/>
                <a:ea typeface="Lato"/>
                <a:cs typeface="Lato"/>
                <a:sym typeface="Lato"/>
              </a:rPr>
              <a:t>Rooms(no: integer, address: string, capacity: integer)</a:t>
            </a:r>
          </a:p>
          <a:p>
            <a:pPr>
              <a:lnSpc>
                <a:spcPct val="115000"/>
              </a:lnSpc>
              <a:spcAft>
                <a:spcPts val="1600"/>
              </a:spcAft>
              <a:buClr>
                <a:srgbClr val="000000"/>
              </a:buClr>
            </a:pPr>
            <a:r>
              <a:rPr lang="en-US" sz="1800" dirty="0">
                <a:solidFill>
                  <a:srgbClr val="000000"/>
                </a:solidFill>
                <a:latin typeface="Lato"/>
                <a:ea typeface="Lato"/>
                <a:cs typeface="Lato"/>
                <a:sym typeface="Lato"/>
              </a:rPr>
              <a:t>Enrolled(</a:t>
            </a:r>
            <a:r>
              <a:rPr lang="en-US" sz="1800" dirty="0" err="1">
                <a:solidFill>
                  <a:srgbClr val="000000"/>
                </a:solidFill>
                <a:latin typeface="Lato"/>
                <a:ea typeface="Lato"/>
                <a:cs typeface="Lato"/>
                <a:sym typeface="Lato"/>
              </a:rPr>
              <a:t>sid</a:t>
            </a:r>
            <a:r>
              <a:rPr lang="en-US" sz="1800" dirty="0">
                <a:solidFill>
                  <a:srgbClr val="000000"/>
                </a:solidFill>
                <a:latin typeface="Lato"/>
                <a:ea typeface="Lato"/>
                <a:cs typeface="Lato"/>
                <a:sym typeface="Lato"/>
              </a:rPr>
              <a:t>: string, cid: string, grade: string)</a:t>
            </a:r>
          </a:p>
          <a:p>
            <a:pPr>
              <a:lnSpc>
                <a:spcPct val="115000"/>
              </a:lnSpc>
              <a:spcAft>
                <a:spcPts val="1600"/>
              </a:spcAft>
              <a:buClr>
                <a:srgbClr val="000000"/>
              </a:buClr>
            </a:pPr>
            <a:r>
              <a:rPr lang="en-US" sz="1800" dirty="0">
                <a:solidFill>
                  <a:srgbClr val="000000"/>
                </a:solidFill>
                <a:latin typeface="Lato"/>
                <a:ea typeface="Lato"/>
                <a:cs typeface="Lato"/>
                <a:sym typeface="Lato"/>
              </a:rPr>
              <a:t>Teaches(fid: string, cid: string)</a:t>
            </a:r>
          </a:p>
          <a:p>
            <a:pPr>
              <a:lnSpc>
                <a:spcPct val="115000"/>
              </a:lnSpc>
              <a:spcAft>
                <a:spcPts val="1600"/>
              </a:spcAft>
              <a:buClr>
                <a:srgbClr val="000000"/>
              </a:buClr>
            </a:pPr>
            <a:r>
              <a:rPr lang="en-US" sz="1800" dirty="0">
                <a:solidFill>
                  <a:srgbClr val="000000"/>
                </a:solidFill>
                <a:latin typeface="Lato"/>
                <a:ea typeface="Lato"/>
                <a:cs typeface="Lato"/>
                <a:sym typeface="Lato"/>
              </a:rPr>
              <a:t>Meets-In(cid: string, </a:t>
            </a:r>
            <a:r>
              <a:rPr lang="en-US" sz="1800" dirty="0" err="1">
                <a:solidFill>
                  <a:srgbClr val="000000"/>
                </a:solidFill>
                <a:latin typeface="Lato"/>
                <a:ea typeface="Lato"/>
                <a:cs typeface="Lato"/>
                <a:sym typeface="Lato"/>
              </a:rPr>
              <a:t>rno</a:t>
            </a:r>
            <a:r>
              <a:rPr lang="en-US" sz="1800" dirty="0">
                <a:solidFill>
                  <a:srgbClr val="000000"/>
                </a:solidFill>
                <a:latin typeface="Lato"/>
                <a:ea typeface="Lato"/>
                <a:cs typeface="Lato"/>
                <a:sym typeface="Lato"/>
              </a:rPr>
              <a:t>: integer, time: string)</a:t>
            </a:r>
          </a:p>
        </p:txBody>
      </p:sp>
    </p:spTree>
    <p:extLst>
      <p:ext uri="{BB962C8B-B14F-4D97-AF65-F5344CB8AC3E}">
        <p14:creationId xmlns:p14="http://schemas.microsoft.com/office/powerpoint/2010/main" val="919296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idx="4294967295"/>
          </p:nvPr>
        </p:nvSpPr>
        <p:spPr>
          <a:xfrm>
            <a:off x="402210" y="85426"/>
            <a:ext cx="8152243" cy="768000"/>
          </a:xfrm>
          <a:prstGeom prst="rect">
            <a:avLst/>
          </a:prstGeom>
        </p:spPr>
        <p:txBody>
          <a:bodyPr wrap="square" lIns="91425" tIns="91425" rIns="91425" bIns="91425" anchor="t" anchorCtr="0">
            <a:noAutofit/>
          </a:bodyPr>
          <a:lstStyle/>
          <a:p>
            <a:pPr lvl="0">
              <a:spcAft>
                <a:spcPts val="1600"/>
              </a:spcAft>
            </a:pPr>
            <a:r>
              <a:rPr lang="en-US" sz="4800" dirty="0">
                <a:solidFill>
                  <a:schemeClr val="dk1"/>
                </a:solidFill>
              </a:rPr>
              <a:t>External Level</a:t>
            </a:r>
            <a:endParaRPr lang="en" sz="4800" dirty="0">
              <a:solidFill>
                <a:schemeClr val="dk1"/>
              </a:solidFill>
            </a:endParaRPr>
          </a:p>
        </p:txBody>
      </p:sp>
      <p:sp>
        <p:nvSpPr>
          <p:cNvPr id="4" name="Shape 99"/>
          <p:cNvSpPr txBox="1">
            <a:spLocks/>
          </p:cNvSpPr>
          <p:nvPr/>
        </p:nvSpPr>
        <p:spPr>
          <a:xfrm>
            <a:off x="402210" y="1144279"/>
            <a:ext cx="8587678" cy="1566473"/>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ct val="100000"/>
              <a:buFont typeface="Raleway"/>
              <a:buNone/>
              <a:defRPr sz="3000" b="1" i="0" u="none" strike="noStrike" cap="none">
                <a:solidFill>
                  <a:schemeClr val="dk2"/>
                </a:solidFill>
                <a:latin typeface="Raleway"/>
                <a:ea typeface="Raleway"/>
                <a:cs typeface="Raleway"/>
                <a:sym typeface="Raleway"/>
              </a:defRPr>
            </a:lvl1pPr>
            <a:lvl2pPr lvl="1" rtl="0">
              <a:spcBef>
                <a:spcPts val="0"/>
              </a:spcBef>
              <a:buClr>
                <a:schemeClr val="dk2"/>
              </a:buClr>
              <a:buSzPct val="100000"/>
              <a:buFont typeface="Raleway"/>
              <a:buNone/>
              <a:defRPr sz="3000" b="1">
                <a:solidFill>
                  <a:schemeClr val="dk2"/>
                </a:solidFill>
                <a:latin typeface="Raleway"/>
                <a:ea typeface="Raleway"/>
                <a:cs typeface="Raleway"/>
                <a:sym typeface="Raleway"/>
              </a:defRPr>
            </a:lvl2pPr>
            <a:lvl3pPr lvl="2" rtl="0">
              <a:spcBef>
                <a:spcPts val="0"/>
              </a:spcBef>
              <a:buClr>
                <a:schemeClr val="dk2"/>
              </a:buClr>
              <a:buSzPct val="100000"/>
              <a:buFont typeface="Raleway"/>
              <a:buNone/>
              <a:defRPr sz="3000" b="1">
                <a:solidFill>
                  <a:schemeClr val="dk2"/>
                </a:solidFill>
                <a:latin typeface="Raleway"/>
                <a:ea typeface="Raleway"/>
                <a:cs typeface="Raleway"/>
                <a:sym typeface="Raleway"/>
              </a:defRPr>
            </a:lvl3pPr>
            <a:lvl4pPr lvl="3" rtl="0">
              <a:spcBef>
                <a:spcPts val="0"/>
              </a:spcBef>
              <a:buClr>
                <a:schemeClr val="dk2"/>
              </a:buClr>
              <a:buSzPct val="100000"/>
              <a:buFont typeface="Raleway"/>
              <a:buNone/>
              <a:defRPr sz="3000" b="1">
                <a:solidFill>
                  <a:schemeClr val="dk2"/>
                </a:solidFill>
                <a:latin typeface="Raleway"/>
                <a:ea typeface="Raleway"/>
                <a:cs typeface="Raleway"/>
                <a:sym typeface="Raleway"/>
              </a:defRPr>
            </a:lvl4pPr>
            <a:lvl5pPr lvl="4" rtl="0">
              <a:spcBef>
                <a:spcPts val="0"/>
              </a:spcBef>
              <a:buClr>
                <a:schemeClr val="dk2"/>
              </a:buClr>
              <a:buSzPct val="100000"/>
              <a:buFont typeface="Raleway"/>
              <a:buNone/>
              <a:defRPr sz="3000" b="1">
                <a:solidFill>
                  <a:schemeClr val="dk2"/>
                </a:solidFill>
                <a:latin typeface="Raleway"/>
                <a:ea typeface="Raleway"/>
                <a:cs typeface="Raleway"/>
                <a:sym typeface="Raleway"/>
              </a:defRPr>
            </a:lvl5pPr>
            <a:lvl6pPr lvl="5" rtl="0">
              <a:spcBef>
                <a:spcPts val="0"/>
              </a:spcBef>
              <a:buClr>
                <a:schemeClr val="dk2"/>
              </a:buClr>
              <a:buSzPct val="100000"/>
              <a:buFont typeface="Raleway"/>
              <a:buNone/>
              <a:defRPr sz="3000" b="1">
                <a:solidFill>
                  <a:schemeClr val="dk2"/>
                </a:solidFill>
                <a:latin typeface="Raleway"/>
                <a:ea typeface="Raleway"/>
                <a:cs typeface="Raleway"/>
                <a:sym typeface="Raleway"/>
              </a:defRPr>
            </a:lvl6pPr>
            <a:lvl7pPr lvl="6" rtl="0">
              <a:spcBef>
                <a:spcPts val="0"/>
              </a:spcBef>
              <a:buClr>
                <a:schemeClr val="dk2"/>
              </a:buClr>
              <a:buSzPct val="100000"/>
              <a:buFont typeface="Raleway"/>
              <a:buNone/>
              <a:defRPr sz="3000" b="1">
                <a:solidFill>
                  <a:schemeClr val="dk2"/>
                </a:solidFill>
                <a:latin typeface="Raleway"/>
                <a:ea typeface="Raleway"/>
                <a:cs typeface="Raleway"/>
                <a:sym typeface="Raleway"/>
              </a:defRPr>
            </a:lvl7pPr>
            <a:lvl8pPr lvl="7" rtl="0">
              <a:spcBef>
                <a:spcPts val="0"/>
              </a:spcBef>
              <a:buClr>
                <a:schemeClr val="dk2"/>
              </a:buClr>
              <a:buSzPct val="100000"/>
              <a:buFont typeface="Raleway"/>
              <a:buNone/>
              <a:defRPr sz="3000" b="1">
                <a:solidFill>
                  <a:schemeClr val="dk2"/>
                </a:solidFill>
                <a:latin typeface="Raleway"/>
                <a:ea typeface="Raleway"/>
                <a:cs typeface="Raleway"/>
                <a:sym typeface="Raleway"/>
              </a:defRPr>
            </a:lvl8pPr>
            <a:lvl9pPr lvl="8" rtl="0">
              <a:spcBef>
                <a:spcPts val="0"/>
              </a:spcBef>
              <a:buClr>
                <a:schemeClr val="dk2"/>
              </a:buClr>
              <a:buSzPct val="100000"/>
              <a:buFont typeface="Raleway"/>
              <a:buNone/>
              <a:defRPr sz="3000" b="1">
                <a:solidFill>
                  <a:schemeClr val="dk2"/>
                </a:solidFill>
                <a:latin typeface="Raleway"/>
                <a:ea typeface="Raleway"/>
                <a:cs typeface="Raleway"/>
                <a:sym typeface="Raleway"/>
              </a:defRPr>
            </a:lvl9pPr>
          </a:lstStyle>
          <a:p>
            <a:pPr>
              <a:lnSpc>
                <a:spcPct val="115000"/>
              </a:lnSpc>
              <a:spcAft>
                <a:spcPts val="1600"/>
              </a:spcAft>
              <a:buClr>
                <a:srgbClr val="000000"/>
              </a:buClr>
            </a:pPr>
            <a:r>
              <a:rPr lang="en-US" sz="1800" dirty="0">
                <a:solidFill>
                  <a:srgbClr val="000000"/>
                </a:solidFill>
                <a:latin typeface="Lato"/>
                <a:ea typeface="Lato"/>
                <a:cs typeface="Lato"/>
                <a:sym typeface="Lato"/>
              </a:rPr>
              <a:t>• Provides a view of the database tailored to a user </a:t>
            </a:r>
          </a:p>
          <a:p>
            <a:pPr>
              <a:lnSpc>
                <a:spcPct val="115000"/>
              </a:lnSpc>
              <a:spcAft>
                <a:spcPts val="1600"/>
              </a:spcAft>
              <a:buClr>
                <a:srgbClr val="000000"/>
              </a:buClr>
            </a:pPr>
            <a:r>
              <a:rPr lang="en-US" sz="1800" dirty="0">
                <a:solidFill>
                  <a:srgbClr val="000000"/>
                </a:solidFill>
                <a:latin typeface="Lato"/>
                <a:ea typeface="Lato"/>
                <a:cs typeface="Lato"/>
                <a:sym typeface="Lato"/>
              </a:rPr>
              <a:t>• Parts of the data may be hidden </a:t>
            </a:r>
          </a:p>
          <a:p>
            <a:pPr>
              <a:lnSpc>
                <a:spcPct val="115000"/>
              </a:lnSpc>
              <a:spcAft>
                <a:spcPts val="1600"/>
              </a:spcAft>
              <a:buClr>
                <a:srgbClr val="000000"/>
              </a:buClr>
            </a:pPr>
            <a:r>
              <a:rPr lang="en-US" sz="1800" dirty="0">
                <a:solidFill>
                  <a:srgbClr val="000000"/>
                </a:solidFill>
                <a:latin typeface="Lato"/>
                <a:ea typeface="Lato"/>
                <a:cs typeface="Lato"/>
                <a:sym typeface="Lato"/>
              </a:rPr>
              <a:t>• Used by end users and application programmers </a:t>
            </a:r>
          </a:p>
          <a:p>
            <a:pPr>
              <a:lnSpc>
                <a:spcPct val="115000"/>
              </a:lnSpc>
              <a:spcAft>
                <a:spcPts val="1600"/>
              </a:spcAft>
              <a:buClr>
                <a:srgbClr val="000000"/>
              </a:buClr>
            </a:pPr>
            <a:r>
              <a:rPr lang="en-US" sz="1800" dirty="0">
                <a:solidFill>
                  <a:srgbClr val="000000"/>
                </a:solidFill>
                <a:latin typeface="Lato"/>
                <a:ea typeface="Lato"/>
                <a:cs typeface="Lato"/>
                <a:sym typeface="Lato"/>
              </a:rPr>
              <a:t>External Schema: </a:t>
            </a:r>
          </a:p>
          <a:p>
            <a:pPr>
              <a:lnSpc>
                <a:spcPct val="115000"/>
              </a:lnSpc>
              <a:spcAft>
                <a:spcPts val="1600"/>
              </a:spcAft>
              <a:buClr>
                <a:srgbClr val="000000"/>
              </a:buClr>
            </a:pPr>
            <a:r>
              <a:rPr lang="en-US" sz="1800" dirty="0">
                <a:solidFill>
                  <a:srgbClr val="000000"/>
                </a:solidFill>
                <a:latin typeface="Lato"/>
                <a:ea typeface="Lato"/>
                <a:cs typeface="Lato"/>
                <a:sym typeface="Lato"/>
              </a:rPr>
              <a:t>• For example:</a:t>
            </a:r>
          </a:p>
          <a:p>
            <a:pPr>
              <a:lnSpc>
                <a:spcPct val="115000"/>
              </a:lnSpc>
              <a:spcAft>
                <a:spcPts val="1600"/>
              </a:spcAft>
              <a:buClr>
                <a:srgbClr val="000000"/>
              </a:buClr>
            </a:pPr>
            <a:r>
              <a:rPr lang="en-US" sz="1800" dirty="0">
                <a:solidFill>
                  <a:srgbClr val="000000"/>
                </a:solidFill>
                <a:latin typeface="Lato"/>
                <a:ea typeface="Lato"/>
                <a:cs typeface="Lato"/>
                <a:sym typeface="Lato"/>
              </a:rPr>
              <a:t>Create View </a:t>
            </a:r>
            <a:r>
              <a:rPr lang="en-US" sz="1800" dirty="0" err="1">
                <a:solidFill>
                  <a:srgbClr val="000000"/>
                </a:solidFill>
                <a:latin typeface="Lato"/>
                <a:ea typeface="Lato"/>
                <a:cs typeface="Lato"/>
                <a:sym typeface="Lato"/>
              </a:rPr>
              <a:t>myView</a:t>
            </a:r>
            <a:r>
              <a:rPr lang="en-US" sz="1800" dirty="0">
                <a:solidFill>
                  <a:srgbClr val="000000"/>
                </a:solidFill>
                <a:latin typeface="Lato"/>
                <a:ea typeface="Lato"/>
                <a:cs typeface="Lato"/>
                <a:sym typeface="Lato"/>
              </a:rPr>
              <a:t> as {                SELECT Name FROM Employee               }</a:t>
            </a:r>
          </a:p>
        </p:txBody>
      </p:sp>
    </p:spTree>
    <p:extLst>
      <p:ext uri="{BB962C8B-B14F-4D97-AF65-F5344CB8AC3E}">
        <p14:creationId xmlns:p14="http://schemas.microsoft.com/office/powerpoint/2010/main" val="2554866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idx="4294967295"/>
          </p:nvPr>
        </p:nvSpPr>
        <p:spPr>
          <a:xfrm>
            <a:off x="402210" y="85426"/>
            <a:ext cx="8152243" cy="768000"/>
          </a:xfrm>
          <a:prstGeom prst="rect">
            <a:avLst/>
          </a:prstGeom>
        </p:spPr>
        <p:txBody>
          <a:bodyPr wrap="square" lIns="91425" tIns="91425" rIns="91425" bIns="91425" anchor="t" anchorCtr="0">
            <a:noAutofit/>
          </a:bodyPr>
          <a:lstStyle/>
          <a:p>
            <a:pPr lvl="0">
              <a:spcAft>
                <a:spcPts val="1600"/>
              </a:spcAft>
            </a:pPr>
            <a:r>
              <a:rPr lang="en-US" sz="4800" dirty="0">
                <a:solidFill>
                  <a:schemeClr val="dk1"/>
                </a:solidFill>
              </a:rPr>
              <a:t>Internal Level</a:t>
            </a:r>
            <a:endParaRPr lang="en" sz="4800" dirty="0">
              <a:solidFill>
                <a:schemeClr val="dk1"/>
              </a:solidFill>
            </a:endParaRPr>
          </a:p>
        </p:txBody>
      </p:sp>
      <p:sp>
        <p:nvSpPr>
          <p:cNvPr id="4" name="Shape 99"/>
          <p:cNvSpPr txBox="1">
            <a:spLocks/>
          </p:cNvSpPr>
          <p:nvPr/>
        </p:nvSpPr>
        <p:spPr>
          <a:xfrm>
            <a:off x="402210" y="1035994"/>
            <a:ext cx="8587678" cy="1566473"/>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ct val="100000"/>
              <a:buFont typeface="Raleway"/>
              <a:buNone/>
              <a:defRPr sz="3000" b="1" i="0" u="none" strike="noStrike" cap="none">
                <a:solidFill>
                  <a:schemeClr val="dk2"/>
                </a:solidFill>
                <a:latin typeface="Raleway"/>
                <a:ea typeface="Raleway"/>
                <a:cs typeface="Raleway"/>
                <a:sym typeface="Raleway"/>
              </a:defRPr>
            </a:lvl1pPr>
            <a:lvl2pPr lvl="1" rtl="0">
              <a:spcBef>
                <a:spcPts val="0"/>
              </a:spcBef>
              <a:buClr>
                <a:schemeClr val="dk2"/>
              </a:buClr>
              <a:buSzPct val="100000"/>
              <a:buFont typeface="Raleway"/>
              <a:buNone/>
              <a:defRPr sz="3000" b="1">
                <a:solidFill>
                  <a:schemeClr val="dk2"/>
                </a:solidFill>
                <a:latin typeface="Raleway"/>
                <a:ea typeface="Raleway"/>
                <a:cs typeface="Raleway"/>
                <a:sym typeface="Raleway"/>
              </a:defRPr>
            </a:lvl2pPr>
            <a:lvl3pPr lvl="2" rtl="0">
              <a:spcBef>
                <a:spcPts val="0"/>
              </a:spcBef>
              <a:buClr>
                <a:schemeClr val="dk2"/>
              </a:buClr>
              <a:buSzPct val="100000"/>
              <a:buFont typeface="Raleway"/>
              <a:buNone/>
              <a:defRPr sz="3000" b="1">
                <a:solidFill>
                  <a:schemeClr val="dk2"/>
                </a:solidFill>
                <a:latin typeface="Raleway"/>
                <a:ea typeface="Raleway"/>
                <a:cs typeface="Raleway"/>
                <a:sym typeface="Raleway"/>
              </a:defRPr>
            </a:lvl3pPr>
            <a:lvl4pPr lvl="3" rtl="0">
              <a:spcBef>
                <a:spcPts val="0"/>
              </a:spcBef>
              <a:buClr>
                <a:schemeClr val="dk2"/>
              </a:buClr>
              <a:buSzPct val="100000"/>
              <a:buFont typeface="Raleway"/>
              <a:buNone/>
              <a:defRPr sz="3000" b="1">
                <a:solidFill>
                  <a:schemeClr val="dk2"/>
                </a:solidFill>
                <a:latin typeface="Raleway"/>
                <a:ea typeface="Raleway"/>
                <a:cs typeface="Raleway"/>
                <a:sym typeface="Raleway"/>
              </a:defRPr>
            </a:lvl4pPr>
            <a:lvl5pPr lvl="4" rtl="0">
              <a:spcBef>
                <a:spcPts val="0"/>
              </a:spcBef>
              <a:buClr>
                <a:schemeClr val="dk2"/>
              </a:buClr>
              <a:buSzPct val="100000"/>
              <a:buFont typeface="Raleway"/>
              <a:buNone/>
              <a:defRPr sz="3000" b="1">
                <a:solidFill>
                  <a:schemeClr val="dk2"/>
                </a:solidFill>
                <a:latin typeface="Raleway"/>
                <a:ea typeface="Raleway"/>
                <a:cs typeface="Raleway"/>
                <a:sym typeface="Raleway"/>
              </a:defRPr>
            </a:lvl5pPr>
            <a:lvl6pPr lvl="5" rtl="0">
              <a:spcBef>
                <a:spcPts val="0"/>
              </a:spcBef>
              <a:buClr>
                <a:schemeClr val="dk2"/>
              </a:buClr>
              <a:buSzPct val="100000"/>
              <a:buFont typeface="Raleway"/>
              <a:buNone/>
              <a:defRPr sz="3000" b="1">
                <a:solidFill>
                  <a:schemeClr val="dk2"/>
                </a:solidFill>
                <a:latin typeface="Raleway"/>
                <a:ea typeface="Raleway"/>
                <a:cs typeface="Raleway"/>
                <a:sym typeface="Raleway"/>
              </a:defRPr>
            </a:lvl6pPr>
            <a:lvl7pPr lvl="6" rtl="0">
              <a:spcBef>
                <a:spcPts val="0"/>
              </a:spcBef>
              <a:buClr>
                <a:schemeClr val="dk2"/>
              </a:buClr>
              <a:buSzPct val="100000"/>
              <a:buFont typeface="Raleway"/>
              <a:buNone/>
              <a:defRPr sz="3000" b="1">
                <a:solidFill>
                  <a:schemeClr val="dk2"/>
                </a:solidFill>
                <a:latin typeface="Raleway"/>
                <a:ea typeface="Raleway"/>
                <a:cs typeface="Raleway"/>
                <a:sym typeface="Raleway"/>
              </a:defRPr>
            </a:lvl7pPr>
            <a:lvl8pPr lvl="7" rtl="0">
              <a:spcBef>
                <a:spcPts val="0"/>
              </a:spcBef>
              <a:buClr>
                <a:schemeClr val="dk2"/>
              </a:buClr>
              <a:buSzPct val="100000"/>
              <a:buFont typeface="Raleway"/>
              <a:buNone/>
              <a:defRPr sz="3000" b="1">
                <a:solidFill>
                  <a:schemeClr val="dk2"/>
                </a:solidFill>
                <a:latin typeface="Raleway"/>
                <a:ea typeface="Raleway"/>
                <a:cs typeface="Raleway"/>
                <a:sym typeface="Raleway"/>
              </a:defRPr>
            </a:lvl8pPr>
            <a:lvl9pPr lvl="8" rtl="0">
              <a:spcBef>
                <a:spcPts val="0"/>
              </a:spcBef>
              <a:buClr>
                <a:schemeClr val="dk2"/>
              </a:buClr>
              <a:buSzPct val="100000"/>
              <a:buFont typeface="Raleway"/>
              <a:buNone/>
              <a:defRPr sz="3000" b="1">
                <a:solidFill>
                  <a:schemeClr val="dk2"/>
                </a:solidFill>
                <a:latin typeface="Raleway"/>
                <a:ea typeface="Raleway"/>
                <a:cs typeface="Raleway"/>
                <a:sym typeface="Raleway"/>
              </a:defRPr>
            </a:lvl9pPr>
          </a:lstStyle>
          <a:p>
            <a:pPr>
              <a:lnSpc>
                <a:spcPct val="115000"/>
              </a:lnSpc>
              <a:spcAft>
                <a:spcPts val="1600"/>
              </a:spcAft>
              <a:buClr>
                <a:srgbClr val="000000"/>
              </a:buClr>
            </a:pPr>
            <a:r>
              <a:rPr lang="en-US" sz="1800" dirty="0">
                <a:solidFill>
                  <a:srgbClr val="000000"/>
                </a:solidFill>
                <a:latin typeface="Lato"/>
                <a:ea typeface="Lato"/>
                <a:cs typeface="Lato"/>
                <a:sym typeface="Lato"/>
              </a:rPr>
              <a:t> Deals with physical storage of data</a:t>
            </a:r>
          </a:p>
          <a:p>
            <a:pPr>
              <a:lnSpc>
                <a:spcPct val="115000"/>
              </a:lnSpc>
              <a:spcAft>
                <a:spcPts val="1600"/>
              </a:spcAft>
              <a:buClr>
                <a:srgbClr val="000000"/>
              </a:buClr>
            </a:pPr>
            <a:r>
              <a:rPr lang="en-US" sz="1800" dirty="0">
                <a:solidFill>
                  <a:srgbClr val="000000"/>
                </a:solidFill>
                <a:latin typeface="Lato"/>
                <a:ea typeface="Lato"/>
                <a:cs typeface="Lato"/>
                <a:sym typeface="Lato"/>
              </a:rPr>
              <a:t>• Structure of records on disk - ﬁles, pages, blocks </a:t>
            </a:r>
          </a:p>
          <a:p>
            <a:pPr>
              <a:lnSpc>
                <a:spcPct val="115000"/>
              </a:lnSpc>
              <a:spcAft>
                <a:spcPts val="1600"/>
              </a:spcAft>
              <a:buClr>
                <a:srgbClr val="000000"/>
              </a:buClr>
            </a:pPr>
            <a:r>
              <a:rPr lang="en-US" sz="1800" dirty="0">
                <a:solidFill>
                  <a:srgbClr val="000000"/>
                </a:solidFill>
                <a:latin typeface="Lato"/>
                <a:ea typeface="Lato"/>
                <a:cs typeface="Lato"/>
                <a:sym typeface="Lato"/>
              </a:rPr>
              <a:t>• Indexes and ordering of records </a:t>
            </a:r>
          </a:p>
          <a:p>
            <a:pPr>
              <a:lnSpc>
                <a:spcPct val="115000"/>
              </a:lnSpc>
              <a:spcAft>
                <a:spcPts val="1600"/>
              </a:spcAft>
              <a:buClr>
                <a:srgbClr val="000000"/>
              </a:buClr>
            </a:pPr>
            <a:r>
              <a:rPr lang="en-US" sz="1800" dirty="0">
                <a:solidFill>
                  <a:srgbClr val="000000"/>
                </a:solidFill>
                <a:latin typeface="Lato"/>
                <a:ea typeface="Lato"/>
                <a:cs typeface="Lato"/>
                <a:sym typeface="Lato"/>
              </a:rPr>
              <a:t>• Used by database system programmers </a:t>
            </a:r>
          </a:p>
          <a:p>
            <a:pPr>
              <a:lnSpc>
                <a:spcPct val="115000"/>
              </a:lnSpc>
              <a:spcAft>
                <a:spcPts val="1600"/>
              </a:spcAft>
              <a:buClr>
                <a:srgbClr val="000000"/>
              </a:buClr>
            </a:pPr>
            <a:r>
              <a:rPr lang="en-US" sz="1800" dirty="0">
                <a:solidFill>
                  <a:srgbClr val="000000"/>
                </a:solidFill>
                <a:latin typeface="Lato"/>
                <a:ea typeface="Lato"/>
                <a:cs typeface="Lato"/>
                <a:sym typeface="Lato"/>
              </a:rPr>
              <a:t>• Internal Schema: </a:t>
            </a:r>
          </a:p>
          <a:p>
            <a:pPr>
              <a:lnSpc>
                <a:spcPct val="115000"/>
              </a:lnSpc>
              <a:buClr>
                <a:srgbClr val="000000"/>
              </a:buClr>
            </a:pPr>
            <a:r>
              <a:rPr lang="en-US" sz="1800" dirty="0">
                <a:solidFill>
                  <a:srgbClr val="000000"/>
                </a:solidFill>
                <a:latin typeface="Lato"/>
                <a:ea typeface="Lato"/>
                <a:cs typeface="Lato"/>
                <a:sym typeface="Lato"/>
              </a:rPr>
              <a:t>For example:</a:t>
            </a:r>
          </a:p>
        </p:txBody>
      </p:sp>
      <p:sp>
        <p:nvSpPr>
          <p:cNvPr id="2" name="TextBox 1"/>
          <p:cNvSpPr txBox="1"/>
          <p:nvPr/>
        </p:nvSpPr>
        <p:spPr>
          <a:xfrm>
            <a:off x="2037070" y="3758505"/>
            <a:ext cx="5317958" cy="1384995"/>
          </a:xfrm>
          <a:prstGeom prst="rect">
            <a:avLst/>
          </a:prstGeom>
          <a:noFill/>
        </p:spPr>
        <p:txBody>
          <a:bodyPr wrap="square" rtlCol="0">
            <a:spAutoFit/>
          </a:bodyPr>
          <a:lstStyle/>
          <a:p>
            <a:r>
              <a:rPr lang="en-US" b="1" dirty="0"/>
              <a:t>RECORD EMP</a:t>
            </a:r>
          </a:p>
          <a:p>
            <a:r>
              <a:rPr lang="en-US" b="1" dirty="0"/>
              <a:t>                                          LENGTH=44</a:t>
            </a:r>
          </a:p>
          <a:p>
            <a:r>
              <a:rPr lang="en-US" b="1" dirty="0"/>
              <a:t>                                         HEADER: BYTE(5) OFFSET=0 </a:t>
            </a:r>
          </a:p>
          <a:p>
            <a:r>
              <a:rPr lang="en-US" b="1" dirty="0"/>
              <a:t>                                         NAME: BYTE(25) OFFSET=5 </a:t>
            </a:r>
          </a:p>
          <a:p>
            <a:r>
              <a:rPr lang="en-US" b="1" dirty="0"/>
              <a:t>                                         SALARY: FULLWORD OFFSET=30 </a:t>
            </a:r>
          </a:p>
          <a:p>
            <a:r>
              <a:rPr lang="en-US" b="1" dirty="0"/>
              <a:t>                                         DEPT: BYTE(10) OFFSET=34</a:t>
            </a:r>
          </a:p>
        </p:txBody>
      </p:sp>
    </p:spTree>
    <p:extLst>
      <p:ext uri="{BB962C8B-B14F-4D97-AF65-F5344CB8AC3E}">
        <p14:creationId xmlns:p14="http://schemas.microsoft.com/office/powerpoint/2010/main" val="1116621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idx="4294967295"/>
          </p:nvPr>
        </p:nvSpPr>
        <p:spPr>
          <a:xfrm>
            <a:off x="402210" y="85426"/>
            <a:ext cx="8152243" cy="768000"/>
          </a:xfrm>
          <a:prstGeom prst="rect">
            <a:avLst/>
          </a:prstGeom>
        </p:spPr>
        <p:txBody>
          <a:bodyPr wrap="square" lIns="91425" tIns="91425" rIns="91425" bIns="91425" anchor="t" anchorCtr="0">
            <a:noAutofit/>
          </a:bodyPr>
          <a:lstStyle/>
          <a:p>
            <a:pPr lvl="0">
              <a:spcAft>
                <a:spcPts val="1600"/>
              </a:spcAft>
            </a:pPr>
            <a:r>
              <a:rPr lang="en-US" sz="4800" dirty="0">
                <a:solidFill>
                  <a:schemeClr val="dk1"/>
                </a:solidFill>
              </a:rPr>
              <a:t>Detailed Architecture</a:t>
            </a:r>
            <a:endParaRPr lang="en" sz="4800" dirty="0">
              <a:solidFill>
                <a:schemeClr val="dk1"/>
              </a:solidFill>
            </a:endParaRPr>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sharpenSoften amount="10000"/>
                    </a14:imgEffect>
                    <a14:imgEffect>
                      <a14:brightnessContrast bright="34000" contrast="77000"/>
                    </a14:imgEffect>
                  </a14:imgLayer>
                </a14:imgProps>
              </a:ext>
            </a:extLst>
          </a:blip>
          <a:stretch>
            <a:fillRect/>
          </a:stretch>
        </p:blipFill>
        <p:spPr>
          <a:xfrm>
            <a:off x="1529764" y="1006397"/>
            <a:ext cx="4991351" cy="4137103"/>
          </a:xfrm>
          <a:prstGeom prst="rect">
            <a:avLst/>
          </a:prstGeom>
        </p:spPr>
      </p:pic>
    </p:spTree>
    <p:extLst>
      <p:ext uri="{BB962C8B-B14F-4D97-AF65-F5344CB8AC3E}">
        <p14:creationId xmlns:p14="http://schemas.microsoft.com/office/powerpoint/2010/main" val="1751113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idx="4294967295"/>
          </p:nvPr>
        </p:nvSpPr>
        <p:spPr>
          <a:xfrm>
            <a:off x="123834" y="103182"/>
            <a:ext cx="8152243" cy="768000"/>
          </a:xfrm>
          <a:prstGeom prst="rect">
            <a:avLst/>
          </a:prstGeom>
        </p:spPr>
        <p:txBody>
          <a:bodyPr wrap="square" lIns="91425" tIns="91425" rIns="91425" bIns="91425" anchor="t" anchorCtr="0">
            <a:noAutofit/>
          </a:bodyPr>
          <a:lstStyle/>
          <a:p>
            <a:r>
              <a:rPr lang="en-US" sz="3200" dirty="0">
                <a:solidFill>
                  <a:schemeClr val="tx1"/>
                </a:solidFill>
              </a:rPr>
              <a:t>Different States of SQL Server Database</a:t>
            </a:r>
          </a:p>
        </p:txBody>
      </p:sp>
      <p:sp>
        <p:nvSpPr>
          <p:cNvPr id="3" name="Rectangle 2"/>
          <p:cNvSpPr/>
          <p:nvPr/>
        </p:nvSpPr>
        <p:spPr>
          <a:xfrm>
            <a:off x="123834" y="749493"/>
            <a:ext cx="8708994" cy="4339650"/>
          </a:xfrm>
          <a:prstGeom prst="rect">
            <a:avLst/>
          </a:prstGeom>
        </p:spPr>
        <p:txBody>
          <a:bodyPr wrap="square">
            <a:spAutoFit/>
          </a:bodyPr>
          <a:lstStyle/>
          <a:p>
            <a:r>
              <a:rPr lang="en-US" sz="1200" dirty="0"/>
              <a:t>A SQL Server Database is can only be in one specific state at a given time. Different States of SQL Server Database are:-</a:t>
            </a:r>
          </a:p>
          <a:p>
            <a:endParaRPr lang="en-US" dirty="0"/>
          </a:p>
          <a:p>
            <a:pPr>
              <a:buFont typeface="Arial" panose="020B0604020202020204" pitchFamily="34" charset="0"/>
              <a:buChar char="•"/>
            </a:pPr>
            <a:r>
              <a:rPr lang="en-US" b="1" dirty="0"/>
              <a:t>ONLINE</a:t>
            </a:r>
            <a:r>
              <a:rPr lang="en-US" dirty="0"/>
              <a:t>:- </a:t>
            </a:r>
            <a:r>
              <a:rPr lang="en-US" sz="1200" dirty="0"/>
              <a:t>When a database is in ONLINE state the database is available for access. The primary file group is online even though the undo phase of recovery may not have been completed.</a:t>
            </a:r>
            <a:br>
              <a:rPr lang="en-US" dirty="0"/>
            </a:br>
            <a:br>
              <a:rPr lang="en-US" dirty="0"/>
            </a:br>
            <a:r>
              <a:rPr lang="en-US" b="1" dirty="0"/>
              <a:t>OFFLINE</a:t>
            </a:r>
            <a:r>
              <a:rPr lang="en-US" dirty="0"/>
              <a:t>:- </a:t>
            </a:r>
            <a:r>
              <a:rPr lang="en-US" sz="1200" dirty="0"/>
              <a:t>When a database is in OFFLINE state then the database is not accessible for user connections. One can set the database to this state if you don’t want users to connect to the database. For example you have migrated the database to a new server and don’t want users to accidently connect to the Old SQL Server Database.</a:t>
            </a:r>
            <a:br>
              <a:rPr lang="en-US" dirty="0"/>
            </a:br>
            <a:br>
              <a:rPr lang="en-US" dirty="0"/>
            </a:br>
            <a:r>
              <a:rPr lang="en-US" b="1" dirty="0"/>
              <a:t>RESTORING</a:t>
            </a:r>
            <a:r>
              <a:rPr lang="en-US" dirty="0"/>
              <a:t>:- </a:t>
            </a:r>
            <a:r>
              <a:rPr lang="en-US" sz="1200" dirty="0"/>
              <a:t>When a database is in RESTORING state then it means one or more files of the primary file group is been restored or one or more secondary files are being restored offline. </a:t>
            </a:r>
            <a:br>
              <a:rPr lang="en-US" dirty="0"/>
            </a:br>
            <a:br>
              <a:rPr lang="en-US" dirty="0"/>
            </a:br>
            <a:r>
              <a:rPr lang="en-US" b="1" dirty="0"/>
              <a:t>RECOVERING</a:t>
            </a:r>
            <a:r>
              <a:rPr lang="en-US" dirty="0"/>
              <a:t>:- </a:t>
            </a:r>
            <a:r>
              <a:rPr lang="en-US" sz="1200" dirty="0"/>
              <a:t>When a database is in RECOVERING state it means its in the process of recovery and it will become automatically ONLINE for user connectivity. In case of a failure the database will become SUSPECT and become unable for use until a database intervene and fixes the issues.</a:t>
            </a:r>
            <a:br>
              <a:rPr lang="en-US" dirty="0"/>
            </a:br>
            <a:br>
              <a:rPr lang="en-US" dirty="0"/>
            </a:br>
            <a:r>
              <a:rPr lang="en-US" b="1" dirty="0"/>
              <a:t>RECOVERY PENDING</a:t>
            </a:r>
            <a:r>
              <a:rPr lang="en-US" dirty="0"/>
              <a:t>: - </a:t>
            </a:r>
            <a:r>
              <a:rPr lang="en-US" sz="1200" dirty="0"/>
              <a:t>When a database is in RECOVERY PENDING state it means SQL Server has encountered a resource related error during recovery. The database might be missing files. DBAs intervention is required in such a case.</a:t>
            </a:r>
          </a:p>
          <a:p>
            <a:pPr>
              <a:buFont typeface="Arial" panose="020B0604020202020204" pitchFamily="34" charset="0"/>
              <a:buChar char="•"/>
            </a:pPr>
            <a:endParaRPr lang="en-US" dirty="0"/>
          </a:p>
          <a:p>
            <a:pPr>
              <a:buFont typeface="Arial" panose="020B0604020202020204" pitchFamily="34" charset="0"/>
              <a:buChar char="•"/>
            </a:pPr>
            <a:r>
              <a:rPr lang="en-US" b="1" dirty="0"/>
              <a:t>SUSPECT</a:t>
            </a:r>
            <a:r>
              <a:rPr lang="en-US" dirty="0"/>
              <a:t>: - </a:t>
            </a:r>
            <a:r>
              <a:rPr lang="en-US" sz="1200" dirty="0"/>
              <a:t>When a database is in SUSPECT state it means the database is unavailable for user connection. Database may be damaged or at least the primary file group is suspect. DBAs intervention is required in such a case. </a:t>
            </a:r>
          </a:p>
        </p:txBody>
      </p:sp>
    </p:spTree>
    <p:extLst>
      <p:ext uri="{BB962C8B-B14F-4D97-AF65-F5344CB8AC3E}">
        <p14:creationId xmlns:p14="http://schemas.microsoft.com/office/powerpoint/2010/main" val="3739008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idx="4294967295"/>
          </p:nvPr>
        </p:nvSpPr>
        <p:spPr>
          <a:xfrm>
            <a:off x="535775" y="712150"/>
            <a:ext cx="5197200" cy="768000"/>
          </a:xfrm>
          <a:prstGeom prst="rect">
            <a:avLst/>
          </a:prstGeom>
        </p:spPr>
        <p:txBody>
          <a:bodyPr wrap="square" lIns="91425" tIns="91425" rIns="91425" bIns="91425" anchor="t" anchorCtr="0">
            <a:noAutofit/>
          </a:bodyPr>
          <a:lstStyle/>
          <a:p>
            <a:pPr lvl="0" rtl="0">
              <a:spcBef>
                <a:spcPts val="0"/>
              </a:spcBef>
              <a:spcAft>
                <a:spcPts val="1600"/>
              </a:spcAft>
              <a:buNone/>
            </a:pPr>
            <a:r>
              <a:rPr lang="en" sz="9600">
                <a:solidFill>
                  <a:schemeClr val="dk1"/>
                </a:solidFill>
              </a:rPr>
              <a:t>W</a:t>
            </a:r>
            <a:r>
              <a:rPr lang="en" sz="7200">
                <a:solidFill>
                  <a:schemeClr val="dk1"/>
                </a:solidFill>
              </a:rPr>
              <a:t>HY</a:t>
            </a:r>
            <a:r>
              <a:rPr lang="en" sz="9600">
                <a:solidFill>
                  <a:schemeClr val="dk1"/>
                </a:solidFill>
              </a:rPr>
              <a:t>?</a:t>
            </a:r>
          </a:p>
        </p:txBody>
      </p:sp>
      <p:sp>
        <p:nvSpPr>
          <p:cNvPr id="85" name="Shape 85"/>
          <p:cNvSpPr txBox="1">
            <a:spLocks noGrp="1"/>
          </p:cNvSpPr>
          <p:nvPr>
            <p:ph type="title" idx="4294967295"/>
          </p:nvPr>
        </p:nvSpPr>
        <p:spPr>
          <a:xfrm>
            <a:off x="535775" y="2076000"/>
            <a:ext cx="8182340" cy="3067500"/>
          </a:xfrm>
          <a:prstGeom prst="rect">
            <a:avLst/>
          </a:prstGeom>
        </p:spPr>
        <p:txBody>
          <a:bodyPr wrap="square" lIns="91425" tIns="91425" rIns="91425" bIns="91425" anchor="t" anchorCtr="0">
            <a:noAutofit/>
          </a:bodyPr>
          <a:lstStyle/>
          <a:p>
            <a:pPr lvl="0" rtl="0">
              <a:lnSpc>
                <a:spcPct val="115000"/>
              </a:lnSpc>
              <a:spcBef>
                <a:spcPts val="0"/>
              </a:spcBef>
              <a:spcAft>
                <a:spcPts val="1600"/>
              </a:spcAft>
              <a:buNone/>
            </a:pPr>
            <a:endParaRPr sz="1800" b="0" dirty="0">
              <a:latin typeface="Lato"/>
              <a:ea typeface="Lato"/>
              <a:cs typeface="Lato"/>
              <a:sym typeface="Lato"/>
            </a:endParaRPr>
          </a:p>
          <a:p>
            <a:pPr lvl="0" rtl="0">
              <a:lnSpc>
                <a:spcPct val="115000"/>
              </a:lnSpc>
              <a:spcBef>
                <a:spcPts val="0"/>
              </a:spcBef>
              <a:spcAft>
                <a:spcPts val="1600"/>
              </a:spcAft>
              <a:buNone/>
            </a:pPr>
            <a:r>
              <a:rPr lang="en" sz="1800" b="0" dirty="0">
                <a:latin typeface="Lato"/>
                <a:ea typeface="Lato"/>
                <a:cs typeface="Lato"/>
                <a:sym typeface="Lato"/>
              </a:rPr>
              <a:t>Do you remember everything of your life?</a:t>
            </a:r>
            <a:br>
              <a:rPr lang="en" sz="1800" b="0" dirty="0">
                <a:latin typeface="Lato"/>
                <a:ea typeface="Lato"/>
                <a:cs typeface="Lato"/>
                <a:sym typeface="Lato"/>
              </a:rPr>
            </a:br>
            <a:r>
              <a:rPr lang="en" sz="1800" dirty="0">
                <a:latin typeface="Lato"/>
                <a:ea typeface="Lato"/>
                <a:cs typeface="Lato"/>
                <a:sym typeface="Lato"/>
              </a:rPr>
              <a:t>We don't have to go that far:</a:t>
            </a:r>
            <a:br>
              <a:rPr lang="en" sz="1800" b="0" dirty="0">
                <a:latin typeface="Lato"/>
                <a:ea typeface="Lato"/>
                <a:cs typeface="Lato"/>
                <a:sym typeface="Lato"/>
              </a:rPr>
            </a:br>
            <a:r>
              <a:rPr lang="en" sz="1800" b="0" dirty="0">
                <a:latin typeface="Lato"/>
                <a:ea typeface="Lato"/>
                <a:cs typeface="Lato"/>
                <a:sym typeface="Lato"/>
              </a:rPr>
              <a:t>Every single time we go out for the shopping :) </a:t>
            </a:r>
            <a:br>
              <a:rPr lang="en" sz="1800" b="0" dirty="0">
                <a:latin typeface="Lato"/>
                <a:ea typeface="Lato"/>
                <a:cs typeface="Lato"/>
                <a:sym typeface="Lato"/>
              </a:rPr>
            </a:br>
            <a:r>
              <a:rPr lang="en" sz="1800" b="0" dirty="0">
                <a:latin typeface="Lato"/>
                <a:ea typeface="Lato"/>
                <a:cs typeface="Lato"/>
                <a:sym typeface="Lato"/>
              </a:rPr>
              <a:t>Do we remember the items we purchased in last Year?</a:t>
            </a:r>
            <a:br>
              <a:rPr lang="en" sz="1800" b="0" dirty="0">
                <a:latin typeface="Lato"/>
                <a:ea typeface="Lato"/>
                <a:cs typeface="Lato"/>
                <a:sym typeface="Lato"/>
              </a:rPr>
            </a:br>
            <a:r>
              <a:rPr lang="en" sz="1800" dirty="0">
                <a:latin typeface="Lato"/>
                <a:ea typeface="Lato"/>
                <a:cs typeface="Lato"/>
                <a:sym typeface="Lato"/>
              </a:rPr>
              <a:t>Think:</a:t>
            </a:r>
            <a:br>
              <a:rPr lang="en" sz="1800" b="0" dirty="0">
                <a:latin typeface="Lato"/>
                <a:ea typeface="Lato"/>
                <a:cs typeface="Lato"/>
                <a:sym typeface="Lato"/>
              </a:rPr>
            </a:br>
            <a:r>
              <a:rPr lang="en" sz="1800" b="0" dirty="0">
                <a:latin typeface="Lato"/>
                <a:ea typeface="Lato"/>
                <a:cs typeface="Lato"/>
                <a:sym typeface="Lato"/>
              </a:rPr>
              <a:t>Its about quantity of information? </a:t>
            </a:r>
            <a:r>
              <a:rPr lang="en-US" sz="1800" b="0" dirty="0">
                <a:latin typeface="Lato"/>
                <a:ea typeface="Lato"/>
                <a:cs typeface="Lato"/>
                <a:sym typeface="Lato"/>
              </a:rPr>
              <a:t>O</a:t>
            </a:r>
            <a:r>
              <a:rPr lang="en" sz="1800" b="0" dirty="0">
                <a:latin typeface="Lato"/>
                <a:ea typeface="Lato"/>
                <a:cs typeface="Lato"/>
                <a:sym typeface="Lato"/>
              </a:rPr>
              <a:t>r quality of information? Or Both?</a:t>
            </a:r>
            <a:br>
              <a:rPr lang="en" sz="1800" b="0" dirty="0">
                <a:latin typeface="Lato"/>
                <a:ea typeface="Lato"/>
                <a:cs typeface="Lato"/>
                <a:sym typeface="Lato"/>
              </a:rPr>
            </a:br>
            <a:r>
              <a:rPr lang="en" sz="1800" b="0" dirty="0">
                <a:latin typeface="Lato"/>
                <a:ea typeface="Lato"/>
                <a:cs typeface="Lato"/>
                <a:sym typeface="Lato"/>
              </a:rPr>
              <a:t>Why it is essential to memorize everything?</a:t>
            </a:r>
            <a:br>
              <a:rPr lang="en" sz="1800" b="0" dirty="0">
                <a:latin typeface="Lato"/>
                <a:ea typeface="Lato"/>
                <a:cs typeface="Lato"/>
                <a:sym typeface="Lato"/>
              </a:rPr>
            </a:br>
            <a:endParaRPr sz="1800" b="0" dirty="0">
              <a:latin typeface="Lato"/>
              <a:ea typeface="Lato"/>
              <a:cs typeface="Lato"/>
              <a:sym typeface="Lato"/>
            </a:endParaRPr>
          </a:p>
          <a:p>
            <a:pPr lvl="0" rtl="0">
              <a:lnSpc>
                <a:spcPct val="115000"/>
              </a:lnSpc>
              <a:spcBef>
                <a:spcPts val="0"/>
              </a:spcBef>
              <a:spcAft>
                <a:spcPts val="1600"/>
              </a:spcAft>
              <a:buNone/>
            </a:pPr>
            <a:endParaRPr sz="1800" b="0" dirty="0">
              <a:latin typeface="Lato"/>
              <a:ea typeface="Lato"/>
              <a:cs typeface="Lato"/>
              <a:sym typeface="Lato"/>
            </a:endParaRPr>
          </a:p>
        </p:txBody>
      </p:sp>
      <p:sp>
        <p:nvSpPr>
          <p:cNvPr id="86" name="Shape 86"/>
          <p:cNvSpPr txBox="1">
            <a:spLocks noGrp="1"/>
          </p:cNvSpPr>
          <p:nvPr>
            <p:ph type="title" idx="4294967295"/>
          </p:nvPr>
        </p:nvSpPr>
        <p:spPr>
          <a:xfrm>
            <a:off x="4730600" y="404450"/>
            <a:ext cx="4185600" cy="768000"/>
          </a:xfrm>
          <a:prstGeom prst="rect">
            <a:avLst/>
          </a:prstGeom>
        </p:spPr>
        <p:txBody>
          <a:bodyPr wrap="square" lIns="91425" tIns="91425" rIns="91425" bIns="91425" anchor="t" anchorCtr="0">
            <a:noAutofit/>
          </a:bodyPr>
          <a:lstStyle/>
          <a:p>
            <a:pPr lvl="0" rtl="0">
              <a:spcBef>
                <a:spcPts val="0"/>
              </a:spcBef>
              <a:spcAft>
                <a:spcPts val="1600"/>
              </a:spcAft>
              <a:buNone/>
            </a:pPr>
            <a:r>
              <a:rPr lang="en" sz="7200" dirty="0">
                <a:solidFill>
                  <a:srgbClr val="CCCCCC"/>
                </a:solidFill>
              </a:rPr>
              <a:t>Memory</a:t>
            </a:r>
          </a:p>
        </p:txBody>
      </p:sp>
      <p:sp>
        <p:nvSpPr>
          <p:cNvPr id="2" name="TextBox 1"/>
          <p:cNvSpPr txBox="1"/>
          <p:nvPr/>
        </p:nvSpPr>
        <p:spPr>
          <a:xfrm>
            <a:off x="7578247" y="634561"/>
            <a:ext cx="941283" cy="307777"/>
          </a:xfrm>
          <a:prstGeom prst="rect">
            <a:avLst/>
          </a:prstGeom>
          <a:noFill/>
        </p:spPr>
        <p:txBody>
          <a:bodyPr wrap="none" rtlCol="0">
            <a:spAutoFit/>
          </a:bodyPr>
          <a:lstStyle/>
          <a:p>
            <a:r>
              <a:rPr lang="en-US" dirty="0">
                <a:solidFill>
                  <a:schemeClr val="bg1">
                    <a:lumMod val="65000"/>
                  </a:schemeClr>
                </a:solidFill>
                <a:latin typeface="Arial Black" panose="020B0A04020102020204" pitchFamily="34" charset="0"/>
              </a:rPr>
              <a:t>HUMAN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idx="4294967295"/>
          </p:nvPr>
        </p:nvSpPr>
        <p:spPr>
          <a:xfrm>
            <a:off x="402210" y="85426"/>
            <a:ext cx="8152243" cy="768000"/>
          </a:xfrm>
          <a:prstGeom prst="rect">
            <a:avLst/>
          </a:prstGeom>
        </p:spPr>
        <p:txBody>
          <a:bodyPr wrap="square" lIns="91425" tIns="91425" rIns="91425" bIns="91425" anchor="t" anchorCtr="0">
            <a:noAutofit/>
          </a:bodyPr>
          <a:lstStyle/>
          <a:p>
            <a:pPr lvl="0">
              <a:spcAft>
                <a:spcPts val="1600"/>
              </a:spcAft>
            </a:pPr>
            <a:r>
              <a:rPr lang="en" sz="4800" dirty="0">
                <a:solidFill>
                  <a:schemeClr val="dk1"/>
                </a:solidFill>
              </a:rPr>
              <a:t>SQL (Types)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250" y="920629"/>
            <a:ext cx="5792865" cy="3889495"/>
          </a:xfrm>
          <a:prstGeom prst="rect">
            <a:avLst/>
          </a:prstGeom>
        </p:spPr>
      </p:pic>
    </p:spTree>
    <p:extLst>
      <p:ext uri="{BB962C8B-B14F-4D97-AF65-F5344CB8AC3E}">
        <p14:creationId xmlns:p14="http://schemas.microsoft.com/office/powerpoint/2010/main" val="3790429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283098" y="712150"/>
            <a:ext cx="8622299" cy="3835499"/>
          </a:xfrm>
          <a:prstGeom prst="rect">
            <a:avLst/>
          </a:prstGeom>
        </p:spPr>
        <p:txBody>
          <a:bodyPr wrap="square" lIns="91425" tIns="91425" rIns="91425" bIns="91425" anchor="t" anchorCtr="0">
            <a:noAutofit/>
          </a:bodyPr>
          <a:lstStyle/>
          <a:p>
            <a:pPr lvl="0" rtl="0">
              <a:spcBef>
                <a:spcPts val="0"/>
              </a:spcBef>
              <a:spcAft>
                <a:spcPts val="1000"/>
              </a:spcAft>
              <a:buNone/>
            </a:pPr>
            <a:endParaRPr sz="2400" b="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idx="4294967295"/>
          </p:nvPr>
        </p:nvSpPr>
        <p:spPr>
          <a:xfrm>
            <a:off x="535775" y="712150"/>
            <a:ext cx="5197200" cy="768000"/>
          </a:xfrm>
          <a:prstGeom prst="rect">
            <a:avLst/>
          </a:prstGeom>
        </p:spPr>
        <p:txBody>
          <a:bodyPr wrap="square" lIns="91425" tIns="91425" rIns="91425" bIns="91425" anchor="t" anchorCtr="0">
            <a:noAutofit/>
          </a:bodyPr>
          <a:lstStyle/>
          <a:p>
            <a:pPr lvl="0" rtl="0">
              <a:spcBef>
                <a:spcPts val="0"/>
              </a:spcBef>
              <a:spcAft>
                <a:spcPts val="1600"/>
              </a:spcAft>
              <a:buNone/>
            </a:pPr>
            <a:r>
              <a:rPr lang="en" sz="9600">
                <a:solidFill>
                  <a:schemeClr val="dk1"/>
                </a:solidFill>
              </a:rPr>
              <a:t>W</a:t>
            </a:r>
            <a:r>
              <a:rPr lang="en" sz="7200">
                <a:solidFill>
                  <a:schemeClr val="dk1"/>
                </a:solidFill>
              </a:rPr>
              <a:t>HY</a:t>
            </a:r>
            <a:r>
              <a:rPr lang="en" sz="9600">
                <a:solidFill>
                  <a:schemeClr val="dk1"/>
                </a:solidFill>
              </a:rPr>
              <a:t>?</a:t>
            </a:r>
          </a:p>
        </p:txBody>
      </p:sp>
      <p:sp>
        <p:nvSpPr>
          <p:cNvPr id="92" name="Shape 92"/>
          <p:cNvSpPr txBox="1">
            <a:spLocks noGrp="1"/>
          </p:cNvSpPr>
          <p:nvPr>
            <p:ph type="title" idx="4294967295"/>
          </p:nvPr>
        </p:nvSpPr>
        <p:spPr>
          <a:xfrm>
            <a:off x="535774" y="2076000"/>
            <a:ext cx="8380425" cy="3067500"/>
          </a:xfrm>
          <a:prstGeom prst="rect">
            <a:avLst/>
          </a:prstGeom>
        </p:spPr>
        <p:txBody>
          <a:bodyPr wrap="square" lIns="91425" tIns="91425" rIns="91425" bIns="91425" anchor="t" anchorCtr="0">
            <a:noAutofit/>
          </a:bodyPr>
          <a:lstStyle/>
          <a:p>
            <a:pPr lvl="0" rtl="0">
              <a:lnSpc>
                <a:spcPct val="115000"/>
              </a:lnSpc>
              <a:spcBef>
                <a:spcPts val="0"/>
              </a:spcBef>
              <a:spcAft>
                <a:spcPts val="1600"/>
              </a:spcAft>
              <a:buNone/>
            </a:pPr>
            <a:br>
              <a:rPr lang="en" sz="1800" b="0" dirty="0">
                <a:latin typeface="Lato"/>
                <a:ea typeface="Lato"/>
                <a:cs typeface="Lato"/>
                <a:sym typeface="Lato"/>
              </a:rPr>
            </a:br>
            <a:r>
              <a:rPr lang="en" sz="1800" dirty="0">
                <a:latin typeface="Lato"/>
                <a:ea typeface="Lato"/>
                <a:cs typeface="Lato"/>
                <a:sym typeface="Lato"/>
              </a:rPr>
              <a:t>Maintains.</a:t>
            </a:r>
            <a:br>
              <a:rPr lang="en" sz="1800" b="0" dirty="0">
                <a:latin typeface="Lato"/>
                <a:ea typeface="Lato"/>
                <a:cs typeface="Lato"/>
                <a:sym typeface="Lato"/>
              </a:rPr>
            </a:br>
            <a:r>
              <a:rPr lang="en" sz="1800" b="0" dirty="0">
                <a:latin typeface="Lato"/>
                <a:ea typeface="Lato"/>
                <a:cs typeface="Lato"/>
                <a:sym typeface="Lato"/>
              </a:rPr>
              <a:t>Students notes.</a:t>
            </a:r>
            <a:br>
              <a:rPr lang="en" sz="1800" b="0" dirty="0">
                <a:latin typeface="Lato"/>
                <a:ea typeface="Lato"/>
                <a:cs typeface="Lato"/>
                <a:sym typeface="Lato"/>
              </a:rPr>
            </a:br>
            <a:r>
              <a:rPr lang="en" sz="1800" b="0" dirty="0">
                <a:latin typeface="Lato"/>
                <a:ea typeface="Lato"/>
                <a:cs typeface="Lato"/>
                <a:sym typeface="Lato"/>
              </a:rPr>
              <a:t>Patients information.</a:t>
            </a:r>
            <a:br>
              <a:rPr lang="en" sz="1800" b="0" dirty="0">
                <a:latin typeface="Lato"/>
                <a:ea typeface="Lato"/>
                <a:cs typeface="Lato"/>
                <a:sym typeface="Lato"/>
              </a:rPr>
            </a:br>
            <a:r>
              <a:rPr lang="en" sz="1800" b="0" dirty="0">
                <a:latin typeface="Lato"/>
                <a:ea typeface="Lato"/>
                <a:cs typeface="Lato"/>
                <a:sym typeface="Lato"/>
              </a:rPr>
              <a:t>NADRA</a:t>
            </a:r>
            <a:br>
              <a:rPr lang="en" sz="1800" b="0" dirty="0">
                <a:latin typeface="Lato"/>
                <a:ea typeface="Lato"/>
                <a:cs typeface="Lato"/>
                <a:sym typeface="Lato"/>
              </a:rPr>
            </a:br>
            <a:r>
              <a:rPr lang="en" sz="1800" b="0" dirty="0">
                <a:latin typeface="Lato"/>
                <a:ea typeface="Lato"/>
                <a:cs typeface="Lato"/>
                <a:sym typeface="Lato"/>
              </a:rPr>
              <a:t>Passport</a:t>
            </a:r>
            <a:br>
              <a:rPr lang="en" sz="1800" b="0" dirty="0">
                <a:latin typeface="Lato"/>
                <a:ea typeface="Lato"/>
                <a:cs typeface="Lato"/>
                <a:sym typeface="Lato"/>
              </a:rPr>
            </a:br>
            <a:r>
              <a:rPr lang="en" sz="1800" b="0" dirty="0">
                <a:latin typeface="Lato"/>
                <a:ea typeface="Lato"/>
                <a:cs typeface="Lato"/>
                <a:sym typeface="Lato"/>
              </a:rPr>
              <a:t>Tax</a:t>
            </a:r>
            <a:br>
              <a:rPr lang="en" sz="1800" b="0" dirty="0">
                <a:latin typeface="Lato"/>
                <a:ea typeface="Lato"/>
                <a:cs typeface="Lato"/>
                <a:sym typeface="Lato"/>
              </a:rPr>
            </a:br>
            <a:r>
              <a:rPr lang="en" sz="1800" b="0" dirty="0">
                <a:latin typeface="Lato"/>
                <a:ea typeface="Lato"/>
                <a:cs typeface="Lato"/>
                <a:sym typeface="Lato"/>
              </a:rPr>
              <a:t>What would be the best option to mark attendance, if instructor don't have any automated attendance sheet.</a:t>
            </a:r>
          </a:p>
          <a:p>
            <a:pPr lvl="0" rtl="0">
              <a:lnSpc>
                <a:spcPct val="115000"/>
              </a:lnSpc>
              <a:spcBef>
                <a:spcPts val="0"/>
              </a:spcBef>
              <a:spcAft>
                <a:spcPts val="1600"/>
              </a:spcAft>
              <a:buNone/>
            </a:pPr>
            <a:endParaRPr sz="1800" b="0" dirty="0">
              <a:latin typeface="Lato"/>
              <a:ea typeface="Lato"/>
              <a:cs typeface="Lato"/>
              <a:sym typeface="Lato"/>
            </a:endParaRPr>
          </a:p>
          <a:p>
            <a:pPr lvl="0" rtl="0">
              <a:lnSpc>
                <a:spcPct val="115000"/>
              </a:lnSpc>
              <a:spcBef>
                <a:spcPts val="0"/>
              </a:spcBef>
              <a:spcAft>
                <a:spcPts val="1600"/>
              </a:spcAft>
              <a:buNone/>
            </a:pPr>
            <a:endParaRPr sz="1800" b="0" dirty="0">
              <a:latin typeface="Lato"/>
              <a:ea typeface="Lato"/>
              <a:cs typeface="Lato"/>
              <a:sym typeface="Lato"/>
            </a:endParaRPr>
          </a:p>
          <a:p>
            <a:pPr lvl="0" rtl="0">
              <a:lnSpc>
                <a:spcPct val="115000"/>
              </a:lnSpc>
              <a:spcBef>
                <a:spcPts val="0"/>
              </a:spcBef>
              <a:spcAft>
                <a:spcPts val="1600"/>
              </a:spcAft>
              <a:buNone/>
            </a:pPr>
            <a:endParaRPr sz="1800" b="0" dirty="0">
              <a:latin typeface="Lato"/>
              <a:ea typeface="Lato"/>
              <a:cs typeface="Lato"/>
              <a:sym typeface="Lato"/>
            </a:endParaRPr>
          </a:p>
          <a:p>
            <a:pPr lvl="0" rtl="0">
              <a:lnSpc>
                <a:spcPct val="115000"/>
              </a:lnSpc>
              <a:spcBef>
                <a:spcPts val="0"/>
              </a:spcBef>
              <a:spcAft>
                <a:spcPts val="1600"/>
              </a:spcAft>
              <a:buNone/>
            </a:pPr>
            <a:endParaRPr sz="1800" b="0" dirty="0">
              <a:latin typeface="Lato"/>
              <a:ea typeface="Lato"/>
              <a:cs typeface="Lato"/>
              <a:sym typeface="Lato"/>
            </a:endParaRPr>
          </a:p>
        </p:txBody>
      </p:sp>
      <p:sp>
        <p:nvSpPr>
          <p:cNvPr id="93" name="Shape 93"/>
          <p:cNvSpPr txBox="1">
            <a:spLocks noGrp="1"/>
          </p:cNvSpPr>
          <p:nvPr>
            <p:ph type="title" idx="4294967295"/>
          </p:nvPr>
        </p:nvSpPr>
        <p:spPr>
          <a:xfrm>
            <a:off x="4730600" y="404450"/>
            <a:ext cx="4185600" cy="768000"/>
          </a:xfrm>
          <a:prstGeom prst="rect">
            <a:avLst/>
          </a:prstGeom>
        </p:spPr>
        <p:txBody>
          <a:bodyPr wrap="square" lIns="91425" tIns="91425" rIns="91425" bIns="91425" anchor="t" anchorCtr="0">
            <a:noAutofit/>
          </a:bodyPr>
          <a:lstStyle/>
          <a:p>
            <a:pPr lvl="0" rtl="0">
              <a:spcBef>
                <a:spcPts val="0"/>
              </a:spcBef>
              <a:spcAft>
                <a:spcPts val="1600"/>
              </a:spcAft>
              <a:buNone/>
            </a:pPr>
            <a:r>
              <a:rPr lang="en" sz="7200">
                <a:solidFill>
                  <a:srgbClr val="CCCCCC"/>
                </a:solidFill>
              </a:rPr>
              <a:t>Storage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idx="4294967295"/>
          </p:nvPr>
        </p:nvSpPr>
        <p:spPr>
          <a:xfrm>
            <a:off x="535775" y="712150"/>
            <a:ext cx="5197200" cy="768000"/>
          </a:xfrm>
          <a:prstGeom prst="rect">
            <a:avLst/>
          </a:prstGeom>
        </p:spPr>
        <p:txBody>
          <a:bodyPr wrap="square" lIns="91425" tIns="91425" rIns="91425" bIns="91425" anchor="t" anchorCtr="0">
            <a:noAutofit/>
          </a:bodyPr>
          <a:lstStyle/>
          <a:p>
            <a:pPr lvl="0" rtl="0">
              <a:spcBef>
                <a:spcPts val="0"/>
              </a:spcBef>
              <a:spcAft>
                <a:spcPts val="1600"/>
              </a:spcAft>
              <a:buNone/>
            </a:pPr>
            <a:r>
              <a:rPr lang="en" sz="9600">
                <a:solidFill>
                  <a:schemeClr val="dk1"/>
                </a:solidFill>
              </a:rPr>
              <a:t>How?</a:t>
            </a:r>
          </a:p>
        </p:txBody>
      </p:sp>
      <p:sp>
        <p:nvSpPr>
          <p:cNvPr id="99" name="Shape 99"/>
          <p:cNvSpPr txBox="1">
            <a:spLocks noGrp="1"/>
          </p:cNvSpPr>
          <p:nvPr>
            <p:ph type="title" idx="4294967295"/>
          </p:nvPr>
        </p:nvSpPr>
        <p:spPr>
          <a:xfrm>
            <a:off x="535775" y="2076000"/>
            <a:ext cx="5197200" cy="3067500"/>
          </a:xfrm>
          <a:prstGeom prst="rect">
            <a:avLst/>
          </a:prstGeom>
        </p:spPr>
        <p:txBody>
          <a:bodyPr wrap="square" lIns="91425" tIns="91425" rIns="91425" bIns="91425" anchor="t" anchorCtr="0">
            <a:noAutofit/>
          </a:bodyPr>
          <a:lstStyle/>
          <a:p>
            <a:pPr lvl="0" rtl="0">
              <a:lnSpc>
                <a:spcPct val="115000"/>
              </a:lnSpc>
              <a:spcBef>
                <a:spcPts val="0"/>
              </a:spcBef>
              <a:spcAft>
                <a:spcPts val="1600"/>
              </a:spcAft>
              <a:buNone/>
            </a:pPr>
            <a:endParaRPr sz="1800" b="0" dirty="0">
              <a:latin typeface="Lato"/>
              <a:ea typeface="Lato"/>
              <a:cs typeface="Lato"/>
              <a:sym typeface="Lato"/>
            </a:endParaRPr>
          </a:p>
          <a:p>
            <a:pPr lvl="0" rtl="0">
              <a:lnSpc>
                <a:spcPct val="115000"/>
              </a:lnSpc>
              <a:spcBef>
                <a:spcPts val="0"/>
              </a:spcBef>
              <a:spcAft>
                <a:spcPts val="1600"/>
              </a:spcAft>
              <a:buNone/>
            </a:pPr>
            <a:r>
              <a:rPr lang="en" sz="1800" b="0" dirty="0">
                <a:latin typeface="Lato"/>
                <a:ea typeface="Lato"/>
                <a:cs typeface="Lato"/>
                <a:sym typeface="Lato"/>
              </a:rPr>
              <a:t>Every single month we received Utility Bill.</a:t>
            </a:r>
            <a:br>
              <a:rPr lang="en" sz="1800" b="0" dirty="0">
                <a:latin typeface="Lato"/>
                <a:ea typeface="Lato"/>
                <a:cs typeface="Lato"/>
                <a:sym typeface="Lato"/>
              </a:rPr>
            </a:br>
            <a:br>
              <a:rPr lang="en" sz="1800" b="0" dirty="0">
                <a:latin typeface="Lato"/>
                <a:ea typeface="Lato"/>
                <a:cs typeface="Lato"/>
                <a:sym typeface="Lato"/>
              </a:rPr>
            </a:br>
            <a:r>
              <a:rPr lang="en" sz="1800" b="0" dirty="0">
                <a:latin typeface="Lato"/>
                <a:ea typeface="Lato"/>
                <a:cs typeface="Lato"/>
                <a:sym typeface="Lato"/>
              </a:rPr>
              <a:t>POS (Point of sale) printed trasactions.</a:t>
            </a:r>
          </a:p>
          <a:p>
            <a:pPr lvl="0" rtl="0">
              <a:lnSpc>
                <a:spcPct val="115000"/>
              </a:lnSpc>
              <a:spcBef>
                <a:spcPts val="0"/>
              </a:spcBef>
              <a:spcAft>
                <a:spcPts val="1600"/>
              </a:spcAft>
              <a:buNone/>
            </a:pPr>
            <a:r>
              <a:rPr lang="en" sz="1800" b="0" dirty="0">
                <a:latin typeface="Lato"/>
                <a:ea typeface="Lato"/>
                <a:cs typeface="Lato"/>
                <a:sym typeface="Lato"/>
              </a:rPr>
              <a:t>Employee get the printed salary slip.</a:t>
            </a:r>
          </a:p>
          <a:p>
            <a:pPr lvl="0" rtl="0">
              <a:lnSpc>
                <a:spcPct val="115000"/>
              </a:lnSpc>
              <a:spcBef>
                <a:spcPts val="0"/>
              </a:spcBef>
              <a:spcAft>
                <a:spcPts val="1600"/>
              </a:spcAft>
              <a:buNone/>
            </a:pPr>
            <a:r>
              <a:rPr lang="en" sz="1800" b="0" dirty="0">
                <a:latin typeface="Lato"/>
                <a:ea typeface="Lato"/>
                <a:cs typeface="Lato"/>
                <a:sym typeface="Lato"/>
              </a:rPr>
              <a:t>Online booking orders and track the logistics.</a:t>
            </a:r>
          </a:p>
          <a:p>
            <a:pPr lvl="0" rtl="0">
              <a:lnSpc>
                <a:spcPct val="115000"/>
              </a:lnSpc>
              <a:spcBef>
                <a:spcPts val="0"/>
              </a:spcBef>
              <a:spcAft>
                <a:spcPts val="1600"/>
              </a:spcAft>
              <a:buNone/>
            </a:pPr>
            <a:r>
              <a:rPr lang="en" sz="1800" b="0" dirty="0">
                <a:latin typeface="Lato"/>
                <a:ea typeface="Lato"/>
                <a:cs typeface="Lato"/>
                <a:sym typeface="Lato"/>
              </a:rPr>
              <a:t>Students view their marks and attendance.</a:t>
            </a:r>
          </a:p>
          <a:p>
            <a:pPr lvl="0" rtl="0">
              <a:lnSpc>
                <a:spcPct val="115000"/>
              </a:lnSpc>
              <a:spcBef>
                <a:spcPts val="0"/>
              </a:spcBef>
              <a:spcAft>
                <a:spcPts val="1600"/>
              </a:spcAft>
              <a:buNone/>
            </a:pPr>
            <a:endParaRPr sz="1800" b="0" dirty="0">
              <a:latin typeface="Lato"/>
              <a:ea typeface="Lato"/>
              <a:cs typeface="Lato"/>
              <a:sym typeface="Lato"/>
            </a:endParaRPr>
          </a:p>
          <a:p>
            <a:pPr lvl="0" rtl="0">
              <a:lnSpc>
                <a:spcPct val="115000"/>
              </a:lnSpc>
              <a:spcBef>
                <a:spcPts val="0"/>
              </a:spcBef>
              <a:spcAft>
                <a:spcPts val="1600"/>
              </a:spcAft>
              <a:buNone/>
            </a:pPr>
            <a:endParaRPr sz="1800" b="0" dirty="0">
              <a:latin typeface="Lato"/>
              <a:ea typeface="Lato"/>
              <a:cs typeface="Lato"/>
              <a:sym typeface="Lato"/>
            </a:endParaRPr>
          </a:p>
          <a:p>
            <a:pPr lvl="0" rtl="0">
              <a:lnSpc>
                <a:spcPct val="115000"/>
              </a:lnSpc>
              <a:spcBef>
                <a:spcPts val="0"/>
              </a:spcBef>
              <a:spcAft>
                <a:spcPts val="1600"/>
              </a:spcAft>
              <a:buNone/>
            </a:pPr>
            <a:endParaRPr sz="1800" b="0" dirty="0">
              <a:latin typeface="Lato"/>
              <a:ea typeface="Lato"/>
              <a:cs typeface="Lato"/>
              <a:sym typeface="Lato"/>
            </a:endParaRPr>
          </a:p>
          <a:p>
            <a:pPr lvl="0" rtl="0">
              <a:lnSpc>
                <a:spcPct val="115000"/>
              </a:lnSpc>
              <a:spcBef>
                <a:spcPts val="0"/>
              </a:spcBef>
              <a:spcAft>
                <a:spcPts val="1600"/>
              </a:spcAft>
              <a:buNone/>
            </a:pPr>
            <a:endParaRPr sz="1800" b="0" dirty="0">
              <a:latin typeface="Lato"/>
              <a:ea typeface="Lato"/>
              <a:cs typeface="Lato"/>
              <a:sym typeface="Lato"/>
            </a:endParaRPr>
          </a:p>
          <a:p>
            <a:pPr lvl="0" rtl="0">
              <a:lnSpc>
                <a:spcPct val="115000"/>
              </a:lnSpc>
              <a:spcBef>
                <a:spcPts val="0"/>
              </a:spcBef>
              <a:spcAft>
                <a:spcPts val="1600"/>
              </a:spcAft>
              <a:buNone/>
            </a:pPr>
            <a:endParaRPr sz="1800" b="0" dirty="0">
              <a:latin typeface="Lato"/>
              <a:ea typeface="Lato"/>
              <a:cs typeface="Lato"/>
              <a:sym typeface="Lato"/>
            </a:endParaRPr>
          </a:p>
        </p:txBody>
      </p:sp>
      <p:sp>
        <p:nvSpPr>
          <p:cNvPr id="100" name="Shape 100"/>
          <p:cNvSpPr txBox="1">
            <a:spLocks noGrp="1"/>
          </p:cNvSpPr>
          <p:nvPr>
            <p:ph type="title" idx="4294967295"/>
          </p:nvPr>
        </p:nvSpPr>
        <p:spPr>
          <a:xfrm>
            <a:off x="4730600" y="404450"/>
            <a:ext cx="4185600" cy="768000"/>
          </a:xfrm>
          <a:prstGeom prst="rect">
            <a:avLst/>
          </a:prstGeom>
        </p:spPr>
        <p:txBody>
          <a:bodyPr wrap="square" lIns="91425" tIns="91425" rIns="91425" bIns="91425" anchor="t" anchorCtr="0">
            <a:noAutofit/>
          </a:bodyPr>
          <a:lstStyle/>
          <a:p>
            <a:pPr lvl="0" rtl="0">
              <a:spcBef>
                <a:spcPts val="0"/>
              </a:spcBef>
              <a:spcAft>
                <a:spcPts val="1600"/>
              </a:spcAft>
              <a:buNone/>
            </a:pPr>
            <a:r>
              <a:rPr lang="en" sz="7200" dirty="0">
                <a:solidFill>
                  <a:srgbClr val="CCCCCC"/>
                </a:solidFill>
              </a:rPr>
              <a:t>Access</a:t>
            </a:r>
          </a:p>
        </p:txBody>
      </p:sp>
      <p:sp>
        <p:nvSpPr>
          <p:cNvPr id="2" name="TextBox 1"/>
          <p:cNvSpPr txBox="1"/>
          <p:nvPr/>
        </p:nvSpPr>
        <p:spPr>
          <a:xfrm>
            <a:off x="6162804" y="1480150"/>
            <a:ext cx="1763624" cy="307777"/>
          </a:xfrm>
          <a:prstGeom prst="rect">
            <a:avLst/>
          </a:prstGeom>
          <a:noFill/>
        </p:spPr>
        <p:txBody>
          <a:bodyPr wrap="none" rtlCol="0">
            <a:spAutoFit/>
          </a:bodyPr>
          <a:lstStyle/>
          <a:p>
            <a:r>
              <a:rPr lang="en-US" dirty="0">
                <a:solidFill>
                  <a:schemeClr val="bg1">
                    <a:lumMod val="65000"/>
                  </a:schemeClr>
                </a:solidFill>
                <a:latin typeface="Arial Black" panose="020B0A04020102020204" pitchFamily="34" charset="0"/>
              </a:rPr>
              <a:t>Reason to Store</a:t>
            </a:r>
          </a:p>
        </p:txBody>
      </p:sp>
      <p:sp>
        <p:nvSpPr>
          <p:cNvPr id="6" name="Shape 100"/>
          <p:cNvSpPr txBox="1">
            <a:spLocks/>
          </p:cNvSpPr>
          <p:nvPr/>
        </p:nvSpPr>
        <p:spPr>
          <a:xfrm>
            <a:off x="5306797" y="3225750"/>
            <a:ext cx="4185600" cy="7680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ct val="100000"/>
              <a:buFont typeface="Raleway"/>
              <a:buNone/>
              <a:defRPr sz="3000" b="1" i="0" u="none" strike="noStrike" cap="none">
                <a:solidFill>
                  <a:schemeClr val="dk2"/>
                </a:solidFill>
                <a:latin typeface="Raleway"/>
                <a:ea typeface="Raleway"/>
                <a:cs typeface="Raleway"/>
                <a:sym typeface="Raleway"/>
              </a:defRPr>
            </a:lvl1pPr>
            <a:lvl2pPr lvl="1" rtl="0">
              <a:spcBef>
                <a:spcPts val="0"/>
              </a:spcBef>
              <a:buClr>
                <a:schemeClr val="dk2"/>
              </a:buClr>
              <a:buSzPct val="100000"/>
              <a:buFont typeface="Raleway"/>
              <a:buNone/>
              <a:defRPr sz="3000" b="1">
                <a:solidFill>
                  <a:schemeClr val="dk2"/>
                </a:solidFill>
                <a:latin typeface="Raleway"/>
                <a:ea typeface="Raleway"/>
                <a:cs typeface="Raleway"/>
                <a:sym typeface="Raleway"/>
              </a:defRPr>
            </a:lvl2pPr>
            <a:lvl3pPr lvl="2" rtl="0">
              <a:spcBef>
                <a:spcPts val="0"/>
              </a:spcBef>
              <a:buClr>
                <a:schemeClr val="dk2"/>
              </a:buClr>
              <a:buSzPct val="100000"/>
              <a:buFont typeface="Raleway"/>
              <a:buNone/>
              <a:defRPr sz="3000" b="1">
                <a:solidFill>
                  <a:schemeClr val="dk2"/>
                </a:solidFill>
                <a:latin typeface="Raleway"/>
                <a:ea typeface="Raleway"/>
                <a:cs typeface="Raleway"/>
                <a:sym typeface="Raleway"/>
              </a:defRPr>
            </a:lvl3pPr>
            <a:lvl4pPr lvl="3" rtl="0">
              <a:spcBef>
                <a:spcPts val="0"/>
              </a:spcBef>
              <a:buClr>
                <a:schemeClr val="dk2"/>
              </a:buClr>
              <a:buSzPct val="100000"/>
              <a:buFont typeface="Raleway"/>
              <a:buNone/>
              <a:defRPr sz="3000" b="1">
                <a:solidFill>
                  <a:schemeClr val="dk2"/>
                </a:solidFill>
                <a:latin typeface="Raleway"/>
                <a:ea typeface="Raleway"/>
                <a:cs typeface="Raleway"/>
                <a:sym typeface="Raleway"/>
              </a:defRPr>
            </a:lvl4pPr>
            <a:lvl5pPr lvl="4" rtl="0">
              <a:spcBef>
                <a:spcPts val="0"/>
              </a:spcBef>
              <a:buClr>
                <a:schemeClr val="dk2"/>
              </a:buClr>
              <a:buSzPct val="100000"/>
              <a:buFont typeface="Raleway"/>
              <a:buNone/>
              <a:defRPr sz="3000" b="1">
                <a:solidFill>
                  <a:schemeClr val="dk2"/>
                </a:solidFill>
                <a:latin typeface="Raleway"/>
                <a:ea typeface="Raleway"/>
                <a:cs typeface="Raleway"/>
                <a:sym typeface="Raleway"/>
              </a:defRPr>
            </a:lvl5pPr>
            <a:lvl6pPr lvl="5" rtl="0">
              <a:spcBef>
                <a:spcPts val="0"/>
              </a:spcBef>
              <a:buClr>
                <a:schemeClr val="dk2"/>
              </a:buClr>
              <a:buSzPct val="100000"/>
              <a:buFont typeface="Raleway"/>
              <a:buNone/>
              <a:defRPr sz="3000" b="1">
                <a:solidFill>
                  <a:schemeClr val="dk2"/>
                </a:solidFill>
                <a:latin typeface="Raleway"/>
                <a:ea typeface="Raleway"/>
                <a:cs typeface="Raleway"/>
                <a:sym typeface="Raleway"/>
              </a:defRPr>
            </a:lvl6pPr>
            <a:lvl7pPr lvl="6" rtl="0">
              <a:spcBef>
                <a:spcPts val="0"/>
              </a:spcBef>
              <a:buClr>
                <a:schemeClr val="dk2"/>
              </a:buClr>
              <a:buSzPct val="100000"/>
              <a:buFont typeface="Raleway"/>
              <a:buNone/>
              <a:defRPr sz="3000" b="1">
                <a:solidFill>
                  <a:schemeClr val="dk2"/>
                </a:solidFill>
                <a:latin typeface="Raleway"/>
                <a:ea typeface="Raleway"/>
                <a:cs typeface="Raleway"/>
                <a:sym typeface="Raleway"/>
              </a:defRPr>
            </a:lvl7pPr>
            <a:lvl8pPr lvl="7" rtl="0">
              <a:spcBef>
                <a:spcPts val="0"/>
              </a:spcBef>
              <a:buClr>
                <a:schemeClr val="dk2"/>
              </a:buClr>
              <a:buSzPct val="100000"/>
              <a:buFont typeface="Raleway"/>
              <a:buNone/>
              <a:defRPr sz="3000" b="1">
                <a:solidFill>
                  <a:schemeClr val="dk2"/>
                </a:solidFill>
                <a:latin typeface="Raleway"/>
                <a:ea typeface="Raleway"/>
                <a:cs typeface="Raleway"/>
                <a:sym typeface="Raleway"/>
              </a:defRPr>
            </a:lvl8pPr>
            <a:lvl9pPr lvl="8" rtl="0">
              <a:spcBef>
                <a:spcPts val="0"/>
              </a:spcBef>
              <a:buClr>
                <a:schemeClr val="dk2"/>
              </a:buClr>
              <a:buSzPct val="100000"/>
              <a:buFont typeface="Raleway"/>
              <a:buNone/>
              <a:defRPr sz="3000" b="1">
                <a:solidFill>
                  <a:schemeClr val="dk2"/>
                </a:solidFill>
                <a:latin typeface="Raleway"/>
                <a:ea typeface="Raleway"/>
                <a:cs typeface="Raleway"/>
                <a:sym typeface="Raleway"/>
              </a:defRPr>
            </a:lvl9pPr>
          </a:lstStyle>
          <a:p>
            <a:pPr>
              <a:spcAft>
                <a:spcPts val="1600"/>
              </a:spcAft>
            </a:pPr>
            <a:r>
              <a:rPr lang="en" sz="4800" dirty="0">
                <a:solidFill>
                  <a:srgbClr val="CCCCCC"/>
                </a:solidFill>
              </a:rPr>
              <a:t>Reports?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4"/>
        <p:cNvGrpSpPr/>
        <p:nvPr/>
      </p:nvGrpSpPr>
      <p:grpSpPr>
        <a:xfrm>
          <a:off x="0" y="0"/>
          <a:ext cx="0" cy="0"/>
          <a:chOff x="0" y="0"/>
          <a:chExt cx="0" cy="0"/>
        </a:xfrm>
      </p:grpSpPr>
      <p:pic>
        <p:nvPicPr>
          <p:cNvPr id="105" name="Shape 105"/>
          <p:cNvPicPr preferRelativeResize="0"/>
          <p:nvPr/>
        </p:nvPicPr>
        <p:blipFill>
          <a:blip r:embed="rId3">
            <a:alphaModFix/>
          </a:blip>
          <a:stretch>
            <a:fillRect/>
          </a:stretch>
        </p:blipFill>
        <p:spPr>
          <a:xfrm>
            <a:off x="2444700" y="162736"/>
            <a:ext cx="4254600" cy="4818037"/>
          </a:xfrm>
          <a:prstGeom prst="rect">
            <a:avLst/>
          </a:prstGeom>
          <a:noFill/>
          <a:ln>
            <a:noFill/>
          </a:ln>
        </p:spPr>
      </p:pic>
      <p:pic>
        <p:nvPicPr>
          <p:cNvPr id="106" name="Shape 106" descr="Piece of duct tape sticking a note to the slide"/>
          <p:cNvPicPr preferRelativeResize="0"/>
          <p:nvPr/>
        </p:nvPicPr>
        <p:blipFill rotWithShape="1">
          <a:blip r:embed="rId4">
            <a:alphaModFix/>
          </a:blip>
          <a:srcRect l="9244" t="5926" r="2118" b="10011"/>
          <a:stretch/>
        </p:blipFill>
        <p:spPr>
          <a:xfrm rot="154828">
            <a:off x="3535999" y="147300"/>
            <a:ext cx="2071999" cy="736050"/>
          </a:xfrm>
          <a:prstGeom prst="rect">
            <a:avLst/>
          </a:prstGeom>
          <a:noFill/>
          <a:ln>
            <a:noFill/>
          </a:ln>
        </p:spPr>
      </p:pic>
      <p:sp>
        <p:nvSpPr>
          <p:cNvPr id="107" name="Shape 107"/>
          <p:cNvSpPr txBox="1"/>
          <p:nvPr/>
        </p:nvSpPr>
        <p:spPr>
          <a:xfrm>
            <a:off x="2855550" y="687397"/>
            <a:ext cx="3432899" cy="762600"/>
          </a:xfrm>
          <a:prstGeom prst="rect">
            <a:avLst/>
          </a:prstGeom>
          <a:noFill/>
          <a:ln>
            <a:noFill/>
          </a:ln>
        </p:spPr>
        <p:txBody>
          <a:bodyPr wrap="square" lIns="91425" tIns="91425" rIns="91425" bIns="91425" anchor="b" anchorCtr="0">
            <a:noAutofit/>
          </a:bodyPr>
          <a:lstStyle/>
          <a:p>
            <a:pPr lvl="0" rtl="0">
              <a:spcBef>
                <a:spcPts val="0"/>
              </a:spcBef>
              <a:buNone/>
            </a:pPr>
            <a:r>
              <a:rPr lang="en" sz="3000" b="1">
                <a:solidFill>
                  <a:schemeClr val="lt2"/>
                </a:solidFill>
                <a:latin typeface="Raleway"/>
                <a:ea typeface="Raleway"/>
                <a:cs typeface="Raleway"/>
                <a:sym typeface="Raleway"/>
              </a:rPr>
              <a:t>MECHANISM</a:t>
            </a:r>
          </a:p>
        </p:txBody>
      </p:sp>
      <p:sp>
        <p:nvSpPr>
          <p:cNvPr id="108" name="Shape 108"/>
          <p:cNvSpPr txBox="1">
            <a:spLocks noGrp="1"/>
          </p:cNvSpPr>
          <p:nvPr>
            <p:ph type="body" idx="4294967295"/>
          </p:nvPr>
        </p:nvSpPr>
        <p:spPr>
          <a:xfrm>
            <a:off x="2855550" y="1377480"/>
            <a:ext cx="3432899" cy="3327900"/>
          </a:xfrm>
          <a:prstGeom prst="rect">
            <a:avLst/>
          </a:prstGeom>
        </p:spPr>
        <p:txBody>
          <a:bodyPr wrap="square" lIns="91425" tIns="91425" rIns="91425" bIns="91425" anchor="t" anchorCtr="0">
            <a:noAutofit/>
          </a:bodyPr>
          <a:lstStyle/>
          <a:p>
            <a:pPr lvl="0" rtl="0">
              <a:spcBef>
                <a:spcPts val="0"/>
              </a:spcBef>
              <a:spcAft>
                <a:spcPts val="1000"/>
              </a:spcAft>
              <a:buNone/>
            </a:pPr>
            <a:endParaRPr sz="1200">
              <a:latin typeface="Raleway"/>
              <a:ea typeface="Raleway"/>
              <a:cs typeface="Raleway"/>
              <a:sym typeface="Raleway"/>
            </a:endParaRPr>
          </a:p>
          <a:p>
            <a:pPr marL="457200" lvl="0" indent="-317500" rtl="0">
              <a:spcBef>
                <a:spcPts val="0"/>
              </a:spcBef>
              <a:spcAft>
                <a:spcPts val="1000"/>
              </a:spcAft>
              <a:buClr>
                <a:schemeClr val="dk1"/>
              </a:buClr>
              <a:buSzPct val="100000"/>
              <a:buFont typeface="Raleway"/>
              <a:buChar char="➔"/>
            </a:pPr>
            <a:r>
              <a:rPr lang="en" sz="1400" b="1">
                <a:solidFill>
                  <a:schemeClr val="dk1"/>
                </a:solidFill>
                <a:latin typeface="Raleway"/>
                <a:ea typeface="Raleway"/>
                <a:cs typeface="Raleway"/>
                <a:sym typeface="Raleway"/>
              </a:rPr>
              <a:t>Maintaining and Managing Data</a:t>
            </a:r>
            <a:br>
              <a:rPr lang="en" sz="1400">
                <a:latin typeface="Raleway"/>
                <a:ea typeface="Raleway"/>
                <a:cs typeface="Raleway"/>
                <a:sym typeface="Raleway"/>
              </a:rPr>
            </a:br>
            <a:endParaRPr lang="en" sz="1400">
              <a:latin typeface="Raleway"/>
              <a:ea typeface="Raleway"/>
              <a:cs typeface="Raleway"/>
              <a:sym typeface="Raleway"/>
            </a:endParaRPr>
          </a:p>
          <a:p>
            <a:pPr marL="457200" lvl="0" indent="-317500" rtl="0">
              <a:spcBef>
                <a:spcPts val="0"/>
              </a:spcBef>
              <a:spcAft>
                <a:spcPts val="1000"/>
              </a:spcAft>
              <a:buClr>
                <a:schemeClr val="dk1"/>
              </a:buClr>
              <a:buSzPct val="100000"/>
              <a:buFont typeface="Raleway"/>
              <a:buChar char="➔"/>
            </a:pPr>
            <a:r>
              <a:rPr lang="en" sz="1400" b="1">
                <a:solidFill>
                  <a:schemeClr val="dk1"/>
                </a:solidFill>
                <a:latin typeface="Raleway"/>
                <a:ea typeface="Raleway"/>
                <a:cs typeface="Raleway"/>
                <a:sym typeface="Raleway"/>
              </a:rPr>
              <a:t>Data Repository</a:t>
            </a:r>
            <a:br>
              <a:rPr lang="en" sz="1400">
                <a:latin typeface="Raleway"/>
                <a:ea typeface="Raleway"/>
                <a:cs typeface="Raleway"/>
                <a:sym typeface="Raleway"/>
              </a:rPr>
            </a:br>
            <a:endParaRPr lang="en" sz="1400">
              <a:latin typeface="Raleway"/>
              <a:ea typeface="Raleway"/>
              <a:cs typeface="Raleway"/>
              <a:sym typeface="Raleway"/>
            </a:endParaRPr>
          </a:p>
          <a:p>
            <a:pPr marL="457200" lvl="0" indent="-317500" rtl="0">
              <a:spcBef>
                <a:spcPts val="0"/>
              </a:spcBef>
              <a:spcAft>
                <a:spcPts val="1000"/>
              </a:spcAft>
              <a:buClr>
                <a:schemeClr val="dk1"/>
              </a:buClr>
              <a:buSzPct val="100000"/>
              <a:buFont typeface="Raleway"/>
              <a:buChar char="➔"/>
            </a:pPr>
            <a:r>
              <a:rPr lang="en" sz="1400" b="1">
                <a:solidFill>
                  <a:schemeClr val="dk1"/>
                </a:solidFill>
                <a:latin typeface="Raleway"/>
                <a:ea typeface="Raleway"/>
                <a:cs typeface="Raleway"/>
                <a:sym typeface="Raleway"/>
              </a:rPr>
              <a:t>Processing over Data.</a:t>
            </a:r>
          </a:p>
          <a:p>
            <a:pPr lvl="0" rtl="0">
              <a:spcBef>
                <a:spcPts val="0"/>
              </a:spcBef>
              <a:spcAft>
                <a:spcPts val="1000"/>
              </a:spcAft>
              <a:buNone/>
            </a:pPr>
            <a:endParaRPr sz="1400" b="1">
              <a:solidFill>
                <a:schemeClr val="dk1"/>
              </a:solidFill>
              <a:latin typeface="Raleway"/>
              <a:ea typeface="Raleway"/>
              <a:cs typeface="Raleway"/>
              <a:sym typeface="Raleway"/>
            </a:endParaRPr>
          </a:p>
          <a:p>
            <a:pPr marL="457200" lvl="0" indent="-317500" rtl="0">
              <a:spcBef>
                <a:spcPts val="0"/>
              </a:spcBef>
              <a:spcAft>
                <a:spcPts val="1000"/>
              </a:spcAft>
              <a:buClr>
                <a:schemeClr val="dk1"/>
              </a:buClr>
              <a:buSzPct val="100000"/>
              <a:buFont typeface="Raleway"/>
              <a:buChar char="➔"/>
            </a:pPr>
            <a:r>
              <a:rPr lang="en" sz="1400" b="1">
                <a:solidFill>
                  <a:schemeClr val="dk1"/>
                </a:solidFill>
                <a:latin typeface="Raleway"/>
                <a:ea typeface="Raleway"/>
                <a:cs typeface="Raleway"/>
                <a:sym typeface="Raleway"/>
              </a:rPr>
              <a:t>Access and View.</a:t>
            </a:r>
            <a:br>
              <a:rPr lang="en" sz="1400" b="1">
                <a:solidFill>
                  <a:schemeClr val="dk1"/>
                </a:solidFill>
                <a:latin typeface="Raleway"/>
                <a:ea typeface="Raleway"/>
                <a:cs typeface="Raleway"/>
                <a:sym typeface="Raleway"/>
              </a:rPr>
            </a:br>
            <a:br>
              <a:rPr lang="en" sz="1400">
                <a:latin typeface="Raleway"/>
                <a:ea typeface="Raleway"/>
                <a:cs typeface="Raleway"/>
                <a:sym typeface="Raleway"/>
              </a:rPr>
            </a:br>
            <a:endParaRPr lang="en" sz="1400">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283100" y="712150"/>
            <a:ext cx="8631599" cy="3835499"/>
          </a:xfrm>
          <a:prstGeom prst="rect">
            <a:avLst/>
          </a:prstGeom>
        </p:spPr>
        <p:txBody>
          <a:bodyPr wrap="square" lIns="91425" tIns="91425" rIns="91425" bIns="91425" anchor="t" anchorCtr="0">
            <a:noAutofit/>
          </a:bodyPr>
          <a:lstStyle/>
          <a:p>
            <a:pPr lvl="0">
              <a:spcBef>
                <a:spcPts val="0"/>
              </a:spcBef>
              <a:buNone/>
            </a:pPr>
            <a:r>
              <a:rPr lang="en"/>
              <a:t>Technical Perspective</a:t>
            </a:r>
          </a:p>
          <a:p>
            <a:pPr lvl="0">
              <a:spcBef>
                <a:spcPts val="0"/>
              </a:spcBef>
              <a:buNone/>
            </a:pPr>
            <a:r>
              <a:rPr lang="en" sz="3600">
                <a:solidFill>
                  <a:schemeClr val="accent5"/>
                </a:solidFill>
              </a:rPr>
              <a:t>Writing a program which</a:t>
            </a:r>
          </a:p>
          <a:p>
            <a:pPr lvl="0" rtl="0">
              <a:spcBef>
                <a:spcPts val="0"/>
              </a:spcBef>
              <a:buNone/>
            </a:pPr>
            <a:r>
              <a:rPr lang="en" sz="3600">
                <a:solidFill>
                  <a:schemeClr val="accent5"/>
                </a:solidFill>
              </a:rPr>
              <a:t>Takes input from user and print it.</a:t>
            </a:r>
          </a:p>
        </p:txBody>
      </p:sp>
      <p:grpSp>
        <p:nvGrpSpPr>
          <p:cNvPr id="114" name="Shape 114"/>
          <p:cNvGrpSpPr/>
          <p:nvPr/>
        </p:nvGrpSpPr>
        <p:grpSpPr>
          <a:xfrm>
            <a:off x="7080834" y="2866666"/>
            <a:ext cx="1912317" cy="2098415"/>
            <a:chOff x="6803275" y="395362"/>
            <a:chExt cx="2212049" cy="2537075"/>
          </a:xfrm>
        </p:grpSpPr>
        <p:pic>
          <p:nvPicPr>
            <p:cNvPr id="115" name="Shape 115"/>
            <p:cNvPicPr preferRelativeResize="0"/>
            <p:nvPr/>
          </p:nvPicPr>
          <p:blipFill>
            <a:blip r:embed="rId3">
              <a:alphaModFix/>
            </a:blip>
            <a:stretch>
              <a:fillRect/>
            </a:stretch>
          </p:blipFill>
          <p:spPr>
            <a:xfrm>
              <a:off x="6803275" y="427444"/>
              <a:ext cx="2212049" cy="2504993"/>
            </a:xfrm>
            <a:prstGeom prst="rect">
              <a:avLst/>
            </a:prstGeom>
            <a:noFill/>
            <a:ln>
              <a:noFill/>
            </a:ln>
          </p:spPr>
        </p:pic>
        <p:pic>
          <p:nvPicPr>
            <p:cNvPr id="116" name="Shape 116" descr="Piece of duct tape sticking a note to the slide"/>
            <p:cNvPicPr preferRelativeResize="0"/>
            <p:nvPr/>
          </p:nvPicPr>
          <p:blipFill rotWithShape="1">
            <a:blip r:embed="rId4">
              <a:alphaModFix/>
            </a:blip>
            <a:srcRect l="9244" t="5926" r="2118" b="10011"/>
            <a:stretch/>
          </p:blipFill>
          <p:spPr>
            <a:xfrm rot="154826">
              <a:off x="7370662" y="419418"/>
              <a:ext cx="1077272" cy="382686"/>
            </a:xfrm>
            <a:prstGeom prst="rect">
              <a:avLst/>
            </a:prstGeom>
            <a:noFill/>
            <a:ln>
              <a:noFill/>
            </a:ln>
          </p:spPr>
        </p:pic>
        <p:sp>
          <p:nvSpPr>
            <p:cNvPr id="117" name="Shape 117"/>
            <p:cNvSpPr txBox="1"/>
            <p:nvPr/>
          </p:nvSpPr>
          <p:spPr>
            <a:xfrm>
              <a:off x="6944800" y="684230"/>
              <a:ext cx="1929000" cy="2003999"/>
            </a:xfrm>
            <a:prstGeom prst="rect">
              <a:avLst/>
            </a:prstGeom>
            <a:noFill/>
            <a:ln>
              <a:noFill/>
            </a:ln>
          </p:spPr>
          <p:txBody>
            <a:bodyPr wrap="square" lIns="91425" tIns="91425" rIns="91425" bIns="91425" anchor="t" anchorCtr="0">
              <a:noAutofit/>
            </a:bodyPr>
            <a:lstStyle/>
            <a:p>
              <a:pPr lvl="0" rtl="0">
                <a:spcBef>
                  <a:spcPts val="0"/>
                </a:spcBef>
                <a:spcAft>
                  <a:spcPts val="800"/>
                </a:spcAft>
                <a:buClr>
                  <a:schemeClr val="dk2"/>
                </a:buClr>
                <a:buFont typeface="Arial"/>
                <a:buNone/>
              </a:pPr>
              <a:endParaRPr b="1">
                <a:solidFill>
                  <a:schemeClr val="dk1"/>
                </a:solidFill>
                <a:latin typeface="Raleway"/>
                <a:ea typeface="Raleway"/>
                <a:cs typeface="Raleway"/>
                <a:sym typeface="Raleway"/>
              </a:endParaRPr>
            </a:p>
            <a:p>
              <a:pPr lvl="0" rtl="0">
                <a:spcBef>
                  <a:spcPts val="0"/>
                </a:spcBef>
                <a:spcAft>
                  <a:spcPts val="800"/>
                </a:spcAft>
                <a:buNone/>
              </a:pPr>
              <a:endParaRPr sz="1200" b="1">
                <a:solidFill>
                  <a:schemeClr val="dk2"/>
                </a:solidFill>
                <a:latin typeface="Raleway"/>
                <a:ea typeface="Raleway"/>
                <a:cs typeface="Raleway"/>
                <a:sym typeface="Raleway"/>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283100" y="712150"/>
            <a:ext cx="8631600" cy="3835500"/>
          </a:xfrm>
          <a:prstGeom prst="rect">
            <a:avLst/>
          </a:prstGeom>
        </p:spPr>
        <p:txBody>
          <a:bodyPr wrap="square" lIns="91425" tIns="91425" rIns="91425" bIns="91425" anchor="t" anchorCtr="0">
            <a:noAutofit/>
          </a:bodyPr>
          <a:lstStyle/>
          <a:p>
            <a:pPr lvl="0" rtl="0">
              <a:spcBef>
                <a:spcPts val="0"/>
              </a:spcBef>
              <a:buNone/>
            </a:pPr>
            <a:r>
              <a:rPr lang="en" dirty="0"/>
              <a:t>Technical Perspective</a:t>
            </a:r>
          </a:p>
          <a:p>
            <a:pPr lvl="0" rtl="0">
              <a:spcBef>
                <a:spcPts val="0"/>
              </a:spcBef>
              <a:buNone/>
            </a:pPr>
            <a:r>
              <a:rPr lang="en" sz="3600" dirty="0">
                <a:solidFill>
                  <a:schemeClr val="accent5"/>
                </a:solidFill>
              </a:rPr>
              <a:t>Writing a program which</a:t>
            </a:r>
          </a:p>
          <a:p>
            <a:pPr lvl="0" rtl="0">
              <a:spcBef>
                <a:spcPts val="0"/>
              </a:spcBef>
              <a:buNone/>
            </a:pPr>
            <a:r>
              <a:rPr lang="en" sz="3600" dirty="0">
                <a:solidFill>
                  <a:schemeClr val="accent5"/>
                </a:solidFill>
              </a:rPr>
              <a:t>Takes input from user in numbers and print Sorted data.</a:t>
            </a:r>
          </a:p>
        </p:txBody>
      </p:sp>
      <p:grpSp>
        <p:nvGrpSpPr>
          <p:cNvPr id="123" name="Shape 123"/>
          <p:cNvGrpSpPr/>
          <p:nvPr/>
        </p:nvGrpSpPr>
        <p:grpSpPr>
          <a:xfrm>
            <a:off x="7080834" y="2866666"/>
            <a:ext cx="1912317" cy="2098415"/>
            <a:chOff x="6803275" y="395362"/>
            <a:chExt cx="2212049" cy="2537075"/>
          </a:xfrm>
        </p:grpSpPr>
        <p:pic>
          <p:nvPicPr>
            <p:cNvPr id="124" name="Shape 124"/>
            <p:cNvPicPr preferRelativeResize="0"/>
            <p:nvPr/>
          </p:nvPicPr>
          <p:blipFill>
            <a:blip r:embed="rId3">
              <a:alphaModFix/>
            </a:blip>
            <a:stretch>
              <a:fillRect/>
            </a:stretch>
          </p:blipFill>
          <p:spPr>
            <a:xfrm>
              <a:off x="6803275" y="427444"/>
              <a:ext cx="2212049" cy="2504993"/>
            </a:xfrm>
            <a:prstGeom prst="rect">
              <a:avLst/>
            </a:prstGeom>
            <a:noFill/>
            <a:ln>
              <a:noFill/>
            </a:ln>
          </p:spPr>
        </p:pic>
        <p:pic>
          <p:nvPicPr>
            <p:cNvPr id="125" name="Shape 125" descr="Piece of duct tape sticking a note to the slide"/>
            <p:cNvPicPr preferRelativeResize="0"/>
            <p:nvPr/>
          </p:nvPicPr>
          <p:blipFill rotWithShape="1">
            <a:blip r:embed="rId4">
              <a:alphaModFix/>
            </a:blip>
            <a:srcRect l="9244" t="5926" r="2118" b="10011"/>
            <a:stretch/>
          </p:blipFill>
          <p:spPr>
            <a:xfrm rot="154826">
              <a:off x="7370662" y="419418"/>
              <a:ext cx="1077272" cy="382686"/>
            </a:xfrm>
            <a:prstGeom prst="rect">
              <a:avLst/>
            </a:prstGeom>
            <a:noFill/>
            <a:ln>
              <a:noFill/>
            </a:ln>
          </p:spPr>
        </p:pic>
        <p:sp>
          <p:nvSpPr>
            <p:cNvPr id="126" name="Shape 126"/>
            <p:cNvSpPr txBox="1"/>
            <p:nvPr/>
          </p:nvSpPr>
          <p:spPr>
            <a:xfrm>
              <a:off x="6944800" y="684230"/>
              <a:ext cx="1929000" cy="2004000"/>
            </a:xfrm>
            <a:prstGeom prst="rect">
              <a:avLst/>
            </a:prstGeom>
            <a:noFill/>
            <a:ln>
              <a:noFill/>
            </a:ln>
          </p:spPr>
          <p:txBody>
            <a:bodyPr wrap="square" lIns="91425" tIns="91425" rIns="91425" bIns="91425" anchor="t" anchorCtr="0">
              <a:noAutofit/>
            </a:bodyPr>
            <a:lstStyle/>
            <a:p>
              <a:pPr lvl="0" rtl="0">
                <a:spcBef>
                  <a:spcPts val="0"/>
                </a:spcBef>
                <a:spcAft>
                  <a:spcPts val="800"/>
                </a:spcAft>
                <a:buClr>
                  <a:schemeClr val="dk2"/>
                </a:buClr>
                <a:buFont typeface="Arial"/>
                <a:buNone/>
              </a:pPr>
              <a:endParaRPr b="1">
                <a:solidFill>
                  <a:schemeClr val="dk1"/>
                </a:solidFill>
                <a:latin typeface="Raleway"/>
                <a:ea typeface="Raleway"/>
                <a:cs typeface="Raleway"/>
                <a:sym typeface="Raleway"/>
              </a:endParaRPr>
            </a:p>
            <a:p>
              <a:pPr lvl="0" rtl="0">
                <a:spcBef>
                  <a:spcPts val="0"/>
                </a:spcBef>
                <a:spcAft>
                  <a:spcPts val="800"/>
                </a:spcAft>
                <a:buNone/>
              </a:pPr>
              <a:endParaRPr sz="1200" b="1">
                <a:solidFill>
                  <a:schemeClr val="dk2"/>
                </a:solidFill>
                <a:latin typeface="Raleway"/>
                <a:ea typeface="Raleway"/>
                <a:cs typeface="Raleway"/>
                <a:sym typeface="Raleway"/>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283100" y="712150"/>
            <a:ext cx="8631600" cy="3835500"/>
          </a:xfrm>
          <a:prstGeom prst="rect">
            <a:avLst/>
          </a:prstGeom>
        </p:spPr>
        <p:txBody>
          <a:bodyPr wrap="square" lIns="91425" tIns="91425" rIns="91425" bIns="91425" anchor="t" anchorCtr="0">
            <a:noAutofit/>
          </a:bodyPr>
          <a:lstStyle/>
          <a:p>
            <a:pPr lvl="0" rtl="0">
              <a:spcBef>
                <a:spcPts val="0"/>
              </a:spcBef>
              <a:buNone/>
            </a:pPr>
            <a:r>
              <a:rPr lang="en"/>
              <a:t>Technical Perspective</a:t>
            </a:r>
          </a:p>
          <a:p>
            <a:pPr lvl="0" rtl="0">
              <a:spcBef>
                <a:spcPts val="0"/>
              </a:spcBef>
              <a:buNone/>
            </a:pPr>
            <a:r>
              <a:rPr lang="en" sz="3600">
                <a:solidFill>
                  <a:schemeClr val="accent5"/>
                </a:solidFill>
              </a:rPr>
              <a:t>Writing a program which</a:t>
            </a:r>
          </a:p>
          <a:p>
            <a:pPr lvl="0">
              <a:spcBef>
                <a:spcPts val="0"/>
              </a:spcBef>
              <a:buNone/>
            </a:pPr>
            <a:r>
              <a:rPr lang="en" sz="3600">
                <a:solidFill>
                  <a:schemeClr val="accent5"/>
                </a:solidFill>
              </a:rPr>
              <a:t>Takes input from user in numbers and print Sorted data with</a:t>
            </a:r>
          </a:p>
          <a:p>
            <a:pPr lvl="0" rtl="0">
              <a:spcBef>
                <a:spcPts val="0"/>
              </a:spcBef>
              <a:buNone/>
            </a:pPr>
            <a:r>
              <a:rPr lang="en" sz="3600">
                <a:solidFill>
                  <a:schemeClr val="accent5"/>
                </a:solidFill>
              </a:rPr>
              <a:t> (Optimal Solution)</a:t>
            </a:r>
          </a:p>
        </p:txBody>
      </p:sp>
      <p:grpSp>
        <p:nvGrpSpPr>
          <p:cNvPr id="132" name="Shape 132"/>
          <p:cNvGrpSpPr/>
          <p:nvPr/>
        </p:nvGrpSpPr>
        <p:grpSpPr>
          <a:xfrm>
            <a:off x="7080834" y="2866666"/>
            <a:ext cx="1912317" cy="2098415"/>
            <a:chOff x="6803275" y="395362"/>
            <a:chExt cx="2212049" cy="2537075"/>
          </a:xfrm>
        </p:grpSpPr>
        <p:pic>
          <p:nvPicPr>
            <p:cNvPr id="133" name="Shape 133"/>
            <p:cNvPicPr preferRelativeResize="0"/>
            <p:nvPr/>
          </p:nvPicPr>
          <p:blipFill>
            <a:blip r:embed="rId3">
              <a:alphaModFix/>
            </a:blip>
            <a:stretch>
              <a:fillRect/>
            </a:stretch>
          </p:blipFill>
          <p:spPr>
            <a:xfrm>
              <a:off x="6803275" y="427444"/>
              <a:ext cx="2212049" cy="2504993"/>
            </a:xfrm>
            <a:prstGeom prst="rect">
              <a:avLst/>
            </a:prstGeom>
            <a:noFill/>
            <a:ln>
              <a:noFill/>
            </a:ln>
          </p:spPr>
        </p:pic>
        <p:pic>
          <p:nvPicPr>
            <p:cNvPr id="134" name="Shape 134" descr="Piece of duct tape sticking a note to the slide"/>
            <p:cNvPicPr preferRelativeResize="0"/>
            <p:nvPr/>
          </p:nvPicPr>
          <p:blipFill rotWithShape="1">
            <a:blip r:embed="rId4">
              <a:alphaModFix/>
            </a:blip>
            <a:srcRect l="9244" t="5926" r="2118" b="10011"/>
            <a:stretch/>
          </p:blipFill>
          <p:spPr>
            <a:xfrm rot="154826">
              <a:off x="7370662" y="419418"/>
              <a:ext cx="1077272" cy="382686"/>
            </a:xfrm>
            <a:prstGeom prst="rect">
              <a:avLst/>
            </a:prstGeom>
            <a:noFill/>
            <a:ln>
              <a:noFill/>
            </a:ln>
          </p:spPr>
        </p:pic>
        <p:sp>
          <p:nvSpPr>
            <p:cNvPr id="135" name="Shape 135"/>
            <p:cNvSpPr txBox="1"/>
            <p:nvPr/>
          </p:nvSpPr>
          <p:spPr>
            <a:xfrm>
              <a:off x="6944800" y="684230"/>
              <a:ext cx="1929000" cy="2004000"/>
            </a:xfrm>
            <a:prstGeom prst="rect">
              <a:avLst/>
            </a:prstGeom>
            <a:noFill/>
            <a:ln>
              <a:noFill/>
            </a:ln>
          </p:spPr>
          <p:txBody>
            <a:bodyPr wrap="square" lIns="91425" tIns="91425" rIns="91425" bIns="91425" anchor="t" anchorCtr="0">
              <a:noAutofit/>
            </a:bodyPr>
            <a:lstStyle/>
            <a:p>
              <a:pPr lvl="0" rtl="0">
                <a:spcBef>
                  <a:spcPts val="0"/>
                </a:spcBef>
                <a:spcAft>
                  <a:spcPts val="800"/>
                </a:spcAft>
                <a:buClr>
                  <a:schemeClr val="dk2"/>
                </a:buClr>
                <a:buFont typeface="Arial"/>
                <a:buNone/>
              </a:pPr>
              <a:endParaRPr b="1">
                <a:solidFill>
                  <a:schemeClr val="dk1"/>
                </a:solidFill>
                <a:latin typeface="Raleway"/>
                <a:ea typeface="Raleway"/>
                <a:cs typeface="Raleway"/>
                <a:sym typeface="Raleway"/>
              </a:endParaRPr>
            </a:p>
            <a:p>
              <a:pPr lvl="0" rtl="0">
                <a:spcBef>
                  <a:spcPts val="0"/>
                </a:spcBef>
                <a:spcAft>
                  <a:spcPts val="800"/>
                </a:spcAft>
                <a:buNone/>
              </a:pPr>
              <a:endParaRPr sz="1200" b="1">
                <a:solidFill>
                  <a:schemeClr val="dk2"/>
                </a:solidFill>
                <a:latin typeface="Raleway"/>
                <a:ea typeface="Raleway"/>
                <a:cs typeface="Raleway"/>
                <a:sym typeface="Raleway"/>
              </a:endParaRPr>
            </a:p>
          </p:txBody>
        </p:sp>
      </p:gr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96790320DCB864FA897DA2BBC3E78BE" ma:contentTypeVersion="8" ma:contentTypeDescription="Create a new document." ma:contentTypeScope="" ma:versionID="eb69202140b83fadf39572061d890883">
  <xsd:schema xmlns:xsd="http://www.w3.org/2001/XMLSchema" xmlns:xs="http://www.w3.org/2001/XMLSchema" xmlns:p="http://schemas.microsoft.com/office/2006/metadata/properties" xmlns:ns2="bd88c6ce-5686-456d-97d5-62608ca3b2de" xmlns:ns3="5e5532f7-1ec3-456b-9161-ad99dae19dc2" targetNamespace="http://schemas.microsoft.com/office/2006/metadata/properties" ma:root="true" ma:fieldsID="987a7dc84a9065006cf458b7bf8b3b01" ns2:_="" ns3:_="">
    <xsd:import namespace="bd88c6ce-5686-456d-97d5-62608ca3b2de"/>
    <xsd:import namespace="5e5532f7-1ec3-456b-9161-ad99dae19dc2"/>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88c6ce-5686-456d-97d5-62608ca3b2d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982d53a-bb51-487e-8db8-b606b23a34a3"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5532f7-1ec3-456b-9161-ad99dae19dc2"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627c6eaa-2741-4ab4-9767-ec3ce29d60ce}" ma:internalName="TaxCatchAll" ma:showField="CatchAllData" ma:web="5e5532f7-1ec3-456b-9161-ad99dae19dc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d88c6ce-5686-456d-97d5-62608ca3b2de">
      <Terms xmlns="http://schemas.microsoft.com/office/infopath/2007/PartnerControls"/>
    </lcf76f155ced4ddcb4097134ff3c332f>
    <TaxCatchAll xmlns="5e5532f7-1ec3-456b-9161-ad99dae19dc2" xsi:nil="true"/>
  </documentManagement>
</p:properties>
</file>

<file path=customXml/itemProps1.xml><?xml version="1.0" encoding="utf-8"?>
<ds:datastoreItem xmlns:ds="http://schemas.openxmlformats.org/officeDocument/2006/customXml" ds:itemID="{75A7734F-7A20-4D76-8EBF-35C1A402B201}"/>
</file>

<file path=customXml/itemProps2.xml><?xml version="1.0" encoding="utf-8"?>
<ds:datastoreItem xmlns:ds="http://schemas.openxmlformats.org/officeDocument/2006/customXml" ds:itemID="{F8BA2A61-13B7-4F86-B0C8-303C84EEB73C}"/>
</file>

<file path=customXml/itemProps3.xml><?xml version="1.0" encoding="utf-8"?>
<ds:datastoreItem xmlns:ds="http://schemas.openxmlformats.org/officeDocument/2006/customXml" ds:itemID="{86734935-F3DF-4406-A050-81A24C038C5F}"/>
</file>

<file path=docProps/app.xml><?xml version="1.0" encoding="utf-8"?>
<Properties xmlns="http://schemas.openxmlformats.org/officeDocument/2006/extended-properties" xmlns:vt="http://schemas.openxmlformats.org/officeDocument/2006/docPropsVTypes">
  <TotalTime>1902</TotalTime>
  <Words>2291</Words>
  <Application>Microsoft Office PowerPoint</Application>
  <PresentationFormat>On-screen Show (16:9)</PresentationFormat>
  <Paragraphs>166</Paragraphs>
  <Slides>31</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Lato</vt:lpstr>
      <vt:lpstr>Arial</vt:lpstr>
      <vt:lpstr>Raleway</vt:lpstr>
      <vt:lpstr>Times</vt:lpstr>
      <vt:lpstr>Arial Black</vt:lpstr>
      <vt:lpstr>Swiss</vt:lpstr>
      <vt:lpstr>Data base Management System</vt:lpstr>
      <vt:lpstr>Books</vt:lpstr>
      <vt:lpstr>WHY?</vt:lpstr>
      <vt:lpstr>WHY?</vt:lpstr>
      <vt:lpstr>How?</vt:lpstr>
      <vt:lpstr>PowerPoint Presentation</vt:lpstr>
      <vt:lpstr>Technical Perspective Writing a program which Takes input from user and print it.</vt:lpstr>
      <vt:lpstr>Technical Perspective Writing a program which Takes input from user in numbers and print Sorted data.</vt:lpstr>
      <vt:lpstr>Technical Perspective Writing a program which Takes input from user in numbers and print Sorted data with  (Optimal Solution)</vt:lpstr>
      <vt:lpstr>Technical Perspective Writing a program which Takes input from user in numbers and print Sorted data with  (Optimal Solution) and stored to recall again.</vt:lpstr>
      <vt:lpstr>Technical Perspective  Why Complexity?</vt:lpstr>
      <vt:lpstr>File System Vs DBMS</vt:lpstr>
      <vt:lpstr>Advantages of DBMS</vt:lpstr>
      <vt:lpstr>Advantages of DBMS</vt:lpstr>
      <vt:lpstr>Relational model </vt:lpstr>
      <vt:lpstr>Relational model </vt:lpstr>
      <vt:lpstr>Database systems (simplified)</vt:lpstr>
      <vt:lpstr>Data model </vt:lpstr>
      <vt:lpstr>Categories of data models</vt:lpstr>
      <vt:lpstr>Schemas versus Instances</vt:lpstr>
      <vt:lpstr>Data model </vt:lpstr>
      <vt:lpstr>ANSI / SPARC Architecture</vt:lpstr>
      <vt:lpstr>Conceptual Level </vt:lpstr>
      <vt:lpstr>Conceptual Level </vt:lpstr>
      <vt:lpstr>Conceptual Level </vt:lpstr>
      <vt:lpstr>External Level</vt:lpstr>
      <vt:lpstr>Internal Level</vt:lpstr>
      <vt:lpstr>Detailed Architecture</vt:lpstr>
      <vt:lpstr>Different States of SQL Server Database</vt:lpstr>
      <vt:lpstr>SQL (Types)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 Management System</dc:title>
  <dc:creator>Rameen Anwar</dc:creator>
  <cp:lastModifiedBy>Rameen Anwar</cp:lastModifiedBy>
  <cp:revision>33</cp:revision>
  <dcterms:modified xsi:type="dcterms:W3CDTF">2023-03-14T09:19:35Z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0x010100696790320DCB864FA897DA2BBC3E78BE</vt:lpwstr>
  </property>
</Properties>
</file>