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5143500" cx="9144000"/>
  <p:notesSz cx="6858000" cy="9144000"/>
  <p:embeddedFontLst>
    <p:embeddedFont>
      <p:font typeface="Raleway"/>
      <p:regular r:id="rId52"/>
      <p:bold r:id="rId53"/>
      <p:italic r:id="rId54"/>
      <p:boldItalic r:id="rId55"/>
    </p:embeddedFont>
    <p:embeddedFont>
      <p:font typeface="Lato"/>
      <p:regular r:id="rId56"/>
      <p:bold r:id="rId57"/>
      <p:italic r:id="rId58"/>
      <p:boldItalic r:id="rId59"/>
    </p:embeddedFont>
    <p:embeddedFont>
      <p:font typeface="PT Sans"/>
      <p:regular r:id="rId60"/>
      <p:bold r:id="rId61"/>
      <p:italic r:id="rId62"/>
      <p:boldItalic r:id="rId63"/>
    </p:embeddedFont>
    <p:embeddedFont>
      <p:font typeface="Open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8" roundtripDataSignature="AMtx7mgKoBJ/4MRxS/njfZlG2Th/YN0w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PTSans-boldItalic.fntdata"/><Relationship Id="rId21" Type="http://schemas.openxmlformats.org/officeDocument/2006/relationships/slide" Target="slides/slide17.xml"/><Relationship Id="rId68" Type="http://customschemas.google.com/relationships/presentationmetadata" Target="metadata"/><Relationship Id="rId7" Type="http://schemas.openxmlformats.org/officeDocument/2006/relationships/slide" Target="slides/slide3.xml"/><Relationship Id="rId71" Type="http://schemas.openxmlformats.org/officeDocument/2006/relationships/customXml" Target="../customXml/item3.xml"/><Relationship Id="rId2" Type="http://schemas.openxmlformats.org/officeDocument/2006/relationships/presProps" Target="presProps.xml"/><Relationship Id="rId29" Type="http://schemas.openxmlformats.org/officeDocument/2006/relationships/slide" Target="slides/slide25.xml"/><Relationship Id="rId16" Type="http://schemas.openxmlformats.org/officeDocument/2006/relationships/slide" Target="slides/slide12.xml"/><Relationship Id="rId40" Type="http://schemas.openxmlformats.org/officeDocument/2006/relationships/slide" Target="slides/slide36.xml"/><Relationship Id="rId45" Type="http://schemas.openxmlformats.org/officeDocument/2006/relationships/slide" Target="slides/slide41.xml"/><Relationship Id="rId32" Type="http://schemas.openxmlformats.org/officeDocument/2006/relationships/slide" Target="slides/slide28.xml"/><Relationship Id="rId37" Type="http://schemas.openxmlformats.org/officeDocument/2006/relationships/slide" Target="slides/slide33.xml"/><Relationship Id="rId66" Type="http://schemas.openxmlformats.org/officeDocument/2006/relationships/font" Target="fonts/OpenSans-italic.fntdata"/><Relationship Id="rId24" Type="http://schemas.openxmlformats.org/officeDocument/2006/relationships/slide" Target="slides/slide20.xml"/><Relationship Id="rId53" Type="http://schemas.openxmlformats.org/officeDocument/2006/relationships/font" Target="fonts/Raleway-bold.fntdata"/><Relationship Id="rId11" Type="http://schemas.openxmlformats.org/officeDocument/2006/relationships/slide" Target="slides/slide7.xml"/><Relationship Id="rId58" Type="http://schemas.openxmlformats.org/officeDocument/2006/relationships/font" Target="fonts/Lato-italic.fntdata"/><Relationship Id="rId5" Type="http://schemas.openxmlformats.org/officeDocument/2006/relationships/slide" Target="slides/slide1.xml"/><Relationship Id="rId61" Type="http://schemas.openxmlformats.org/officeDocument/2006/relationships/font" Target="fonts/PTSans-bold.fntdata"/><Relationship Id="rId19" Type="http://schemas.openxmlformats.org/officeDocument/2006/relationships/slide" Target="slides/slide15.xml"/><Relationship Id="rId43" Type="http://schemas.openxmlformats.org/officeDocument/2006/relationships/slide" Target="slides/slide39.xml"/><Relationship Id="rId48" Type="http://schemas.openxmlformats.org/officeDocument/2006/relationships/slide" Target="slides/slide44.xml"/><Relationship Id="rId30" Type="http://schemas.openxmlformats.org/officeDocument/2006/relationships/slide" Target="slides/slide26.xml"/><Relationship Id="rId35" Type="http://schemas.openxmlformats.org/officeDocument/2006/relationships/slide" Target="slides/slide31.xml"/><Relationship Id="rId64" Type="http://schemas.openxmlformats.org/officeDocument/2006/relationships/font" Target="fonts/OpenSans-regular.fntdata"/><Relationship Id="rId22" Type="http://schemas.openxmlformats.org/officeDocument/2006/relationships/slide" Target="slides/slide18.xml"/><Relationship Id="rId27" Type="http://schemas.openxmlformats.org/officeDocument/2006/relationships/slide" Target="slides/slide23.xml"/><Relationship Id="rId56" Type="http://schemas.openxmlformats.org/officeDocument/2006/relationships/font" Target="fonts/Lato-regular.fntdata"/><Relationship Id="rId14" Type="http://schemas.openxmlformats.org/officeDocument/2006/relationships/slide" Target="slides/slide10.xml"/><Relationship Id="rId69" Type="http://schemas.openxmlformats.org/officeDocument/2006/relationships/customXml" Target="../customXml/item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1.xml"/><Relationship Id="rId46" Type="http://schemas.openxmlformats.org/officeDocument/2006/relationships/slide" Target="slides/slide42.xml"/><Relationship Id="rId33" Type="http://schemas.openxmlformats.org/officeDocument/2006/relationships/slide" Target="slides/slide29.xml"/><Relationship Id="rId38" Type="http://schemas.openxmlformats.org/officeDocument/2006/relationships/slide" Target="slides/slide34.xml"/><Relationship Id="rId67" Type="http://schemas.openxmlformats.org/officeDocument/2006/relationships/font" Target="fonts/OpenSans-boldItalic.fntdata"/><Relationship Id="rId25" Type="http://schemas.openxmlformats.org/officeDocument/2006/relationships/slide" Target="slides/slide21.xml"/><Relationship Id="rId12" Type="http://schemas.openxmlformats.org/officeDocument/2006/relationships/slide" Target="slides/slide8.xml"/><Relationship Id="rId59" Type="http://schemas.openxmlformats.org/officeDocument/2006/relationships/font" Target="fonts/Lato-boldItalic.fntdata"/><Relationship Id="rId17" Type="http://schemas.openxmlformats.org/officeDocument/2006/relationships/slide" Target="slides/slide13.xml"/><Relationship Id="rId41" Type="http://schemas.openxmlformats.org/officeDocument/2006/relationships/slide" Target="slides/slide37.xml"/><Relationship Id="rId62" Type="http://schemas.openxmlformats.org/officeDocument/2006/relationships/font" Target="fonts/PTSans-italic.fntdata"/><Relationship Id="rId20" Type="http://schemas.openxmlformats.org/officeDocument/2006/relationships/slide" Target="slides/slide16.xml"/><Relationship Id="rId54" Type="http://schemas.openxmlformats.org/officeDocument/2006/relationships/font" Target="fonts/Raleway-italic.fntdata"/><Relationship Id="rId70" Type="http://schemas.openxmlformats.org/officeDocument/2006/relationships/customXml" Target="../customXml/item2.xml"/><Relationship Id="rId1" Type="http://schemas.openxmlformats.org/officeDocument/2006/relationships/theme" Target="theme/theme1.xml"/><Relationship Id="rId6" Type="http://schemas.openxmlformats.org/officeDocument/2006/relationships/slide" Target="slides/slide2.xml"/><Relationship Id="rId49" Type="http://schemas.openxmlformats.org/officeDocument/2006/relationships/slide" Target="slides/slide45.xml"/><Relationship Id="rId36" Type="http://schemas.openxmlformats.org/officeDocument/2006/relationships/slide" Target="slides/slide32.xml"/><Relationship Id="rId23" Type="http://schemas.openxmlformats.org/officeDocument/2006/relationships/slide" Target="slides/slide19.xml"/><Relationship Id="rId28" Type="http://schemas.openxmlformats.org/officeDocument/2006/relationships/slide" Target="slides/slide24.xml"/><Relationship Id="rId57" Type="http://schemas.openxmlformats.org/officeDocument/2006/relationships/font" Target="fonts/Lato-bold.fntdata"/><Relationship Id="rId15" Type="http://schemas.openxmlformats.org/officeDocument/2006/relationships/slide" Target="slides/slide11.xml"/><Relationship Id="rId44" Type="http://schemas.openxmlformats.org/officeDocument/2006/relationships/slide" Target="slides/slide40.xml"/><Relationship Id="rId31" Type="http://schemas.openxmlformats.org/officeDocument/2006/relationships/slide" Target="slides/slide27.xml"/><Relationship Id="rId65" Type="http://schemas.openxmlformats.org/officeDocument/2006/relationships/font" Target="fonts/OpenSans-bold.fntdata"/><Relationship Id="rId60" Type="http://schemas.openxmlformats.org/officeDocument/2006/relationships/font" Target="fonts/PTSans-regular.fntdata"/><Relationship Id="rId52" Type="http://schemas.openxmlformats.org/officeDocument/2006/relationships/font" Target="fonts/Raleway-regular.fntdata"/><Relationship Id="rId10" Type="http://schemas.openxmlformats.org/officeDocument/2006/relationships/slide" Target="slides/slide6.xml"/><Relationship Id="rId4" Type="http://schemas.openxmlformats.org/officeDocument/2006/relationships/notesMaster" Target="notesMasters/notesMaster1.xml"/><Relationship Id="rId9" Type="http://schemas.openxmlformats.org/officeDocument/2006/relationships/slide" Target="slides/slide5.xml"/><Relationship Id="rId39" Type="http://schemas.openxmlformats.org/officeDocument/2006/relationships/slide" Target="slides/slide35.xml"/><Relationship Id="rId13" Type="http://schemas.openxmlformats.org/officeDocument/2006/relationships/slide" Target="slides/slide9.xml"/><Relationship Id="rId18" Type="http://schemas.openxmlformats.org/officeDocument/2006/relationships/slide" Target="slides/slide14.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98450" lvl="0" marL="457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298450" lvl="1" marL="914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98450" lvl="2" marL="1371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98450" lvl="3" marL="1828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2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2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2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2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2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2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3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3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3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3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3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3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3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3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3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4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4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4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4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4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4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4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4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49"/>
          <p:cNvCxnSpPr/>
          <p:nvPr/>
        </p:nvCxnSpPr>
        <p:spPr>
          <a:xfrm>
            <a:off x="2477724" y="415650"/>
            <a:ext cx="6244199"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49"/>
          <p:cNvCxnSpPr/>
          <p:nvPr/>
        </p:nvCxnSpPr>
        <p:spPr>
          <a:xfrm>
            <a:off x="2477724" y="4740000"/>
            <a:ext cx="6244199"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49"/>
          <p:cNvCxnSpPr/>
          <p:nvPr/>
        </p:nvCxnSpPr>
        <p:spPr>
          <a:xfrm>
            <a:off x="425198" y="415650"/>
            <a:ext cx="183299" cy="0"/>
          </a:xfrm>
          <a:prstGeom prst="straightConnector1">
            <a:avLst/>
          </a:prstGeom>
          <a:noFill/>
          <a:ln cap="flat" cmpd="sng" w="19050">
            <a:solidFill>
              <a:schemeClr val="lt1"/>
            </a:solidFill>
            <a:prstDash val="solid"/>
            <a:round/>
            <a:headEnd len="sm" w="sm" type="none"/>
            <a:tailEnd len="sm" w="sm" type="none"/>
          </a:ln>
        </p:spPr>
      </p:cxnSp>
      <p:sp>
        <p:nvSpPr>
          <p:cNvPr id="13" name="Google Shape;13;p49"/>
          <p:cNvSpPr txBox="1"/>
          <p:nvPr>
            <p:ph type="ctrTitle"/>
          </p:nvPr>
        </p:nvSpPr>
        <p:spPr>
          <a:xfrm>
            <a:off x="2371725" y="630225"/>
            <a:ext cx="6331500" cy="1541999"/>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49"/>
          <p:cNvSpPr txBox="1"/>
          <p:nvPr>
            <p:ph idx="1" type="subTitle"/>
          </p:nvPr>
        </p:nvSpPr>
        <p:spPr>
          <a:xfrm>
            <a:off x="2390266" y="3238450"/>
            <a:ext cx="6331500" cy="1241699"/>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49"/>
          <p:cNvSpPr txBox="1"/>
          <p:nvPr>
            <p:ph idx="12" type="sldNum"/>
          </p:nvPr>
        </p:nvSpPr>
        <p:spPr>
          <a:xfrm>
            <a:off x="8497999" y="4688758"/>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lt1"/>
              </a:buClr>
              <a:buSzPts val="1400"/>
              <a:buFont typeface="Arial"/>
              <a:buNone/>
              <a:defRPr>
                <a:solidFill>
                  <a:schemeClr val="lt1"/>
                </a:solidFill>
              </a:defRPr>
            </a:lvl1pPr>
            <a:lvl2pPr indent="0" lvl="1" marL="0" algn="l">
              <a:lnSpc>
                <a:spcPct val="100000"/>
              </a:lnSpc>
              <a:spcBef>
                <a:spcPts val="0"/>
              </a:spcBef>
              <a:spcAft>
                <a:spcPts val="0"/>
              </a:spcAft>
              <a:buClr>
                <a:schemeClr val="lt1"/>
              </a:buClr>
              <a:buSzPts val="1400"/>
              <a:buFont typeface="Arial"/>
              <a:buNone/>
              <a:defRPr>
                <a:solidFill>
                  <a:schemeClr val="lt1"/>
                </a:solidFill>
              </a:defRPr>
            </a:lvl2pPr>
            <a:lvl3pPr indent="0" lvl="2" marL="0" algn="l">
              <a:lnSpc>
                <a:spcPct val="100000"/>
              </a:lnSpc>
              <a:spcBef>
                <a:spcPts val="0"/>
              </a:spcBef>
              <a:spcAft>
                <a:spcPts val="0"/>
              </a:spcAft>
              <a:buClr>
                <a:schemeClr val="lt1"/>
              </a:buClr>
              <a:buSzPts val="1400"/>
              <a:buFont typeface="Arial"/>
              <a:buNone/>
              <a:defRPr>
                <a:solidFill>
                  <a:schemeClr val="lt1"/>
                </a:solidFill>
              </a:defRPr>
            </a:lvl3pPr>
            <a:lvl4pPr indent="0" lvl="3" marL="0" algn="l">
              <a:lnSpc>
                <a:spcPct val="100000"/>
              </a:lnSpc>
              <a:spcBef>
                <a:spcPts val="0"/>
              </a:spcBef>
              <a:spcAft>
                <a:spcPts val="0"/>
              </a:spcAft>
              <a:buClr>
                <a:schemeClr val="lt1"/>
              </a:buClr>
              <a:buSzPts val="1400"/>
              <a:buFont typeface="Arial"/>
              <a:buNone/>
              <a:defRPr>
                <a:solidFill>
                  <a:schemeClr val="lt1"/>
                </a:solidFill>
              </a:defRPr>
            </a:lvl4pPr>
            <a:lvl5pPr indent="0" lvl="4" marL="0" algn="l">
              <a:lnSpc>
                <a:spcPct val="100000"/>
              </a:lnSpc>
              <a:spcBef>
                <a:spcPts val="0"/>
              </a:spcBef>
              <a:spcAft>
                <a:spcPts val="0"/>
              </a:spcAft>
              <a:buClr>
                <a:schemeClr val="lt1"/>
              </a:buClr>
              <a:buSzPts val="1400"/>
              <a:buFont typeface="Arial"/>
              <a:buNone/>
              <a:defRPr>
                <a:solidFill>
                  <a:schemeClr val="lt1"/>
                </a:solidFill>
              </a:defRPr>
            </a:lvl5pPr>
            <a:lvl6pPr indent="0" lvl="5" marL="0" algn="l">
              <a:lnSpc>
                <a:spcPct val="100000"/>
              </a:lnSpc>
              <a:spcBef>
                <a:spcPts val="0"/>
              </a:spcBef>
              <a:spcAft>
                <a:spcPts val="0"/>
              </a:spcAft>
              <a:buClr>
                <a:schemeClr val="lt1"/>
              </a:buClr>
              <a:buSzPts val="1400"/>
              <a:buFont typeface="Arial"/>
              <a:buNone/>
              <a:defRPr>
                <a:solidFill>
                  <a:schemeClr val="lt1"/>
                </a:solidFill>
              </a:defRPr>
            </a:lvl6pPr>
            <a:lvl7pPr indent="0" lvl="6" marL="0" algn="l">
              <a:lnSpc>
                <a:spcPct val="100000"/>
              </a:lnSpc>
              <a:spcBef>
                <a:spcPts val="0"/>
              </a:spcBef>
              <a:spcAft>
                <a:spcPts val="0"/>
              </a:spcAft>
              <a:buClr>
                <a:schemeClr val="lt1"/>
              </a:buClr>
              <a:buSzPts val="1400"/>
              <a:buFont typeface="Arial"/>
              <a:buNone/>
              <a:defRPr>
                <a:solidFill>
                  <a:schemeClr val="lt1"/>
                </a:solidFill>
              </a:defRPr>
            </a:lvl7pPr>
            <a:lvl8pPr indent="0" lvl="7" marL="0" algn="l">
              <a:lnSpc>
                <a:spcPct val="100000"/>
              </a:lnSpc>
              <a:spcBef>
                <a:spcPts val="0"/>
              </a:spcBef>
              <a:spcAft>
                <a:spcPts val="0"/>
              </a:spcAft>
              <a:buClr>
                <a:schemeClr val="lt1"/>
              </a:buClr>
              <a:buSzPts val="1400"/>
              <a:buFont typeface="Arial"/>
              <a:buNone/>
              <a:defRPr>
                <a:solidFill>
                  <a:schemeClr val="lt1"/>
                </a:solidFill>
              </a:defRPr>
            </a:lvl8pPr>
            <a:lvl9pPr indent="0" lvl="8" marL="0" algn="l">
              <a:lnSpc>
                <a:spcPct val="100000"/>
              </a:lnSpc>
              <a:spcBef>
                <a:spcPts val="0"/>
              </a:spcBef>
              <a:spcAft>
                <a:spcPts val="0"/>
              </a:spcAft>
              <a:buClr>
                <a:schemeClr val="lt1"/>
              </a:buClr>
              <a:buSzPts val="1400"/>
              <a:buFont typeface="Arial"/>
              <a:buNone/>
              <a:defRPr>
                <a:solidFill>
                  <a:schemeClr val="lt1"/>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50"/>
          <p:cNvSpPr txBox="1"/>
          <p:nvPr>
            <p:ph idx="12" type="sldNum"/>
          </p:nvPr>
        </p:nvSpPr>
        <p:spPr>
          <a:xfrm>
            <a:off x="8497999" y="4688758"/>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cxnSp>
        <p:nvCxnSpPr>
          <p:cNvPr id="19" name="Google Shape;19;p51"/>
          <p:cNvCxnSpPr/>
          <p:nvPr/>
        </p:nvCxnSpPr>
        <p:spPr>
          <a:xfrm>
            <a:off x="425200" y="415650"/>
            <a:ext cx="8296799" cy="0"/>
          </a:xfrm>
          <a:prstGeom prst="straightConnector1">
            <a:avLst/>
          </a:prstGeom>
          <a:noFill/>
          <a:ln cap="flat" cmpd="sng" w="38100">
            <a:solidFill>
              <a:schemeClr val="lt1"/>
            </a:solidFill>
            <a:prstDash val="solid"/>
            <a:round/>
            <a:headEnd len="sm" w="sm" type="none"/>
            <a:tailEnd len="sm" w="sm" type="none"/>
          </a:ln>
        </p:spPr>
      </p:cxnSp>
      <p:cxnSp>
        <p:nvCxnSpPr>
          <p:cNvPr id="20" name="Google Shape;20;p51"/>
          <p:cNvCxnSpPr/>
          <p:nvPr/>
        </p:nvCxnSpPr>
        <p:spPr>
          <a:xfrm>
            <a:off x="425200" y="4740000"/>
            <a:ext cx="8296799" cy="0"/>
          </a:xfrm>
          <a:prstGeom prst="straightConnector1">
            <a:avLst/>
          </a:prstGeom>
          <a:noFill/>
          <a:ln cap="flat" cmpd="sng" w="19050">
            <a:solidFill>
              <a:schemeClr val="lt1"/>
            </a:solidFill>
            <a:prstDash val="solid"/>
            <a:round/>
            <a:headEnd len="sm" w="sm" type="none"/>
            <a:tailEnd len="sm" w="sm" type="none"/>
          </a:ln>
        </p:spPr>
      </p:cxnSp>
      <p:sp>
        <p:nvSpPr>
          <p:cNvPr id="21" name="Google Shape;21;p51"/>
          <p:cNvSpPr txBox="1"/>
          <p:nvPr>
            <p:ph type="title"/>
          </p:nvPr>
        </p:nvSpPr>
        <p:spPr>
          <a:xfrm>
            <a:off x="406425" y="1806825"/>
            <a:ext cx="8296799" cy="1541999"/>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2" name="Google Shape;22;p51"/>
          <p:cNvSpPr txBox="1"/>
          <p:nvPr>
            <p:ph idx="12" type="sldNum"/>
          </p:nvPr>
        </p:nvSpPr>
        <p:spPr>
          <a:xfrm>
            <a:off x="8497999" y="4688758"/>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lt1"/>
              </a:buClr>
              <a:buSzPts val="1400"/>
              <a:buFont typeface="Arial"/>
              <a:buNone/>
              <a:defRPr>
                <a:solidFill>
                  <a:schemeClr val="lt1"/>
                </a:solidFill>
              </a:defRPr>
            </a:lvl1pPr>
            <a:lvl2pPr indent="0" lvl="1" marL="0" algn="l">
              <a:lnSpc>
                <a:spcPct val="100000"/>
              </a:lnSpc>
              <a:spcBef>
                <a:spcPts val="0"/>
              </a:spcBef>
              <a:spcAft>
                <a:spcPts val="0"/>
              </a:spcAft>
              <a:buClr>
                <a:schemeClr val="lt1"/>
              </a:buClr>
              <a:buSzPts val="1400"/>
              <a:buFont typeface="Arial"/>
              <a:buNone/>
              <a:defRPr>
                <a:solidFill>
                  <a:schemeClr val="lt1"/>
                </a:solidFill>
              </a:defRPr>
            </a:lvl2pPr>
            <a:lvl3pPr indent="0" lvl="2" marL="0" algn="l">
              <a:lnSpc>
                <a:spcPct val="100000"/>
              </a:lnSpc>
              <a:spcBef>
                <a:spcPts val="0"/>
              </a:spcBef>
              <a:spcAft>
                <a:spcPts val="0"/>
              </a:spcAft>
              <a:buClr>
                <a:schemeClr val="lt1"/>
              </a:buClr>
              <a:buSzPts val="1400"/>
              <a:buFont typeface="Arial"/>
              <a:buNone/>
              <a:defRPr>
                <a:solidFill>
                  <a:schemeClr val="lt1"/>
                </a:solidFill>
              </a:defRPr>
            </a:lvl3pPr>
            <a:lvl4pPr indent="0" lvl="3" marL="0" algn="l">
              <a:lnSpc>
                <a:spcPct val="100000"/>
              </a:lnSpc>
              <a:spcBef>
                <a:spcPts val="0"/>
              </a:spcBef>
              <a:spcAft>
                <a:spcPts val="0"/>
              </a:spcAft>
              <a:buClr>
                <a:schemeClr val="lt1"/>
              </a:buClr>
              <a:buSzPts val="1400"/>
              <a:buFont typeface="Arial"/>
              <a:buNone/>
              <a:defRPr>
                <a:solidFill>
                  <a:schemeClr val="lt1"/>
                </a:solidFill>
              </a:defRPr>
            </a:lvl4pPr>
            <a:lvl5pPr indent="0" lvl="4" marL="0" algn="l">
              <a:lnSpc>
                <a:spcPct val="100000"/>
              </a:lnSpc>
              <a:spcBef>
                <a:spcPts val="0"/>
              </a:spcBef>
              <a:spcAft>
                <a:spcPts val="0"/>
              </a:spcAft>
              <a:buClr>
                <a:schemeClr val="lt1"/>
              </a:buClr>
              <a:buSzPts val="1400"/>
              <a:buFont typeface="Arial"/>
              <a:buNone/>
              <a:defRPr>
                <a:solidFill>
                  <a:schemeClr val="lt1"/>
                </a:solidFill>
              </a:defRPr>
            </a:lvl5pPr>
            <a:lvl6pPr indent="0" lvl="5" marL="0" algn="l">
              <a:lnSpc>
                <a:spcPct val="100000"/>
              </a:lnSpc>
              <a:spcBef>
                <a:spcPts val="0"/>
              </a:spcBef>
              <a:spcAft>
                <a:spcPts val="0"/>
              </a:spcAft>
              <a:buClr>
                <a:schemeClr val="lt1"/>
              </a:buClr>
              <a:buSzPts val="1400"/>
              <a:buFont typeface="Arial"/>
              <a:buNone/>
              <a:defRPr>
                <a:solidFill>
                  <a:schemeClr val="lt1"/>
                </a:solidFill>
              </a:defRPr>
            </a:lvl6pPr>
            <a:lvl7pPr indent="0" lvl="6" marL="0" algn="l">
              <a:lnSpc>
                <a:spcPct val="100000"/>
              </a:lnSpc>
              <a:spcBef>
                <a:spcPts val="0"/>
              </a:spcBef>
              <a:spcAft>
                <a:spcPts val="0"/>
              </a:spcAft>
              <a:buClr>
                <a:schemeClr val="lt1"/>
              </a:buClr>
              <a:buSzPts val="1400"/>
              <a:buFont typeface="Arial"/>
              <a:buNone/>
              <a:defRPr>
                <a:solidFill>
                  <a:schemeClr val="lt1"/>
                </a:solidFill>
              </a:defRPr>
            </a:lvl7pPr>
            <a:lvl8pPr indent="0" lvl="7" marL="0" algn="l">
              <a:lnSpc>
                <a:spcPct val="100000"/>
              </a:lnSpc>
              <a:spcBef>
                <a:spcPts val="0"/>
              </a:spcBef>
              <a:spcAft>
                <a:spcPts val="0"/>
              </a:spcAft>
              <a:buClr>
                <a:schemeClr val="lt1"/>
              </a:buClr>
              <a:buSzPts val="1400"/>
              <a:buFont typeface="Arial"/>
              <a:buNone/>
              <a:defRPr>
                <a:solidFill>
                  <a:schemeClr val="lt1"/>
                </a:solidFill>
              </a:defRPr>
            </a:lvl8pPr>
            <a:lvl9pPr indent="0" lvl="8" marL="0" algn="l">
              <a:lnSpc>
                <a:spcPct val="100000"/>
              </a:lnSpc>
              <a:spcBef>
                <a:spcPts val="0"/>
              </a:spcBef>
              <a:spcAft>
                <a:spcPts val="0"/>
              </a:spcAft>
              <a:buClr>
                <a:schemeClr val="lt1"/>
              </a:buClr>
              <a:buSzPts val="1400"/>
              <a:buFont typeface="Arial"/>
              <a:buNone/>
              <a:defRPr>
                <a:solidFill>
                  <a:schemeClr val="lt1"/>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cxnSp>
        <p:nvCxnSpPr>
          <p:cNvPr id="24" name="Google Shape;24;p52"/>
          <p:cNvCxnSpPr/>
          <p:nvPr/>
        </p:nvCxnSpPr>
        <p:spPr>
          <a:xfrm>
            <a:off x="2477724" y="415650"/>
            <a:ext cx="6244199" cy="0"/>
          </a:xfrm>
          <a:prstGeom prst="straightConnector1">
            <a:avLst/>
          </a:prstGeom>
          <a:noFill/>
          <a:ln cap="flat" cmpd="sng" w="38100">
            <a:solidFill>
              <a:schemeClr val="dk2"/>
            </a:solidFill>
            <a:prstDash val="solid"/>
            <a:round/>
            <a:headEnd len="sm" w="sm" type="none"/>
            <a:tailEnd len="sm" w="sm" type="none"/>
          </a:ln>
        </p:spPr>
      </p:cxnSp>
      <p:cxnSp>
        <p:nvCxnSpPr>
          <p:cNvPr id="25" name="Google Shape;25;p52"/>
          <p:cNvCxnSpPr/>
          <p:nvPr/>
        </p:nvCxnSpPr>
        <p:spPr>
          <a:xfrm>
            <a:off x="2477724" y="4740000"/>
            <a:ext cx="6244199" cy="0"/>
          </a:xfrm>
          <a:prstGeom prst="straightConnector1">
            <a:avLst/>
          </a:prstGeom>
          <a:noFill/>
          <a:ln cap="flat" cmpd="sng" w="19050">
            <a:solidFill>
              <a:schemeClr val="dk2"/>
            </a:solidFill>
            <a:prstDash val="solid"/>
            <a:round/>
            <a:headEnd len="sm" w="sm" type="none"/>
            <a:tailEnd len="sm" w="sm" type="none"/>
          </a:ln>
        </p:spPr>
      </p:cxnSp>
      <p:cxnSp>
        <p:nvCxnSpPr>
          <p:cNvPr id="26" name="Google Shape;26;p52"/>
          <p:cNvCxnSpPr/>
          <p:nvPr/>
        </p:nvCxnSpPr>
        <p:spPr>
          <a:xfrm>
            <a:off x="425198" y="415650"/>
            <a:ext cx="183299" cy="0"/>
          </a:xfrm>
          <a:prstGeom prst="straightConnector1">
            <a:avLst/>
          </a:prstGeom>
          <a:noFill/>
          <a:ln cap="flat" cmpd="sng" w="19050">
            <a:solidFill>
              <a:schemeClr val="dk2"/>
            </a:solidFill>
            <a:prstDash val="solid"/>
            <a:round/>
            <a:headEnd len="sm" w="sm" type="none"/>
            <a:tailEnd len="sm" w="sm" type="none"/>
          </a:ln>
        </p:spPr>
      </p:cxnSp>
      <p:sp>
        <p:nvSpPr>
          <p:cNvPr id="27" name="Google Shape;27;p52"/>
          <p:cNvSpPr txBox="1"/>
          <p:nvPr>
            <p:ph type="title"/>
          </p:nvPr>
        </p:nvSpPr>
        <p:spPr>
          <a:xfrm>
            <a:off x="2400250" y="575950"/>
            <a:ext cx="6321599" cy="635399"/>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2"/>
          <p:cNvSpPr txBox="1"/>
          <p:nvPr>
            <p:ph idx="1" type="body"/>
          </p:nvPr>
        </p:nvSpPr>
        <p:spPr>
          <a:xfrm>
            <a:off x="2410112" y="1595775"/>
            <a:ext cx="6321599" cy="3002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9" name="Google Shape;29;p52"/>
          <p:cNvSpPr txBox="1"/>
          <p:nvPr>
            <p:ph idx="12" type="sldNum"/>
          </p:nvPr>
        </p:nvSpPr>
        <p:spPr>
          <a:xfrm>
            <a:off x="8497999" y="4688758"/>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cxnSp>
        <p:nvCxnSpPr>
          <p:cNvPr id="31" name="Google Shape;31;p53"/>
          <p:cNvCxnSpPr/>
          <p:nvPr/>
        </p:nvCxnSpPr>
        <p:spPr>
          <a:xfrm>
            <a:off x="2477724" y="415650"/>
            <a:ext cx="6244199" cy="0"/>
          </a:xfrm>
          <a:prstGeom prst="straightConnector1">
            <a:avLst/>
          </a:prstGeom>
          <a:noFill/>
          <a:ln cap="flat" cmpd="sng" w="38100">
            <a:solidFill>
              <a:schemeClr val="dk2"/>
            </a:solidFill>
            <a:prstDash val="solid"/>
            <a:round/>
            <a:headEnd len="sm" w="sm" type="none"/>
            <a:tailEnd len="sm" w="sm" type="none"/>
          </a:ln>
        </p:spPr>
      </p:cxnSp>
      <p:cxnSp>
        <p:nvCxnSpPr>
          <p:cNvPr id="32" name="Google Shape;32;p53"/>
          <p:cNvCxnSpPr/>
          <p:nvPr/>
        </p:nvCxnSpPr>
        <p:spPr>
          <a:xfrm>
            <a:off x="2477724" y="4740000"/>
            <a:ext cx="6244199" cy="0"/>
          </a:xfrm>
          <a:prstGeom prst="straightConnector1">
            <a:avLst/>
          </a:prstGeom>
          <a:noFill/>
          <a:ln cap="flat" cmpd="sng" w="19050">
            <a:solidFill>
              <a:schemeClr val="dk2"/>
            </a:solidFill>
            <a:prstDash val="solid"/>
            <a:round/>
            <a:headEnd len="sm" w="sm" type="none"/>
            <a:tailEnd len="sm" w="sm" type="none"/>
          </a:ln>
        </p:spPr>
      </p:cxnSp>
      <p:cxnSp>
        <p:nvCxnSpPr>
          <p:cNvPr id="33" name="Google Shape;33;p53"/>
          <p:cNvCxnSpPr/>
          <p:nvPr/>
        </p:nvCxnSpPr>
        <p:spPr>
          <a:xfrm>
            <a:off x="425198" y="415650"/>
            <a:ext cx="183299" cy="0"/>
          </a:xfrm>
          <a:prstGeom prst="straightConnector1">
            <a:avLst/>
          </a:prstGeom>
          <a:noFill/>
          <a:ln cap="flat" cmpd="sng" w="19050">
            <a:solidFill>
              <a:schemeClr val="dk2"/>
            </a:solidFill>
            <a:prstDash val="solid"/>
            <a:round/>
            <a:headEnd len="sm" w="sm" type="none"/>
            <a:tailEnd len="sm" w="sm" type="none"/>
          </a:ln>
        </p:spPr>
      </p:cxnSp>
      <p:sp>
        <p:nvSpPr>
          <p:cNvPr id="34" name="Google Shape;34;p53"/>
          <p:cNvSpPr txBox="1"/>
          <p:nvPr>
            <p:ph type="title"/>
          </p:nvPr>
        </p:nvSpPr>
        <p:spPr>
          <a:xfrm>
            <a:off x="2400250" y="575950"/>
            <a:ext cx="6321599" cy="635399"/>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 name="Google Shape;35;p53"/>
          <p:cNvSpPr txBox="1"/>
          <p:nvPr>
            <p:ph idx="1" type="body"/>
          </p:nvPr>
        </p:nvSpPr>
        <p:spPr>
          <a:xfrm>
            <a:off x="2400302"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53"/>
          <p:cNvSpPr txBox="1"/>
          <p:nvPr>
            <p:ph idx="2" type="body"/>
          </p:nvPr>
        </p:nvSpPr>
        <p:spPr>
          <a:xfrm>
            <a:off x="5650571"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53"/>
          <p:cNvSpPr txBox="1"/>
          <p:nvPr>
            <p:ph idx="12" type="sldNum"/>
          </p:nvPr>
        </p:nvSpPr>
        <p:spPr>
          <a:xfrm>
            <a:off x="8497999" y="4688758"/>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8" name="Shape 38"/>
        <p:cNvGrpSpPr/>
        <p:nvPr/>
      </p:nvGrpSpPr>
      <p:grpSpPr>
        <a:xfrm>
          <a:off x="0" y="0"/>
          <a:ext cx="0" cy="0"/>
          <a:chOff x="0" y="0"/>
          <a:chExt cx="0" cy="0"/>
        </a:xfrm>
      </p:grpSpPr>
      <p:cxnSp>
        <p:nvCxnSpPr>
          <p:cNvPr id="39" name="Google Shape;39;p54"/>
          <p:cNvCxnSpPr/>
          <p:nvPr/>
        </p:nvCxnSpPr>
        <p:spPr>
          <a:xfrm>
            <a:off x="425200" y="4740000"/>
            <a:ext cx="8296799" cy="0"/>
          </a:xfrm>
          <a:prstGeom prst="straightConnector1">
            <a:avLst/>
          </a:prstGeom>
          <a:noFill/>
          <a:ln cap="flat" cmpd="sng" w="19050">
            <a:solidFill>
              <a:schemeClr val="dk2"/>
            </a:solidFill>
            <a:prstDash val="solid"/>
            <a:round/>
            <a:headEnd len="sm" w="sm" type="none"/>
            <a:tailEnd len="sm" w="sm" type="none"/>
          </a:ln>
        </p:spPr>
      </p:cxnSp>
      <p:cxnSp>
        <p:nvCxnSpPr>
          <p:cNvPr id="40" name="Google Shape;40;p54"/>
          <p:cNvCxnSpPr/>
          <p:nvPr/>
        </p:nvCxnSpPr>
        <p:spPr>
          <a:xfrm>
            <a:off x="425198" y="415650"/>
            <a:ext cx="183299" cy="0"/>
          </a:xfrm>
          <a:prstGeom prst="straightConnector1">
            <a:avLst/>
          </a:prstGeom>
          <a:noFill/>
          <a:ln cap="flat" cmpd="sng" w="19050">
            <a:solidFill>
              <a:schemeClr val="dk2"/>
            </a:solidFill>
            <a:prstDash val="solid"/>
            <a:round/>
            <a:headEnd len="sm" w="sm" type="none"/>
            <a:tailEnd len="sm" w="sm" type="none"/>
          </a:ln>
        </p:spPr>
      </p:cxnSp>
      <p:sp>
        <p:nvSpPr>
          <p:cNvPr id="41" name="Google Shape;41;p54"/>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1600"/>
              </a:spcBef>
              <a:spcAft>
                <a:spcPts val="0"/>
              </a:spcAft>
              <a:buSzPts val="1800"/>
              <a:buChar char="■"/>
              <a:defRPr/>
            </a:lvl3pPr>
            <a:lvl4pPr indent="-342900" lvl="3" marL="1828800" algn="l">
              <a:lnSpc>
                <a:spcPct val="115000"/>
              </a:lnSpc>
              <a:spcBef>
                <a:spcPts val="1600"/>
              </a:spcBef>
              <a:spcAft>
                <a:spcPts val="0"/>
              </a:spcAft>
              <a:buSzPts val="1800"/>
              <a:buChar char="●"/>
              <a:defRPr/>
            </a:lvl4pPr>
            <a:lvl5pPr indent="-342900" lvl="4" marL="2286000" algn="l">
              <a:lnSpc>
                <a:spcPct val="115000"/>
              </a:lnSpc>
              <a:spcBef>
                <a:spcPts val="1600"/>
              </a:spcBef>
              <a:spcAft>
                <a:spcPts val="0"/>
              </a:spcAft>
              <a:buSzPts val="1800"/>
              <a:buChar char="○"/>
              <a:defRPr/>
            </a:lvl5pPr>
            <a:lvl6pPr indent="-342900" lvl="5" marL="2743200" algn="l">
              <a:lnSpc>
                <a:spcPct val="115000"/>
              </a:lnSpc>
              <a:spcBef>
                <a:spcPts val="1600"/>
              </a:spcBef>
              <a:spcAft>
                <a:spcPts val="0"/>
              </a:spcAft>
              <a:buSzPts val="1800"/>
              <a:buChar char="■"/>
              <a:defRPr/>
            </a:lvl6pPr>
            <a:lvl7pPr indent="-342900" lvl="6" marL="3200400" algn="l">
              <a:lnSpc>
                <a:spcPct val="115000"/>
              </a:lnSpc>
              <a:spcBef>
                <a:spcPts val="1600"/>
              </a:spcBef>
              <a:spcAft>
                <a:spcPts val="0"/>
              </a:spcAft>
              <a:buSzPts val="1800"/>
              <a:buChar char="●"/>
              <a:defRPr/>
            </a:lvl7pPr>
            <a:lvl8pPr indent="-342900" lvl="7" marL="3657600" algn="l">
              <a:lnSpc>
                <a:spcPct val="115000"/>
              </a:lnSpc>
              <a:spcBef>
                <a:spcPts val="1600"/>
              </a:spcBef>
              <a:spcAft>
                <a:spcPts val="0"/>
              </a:spcAft>
              <a:buSzPts val="1800"/>
              <a:buChar char="○"/>
              <a:defRPr/>
            </a:lvl8pPr>
            <a:lvl9pPr indent="-342900" lvl="8" marL="4114800" algn="l">
              <a:lnSpc>
                <a:spcPct val="115000"/>
              </a:lnSpc>
              <a:spcBef>
                <a:spcPts val="1600"/>
              </a:spcBef>
              <a:spcAft>
                <a:spcPts val="1600"/>
              </a:spcAft>
              <a:buSzPts val="1800"/>
              <a:buChar char="■"/>
              <a:defRPr/>
            </a:lvl9pPr>
          </a:lstStyle>
          <a:p/>
        </p:txBody>
      </p:sp>
      <p:sp>
        <p:nvSpPr>
          <p:cNvPr id="42" name="Google Shape;42;p54"/>
          <p:cNvSpPr txBox="1"/>
          <p:nvPr>
            <p:ph idx="12" type="sldNum"/>
          </p:nvPr>
        </p:nvSpPr>
        <p:spPr>
          <a:xfrm>
            <a:off x="8497999" y="4688758"/>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43" name="Shape 43"/>
        <p:cNvGrpSpPr/>
        <p:nvPr/>
      </p:nvGrpSpPr>
      <p:grpSpPr>
        <a:xfrm>
          <a:off x="0" y="0"/>
          <a:ext cx="0" cy="0"/>
          <a:chOff x="0" y="0"/>
          <a:chExt cx="0" cy="0"/>
        </a:xfrm>
      </p:grpSpPr>
      <p:cxnSp>
        <p:nvCxnSpPr>
          <p:cNvPr id="44" name="Google Shape;44;p55"/>
          <p:cNvCxnSpPr/>
          <p:nvPr/>
        </p:nvCxnSpPr>
        <p:spPr>
          <a:xfrm>
            <a:off x="425200" y="4740000"/>
            <a:ext cx="8296799" cy="0"/>
          </a:xfrm>
          <a:prstGeom prst="straightConnector1">
            <a:avLst/>
          </a:prstGeom>
          <a:noFill/>
          <a:ln cap="flat" cmpd="sng" w="19050">
            <a:solidFill>
              <a:schemeClr val="dk2"/>
            </a:solidFill>
            <a:prstDash val="solid"/>
            <a:round/>
            <a:headEnd len="sm" w="sm" type="none"/>
            <a:tailEnd len="sm" w="sm" type="none"/>
          </a:ln>
        </p:spPr>
      </p:cxnSp>
      <p:cxnSp>
        <p:nvCxnSpPr>
          <p:cNvPr id="45" name="Google Shape;45;p55"/>
          <p:cNvCxnSpPr/>
          <p:nvPr/>
        </p:nvCxnSpPr>
        <p:spPr>
          <a:xfrm>
            <a:off x="425200" y="415650"/>
            <a:ext cx="8296799" cy="0"/>
          </a:xfrm>
          <a:prstGeom prst="straightConnector1">
            <a:avLst/>
          </a:prstGeom>
          <a:noFill/>
          <a:ln cap="flat" cmpd="sng" w="38100">
            <a:solidFill>
              <a:schemeClr val="dk2"/>
            </a:solidFill>
            <a:prstDash val="solid"/>
            <a:round/>
            <a:headEnd len="sm" w="sm" type="none"/>
            <a:tailEnd len="sm" w="sm" type="none"/>
          </a:ln>
        </p:spPr>
      </p:cxnSp>
      <p:sp>
        <p:nvSpPr>
          <p:cNvPr id="46" name="Google Shape;46;p55"/>
          <p:cNvSpPr txBox="1"/>
          <p:nvPr>
            <p:ph type="title"/>
          </p:nvPr>
        </p:nvSpPr>
        <p:spPr>
          <a:xfrm>
            <a:off x="853950" y="1304850"/>
            <a:ext cx="7436099" cy="1538399"/>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p:txBody>
      </p:sp>
      <p:sp>
        <p:nvSpPr>
          <p:cNvPr id="47" name="Google Shape;47;p55"/>
          <p:cNvSpPr txBox="1"/>
          <p:nvPr>
            <p:ph idx="1" type="body"/>
          </p:nvPr>
        </p:nvSpPr>
        <p:spPr>
          <a:xfrm>
            <a:off x="853950" y="2919450"/>
            <a:ext cx="7436099" cy="1071599"/>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55"/>
          <p:cNvSpPr txBox="1"/>
          <p:nvPr>
            <p:ph idx="12" type="sldNum"/>
          </p:nvPr>
        </p:nvSpPr>
        <p:spPr>
          <a:xfrm>
            <a:off x="8497999" y="4688758"/>
            <a:ext cx="548699"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48"/>
          <p:cNvSpPr txBox="1"/>
          <p:nvPr>
            <p:ph type="title"/>
          </p:nvPr>
        </p:nvSpPr>
        <p:spPr>
          <a:xfrm>
            <a:off x="2400250" y="575950"/>
            <a:ext cx="6321599" cy="635399"/>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48"/>
          <p:cNvSpPr txBox="1"/>
          <p:nvPr>
            <p:ph idx="1" type="body"/>
          </p:nvPr>
        </p:nvSpPr>
        <p:spPr>
          <a:xfrm>
            <a:off x="2410112" y="1595775"/>
            <a:ext cx="6321599" cy="3002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48"/>
          <p:cNvSpPr txBox="1"/>
          <p:nvPr>
            <p:ph idx="12" type="sldNum"/>
          </p:nvPr>
        </p:nvSpPr>
        <p:spPr>
          <a:xfrm>
            <a:off x="8497999" y="4688758"/>
            <a:ext cx="548699"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Lato"/>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chemeClr val="dk2"/>
              </a:buClr>
              <a:buSzPts val="1000"/>
              <a:buFont typeface="Lato"/>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chemeClr val="dk2"/>
              </a:buClr>
              <a:buSzPts val="1000"/>
              <a:buFont typeface="Lato"/>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chemeClr val="dk2"/>
              </a:buClr>
              <a:buSzPts val="1000"/>
              <a:buFont typeface="Lato"/>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chemeClr val="dk2"/>
              </a:buClr>
              <a:buSzPts val="1000"/>
              <a:buFont typeface="Lato"/>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chemeClr val="dk2"/>
              </a:buClr>
              <a:buSzPts val="1000"/>
              <a:buFont typeface="Lato"/>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chemeClr val="dk2"/>
              </a:buClr>
              <a:buSzPts val="1000"/>
              <a:buFont typeface="Lato"/>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chemeClr val="dk2"/>
              </a:buClr>
              <a:buSzPts val="1000"/>
              <a:buFont typeface="Lato"/>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chemeClr val="dk2"/>
              </a:buClr>
              <a:buSzPts val="1000"/>
              <a:buFont typeface="Lato"/>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3.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6.png"/><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
          <p:cNvSpPr txBox="1"/>
          <p:nvPr>
            <p:ph type="ctrTitle"/>
          </p:nvPr>
        </p:nvSpPr>
        <p:spPr>
          <a:xfrm>
            <a:off x="2371725" y="630225"/>
            <a:ext cx="6331500" cy="15419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US"/>
              <a:t>Entity</a:t>
            </a:r>
            <a:br>
              <a:rPr lang="en-US"/>
            </a:br>
            <a:r>
              <a:rPr lang="en-US"/>
              <a:t>Relationship</a:t>
            </a:r>
            <a:br>
              <a:rPr lang="en-US"/>
            </a:br>
            <a:r>
              <a:rPr lang="en-US"/>
              <a:t>Diagram</a:t>
            </a:r>
            <a:endParaRPr/>
          </a:p>
        </p:txBody>
      </p:sp>
      <p:sp>
        <p:nvSpPr>
          <p:cNvPr id="54" name="Google Shape;54;p1"/>
          <p:cNvSpPr txBox="1"/>
          <p:nvPr>
            <p:ph idx="1" type="subTitle"/>
          </p:nvPr>
        </p:nvSpPr>
        <p:spPr>
          <a:xfrm>
            <a:off x="2390266" y="3238450"/>
            <a:ext cx="6331500" cy="124169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i="1" lang="en-US" sz="2400"/>
              <a:t>“Organize the database structure Before storing the data ”</a:t>
            </a:r>
            <a:endParaRPr i="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0"/>
          <p:cNvSpPr txBox="1"/>
          <p:nvPr>
            <p:ph idx="4294967295" type="title"/>
          </p:nvPr>
        </p:nvSpPr>
        <p:spPr>
          <a:xfrm>
            <a:off x="242811" y="117347"/>
            <a:ext cx="8407154"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5400"/>
              <a:buNone/>
            </a:pPr>
            <a:r>
              <a:rPr lang="en-US" sz="5400">
                <a:solidFill>
                  <a:schemeClr val="dk1"/>
                </a:solidFill>
              </a:rPr>
              <a:t>Attributes</a:t>
            </a:r>
            <a:br>
              <a:rPr b="0" lang="en-US" sz="3200">
                <a:solidFill>
                  <a:srgbClr val="000000"/>
                </a:solidFill>
                <a:latin typeface="Arial"/>
                <a:ea typeface="Arial"/>
                <a:cs typeface="Arial"/>
                <a:sym typeface="Arial"/>
              </a:rPr>
            </a:br>
            <a:br>
              <a:rPr lang="en-US" sz="3200"/>
            </a:br>
            <a:br>
              <a:rPr lang="en-US" sz="4800"/>
            </a:br>
            <a:br>
              <a:rPr lang="en-US" sz="9600">
                <a:solidFill>
                  <a:srgbClr val="3D4752"/>
                </a:solidFill>
                <a:latin typeface="Avenir"/>
                <a:ea typeface="Avenir"/>
                <a:cs typeface="Avenir"/>
                <a:sym typeface="Avenir"/>
              </a:rPr>
            </a:br>
            <a:endParaRPr sz="9600">
              <a:solidFill>
                <a:schemeClr val="dk1"/>
              </a:solidFill>
            </a:endParaRPr>
          </a:p>
        </p:txBody>
      </p:sp>
      <p:sp>
        <p:nvSpPr>
          <p:cNvPr id="117" name="Google Shape;117;p10"/>
          <p:cNvSpPr txBox="1"/>
          <p:nvPr>
            <p:ph idx="4294967295" type="title"/>
          </p:nvPr>
        </p:nvSpPr>
        <p:spPr>
          <a:xfrm>
            <a:off x="109646" y="1065308"/>
            <a:ext cx="8306384" cy="77236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sz="2400"/>
            </a:br>
            <a:br>
              <a:rPr b="0" lang="en-US">
                <a:solidFill>
                  <a:srgbClr val="000000"/>
                </a:solidFill>
                <a:latin typeface="Arial"/>
                <a:ea typeface="Arial"/>
                <a:cs typeface="Arial"/>
                <a:sym typeface="Arial"/>
              </a:rPr>
            </a:br>
            <a:br>
              <a:rPr b="0" lang="en-US" sz="2800">
                <a:solidFill>
                  <a:srgbClr val="000000"/>
                </a:solidFill>
                <a:latin typeface="Arial"/>
                <a:ea typeface="Arial"/>
                <a:cs typeface="Arial"/>
                <a:sym typeface="Arial"/>
              </a:rPr>
            </a:br>
            <a:r>
              <a:rPr b="0" lang="en-US" sz="1800">
                <a:solidFill>
                  <a:srgbClr val="3D4752"/>
                </a:solidFill>
                <a:latin typeface="Avenir"/>
                <a:ea typeface="Avenir"/>
                <a:cs typeface="Avenir"/>
                <a:sym typeface="Avenir"/>
              </a:rPr>
              <a:t> </a:t>
            </a:r>
            <a:endParaRPr b="0" sz="1800">
              <a:latin typeface="Lato"/>
              <a:ea typeface="Lato"/>
              <a:cs typeface="Lato"/>
              <a:sym typeface="Lato"/>
            </a:endParaRPr>
          </a:p>
        </p:txBody>
      </p:sp>
      <p:pic>
        <p:nvPicPr>
          <p:cNvPr descr="Fig04-01" id="118" name="Google Shape;118;p10"/>
          <p:cNvPicPr preferRelativeResize="0"/>
          <p:nvPr/>
        </p:nvPicPr>
        <p:blipFill rotWithShape="1">
          <a:blip r:embed="rId3">
            <a:alphaModFix/>
          </a:blip>
          <a:srcRect b="0" l="0" r="0" t="0"/>
          <a:stretch/>
        </p:blipFill>
        <p:spPr>
          <a:xfrm>
            <a:off x="1482570" y="1316248"/>
            <a:ext cx="6095785" cy="35568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1"/>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5400"/>
              <a:buNone/>
            </a:pPr>
            <a:r>
              <a:rPr lang="en-US" sz="5400">
                <a:solidFill>
                  <a:schemeClr val="dk1"/>
                </a:solidFill>
              </a:rPr>
              <a:t>Identifiers (Primary Keys)</a:t>
            </a:r>
            <a:br>
              <a:rPr b="0" lang="en-US" sz="3200">
                <a:solidFill>
                  <a:schemeClr val="dk1"/>
                </a:solidFill>
                <a:latin typeface="Arial"/>
                <a:ea typeface="Arial"/>
                <a:cs typeface="Arial"/>
                <a:sym typeface="Arial"/>
              </a:rPr>
            </a:br>
            <a:br>
              <a:rPr lang="en-US" sz="3200"/>
            </a:br>
            <a:br>
              <a:rPr lang="en-US" sz="4800"/>
            </a:br>
            <a:br>
              <a:rPr lang="en-US" sz="9600">
                <a:solidFill>
                  <a:srgbClr val="3D4752"/>
                </a:solidFill>
                <a:latin typeface="Avenir"/>
                <a:ea typeface="Avenir"/>
                <a:cs typeface="Avenir"/>
                <a:sym typeface="Avenir"/>
              </a:rPr>
            </a:br>
            <a:endParaRPr sz="9600">
              <a:solidFill>
                <a:schemeClr val="dk1"/>
              </a:solidFill>
            </a:endParaRPr>
          </a:p>
        </p:txBody>
      </p:sp>
      <p:sp>
        <p:nvSpPr>
          <p:cNvPr id="124" name="Google Shape;124;p11"/>
          <p:cNvSpPr txBox="1"/>
          <p:nvPr>
            <p:ph idx="4294967295" type="title"/>
          </p:nvPr>
        </p:nvSpPr>
        <p:spPr>
          <a:xfrm>
            <a:off x="109646" y="1065308"/>
            <a:ext cx="8306384" cy="77236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sz="2400"/>
            </a:br>
            <a:r>
              <a:rPr b="0" lang="en-US" sz="2800">
                <a:latin typeface="Avenir"/>
                <a:ea typeface="Avenir"/>
                <a:cs typeface="Avenir"/>
                <a:sym typeface="Avenir"/>
              </a:rPr>
              <a:t>Underlined in the ERD</a:t>
            </a:r>
            <a:br>
              <a:rPr b="0" lang="en-US" sz="2800">
                <a:latin typeface="Avenir"/>
                <a:ea typeface="Avenir"/>
                <a:cs typeface="Avenir"/>
                <a:sym typeface="Avenir"/>
              </a:rPr>
            </a:br>
            <a:r>
              <a:rPr b="0" lang="en-US" sz="2800">
                <a:latin typeface="Avenir"/>
                <a:ea typeface="Avenir"/>
                <a:cs typeface="Avenir"/>
                <a:sym typeface="Avenir"/>
              </a:rPr>
              <a:t>Key attributes are also underlined in frequently used table structure shorthand</a:t>
            </a:r>
            <a:br>
              <a:rPr lang="en-US"/>
            </a:br>
            <a:br>
              <a:rPr b="0" lang="en-US">
                <a:solidFill>
                  <a:srgbClr val="000000"/>
                </a:solidFill>
                <a:latin typeface="Arial"/>
                <a:ea typeface="Arial"/>
                <a:cs typeface="Arial"/>
                <a:sym typeface="Arial"/>
              </a:rPr>
            </a:br>
            <a:br>
              <a:rPr b="0" lang="en-US" sz="2800">
                <a:solidFill>
                  <a:srgbClr val="000000"/>
                </a:solidFill>
                <a:latin typeface="Arial"/>
                <a:ea typeface="Arial"/>
                <a:cs typeface="Arial"/>
                <a:sym typeface="Arial"/>
              </a:rPr>
            </a:br>
            <a:r>
              <a:rPr b="0" lang="en-US" sz="1800">
                <a:solidFill>
                  <a:srgbClr val="3D4752"/>
                </a:solidFill>
                <a:latin typeface="Avenir"/>
                <a:ea typeface="Avenir"/>
                <a:cs typeface="Avenir"/>
                <a:sym typeface="Avenir"/>
              </a:rPr>
              <a:t> </a:t>
            </a:r>
            <a:endParaRPr b="0" sz="1800">
              <a:latin typeface="Lato"/>
              <a:ea typeface="Lato"/>
              <a:cs typeface="Lato"/>
              <a:sym typeface="Lato"/>
            </a:endParaRPr>
          </a:p>
        </p:txBody>
      </p:sp>
      <p:pic>
        <p:nvPicPr>
          <p:cNvPr id="125" name="Google Shape;125;p11"/>
          <p:cNvPicPr preferRelativeResize="0"/>
          <p:nvPr/>
        </p:nvPicPr>
        <p:blipFill rotWithShape="1">
          <a:blip r:embed="rId3">
            <a:alphaModFix/>
          </a:blip>
          <a:srcRect b="0" l="0" r="0" t="0"/>
          <a:stretch/>
        </p:blipFill>
        <p:spPr>
          <a:xfrm>
            <a:off x="5745213" y="2944289"/>
            <a:ext cx="2161368" cy="1361381"/>
          </a:xfrm>
          <a:prstGeom prst="rect">
            <a:avLst/>
          </a:prstGeom>
          <a:noFill/>
          <a:ln>
            <a:noFill/>
          </a:ln>
        </p:spPr>
      </p:pic>
      <p:pic>
        <p:nvPicPr>
          <p:cNvPr id="126" name="Google Shape;126;p11"/>
          <p:cNvPicPr preferRelativeResize="0"/>
          <p:nvPr/>
        </p:nvPicPr>
        <p:blipFill rotWithShape="1">
          <a:blip r:embed="rId4">
            <a:alphaModFix/>
          </a:blip>
          <a:srcRect b="0" l="0" r="0" t="0"/>
          <a:stretch/>
        </p:blipFill>
        <p:spPr>
          <a:xfrm>
            <a:off x="1766101" y="3247494"/>
            <a:ext cx="2628900" cy="1181100"/>
          </a:xfrm>
          <a:prstGeom prst="rect">
            <a:avLst/>
          </a:prstGeom>
          <a:noFill/>
          <a:ln>
            <a:noFill/>
          </a:ln>
        </p:spPr>
      </p:pic>
      <p:sp>
        <p:nvSpPr>
          <p:cNvPr id="127" name="Google Shape;127;p11"/>
          <p:cNvSpPr txBox="1"/>
          <p:nvPr/>
        </p:nvSpPr>
        <p:spPr>
          <a:xfrm>
            <a:off x="2217173" y="4527611"/>
            <a:ext cx="17267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Crow foots notation</a:t>
            </a:r>
            <a:endParaRPr b="0" i="0" sz="1400" u="none" cap="none" strike="noStrike">
              <a:solidFill>
                <a:srgbClr val="000000"/>
              </a:solidFill>
              <a:latin typeface="Arial"/>
              <a:ea typeface="Arial"/>
              <a:cs typeface="Arial"/>
              <a:sym typeface="Arial"/>
            </a:endParaRPr>
          </a:p>
        </p:txBody>
      </p:sp>
      <p:sp>
        <p:nvSpPr>
          <p:cNvPr id="128" name="Google Shape;128;p11"/>
          <p:cNvSpPr txBox="1"/>
          <p:nvPr/>
        </p:nvSpPr>
        <p:spPr>
          <a:xfrm>
            <a:off x="6283588" y="4274705"/>
            <a:ext cx="138852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Chen notations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2"/>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5400"/>
              <a:buNone/>
            </a:pPr>
            <a:r>
              <a:rPr lang="en-US" sz="5400">
                <a:solidFill>
                  <a:schemeClr val="dk1"/>
                </a:solidFill>
              </a:rPr>
              <a:t>Composite Primary Keys</a:t>
            </a:r>
            <a:br>
              <a:rPr b="0" lang="en-US" sz="3200">
                <a:solidFill>
                  <a:schemeClr val="dk1"/>
                </a:solidFill>
                <a:latin typeface="Arial"/>
                <a:ea typeface="Arial"/>
                <a:cs typeface="Arial"/>
                <a:sym typeface="Arial"/>
              </a:rPr>
            </a:br>
            <a:br>
              <a:rPr lang="en-US" sz="3200"/>
            </a:br>
            <a:br>
              <a:rPr lang="en-US" sz="4800"/>
            </a:br>
            <a:br>
              <a:rPr lang="en-US" sz="9600">
                <a:solidFill>
                  <a:srgbClr val="3D4752"/>
                </a:solidFill>
                <a:latin typeface="Avenir"/>
                <a:ea typeface="Avenir"/>
                <a:cs typeface="Avenir"/>
                <a:sym typeface="Avenir"/>
              </a:rPr>
            </a:br>
            <a:endParaRPr sz="9600">
              <a:solidFill>
                <a:schemeClr val="dk1"/>
              </a:solidFill>
            </a:endParaRPr>
          </a:p>
        </p:txBody>
      </p:sp>
      <p:sp>
        <p:nvSpPr>
          <p:cNvPr id="134" name="Google Shape;134;p12"/>
          <p:cNvSpPr txBox="1"/>
          <p:nvPr>
            <p:ph idx="4294967295" type="title"/>
          </p:nvPr>
        </p:nvSpPr>
        <p:spPr>
          <a:xfrm>
            <a:off x="109646" y="1065308"/>
            <a:ext cx="8306384" cy="77236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sz="2400"/>
            </a:br>
            <a:r>
              <a:rPr b="0" lang="en-US" sz="2800">
                <a:latin typeface="Avenir"/>
                <a:ea typeface="Avenir"/>
                <a:cs typeface="Avenir"/>
                <a:sym typeface="Avenir"/>
              </a:rPr>
              <a:t>Primary keys ideally composed of only single attribute</a:t>
            </a:r>
            <a:br>
              <a:rPr b="0" lang="en-US" sz="2800">
                <a:latin typeface="Avenir"/>
                <a:ea typeface="Avenir"/>
                <a:cs typeface="Avenir"/>
                <a:sym typeface="Avenir"/>
              </a:rPr>
            </a:br>
            <a:r>
              <a:rPr b="0" lang="en-US" sz="2800">
                <a:latin typeface="Avenir"/>
                <a:ea typeface="Avenir"/>
                <a:cs typeface="Avenir"/>
                <a:sym typeface="Avenir"/>
              </a:rPr>
              <a:t>Possible to use a composite key</a:t>
            </a:r>
            <a:br>
              <a:rPr b="0" lang="en-US" sz="2800">
                <a:latin typeface="Avenir"/>
                <a:ea typeface="Avenir"/>
                <a:cs typeface="Avenir"/>
                <a:sym typeface="Avenir"/>
              </a:rPr>
            </a:br>
            <a:r>
              <a:rPr b="0" lang="en-US" sz="2800">
                <a:latin typeface="Avenir"/>
                <a:ea typeface="Avenir"/>
                <a:cs typeface="Avenir"/>
                <a:sym typeface="Avenir"/>
              </a:rPr>
              <a:t>Primary key composed of more than one attribute</a:t>
            </a:r>
            <a:br>
              <a:rPr b="0" lang="en-US" sz="2800">
                <a:latin typeface="Avenir"/>
                <a:ea typeface="Avenir"/>
                <a:cs typeface="Avenir"/>
                <a:sym typeface="Avenir"/>
              </a:rPr>
            </a:br>
            <a:br>
              <a:rPr lang="en-US"/>
            </a:br>
            <a:br>
              <a:rPr b="0" lang="en-US">
                <a:solidFill>
                  <a:srgbClr val="000000"/>
                </a:solidFill>
                <a:latin typeface="Arial"/>
                <a:ea typeface="Arial"/>
                <a:cs typeface="Arial"/>
                <a:sym typeface="Arial"/>
              </a:rPr>
            </a:br>
            <a:br>
              <a:rPr b="0" lang="en-US" sz="2800">
                <a:solidFill>
                  <a:srgbClr val="000000"/>
                </a:solidFill>
                <a:latin typeface="Arial"/>
                <a:ea typeface="Arial"/>
                <a:cs typeface="Arial"/>
                <a:sym typeface="Arial"/>
              </a:rPr>
            </a:br>
            <a:r>
              <a:rPr b="0" lang="en-US" sz="1800">
                <a:solidFill>
                  <a:srgbClr val="3D4752"/>
                </a:solidFill>
                <a:latin typeface="Avenir"/>
                <a:ea typeface="Avenir"/>
                <a:cs typeface="Avenir"/>
                <a:sym typeface="Avenir"/>
              </a:rPr>
              <a:t> </a:t>
            </a:r>
            <a:endParaRPr b="0" sz="18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3"/>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5400"/>
              <a:buNone/>
            </a:pPr>
            <a:r>
              <a:rPr lang="en-US" sz="5400">
                <a:solidFill>
                  <a:schemeClr val="dk1"/>
                </a:solidFill>
              </a:rPr>
              <a:t>Composite Attributes</a:t>
            </a:r>
            <a:br>
              <a:rPr b="0" lang="en-US" sz="3200">
                <a:solidFill>
                  <a:schemeClr val="dk1"/>
                </a:solidFill>
                <a:latin typeface="Arial"/>
                <a:ea typeface="Arial"/>
                <a:cs typeface="Arial"/>
                <a:sym typeface="Arial"/>
              </a:rPr>
            </a:br>
            <a:br>
              <a:rPr lang="en-US" sz="3200"/>
            </a:br>
            <a:br>
              <a:rPr lang="en-US" sz="4800"/>
            </a:br>
            <a:br>
              <a:rPr lang="en-US" sz="9600">
                <a:solidFill>
                  <a:srgbClr val="3D4752"/>
                </a:solidFill>
                <a:latin typeface="Avenir"/>
                <a:ea typeface="Avenir"/>
                <a:cs typeface="Avenir"/>
                <a:sym typeface="Avenir"/>
              </a:rPr>
            </a:br>
            <a:endParaRPr sz="9600">
              <a:solidFill>
                <a:schemeClr val="dk1"/>
              </a:solidFill>
            </a:endParaRPr>
          </a:p>
        </p:txBody>
      </p:sp>
      <p:sp>
        <p:nvSpPr>
          <p:cNvPr id="140" name="Google Shape;140;p13"/>
          <p:cNvSpPr txBox="1"/>
          <p:nvPr>
            <p:ph idx="4294967295" type="title"/>
          </p:nvPr>
        </p:nvSpPr>
        <p:spPr>
          <a:xfrm>
            <a:off x="109646" y="1065308"/>
            <a:ext cx="5332366" cy="77236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400"/>
              <a:buFont typeface="Raleway"/>
              <a:buNone/>
            </a:pPr>
            <a:br>
              <a:rPr lang="en-US" sz="2400"/>
            </a:br>
            <a:r>
              <a:rPr b="0" lang="en-US" sz="2000">
                <a:solidFill>
                  <a:srgbClr val="000000"/>
                </a:solidFill>
                <a:latin typeface="Avenir"/>
                <a:ea typeface="Avenir"/>
                <a:cs typeface="Avenir"/>
                <a:sym typeface="Avenir"/>
              </a:rPr>
              <a:t>Some attributes can be further subdivided into smaller parts. For example, the attribute “address” can be subdivided into street name, street number, apartment number, city, state, zip code, and country.</a:t>
            </a:r>
            <a:br>
              <a:rPr b="0" lang="en-US" sz="2000">
                <a:solidFill>
                  <a:srgbClr val="000000"/>
                </a:solidFill>
                <a:latin typeface="Avenir"/>
                <a:ea typeface="Avenir"/>
                <a:cs typeface="Avenir"/>
                <a:sym typeface="Avenir"/>
              </a:rPr>
            </a:br>
            <a:r>
              <a:rPr b="0" lang="en-US" sz="2000">
                <a:solidFill>
                  <a:srgbClr val="000000"/>
                </a:solidFill>
                <a:latin typeface="Avenir"/>
                <a:ea typeface="Avenir"/>
                <a:cs typeface="Avenir"/>
                <a:sym typeface="Avenir"/>
              </a:rPr>
              <a:t>These are called </a:t>
            </a:r>
            <a:r>
              <a:rPr lang="en-US" sz="2000">
                <a:solidFill>
                  <a:srgbClr val="000000"/>
                </a:solidFill>
                <a:latin typeface="Avenir"/>
                <a:ea typeface="Avenir"/>
                <a:cs typeface="Avenir"/>
                <a:sym typeface="Avenir"/>
              </a:rPr>
              <a:t>composite attributes</a:t>
            </a:r>
            <a:r>
              <a:rPr b="0" lang="en-US" sz="2000">
                <a:solidFill>
                  <a:srgbClr val="000000"/>
                </a:solidFill>
                <a:latin typeface="Avenir"/>
                <a:ea typeface="Avenir"/>
                <a:cs typeface="Avenir"/>
                <a:sym typeface="Avenir"/>
              </a:rPr>
              <a:t> and are depicted as follows:</a:t>
            </a:r>
            <a:br>
              <a:rPr b="0" lang="en-US" sz="2800">
                <a:solidFill>
                  <a:srgbClr val="000000"/>
                </a:solidFill>
                <a:latin typeface="Lato"/>
                <a:ea typeface="Lato"/>
                <a:cs typeface="Lato"/>
                <a:sym typeface="Lato"/>
              </a:rPr>
            </a:br>
            <a:br>
              <a:rPr b="0" lang="en-US" sz="2800"/>
            </a:br>
            <a:br>
              <a:rPr b="0" lang="en-US" sz="2800">
                <a:latin typeface="Avenir"/>
                <a:ea typeface="Avenir"/>
                <a:cs typeface="Avenir"/>
                <a:sym typeface="Avenir"/>
              </a:rPr>
            </a:br>
            <a:br>
              <a:rPr lang="en-US"/>
            </a:br>
            <a:br>
              <a:rPr b="0" lang="en-US">
                <a:solidFill>
                  <a:srgbClr val="000000"/>
                </a:solidFill>
                <a:latin typeface="Arial"/>
                <a:ea typeface="Arial"/>
                <a:cs typeface="Arial"/>
                <a:sym typeface="Arial"/>
              </a:rPr>
            </a:br>
            <a:br>
              <a:rPr b="0" lang="en-US" sz="2800">
                <a:solidFill>
                  <a:srgbClr val="000000"/>
                </a:solidFill>
                <a:latin typeface="Arial"/>
                <a:ea typeface="Arial"/>
                <a:cs typeface="Arial"/>
                <a:sym typeface="Arial"/>
              </a:rPr>
            </a:br>
            <a:r>
              <a:rPr b="0" lang="en-US" sz="1800">
                <a:solidFill>
                  <a:srgbClr val="3D4752"/>
                </a:solidFill>
                <a:latin typeface="Avenir"/>
                <a:ea typeface="Avenir"/>
                <a:cs typeface="Avenir"/>
                <a:sym typeface="Avenir"/>
              </a:rPr>
              <a:t> </a:t>
            </a:r>
            <a:endParaRPr b="0" sz="1800">
              <a:latin typeface="Lato"/>
              <a:ea typeface="Lato"/>
              <a:cs typeface="Lato"/>
              <a:sym typeface="Lato"/>
            </a:endParaRPr>
          </a:p>
        </p:txBody>
      </p:sp>
      <p:pic>
        <p:nvPicPr>
          <p:cNvPr id="141" name="Google Shape;141;p13"/>
          <p:cNvPicPr preferRelativeResize="0"/>
          <p:nvPr/>
        </p:nvPicPr>
        <p:blipFill rotWithShape="1">
          <a:blip r:embed="rId3">
            <a:alphaModFix/>
          </a:blip>
          <a:srcRect b="0" l="0" r="0" t="0"/>
          <a:stretch/>
        </p:blipFill>
        <p:spPr>
          <a:xfrm>
            <a:off x="5598933" y="1669002"/>
            <a:ext cx="3189960" cy="32127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5400"/>
              <a:buNone/>
            </a:pPr>
            <a:r>
              <a:rPr lang="en-US" sz="5400">
                <a:solidFill>
                  <a:schemeClr val="dk1"/>
                </a:solidFill>
              </a:rPr>
              <a:t>Multivalued Attributes</a:t>
            </a:r>
            <a:br>
              <a:rPr b="0" lang="en-US" sz="3200">
                <a:solidFill>
                  <a:schemeClr val="dk1"/>
                </a:solidFill>
                <a:latin typeface="Arial"/>
                <a:ea typeface="Arial"/>
                <a:cs typeface="Arial"/>
                <a:sym typeface="Arial"/>
              </a:rPr>
            </a:br>
            <a:br>
              <a:rPr lang="en-US" sz="3200"/>
            </a:br>
            <a:br>
              <a:rPr lang="en-US" sz="4800"/>
            </a:br>
            <a:br>
              <a:rPr lang="en-US" sz="9600">
                <a:solidFill>
                  <a:srgbClr val="3D4752"/>
                </a:solidFill>
                <a:latin typeface="Avenir"/>
                <a:ea typeface="Avenir"/>
                <a:cs typeface="Avenir"/>
                <a:sym typeface="Avenir"/>
              </a:rPr>
            </a:br>
            <a:endParaRPr sz="9600">
              <a:solidFill>
                <a:schemeClr val="dk1"/>
              </a:solidFill>
            </a:endParaRPr>
          </a:p>
        </p:txBody>
      </p:sp>
      <p:pic>
        <p:nvPicPr>
          <p:cNvPr id="147" name="Google Shape;147;p14"/>
          <p:cNvPicPr preferRelativeResize="0"/>
          <p:nvPr/>
        </p:nvPicPr>
        <p:blipFill rotWithShape="1">
          <a:blip r:embed="rId3">
            <a:alphaModFix/>
          </a:blip>
          <a:srcRect b="0" l="0" r="0" t="0"/>
          <a:stretch/>
        </p:blipFill>
        <p:spPr>
          <a:xfrm>
            <a:off x="6164525" y="1837677"/>
            <a:ext cx="2287017" cy="1381121"/>
          </a:xfrm>
          <a:prstGeom prst="rect">
            <a:avLst/>
          </a:prstGeom>
          <a:noFill/>
          <a:ln>
            <a:noFill/>
          </a:ln>
        </p:spPr>
      </p:pic>
      <p:pic>
        <p:nvPicPr>
          <p:cNvPr descr="Fig04-03" id="148" name="Google Shape;148;p14"/>
          <p:cNvPicPr preferRelativeResize="0"/>
          <p:nvPr/>
        </p:nvPicPr>
        <p:blipFill rotWithShape="1">
          <a:blip r:embed="rId4">
            <a:alphaModFix/>
          </a:blip>
          <a:srcRect b="0" l="0" r="0" t="0"/>
          <a:stretch/>
        </p:blipFill>
        <p:spPr>
          <a:xfrm>
            <a:off x="663606" y="1837677"/>
            <a:ext cx="5160145" cy="29643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5400"/>
              <a:buNone/>
            </a:pPr>
            <a:r>
              <a:rPr lang="en-US" sz="5400">
                <a:solidFill>
                  <a:schemeClr val="dk1"/>
                </a:solidFill>
              </a:rPr>
              <a:t>Multivalued Attributes</a:t>
            </a:r>
            <a:br>
              <a:rPr b="0" lang="en-US" sz="3200">
                <a:solidFill>
                  <a:schemeClr val="dk1"/>
                </a:solidFill>
                <a:latin typeface="Arial"/>
                <a:ea typeface="Arial"/>
                <a:cs typeface="Arial"/>
                <a:sym typeface="Arial"/>
              </a:rPr>
            </a:br>
            <a:br>
              <a:rPr lang="en-US" sz="3200"/>
            </a:br>
            <a:br>
              <a:rPr lang="en-US" sz="4800"/>
            </a:br>
            <a:br>
              <a:rPr lang="en-US" sz="9600">
                <a:solidFill>
                  <a:srgbClr val="3D4752"/>
                </a:solidFill>
                <a:latin typeface="Avenir"/>
                <a:ea typeface="Avenir"/>
                <a:cs typeface="Avenir"/>
                <a:sym typeface="Avenir"/>
              </a:rPr>
            </a:br>
            <a:endParaRPr sz="9600">
              <a:solidFill>
                <a:schemeClr val="dk1"/>
              </a:solidFill>
            </a:endParaRPr>
          </a:p>
        </p:txBody>
      </p:sp>
      <p:pic>
        <p:nvPicPr>
          <p:cNvPr descr="Fig04-04" id="154" name="Google Shape;154;p15"/>
          <p:cNvPicPr preferRelativeResize="0"/>
          <p:nvPr/>
        </p:nvPicPr>
        <p:blipFill rotWithShape="1">
          <a:blip r:embed="rId3">
            <a:alphaModFix/>
          </a:blip>
          <a:srcRect b="0" l="0" r="0" t="0"/>
          <a:stretch/>
        </p:blipFill>
        <p:spPr>
          <a:xfrm>
            <a:off x="970625" y="1749173"/>
            <a:ext cx="5116470" cy="29392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200"/>
              <a:buNone/>
            </a:pPr>
            <a:r>
              <a:rPr lang="en-US" sz="3200">
                <a:solidFill>
                  <a:schemeClr val="dk1"/>
                </a:solidFill>
              </a:rPr>
              <a:t>Resolving Multivalued Attribute Problems</a:t>
            </a:r>
            <a:br>
              <a:rPr b="0" lang="en-US" sz="3200">
                <a:solidFill>
                  <a:schemeClr val="dk1"/>
                </a:solidFill>
                <a:latin typeface="Arial"/>
                <a:ea typeface="Arial"/>
                <a:cs typeface="Arial"/>
                <a:sym typeface="Arial"/>
              </a:rPr>
            </a:br>
            <a:br>
              <a:rPr lang="en-US" sz="3200"/>
            </a:br>
            <a:br>
              <a:rPr lang="en-US" sz="4800"/>
            </a:br>
            <a:br>
              <a:rPr lang="en-US" sz="9600">
                <a:solidFill>
                  <a:srgbClr val="3D4752"/>
                </a:solidFill>
                <a:latin typeface="Avenir"/>
                <a:ea typeface="Avenir"/>
                <a:cs typeface="Avenir"/>
                <a:sym typeface="Avenir"/>
              </a:rPr>
            </a:br>
            <a:endParaRPr sz="9600">
              <a:solidFill>
                <a:schemeClr val="dk1"/>
              </a:solidFill>
            </a:endParaRPr>
          </a:p>
        </p:txBody>
      </p:sp>
      <p:pic>
        <p:nvPicPr>
          <p:cNvPr descr="Fig04-05" id="160" name="Google Shape;160;p16"/>
          <p:cNvPicPr preferRelativeResize="0"/>
          <p:nvPr/>
        </p:nvPicPr>
        <p:blipFill rotWithShape="1">
          <a:blip r:embed="rId3">
            <a:alphaModFix/>
          </a:blip>
          <a:srcRect b="0" l="0" r="0" t="0"/>
          <a:stretch/>
        </p:blipFill>
        <p:spPr>
          <a:xfrm>
            <a:off x="1569205" y="1321099"/>
            <a:ext cx="5893294" cy="314463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sz="3200">
                <a:solidFill>
                  <a:schemeClr val="dk1"/>
                </a:solidFill>
              </a:rPr>
              <a:t>Derived Attributes</a:t>
            </a:r>
            <a:br>
              <a:rPr b="0" lang="en-US" sz="3200">
                <a:solidFill>
                  <a:schemeClr val="dk1"/>
                </a:solidFill>
                <a:latin typeface="Arial"/>
                <a:ea typeface="Arial"/>
                <a:cs typeface="Arial"/>
                <a:sym typeface="Arial"/>
              </a:rPr>
            </a:br>
            <a:br>
              <a:rPr lang="en-US" sz="3200"/>
            </a:br>
            <a:r>
              <a:rPr b="0" lang="en-US" sz="2800">
                <a:latin typeface="Avenir"/>
                <a:ea typeface="Avenir"/>
                <a:cs typeface="Avenir"/>
                <a:sym typeface="Avenir"/>
              </a:rPr>
              <a:t>Attribute whose value may be calculated (derived) from other attributes</a:t>
            </a:r>
            <a:br>
              <a:rPr b="0" lang="en-US" sz="2800">
                <a:latin typeface="Avenir"/>
                <a:ea typeface="Avenir"/>
                <a:cs typeface="Avenir"/>
                <a:sym typeface="Avenir"/>
              </a:rPr>
            </a:br>
            <a:r>
              <a:rPr b="0" lang="en-US" sz="2800">
                <a:latin typeface="Avenir"/>
                <a:ea typeface="Avenir"/>
                <a:cs typeface="Avenir"/>
                <a:sym typeface="Avenir"/>
              </a:rPr>
              <a:t>“Need not be physically stored within database Can be derived by using an algorithm”</a:t>
            </a: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pic>
        <p:nvPicPr>
          <p:cNvPr id="166" name="Google Shape;166;p17"/>
          <p:cNvPicPr preferRelativeResize="0"/>
          <p:nvPr/>
        </p:nvPicPr>
        <p:blipFill rotWithShape="1">
          <a:blip r:embed="rId3">
            <a:alphaModFix/>
          </a:blip>
          <a:srcRect b="0" l="0" r="0" t="0"/>
          <a:stretch/>
        </p:blipFill>
        <p:spPr>
          <a:xfrm>
            <a:off x="6233049" y="3306793"/>
            <a:ext cx="2324100" cy="1228725"/>
          </a:xfrm>
          <a:prstGeom prst="rect">
            <a:avLst/>
          </a:prstGeom>
          <a:noFill/>
          <a:ln>
            <a:noFill/>
          </a:ln>
        </p:spPr>
      </p:pic>
      <p:pic>
        <p:nvPicPr>
          <p:cNvPr id="167" name="Google Shape;167;p17"/>
          <p:cNvPicPr preferRelativeResize="0"/>
          <p:nvPr/>
        </p:nvPicPr>
        <p:blipFill rotWithShape="1">
          <a:blip r:embed="rId4">
            <a:alphaModFix/>
          </a:blip>
          <a:srcRect b="0" l="0" r="0" t="0"/>
          <a:stretch/>
        </p:blipFill>
        <p:spPr>
          <a:xfrm>
            <a:off x="1041802" y="3110034"/>
            <a:ext cx="4799705" cy="17848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sz="3200">
                <a:solidFill>
                  <a:schemeClr val="dk1"/>
                </a:solidFill>
              </a:rPr>
              <a:t>Derived Attributes</a:t>
            </a:r>
            <a:br>
              <a:rPr b="0" lang="en-US" sz="3200">
                <a:solidFill>
                  <a:schemeClr val="dk1"/>
                </a:solidFill>
                <a:latin typeface="Arial"/>
                <a:ea typeface="Arial"/>
                <a:cs typeface="Arial"/>
                <a:sym typeface="Arial"/>
              </a:rPr>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pic>
        <p:nvPicPr>
          <p:cNvPr id="173" name="Google Shape;173;p18"/>
          <p:cNvPicPr preferRelativeResize="0"/>
          <p:nvPr/>
        </p:nvPicPr>
        <p:blipFill rotWithShape="1">
          <a:blip r:embed="rId3">
            <a:alphaModFix/>
          </a:blip>
          <a:srcRect b="0" l="0" r="0" t="0"/>
          <a:stretch/>
        </p:blipFill>
        <p:spPr>
          <a:xfrm>
            <a:off x="396705" y="1244444"/>
            <a:ext cx="7773074" cy="330431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400"/>
              <a:buNone/>
            </a:pPr>
            <a:r>
              <a:rPr lang="en-US" sz="5400">
                <a:solidFill>
                  <a:schemeClr val="dk1"/>
                </a:solidFill>
              </a:rPr>
              <a:t>Keys</a:t>
            </a:r>
            <a:br>
              <a:rPr b="0" lang="en-US" sz="3200">
                <a:solidFill>
                  <a:schemeClr val="dk1"/>
                </a:solidFill>
                <a:latin typeface="Arial"/>
                <a:ea typeface="Arial"/>
                <a:cs typeface="Arial"/>
                <a:sym typeface="Arial"/>
              </a:rPr>
            </a:br>
            <a:r>
              <a:rPr lang="en-US" sz="2800"/>
              <a:t>Super Key </a:t>
            </a:r>
            <a:br>
              <a:rPr b="0" lang="en-US" sz="2000"/>
            </a:br>
            <a:r>
              <a:rPr b="0" lang="en-US" sz="2000"/>
              <a:t>An attribute or a combination of attribute that is used to identify the records uniquely is known as Super Key. A table can have many Super Keys.</a:t>
            </a:r>
            <a:br>
              <a:rPr b="0" lang="en-US" sz="2000"/>
            </a:br>
            <a:br>
              <a:rPr b="0" lang="en-US" sz="2000"/>
            </a:br>
            <a:r>
              <a:rPr b="0" lang="en-US" sz="2000"/>
              <a:t> </a:t>
            </a:r>
            <a:r>
              <a:rPr lang="en-US" sz="2000"/>
              <a:t>E.g. of Super Key</a:t>
            </a:r>
            <a:br>
              <a:rPr b="0" lang="en-US" sz="2000"/>
            </a:br>
            <a:r>
              <a:rPr b="0" lang="en-US" sz="1600"/>
              <a:t>1 ID</a:t>
            </a:r>
            <a:br>
              <a:rPr b="0" lang="en-US" sz="1600"/>
            </a:br>
            <a:r>
              <a:rPr b="0" lang="en-US" sz="1600"/>
              <a:t>2 ID, Name</a:t>
            </a:r>
            <a:br>
              <a:rPr b="0" lang="en-US" sz="1600"/>
            </a:br>
            <a:r>
              <a:rPr b="0" lang="en-US" sz="1600"/>
              <a:t>3 ID, Address</a:t>
            </a:r>
            <a:br>
              <a:rPr b="0" lang="en-US" sz="1600"/>
            </a:br>
            <a:r>
              <a:rPr b="0" lang="en-US" sz="1600"/>
              <a:t>4 ID, Department_ID</a:t>
            </a:r>
            <a:br>
              <a:rPr b="0" lang="en-US" sz="1600"/>
            </a:br>
            <a:r>
              <a:rPr b="0" lang="en-US" sz="1600"/>
              <a:t>5 ID, Salary</a:t>
            </a:r>
            <a:br>
              <a:rPr b="0" lang="en-US" sz="1600"/>
            </a:br>
            <a:r>
              <a:rPr b="0" lang="en-US" sz="1600"/>
              <a:t>6 Name, Address</a:t>
            </a:r>
            <a:br>
              <a:rPr b="0" lang="en-US" sz="1600"/>
            </a:br>
            <a:r>
              <a:rPr b="0" lang="en-US" sz="1600"/>
              <a:t>7 Name, Address, Department_ID ………… So on as any combination which can</a:t>
            </a:r>
            <a:br>
              <a:rPr b="0" lang="en-US" sz="1600"/>
            </a:br>
            <a:r>
              <a:rPr b="0" lang="en-US" sz="1600"/>
              <a:t>    identify the records uniquely will be a Super Key.</a:t>
            </a: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idx="4294967295" type="title"/>
          </p:nvPr>
        </p:nvSpPr>
        <p:spPr>
          <a:xfrm>
            <a:off x="535775" y="712150"/>
            <a:ext cx="7871378"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4800"/>
              <a:buFont typeface="Raleway"/>
              <a:buNone/>
            </a:pPr>
            <a:r>
              <a:rPr lang="en-US" sz="4800">
                <a:solidFill>
                  <a:schemeClr val="dk1"/>
                </a:solidFill>
                <a:latin typeface="Avenir"/>
                <a:ea typeface="Avenir"/>
                <a:cs typeface="Avenir"/>
                <a:sym typeface="Avenir"/>
              </a:rPr>
              <a:t>What is an ER diagram?</a:t>
            </a:r>
            <a:br>
              <a:rPr lang="en-US" sz="9600">
                <a:solidFill>
                  <a:srgbClr val="3D4752"/>
                </a:solidFill>
                <a:latin typeface="Avenir"/>
                <a:ea typeface="Avenir"/>
                <a:cs typeface="Avenir"/>
                <a:sym typeface="Avenir"/>
              </a:rPr>
            </a:br>
            <a:endParaRPr sz="9600">
              <a:solidFill>
                <a:schemeClr val="dk1"/>
              </a:solidFill>
            </a:endParaRPr>
          </a:p>
        </p:txBody>
      </p:sp>
      <p:sp>
        <p:nvSpPr>
          <p:cNvPr id="60" name="Google Shape;60;p2"/>
          <p:cNvSpPr txBox="1"/>
          <p:nvPr>
            <p:ph idx="4294967295" type="title"/>
          </p:nvPr>
        </p:nvSpPr>
        <p:spPr>
          <a:xfrm>
            <a:off x="535775" y="1784400"/>
            <a:ext cx="8306384" cy="306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0" lang="en-US" sz="1800"/>
              <a:t>An Entity Relationship (ER) Diagram is a type of flowchart that illustrates how “entities” such as people, objects or concepts relate to each other within a system. ER Diagrams are most often used to design or debug relational databases in the fields of software engineering, business information systems, education and research. Also known as ERDs or ER Models, they use a defined set of symbols such as rectangles, diamonds, ovals and connecting lines to depict the interconnectedness of entities, relationships and their attributes. They mirror grammatical structure, with entities as nouns and relationships as verbs.</a:t>
            </a:r>
            <a:endParaRPr b="0" sz="1800">
              <a:latin typeface="Lato"/>
              <a:ea typeface="Lato"/>
              <a:cs typeface="Lato"/>
              <a:sym typeface="Lato"/>
            </a:endParaRPr>
          </a:p>
          <a:p>
            <a:pPr indent="0" lvl="0" marL="0" rtl="0" algn="l">
              <a:lnSpc>
                <a:spcPct val="115000"/>
              </a:lnSpc>
              <a:spcBef>
                <a:spcPts val="1600"/>
              </a:spcBef>
              <a:spcAft>
                <a:spcPts val="0"/>
              </a:spcAft>
              <a:buSzPts val="1800"/>
              <a:buNone/>
            </a:pPr>
            <a:r>
              <a:t/>
            </a:r>
            <a:endParaRPr b="0" sz="18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400"/>
              <a:buNone/>
            </a:pPr>
            <a:r>
              <a:rPr lang="en-US" sz="5400">
                <a:solidFill>
                  <a:schemeClr val="dk1"/>
                </a:solidFill>
              </a:rPr>
              <a:t>Keys</a:t>
            </a:r>
            <a:br>
              <a:rPr b="0" lang="en-US" sz="3200">
                <a:solidFill>
                  <a:schemeClr val="dk1"/>
                </a:solidFill>
                <a:latin typeface="Arial"/>
                <a:ea typeface="Arial"/>
                <a:cs typeface="Arial"/>
                <a:sym typeface="Arial"/>
              </a:rPr>
            </a:br>
            <a:r>
              <a:rPr lang="en-US" sz="2800"/>
              <a:t>Super Key </a:t>
            </a:r>
            <a:br>
              <a:rPr b="0" lang="en-US" sz="20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pic>
        <p:nvPicPr>
          <p:cNvPr id="184" name="Google Shape;184;p20"/>
          <p:cNvPicPr preferRelativeResize="0"/>
          <p:nvPr/>
        </p:nvPicPr>
        <p:blipFill rotWithShape="1">
          <a:blip r:embed="rId3">
            <a:alphaModFix/>
          </a:blip>
          <a:srcRect b="0" l="0" r="0" t="0"/>
          <a:stretch/>
        </p:blipFill>
        <p:spPr>
          <a:xfrm>
            <a:off x="3214587" y="599324"/>
            <a:ext cx="5574306" cy="1907984"/>
          </a:xfrm>
          <a:prstGeom prst="rect">
            <a:avLst/>
          </a:prstGeom>
          <a:noFill/>
          <a:ln>
            <a:noFill/>
          </a:ln>
        </p:spPr>
      </p:pic>
      <p:sp>
        <p:nvSpPr>
          <p:cNvPr id="185" name="Google Shape;185;p20"/>
          <p:cNvSpPr/>
          <p:nvPr/>
        </p:nvSpPr>
        <p:spPr>
          <a:xfrm>
            <a:off x="517358" y="2853811"/>
            <a:ext cx="4572000" cy="1384995"/>
          </a:xfrm>
          <a:prstGeom prst="rect">
            <a:avLst/>
          </a:prstGeom>
          <a:noFill/>
          <a:ln>
            <a:noFill/>
          </a:ln>
        </p:spPr>
        <p:txBody>
          <a:bodyPr anchorCtr="0" anchor="t" bIns="45700" lIns="91425" spcFirstLastPara="1" rIns="91425" wrap="square" tIns="45700">
            <a:spAutoFit/>
          </a:bodyPr>
          <a:lstStyle/>
          <a:p>
            <a:pPr indent="-88900" lvl="0" marL="0" marR="0" rtl="0" algn="l">
              <a:lnSpc>
                <a:spcPct val="100000"/>
              </a:lnSpc>
              <a:spcBef>
                <a:spcPts val="0"/>
              </a:spcBef>
              <a:spcAft>
                <a:spcPts val="0"/>
              </a:spcAft>
              <a:buClr>
                <a:srgbClr val="222426"/>
              </a:buClr>
              <a:buSzPts val="1400"/>
              <a:buFont typeface="Arial"/>
              <a:buChar char="•"/>
            </a:pPr>
            <a:r>
              <a:rPr b="0" i="0" lang="en-US" sz="1400" u="none" cap="none" strike="noStrike">
                <a:solidFill>
                  <a:srgbClr val="222426"/>
                </a:solidFill>
                <a:latin typeface="PT Sans"/>
                <a:ea typeface="PT Sans"/>
                <a:cs typeface="PT Sans"/>
                <a:sym typeface="PT Sans"/>
              </a:rPr>
              <a:t>{Emp_SSN}</a:t>
            </a:r>
            <a:endParaRPr/>
          </a:p>
          <a:p>
            <a:pPr indent="-88900" lvl="0" marL="0" marR="0" rtl="0" algn="l">
              <a:lnSpc>
                <a:spcPct val="100000"/>
              </a:lnSpc>
              <a:spcBef>
                <a:spcPts val="0"/>
              </a:spcBef>
              <a:spcAft>
                <a:spcPts val="0"/>
              </a:spcAft>
              <a:buClr>
                <a:srgbClr val="222426"/>
              </a:buClr>
              <a:buSzPts val="1400"/>
              <a:buFont typeface="Arial"/>
              <a:buChar char="•"/>
            </a:pPr>
            <a:r>
              <a:rPr b="0" i="0" lang="en-US" sz="1400" u="none" cap="none" strike="noStrike">
                <a:solidFill>
                  <a:srgbClr val="222426"/>
                </a:solidFill>
                <a:latin typeface="PT Sans"/>
                <a:ea typeface="PT Sans"/>
                <a:cs typeface="PT Sans"/>
                <a:sym typeface="PT Sans"/>
              </a:rPr>
              <a:t>{Emp_Number}</a:t>
            </a:r>
            <a:endParaRPr/>
          </a:p>
          <a:p>
            <a:pPr indent="-88900" lvl="0" marL="0" marR="0" rtl="0" algn="l">
              <a:lnSpc>
                <a:spcPct val="100000"/>
              </a:lnSpc>
              <a:spcBef>
                <a:spcPts val="0"/>
              </a:spcBef>
              <a:spcAft>
                <a:spcPts val="0"/>
              </a:spcAft>
              <a:buClr>
                <a:srgbClr val="222426"/>
              </a:buClr>
              <a:buSzPts val="1400"/>
              <a:buFont typeface="Arial"/>
              <a:buChar char="•"/>
            </a:pPr>
            <a:r>
              <a:rPr b="0" i="0" lang="en-US" sz="1400" u="none" cap="none" strike="noStrike">
                <a:solidFill>
                  <a:srgbClr val="222426"/>
                </a:solidFill>
                <a:latin typeface="PT Sans"/>
                <a:ea typeface="PT Sans"/>
                <a:cs typeface="PT Sans"/>
                <a:sym typeface="PT Sans"/>
              </a:rPr>
              <a:t>{Emp_SSN, Emp_Number}</a:t>
            </a:r>
            <a:endParaRPr/>
          </a:p>
          <a:p>
            <a:pPr indent="-88900" lvl="0" marL="0" marR="0" rtl="0" algn="l">
              <a:lnSpc>
                <a:spcPct val="100000"/>
              </a:lnSpc>
              <a:spcBef>
                <a:spcPts val="0"/>
              </a:spcBef>
              <a:spcAft>
                <a:spcPts val="0"/>
              </a:spcAft>
              <a:buClr>
                <a:srgbClr val="222426"/>
              </a:buClr>
              <a:buSzPts val="1400"/>
              <a:buFont typeface="Arial"/>
              <a:buChar char="•"/>
            </a:pPr>
            <a:r>
              <a:rPr b="0" i="0" lang="en-US" sz="1400" u="none" cap="none" strike="noStrike">
                <a:solidFill>
                  <a:srgbClr val="222426"/>
                </a:solidFill>
                <a:latin typeface="PT Sans"/>
                <a:ea typeface="PT Sans"/>
                <a:cs typeface="PT Sans"/>
                <a:sym typeface="PT Sans"/>
              </a:rPr>
              <a:t>{Emp_SSN, Emp_Name}</a:t>
            </a:r>
            <a:endParaRPr/>
          </a:p>
          <a:p>
            <a:pPr indent="-88900" lvl="0" marL="0" marR="0" rtl="0" algn="l">
              <a:lnSpc>
                <a:spcPct val="100000"/>
              </a:lnSpc>
              <a:spcBef>
                <a:spcPts val="0"/>
              </a:spcBef>
              <a:spcAft>
                <a:spcPts val="0"/>
              </a:spcAft>
              <a:buClr>
                <a:srgbClr val="222426"/>
              </a:buClr>
              <a:buSzPts val="1400"/>
              <a:buFont typeface="Arial"/>
              <a:buChar char="•"/>
            </a:pPr>
            <a:r>
              <a:rPr b="0" i="0" lang="en-US" sz="1400" u="none" cap="none" strike="noStrike">
                <a:solidFill>
                  <a:srgbClr val="222426"/>
                </a:solidFill>
                <a:latin typeface="PT Sans"/>
                <a:ea typeface="PT Sans"/>
                <a:cs typeface="PT Sans"/>
                <a:sym typeface="PT Sans"/>
              </a:rPr>
              <a:t>{Emp_SSN, Emp_Number, Emp_Name}</a:t>
            </a:r>
            <a:endParaRPr/>
          </a:p>
          <a:p>
            <a:pPr indent="-88900" lvl="0" marL="0" marR="0" rtl="0" algn="l">
              <a:lnSpc>
                <a:spcPct val="100000"/>
              </a:lnSpc>
              <a:spcBef>
                <a:spcPts val="0"/>
              </a:spcBef>
              <a:spcAft>
                <a:spcPts val="0"/>
              </a:spcAft>
              <a:buClr>
                <a:srgbClr val="222426"/>
              </a:buClr>
              <a:buSzPts val="1400"/>
              <a:buFont typeface="Arial"/>
              <a:buChar char="•"/>
            </a:pPr>
            <a:r>
              <a:rPr b="0" i="0" lang="en-US" sz="1400" u="none" cap="none" strike="noStrike">
                <a:solidFill>
                  <a:srgbClr val="222426"/>
                </a:solidFill>
                <a:latin typeface="PT Sans"/>
                <a:ea typeface="PT Sans"/>
                <a:cs typeface="PT Sans"/>
                <a:sym typeface="PT Sans"/>
              </a:rPr>
              <a:t>{Emp_Number, Emp_Name}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Keys</a:t>
            </a:r>
            <a:br>
              <a:rPr b="0" lang="en-US" sz="3200">
                <a:solidFill>
                  <a:schemeClr val="dk1"/>
                </a:solidFill>
                <a:latin typeface="Arial"/>
                <a:ea typeface="Arial"/>
                <a:cs typeface="Arial"/>
                <a:sym typeface="Arial"/>
              </a:rPr>
            </a:br>
            <a:br>
              <a:rPr b="0" lang="en-US" sz="3200">
                <a:solidFill>
                  <a:schemeClr val="dk1"/>
                </a:solidFill>
                <a:latin typeface="Arial"/>
                <a:ea typeface="Arial"/>
                <a:cs typeface="Arial"/>
                <a:sym typeface="Arial"/>
              </a:rPr>
            </a:br>
            <a:r>
              <a:rPr lang="en-US" sz="2400"/>
              <a:t>Candidate Key </a:t>
            </a:r>
            <a:br>
              <a:rPr lang="en-US" sz="2800"/>
            </a:br>
            <a:r>
              <a:rPr b="0" lang="en-US" sz="2000"/>
              <a:t>It can be defined as minimal Super Key or irreducible Super Key. In other words an attribute or a combination of attribute that identifies the record uniquely but none of its proper subsets can identify the records uniquely OR A super key with no redundant attribute is known as candidate key. Candidate keys are selected from the set of super keys, the only thing we take care while selecting candidate key is: It should not have any redundant attributes. That’s the reason they are also termed as minimal super key.</a:t>
            </a:r>
            <a:br>
              <a:rPr b="0" lang="en-US" sz="20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Keys</a:t>
            </a:r>
            <a:br>
              <a:rPr b="0" lang="en-US" sz="3200">
                <a:solidFill>
                  <a:schemeClr val="dk1"/>
                </a:solidFill>
                <a:latin typeface="Arial"/>
                <a:ea typeface="Arial"/>
                <a:cs typeface="Arial"/>
                <a:sym typeface="Arial"/>
              </a:rPr>
            </a:br>
            <a:br>
              <a:rPr b="0" lang="en-US" sz="3200">
                <a:solidFill>
                  <a:schemeClr val="dk1"/>
                </a:solidFill>
                <a:latin typeface="Arial"/>
                <a:ea typeface="Arial"/>
                <a:cs typeface="Arial"/>
                <a:sym typeface="Arial"/>
              </a:rPr>
            </a:br>
            <a:r>
              <a:rPr lang="en-US" sz="2000">
                <a:solidFill>
                  <a:srgbClr val="000000"/>
                </a:solidFill>
              </a:rPr>
              <a:t>E.g. of Candidate Key</a:t>
            </a:r>
            <a:br>
              <a:rPr b="0" lang="en-US" sz="2000">
                <a:solidFill>
                  <a:srgbClr val="000000"/>
                </a:solidFill>
              </a:rPr>
            </a:br>
            <a:r>
              <a:rPr b="0" lang="en-US" sz="2000">
                <a:solidFill>
                  <a:srgbClr val="000000"/>
                </a:solidFill>
              </a:rPr>
              <a:t>1 Code</a:t>
            </a:r>
            <a:br>
              <a:rPr b="0" lang="en-US" sz="2000">
                <a:solidFill>
                  <a:srgbClr val="000000"/>
                </a:solidFill>
              </a:rPr>
            </a:br>
            <a:r>
              <a:rPr b="0" lang="en-US" sz="2000">
                <a:solidFill>
                  <a:srgbClr val="000000"/>
                </a:solidFill>
              </a:rPr>
              <a:t>2 Name, Address</a:t>
            </a:r>
            <a:br>
              <a:rPr b="0" lang="en-US" sz="2000">
                <a:solidFill>
                  <a:srgbClr val="000000"/>
                </a:solidFill>
              </a:rPr>
            </a:br>
            <a:r>
              <a:rPr b="0" lang="en-US" sz="2000">
                <a:solidFill>
                  <a:srgbClr val="000000"/>
                </a:solidFill>
              </a:rPr>
              <a:t>For above table we have only two Candidate Keys (i.e. Irreducible Super Key) use to identify the records from the table uniquely. Code Key can identify the record uniquely and similarly combination of Name and Address can identify the record uniquely, but neither Name nor Address can be used to identify the records uniquely as it might be possible that we have two employees with similar name or two employees from the same house.</a:t>
            </a:r>
            <a:br>
              <a:rPr lang="en-US" sz="3200">
                <a:solidFill>
                  <a:srgbClr val="000000"/>
                </a:solidFill>
              </a:rPr>
            </a:br>
            <a:br>
              <a:rPr b="0" lang="en-US" sz="20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Keys</a:t>
            </a:r>
            <a:br>
              <a:rPr b="0" lang="en-US" sz="3200">
                <a:solidFill>
                  <a:schemeClr val="dk1"/>
                </a:solidFill>
                <a:latin typeface="Arial"/>
                <a:ea typeface="Arial"/>
                <a:cs typeface="Arial"/>
                <a:sym typeface="Arial"/>
              </a:rPr>
            </a:br>
            <a:r>
              <a:rPr lang="en-US" sz="2400"/>
              <a:t>Candidate Key </a:t>
            </a:r>
            <a:br>
              <a:rPr lang="en-US" sz="28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sp>
        <p:nvSpPr>
          <p:cNvPr id="201" name="Google Shape;201;p23"/>
          <p:cNvSpPr/>
          <p:nvPr/>
        </p:nvSpPr>
        <p:spPr>
          <a:xfrm>
            <a:off x="433137" y="3092193"/>
            <a:ext cx="4572000" cy="523220"/>
          </a:xfrm>
          <a:prstGeom prst="rect">
            <a:avLst/>
          </a:prstGeom>
          <a:noFill/>
          <a:ln>
            <a:noFill/>
          </a:ln>
        </p:spPr>
        <p:txBody>
          <a:bodyPr anchorCtr="0" anchor="t" bIns="45700" lIns="91425" spcFirstLastPara="1" rIns="91425" wrap="square" tIns="45700">
            <a:spAutoFit/>
          </a:bodyPr>
          <a:lstStyle/>
          <a:p>
            <a:pPr indent="-88900" lvl="0" marL="0" marR="0" rtl="0" algn="l">
              <a:lnSpc>
                <a:spcPct val="100000"/>
              </a:lnSpc>
              <a:spcBef>
                <a:spcPts val="0"/>
              </a:spcBef>
              <a:spcAft>
                <a:spcPts val="0"/>
              </a:spcAft>
              <a:buClr>
                <a:srgbClr val="222426"/>
              </a:buClr>
              <a:buSzPts val="1400"/>
              <a:buFont typeface="Arial"/>
              <a:buChar char="•"/>
            </a:pPr>
            <a:r>
              <a:rPr b="0" i="0" lang="en-US" sz="1400" u="none" cap="none" strike="noStrike">
                <a:solidFill>
                  <a:srgbClr val="222426"/>
                </a:solidFill>
                <a:latin typeface="PT Sans"/>
                <a:ea typeface="PT Sans"/>
                <a:cs typeface="PT Sans"/>
                <a:sym typeface="PT Sans"/>
              </a:rPr>
              <a:t>{Emp_SSN}</a:t>
            </a:r>
            <a:endParaRPr/>
          </a:p>
          <a:p>
            <a:pPr indent="-88900" lvl="0" marL="0" marR="0" rtl="0" algn="l">
              <a:lnSpc>
                <a:spcPct val="100000"/>
              </a:lnSpc>
              <a:spcBef>
                <a:spcPts val="0"/>
              </a:spcBef>
              <a:spcAft>
                <a:spcPts val="0"/>
              </a:spcAft>
              <a:buClr>
                <a:srgbClr val="222426"/>
              </a:buClr>
              <a:buSzPts val="1400"/>
              <a:buFont typeface="Arial"/>
              <a:buChar char="•"/>
            </a:pPr>
            <a:r>
              <a:rPr b="0" i="0" lang="en-US" sz="1400" u="none" cap="none" strike="noStrike">
                <a:solidFill>
                  <a:srgbClr val="222426"/>
                </a:solidFill>
                <a:latin typeface="PT Sans"/>
                <a:ea typeface="PT Sans"/>
                <a:cs typeface="PT Sans"/>
                <a:sym typeface="PT Sans"/>
              </a:rPr>
              <a:t>{Emp_Number}</a:t>
            </a:r>
            <a:endParaRPr/>
          </a:p>
        </p:txBody>
      </p:sp>
      <p:pic>
        <p:nvPicPr>
          <p:cNvPr id="202" name="Google Shape;202;p23"/>
          <p:cNvPicPr preferRelativeResize="0"/>
          <p:nvPr/>
        </p:nvPicPr>
        <p:blipFill rotWithShape="1">
          <a:blip r:embed="rId3">
            <a:alphaModFix/>
          </a:blip>
          <a:srcRect b="0" l="0" r="0" t="0"/>
          <a:stretch/>
        </p:blipFill>
        <p:spPr>
          <a:xfrm>
            <a:off x="3214587" y="1034778"/>
            <a:ext cx="5574306" cy="190798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Keys</a:t>
            </a:r>
            <a:br>
              <a:rPr b="0" lang="en-US" sz="3200">
                <a:solidFill>
                  <a:schemeClr val="dk1"/>
                </a:solidFill>
                <a:latin typeface="Arial"/>
                <a:ea typeface="Arial"/>
                <a:cs typeface="Arial"/>
                <a:sym typeface="Arial"/>
              </a:rPr>
            </a:br>
            <a:r>
              <a:rPr lang="en-US" sz="2800"/>
              <a:t>Primary Key</a:t>
            </a:r>
            <a:br>
              <a:rPr lang="en-US" sz="2800"/>
            </a:br>
            <a:r>
              <a:rPr b="0" lang="en-US" sz="2000"/>
              <a:t>A Candidate Key that is used by the database designer for unique identification of each row in a table is known as Primary Key. A Primary Key can consist of one or more attributes of a table.</a:t>
            </a:r>
            <a:br>
              <a:rPr lang="en-US" sz="3200"/>
            </a:br>
            <a:br>
              <a:rPr lang="en-US" sz="3200"/>
            </a:br>
            <a:r>
              <a:rPr lang="en-US" sz="2000"/>
              <a:t>E.g. of Primary Key </a:t>
            </a:r>
            <a:br>
              <a:rPr lang="en-US" sz="3200"/>
            </a:br>
            <a:r>
              <a:rPr b="0" lang="en-US" sz="2000"/>
              <a:t>Database designer can use one of the Candidate Key as a Primary Key. In this case we have “Code” and “Name, Address” as Candidate Key, we will consider “Code” Key as a Primary Key as the other key is the combination of more than one attribute.</a:t>
            </a:r>
            <a:br>
              <a:rPr b="0" lang="en-US" sz="24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Keys</a:t>
            </a:r>
            <a:br>
              <a:rPr b="0" lang="en-US" sz="3200">
                <a:solidFill>
                  <a:schemeClr val="dk1"/>
                </a:solidFill>
                <a:latin typeface="Arial"/>
                <a:ea typeface="Arial"/>
                <a:cs typeface="Arial"/>
                <a:sym typeface="Arial"/>
              </a:rPr>
            </a:br>
            <a:r>
              <a:rPr lang="en-US" sz="2800"/>
              <a:t>Primary Key</a:t>
            </a:r>
            <a:br>
              <a:rPr lang="en-US" sz="2800"/>
            </a:br>
            <a:br>
              <a:rPr lang="en-US" sz="3200"/>
            </a:br>
            <a:br>
              <a:rPr lang="en-US" sz="3200"/>
            </a:br>
            <a:br>
              <a:rPr b="0" lang="en-US" sz="24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sp>
        <p:nvSpPr>
          <p:cNvPr id="213" name="Google Shape;213;p25"/>
          <p:cNvSpPr/>
          <p:nvPr/>
        </p:nvSpPr>
        <p:spPr>
          <a:xfrm>
            <a:off x="336883" y="2639947"/>
            <a:ext cx="7666295" cy="276999"/>
          </a:xfrm>
          <a:prstGeom prst="rect">
            <a:avLst/>
          </a:prstGeom>
          <a:solidFill>
            <a:srgbClr val="EEEEEE"/>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22426"/>
              </a:buClr>
              <a:buSzPts val="1200"/>
              <a:buFont typeface="PT Sans"/>
              <a:buNone/>
            </a:pPr>
            <a:r>
              <a:rPr b="0" i="0" lang="en-US" sz="1200" u="none" cap="none" strike="noStrike">
                <a:solidFill>
                  <a:srgbClr val="222426"/>
                </a:solidFill>
                <a:latin typeface="PT Sans"/>
                <a:ea typeface="PT Sans"/>
                <a:cs typeface="PT Sans"/>
                <a:sym typeface="PT Sans"/>
              </a:rPr>
              <a:t>{Emp_SSN} or {Emp_Number}</a:t>
            </a:r>
            <a:r>
              <a:rPr b="0" i="0" lang="en-US" sz="9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214" name="Google Shape;214;p25"/>
          <p:cNvPicPr preferRelativeResize="0"/>
          <p:nvPr/>
        </p:nvPicPr>
        <p:blipFill rotWithShape="1">
          <a:blip r:embed="rId3">
            <a:alphaModFix/>
          </a:blip>
          <a:srcRect b="0" l="0" r="0" t="0"/>
          <a:stretch/>
        </p:blipFill>
        <p:spPr>
          <a:xfrm>
            <a:off x="3214587" y="731963"/>
            <a:ext cx="5574306" cy="190798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Keys</a:t>
            </a:r>
            <a:br>
              <a:rPr b="0" lang="en-US" sz="3200">
                <a:solidFill>
                  <a:schemeClr val="dk1"/>
                </a:solidFill>
                <a:latin typeface="Arial"/>
                <a:ea typeface="Arial"/>
                <a:cs typeface="Arial"/>
                <a:sym typeface="Arial"/>
              </a:rPr>
            </a:br>
            <a:r>
              <a:rPr lang="en-US" sz="2000"/>
              <a:t>Composite Key</a:t>
            </a:r>
            <a:br>
              <a:rPr lang="en-US" sz="2400"/>
            </a:br>
            <a:r>
              <a:rPr b="0" lang="en-US" sz="1800"/>
              <a:t>If we use multiple attributes to create a Primary Key then that Primary Key is called Composite Key (also called a Compound Key or Concatenated Key).</a:t>
            </a:r>
            <a:br>
              <a:rPr b="0" lang="en-US" sz="2000"/>
            </a:br>
            <a:r>
              <a:rPr lang="en-US" sz="1800"/>
              <a:t>E.g. of Composite Key, </a:t>
            </a:r>
            <a:r>
              <a:rPr b="0" lang="en-US" sz="1600"/>
              <a:t>if we have used “Name, Address” as a Primary Key then it will be our Composite Key.</a:t>
            </a:r>
            <a:br>
              <a:rPr b="0" lang="en-US" sz="2000"/>
            </a:br>
            <a:r>
              <a:rPr lang="en-US" sz="2000"/>
              <a:t>Alternate Key </a:t>
            </a:r>
            <a:r>
              <a:rPr b="0" lang="en-US" sz="1800"/>
              <a:t>– Alternate Key can be any of the Candidate Keys except for the Primary Key.</a:t>
            </a:r>
            <a:br>
              <a:rPr b="0" lang="en-US" sz="1800"/>
            </a:br>
            <a:r>
              <a:rPr lang="en-US" sz="1800"/>
              <a:t>E.g. of Alternate Key </a:t>
            </a:r>
            <a:r>
              <a:rPr b="0" lang="en-US" sz="1800"/>
              <a:t>is “Name, Address” as it is the only other Candidate Key which is not a Primary Key.</a:t>
            </a:r>
            <a:br>
              <a:rPr lang="en-US" sz="3200"/>
            </a:br>
            <a:r>
              <a:rPr lang="en-US" sz="2000"/>
              <a:t>Secondary Key </a:t>
            </a:r>
            <a:r>
              <a:rPr lang="en-US" sz="2400"/>
              <a:t>– </a:t>
            </a:r>
            <a:r>
              <a:rPr b="0" lang="en-US" sz="1800"/>
              <a:t>The attributes that are not even the Super Key but can be still used for identification of records (not unique) are known as Secondary Key.</a:t>
            </a:r>
            <a:br>
              <a:rPr lang="en-US" sz="3200"/>
            </a:br>
            <a:r>
              <a:rPr lang="en-US" sz="1800"/>
              <a:t>E.g. of Secondary Key </a:t>
            </a:r>
            <a:r>
              <a:rPr b="0" lang="en-US" sz="1800"/>
              <a:t>can be Name, Address, Salary, Department_ID etc. as</a:t>
            </a:r>
            <a:br>
              <a:rPr b="0" lang="en-US" sz="1800"/>
            </a:br>
            <a:r>
              <a:rPr b="0" lang="en-US" sz="1800"/>
              <a:t>they can identify the records but they might not be unique.</a:t>
            </a:r>
            <a:br>
              <a:rPr lang="en-US" sz="32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Relationships</a:t>
            </a:r>
            <a:br>
              <a:rPr b="0" lang="en-US" sz="3200">
                <a:solidFill>
                  <a:schemeClr val="dk1"/>
                </a:solidFill>
                <a:latin typeface="Arial"/>
                <a:ea typeface="Arial"/>
                <a:cs typeface="Arial"/>
                <a:sym typeface="Arial"/>
              </a:rPr>
            </a:br>
            <a:br>
              <a:rPr b="0" lang="en-US" sz="3200">
                <a:solidFill>
                  <a:schemeClr val="dk1"/>
                </a:solidFill>
                <a:latin typeface="Arial"/>
                <a:ea typeface="Arial"/>
                <a:cs typeface="Arial"/>
                <a:sym typeface="Arial"/>
              </a:rPr>
            </a:br>
            <a:r>
              <a:rPr b="0" lang="en-US" sz="2000">
                <a:latin typeface="Avenir"/>
                <a:ea typeface="Avenir"/>
                <a:cs typeface="Avenir"/>
                <a:sym typeface="Avenir"/>
              </a:rPr>
              <a:t>Association between entities</a:t>
            </a:r>
            <a:br>
              <a:rPr b="0" lang="en-US" sz="2000">
                <a:latin typeface="Avenir"/>
                <a:ea typeface="Avenir"/>
                <a:cs typeface="Avenir"/>
                <a:sym typeface="Avenir"/>
              </a:rPr>
            </a:br>
            <a:r>
              <a:rPr b="0" lang="en-US" sz="2000">
                <a:latin typeface="Avenir"/>
                <a:ea typeface="Avenir"/>
                <a:cs typeface="Avenir"/>
                <a:sym typeface="Avenir"/>
              </a:rPr>
              <a:t>Participants are entities that participate in a relationship</a:t>
            </a:r>
            <a:br>
              <a:rPr b="0" lang="en-US" sz="2000">
                <a:latin typeface="Avenir"/>
                <a:ea typeface="Avenir"/>
                <a:cs typeface="Avenir"/>
                <a:sym typeface="Avenir"/>
              </a:rPr>
            </a:br>
            <a:r>
              <a:rPr b="0" lang="en-US" sz="2000">
                <a:latin typeface="Avenir"/>
                <a:ea typeface="Avenir"/>
                <a:cs typeface="Avenir"/>
                <a:sym typeface="Avenir"/>
              </a:rPr>
              <a:t>Relationships between entities always operate in both directions</a:t>
            </a:r>
            <a:br>
              <a:rPr b="0" lang="en-US" sz="2000">
                <a:latin typeface="Avenir"/>
                <a:ea typeface="Avenir"/>
                <a:cs typeface="Avenir"/>
                <a:sym typeface="Avenir"/>
              </a:rPr>
            </a:br>
            <a:r>
              <a:rPr b="0" lang="en-US" sz="2000">
                <a:latin typeface="Avenir"/>
                <a:ea typeface="Avenir"/>
                <a:cs typeface="Avenir"/>
                <a:sym typeface="Avenir"/>
              </a:rPr>
              <a:t>Relationship can be classified as 1:M</a:t>
            </a:r>
            <a:br>
              <a:rPr b="0" lang="en-US" sz="2000">
                <a:latin typeface="Avenir"/>
                <a:ea typeface="Avenir"/>
                <a:cs typeface="Avenir"/>
                <a:sym typeface="Avenir"/>
              </a:rPr>
            </a:br>
            <a:r>
              <a:rPr b="0" lang="en-US" sz="2000">
                <a:latin typeface="Avenir"/>
                <a:ea typeface="Avenir"/>
                <a:cs typeface="Avenir"/>
                <a:sym typeface="Avenir"/>
              </a:rPr>
              <a:t>Relationship classification is difficult to establish if know only one side of the relationship.</a:t>
            </a:r>
            <a:br>
              <a:rPr lang="en-US" sz="2000"/>
            </a:br>
            <a:br>
              <a:rPr lang="en-US" sz="32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Connectivity and Cardinality</a:t>
            </a:r>
            <a:br>
              <a:rPr b="0" lang="en-US" sz="3200">
                <a:solidFill>
                  <a:schemeClr val="dk1"/>
                </a:solidFill>
                <a:latin typeface="Arial"/>
                <a:ea typeface="Arial"/>
                <a:cs typeface="Arial"/>
                <a:sym typeface="Arial"/>
              </a:rPr>
            </a:br>
            <a:br>
              <a:rPr b="0" lang="en-US" sz="3200">
                <a:solidFill>
                  <a:schemeClr val="dk1"/>
                </a:solidFill>
                <a:latin typeface="Arial"/>
                <a:ea typeface="Arial"/>
                <a:cs typeface="Arial"/>
                <a:sym typeface="Arial"/>
              </a:rPr>
            </a:br>
            <a:r>
              <a:rPr lang="en-US" sz="2000"/>
              <a:t>Connectivity </a:t>
            </a:r>
            <a:br>
              <a:rPr b="0" lang="en-US" sz="2000"/>
            </a:br>
            <a:r>
              <a:rPr b="0" lang="en-US" sz="2000"/>
              <a:t>Used to describe the relationship classification</a:t>
            </a:r>
            <a:br>
              <a:rPr b="0" lang="en-US" sz="2000"/>
            </a:br>
            <a:r>
              <a:rPr lang="en-US" sz="2000"/>
              <a:t>Cardinality</a:t>
            </a:r>
            <a:r>
              <a:rPr b="0" lang="en-US" sz="2000"/>
              <a:t> </a:t>
            </a:r>
            <a:br>
              <a:rPr b="0" lang="en-US" sz="2000"/>
            </a:br>
            <a:r>
              <a:rPr b="0" lang="en-US" sz="2000"/>
              <a:t>Expresses minimum and maximum number of entity occurrences associated with one occurrence of related entity</a:t>
            </a:r>
            <a:br>
              <a:rPr b="0" lang="en-US" sz="2000"/>
            </a:br>
            <a:r>
              <a:rPr b="0" lang="en-US" sz="2000"/>
              <a:t>Established by very concise statements known as business rules</a:t>
            </a:r>
            <a:br>
              <a:rPr b="0" lang="en-US" sz="2000"/>
            </a:br>
            <a:br>
              <a:rPr lang="en-US" sz="2000"/>
            </a:br>
            <a:br>
              <a:rPr lang="en-US" sz="32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Connectivity and Cardinality</a:t>
            </a:r>
            <a:br>
              <a:rPr b="0" lang="en-US" sz="3200">
                <a:solidFill>
                  <a:schemeClr val="dk1"/>
                </a:solidFill>
                <a:latin typeface="Arial"/>
                <a:ea typeface="Arial"/>
                <a:cs typeface="Arial"/>
                <a:sym typeface="Arial"/>
              </a:rPr>
            </a:br>
            <a:br>
              <a:rPr b="0" lang="en-US" sz="3200">
                <a:solidFill>
                  <a:schemeClr val="dk1"/>
                </a:solidFill>
                <a:latin typeface="Arial"/>
                <a:ea typeface="Arial"/>
                <a:cs typeface="Arial"/>
                <a:sym typeface="Arial"/>
              </a:rPr>
            </a:br>
            <a:br>
              <a:rPr b="0" lang="en-US" sz="2000"/>
            </a:br>
            <a:br>
              <a:rPr lang="en-US" sz="2000"/>
            </a:br>
            <a:br>
              <a:rPr lang="en-US" sz="32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pic>
        <p:nvPicPr>
          <p:cNvPr descr="Fig04-07" id="235" name="Google Shape;235;p29"/>
          <p:cNvPicPr preferRelativeResize="0"/>
          <p:nvPr/>
        </p:nvPicPr>
        <p:blipFill rotWithShape="1">
          <a:blip r:embed="rId3">
            <a:alphaModFix/>
          </a:blip>
          <a:srcRect b="0" l="0" r="0" t="0"/>
          <a:stretch/>
        </p:blipFill>
        <p:spPr>
          <a:xfrm>
            <a:off x="1686757" y="965824"/>
            <a:ext cx="5388745" cy="3993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idx="4294967295" type="title"/>
          </p:nvPr>
        </p:nvSpPr>
        <p:spPr>
          <a:xfrm>
            <a:off x="535775" y="712150"/>
            <a:ext cx="7871378"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4800"/>
              <a:buFont typeface="Raleway"/>
              <a:buNone/>
            </a:pPr>
            <a:r>
              <a:rPr lang="en-US" sz="4800">
                <a:solidFill>
                  <a:schemeClr val="dk1"/>
                </a:solidFill>
                <a:latin typeface="Avenir"/>
                <a:ea typeface="Avenir"/>
                <a:cs typeface="Avenir"/>
                <a:sym typeface="Avenir"/>
              </a:rPr>
              <a:t>ERD Vs DFD</a:t>
            </a:r>
            <a:br>
              <a:rPr lang="en-US" sz="9600">
                <a:solidFill>
                  <a:srgbClr val="3D4752"/>
                </a:solidFill>
                <a:latin typeface="Avenir"/>
                <a:ea typeface="Avenir"/>
                <a:cs typeface="Avenir"/>
                <a:sym typeface="Avenir"/>
              </a:rPr>
            </a:br>
            <a:endParaRPr sz="9600">
              <a:solidFill>
                <a:schemeClr val="dk1"/>
              </a:solidFill>
            </a:endParaRPr>
          </a:p>
        </p:txBody>
      </p:sp>
      <p:sp>
        <p:nvSpPr>
          <p:cNvPr id="66" name="Google Shape;66;p3"/>
          <p:cNvSpPr txBox="1"/>
          <p:nvPr>
            <p:ph idx="4294967295" type="title"/>
          </p:nvPr>
        </p:nvSpPr>
        <p:spPr>
          <a:xfrm>
            <a:off x="535775" y="1784400"/>
            <a:ext cx="8306384" cy="77236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0" lang="en-US" sz="1800">
                <a:solidFill>
                  <a:srgbClr val="3D4752"/>
                </a:solidFill>
                <a:latin typeface="Avenir"/>
                <a:ea typeface="Avenir"/>
                <a:cs typeface="Avenir"/>
                <a:sym typeface="Avenir"/>
              </a:rPr>
              <a:t>ER diagrams also are often used in conjunction with data flow diagrams (DFDs), which map out the flow of information for processes or systems.</a:t>
            </a:r>
            <a:br>
              <a:rPr b="0" lang="en-US" sz="1800">
                <a:solidFill>
                  <a:srgbClr val="3D4752"/>
                </a:solidFill>
                <a:latin typeface="Avenir"/>
                <a:ea typeface="Avenir"/>
                <a:cs typeface="Avenir"/>
                <a:sym typeface="Avenir"/>
              </a:rPr>
            </a:br>
            <a:r>
              <a:rPr b="0" lang="en-US" sz="1800">
                <a:solidFill>
                  <a:srgbClr val="3D4752"/>
                </a:solidFill>
                <a:latin typeface="Avenir"/>
                <a:ea typeface="Avenir"/>
                <a:cs typeface="Avenir"/>
                <a:sym typeface="Avenir"/>
              </a:rPr>
              <a:t>A data flow diagram shows how data is processed within a system based on inputs and outputs. Visual symbols are used to represent the flow of information, data sources and destinations, and where data is stored. </a:t>
            </a:r>
            <a:endParaRPr b="0" sz="1800">
              <a:latin typeface="Lato"/>
              <a:ea typeface="Lato"/>
              <a:cs typeface="Lato"/>
              <a:sym typeface="Lato"/>
            </a:endParaRPr>
          </a:p>
        </p:txBody>
      </p:sp>
      <p:pic>
        <p:nvPicPr>
          <p:cNvPr id="67" name="Google Shape;67;p3"/>
          <p:cNvPicPr preferRelativeResize="0"/>
          <p:nvPr/>
        </p:nvPicPr>
        <p:blipFill rotWithShape="1">
          <a:blip r:embed="rId3">
            <a:alphaModFix/>
          </a:blip>
          <a:srcRect b="0" l="0" r="0" t="0"/>
          <a:stretch/>
        </p:blipFill>
        <p:spPr>
          <a:xfrm>
            <a:off x="3717709" y="3559298"/>
            <a:ext cx="5124450" cy="15049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Connectivity and Cardinality</a:t>
            </a:r>
            <a:br>
              <a:rPr b="0" lang="en-US" sz="3200">
                <a:solidFill>
                  <a:schemeClr val="dk1"/>
                </a:solidFill>
                <a:latin typeface="Arial"/>
                <a:ea typeface="Arial"/>
                <a:cs typeface="Arial"/>
                <a:sym typeface="Arial"/>
              </a:rPr>
            </a:br>
            <a:r>
              <a:rPr b="0" lang="en-US" sz="3200">
                <a:solidFill>
                  <a:schemeClr val="dk2"/>
                </a:solidFill>
                <a:latin typeface="Avenir"/>
                <a:ea typeface="Avenir"/>
                <a:cs typeface="Avenir"/>
                <a:sym typeface="Avenir"/>
              </a:rPr>
              <a:t>Example</a:t>
            </a:r>
            <a:br>
              <a:rPr b="0" lang="en-US" sz="3200">
                <a:solidFill>
                  <a:schemeClr val="dk1"/>
                </a:solidFill>
                <a:latin typeface="Arial"/>
                <a:ea typeface="Arial"/>
                <a:cs typeface="Arial"/>
                <a:sym typeface="Arial"/>
              </a:rPr>
            </a:br>
            <a:br>
              <a:rPr lang="en-US" sz="2000"/>
            </a:br>
            <a:br>
              <a:rPr lang="en-US" sz="32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pic>
        <p:nvPicPr>
          <p:cNvPr id="241" name="Google Shape;241;p30"/>
          <p:cNvPicPr preferRelativeResize="0"/>
          <p:nvPr/>
        </p:nvPicPr>
        <p:blipFill rotWithShape="1">
          <a:blip r:embed="rId3">
            <a:alphaModFix/>
          </a:blip>
          <a:srcRect b="0" l="0" r="0" t="0"/>
          <a:stretch/>
        </p:blipFill>
        <p:spPr>
          <a:xfrm>
            <a:off x="546394" y="1577310"/>
            <a:ext cx="3392379" cy="3243263"/>
          </a:xfrm>
          <a:prstGeom prst="rect">
            <a:avLst/>
          </a:prstGeom>
          <a:noFill/>
          <a:ln>
            <a:noFill/>
          </a:ln>
        </p:spPr>
      </p:pic>
      <p:pic>
        <p:nvPicPr>
          <p:cNvPr id="242" name="Google Shape;242;p30"/>
          <p:cNvPicPr preferRelativeResize="0"/>
          <p:nvPr/>
        </p:nvPicPr>
        <p:blipFill rotWithShape="1">
          <a:blip r:embed="rId4">
            <a:alphaModFix/>
          </a:blip>
          <a:srcRect b="0" l="0" r="0" t="0"/>
          <a:stretch/>
        </p:blipFill>
        <p:spPr>
          <a:xfrm>
            <a:off x="4521817" y="1458352"/>
            <a:ext cx="4285094" cy="348117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Relationship Strength</a:t>
            </a:r>
            <a:r>
              <a:rPr lang="en-US" sz="2000">
                <a:solidFill>
                  <a:schemeClr val="dk1"/>
                </a:solidFill>
              </a:rPr>
              <a:t>(Classification)</a:t>
            </a:r>
            <a:br>
              <a:rPr b="0" lang="en-US" sz="3200">
                <a:solidFill>
                  <a:schemeClr val="dk1"/>
                </a:solidFill>
                <a:latin typeface="Arial"/>
                <a:ea typeface="Arial"/>
                <a:cs typeface="Arial"/>
                <a:sym typeface="Arial"/>
              </a:rPr>
            </a:br>
            <a:br>
              <a:rPr b="0" lang="en-US" sz="3200">
                <a:solidFill>
                  <a:schemeClr val="dk1"/>
                </a:solidFill>
                <a:latin typeface="Arial"/>
                <a:ea typeface="Arial"/>
                <a:cs typeface="Arial"/>
                <a:sym typeface="Arial"/>
              </a:rPr>
            </a:br>
            <a:r>
              <a:rPr lang="en-US" sz="2000">
                <a:solidFill>
                  <a:srgbClr val="000000"/>
                </a:solidFill>
              </a:rPr>
              <a:t>Identifying Relationships</a:t>
            </a:r>
            <a:br>
              <a:rPr lang="en-US" sz="2000">
                <a:solidFill>
                  <a:srgbClr val="000000"/>
                </a:solidFill>
              </a:rPr>
            </a:br>
            <a:r>
              <a:rPr b="0" lang="en-US" sz="1800">
                <a:solidFill>
                  <a:srgbClr val="000000"/>
                </a:solidFill>
              </a:rPr>
              <a:t>Exists when PK of related entity contains PK component of parent entity.</a:t>
            </a:r>
            <a:br>
              <a:rPr b="0" lang="en-US" sz="1800">
                <a:solidFill>
                  <a:srgbClr val="000000"/>
                </a:solidFill>
              </a:rPr>
            </a:br>
            <a:r>
              <a:rPr b="0" lang="en-US" sz="1800">
                <a:solidFill>
                  <a:srgbClr val="C33E00"/>
                </a:solidFill>
              </a:rPr>
              <a:t>Identifying relationships exist when the primary key of the parent entity is included in the primary key of the child entity.</a:t>
            </a:r>
            <a:br>
              <a:rPr b="0" lang="en-US" sz="3200">
                <a:solidFill>
                  <a:schemeClr val="dk1"/>
                </a:solidFill>
                <a:latin typeface="Arial"/>
                <a:ea typeface="Arial"/>
                <a:cs typeface="Arial"/>
                <a:sym typeface="Arial"/>
              </a:rPr>
            </a:br>
            <a:r>
              <a:rPr lang="en-US" sz="2000"/>
              <a:t>non-identifying relationships</a:t>
            </a:r>
            <a:br>
              <a:rPr lang="en-US" sz="2000"/>
            </a:br>
            <a:r>
              <a:rPr b="0" lang="en-US" sz="1800"/>
              <a:t>Exists if PK of related entity does not contain PK component of parent entity.</a:t>
            </a:r>
            <a:br>
              <a:rPr lang="en-US" sz="1800"/>
            </a:br>
            <a:r>
              <a:rPr b="0" lang="en-US" sz="1800">
                <a:solidFill>
                  <a:srgbClr val="C33E00"/>
                </a:solidFill>
              </a:rPr>
              <a:t>Non-identifying relationship exists when the primary key of the parent entity is included in the child entity but not as part of the child entity’s primary key</a:t>
            </a:r>
            <a:br>
              <a:rPr lang="en-US" sz="2000"/>
            </a:br>
            <a:br>
              <a:rPr b="0" lang="en-US" sz="2000"/>
            </a:br>
            <a:br>
              <a:rPr lang="en-US" sz="2000"/>
            </a:br>
            <a:br>
              <a:rPr lang="en-US" sz="32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pic>
        <p:nvPicPr>
          <p:cNvPr id="248" name="Google Shape;248;p31"/>
          <p:cNvPicPr preferRelativeResize="0"/>
          <p:nvPr/>
        </p:nvPicPr>
        <p:blipFill rotWithShape="1">
          <a:blip r:embed="rId3">
            <a:alphaModFix/>
          </a:blip>
          <a:srcRect b="0" l="0" r="0" t="0"/>
          <a:stretch/>
        </p:blipFill>
        <p:spPr>
          <a:xfrm>
            <a:off x="5168053" y="3648723"/>
            <a:ext cx="3425532" cy="132601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Relationship Strength</a:t>
            </a:r>
            <a:r>
              <a:rPr lang="en-US" sz="2000">
                <a:solidFill>
                  <a:schemeClr val="dk1"/>
                </a:solidFill>
              </a:rPr>
              <a:t>(Classification)</a:t>
            </a:r>
            <a:br>
              <a:rPr b="0" lang="en-US" sz="3200">
                <a:solidFill>
                  <a:schemeClr val="dk1"/>
                </a:solidFill>
                <a:latin typeface="Arial"/>
                <a:ea typeface="Arial"/>
                <a:cs typeface="Arial"/>
                <a:sym typeface="Arial"/>
              </a:rPr>
            </a:br>
            <a:br>
              <a:rPr b="0" lang="en-US" sz="3200">
                <a:solidFill>
                  <a:schemeClr val="dk1"/>
                </a:solidFill>
                <a:latin typeface="Arial"/>
                <a:ea typeface="Arial"/>
                <a:cs typeface="Arial"/>
                <a:sym typeface="Arial"/>
              </a:rPr>
            </a:br>
            <a:br>
              <a:rPr lang="en-US" sz="2000">
                <a:solidFill>
                  <a:srgbClr val="000000"/>
                </a:solidFill>
              </a:rPr>
            </a:br>
            <a:br>
              <a:rPr lang="en-US" sz="2000"/>
            </a:br>
            <a:br>
              <a:rPr b="0" lang="en-US" sz="2000"/>
            </a:br>
            <a:br>
              <a:rPr lang="en-US" sz="2000"/>
            </a:br>
            <a:br>
              <a:rPr lang="en-US" sz="32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pic>
        <p:nvPicPr>
          <p:cNvPr id="254" name="Google Shape;254;p32"/>
          <p:cNvPicPr preferRelativeResize="0"/>
          <p:nvPr/>
        </p:nvPicPr>
        <p:blipFill rotWithShape="1">
          <a:blip r:embed="rId3">
            <a:alphaModFix/>
          </a:blip>
          <a:srcRect b="0" l="0" r="0" t="0"/>
          <a:stretch/>
        </p:blipFill>
        <p:spPr>
          <a:xfrm>
            <a:off x="5168053" y="3648723"/>
            <a:ext cx="3425532" cy="1326012"/>
          </a:xfrm>
          <a:prstGeom prst="rect">
            <a:avLst/>
          </a:prstGeom>
          <a:noFill/>
          <a:ln>
            <a:noFill/>
          </a:ln>
        </p:spPr>
      </p:pic>
      <p:pic>
        <p:nvPicPr>
          <p:cNvPr id="255" name="Google Shape;255;p32"/>
          <p:cNvPicPr preferRelativeResize="0"/>
          <p:nvPr/>
        </p:nvPicPr>
        <p:blipFill rotWithShape="1">
          <a:blip r:embed="rId4">
            <a:alphaModFix/>
          </a:blip>
          <a:srcRect b="0" l="0" r="0" t="0"/>
          <a:stretch/>
        </p:blipFill>
        <p:spPr>
          <a:xfrm>
            <a:off x="667535" y="1533610"/>
            <a:ext cx="7134225" cy="1466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Relationship Strength</a:t>
            </a:r>
            <a:r>
              <a:rPr lang="en-US" sz="2000">
                <a:solidFill>
                  <a:schemeClr val="dk1"/>
                </a:solidFill>
              </a:rPr>
              <a:t>(Classification)</a:t>
            </a:r>
            <a:br>
              <a:rPr b="0" lang="en-US" sz="3200">
                <a:solidFill>
                  <a:schemeClr val="dk1"/>
                </a:solidFill>
                <a:latin typeface="Arial"/>
                <a:ea typeface="Arial"/>
                <a:cs typeface="Arial"/>
                <a:sym typeface="Arial"/>
              </a:rPr>
            </a:br>
            <a:br>
              <a:rPr b="0" lang="en-US" sz="3200">
                <a:solidFill>
                  <a:schemeClr val="dk1"/>
                </a:solidFill>
                <a:latin typeface="Arial"/>
                <a:ea typeface="Arial"/>
                <a:cs typeface="Arial"/>
                <a:sym typeface="Arial"/>
              </a:rPr>
            </a:br>
            <a:r>
              <a:rPr lang="en-US" sz="2000">
                <a:solidFill>
                  <a:srgbClr val="000000"/>
                </a:solidFill>
              </a:rPr>
              <a:t>Strong (Identifying) Relationships</a:t>
            </a:r>
            <a:br>
              <a:rPr lang="en-US" sz="2000">
                <a:solidFill>
                  <a:srgbClr val="000000"/>
                </a:solidFill>
              </a:rPr>
            </a:br>
            <a:br>
              <a:rPr lang="en-US" sz="2000"/>
            </a:br>
            <a:br>
              <a:rPr b="0" lang="en-US" sz="2000"/>
            </a:br>
            <a:br>
              <a:rPr lang="en-US" sz="2000"/>
            </a:br>
            <a:br>
              <a:rPr lang="en-US" sz="32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pic>
        <p:nvPicPr>
          <p:cNvPr id="261" name="Google Shape;261;p33"/>
          <p:cNvPicPr preferRelativeResize="0"/>
          <p:nvPr/>
        </p:nvPicPr>
        <p:blipFill rotWithShape="1">
          <a:blip r:embed="rId3">
            <a:alphaModFix/>
          </a:blip>
          <a:srcRect b="0" l="0" r="0" t="0"/>
          <a:stretch/>
        </p:blipFill>
        <p:spPr>
          <a:xfrm>
            <a:off x="1964280" y="1784412"/>
            <a:ext cx="5103144" cy="287576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Relationship Strength</a:t>
            </a:r>
            <a:r>
              <a:rPr lang="en-US" sz="2000">
                <a:solidFill>
                  <a:schemeClr val="dk1"/>
                </a:solidFill>
              </a:rPr>
              <a:t>(Classification)</a:t>
            </a:r>
            <a:br>
              <a:rPr b="0" lang="en-US" sz="3200">
                <a:solidFill>
                  <a:schemeClr val="dk1"/>
                </a:solidFill>
                <a:latin typeface="Arial"/>
                <a:ea typeface="Arial"/>
                <a:cs typeface="Arial"/>
                <a:sym typeface="Arial"/>
              </a:rPr>
            </a:br>
            <a:r>
              <a:rPr lang="en-US" sz="2000"/>
              <a:t>Weak (non-identifying ‘Mandatory’) relationships</a:t>
            </a:r>
            <a:br>
              <a:rPr lang="en-US" sz="2000"/>
            </a:br>
            <a:r>
              <a:rPr b="0" lang="en-US" sz="2000"/>
              <a:t> A “mandatory” non-identifying relationship exists when the value in the child table cannot be null.</a:t>
            </a:r>
            <a:br>
              <a:rPr lang="en-US" sz="2000"/>
            </a:br>
            <a:br>
              <a:rPr b="0" lang="en-US" sz="2000"/>
            </a:br>
            <a:br>
              <a:rPr lang="en-US" sz="2000"/>
            </a:br>
            <a:br>
              <a:rPr lang="en-US" sz="32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pic>
        <p:nvPicPr>
          <p:cNvPr id="267" name="Google Shape;267;p34"/>
          <p:cNvPicPr preferRelativeResize="0"/>
          <p:nvPr/>
        </p:nvPicPr>
        <p:blipFill rotWithShape="1">
          <a:blip r:embed="rId3">
            <a:alphaModFix/>
          </a:blip>
          <a:srcRect b="0" l="0" r="0" t="0"/>
          <a:stretch/>
        </p:blipFill>
        <p:spPr>
          <a:xfrm>
            <a:off x="3852909" y="1497958"/>
            <a:ext cx="4793941" cy="359888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Relationship Strength</a:t>
            </a:r>
            <a:r>
              <a:rPr lang="en-US" sz="2000">
                <a:solidFill>
                  <a:schemeClr val="dk1"/>
                </a:solidFill>
              </a:rPr>
              <a:t>(Classification)</a:t>
            </a:r>
            <a:br>
              <a:rPr b="0" lang="en-US" sz="3200">
                <a:solidFill>
                  <a:schemeClr val="dk1"/>
                </a:solidFill>
                <a:latin typeface="Arial"/>
                <a:ea typeface="Arial"/>
                <a:cs typeface="Arial"/>
                <a:sym typeface="Arial"/>
              </a:rPr>
            </a:br>
            <a:r>
              <a:rPr lang="en-US" sz="2000"/>
              <a:t>Weak (non-identifying ‘Optional’) relationships</a:t>
            </a:r>
            <a:br>
              <a:rPr lang="en-US" sz="2000"/>
            </a:br>
            <a:r>
              <a:rPr b="0" lang="en-US" sz="2000"/>
              <a:t>An “optional” non-identifying relationship exists when the value in the child table can be null</a:t>
            </a:r>
            <a:br>
              <a:rPr lang="en-US" sz="2000"/>
            </a:br>
            <a:br>
              <a:rPr b="0" lang="en-US" sz="2000"/>
            </a:br>
            <a:br>
              <a:rPr lang="en-US" sz="2000"/>
            </a:br>
            <a:br>
              <a:rPr lang="en-US" sz="32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pic>
        <p:nvPicPr>
          <p:cNvPr id="273" name="Google Shape;273;p35"/>
          <p:cNvPicPr preferRelativeResize="0"/>
          <p:nvPr/>
        </p:nvPicPr>
        <p:blipFill rotWithShape="1">
          <a:blip r:embed="rId3">
            <a:alphaModFix/>
          </a:blip>
          <a:srcRect b="0" l="0" r="0" t="0"/>
          <a:stretch/>
        </p:blipFill>
        <p:spPr>
          <a:xfrm>
            <a:off x="3521198" y="1477011"/>
            <a:ext cx="5267695" cy="354113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Weak Entities</a:t>
            </a:r>
            <a:br>
              <a:rPr b="0" lang="en-US" sz="3200">
                <a:solidFill>
                  <a:schemeClr val="dk1"/>
                </a:solidFill>
                <a:latin typeface="Arial"/>
                <a:ea typeface="Arial"/>
                <a:cs typeface="Arial"/>
                <a:sym typeface="Arial"/>
              </a:rPr>
            </a:br>
            <a:br>
              <a:rPr lang="en-US" sz="2000"/>
            </a:br>
            <a:r>
              <a:rPr lang="en-US" sz="2400"/>
              <a:t>Weak entity meets two conditions</a:t>
            </a:r>
            <a:br>
              <a:rPr lang="en-US" sz="2400"/>
            </a:br>
            <a:br>
              <a:rPr lang="en-US" sz="2400"/>
            </a:br>
            <a:r>
              <a:rPr lang="en-US" sz="2400"/>
              <a:t>	-</a:t>
            </a:r>
            <a:r>
              <a:rPr lang="en-US" sz="2000"/>
              <a:t>Existence-dependent</a:t>
            </a:r>
            <a:br>
              <a:rPr lang="en-US" sz="2000"/>
            </a:br>
            <a:r>
              <a:rPr lang="en-US" sz="2000"/>
              <a:t>	</a:t>
            </a:r>
            <a:r>
              <a:rPr lang="en-US" sz="1600"/>
              <a:t>Cannot exist without entity with which it has a relationship.</a:t>
            </a:r>
            <a:br>
              <a:rPr lang="en-US" sz="1600"/>
            </a:br>
            <a:br>
              <a:rPr lang="en-US" sz="1600"/>
            </a:br>
            <a:r>
              <a:rPr lang="en-US" sz="1600"/>
              <a:t>	</a:t>
            </a:r>
            <a:r>
              <a:rPr lang="en-US" sz="1800"/>
              <a:t>-</a:t>
            </a:r>
            <a:r>
              <a:rPr lang="en-US" sz="1600"/>
              <a:t>Has primary key that is partially or totally derived from 	parent entity in 	relationship.</a:t>
            </a:r>
            <a:br>
              <a:rPr lang="en-US" sz="2000"/>
            </a:br>
            <a:br>
              <a:rPr b="0" lang="en-US" sz="2000"/>
            </a:br>
            <a:br>
              <a:rPr lang="en-US" sz="2000"/>
            </a:br>
            <a:br>
              <a:rPr lang="en-US" sz="32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Relationship Degree</a:t>
            </a:r>
            <a:br>
              <a:rPr b="0" lang="en-US" sz="3200">
                <a:solidFill>
                  <a:schemeClr val="dk1"/>
                </a:solidFill>
                <a:latin typeface="Arial"/>
                <a:ea typeface="Arial"/>
                <a:cs typeface="Arial"/>
                <a:sym typeface="Arial"/>
              </a:rPr>
            </a:br>
            <a:br>
              <a:rPr b="0" lang="en-US" sz="3200">
                <a:solidFill>
                  <a:schemeClr val="dk1"/>
                </a:solidFill>
                <a:latin typeface="Arial"/>
                <a:ea typeface="Arial"/>
                <a:cs typeface="Arial"/>
                <a:sym typeface="Arial"/>
              </a:rPr>
            </a:br>
            <a:r>
              <a:rPr lang="en-US" sz="2000"/>
              <a:t>Indicates number of entities or participants associated with a relationship</a:t>
            </a:r>
            <a:br>
              <a:rPr lang="en-US" sz="2000"/>
            </a:br>
            <a:br>
              <a:rPr lang="en-US" sz="2000"/>
            </a:br>
            <a:r>
              <a:rPr lang="en-US" sz="2000"/>
              <a:t>Unary relationship</a:t>
            </a:r>
            <a:br>
              <a:rPr lang="en-US" sz="2000"/>
            </a:br>
            <a:r>
              <a:rPr lang="en-US" sz="2000"/>
              <a:t>	</a:t>
            </a:r>
            <a:r>
              <a:rPr b="0" lang="en-US" sz="2000"/>
              <a:t>Association is maintained within single entity </a:t>
            </a:r>
            <a:br>
              <a:rPr lang="en-US" sz="2000"/>
            </a:br>
            <a:r>
              <a:rPr lang="en-US" sz="2000"/>
              <a:t>Binary relationship </a:t>
            </a:r>
            <a:br>
              <a:rPr lang="en-US" sz="2000"/>
            </a:br>
            <a:r>
              <a:rPr lang="en-US" sz="2000"/>
              <a:t>	</a:t>
            </a:r>
            <a:r>
              <a:rPr b="0" lang="en-US" sz="2000"/>
              <a:t>Two entities are associated</a:t>
            </a:r>
            <a:br>
              <a:rPr lang="en-US" sz="2000"/>
            </a:br>
            <a:r>
              <a:rPr lang="en-US" sz="2000"/>
              <a:t>Ternary relationship </a:t>
            </a:r>
            <a:br>
              <a:rPr lang="en-US" sz="2000"/>
            </a:br>
            <a:r>
              <a:rPr lang="en-US" sz="2000"/>
              <a:t>	</a:t>
            </a:r>
            <a:r>
              <a:rPr b="0" lang="en-US" sz="2000"/>
              <a:t>Three entities are associated</a:t>
            </a:r>
            <a:br>
              <a:rPr lang="en-US" sz="2000"/>
            </a:br>
            <a:br>
              <a:rPr lang="en-US" sz="2000"/>
            </a:br>
            <a:br>
              <a:rPr b="0" lang="en-US" sz="2000"/>
            </a:br>
            <a:br>
              <a:rPr lang="en-US" sz="2000"/>
            </a:br>
            <a:br>
              <a:rPr lang="en-US" sz="32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Relationship Degree</a:t>
            </a:r>
            <a:br>
              <a:rPr b="0" lang="en-US" sz="3200">
                <a:solidFill>
                  <a:schemeClr val="dk1"/>
                </a:solidFill>
                <a:latin typeface="Arial"/>
                <a:ea typeface="Arial"/>
                <a:cs typeface="Arial"/>
                <a:sym typeface="Arial"/>
              </a:rPr>
            </a:br>
            <a:br>
              <a:rPr b="0" lang="en-US" sz="3200">
                <a:solidFill>
                  <a:schemeClr val="dk1"/>
                </a:solidFill>
                <a:latin typeface="Arial"/>
                <a:ea typeface="Arial"/>
                <a:cs typeface="Arial"/>
                <a:sym typeface="Arial"/>
              </a:rPr>
            </a:br>
            <a:br>
              <a:rPr lang="en-US" sz="2000"/>
            </a:br>
            <a:br>
              <a:rPr lang="en-US" sz="2000"/>
            </a:br>
            <a:br>
              <a:rPr b="0" lang="en-US" sz="2000"/>
            </a:br>
            <a:br>
              <a:rPr lang="en-US" sz="2000"/>
            </a:br>
            <a:br>
              <a:rPr lang="en-US" sz="32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pic>
        <p:nvPicPr>
          <p:cNvPr id="289" name="Google Shape;289;p38"/>
          <p:cNvPicPr preferRelativeResize="0"/>
          <p:nvPr/>
        </p:nvPicPr>
        <p:blipFill rotWithShape="1">
          <a:blip r:embed="rId3">
            <a:alphaModFix/>
          </a:blip>
          <a:srcRect b="0" l="0" r="0" t="0"/>
          <a:stretch/>
        </p:blipFill>
        <p:spPr>
          <a:xfrm>
            <a:off x="1673101" y="952784"/>
            <a:ext cx="4914130" cy="394784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Relationship Degree</a:t>
            </a:r>
            <a:br>
              <a:rPr b="0" lang="en-US" sz="3200">
                <a:solidFill>
                  <a:schemeClr val="dk1"/>
                </a:solidFill>
                <a:latin typeface="Arial"/>
                <a:ea typeface="Arial"/>
                <a:cs typeface="Arial"/>
                <a:sym typeface="Arial"/>
              </a:rPr>
            </a:br>
            <a:br>
              <a:rPr b="0" lang="en-US" sz="3200">
                <a:solidFill>
                  <a:schemeClr val="dk1"/>
                </a:solidFill>
                <a:latin typeface="Arial"/>
                <a:ea typeface="Arial"/>
                <a:cs typeface="Arial"/>
                <a:sym typeface="Arial"/>
              </a:rPr>
            </a:br>
            <a:br>
              <a:rPr lang="en-US" sz="2000"/>
            </a:br>
            <a:br>
              <a:rPr lang="en-US" sz="2000"/>
            </a:br>
            <a:br>
              <a:rPr b="0" lang="en-US" sz="2000"/>
            </a:br>
            <a:br>
              <a:rPr lang="en-US" sz="2000"/>
            </a:br>
            <a:br>
              <a:rPr lang="en-US" sz="32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pic>
        <p:nvPicPr>
          <p:cNvPr descr="Fig04-17" id="295" name="Google Shape;295;p39"/>
          <p:cNvPicPr preferRelativeResize="0"/>
          <p:nvPr/>
        </p:nvPicPr>
        <p:blipFill rotWithShape="1">
          <a:blip r:embed="rId3">
            <a:alphaModFix/>
          </a:blip>
          <a:srcRect b="0" l="0" r="0" t="0"/>
          <a:stretch/>
        </p:blipFill>
        <p:spPr>
          <a:xfrm>
            <a:off x="1057668" y="885347"/>
            <a:ext cx="6916367" cy="41899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idx="4294967295" type="title"/>
          </p:nvPr>
        </p:nvSpPr>
        <p:spPr>
          <a:xfrm>
            <a:off x="535775" y="712150"/>
            <a:ext cx="7871378"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4400"/>
              <a:buFont typeface="Raleway"/>
              <a:buNone/>
            </a:pPr>
            <a:r>
              <a:rPr lang="en-US" sz="4400">
                <a:solidFill>
                  <a:schemeClr val="dk1"/>
                </a:solidFill>
                <a:latin typeface="Avenir"/>
                <a:ea typeface="Avenir"/>
                <a:cs typeface="Avenir"/>
                <a:sym typeface="Avenir"/>
              </a:rPr>
              <a:t>Logical Vs Physical </a:t>
            </a:r>
            <a:r>
              <a:rPr lang="en-US" sz="2400">
                <a:solidFill>
                  <a:schemeClr val="dk1"/>
                </a:solidFill>
                <a:latin typeface="Avenir"/>
                <a:ea typeface="Avenir"/>
                <a:cs typeface="Avenir"/>
                <a:sym typeface="Avenir"/>
              </a:rPr>
              <a:t>(Data model)</a:t>
            </a:r>
            <a:br>
              <a:rPr lang="en-US" sz="9600">
                <a:solidFill>
                  <a:srgbClr val="3D4752"/>
                </a:solidFill>
                <a:latin typeface="Avenir"/>
                <a:ea typeface="Avenir"/>
                <a:cs typeface="Avenir"/>
                <a:sym typeface="Avenir"/>
              </a:rPr>
            </a:br>
            <a:endParaRPr sz="9600">
              <a:solidFill>
                <a:schemeClr val="dk1"/>
              </a:solidFill>
            </a:endParaRPr>
          </a:p>
        </p:txBody>
      </p:sp>
      <p:sp>
        <p:nvSpPr>
          <p:cNvPr id="73" name="Google Shape;73;p4"/>
          <p:cNvSpPr txBox="1"/>
          <p:nvPr>
            <p:ph idx="4294967295" type="title"/>
          </p:nvPr>
        </p:nvSpPr>
        <p:spPr>
          <a:xfrm>
            <a:off x="535775" y="1784400"/>
            <a:ext cx="8306384" cy="77236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800"/>
              <a:buFont typeface="Raleway"/>
              <a:buNone/>
            </a:pPr>
            <a:r>
              <a:rPr lang="en-US" sz="1800">
                <a:solidFill>
                  <a:srgbClr val="222222"/>
                </a:solidFill>
                <a:latin typeface="Open Sans"/>
                <a:ea typeface="Open Sans"/>
                <a:cs typeface="Open Sans"/>
                <a:sym typeface="Open Sans"/>
              </a:rPr>
              <a:t>Logical data model</a:t>
            </a:r>
            <a:r>
              <a:rPr b="0" lang="en-US" sz="1800">
                <a:solidFill>
                  <a:srgbClr val="222222"/>
                </a:solidFill>
                <a:latin typeface="Open Sans"/>
                <a:ea typeface="Open Sans"/>
                <a:cs typeface="Open Sans"/>
                <a:sym typeface="Open Sans"/>
              </a:rPr>
              <a:t> is created at the requirements gathering, system analysis and top level design. It is a communication and specification tool for business analysts and business.</a:t>
            </a:r>
            <a:br>
              <a:rPr b="0" lang="en-US" sz="1800">
                <a:solidFill>
                  <a:srgbClr val="222222"/>
                </a:solidFill>
                <a:latin typeface="Open Sans"/>
                <a:ea typeface="Open Sans"/>
                <a:cs typeface="Open Sans"/>
                <a:sym typeface="Open Sans"/>
              </a:rPr>
            </a:br>
            <a:br>
              <a:rPr b="0" lang="en-US" sz="1800">
                <a:solidFill>
                  <a:srgbClr val="222222"/>
                </a:solidFill>
                <a:latin typeface="Open Sans"/>
                <a:ea typeface="Open Sans"/>
                <a:cs typeface="Open Sans"/>
                <a:sym typeface="Open Sans"/>
              </a:rPr>
            </a:br>
            <a:r>
              <a:rPr lang="en-US" sz="1800">
                <a:solidFill>
                  <a:srgbClr val="222222"/>
                </a:solidFill>
                <a:latin typeface="Open Sans"/>
                <a:ea typeface="Open Sans"/>
                <a:cs typeface="Open Sans"/>
                <a:sym typeface="Open Sans"/>
              </a:rPr>
              <a:t>Physical data model</a:t>
            </a:r>
            <a:r>
              <a:rPr b="0" lang="en-US" sz="1800">
                <a:solidFill>
                  <a:srgbClr val="222222"/>
                </a:solidFill>
                <a:latin typeface="Open Sans"/>
                <a:ea typeface="Open Sans"/>
                <a:cs typeface="Open Sans"/>
                <a:sym typeface="Open Sans"/>
              </a:rPr>
              <a:t> is created when you translate top level design into physical tables in the database. This model is slightly different due to the fact that you have to worry about many details. This model is created by database/software architects, software developers or database administrators.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0"/>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Recursive Relationships</a:t>
            </a:r>
            <a:br>
              <a:rPr b="0" lang="en-US" sz="3200">
                <a:solidFill>
                  <a:schemeClr val="dk1"/>
                </a:solidFill>
                <a:latin typeface="Arial"/>
                <a:ea typeface="Arial"/>
                <a:cs typeface="Arial"/>
                <a:sym typeface="Arial"/>
              </a:rPr>
            </a:br>
            <a:br>
              <a:rPr b="0" lang="en-US" sz="3200">
                <a:solidFill>
                  <a:schemeClr val="dk1"/>
                </a:solidFill>
                <a:latin typeface="Arial"/>
                <a:ea typeface="Arial"/>
                <a:cs typeface="Arial"/>
                <a:sym typeface="Arial"/>
              </a:rPr>
            </a:br>
            <a:br>
              <a:rPr lang="en-US" sz="2000"/>
            </a:br>
            <a:br>
              <a:rPr lang="en-US" sz="2000"/>
            </a:br>
            <a:br>
              <a:rPr b="0" lang="en-US" sz="2000"/>
            </a:br>
            <a:br>
              <a:rPr lang="en-US" sz="2000"/>
            </a:br>
            <a:br>
              <a:rPr lang="en-US" sz="32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sp>
        <p:nvSpPr>
          <p:cNvPr id="301" name="Google Shape;301;p40"/>
          <p:cNvSpPr/>
          <p:nvPr/>
        </p:nvSpPr>
        <p:spPr>
          <a:xfrm>
            <a:off x="306280" y="1145975"/>
            <a:ext cx="457200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-Relationship can exist between occurrences of the      same entity 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-Naturally found within unary relationship</a:t>
            </a:r>
            <a:endParaRPr/>
          </a:p>
        </p:txBody>
      </p:sp>
      <p:pic>
        <p:nvPicPr>
          <p:cNvPr descr="Fig04-18" id="302" name="Google Shape;302;p40"/>
          <p:cNvPicPr preferRelativeResize="0"/>
          <p:nvPr/>
        </p:nvPicPr>
        <p:blipFill rotWithShape="1">
          <a:blip r:embed="rId3">
            <a:alphaModFix/>
          </a:blip>
          <a:srcRect b="0" l="0" r="0" t="0"/>
          <a:stretch/>
        </p:blipFill>
        <p:spPr>
          <a:xfrm>
            <a:off x="1569869" y="1848035"/>
            <a:ext cx="5585534" cy="329546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Recursive Relationships</a:t>
            </a:r>
            <a:br>
              <a:rPr b="0" lang="en-US" sz="3200">
                <a:solidFill>
                  <a:schemeClr val="dk1"/>
                </a:solidFill>
                <a:latin typeface="Arial"/>
                <a:ea typeface="Arial"/>
                <a:cs typeface="Arial"/>
                <a:sym typeface="Arial"/>
              </a:rPr>
            </a:br>
            <a:br>
              <a:rPr b="0" lang="en-US" sz="3200">
                <a:solidFill>
                  <a:schemeClr val="dk1"/>
                </a:solidFill>
                <a:latin typeface="Arial"/>
                <a:ea typeface="Arial"/>
                <a:cs typeface="Arial"/>
                <a:sym typeface="Arial"/>
              </a:rPr>
            </a:br>
            <a:br>
              <a:rPr lang="en-US" sz="2000"/>
            </a:br>
            <a:br>
              <a:rPr lang="en-US" sz="2000"/>
            </a:br>
            <a:br>
              <a:rPr b="0" lang="en-US" sz="2000"/>
            </a:br>
            <a:br>
              <a:rPr lang="en-US" sz="2000"/>
            </a:br>
            <a:br>
              <a:rPr lang="en-US" sz="32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pic>
        <p:nvPicPr>
          <p:cNvPr descr="Fig04-19" id="308" name="Google Shape;308;p41"/>
          <p:cNvPicPr preferRelativeResize="0"/>
          <p:nvPr/>
        </p:nvPicPr>
        <p:blipFill rotWithShape="1">
          <a:blip r:embed="rId3">
            <a:alphaModFix/>
          </a:blip>
          <a:srcRect b="0" l="0" r="0" t="0"/>
          <a:stretch/>
        </p:blipFill>
        <p:spPr>
          <a:xfrm>
            <a:off x="1058401" y="885347"/>
            <a:ext cx="6778625" cy="417988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2"/>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Recursive Relationships</a:t>
            </a:r>
            <a:br>
              <a:rPr b="0" lang="en-US" sz="3200">
                <a:solidFill>
                  <a:schemeClr val="dk1"/>
                </a:solidFill>
                <a:latin typeface="Arial"/>
                <a:ea typeface="Arial"/>
                <a:cs typeface="Arial"/>
                <a:sym typeface="Arial"/>
              </a:rPr>
            </a:br>
            <a:br>
              <a:rPr b="0" lang="en-US" sz="3200">
                <a:solidFill>
                  <a:schemeClr val="dk1"/>
                </a:solidFill>
                <a:latin typeface="Arial"/>
                <a:ea typeface="Arial"/>
                <a:cs typeface="Arial"/>
                <a:sym typeface="Arial"/>
              </a:rPr>
            </a:br>
            <a:br>
              <a:rPr lang="en-US" sz="2000"/>
            </a:br>
            <a:br>
              <a:rPr lang="en-US" sz="2000"/>
            </a:br>
            <a:br>
              <a:rPr b="0" lang="en-US" sz="2000"/>
            </a:br>
            <a:br>
              <a:rPr lang="en-US" sz="2000"/>
            </a:br>
            <a:br>
              <a:rPr lang="en-US" sz="32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pic>
        <p:nvPicPr>
          <p:cNvPr descr="Fig04-20" id="314" name="Google Shape;314;p42"/>
          <p:cNvPicPr preferRelativeResize="0"/>
          <p:nvPr/>
        </p:nvPicPr>
        <p:blipFill rotWithShape="1">
          <a:blip r:embed="rId3">
            <a:alphaModFix/>
          </a:blip>
          <a:srcRect b="0" l="0" r="0" t="0"/>
          <a:stretch/>
        </p:blipFill>
        <p:spPr>
          <a:xfrm>
            <a:off x="809348" y="1034989"/>
            <a:ext cx="7089775" cy="359251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3"/>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Recursive Relationships</a:t>
            </a:r>
            <a:br>
              <a:rPr b="0" lang="en-US" sz="3200">
                <a:solidFill>
                  <a:schemeClr val="dk1"/>
                </a:solidFill>
                <a:latin typeface="Arial"/>
                <a:ea typeface="Arial"/>
                <a:cs typeface="Arial"/>
                <a:sym typeface="Arial"/>
              </a:rPr>
            </a:br>
            <a:br>
              <a:rPr b="0" lang="en-US" sz="3200">
                <a:solidFill>
                  <a:schemeClr val="dk1"/>
                </a:solidFill>
                <a:latin typeface="Arial"/>
                <a:ea typeface="Arial"/>
                <a:cs typeface="Arial"/>
                <a:sym typeface="Arial"/>
              </a:rPr>
            </a:br>
            <a:br>
              <a:rPr lang="en-US" sz="2000"/>
            </a:br>
            <a:br>
              <a:rPr lang="en-US" sz="2000"/>
            </a:br>
            <a:br>
              <a:rPr b="0" lang="en-US" sz="2000"/>
            </a:br>
            <a:br>
              <a:rPr lang="en-US" sz="2000"/>
            </a:br>
            <a:br>
              <a:rPr lang="en-US" sz="32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pic>
        <p:nvPicPr>
          <p:cNvPr descr="Fig04-22" id="320" name="Google Shape;320;p43"/>
          <p:cNvPicPr preferRelativeResize="0"/>
          <p:nvPr/>
        </p:nvPicPr>
        <p:blipFill rotWithShape="1">
          <a:blip r:embed="rId3">
            <a:alphaModFix/>
          </a:blip>
          <a:srcRect b="0" l="0" r="0" t="0"/>
          <a:stretch/>
        </p:blipFill>
        <p:spPr>
          <a:xfrm>
            <a:off x="921505" y="1111189"/>
            <a:ext cx="7188693" cy="391463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4"/>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Composite Entities</a:t>
            </a:r>
            <a:br>
              <a:rPr b="0" lang="en-US" sz="3200">
                <a:solidFill>
                  <a:schemeClr val="dk1"/>
                </a:solidFill>
                <a:latin typeface="Arial"/>
                <a:ea typeface="Arial"/>
                <a:cs typeface="Arial"/>
                <a:sym typeface="Arial"/>
              </a:rPr>
            </a:br>
            <a:br>
              <a:rPr b="0" lang="en-US" sz="3200">
                <a:solidFill>
                  <a:schemeClr val="dk1"/>
                </a:solidFill>
                <a:latin typeface="Arial"/>
                <a:ea typeface="Arial"/>
                <a:cs typeface="Arial"/>
                <a:sym typeface="Arial"/>
              </a:rPr>
            </a:br>
            <a:r>
              <a:rPr b="0" lang="en-US" sz="2000"/>
              <a:t>Also known as bridge entities.</a:t>
            </a:r>
            <a:br>
              <a:rPr b="0" lang="en-US" sz="2000"/>
            </a:br>
            <a:r>
              <a:rPr b="0" lang="en-US" sz="2000"/>
              <a:t>Composed of primary keys of each of the entities to be connected</a:t>
            </a:r>
            <a:br>
              <a:rPr b="0" lang="en-US" sz="2000"/>
            </a:br>
            <a:r>
              <a:rPr b="0" lang="en-US" sz="2000"/>
              <a:t>May also contain additional attributes that play no role in connective process.</a:t>
            </a:r>
            <a:br>
              <a:rPr lang="en-US" sz="2000"/>
            </a:br>
            <a:br>
              <a:rPr lang="en-US" sz="2000"/>
            </a:br>
            <a:br>
              <a:rPr lang="en-US" sz="2000"/>
            </a:br>
            <a:br>
              <a:rPr b="0" lang="en-US" sz="2000"/>
            </a:br>
            <a:br>
              <a:rPr lang="en-US" sz="2000"/>
            </a:br>
            <a:br>
              <a:rPr lang="en-US" sz="32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5"/>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Composite Entities</a:t>
            </a:r>
            <a:br>
              <a:rPr b="0" lang="en-US" sz="3200">
                <a:solidFill>
                  <a:schemeClr val="dk1"/>
                </a:solidFill>
                <a:latin typeface="Arial"/>
                <a:ea typeface="Arial"/>
                <a:cs typeface="Arial"/>
                <a:sym typeface="Arial"/>
              </a:rPr>
            </a:br>
            <a:br>
              <a:rPr b="0" lang="en-US" sz="3200">
                <a:solidFill>
                  <a:schemeClr val="dk1"/>
                </a:solidFill>
                <a:latin typeface="Arial"/>
                <a:ea typeface="Arial"/>
                <a:cs typeface="Arial"/>
                <a:sym typeface="Arial"/>
              </a:rPr>
            </a:br>
            <a:br>
              <a:rPr lang="en-US" sz="2000"/>
            </a:br>
            <a:br>
              <a:rPr lang="en-US" sz="2000"/>
            </a:br>
            <a:br>
              <a:rPr lang="en-US" sz="2000"/>
            </a:br>
            <a:br>
              <a:rPr b="0" lang="en-US" sz="2000"/>
            </a:br>
            <a:br>
              <a:rPr lang="en-US" sz="2000"/>
            </a:br>
            <a:br>
              <a:rPr lang="en-US" sz="32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pic>
        <p:nvPicPr>
          <p:cNvPr descr="Fig04-24" id="331" name="Google Shape;331;p45"/>
          <p:cNvPicPr preferRelativeResize="0"/>
          <p:nvPr/>
        </p:nvPicPr>
        <p:blipFill rotWithShape="1">
          <a:blip r:embed="rId3">
            <a:alphaModFix/>
          </a:blip>
          <a:srcRect b="0" l="0" r="0" t="0"/>
          <a:stretch/>
        </p:blipFill>
        <p:spPr>
          <a:xfrm>
            <a:off x="1364499" y="1020931"/>
            <a:ext cx="6302706" cy="396574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6"/>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en-US" sz="4400">
                <a:solidFill>
                  <a:schemeClr val="dk1"/>
                </a:solidFill>
              </a:rPr>
              <a:t>Composite Entities</a:t>
            </a:r>
            <a:br>
              <a:rPr b="0" lang="en-US" sz="3200">
                <a:solidFill>
                  <a:schemeClr val="dk1"/>
                </a:solidFill>
                <a:latin typeface="Arial"/>
                <a:ea typeface="Arial"/>
                <a:cs typeface="Arial"/>
                <a:sym typeface="Arial"/>
              </a:rPr>
            </a:br>
            <a:br>
              <a:rPr b="0" lang="en-US" sz="3200">
                <a:solidFill>
                  <a:schemeClr val="dk1"/>
                </a:solidFill>
                <a:latin typeface="Arial"/>
                <a:ea typeface="Arial"/>
                <a:cs typeface="Arial"/>
                <a:sym typeface="Arial"/>
              </a:rPr>
            </a:br>
            <a:br>
              <a:rPr lang="en-US" sz="2000"/>
            </a:br>
            <a:br>
              <a:rPr lang="en-US" sz="2000"/>
            </a:br>
            <a:br>
              <a:rPr lang="en-US" sz="2000"/>
            </a:br>
            <a:br>
              <a:rPr b="0" lang="en-US" sz="2000"/>
            </a:br>
            <a:br>
              <a:rPr lang="en-US" sz="2000"/>
            </a:br>
            <a:br>
              <a:rPr lang="en-US" sz="32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pic>
        <p:nvPicPr>
          <p:cNvPr descr="Fig04-26" id="337" name="Google Shape;337;p46"/>
          <p:cNvPicPr preferRelativeResize="0"/>
          <p:nvPr/>
        </p:nvPicPr>
        <p:blipFill rotWithShape="1">
          <a:blip r:embed="rId3">
            <a:alphaModFix/>
          </a:blip>
          <a:srcRect b="0" l="0" r="0" t="0"/>
          <a:stretch/>
        </p:blipFill>
        <p:spPr>
          <a:xfrm>
            <a:off x="858252" y="1162975"/>
            <a:ext cx="7315200" cy="3276600"/>
          </a:xfrm>
          <a:prstGeom prst="rect">
            <a:avLst/>
          </a:prstGeom>
          <a:noFill/>
          <a:ln>
            <a:noFill/>
          </a:ln>
        </p:spPr>
      </p:pic>
      <p:pic>
        <p:nvPicPr>
          <p:cNvPr id="338" name="Google Shape;338;p46"/>
          <p:cNvPicPr preferRelativeResize="0"/>
          <p:nvPr/>
        </p:nvPicPr>
        <p:blipFill rotWithShape="1">
          <a:blip r:embed="rId4">
            <a:alphaModFix/>
          </a:blip>
          <a:srcRect b="0" l="0" r="0" t="0"/>
          <a:stretch/>
        </p:blipFill>
        <p:spPr>
          <a:xfrm>
            <a:off x="1402671" y="4183325"/>
            <a:ext cx="5642099" cy="9601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7"/>
          <p:cNvSpPr txBox="1"/>
          <p:nvPr>
            <p:ph idx="4294967295" type="title"/>
          </p:nvPr>
        </p:nvSpPr>
        <p:spPr>
          <a:xfrm>
            <a:off x="242811" y="117347"/>
            <a:ext cx="8546082"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br>
              <a:rPr lang="en-US" sz="2000"/>
            </a:br>
            <a:br>
              <a:rPr b="0" lang="en-US" sz="2000"/>
            </a:br>
            <a:br>
              <a:rPr lang="en-US" sz="2000"/>
            </a:br>
            <a:br>
              <a:rPr lang="en-US" sz="3200"/>
            </a:br>
            <a:br>
              <a:rPr lang="en-US" sz="3200"/>
            </a:br>
            <a:br>
              <a:rPr lang="en-US" sz="4800"/>
            </a:br>
            <a:br>
              <a:rPr lang="en-US" sz="4800"/>
            </a:br>
            <a:br>
              <a:rPr lang="en-US" sz="9600">
                <a:solidFill>
                  <a:srgbClr val="3D4752"/>
                </a:solidFill>
                <a:latin typeface="Avenir"/>
                <a:ea typeface="Avenir"/>
                <a:cs typeface="Avenir"/>
                <a:sym typeface="Avenir"/>
              </a:rPr>
            </a:br>
            <a:endParaRPr sz="9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idx="4294967295" type="title"/>
          </p:nvPr>
        </p:nvSpPr>
        <p:spPr>
          <a:xfrm>
            <a:off x="535775" y="448229"/>
            <a:ext cx="7871378"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3200"/>
              <a:buFont typeface="Raleway"/>
              <a:buNone/>
            </a:pPr>
            <a:r>
              <a:rPr lang="en-US" sz="3200">
                <a:solidFill>
                  <a:schemeClr val="dk1"/>
                </a:solidFill>
              </a:rPr>
              <a:t>Uses of entity relationship diagrams</a:t>
            </a:r>
            <a:br>
              <a:rPr lang="en-US" sz="4800"/>
            </a:br>
            <a:br>
              <a:rPr lang="en-US" sz="9600">
                <a:solidFill>
                  <a:srgbClr val="3D4752"/>
                </a:solidFill>
                <a:latin typeface="Avenir"/>
                <a:ea typeface="Avenir"/>
                <a:cs typeface="Avenir"/>
                <a:sym typeface="Avenir"/>
              </a:rPr>
            </a:br>
            <a:endParaRPr sz="9600">
              <a:solidFill>
                <a:schemeClr val="dk1"/>
              </a:solidFill>
            </a:endParaRPr>
          </a:p>
        </p:txBody>
      </p:sp>
      <p:sp>
        <p:nvSpPr>
          <p:cNvPr id="79" name="Google Shape;79;p5"/>
          <p:cNvSpPr txBox="1"/>
          <p:nvPr>
            <p:ph idx="4294967295" type="title"/>
          </p:nvPr>
        </p:nvSpPr>
        <p:spPr>
          <a:xfrm>
            <a:off x="535775" y="1056431"/>
            <a:ext cx="8306384" cy="772369"/>
          </a:xfrm>
          <a:prstGeom prst="rect">
            <a:avLst/>
          </a:prstGeom>
          <a:noFill/>
          <a:ln>
            <a:noFill/>
          </a:ln>
        </p:spPr>
        <p:txBody>
          <a:bodyPr anchorCtr="0" anchor="t" bIns="91425" lIns="91425" spcFirstLastPara="1" rIns="91425" wrap="square" tIns="91425">
            <a:noAutofit/>
          </a:bodyPr>
          <a:lstStyle/>
          <a:p>
            <a:pPr indent="-114300" lvl="0" marL="0" rtl="0" algn="l">
              <a:lnSpc>
                <a:spcPct val="100000"/>
              </a:lnSpc>
              <a:spcBef>
                <a:spcPts val="0"/>
              </a:spcBef>
              <a:spcAft>
                <a:spcPts val="0"/>
              </a:spcAft>
              <a:buSzPts val="1800"/>
              <a:buFont typeface="Arial"/>
              <a:buChar char="•"/>
            </a:pPr>
            <a:r>
              <a:rPr lang="en-US" sz="1800">
                <a:solidFill>
                  <a:srgbClr val="3D4752"/>
                </a:solidFill>
                <a:latin typeface="Avenir"/>
                <a:ea typeface="Avenir"/>
                <a:cs typeface="Avenir"/>
                <a:sym typeface="Avenir"/>
              </a:rPr>
              <a:t>Database design:</a:t>
            </a:r>
            <a:r>
              <a:rPr b="0" lang="en-US" sz="1800">
                <a:solidFill>
                  <a:srgbClr val="3D4752"/>
                </a:solidFill>
                <a:latin typeface="Avenir"/>
                <a:ea typeface="Avenir"/>
                <a:cs typeface="Avenir"/>
                <a:sym typeface="Avenir"/>
              </a:rPr>
              <a:t> ER diagrams are used to model and design relational databases, in terms of logic and business rules (in a logical data model) and in terms of the specific technology to be implemented (in a physical data model.) </a:t>
            </a:r>
            <a:r>
              <a:rPr lang="en-US" sz="1800">
                <a:solidFill>
                  <a:srgbClr val="3D4752"/>
                </a:solidFill>
                <a:latin typeface="Avenir"/>
                <a:ea typeface="Avenir"/>
                <a:cs typeface="Avenir"/>
                <a:sym typeface="Avenir"/>
              </a:rPr>
              <a:t>Database troubleshooting: </a:t>
            </a:r>
            <a:r>
              <a:rPr b="0" lang="en-US" sz="1800">
                <a:solidFill>
                  <a:srgbClr val="3D4752"/>
                </a:solidFill>
                <a:latin typeface="Avenir"/>
                <a:ea typeface="Avenir"/>
                <a:cs typeface="Avenir"/>
                <a:sym typeface="Avenir"/>
              </a:rPr>
              <a:t>ER diagrams are used to analyze existing databases to find and resolve problems in logic or deployment. Drawing the diagram should reveal where it’s going wrong.</a:t>
            </a:r>
            <a:br>
              <a:rPr b="0" lang="en-US" sz="1800">
                <a:solidFill>
                  <a:srgbClr val="3D4752"/>
                </a:solidFill>
                <a:latin typeface="Avenir"/>
                <a:ea typeface="Avenir"/>
                <a:cs typeface="Avenir"/>
                <a:sym typeface="Avenir"/>
              </a:rPr>
            </a:br>
            <a:r>
              <a:rPr lang="en-US" sz="1800">
                <a:solidFill>
                  <a:srgbClr val="3D4752"/>
                </a:solidFill>
                <a:latin typeface="Avenir"/>
                <a:ea typeface="Avenir"/>
                <a:cs typeface="Avenir"/>
                <a:sym typeface="Avenir"/>
              </a:rPr>
              <a:t>Business information systems: </a:t>
            </a:r>
            <a:r>
              <a:rPr b="0" lang="en-US" sz="1800">
                <a:solidFill>
                  <a:srgbClr val="3D4752"/>
                </a:solidFill>
                <a:latin typeface="Avenir"/>
                <a:ea typeface="Avenir"/>
                <a:cs typeface="Avenir"/>
                <a:sym typeface="Avenir"/>
              </a:rPr>
              <a:t>The diagrams are used to design or analyze relational databases used in business processes. Any business process that uses fielded data involving entities, actions and interplay can potentially benefit from a relational database. It can streamline processes, uncover information more easily and improve results.</a:t>
            </a:r>
            <a:br>
              <a:rPr b="0" lang="en-US" sz="1800">
                <a:solidFill>
                  <a:srgbClr val="3D4752"/>
                </a:solidFill>
                <a:latin typeface="Avenir"/>
                <a:ea typeface="Avenir"/>
                <a:cs typeface="Avenir"/>
                <a:sym typeface="Avenir"/>
              </a:rPr>
            </a:br>
            <a:r>
              <a:rPr lang="en-US" sz="1800">
                <a:solidFill>
                  <a:srgbClr val="3D4752"/>
                </a:solidFill>
                <a:latin typeface="Avenir"/>
                <a:ea typeface="Avenir"/>
                <a:cs typeface="Avenir"/>
                <a:sym typeface="Avenir"/>
              </a:rPr>
              <a:t>Business process re-engineering (BPR): </a:t>
            </a:r>
            <a:r>
              <a:rPr b="0" lang="en-US" sz="1800">
                <a:solidFill>
                  <a:srgbClr val="3D4752"/>
                </a:solidFill>
                <a:latin typeface="Avenir"/>
                <a:ea typeface="Avenir"/>
                <a:cs typeface="Avenir"/>
                <a:sym typeface="Avenir"/>
              </a:rPr>
              <a:t>ER diagrams help in analyzing databases used in business process re-engineering and in modeling a new database setup.</a:t>
            </a:r>
            <a:br>
              <a:rPr b="0" lang="en-US" sz="1800">
                <a:solidFill>
                  <a:srgbClr val="3D4752"/>
                </a:solidFill>
                <a:latin typeface="Avenir"/>
                <a:ea typeface="Avenir"/>
                <a:cs typeface="Avenir"/>
                <a:sym typeface="Avenir"/>
              </a:rPr>
            </a:br>
            <a:r>
              <a:rPr b="0" lang="en-US" sz="1800">
                <a:solidFill>
                  <a:srgbClr val="3D4752"/>
                </a:solidFill>
                <a:latin typeface="Avenir"/>
                <a:ea typeface="Avenir"/>
                <a:cs typeface="Avenir"/>
                <a:sym typeface="Avenir"/>
              </a:rPr>
              <a:t> </a:t>
            </a:r>
            <a:endParaRPr b="0" sz="1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idx="4294967295" type="title"/>
          </p:nvPr>
        </p:nvSpPr>
        <p:spPr>
          <a:xfrm>
            <a:off x="438120" y="383676"/>
            <a:ext cx="8407154"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3200"/>
              <a:buFont typeface="Raleway"/>
              <a:buNone/>
            </a:pPr>
            <a:r>
              <a:rPr lang="en-US" sz="3200">
                <a:solidFill>
                  <a:schemeClr val="dk1"/>
                </a:solidFill>
              </a:rPr>
              <a:t>The components </a:t>
            </a:r>
            <a:br>
              <a:rPr lang="en-US" sz="3200">
                <a:solidFill>
                  <a:schemeClr val="dk1"/>
                </a:solidFill>
              </a:rPr>
            </a:br>
            <a:r>
              <a:rPr lang="en-US" sz="3200">
                <a:solidFill>
                  <a:schemeClr val="dk1"/>
                </a:solidFill>
              </a:rPr>
              <a:t>and </a:t>
            </a:r>
            <a:br>
              <a:rPr lang="en-US" sz="3200">
                <a:solidFill>
                  <a:schemeClr val="dk1"/>
                </a:solidFill>
              </a:rPr>
            </a:br>
            <a:r>
              <a:rPr lang="en-US" sz="3200">
                <a:solidFill>
                  <a:schemeClr val="dk1"/>
                </a:solidFill>
              </a:rPr>
              <a:t>features of an ER diagram</a:t>
            </a:r>
            <a:br>
              <a:rPr lang="en-US" sz="3200"/>
            </a:br>
            <a:br>
              <a:rPr lang="en-US" sz="4800"/>
            </a:br>
            <a:br>
              <a:rPr lang="en-US" sz="9600">
                <a:solidFill>
                  <a:srgbClr val="3D4752"/>
                </a:solidFill>
                <a:latin typeface="Avenir"/>
                <a:ea typeface="Avenir"/>
                <a:cs typeface="Avenir"/>
                <a:sym typeface="Avenir"/>
              </a:rPr>
            </a:br>
            <a:endParaRPr sz="9600">
              <a:solidFill>
                <a:schemeClr val="dk1"/>
              </a:solidFill>
            </a:endParaRPr>
          </a:p>
        </p:txBody>
      </p:sp>
      <p:sp>
        <p:nvSpPr>
          <p:cNvPr id="85" name="Google Shape;85;p6"/>
          <p:cNvSpPr txBox="1"/>
          <p:nvPr>
            <p:ph idx="4294967295" type="title"/>
          </p:nvPr>
        </p:nvSpPr>
        <p:spPr>
          <a:xfrm>
            <a:off x="438120" y="1970831"/>
            <a:ext cx="8306384" cy="77236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800"/>
              <a:buFont typeface="Raleway"/>
              <a:buNone/>
            </a:pPr>
            <a:br>
              <a:rPr b="0" lang="en-US" sz="1800">
                <a:solidFill>
                  <a:srgbClr val="3D4752"/>
                </a:solidFill>
                <a:latin typeface="Avenir"/>
                <a:ea typeface="Avenir"/>
                <a:cs typeface="Avenir"/>
                <a:sym typeface="Avenir"/>
              </a:rPr>
            </a:br>
            <a:r>
              <a:rPr b="0" lang="en-US" sz="1800">
                <a:solidFill>
                  <a:srgbClr val="3D4752"/>
                </a:solidFill>
                <a:latin typeface="Avenir"/>
                <a:ea typeface="Avenir"/>
                <a:cs typeface="Avenir"/>
                <a:sym typeface="Avenir"/>
              </a:rPr>
              <a:t>ER Diagrams are composed of entities, relationships and attributes. They also depict </a:t>
            </a:r>
            <a:r>
              <a:rPr lang="en-US" sz="2400">
                <a:solidFill>
                  <a:srgbClr val="3D4752"/>
                </a:solidFill>
                <a:latin typeface="Avenir"/>
                <a:ea typeface="Avenir"/>
                <a:cs typeface="Avenir"/>
                <a:sym typeface="Avenir"/>
              </a:rPr>
              <a:t>cardinality</a:t>
            </a:r>
            <a:r>
              <a:rPr b="0" lang="en-US" sz="1800">
                <a:solidFill>
                  <a:srgbClr val="3D4752"/>
                </a:solidFill>
                <a:latin typeface="Avenir"/>
                <a:ea typeface="Avenir"/>
                <a:cs typeface="Avenir"/>
                <a:sym typeface="Avenir"/>
              </a:rPr>
              <a:t>, which defines relationships in terms of numbers. </a:t>
            </a:r>
            <a:br>
              <a:rPr b="0" lang="en-US" sz="1800">
                <a:solidFill>
                  <a:srgbClr val="3D4752"/>
                </a:solidFill>
                <a:latin typeface="Avenir"/>
                <a:ea typeface="Avenir"/>
                <a:cs typeface="Avenir"/>
                <a:sym typeface="Avenir"/>
              </a:rPr>
            </a:br>
            <a:r>
              <a:rPr b="0" lang="en-US" sz="1800">
                <a:solidFill>
                  <a:srgbClr val="3D4752"/>
                </a:solidFill>
                <a:latin typeface="Avenir"/>
                <a:ea typeface="Avenir"/>
                <a:cs typeface="Avenir"/>
                <a:sym typeface="Avenir"/>
              </a:rPr>
              <a:t> </a:t>
            </a:r>
            <a:endParaRPr b="0" sz="18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ph idx="4294967295" type="title"/>
          </p:nvPr>
        </p:nvSpPr>
        <p:spPr>
          <a:xfrm>
            <a:off x="438120" y="383676"/>
            <a:ext cx="8407154"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200"/>
              <a:buNone/>
            </a:pPr>
            <a:r>
              <a:rPr b="0" lang="en-US" sz="3200">
                <a:solidFill>
                  <a:schemeClr val="dk1"/>
                </a:solidFill>
                <a:latin typeface="Arial"/>
                <a:ea typeface="Arial"/>
                <a:cs typeface="Arial"/>
                <a:sym typeface="Arial"/>
              </a:rPr>
              <a:t>ERDs depict database’s main components:</a:t>
            </a:r>
            <a:br>
              <a:rPr b="0" lang="en-US" sz="3200">
                <a:solidFill>
                  <a:srgbClr val="000000"/>
                </a:solidFill>
                <a:latin typeface="Arial"/>
                <a:ea typeface="Arial"/>
                <a:cs typeface="Arial"/>
                <a:sym typeface="Arial"/>
              </a:rPr>
            </a:br>
            <a:br>
              <a:rPr lang="en-US" sz="3200"/>
            </a:br>
            <a:br>
              <a:rPr lang="en-US" sz="4800"/>
            </a:br>
            <a:br>
              <a:rPr lang="en-US" sz="9600">
                <a:solidFill>
                  <a:srgbClr val="3D4752"/>
                </a:solidFill>
                <a:latin typeface="Avenir"/>
                <a:ea typeface="Avenir"/>
                <a:cs typeface="Avenir"/>
                <a:sym typeface="Avenir"/>
              </a:rPr>
            </a:br>
            <a:endParaRPr sz="9600">
              <a:solidFill>
                <a:schemeClr val="dk1"/>
              </a:solidFill>
            </a:endParaRPr>
          </a:p>
        </p:txBody>
      </p:sp>
      <p:sp>
        <p:nvSpPr>
          <p:cNvPr id="91" name="Google Shape;91;p7"/>
          <p:cNvSpPr txBox="1"/>
          <p:nvPr>
            <p:ph idx="4294967295" type="title"/>
          </p:nvPr>
        </p:nvSpPr>
        <p:spPr>
          <a:xfrm>
            <a:off x="251689" y="1731134"/>
            <a:ext cx="8306384" cy="772369"/>
          </a:xfrm>
          <a:prstGeom prst="rect">
            <a:avLst/>
          </a:prstGeom>
          <a:noFill/>
          <a:ln>
            <a:noFill/>
          </a:ln>
        </p:spPr>
        <p:txBody>
          <a:bodyPr anchorCtr="0" anchor="t" bIns="91425" lIns="91425" spcFirstLastPara="1" rIns="91425" wrap="square" tIns="91425">
            <a:noAutofit/>
          </a:bodyPr>
          <a:lstStyle/>
          <a:p>
            <a:pPr indent="0" lvl="1" marL="457200" rtl="0" algn="l">
              <a:spcBef>
                <a:spcPts val="0"/>
              </a:spcBef>
              <a:spcAft>
                <a:spcPts val="0"/>
              </a:spcAft>
              <a:buClr>
                <a:srgbClr val="000000"/>
              </a:buClr>
              <a:buSzPts val="2800"/>
              <a:buNone/>
            </a:pPr>
            <a:r>
              <a:rPr b="0" lang="en-US" sz="2800">
                <a:solidFill>
                  <a:srgbClr val="000000"/>
                </a:solidFill>
                <a:latin typeface="Arial"/>
                <a:ea typeface="Arial"/>
                <a:cs typeface="Arial"/>
                <a:sym typeface="Arial"/>
              </a:rPr>
              <a:t>Entities</a:t>
            </a:r>
            <a:br>
              <a:rPr b="0" lang="en-US" sz="2800">
                <a:solidFill>
                  <a:srgbClr val="000000"/>
                </a:solidFill>
                <a:latin typeface="Arial"/>
                <a:ea typeface="Arial"/>
                <a:cs typeface="Arial"/>
                <a:sym typeface="Arial"/>
              </a:rPr>
            </a:br>
            <a:r>
              <a:rPr b="0" lang="en-US" sz="2800">
                <a:solidFill>
                  <a:srgbClr val="000000"/>
                </a:solidFill>
                <a:latin typeface="Arial"/>
                <a:ea typeface="Arial"/>
                <a:cs typeface="Arial"/>
                <a:sym typeface="Arial"/>
              </a:rPr>
              <a:t>Attributes</a:t>
            </a:r>
            <a:br>
              <a:rPr b="0" lang="en-US" sz="2800">
                <a:solidFill>
                  <a:srgbClr val="000000"/>
                </a:solidFill>
                <a:latin typeface="Arial"/>
                <a:ea typeface="Arial"/>
                <a:cs typeface="Arial"/>
                <a:sym typeface="Arial"/>
              </a:rPr>
            </a:br>
            <a:r>
              <a:rPr b="0" lang="en-US" sz="2800">
                <a:solidFill>
                  <a:srgbClr val="000000"/>
                </a:solidFill>
                <a:latin typeface="Arial"/>
                <a:ea typeface="Arial"/>
                <a:cs typeface="Arial"/>
                <a:sym typeface="Arial"/>
              </a:rPr>
              <a:t>Relationships</a:t>
            </a:r>
            <a:br>
              <a:rPr b="0" lang="en-US" sz="2800">
                <a:solidFill>
                  <a:srgbClr val="000000"/>
                </a:solidFill>
                <a:latin typeface="Arial"/>
                <a:ea typeface="Arial"/>
                <a:cs typeface="Arial"/>
                <a:sym typeface="Arial"/>
              </a:rPr>
            </a:br>
            <a:r>
              <a:rPr b="0" lang="en-US" sz="1800">
                <a:solidFill>
                  <a:srgbClr val="3D4752"/>
                </a:solidFill>
                <a:latin typeface="Avenir"/>
                <a:ea typeface="Avenir"/>
                <a:cs typeface="Avenir"/>
                <a:sym typeface="Avenir"/>
              </a:rPr>
              <a:t> </a:t>
            </a:r>
            <a:endParaRPr b="0" sz="18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ph idx="4294967295" type="title"/>
          </p:nvPr>
        </p:nvSpPr>
        <p:spPr>
          <a:xfrm>
            <a:off x="242811" y="117347"/>
            <a:ext cx="8407154"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5400"/>
              <a:buNone/>
            </a:pPr>
            <a:r>
              <a:rPr lang="en-US" sz="5400">
                <a:solidFill>
                  <a:schemeClr val="dk1"/>
                </a:solidFill>
                <a:latin typeface="Raleway"/>
                <a:ea typeface="Raleway"/>
                <a:cs typeface="Raleway"/>
                <a:sym typeface="Raleway"/>
              </a:rPr>
              <a:t>Entity</a:t>
            </a:r>
            <a:br>
              <a:rPr b="0" lang="en-US" sz="3200">
                <a:solidFill>
                  <a:srgbClr val="000000"/>
                </a:solidFill>
                <a:latin typeface="Arial"/>
                <a:ea typeface="Arial"/>
                <a:cs typeface="Arial"/>
                <a:sym typeface="Arial"/>
              </a:rPr>
            </a:br>
            <a:br>
              <a:rPr lang="en-US" sz="3200"/>
            </a:br>
            <a:br>
              <a:rPr lang="en-US" sz="4800"/>
            </a:br>
            <a:br>
              <a:rPr lang="en-US" sz="9600">
                <a:solidFill>
                  <a:srgbClr val="3D4752"/>
                </a:solidFill>
                <a:latin typeface="Avenir"/>
                <a:ea typeface="Avenir"/>
                <a:cs typeface="Avenir"/>
                <a:sym typeface="Avenir"/>
              </a:rPr>
            </a:br>
            <a:endParaRPr sz="9600">
              <a:solidFill>
                <a:schemeClr val="dk1"/>
              </a:solidFill>
            </a:endParaRPr>
          </a:p>
        </p:txBody>
      </p:sp>
      <p:sp>
        <p:nvSpPr>
          <p:cNvPr id="97" name="Google Shape;97;p8"/>
          <p:cNvSpPr txBox="1"/>
          <p:nvPr>
            <p:ph idx="4294967295" type="title"/>
          </p:nvPr>
        </p:nvSpPr>
        <p:spPr>
          <a:xfrm>
            <a:off x="109646" y="1065308"/>
            <a:ext cx="8306384" cy="77236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400"/>
              <a:buNone/>
            </a:pPr>
            <a:r>
              <a:rPr b="0" lang="en-US" sz="2400">
                <a:solidFill>
                  <a:srgbClr val="000000"/>
                </a:solidFill>
                <a:latin typeface="Avenir"/>
                <a:ea typeface="Avenir"/>
                <a:cs typeface="Avenir"/>
                <a:sym typeface="Avenir"/>
              </a:rPr>
              <a:t>- Refers to entity set and not to single entity occurrence.</a:t>
            </a:r>
            <a:br>
              <a:rPr b="0" lang="en-US" sz="2400">
                <a:solidFill>
                  <a:srgbClr val="000000"/>
                </a:solidFill>
                <a:latin typeface="Avenir"/>
                <a:ea typeface="Avenir"/>
                <a:cs typeface="Avenir"/>
                <a:sym typeface="Avenir"/>
              </a:rPr>
            </a:br>
            <a:r>
              <a:rPr b="0" lang="en-US" sz="2400">
                <a:solidFill>
                  <a:srgbClr val="000000"/>
                </a:solidFill>
                <a:latin typeface="Avenir"/>
                <a:ea typeface="Avenir"/>
                <a:cs typeface="Avenir"/>
                <a:sym typeface="Avenir"/>
              </a:rPr>
              <a:t>- Corresponds to table and not to row in relational environment.</a:t>
            </a:r>
            <a:br>
              <a:rPr b="0" lang="en-US" sz="2400">
                <a:solidFill>
                  <a:srgbClr val="000000"/>
                </a:solidFill>
                <a:latin typeface="Avenir"/>
                <a:ea typeface="Avenir"/>
                <a:cs typeface="Avenir"/>
                <a:sym typeface="Avenir"/>
              </a:rPr>
            </a:br>
            <a:r>
              <a:rPr b="0" lang="en-US" sz="2400">
                <a:solidFill>
                  <a:srgbClr val="000000"/>
                </a:solidFill>
                <a:latin typeface="Avenir"/>
                <a:ea typeface="Avenir"/>
                <a:cs typeface="Avenir"/>
                <a:sym typeface="Avenir"/>
              </a:rPr>
              <a:t>- In both Chen and Crow’s Foot models, entity is - represented by rectangle containing entity’s name.</a:t>
            </a:r>
            <a:br>
              <a:rPr b="0" lang="en-US" sz="2400">
                <a:solidFill>
                  <a:srgbClr val="000000"/>
                </a:solidFill>
                <a:latin typeface="Avenir"/>
                <a:ea typeface="Avenir"/>
                <a:cs typeface="Avenir"/>
                <a:sym typeface="Avenir"/>
              </a:rPr>
            </a:br>
            <a:r>
              <a:rPr b="0" lang="en-US" sz="2400">
                <a:solidFill>
                  <a:srgbClr val="000000"/>
                </a:solidFill>
                <a:latin typeface="Avenir"/>
                <a:ea typeface="Avenir"/>
                <a:cs typeface="Avenir"/>
                <a:sym typeface="Avenir"/>
              </a:rPr>
              <a:t>- Entity name, a noun, is usually written in capital letters</a:t>
            </a:r>
            <a:br>
              <a:rPr b="0" lang="en-US">
                <a:solidFill>
                  <a:srgbClr val="000000"/>
                </a:solidFill>
                <a:latin typeface="Arial"/>
                <a:ea typeface="Arial"/>
                <a:cs typeface="Arial"/>
                <a:sym typeface="Arial"/>
              </a:rPr>
            </a:br>
            <a:br>
              <a:rPr b="0" lang="en-US" sz="2800">
                <a:solidFill>
                  <a:srgbClr val="000000"/>
                </a:solidFill>
                <a:latin typeface="Arial"/>
                <a:ea typeface="Arial"/>
                <a:cs typeface="Arial"/>
                <a:sym typeface="Arial"/>
              </a:rPr>
            </a:br>
            <a:r>
              <a:rPr b="0" lang="en-US" sz="1800">
                <a:solidFill>
                  <a:srgbClr val="3D4752"/>
                </a:solidFill>
                <a:latin typeface="Avenir"/>
                <a:ea typeface="Avenir"/>
                <a:cs typeface="Avenir"/>
                <a:sym typeface="Avenir"/>
              </a:rPr>
              <a:t> </a:t>
            </a:r>
            <a:endParaRPr b="0" sz="1800">
              <a:latin typeface="Lato"/>
              <a:ea typeface="Lato"/>
              <a:cs typeface="Lato"/>
              <a:sym typeface="Lato"/>
            </a:endParaRPr>
          </a:p>
        </p:txBody>
      </p:sp>
      <p:pic>
        <p:nvPicPr>
          <p:cNvPr id="98" name="Google Shape;98;p8"/>
          <p:cNvPicPr preferRelativeResize="0"/>
          <p:nvPr/>
        </p:nvPicPr>
        <p:blipFill rotWithShape="1">
          <a:blip r:embed="rId3">
            <a:alphaModFix/>
          </a:blip>
          <a:srcRect b="0" l="0" r="0" t="0"/>
          <a:stretch/>
        </p:blipFill>
        <p:spPr>
          <a:xfrm>
            <a:off x="5521818" y="3418171"/>
            <a:ext cx="1935426" cy="1214539"/>
          </a:xfrm>
          <a:prstGeom prst="rect">
            <a:avLst/>
          </a:prstGeom>
          <a:noFill/>
          <a:ln>
            <a:noFill/>
          </a:ln>
        </p:spPr>
      </p:pic>
      <p:pic>
        <p:nvPicPr>
          <p:cNvPr id="99" name="Google Shape;99;p8"/>
          <p:cNvPicPr preferRelativeResize="0"/>
          <p:nvPr/>
        </p:nvPicPr>
        <p:blipFill rotWithShape="1">
          <a:blip r:embed="rId4">
            <a:alphaModFix/>
          </a:blip>
          <a:srcRect b="0" l="0" r="0" t="0"/>
          <a:stretch/>
        </p:blipFill>
        <p:spPr>
          <a:xfrm>
            <a:off x="2105488" y="3582463"/>
            <a:ext cx="1524000" cy="933450"/>
          </a:xfrm>
          <a:prstGeom prst="rect">
            <a:avLst/>
          </a:prstGeom>
          <a:noFill/>
          <a:ln>
            <a:noFill/>
          </a:ln>
        </p:spPr>
      </p:pic>
      <p:sp>
        <p:nvSpPr>
          <p:cNvPr id="100" name="Google Shape;100;p8"/>
          <p:cNvSpPr txBox="1"/>
          <p:nvPr/>
        </p:nvSpPr>
        <p:spPr>
          <a:xfrm>
            <a:off x="2173227" y="4515913"/>
            <a:ext cx="138852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Chen notations</a:t>
            </a:r>
            <a:endParaRPr b="0" i="0" sz="1400" u="none" cap="none" strike="noStrike">
              <a:solidFill>
                <a:srgbClr val="000000"/>
              </a:solidFill>
              <a:latin typeface="Arial"/>
              <a:ea typeface="Arial"/>
              <a:cs typeface="Arial"/>
              <a:sym typeface="Arial"/>
            </a:endParaRPr>
          </a:p>
        </p:txBody>
      </p:sp>
      <p:sp>
        <p:nvSpPr>
          <p:cNvPr id="101" name="Google Shape;101;p8"/>
          <p:cNvSpPr txBox="1"/>
          <p:nvPr/>
        </p:nvSpPr>
        <p:spPr>
          <a:xfrm>
            <a:off x="5671037" y="4515913"/>
            <a:ext cx="16369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Crows Foot Model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9"/>
          <p:cNvSpPr txBox="1"/>
          <p:nvPr>
            <p:ph idx="4294967295" type="title"/>
          </p:nvPr>
        </p:nvSpPr>
        <p:spPr>
          <a:xfrm>
            <a:off x="242811" y="117347"/>
            <a:ext cx="8407154"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5400"/>
              <a:buNone/>
            </a:pPr>
            <a:r>
              <a:rPr lang="en-US" sz="5400">
                <a:solidFill>
                  <a:schemeClr val="dk1"/>
                </a:solidFill>
              </a:rPr>
              <a:t>Attributes</a:t>
            </a:r>
            <a:br>
              <a:rPr b="0" lang="en-US" sz="3200">
                <a:solidFill>
                  <a:srgbClr val="000000"/>
                </a:solidFill>
                <a:latin typeface="Arial"/>
                <a:ea typeface="Arial"/>
                <a:cs typeface="Arial"/>
                <a:sym typeface="Arial"/>
              </a:rPr>
            </a:br>
            <a:br>
              <a:rPr lang="en-US" sz="3200"/>
            </a:br>
            <a:br>
              <a:rPr lang="en-US" sz="4800"/>
            </a:br>
            <a:br>
              <a:rPr lang="en-US" sz="9600">
                <a:solidFill>
                  <a:srgbClr val="3D4752"/>
                </a:solidFill>
                <a:latin typeface="Avenir"/>
                <a:ea typeface="Avenir"/>
                <a:cs typeface="Avenir"/>
                <a:sym typeface="Avenir"/>
              </a:rPr>
            </a:br>
            <a:endParaRPr sz="9600">
              <a:solidFill>
                <a:schemeClr val="dk1"/>
              </a:solidFill>
            </a:endParaRPr>
          </a:p>
        </p:txBody>
      </p:sp>
      <p:sp>
        <p:nvSpPr>
          <p:cNvPr id="107" name="Google Shape;107;p9"/>
          <p:cNvSpPr txBox="1"/>
          <p:nvPr>
            <p:ph idx="4294967295" type="title"/>
          </p:nvPr>
        </p:nvSpPr>
        <p:spPr>
          <a:xfrm>
            <a:off x="109646" y="1065308"/>
            <a:ext cx="8306384" cy="77236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b="0" lang="en-US" sz="2000">
                <a:latin typeface="Avenir"/>
                <a:ea typeface="Avenir"/>
                <a:cs typeface="Avenir"/>
                <a:sym typeface="Avenir"/>
              </a:rPr>
              <a:t>- Characteristics of entities</a:t>
            </a:r>
            <a:br>
              <a:rPr b="0" lang="en-US" sz="2000">
                <a:latin typeface="Avenir"/>
                <a:ea typeface="Avenir"/>
                <a:cs typeface="Avenir"/>
                <a:sym typeface="Avenir"/>
              </a:rPr>
            </a:br>
            <a:r>
              <a:rPr b="0" lang="en-US" sz="2000">
                <a:latin typeface="Avenir"/>
                <a:ea typeface="Avenir"/>
                <a:cs typeface="Avenir"/>
                <a:sym typeface="Avenir"/>
              </a:rPr>
              <a:t>- In Chen model, attributes are represented by ovals and are connected to entity rectangle with a line</a:t>
            </a:r>
            <a:br>
              <a:rPr b="0" lang="en-US" sz="2000">
                <a:latin typeface="Avenir"/>
                <a:ea typeface="Avenir"/>
                <a:cs typeface="Avenir"/>
                <a:sym typeface="Avenir"/>
              </a:rPr>
            </a:br>
            <a:r>
              <a:rPr b="0" lang="en-US" sz="2000">
                <a:latin typeface="Avenir"/>
                <a:ea typeface="Avenir"/>
                <a:cs typeface="Avenir"/>
                <a:sym typeface="Avenir"/>
              </a:rPr>
              <a:t>- Each oval contains the name of attribute it represents</a:t>
            </a:r>
            <a:br>
              <a:rPr b="0" lang="en-US" sz="2000">
                <a:latin typeface="Avenir"/>
                <a:ea typeface="Avenir"/>
                <a:cs typeface="Avenir"/>
                <a:sym typeface="Avenir"/>
              </a:rPr>
            </a:br>
            <a:r>
              <a:rPr b="0" lang="en-US" sz="2000">
                <a:latin typeface="Avenir"/>
                <a:ea typeface="Avenir"/>
                <a:cs typeface="Avenir"/>
                <a:sym typeface="Avenir"/>
              </a:rPr>
              <a:t>- In Crow’s Foot model, attributes are written in attribute box below entity rectangle</a:t>
            </a:r>
            <a:br>
              <a:rPr lang="en-US" sz="2400"/>
            </a:br>
            <a:br>
              <a:rPr b="0" lang="en-US">
                <a:solidFill>
                  <a:srgbClr val="000000"/>
                </a:solidFill>
                <a:latin typeface="Arial"/>
                <a:ea typeface="Arial"/>
                <a:cs typeface="Arial"/>
                <a:sym typeface="Arial"/>
              </a:rPr>
            </a:br>
            <a:br>
              <a:rPr b="0" lang="en-US" sz="2800">
                <a:solidFill>
                  <a:srgbClr val="000000"/>
                </a:solidFill>
                <a:latin typeface="Arial"/>
                <a:ea typeface="Arial"/>
                <a:cs typeface="Arial"/>
                <a:sym typeface="Arial"/>
              </a:rPr>
            </a:br>
            <a:r>
              <a:rPr b="0" lang="en-US" sz="1800">
                <a:solidFill>
                  <a:srgbClr val="3D4752"/>
                </a:solidFill>
                <a:latin typeface="Avenir"/>
                <a:ea typeface="Avenir"/>
                <a:cs typeface="Avenir"/>
                <a:sym typeface="Avenir"/>
              </a:rPr>
              <a:t> </a:t>
            </a:r>
            <a:endParaRPr b="0" sz="1800">
              <a:latin typeface="Lato"/>
              <a:ea typeface="Lato"/>
              <a:cs typeface="Lato"/>
              <a:sym typeface="Lato"/>
            </a:endParaRPr>
          </a:p>
        </p:txBody>
      </p:sp>
      <p:sp>
        <p:nvSpPr>
          <p:cNvPr id="108" name="Google Shape;108;p9"/>
          <p:cNvSpPr txBox="1"/>
          <p:nvPr/>
        </p:nvSpPr>
        <p:spPr>
          <a:xfrm>
            <a:off x="2173227" y="4515913"/>
            <a:ext cx="138852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Chen notations</a:t>
            </a:r>
            <a:endParaRPr b="0" i="0" sz="1400" u="none" cap="none" strike="noStrike">
              <a:solidFill>
                <a:srgbClr val="000000"/>
              </a:solidFill>
              <a:latin typeface="Arial"/>
              <a:ea typeface="Arial"/>
              <a:cs typeface="Arial"/>
              <a:sym typeface="Arial"/>
            </a:endParaRPr>
          </a:p>
        </p:txBody>
      </p:sp>
      <p:sp>
        <p:nvSpPr>
          <p:cNvPr id="109" name="Google Shape;109;p9"/>
          <p:cNvSpPr txBox="1"/>
          <p:nvPr/>
        </p:nvSpPr>
        <p:spPr>
          <a:xfrm>
            <a:off x="5671037" y="4515913"/>
            <a:ext cx="16369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Crows Foot Model</a:t>
            </a:r>
            <a:endParaRPr b="0" i="0" sz="1400" u="none" cap="none" strike="noStrike">
              <a:solidFill>
                <a:srgbClr val="000000"/>
              </a:solidFill>
              <a:latin typeface="Arial"/>
              <a:ea typeface="Arial"/>
              <a:cs typeface="Arial"/>
              <a:sym typeface="Arial"/>
            </a:endParaRPr>
          </a:p>
        </p:txBody>
      </p:sp>
      <p:pic>
        <p:nvPicPr>
          <p:cNvPr id="110" name="Google Shape;110;p9"/>
          <p:cNvPicPr preferRelativeResize="0"/>
          <p:nvPr/>
        </p:nvPicPr>
        <p:blipFill rotWithShape="1">
          <a:blip r:embed="rId3">
            <a:alphaModFix/>
          </a:blip>
          <a:srcRect b="0" l="0" r="0" t="0"/>
          <a:stretch/>
        </p:blipFill>
        <p:spPr>
          <a:xfrm>
            <a:off x="5432255" y="3056738"/>
            <a:ext cx="2114550" cy="1533525"/>
          </a:xfrm>
          <a:prstGeom prst="rect">
            <a:avLst/>
          </a:prstGeom>
          <a:noFill/>
          <a:ln>
            <a:noFill/>
          </a:ln>
        </p:spPr>
      </p:pic>
      <p:pic>
        <p:nvPicPr>
          <p:cNvPr id="111" name="Google Shape;111;p9"/>
          <p:cNvPicPr preferRelativeResize="0"/>
          <p:nvPr/>
        </p:nvPicPr>
        <p:blipFill rotWithShape="1">
          <a:blip r:embed="rId4">
            <a:alphaModFix/>
          </a:blip>
          <a:srcRect b="0" l="0" r="0" t="0"/>
          <a:stretch/>
        </p:blipFill>
        <p:spPr>
          <a:xfrm>
            <a:off x="1913924" y="3572938"/>
            <a:ext cx="1647825" cy="942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6790320DCB864FA897DA2BBC3E78BE" ma:contentTypeVersion="8" ma:contentTypeDescription="Create a new document." ma:contentTypeScope="" ma:versionID="eb69202140b83fadf39572061d890883">
  <xsd:schema xmlns:xsd="http://www.w3.org/2001/XMLSchema" xmlns:xs="http://www.w3.org/2001/XMLSchema" xmlns:p="http://schemas.microsoft.com/office/2006/metadata/properties" xmlns:ns2="bd88c6ce-5686-456d-97d5-62608ca3b2de" xmlns:ns3="5e5532f7-1ec3-456b-9161-ad99dae19dc2" targetNamespace="http://schemas.microsoft.com/office/2006/metadata/properties" ma:root="true" ma:fieldsID="987a7dc84a9065006cf458b7bf8b3b01" ns2:_="" ns3:_="">
    <xsd:import namespace="bd88c6ce-5686-456d-97d5-62608ca3b2de"/>
    <xsd:import namespace="5e5532f7-1ec3-456b-9161-ad99dae19dc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88c6ce-5686-456d-97d5-62608ca3b2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982d53a-bb51-487e-8db8-b606b23a34a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5532f7-1ec3-456b-9161-ad99dae19dc2"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627c6eaa-2741-4ab4-9767-ec3ce29d60ce}" ma:internalName="TaxCatchAll" ma:showField="CatchAllData" ma:web="5e5532f7-1ec3-456b-9161-ad99dae19dc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d88c6ce-5686-456d-97d5-62608ca3b2de">
      <Terms xmlns="http://schemas.microsoft.com/office/infopath/2007/PartnerControls"/>
    </lcf76f155ced4ddcb4097134ff3c332f>
    <TaxCatchAll xmlns="5e5532f7-1ec3-456b-9161-ad99dae19dc2" xsi:nil="true"/>
  </documentManagement>
</p:properties>
</file>

<file path=customXml/itemProps1.xml><?xml version="1.0" encoding="utf-8"?>
<ds:datastoreItem xmlns:ds="http://schemas.openxmlformats.org/officeDocument/2006/customXml" ds:itemID="{C8F8EE20-47B2-446B-84D5-5FC8DD26F11E}"/>
</file>

<file path=customXml/itemProps2.xml><?xml version="1.0" encoding="utf-8"?>
<ds:datastoreItem xmlns:ds="http://schemas.openxmlformats.org/officeDocument/2006/customXml" ds:itemID="{CC397B3C-0784-4310-9D55-2057E8F23135}"/>
</file>

<file path=customXml/itemProps3.xml><?xml version="1.0" encoding="utf-8"?>
<ds:datastoreItem xmlns:ds="http://schemas.openxmlformats.org/officeDocument/2006/customXml" ds:itemID="{DE13EC47-B5DD-4DA2-B60E-845D46888F1D}"/>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0x010100696790320DCB864FA897DA2BBC3E78BE</vt:lpwstr>
  </property>
</Properties>
</file>