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99" r:id="rId4"/>
    <p:sldId id="311" r:id="rId5"/>
    <p:sldId id="312" r:id="rId6"/>
    <p:sldId id="313" r:id="rId7"/>
    <p:sldId id="314" r:id="rId8"/>
    <p:sldId id="298" r:id="rId9"/>
    <p:sldId id="301" r:id="rId10"/>
    <p:sldId id="316" r:id="rId11"/>
    <p:sldId id="321" r:id="rId12"/>
    <p:sldId id="317" r:id="rId13"/>
    <p:sldId id="318" r:id="rId14"/>
    <p:sldId id="319" r:id="rId15"/>
    <p:sldId id="300" r:id="rId16"/>
    <p:sldId id="320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145C45-DB44-40E7-92CA-437E17146A07}">
  <a:tblStyle styleId="{E3145C45-DB44-40E7-92CA-437E17146A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5421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9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27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41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648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532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403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357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81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81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09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91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50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630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00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88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77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Cardinality &amp; Participation Constraint in DBMS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330410"/>
            <a:ext cx="7871378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venir"/>
              </a:rPr>
              <a:t>Three degrees </a:t>
            </a:r>
            <a:r>
              <a:rPr lang="en-US" sz="4400" dirty="0">
                <a:solidFill>
                  <a:schemeClr val="tx1"/>
                </a:solidFill>
                <a:latin typeface="Avenir"/>
              </a:rPr>
              <a:t>of </a:t>
            </a:r>
            <a:r>
              <a:rPr lang="en-US" sz="4400" dirty="0" smtClean="0">
                <a:solidFill>
                  <a:schemeClr val="tx1"/>
                </a:solidFill>
                <a:latin typeface="Avenir"/>
              </a:rPr>
              <a:t>Cardinality</a:t>
            </a:r>
            <a:endParaRPr lang="en-US" sz="4400" dirty="0">
              <a:solidFill>
                <a:schemeClr val="tx1"/>
              </a:solidFill>
              <a:latin typeface="Avenir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438120" y="1429293"/>
            <a:ext cx="8306384" cy="77236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800" b="0" dirty="0" smtClean="0">
                <a:solidFill>
                  <a:srgbClr val="222222"/>
                </a:solidFill>
                <a:latin typeface="Open Sans"/>
              </a:rPr>
              <a:t/>
            </a:r>
            <a:br>
              <a:rPr lang="en-US" sz="1800" b="0" dirty="0" smtClean="0">
                <a:solidFill>
                  <a:srgbClr val="222222"/>
                </a:solidFill>
                <a:latin typeface="Open Sans"/>
              </a:rPr>
            </a:br>
            <a:endParaRPr lang="en-US" sz="1800" b="0" dirty="0">
              <a:solidFill>
                <a:srgbClr val="222222"/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5774" y="1360229"/>
            <a:ext cx="75872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One-to-One (1:1):One occurrence of an entity relates to only one occurrence in another entity.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5775" y="1929825"/>
            <a:ext cx="7587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One-to-Many (1:M): One occurrence in an entity relates to many occurrences in another </a:t>
            </a:r>
            <a:r>
              <a:rPr lang="en-US" dirty="0" smtClean="0"/>
              <a:t>entity.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5774" y="2532545"/>
            <a:ext cx="7587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Many-to-Many (M:N) Many occurrences in an entity relate to many occurrences in another entity.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6648"/>
            <a:ext cx="3537937" cy="909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054" y="4296002"/>
            <a:ext cx="3343875" cy="820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980" y="3339695"/>
            <a:ext cx="2875209" cy="6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5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448229"/>
            <a:ext cx="7871378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Requirement Analysis</a:t>
            </a:r>
            <a:endParaRPr lang="en" sz="9600" dirty="0">
              <a:solidFill>
                <a:schemeClr val="dk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5775" y="1740779"/>
            <a:ext cx="829174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Employee belongs to the department, some of the employees are new and having no department. An employee is not belongs to more than one department at the same time.</a:t>
            </a:r>
          </a:p>
          <a:p>
            <a:r>
              <a:rPr lang="en-US" dirty="0" smtClean="0"/>
              <a:t>Employee salary is maintained on monthly basis. Therefore new employee might  not have the salaries for the current month.</a:t>
            </a:r>
          </a:p>
          <a:p>
            <a:r>
              <a:rPr lang="en-US" dirty="0" smtClean="0"/>
              <a:t>Every employee participating in a team. Each employee participate in a single team.</a:t>
            </a:r>
          </a:p>
          <a:p>
            <a:endParaRPr lang="en-US" dirty="0"/>
          </a:p>
          <a:p>
            <a:r>
              <a:rPr lang="en-US" dirty="0" smtClean="0"/>
              <a:t>These teams are managed by the employees, an employee can manage the single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6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330410"/>
            <a:ext cx="7871378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venir"/>
              </a:rPr>
              <a:t>Cardinality in SQL</a:t>
            </a:r>
          </a:p>
        </p:txBody>
      </p:sp>
      <p:sp>
        <p:nvSpPr>
          <p:cNvPr id="8" name="Rectangle 7"/>
          <p:cNvSpPr/>
          <p:nvPr/>
        </p:nvSpPr>
        <p:spPr>
          <a:xfrm>
            <a:off x="402610" y="1347783"/>
            <a:ext cx="8430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Cardinality refers to the uniqueness of data contained in a column. If a column has a lot of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duplicate</a:t>
            </a:r>
            <a:r>
              <a:rPr lang="en-US" dirty="0"/>
              <a:t> data (e.g. a column that stores either "true" or "false</a:t>
            </a:r>
            <a:r>
              <a:rPr lang="en-US" dirty="0" smtClean="0"/>
              <a:t>"),it </a:t>
            </a:r>
            <a:r>
              <a:rPr lang="en-US" dirty="0"/>
              <a:t>has </a:t>
            </a:r>
            <a:r>
              <a:rPr lang="en-US" sz="2400" dirty="0">
                <a:solidFill>
                  <a:srgbClr val="FF0000"/>
                </a:solidFill>
              </a:rPr>
              <a:t>low</a:t>
            </a:r>
            <a:r>
              <a:rPr lang="en-US" dirty="0"/>
              <a:t> cardinality, but if the values are highly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unique</a:t>
            </a:r>
            <a:r>
              <a:rPr lang="en-US" dirty="0"/>
              <a:t> (e.g. Social Security numbers), it has </a:t>
            </a:r>
            <a:r>
              <a:rPr lang="en-US" sz="2000" dirty="0">
                <a:solidFill>
                  <a:srgbClr val="FF0000"/>
                </a:solidFill>
              </a:rPr>
              <a:t>high</a:t>
            </a:r>
            <a:r>
              <a:rPr lang="en-US" dirty="0"/>
              <a:t> cardinality</a:t>
            </a:r>
          </a:p>
        </p:txBody>
      </p:sp>
    </p:spTree>
    <p:extLst>
      <p:ext uri="{BB962C8B-B14F-4D97-AF65-F5344CB8AC3E}">
        <p14:creationId xmlns:p14="http://schemas.microsoft.com/office/powerpoint/2010/main" val="355758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330410"/>
            <a:ext cx="7871378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venir"/>
              </a:rPr>
              <a:t>Cardinality in SQL</a:t>
            </a:r>
          </a:p>
        </p:txBody>
      </p:sp>
      <p:sp>
        <p:nvSpPr>
          <p:cNvPr id="8" name="Rectangle 7"/>
          <p:cNvSpPr/>
          <p:nvPr/>
        </p:nvSpPr>
        <p:spPr>
          <a:xfrm>
            <a:off x="402610" y="1347783"/>
            <a:ext cx="84306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Raleway" panose="020B0604020202020204" charset="0"/>
              </a:rPr>
              <a:t>For example</a:t>
            </a:r>
            <a:r>
              <a:rPr lang="en-US" b="1" dirty="0" smtClean="0">
                <a:latin typeface="Raleway" panose="020B0604020202020204" charset="0"/>
              </a:rPr>
              <a:t>,</a:t>
            </a:r>
          </a:p>
          <a:p>
            <a:endParaRPr lang="en-US" dirty="0" smtClean="0"/>
          </a:p>
          <a:p>
            <a:r>
              <a:rPr lang="en-US" sz="1800" dirty="0" smtClean="0"/>
              <a:t>let’s </a:t>
            </a:r>
            <a:r>
              <a:rPr lang="en-US" sz="1800" dirty="0"/>
              <a:t>say we have a table with a “</a:t>
            </a:r>
            <a:r>
              <a:rPr lang="en-US" sz="1800" dirty="0">
                <a:solidFill>
                  <a:srgbClr val="FF0000"/>
                </a:solidFill>
              </a:rPr>
              <a:t>Gender</a:t>
            </a:r>
            <a:r>
              <a:rPr lang="en-US" sz="1800" dirty="0"/>
              <a:t>” column which has only two possible values of “</a:t>
            </a:r>
            <a:r>
              <a:rPr lang="en-US" sz="1800" dirty="0">
                <a:solidFill>
                  <a:srgbClr val="FF0000"/>
                </a:solidFill>
              </a:rPr>
              <a:t>Male</a:t>
            </a:r>
            <a:r>
              <a:rPr lang="en-US" sz="1800" dirty="0"/>
              <a:t>” and “</a:t>
            </a:r>
            <a:r>
              <a:rPr lang="en-US" sz="1800" dirty="0">
                <a:solidFill>
                  <a:srgbClr val="FF0000"/>
                </a:solidFill>
              </a:rPr>
              <a:t>Female</a:t>
            </a:r>
            <a:r>
              <a:rPr lang="en-US" sz="1800" dirty="0" smtClean="0"/>
              <a:t>”.</a:t>
            </a:r>
          </a:p>
          <a:p>
            <a:r>
              <a:rPr lang="en-US" sz="1800" dirty="0" smtClean="0"/>
              <a:t>Then</a:t>
            </a:r>
            <a:r>
              <a:rPr lang="en-US" sz="1800" dirty="0"/>
              <a:t>, that “</a:t>
            </a:r>
            <a:r>
              <a:rPr lang="en-US" sz="1800" dirty="0">
                <a:solidFill>
                  <a:srgbClr val="FF0000"/>
                </a:solidFill>
              </a:rPr>
              <a:t>Gender</a:t>
            </a:r>
            <a:r>
              <a:rPr lang="en-US" sz="1800" dirty="0"/>
              <a:t>” column would have a cardinality of 2, because there are only two unique values that could possibly appear in that column .</a:t>
            </a:r>
          </a:p>
        </p:txBody>
      </p:sp>
    </p:spTree>
    <p:extLst>
      <p:ext uri="{BB962C8B-B14F-4D97-AF65-F5344CB8AC3E}">
        <p14:creationId xmlns:p14="http://schemas.microsoft.com/office/powerpoint/2010/main" val="85330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330410"/>
            <a:ext cx="7871378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venir"/>
              </a:rPr>
              <a:t>Cardinality in SQL</a:t>
            </a:r>
          </a:p>
        </p:txBody>
      </p:sp>
      <p:sp>
        <p:nvSpPr>
          <p:cNvPr id="8" name="Rectangle 7"/>
          <p:cNvSpPr/>
          <p:nvPr/>
        </p:nvSpPr>
        <p:spPr>
          <a:xfrm>
            <a:off x="402610" y="1347783"/>
            <a:ext cx="84306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Raleway" panose="020B0604020202020204" charset="0"/>
              </a:rPr>
              <a:t>Let’s say that we have a primary key column on a table with </a:t>
            </a:r>
            <a:r>
              <a:rPr lang="en-US" sz="2800" b="1" dirty="0">
                <a:solidFill>
                  <a:srgbClr val="FF0000"/>
                </a:solidFill>
                <a:latin typeface="Raleway" panose="020B0604020202020204" charset="0"/>
              </a:rPr>
              <a:t>10,000</a:t>
            </a:r>
            <a:r>
              <a:rPr lang="en-US" b="1" dirty="0">
                <a:latin typeface="Raleway" panose="020B0604020202020204" charset="0"/>
              </a:rPr>
              <a:t> rows. What do you think the cardinality of that column would be?</a:t>
            </a:r>
          </a:p>
        </p:txBody>
      </p:sp>
      <p:sp>
        <p:nvSpPr>
          <p:cNvPr id="2" name="Rectangle 1"/>
          <p:cNvSpPr/>
          <p:nvPr/>
        </p:nvSpPr>
        <p:spPr>
          <a:xfrm>
            <a:off x="402609" y="2585348"/>
            <a:ext cx="80045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Primary key</a:t>
            </a:r>
            <a:r>
              <a:rPr lang="en-US" dirty="0"/>
              <a:t>: It is a key in a relational database that is unique for each record.</a:t>
            </a:r>
          </a:p>
        </p:txBody>
      </p:sp>
    </p:spTree>
    <p:extLst>
      <p:ext uri="{BB962C8B-B14F-4D97-AF65-F5344CB8AC3E}">
        <p14:creationId xmlns:p14="http://schemas.microsoft.com/office/powerpoint/2010/main" val="298734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438120" y="383676"/>
            <a:ext cx="8407154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Participation </a:t>
            </a:r>
            <a:r>
              <a:rPr lang="en-US" sz="3200" dirty="0">
                <a:solidFill>
                  <a:schemeClr val="tx1"/>
                </a:solidFill>
              </a:rPr>
              <a:t>Constraint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9600" dirty="0">
                <a:solidFill>
                  <a:srgbClr val="3D4752"/>
                </a:solidFill>
                <a:latin typeface="Avenir"/>
              </a:rPr>
              <a:t/>
            </a:r>
            <a:br>
              <a:rPr lang="en-US" sz="9600" dirty="0">
                <a:solidFill>
                  <a:srgbClr val="3D4752"/>
                </a:solidFill>
                <a:latin typeface="Avenir"/>
              </a:rPr>
            </a:br>
            <a:endParaRPr lang="en" sz="9600" dirty="0">
              <a:solidFill>
                <a:schemeClr val="dk1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438120" y="1151676"/>
            <a:ext cx="8306384" cy="77236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b="0" dirty="0" smtClean="0">
                <a:solidFill>
                  <a:srgbClr val="3D4752"/>
                </a:solidFill>
                <a:latin typeface="Avenir"/>
              </a:rPr>
            </a:br>
            <a:r>
              <a:rPr lang="en-US" sz="1800" b="0" dirty="0">
                <a:solidFill>
                  <a:srgbClr val="3D4752"/>
                </a:solidFill>
                <a:latin typeface="Avenir"/>
              </a:rPr>
              <a:t>There are two types of participation constraints—</a:t>
            </a:r>
            <a:r>
              <a:rPr lang="en-US" sz="1800" b="0" dirty="0">
                <a:solidFill>
                  <a:srgbClr val="00B050"/>
                </a:solidFill>
                <a:latin typeface="Avenir"/>
              </a:rPr>
              <a:t>total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 and </a:t>
            </a:r>
            <a:r>
              <a:rPr lang="en-US" sz="1800" b="0" dirty="0">
                <a:solidFill>
                  <a:srgbClr val="00B050"/>
                </a:solidFill>
                <a:latin typeface="Avenir"/>
              </a:rPr>
              <a:t>partial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. </a:t>
            </a:r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b="0" dirty="0" smtClean="0">
                <a:solidFill>
                  <a:srgbClr val="3D4752"/>
                </a:solidFill>
                <a:latin typeface="Avenir"/>
              </a:rPr>
            </a:br>
            <a:r>
              <a:rPr lang="en-US" sz="1800" b="0" dirty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b="0" dirty="0">
                <a:solidFill>
                  <a:srgbClr val="3D4752"/>
                </a:solidFill>
                <a:latin typeface="Avenir"/>
              </a:rPr>
            </a:br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>The 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participation of an entity set </a:t>
            </a:r>
            <a:r>
              <a:rPr lang="en-US" sz="1800" b="0" dirty="0">
                <a:solidFill>
                  <a:srgbClr val="FF0000"/>
                </a:solidFill>
                <a:latin typeface="Avenir"/>
              </a:rPr>
              <a:t>E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 in a relationship set </a:t>
            </a:r>
            <a:r>
              <a:rPr lang="en-US" sz="1800" b="0" dirty="0">
                <a:solidFill>
                  <a:schemeClr val="accent3">
                    <a:lumMod val="75000"/>
                  </a:schemeClr>
                </a:solidFill>
                <a:latin typeface="Avenir"/>
              </a:rPr>
              <a:t>R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 is said to be total if every entity in </a:t>
            </a:r>
            <a:r>
              <a:rPr lang="en-US" sz="1800" b="0" dirty="0">
                <a:solidFill>
                  <a:srgbClr val="FF0000"/>
                </a:solidFill>
                <a:latin typeface="Avenir"/>
              </a:rPr>
              <a:t>E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 participates in at least one relationship in </a:t>
            </a:r>
            <a:r>
              <a:rPr lang="en-US" sz="1800" b="0" dirty="0">
                <a:solidFill>
                  <a:schemeClr val="accent3">
                    <a:lumMod val="75000"/>
                  </a:schemeClr>
                </a:solidFill>
                <a:latin typeface="Avenir"/>
              </a:rPr>
              <a:t>R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. </a:t>
            </a:r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b="0" dirty="0" smtClean="0">
                <a:solidFill>
                  <a:srgbClr val="3D4752"/>
                </a:solidFill>
                <a:latin typeface="Avenir"/>
              </a:rPr>
            </a:br>
            <a:r>
              <a:rPr lang="en-US" sz="1800" b="0" dirty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b="0" dirty="0">
                <a:solidFill>
                  <a:srgbClr val="3D4752"/>
                </a:solidFill>
                <a:latin typeface="Avenir"/>
              </a:rPr>
            </a:br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>If 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only some entities in </a:t>
            </a:r>
            <a:r>
              <a:rPr lang="en-US" sz="1800" b="0" dirty="0">
                <a:solidFill>
                  <a:srgbClr val="FF0000"/>
                </a:solidFill>
                <a:latin typeface="Avenir"/>
              </a:rPr>
              <a:t>E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 participate in relationships in </a:t>
            </a:r>
            <a:r>
              <a:rPr lang="en-US" sz="1800" b="0" dirty="0">
                <a:solidFill>
                  <a:schemeClr val="accent3">
                    <a:lumMod val="75000"/>
                  </a:schemeClr>
                </a:solidFill>
                <a:latin typeface="Avenir"/>
              </a:rPr>
              <a:t>R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, the participation of entity set </a:t>
            </a:r>
            <a:r>
              <a:rPr lang="en-US" sz="1800" b="0" dirty="0">
                <a:solidFill>
                  <a:srgbClr val="FF0000"/>
                </a:solidFill>
                <a:latin typeface="Avenir"/>
              </a:rPr>
              <a:t>E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 in relationship </a:t>
            </a:r>
            <a:r>
              <a:rPr lang="en-US" sz="1800" b="0" dirty="0">
                <a:solidFill>
                  <a:schemeClr val="accent3">
                    <a:lumMod val="75000"/>
                  </a:schemeClr>
                </a:solidFill>
                <a:latin typeface="Avenir"/>
              </a:rPr>
              <a:t>R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 is said to be partial. </a:t>
            </a:r>
            <a:br>
              <a:rPr lang="en-US" sz="1800" b="0" dirty="0">
                <a:solidFill>
                  <a:srgbClr val="3D4752"/>
                </a:solidFill>
                <a:latin typeface="Avenir"/>
              </a:rPr>
            </a:br>
            <a:r>
              <a:rPr lang="en-US" sz="1800" b="0" dirty="0">
                <a:solidFill>
                  <a:srgbClr val="3D4752"/>
                </a:solidFill>
                <a:latin typeface="Avenir"/>
              </a:rPr>
              <a:t> 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0640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438120" y="383676"/>
            <a:ext cx="8407154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Participation Constraint (In ER Model)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9600" dirty="0">
                <a:solidFill>
                  <a:srgbClr val="3D4752"/>
                </a:solidFill>
                <a:latin typeface="Avenir"/>
              </a:rPr>
              <a:t/>
            </a:r>
            <a:br>
              <a:rPr lang="en-US" sz="9600" dirty="0">
                <a:solidFill>
                  <a:srgbClr val="3D4752"/>
                </a:solidFill>
                <a:latin typeface="Avenir"/>
              </a:rPr>
            </a:br>
            <a:endParaRPr lang="en" sz="9600" dirty="0">
              <a:solidFill>
                <a:schemeClr val="dk1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438120" y="1151676"/>
            <a:ext cx="8306384" cy="77236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b="0" dirty="0" smtClean="0">
                <a:solidFill>
                  <a:srgbClr val="3D4752"/>
                </a:solidFill>
                <a:latin typeface="Avenir"/>
              </a:rPr>
            </a:br>
            <a:r>
              <a:rPr lang="en-US" sz="1800" dirty="0">
                <a:solidFill>
                  <a:srgbClr val="FF0000"/>
                </a:solidFill>
                <a:latin typeface="Avenir"/>
              </a:rPr>
              <a:t>Double line 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indicates the total participation constraint in an ER model. </a:t>
            </a:r>
            <a:br>
              <a:rPr lang="en-US" sz="1800" b="0" dirty="0">
                <a:solidFill>
                  <a:srgbClr val="3D4752"/>
                </a:solidFill>
                <a:latin typeface="Avenir"/>
              </a:rPr>
            </a:br>
            <a:r>
              <a:rPr lang="en-US" sz="1800" b="0" dirty="0">
                <a:solidFill>
                  <a:srgbClr val="3D4752"/>
                </a:solidFill>
                <a:latin typeface="Avenir"/>
              </a:rPr>
              <a:t> </a:t>
            </a:r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b="0" dirty="0" smtClean="0">
                <a:solidFill>
                  <a:srgbClr val="3D4752"/>
                </a:solidFill>
                <a:latin typeface="Avenir"/>
              </a:rPr>
            </a:br>
            <a:r>
              <a:rPr lang="en-US" sz="1800" b="0" dirty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b="0" dirty="0">
                <a:solidFill>
                  <a:srgbClr val="3D4752"/>
                </a:solidFill>
                <a:latin typeface="Avenir"/>
              </a:rPr>
            </a:br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b="0" dirty="0" smtClean="0">
                <a:solidFill>
                  <a:srgbClr val="3D4752"/>
                </a:solidFill>
                <a:latin typeface="Avenir"/>
              </a:rPr>
            </a:br>
            <a:r>
              <a:rPr lang="en-US" sz="1800" b="0" dirty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b="0" dirty="0">
                <a:solidFill>
                  <a:srgbClr val="3D4752"/>
                </a:solidFill>
                <a:latin typeface="Avenir"/>
              </a:rPr>
            </a:br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b="0" dirty="0" smtClean="0">
                <a:solidFill>
                  <a:srgbClr val="3D4752"/>
                </a:solidFill>
                <a:latin typeface="Avenir"/>
              </a:rPr>
            </a:br>
            <a:r>
              <a:rPr lang="en-US" sz="1800" b="0" dirty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b="0" dirty="0">
                <a:solidFill>
                  <a:srgbClr val="3D4752"/>
                </a:solidFill>
                <a:latin typeface="Avenir"/>
              </a:rPr>
            </a:br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b="0" dirty="0" smtClean="0">
                <a:solidFill>
                  <a:srgbClr val="3D4752"/>
                </a:solidFill>
                <a:latin typeface="Avenir"/>
              </a:rPr>
            </a:br>
            <a:r>
              <a:rPr lang="en-US" sz="1800" b="0" dirty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b="0" dirty="0">
                <a:solidFill>
                  <a:srgbClr val="3D4752"/>
                </a:solidFill>
                <a:latin typeface="Avenir"/>
              </a:rPr>
            </a:br>
            <a:r>
              <a:rPr lang="en-US" sz="1800" dirty="0">
                <a:solidFill>
                  <a:srgbClr val="FF0000"/>
                </a:solidFill>
                <a:latin typeface="Avenir"/>
              </a:rPr>
              <a:t>Single line 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indicates the partial participation constraint in an ER model.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428" y="2082176"/>
            <a:ext cx="4566313" cy="169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7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871378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Avenir"/>
              </a:rPr>
              <a:t>Relationship Constraints</a:t>
            </a:r>
            <a:r>
              <a:rPr lang="en-US" sz="9600" dirty="0">
                <a:solidFill>
                  <a:srgbClr val="3D4752"/>
                </a:solidFill>
                <a:latin typeface="Avenir"/>
              </a:rPr>
              <a:t/>
            </a:r>
            <a:br>
              <a:rPr lang="en-US" sz="9600" dirty="0">
                <a:solidFill>
                  <a:srgbClr val="3D4752"/>
                </a:solidFill>
                <a:latin typeface="Avenir"/>
              </a:rPr>
            </a:br>
            <a:endParaRPr lang="en" sz="9600" dirty="0">
              <a:solidFill>
                <a:schemeClr val="dk1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35775" y="1784400"/>
            <a:ext cx="8306384" cy="306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1800" b="0" dirty="0" smtClean="0"/>
              <a:t/>
            </a:r>
            <a:br>
              <a:rPr lang="en-US" sz="1800" b="0" dirty="0" smtClean="0"/>
            </a:br>
            <a:r>
              <a:rPr lang="en-US" sz="1800" b="0" dirty="0" smtClean="0"/>
              <a:t>We </a:t>
            </a:r>
            <a:r>
              <a:rPr lang="en-US" sz="1800" b="0" dirty="0"/>
              <a:t>can distinguish two main types of relationship constraints: </a:t>
            </a:r>
            <a:r>
              <a:rPr lang="en-US" sz="1800" b="0" dirty="0" smtClean="0"/>
              <a:t/>
            </a:r>
            <a:br>
              <a:rPr lang="en-US" sz="1800" b="0" dirty="0" smtClean="0"/>
            </a:br>
            <a:r>
              <a:rPr lang="en-US" sz="1800" b="0" dirty="0" smtClean="0"/>
              <a:t>•</a:t>
            </a:r>
            <a:r>
              <a:rPr lang="en-US" sz="1800" b="0" dirty="0"/>
              <a:t>Cardinality constraints </a:t>
            </a:r>
            <a:r>
              <a:rPr lang="en-US" sz="1800" b="0" dirty="0" smtClean="0"/>
              <a:t/>
            </a:r>
            <a:br>
              <a:rPr lang="en-US" sz="1800" b="0" dirty="0" smtClean="0"/>
            </a:br>
            <a:r>
              <a:rPr lang="en-US" sz="1800" b="0" dirty="0" smtClean="0"/>
              <a:t>•</a:t>
            </a:r>
            <a:r>
              <a:rPr lang="en-US" sz="1800" b="0" dirty="0"/>
              <a:t>Participation constraint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448229"/>
            <a:ext cx="7871378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Requirements for analysis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9600" dirty="0">
                <a:solidFill>
                  <a:srgbClr val="3D4752"/>
                </a:solidFill>
                <a:latin typeface="Avenir"/>
              </a:rPr>
              <a:t/>
            </a:r>
            <a:br>
              <a:rPr lang="en-US" sz="9600" dirty="0">
                <a:solidFill>
                  <a:srgbClr val="3D4752"/>
                </a:solidFill>
                <a:latin typeface="Avenir"/>
              </a:rPr>
            </a:br>
            <a:endParaRPr lang="en" sz="9600" dirty="0">
              <a:solidFill>
                <a:schemeClr val="dk1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35775" y="1216229"/>
            <a:ext cx="8306384" cy="77236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800" dirty="0" smtClean="0">
                <a:solidFill>
                  <a:srgbClr val="3D4752"/>
                </a:solidFill>
                <a:latin typeface="Avenir"/>
              </a:rPr>
              <a:t>Requirement </a:t>
            </a:r>
            <a:r>
              <a:rPr lang="en-US" sz="1800" dirty="0">
                <a:solidFill>
                  <a:srgbClr val="3D4752"/>
                </a:solidFill>
                <a:latin typeface="Avenir"/>
              </a:rPr>
              <a:t>Analysis: </a:t>
            </a:r>
            <a:r>
              <a:rPr lang="en-US" sz="1800" dirty="0" smtClean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dirty="0" smtClean="0">
                <a:solidFill>
                  <a:srgbClr val="3D4752"/>
                </a:solidFill>
                <a:latin typeface="Avenir"/>
              </a:rPr>
            </a:br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>•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Every employee work for one </a:t>
            </a:r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>department</a:t>
            </a:r>
            <a:br>
              <a:rPr lang="en-US" sz="1800" b="0" dirty="0" smtClean="0">
                <a:solidFill>
                  <a:srgbClr val="3D4752"/>
                </a:solidFill>
                <a:latin typeface="Avenir"/>
              </a:rPr>
            </a:br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>•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An department can have many </a:t>
            </a:r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>employees</a:t>
            </a:r>
            <a:br>
              <a:rPr lang="en-US" sz="1800" b="0" dirty="0" smtClean="0">
                <a:solidFill>
                  <a:srgbClr val="3D4752"/>
                </a:solidFill>
                <a:latin typeface="Avenir"/>
              </a:rPr>
            </a:br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>•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New department need not have </a:t>
            </a:r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>employee</a:t>
            </a:r>
            <a:r>
              <a:rPr lang="en-US" sz="1800" dirty="0" smtClean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dirty="0" smtClean="0">
                <a:solidFill>
                  <a:srgbClr val="3D4752"/>
                </a:solidFill>
                <a:latin typeface="Avenir"/>
              </a:rPr>
            </a:br>
            <a:r>
              <a:rPr lang="en-US" sz="1800" dirty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dirty="0">
                <a:solidFill>
                  <a:srgbClr val="3D4752"/>
                </a:solidFill>
                <a:latin typeface="Avenir"/>
              </a:rPr>
            </a:br>
            <a:r>
              <a:rPr lang="en-US" sz="1800" dirty="0" smtClean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dirty="0" smtClean="0">
                <a:solidFill>
                  <a:srgbClr val="3D4752"/>
                </a:solidFill>
                <a:latin typeface="Avenir"/>
              </a:rPr>
            </a:br>
            <a:r>
              <a:rPr lang="en-US" sz="1800" dirty="0" smtClean="0">
                <a:solidFill>
                  <a:srgbClr val="3D4752"/>
                </a:solidFill>
                <a:latin typeface="Avenir"/>
              </a:rPr>
              <a:t>Degree</a:t>
            </a:r>
            <a:r>
              <a:rPr lang="en-US" sz="1800" dirty="0">
                <a:solidFill>
                  <a:srgbClr val="3D4752"/>
                </a:solidFill>
                <a:latin typeface="Avenir"/>
              </a:rPr>
              <a:t>:</a:t>
            </a:r>
            <a:br>
              <a:rPr lang="en-US" sz="1800" dirty="0">
                <a:solidFill>
                  <a:srgbClr val="3D4752"/>
                </a:solidFill>
                <a:latin typeface="Avenir"/>
              </a:rPr>
            </a:br>
            <a:r>
              <a:rPr lang="en-US" sz="1800" dirty="0" smtClean="0">
                <a:solidFill>
                  <a:srgbClr val="3D4752"/>
                </a:solidFill>
                <a:latin typeface="Avenir"/>
              </a:rPr>
              <a:t/>
            </a:r>
            <a:br>
              <a:rPr lang="en-US" sz="1800" dirty="0" smtClean="0">
                <a:solidFill>
                  <a:srgbClr val="3D4752"/>
                </a:solidFill>
                <a:latin typeface="Avenir"/>
              </a:rPr>
            </a:br>
            <a:r>
              <a:rPr lang="en-US" sz="1800" b="0" dirty="0" smtClean="0">
                <a:solidFill>
                  <a:srgbClr val="3D4752"/>
                </a:solidFill>
                <a:latin typeface="Avenir"/>
              </a:rPr>
              <a:t>In 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every relationship how many entities are participating.</a:t>
            </a:r>
            <a:br>
              <a:rPr lang="en-US" sz="1800" b="0" dirty="0">
                <a:solidFill>
                  <a:srgbClr val="3D4752"/>
                </a:solidFill>
                <a:latin typeface="Avenir"/>
              </a:rPr>
            </a:br>
            <a:r>
              <a:rPr lang="en-US" sz="1800" b="0" dirty="0">
                <a:solidFill>
                  <a:srgbClr val="3D4752"/>
                </a:solidFill>
                <a:latin typeface="Avenir"/>
              </a:rPr>
              <a:t> 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8672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448229"/>
            <a:ext cx="7871378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Relationship</a:t>
            </a:r>
            <a:endParaRPr lang="en" sz="9600"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59" y="1315716"/>
            <a:ext cx="6676009" cy="36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7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448229"/>
            <a:ext cx="7871378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Representation</a:t>
            </a:r>
            <a:endParaRPr lang="en" sz="9600" dirty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44" y="1216229"/>
            <a:ext cx="6712674" cy="11609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88" y="2720723"/>
            <a:ext cx="6913351" cy="129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6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448229"/>
            <a:ext cx="7871378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Requirement Analysis</a:t>
            </a:r>
            <a:endParaRPr lang="en" sz="9600" dirty="0">
              <a:solidFill>
                <a:schemeClr val="dk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5775" y="1740779"/>
            <a:ext cx="8291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Every Department should have a manager &amp; only one employee manages a department. </a:t>
            </a:r>
          </a:p>
          <a:p>
            <a:r>
              <a:rPr lang="en-US" dirty="0"/>
              <a:t>An Employee can manage only one department</a:t>
            </a:r>
          </a:p>
        </p:txBody>
      </p:sp>
    </p:spTree>
    <p:extLst>
      <p:ext uri="{BB962C8B-B14F-4D97-AF65-F5344CB8AC3E}">
        <p14:creationId xmlns:p14="http://schemas.microsoft.com/office/powerpoint/2010/main" val="255230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448229"/>
            <a:ext cx="7871378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Relationship</a:t>
            </a:r>
            <a:endParaRPr lang="en" sz="9600" dirty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75" y="1421352"/>
            <a:ext cx="781359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8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871378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Avenir"/>
              </a:rPr>
              <a:t>Cardinality</a:t>
            </a:r>
            <a:r>
              <a:rPr lang="en-US" sz="9600" dirty="0">
                <a:solidFill>
                  <a:srgbClr val="3D4752"/>
                </a:solidFill>
                <a:latin typeface="Avenir"/>
              </a:rPr>
              <a:t/>
            </a:r>
            <a:br>
              <a:rPr lang="en-US" sz="9600" dirty="0">
                <a:solidFill>
                  <a:srgbClr val="3D4752"/>
                </a:solidFill>
                <a:latin typeface="Avenir"/>
              </a:rPr>
            </a:br>
            <a:endParaRPr lang="en" sz="9600" dirty="0">
              <a:solidFill>
                <a:schemeClr val="dk1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35775" y="1784400"/>
            <a:ext cx="8306384" cy="77236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1800" b="0" dirty="0">
                <a:solidFill>
                  <a:srgbClr val="3D4752"/>
                </a:solidFill>
                <a:latin typeface="Avenir"/>
              </a:rPr>
              <a:t>The term cardinality actually has two different meanings depending on the context of it’s usage – one meaning is in the context of </a:t>
            </a:r>
            <a:r>
              <a:rPr lang="en-US" sz="1800" b="0" dirty="0">
                <a:solidFill>
                  <a:srgbClr val="FF0000"/>
                </a:solidFill>
                <a:latin typeface="Avenir"/>
              </a:rPr>
              <a:t>Data modeling 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and the other meaning is in the context of </a:t>
            </a:r>
            <a:r>
              <a:rPr lang="en-US" sz="1800" b="0" dirty="0">
                <a:solidFill>
                  <a:srgbClr val="FF0000"/>
                </a:solidFill>
                <a:latin typeface="Avenir"/>
              </a:rPr>
              <a:t>SQL statements</a:t>
            </a:r>
            <a:r>
              <a:rPr lang="en-US" sz="1800" b="0" dirty="0">
                <a:solidFill>
                  <a:srgbClr val="3D4752"/>
                </a:solidFill>
                <a:latin typeface="Avenir"/>
              </a:rPr>
              <a:t>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2517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330410"/>
            <a:ext cx="7871378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venir"/>
              </a:rPr>
              <a:t>In The Context Of </a:t>
            </a:r>
            <a:r>
              <a:rPr lang="en-US" sz="3200" dirty="0">
                <a:solidFill>
                  <a:schemeClr val="tx1"/>
                </a:solidFill>
                <a:latin typeface="Avenir"/>
              </a:rPr>
              <a:t>Data </a:t>
            </a:r>
            <a:r>
              <a:rPr lang="en-US" sz="3200" dirty="0" smtClean="0">
                <a:solidFill>
                  <a:schemeClr val="tx1"/>
                </a:solidFill>
                <a:latin typeface="Avenir"/>
              </a:rPr>
              <a:t>Modeling</a:t>
            </a:r>
            <a:endParaRPr lang="en" sz="9600" dirty="0">
              <a:solidFill>
                <a:schemeClr val="dk1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35775" y="1216229"/>
            <a:ext cx="8306384" cy="77236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800" b="0" dirty="0">
                <a:solidFill>
                  <a:srgbClr val="222222"/>
                </a:solidFill>
                <a:latin typeface="Open Sans"/>
              </a:rPr>
              <a:t>It simply refers to the relationship that one table can have with another </a:t>
            </a:r>
            <a:r>
              <a:rPr lang="en-US" sz="1800" b="0" dirty="0" smtClean="0">
                <a:solidFill>
                  <a:srgbClr val="222222"/>
                </a:solidFill>
                <a:latin typeface="Open Sans"/>
              </a:rPr>
              <a:t>table</a:t>
            </a:r>
            <a:br>
              <a:rPr lang="en-US" sz="1800" b="0" dirty="0" smtClean="0">
                <a:solidFill>
                  <a:srgbClr val="222222"/>
                </a:solidFill>
                <a:latin typeface="Open Sans"/>
              </a:rPr>
            </a:br>
            <a:r>
              <a:rPr lang="en-US" sz="1800" b="0" dirty="0">
                <a:solidFill>
                  <a:srgbClr val="222222"/>
                </a:solidFill>
                <a:latin typeface="Open Sans"/>
              </a:rPr>
              <a:t/>
            </a:r>
            <a:br>
              <a:rPr lang="en-US" sz="1800" b="0" dirty="0">
                <a:solidFill>
                  <a:srgbClr val="222222"/>
                </a:solidFill>
                <a:latin typeface="Open Sans"/>
              </a:rPr>
            </a:br>
            <a:r>
              <a:rPr lang="en-US" sz="2000" dirty="0" smtClean="0">
                <a:solidFill>
                  <a:srgbClr val="222222"/>
                </a:solidFill>
                <a:latin typeface="Open Sans"/>
              </a:rPr>
              <a:t>Classification / Degree Of Cardinality</a:t>
            </a:r>
            <a:br>
              <a:rPr lang="en-US" sz="2000" dirty="0" smtClean="0">
                <a:solidFill>
                  <a:srgbClr val="222222"/>
                </a:solidFill>
                <a:latin typeface="Open Sans"/>
              </a:rPr>
            </a:br>
            <a:r>
              <a:rPr lang="en-US" sz="2000" dirty="0">
                <a:solidFill>
                  <a:srgbClr val="222222"/>
                </a:solidFill>
                <a:latin typeface="Open Sans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Open Sans"/>
              </a:rPr>
            </a:br>
            <a:r>
              <a:rPr lang="en-US" sz="2000" dirty="0">
                <a:solidFill>
                  <a:srgbClr val="222222"/>
                </a:solidFill>
                <a:latin typeface="Open Sans"/>
              </a:rPr>
              <a:t>One-to-One (1:1):One occurrence of an entity relates to only one occurrence in another entity</a:t>
            </a:r>
            <a:r>
              <a:rPr lang="en-US" sz="2000" dirty="0" smtClean="0">
                <a:solidFill>
                  <a:srgbClr val="222222"/>
                </a:solidFill>
                <a:latin typeface="Open Sans"/>
              </a:rPr>
              <a:t>.</a:t>
            </a:r>
            <a:r>
              <a:rPr lang="en-US" sz="2000" dirty="0">
                <a:solidFill>
                  <a:srgbClr val="222222"/>
                </a:solidFill>
                <a:latin typeface="Open Sans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Open Sans"/>
              </a:rPr>
            </a:br>
            <a:r>
              <a:rPr lang="en-US" sz="2000" dirty="0">
                <a:solidFill>
                  <a:srgbClr val="222222"/>
                </a:solidFill>
                <a:latin typeface="Open Sans"/>
              </a:rPr>
              <a:t>One-to-Many (1:M): One occurrence in an entity relates to many occurrences in another entity.</a:t>
            </a:r>
            <a:br>
              <a:rPr lang="en-US" sz="2000" dirty="0">
                <a:solidFill>
                  <a:srgbClr val="222222"/>
                </a:solidFill>
                <a:latin typeface="Open Sans"/>
              </a:rPr>
            </a:br>
            <a:r>
              <a:rPr lang="en-US" sz="2000" dirty="0">
                <a:solidFill>
                  <a:srgbClr val="222222"/>
                </a:solidFill>
                <a:latin typeface="Open Sans"/>
              </a:rPr>
              <a:t>Many-to-Many (M:N) Many occurrences in an entity relate to many occurrences in another entity.</a:t>
            </a:r>
            <a:r>
              <a:rPr lang="en-US" sz="1800" b="0" dirty="0" smtClean="0">
                <a:solidFill>
                  <a:srgbClr val="222222"/>
                </a:solidFill>
                <a:latin typeface="Open Sans"/>
              </a:rPr>
              <a:t/>
            </a:r>
            <a:br>
              <a:rPr lang="en-US" sz="1800" b="0" dirty="0" smtClean="0">
                <a:solidFill>
                  <a:srgbClr val="222222"/>
                </a:solidFill>
                <a:latin typeface="Open Sans"/>
              </a:rPr>
            </a:br>
            <a:endParaRPr lang="en-US" sz="1800" b="0" dirty="0">
              <a:solidFill>
                <a:srgbClr val="22222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71340977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421</Words>
  <Application>Microsoft Office PowerPoint</Application>
  <PresentationFormat>On-screen Show (16:9)</PresentationFormat>
  <Paragraphs>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Lato</vt:lpstr>
      <vt:lpstr>Open Sans</vt:lpstr>
      <vt:lpstr>Raleway</vt:lpstr>
      <vt:lpstr>Avenir</vt:lpstr>
      <vt:lpstr>Arial</vt:lpstr>
      <vt:lpstr>Swiss</vt:lpstr>
      <vt:lpstr>Cardinality &amp; Participation Constraint in DBMS</vt:lpstr>
      <vt:lpstr>Relationship Constraints </vt:lpstr>
      <vt:lpstr>Requirements for analysis  </vt:lpstr>
      <vt:lpstr>Relationship</vt:lpstr>
      <vt:lpstr>Representation</vt:lpstr>
      <vt:lpstr>Requirement Analysis</vt:lpstr>
      <vt:lpstr>Relationship</vt:lpstr>
      <vt:lpstr>Cardinality </vt:lpstr>
      <vt:lpstr>In The Context Of Data Modeling</vt:lpstr>
      <vt:lpstr>Three degrees of Cardinality</vt:lpstr>
      <vt:lpstr>Requirement Analysis</vt:lpstr>
      <vt:lpstr>Cardinality in SQL</vt:lpstr>
      <vt:lpstr>Cardinality in SQL</vt:lpstr>
      <vt:lpstr>Cardinality in SQL</vt:lpstr>
      <vt:lpstr>Participation Constraint    </vt:lpstr>
      <vt:lpstr>Participation Constraint (In ER Model)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</dc:title>
  <cp:lastModifiedBy>Zeeshan Saleem Khan</cp:lastModifiedBy>
  <cp:revision>40</cp:revision>
  <dcterms:modified xsi:type="dcterms:W3CDTF">2017-10-31T04:24:47Z</dcterms:modified>
</cp:coreProperties>
</file>