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3"/>
  </p:notesMasterIdLst>
  <p:handoutMasterIdLst>
    <p:handoutMasterId r:id="rId34"/>
  </p:handoutMasterIdLst>
  <p:sldIdLst>
    <p:sldId id="256" r:id="rId2"/>
    <p:sldId id="271" r:id="rId3"/>
    <p:sldId id="289" r:id="rId4"/>
    <p:sldId id="272" r:id="rId5"/>
    <p:sldId id="257" r:id="rId6"/>
    <p:sldId id="259" r:id="rId7"/>
    <p:sldId id="261" r:id="rId8"/>
    <p:sldId id="273" r:id="rId9"/>
    <p:sldId id="262" r:id="rId10"/>
    <p:sldId id="304" r:id="rId11"/>
    <p:sldId id="305" r:id="rId12"/>
    <p:sldId id="290" r:id="rId13"/>
    <p:sldId id="291" r:id="rId14"/>
    <p:sldId id="292" r:id="rId15"/>
    <p:sldId id="293" r:id="rId16"/>
    <p:sldId id="294" r:id="rId17"/>
    <p:sldId id="295" r:id="rId18"/>
    <p:sldId id="296" r:id="rId19"/>
    <p:sldId id="297" r:id="rId20"/>
    <p:sldId id="298" r:id="rId21"/>
    <p:sldId id="299" r:id="rId22"/>
    <p:sldId id="275" r:id="rId23"/>
    <p:sldId id="301" r:id="rId24"/>
    <p:sldId id="302" r:id="rId25"/>
    <p:sldId id="303" r:id="rId26"/>
    <p:sldId id="276" r:id="rId27"/>
    <p:sldId id="306" r:id="rId28"/>
    <p:sldId id="307" r:id="rId29"/>
    <p:sldId id="308" r:id="rId30"/>
    <p:sldId id="264" r:id="rId31"/>
    <p:sldId id="287" r:id="rId32"/>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Animation="0">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0"/>
      </p:ext>
    </p:extLst>
  </p:showPr>
  <p:clrMru>
    <a:srgbClr val="0000FF"/>
    <a:srgbClr val="D2D9FA"/>
    <a:srgbClr val="D2E0FA"/>
    <a:srgbClr val="D2E5FA"/>
    <a:srgbClr val="99CCFF"/>
    <a:srgbClr val="9999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p:scale>
          <a:sx n="81" d="100"/>
          <a:sy n="81" d="100"/>
        </p:scale>
        <p:origin x="-2400" y="-77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29699"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29700"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29701"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97CFE4CB-C0EE-49C3-ADF4-CAEBE5EF0FAA}" type="slidenum">
              <a:rPr lang="en-US" altLang="en-US"/>
              <a:pPr/>
              <a:t>‹#›</a:t>
            </a:fld>
            <a:endParaRPr lang="en-US" altLang="en-US"/>
          </a:p>
        </p:txBody>
      </p:sp>
    </p:spTree>
    <p:extLst>
      <p:ext uri="{BB962C8B-B14F-4D97-AF65-F5344CB8AC3E}">
        <p14:creationId xmlns="" xmlns:p14="http://schemas.microsoft.com/office/powerpoint/2010/main" val="27353201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717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71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717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717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717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0828F83E-2A5E-4A30-BF92-5FB39A5D8C5B}" type="slidenum">
              <a:rPr lang="en-US" altLang="en-US"/>
              <a:pPr/>
              <a:t>‹#›</a:t>
            </a:fld>
            <a:endParaRPr lang="en-US" altLang="en-US"/>
          </a:p>
        </p:txBody>
      </p:sp>
    </p:spTree>
    <p:extLst>
      <p:ext uri="{BB962C8B-B14F-4D97-AF65-F5344CB8AC3E}">
        <p14:creationId xmlns="" xmlns:p14="http://schemas.microsoft.com/office/powerpoint/2010/main" val="36386788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7"/>
          <p:cNvSpPr>
            <a:spLocks noGrp="1" noChangeArrowheads="1"/>
          </p:cNvSpPr>
          <p:nvPr>
            <p:ph type="sldNum" sz="quarter" idx="5"/>
          </p:nvPr>
        </p:nvSpPr>
        <p:spPr>
          <a:ln/>
        </p:spPr>
        <p:txBody>
          <a:bodyPr/>
          <a:lstStyle/>
          <a:p>
            <a:fld id="{21E9BBFA-4A89-4B92-B4C1-9BAE2485F538}" type="slidenum">
              <a:rPr lang="en-US" altLang="en-US"/>
              <a:pPr/>
              <a:t>6</a:t>
            </a:fld>
            <a:endParaRPr lang="en-US" altLang="en-US"/>
          </a:p>
        </p:txBody>
      </p:sp>
      <p:sp>
        <p:nvSpPr>
          <p:cNvPr id="6146"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147"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nchor="b"/>
          <a:lstStyle/>
          <a:p>
            <a:pPr algn="r"/>
            <a:r>
              <a:rPr lang="en-US" altLang="en-US" sz="1200"/>
              <a:t>14</a:t>
            </a:r>
          </a:p>
        </p:txBody>
      </p:sp>
      <p:sp>
        <p:nvSpPr>
          <p:cNvPr id="6148"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149"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150" name="Rectangle 6"/>
          <p:cNvSpPr>
            <a:spLocks noGrp="1" noRot="1" noChangeAspect="1" noChangeArrowheads="1" noTextEdit="1"/>
          </p:cNvSpPr>
          <p:nvPr>
            <p:ph type="sldImg"/>
          </p:nvPr>
        </p:nvSpPr>
        <p:spPr>
          <a:ln w="12700" cap="flat"/>
        </p:spPr>
      </p:sp>
      <p:sp>
        <p:nvSpPr>
          <p:cNvPr id="6151" name="Rectangle 7"/>
          <p:cNvSpPr>
            <a:spLocks noGrp="1" noChangeArrowheads="1"/>
          </p:cNvSpPr>
          <p:nvPr>
            <p:ph type="body" idx="1"/>
          </p:nvPr>
        </p:nvSpPr>
        <p:spPr>
          <a:xfrm>
            <a:off x="912813" y="4343400"/>
            <a:ext cx="5030787" cy="4114800"/>
          </a:xfrm>
          <a:ln/>
          <a:extLst>
            <a:ext uri="{91240B29-F687-4F45-9708-019B960494DF}">
              <a14:hiddenLine xmlns="" xmlns:a14="http://schemas.microsoft.com/office/drawing/2010/main" w="12700">
                <a:solidFill>
                  <a:schemeClr val="tx1"/>
                </a:solidFill>
                <a:miter lim="800000"/>
                <a:headEnd/>
                <a:tailEnd/>
              </a14:hiddenLine>
            </a:ext>
          </a:extLst>
        </p:spPr>
        <p:txBody>
          <a:bodyPr lIns="90488" tIns="44450" rIns="90488" bIns="44450"/>
          <a:lstStyle/>
          <a:p>
            <a:endParaRPr lang="en-GB"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7"/>
          <p:cNvSpPr>
            <a:spLocks noGrp="1" noChangeArrowheads="1"/>
          </p:cNvSpPr>
          <p:nvPr>
            <p:ph type="sldNum" sz="quarter" idx="5"/>
          </p:nvPr>
        </p:nvSpPr>
        <p:spPr>
          <a:ln/>
        </p:spPr>
        <p:txBody>
          <a:bodyPr/>
          <a:lstStyle/>
          <a:p>
            <a:fld id="{4D92B376-1130-4678-8777-678CCF8568A1}" type="slidenum">
              <a:rPr lang="en-US" altLang="en-US"/>
              <a:pPr/>
              <a:t>7</a:t>
            </a:fld>
            <a:endParaRPr lang="en-US" altLang="en-US"/>
          </a:p>
        </p:txBody>
      </p:sp>
      <p:sp>
        <p:nvSpPr>
          <p:cNvPr id="11266"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1267"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nchor="b"/>
          <a:lstStyle/>
          <a:p>
            <a:pPr algn="r"/>
            <a:r>
              <a:rPr lang="en-US" altLang="en-US" sz="1200"/>
              <a:t>16</a:t>
            </a:r>
          </a:p>
        </p:txBody>
      </p:sp>
      <p:sp>
        <p:nvSpPr>
          <p:cNvPr id="11268"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1269"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1270" name="Rectangle 6"/>
          <p:cNvSpPr>
            <a:spLocks noGrp="1" noRot="1" noChangeAspect="1" noChangeArrowheads="1" noTextEdit="1"/>
          </p:cNvSpPr>
          <p:nvPr>
            <p:ph type="sldImg"/>
          </p:nvPr>
        </p:nvSpPr>
        <p:spPr>
          <a:ln w="12700" cap="flat"/>
        </p:spPr>
      </p:sp>
      <p:sp>
        <p:nvSpPr>
          <p:cNvPr id="11271" name="Rectangle 7"/>
          <p:cNvSpPr>
            <a:spLocks noGrp="1" noChangeArrowheads="1"/>
          </p:cNvSpPr>
          <p:nvPr>
            <p:ph type="body" idx="1"/>
          </p:nvPr>
        </p:nvSpPr>
        <p:spPr>
          <a:xfrm>
            <a:off x="912813" y="4343400"/>
            <a:ext cx="5030787" cy="4114800"/>
          </a:xfrm>
          <a:ln/>
          <a:extLst>
            <a:ext uri="{91240B29-F687-4F45-9708-019B960494DF}">
              <a14:hiddenLine xmlns="" xmlns:a14="http://schemas.microsoft.com/office/drawing/2010/main" w="12700">
                <a:solidFill>
                  <a:schemeClr val="tx1"/>
                </a:solidFill>
                <a:miter lim="800000"/>
                <a:headEnd/>
                <a:tailEnd/>
              </a14:hiddenLine>
            </a:ext>
          </a:extLst>
        </p:spPr>
        <p:txBody>
          <a:bodyPr lIns="90488" tIns="44450" rIns="90488" bIns="44450"/>
          <a:lstStyle/>
          <a:p>
            <a:endParaRPr lang="en-GB"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7"/>
          <p:cNvSpPr>
            <a:spLocks noGrp="1" noChangeArrowheads="1"/>
          </p:cNvSpPr>
          <p:nvPr>
            <p:ph type="sldNum" sz="quarter" idx="5"/>
          </p:nvPr>
        </p:nvSpPr>
        <p:spPr>
          <a:ln/>
        </p:spPr>
        <p:txBody>
          <a:bodyPr/>
          <a:lstStyle/>
          <a:p>
            <a:fld id="{11887C24-CADC-4835-AD3C-1083C4C84DBE}" type="slidenum">
              <a:rPr lang="en-US" altLang="en-US"/>
              <a:pPr/>
              <a:t>9</a:t>
            </a:fld>
            <a:endParaRPr lang="en-US" altLang="en-US"/>
          </a:p>
        </p:txBody>
      </p:sp>
      <p:sp>
        <p:nvSpPr>
          <p:cNvPr id="13314"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315"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nchor="b"/>
          <a:lstStyle/>
          <a:p>
            <a:pPr algn="r"/>
            <a:r>
              <a:rPr lang="en-US" altLang="en-US" sz="1200"/>
              <a:t>17</a:t>
            </a:r>
          </a:p>
        </p:txBody>
      </p:sp>
      <p:sp>
        <p:nvSpPr>
          <p:cNvPr id="13316"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317"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318" name="Rectangle 6"/>
          <p:cNvSpPr>
            <a:spLocks noGrp="1" noRot="1" noChangeAspect="1" noChangeArrowheads="1" noTextEdit="1"/>
          </p:cNvSpPr>
          <p:nvPr>
            <p:ph type="sldImg"/>
          </p:nvPr>
        </p:nvSpPr>
        <p:spPr>
          <a:ln w="12700" cap="flat"/>
        </p:spPr>
      </p:sp>
      <p:sp>
        <p:nvSpPr>
          <p:cNvPr id="13319" name="Rectangle 7"/>
          <p:cNvSpPr>
            <a:spLocks noGrp="1" noChangeArrowheads="1"/>
          </p:cNvSpPr>
          <p:nvPr>
            <p:ph type="body" idx="1"/>
          </p:nvPr>
        </p:nvSpPr>
        <p:spPr>
          <a:ln/>
          <a:extLst>
            <a:ext uri="{91240B29-F687-4F45-9708-019B960494DF}">
              <a14:hiddenLine xmlns="" xmlns:a14="http://schemas.microsoft.com/office/drawing/2010/main" w="12700">
                <a:solidFill>
                  <a:schemeClr val="tx1"/>
                </a:solidFill>
                <a:miter lim="800000"/>
                <a:headEnd/>
                <a:tailEnd/>
              </a14:hiddenLine>
            </a:ext>
          </a:extLst>
        </p:spPr>
        <p:txBody>
          <a:bodyPr lIns="90488" tIns="44450" rIns="90488" bIns="44450"/>
          <a:lstStyle/>
          <a:p>
            <a:endParaRPr lang="en-GB"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7"/>
          <p:cNvSpPr>
            <a:spLocks noGrp="1" noChangeArrowheads="1"/>
          </p:cNvSpPr>
          <p:nvPr>
            <p:ph type="sldNum" sz="quarter" idx="5"/>
          </p:nvPr>
        </p:nvSpPr>
        <p:spPr>
          <a:ln/>
        </p:spPr>
        <p:txBody>
          <a:bodyPr/>
          <a:lstStyle/>
          <a:p>
            <a:fld id="{EB2312C0-621D-4458-856D-D4E37A136E46}" type="slidenum">
              <a:rPr lang="en-US" altLang="en-US"/>
              <a:pPr/>
              <a:t>30</a:t>
            </a:fld>
            <a:endParaRPr lang="en-US" altLang="en-US"/>
          </a:p>
        </p:txBody>
      </p:sp>
      <p:sp>
        <p:nvSpPr>
          <p:cNvPr id="17410"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411"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nchor="b"/>
          <a:lstStyle/>
          <a:p>
            <a:pPr algn="r"/>
            <a:r>
              <a:rPr lang="en-US" altLang="en-US" sz="1200"/>
              <a:t>19</a:t>
            </a:r>
          </a:p>
        </p:txBody>
      </p:sp>
      <p:sp>
        <p:nvSpPr>
          <p:cNvPr id="17412"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413"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414" name="Rectangle 6"/>
          <p:cNvSpPr>
            <a:spLocks noGrp="1" noRot="1" noChangeAspect="1" noChangeArrowheads="1" noTextEdit="1"/>
          </p:cNvSpPr>
          <p:nvPr>
            <p:ph type="sldImg"/>
          </p:nvPr>
        </p:nvSpPr>
        <p:spPr>
          <a:ln w="12700" cap="flat"/>
        </p:spPr>
      </p:sp>
      <p:sp>
        <p:nvSpPr>
          <p:cNvPr id="17415" name="Rectangle 7"/>
          <p:cNvSpPr>
            <a:spLocks noGrp="1" noChangeArrowheads="1"/>
          </p:cNvSpPr>
          <p:nvPr>
            <p:ph type="body" idx="1"/>
          </p:nvPr>
        </p:nvSpPr>
        <p:spPr>
          <a:xfrm>
            <a:off x="912813" y="4343400"/>
            <a:ext cx="5030787" cy="4114800"/>
          </a:xfrm>
          <a:ln/>
          <a:extLst>
            <a:ext uri="{91240B29-F687-4F45-9708-019B960494DF}">
              <a14:hiddenLine xmlns="" xmlns:a14="http://schemas.microsoft.com/office/drawing/2010/main" w="12700">
                <a:solidFill>
                  <a:schemeClr val="tx1"/>
                </a:solidFill>
                <a:miter lim="800000"/>
                <a:headEnd/>
                <a:tailEnd/>
              </a14:hiddenLine>
            </a:ext>
          </a:extLst>
        </p:spPr>
        <p:txBody>
          <a:bodyPr lIns="90488" tIns="44450" rIns="90488" bIns="44450"/>
          <a:lstStyle/>
          <a:p>
            <a:endParaRPr lang="en-GB"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Tree>
    <p:extLst>
      <p:ext uri="{BB962C8B-B14F-4D97-AF65-F5344CB8AC3E}">
        <p14:creationId xmlns="" xmlns:p14="http://schemas.microsoft.com/office/powerpoint/2010/main" val="420913869"/>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 xmlns:p14="http://schemas.microsoft.com/office/powerpoint/2010/main" val="1108642693"/>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 xmlns:p14="http://schemas.microsoft.com/office/powerpoint/2010/main" val="361504284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 xmlns:p14="http://schemas.microsoft.com/office/powerpoint/2010/main" val="284576190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 xmlns:p14="http://schemas.microsoft.com/office/powerpoint/2010/main" val="281640555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 xmlns:p14="http://schemas.microsoft.com/office/powerpoint/2010/main" val="242936401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 xmlns:p14="http://schemas.microsoft.com/office/powerpoint/2010/main" val="63561228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 xmlns:p14="http://schemas.microsoft.com/office/powerpoint/2010/main" val="134480850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8314383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 xmlns:p14="http://schemas.microsoft.com/office/powerpoint/2010/main" val="4283560358"/>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 xmlns:p14="http://schemas.microsoft.com/office/powerpoint/2010/main" val="470135617"/>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2" name="Text Box 8"/>
          <p:cNvSpPr txBox="1">
            <a:spLocks noChangeArrowheads="1"/>
          </p:cNvSpPr>
          <p:nvPr/>
        </p:nvSpPr>
        <p:spPr bwMode="auto">
          <a:xfrm>
            <a:off x="8001000" y="6553200"/>
            <a:ext cx="78105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t>Page </a:t>
            </a:r>
            <a:fld id="{E8D3BBC9-4B4F-43EE-9869-E06447FB13AE}" type="slidenum">
              <a:rPr lang="en-US" altLang="en-US" sz="1400"/>
              <a:pPr/>
              <a:t>‹#›</a:t>
            </a:fld>
            <a:endParaRPr lang="en-US" altLang="en-US"/>
          </a:p>
        </p:txBody>
      </p:sp>
      <p:sp>
        <p:nvSpPr>
          <p:cNvPr id="1033" name="Text Box 9"/>
          <p:cNvSpPr txBox="1">
            <a:spLocks noChangeArrowheads="1"/>
          </p:cNvSpPr>
          <p:nvPr/>
        </p:nvSpPr>
        <p:spPr bwMode="auto">
          <a:xfrm>
            <a:off x="3352800" y="6553200"/>
            <a:ext cx="196215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t>Data Flow Diagramming</a:t>
            </a:r>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3.v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4.v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6.xml"/><Relationship Id="rId1" Type="http://schemas.openxmlformats.org/officeDocument/2006/relationships/vmlDrawing" Target="../drawings/vmlDrawing5.v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6.xml"/><Relationship Id="rId1" Type="http://schemas.openxmlformats.org/officeDocument/2006/relationships/vmlDrawing" Target="../drawings/vmlDrawing6.v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6.xml"/><Relationship Id="rId1" Type="http://schemas.openxmlformats.org/officeDocument/2006/relationships/vmlDrawing" Target="../drawings/vmlDrawing7.v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6.xml"/><Relationship Id="rId1" Type="http://schemas.openxmlformats.org/officeDocument/2006/relationships/vmlDrawing" Target="../drawings/vmlDrawing8.v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6.xml"/><Relationship Id="rId1" Type="http://schemas.openxmlformats.org/officeDocument/2006/relationships/vmlDrawing" Target="../drawings/vmlDrawing9.v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6.xml"/><Relationship Id="rId1" Type="http://schemas.openxmlformats.org/officeDocument/2006/relationships/vmlDrawing" Target="../drawings/vmlDrawing10.v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838200" y="533400"/>
            <a:ext cx="7772400" cy="1143000"/>
          </a:xfrm>
        </p:spPr>
        <p:txBody>
          <a:bodyPr/>
          <a:lstStyle/>
          <a:p>
            <a:r>
              <a:rPr lang="en-US" altLang="en-US"/>
              <a:t>Data Flow Diagram</a:t>
            </a:r>
            <a:br>
              <a:rPr lang="en-US" altLang="en-US"/>
            </a:br>
            <a:r>
              <a:rPr lang="en-US" altLang="en-US"/>
              <a:t>(DFD)</a:t>
            </a:r>
            <a:br>
              <a:rPr lang="en-US" altLang="en-US"/>
            </a:br>
            <a:r>
              <a:rPr lang="en-US" altLang="en-US"/>
              <a:t>Review</a:t>
            </a:r>
          </a:p>
        </p:txBody>
      </p:sp>
      <p:sp>
        <p:nvSpPr>
          <p:cNvPr id="2052" name="Rectangle 4"/>
          <p:cNvSpPr>
            <a:spLocks noChangeArrowheads="1"/>
          </p:cNvSpPr>
          <p:nvPr/>
        </p:nvSpPr>
        <p:spPr bwMode="auto">
          <a:xfrm>
            <a:off x="838200" y="2590800"/>
            <a:ext cx="7772400"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Times New Roman" pitchFamily="18" charset="0"/>
              </a:defRPr>
            </a:lvl1pPr>
            <a:lvl2pPr algn="ctr">
              <a:defRPr sz="4400">
                <a:solidFill>
                  <a:schemeClr val="tx2"/>
                </a:solidFill>
                <a:latin typeface="Times New Roman" pitchFamily="18" charset="0"/>
              </a:defRPr>
            </a:lvl2pPr>
            <a:lvl3pPr algn="ctr">
              <a:defRPr sz="4400">
                <a:solidFill>
                  <a:schemeClr val="tx2"/>
                </a:solidFill>
                <a:latin typeface="Times New Roman" pitchFamily="18" charset="0"/>
              </a:defRPr>
            </a:lvl3pPr>
            <a:lvl4pPr algn="ctr">
              <a:defRPr sz="4400">
                <a:solidFill>
                  <a:schemeClr val="tx2"/>
                </a:solidFill>
                <a:latin typeface="Times New Roman" pitchFamily="18" charset="0"/>
              </a:defRPr>
            </a:lvl4pPr>
            <a:lvl5pPr algn="ctr">
              <a:defRPr sz="4400">
                <a:solidFill>
                  <a:schemeClr val="tx2"/>
                </a:solidFill>
                <a:latin typeface="Times New Roman" pitchFamily="18" charset="0"/>
              </a:defRPr>
            </a:lvl5pPr>
            <a:lvl6pPr marL="457200" algn="ctr" eaLnBrk="0" fontAlgn="base" hangingPunct="0">
              <a:spcBef>
                <a:spcPct val="0"/>
              </a:spcBef>
              <a:spcAft>
                <a:spcPct val="0"/>
              </a:spcAft>
              <a:defRPr sz="4400">
                <a:solidFill>
                  <a:schemeClr val="tx2"/>
                </a:solidFill>
                <a:latin typeface="Times New Roman" pitchFamily="18" charset="0"/>
              </a:defRPr>
            </a:lvl6pPr>
            <a:lvl7pPr marL="914400" algn="ctr" eaLnBrk="0" fontAlgn="base" hangingPunct="0">
              <a:spcBef>
                <a:spcPct val="0"/>
              </a:spcBef>
              <a:spcAft>
                <a:spcPct val="0"/>
              </a:spcAft>
              <a:defRPr sz="4400">
                <a:solidFill>
                  <a:schemeClr val="tx2"/>
                </a:solidFill>
                <a:latin typeface="Times New Roman" pitchFamily="18" charset="0"/>
              </a:defRPr>
            </a:lvl7pPr>
            <a:lvl8pPr marL="1371600" algn="ctr" eaLnBrk="0" fontAlgn="base" hangingPunct="0">
              <a:spcBef>
                <a:spcPct val="0"/>
              </a:spcBef>
              <a:spcAft>
                <a:spcPct val="0"/>
              </a:spcAft>
              <a:defRPr sz="4400">
                <a:solidFill>
                  <a:schemeClr val="tx2"/>
                </a:solidFill>
                <a:latin typeface="Times New Roman" pitchFamily="18" charset="0"/>
              </a:defRPr>
            </a:lvl8pPr>
            <a:lvl9pPr marL="1828800" algn="ctr" eaLnBrk="0" fontAlgn="base" hangingPunct="0">
              <a:spcBef>
                <a:spcPct val="0"/>
              </a:spcBef>
              <a:spcAft>
                <a:spcPct val="0"/>
              </a:spcAft>
              <a:defRPr sz="4400">
                <a:solidFill>
                  <a:schemeClr val="tx2"/>
                </a:solidFill>
                <a:latin typeface="Times New Roman" pitchFamily="18" charset="0"/>
              </a:defRPr>
            </a:lvl9pPr>
          </a:lstStyle>
          <a:p>
            <a:r>
              <a:rPr lang="en-US" altLang="en-US">
                <a:solidFill>
                  <a:srgbClr val="0000FF"/>
                </a:solidFill>
              </a:rPr>
              <a:t>Learning Objective</a:t>
            </a:r>
          </a:p>
        </p:txBody>
      </p:sp>
      <p:sp>
        <p:nvSpPr>
          <p:cNvPr id="2053" name="Rectangle 5"/>
          <p:cNvSpPr>
            <a:spLocks noChangeArrowheads="1"/>
          </p:cNvSpPr>
          <p:nvPr/>
        </p:nvSpPr>
        <p:spPr bwMode="auto">
          <a:xfrm>
            <a:off x="762000" y="3886200"/>
            <a:ext cx="7772400" cy="1676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marL="342900" indent="-342900" algn="ctr">
              <a:spcBef>
                <a:spcPct val="20000"/>
              </a:spcBef>
              <a:defRPr sz="3200">
                <a:solidFill>
                  <a:schemeClr val="tx1"/>
                </a:solidFill>
                <a:latin typeface="Times New Roman" pitchFamily="18" charset="0"/>
              </a:defRPr>
            </a:lvl1pPr>
            <a:lvl2pPr marL="742950" indent="-285750" algn="ctr">
              <a:spcBef>
                <a:spcPct val="20000"/>
              </a:spcBef>
              <a:defRPr sz="2800">
                <a:solidFill>
                  <a:schemeClr val="tx1"/>
                </a:solidFill>
                <a:latin typeface="Times New Roman" pitchFamily="18" charset="0"/>
              </a:defRPr>
            </a:lvl2pPr>
            <a:lvl3pPr marL="1143000" indent="-228600" algn="ctr">
              <a:spcBef>
                <a:spcPct val="20000"/>
              </a:spcBef>
              <a:defRPr sz="2400">
                <a:solidFill>
                  <a:schemeClr val="tx1"/>
                </a:solidFill>
                <a:latin typeface="Times New Roman" pitchFamily="18" charset="0"/>
              </a:defRPr>
            </a:lvl3pPr>
            <a:lvl4pPr marL="1600200" indent="-228600" algn="ctr">
              <a:spcBef>
                <a:spcPct val="20000"/>
              </a:spcBef>
              <a:defRPr sz="2000">
                <a:solidFill>
                  <a:schemeClr val="tx1"/>
                </a:solidFill>
                <a:latin typeface="Times New Roman" pitchFamily="18" charset="0"/>
              </a:defRPr>
            </a:lvl4pPr>
            <a:lvl5pPr marL="2057400" indent="-228600" algn="ctr">
              <a:spcBef>
                <a:spcPct val="20000"/>
              </a:spcBef>
              <a:defRPr sz="2000">
                <a:solidFill>
                  <a:schemeClr val="tx1"/>
                </a:solidFill>
                <a:latin typeface="Times New Roman" pitchFamily="18" charset="0"/>
              </a:defRPr>
            </a:lvl5pPr>
            <a:lvl6pPr marL="2514600" indent="-228600" algn="ctr" eaLnBrk="0" fontAlgn="base" hangingPunct="0">
              <a:spcBef>
                <a:spcPct val="20000"/>
              </a:spcBef>
              <a:spcAft>
                <a:spcPct val="0"/>
              </a:spcAft>
              <a:defRPr sz="2000">
                <a:solidFill>
                  <a:schemeClr val="tx1"/>
                </a:solidFill>
                <a:latin typeface="Times New Roman" pitchFamily="18" charset="0"/>
              </a:defRPr>
            </a:lvl6pPr>
            <a:lvl7pPr marL="2971800" indent="-228600" algn="ctr" eaLnBrk="0" fontAlgn="base" hangingPunct="0">
              <a:spcBef>
                <a:spcPct val="20000"/>
              </a:spcBef>
              <a:spcAft>
                <a:spcPct val="0"/>
              </a:spcAft>
              <a:defRPr sz="2000">
                <a:solidFill>
                  <a:schemeClr val="tx1"/>
                </a:solidFill>
                <a:latin typeface="Times New Roman" pitchFamily="18" charset="0"/>
              </a:defRPr>
            </a:lvl7pPr>
            <a:lvl8pPr marL="3429000" indent="-228600" algn="ctr" eaLnBrk="0" fontAlgn="base" hangingPunct="0">
              <a:spcBef>
                <a:spcPct val="20000"/>
              </a:spcBef>
              <a:spcAft>
                <a:spcPct val="0"/>
              </a:spcAft>
              <a:defRPr sz="2000">
                <a:solidFill>
                  <a:schemeClr val="tx1"/>
                </a:solidFill>
                <a:latin typeface="Times New Roman" pitchFamily="18" charset="0"/>
              </a:defRPr>
            </a:lvl8pPr>
            <a:lvl9pPr marL="3886200" indent="-228600" algn="ctr" eaLnBrk="0" fontAlgn="base" hangingPunct="0">
              <a:spcBef>
                <a:spcPct val="20000"/>
              </a:spcBef>
              <a:spcAft>
                <a:spcPct val="0"/>
              </a:spcAft>
              <a:defRPr sz="2000">
                <a:solidFill>
                  <a:schemeClr val="tx1"/>
                </a:solidFill>
                <a:latin typeface="Times New Roman" pitchFamily="18" charset="0"/>
              </a:defRPr>
            </a:lvl9pPr>
          </a:lstStyle>
          <a:p>
            <a:r>
              <a:rPr lang="en-US" altLang="en-US" dirty="0">
                <a:solidFill>
                  <a:srgbClr val="0000FF"/>
                </a:solidFill>
              </a:rPr>
              <a:t>This collection of slides will review the technique of drawing data flow diagrams.</a:t>
            </a:r>
            <a:r>
              <a:rPr lang="en-US" altLang="en-US" dirty="0"/>
              <a:t> </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685800" y="0"/>
            <a:ext cx="7772400" cy="1143000"/>
          </a:xfrm>
        </p:spPr>
        <p:txBody>
          <a:bodyPr/>
          <a:lstStyle/>
          <a:p>
            <a:r>
              <a:rPr lang="en-US" altLang="en-US"/>
              <a:t>DFD: Adding Levels of Detail</a:t>
            </a:r>
          </a:p>
        </p:txBody>
      </p:sp>
      <p:sp>
        <p:nvSpPr>
          <p:cNvPr id="70659" name="Rectangle 3"/>
          <p:cNvSpPr>
            <a:spLocks noGrp="1" noChangeArrowheads="1"/>
          </p:cNvSpPr>
          <p:nvPr>
            <p:ph type="body" idx="1"/>
          </p:nvPr>
        </p:nvSpPr>
        <p:spPr>
          <a:xfrm>
            <a:off x="457200" y="1295400"/>
            <a:ext cx="8229600" cy="4114800"/>
          </a:xfrm>
        </p:spPr>
        <p:txBody>
          <a:bodyPr/>
          <a:lstStyle/>
          <a:p>
            <a:pPr>
              <a:lnSpc>
                <a:spcPct val="90000"/>
              </a:lnSpc>
            </a:pPr>
            <a:r>
              <a:rPr lang="en-US" altLang="en-US" sz="2800"/>
              <a:t>The highest level, called the </a:t>
            </a:r>
            <a:r>
              <a:rPr lang="en-US" altLang="en-US" sz="2800" i="1"/>
              <a:t>context diagram, </a:t>
            </a:r>
            <a:r>
              <a:rPr lang="en-US" altLang="en-US" sz="2800"/>
              <a:t>is only an overview. More detail is typically needed for system analysts. </a:t>
            </a:r>
          </a:p>
          <a:p>
            <a:pPr>
              <a:lnSpc>
                <a:spcPct val="90000"/>
              </a:lnSpc>
            </a:pPr>
            <a:r>
              <a:rPr lang="en-US" altLang="en-US" sz="2800"/>
              <a:t>We add detail to a DFD by creating “levels”. The first level added after the context diagram is called level “0”.</a:t>
            </a:r>
          </a:p>
          <a:p>
            <a:pPr>
              <a:lnSpc>
                <a:spcPct val="90000"/>
              </a:lnSpc>
            </a:pPr>
            <a:r>
              <a:rPr lang="en-US" altLang="en-US" sz="2800"/>
              <a:t> Each new level breaks apart one process and “decomposes” the single process into a new, more detailed DFD. A complete DFD can have many (up to 6 or 7) levels depending on the complexity of system.</a:t>
            </a:r>
          </a:p>
          <a:p>
            <a:pPr>
              <a:lnSpc>
                <a:spcPct val="90000"/>
              </a:lnSpc>
            </a:pPr>
            <a:r>
              <a:rPr lang="en-US" altLang="en-US" sz="2800"/>
              <a:t>Breaking the DFD into levels is referred to as </a:t>
            </a:r>
            <a:r>
              <a:rPr lang="en-US" altLang="en-US" sz="2800" b="1"/>
              <a:t>“Decomposition”.</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685800" y="228600"/>
            <a:ext cx="7772400" cy="1143000"/>
          </a:xfrm>
        </p:spPr>
        <p:txBody>
          <a:bodyPr/>
          <a:lstStyle/>
          <a:p>
            <a:r>
              <a:rPr lang="en-US" altLang="en-US"/>
              <a:t>DFD: Numbering Levels</a:t>
            </a:r>
          </a:p>
        </p:txBody>
      </p:sp>
      <p:sp>
        <p:nvSpPr>
          <p:cNvPr id="71683" name="Rectangle 3"/>
          <p:cNvSpPr>
            <a:spLocks noGrp="1" noChangeArrowheads="1"/>
          </p:cNvSpPr>
          <p:nvPr>
            <p:ph type="body" idx="1"/>
          </p:nvPr>
        </p:nvSpPr>
        <p:spPr>
          <a:xfrm>
            <a:off x="685800" y="1447800"/>
            <a:ext cx="7772400" cy="4114800"/>
          </a:xfrm>
        </p:spPr>
        <p:txBody>
          <a:bodyPr/>
          <a:lstStyle/>
          <a:p>
            <a:pPr>
              <a:lnSpc>
                <a:spcPct val="80000"/>
              </a:lnSpc>
            </a:pPr>
            <a:r>
              <a:rPr lang="en-US" altLang="en-US" sz="2800"/>
              <a:t>In a DFD with many levels it’s easy to forget which level you are on. That’s why each level has different numbering for the processes on the diagram. The ‘level’ corresponds to the number of decimal places required to define a process in it. Here’s how it works:</a:t>
            </a:r>
          </a:p>
          <a:p>
            <a:pPr>
              <a:lnSpc>
                <a:spcPct val="80000"/>
              </a:lnSpc>
            </a:pPr>
            <a:endParaRPr lang="en-US" altLang="en-US" sz="2800"/>
          </a:p>
          <a:p>
            <a:pPr lvl="1">
              <a:lnSpc>
                <a:spcPct val="80000"/>
              </a:lnSpc>
            </a:pPr>
            <a:r>
              <a:rPr lang="en-US" altLang="en-US" sz="2400"/>
              <a:t>Context Diagram	Process labeled “0”</a:t>
            </a:r>
          </a:p>
          <a:p>
            <a:pPr lvl="1">
              <a:lnSpc>
                <a:spcPct val="80000"/>
              </a:lnSpc>
            </a:pPr>
            <a:r>
              <a:rPr lang="en-US" altLang="en-US" sz="2400"/>
              <a:t>Level 0			Processes labeled 1.0, 2.0, 3.0, .</a:t>
            </a:r>
          </a:p>
          <a:p>
            <a:pPr lvl="1">
              <a:lnSpc>
                <a:spcPct val="80000"/>
              </a:lnSpc>
            </a:pPr>
            <a:r>
              <a:rPr lang="en-US" altLang="en-US" sz="2400"/>
              <a:t>Level 1			Processes labeled 1.1, 1.2, 1.3, .</a:t>
            </a:r>
          </a:p>
          <a:p>
            <a:pPr lvl="1">
              <a:lnSpc>
                <a:spcPct val="80000"/>
              </a:lnSpc>
            </a:pPr>
            <a:r>
              <a:rPr lang="en-US" altLang="en-US" sz="2400"/>
              <a:t>Level 2			Processes labeled 1.11, 1.12,...</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ltLang="en-US"/>
              <a:t>Top (0) Process Level</a:t>
            </a:r>
          </a:p>
        </p:txBody>
      </p:sp>
      <p:sp>
        <p:nvSpPr>
          <p:cNvPr id="56324" name="Rectangle 4"/>
          <p:cNvSpPr>
            <a:spLocks noChangeArrowheads="1"/>
          </p:cNvSpPr>
          <p:nvPr/>
        </p:nvSpPr>
        <p:spPr bwMode="auto">
          <a:xfrm>
            <a:off x="357188" y="2062163"/>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endParaRPr lang="en-GB"/>
          </a:p>
        </p:txBody>
      </p:sp>
      <p:graphicFrame>
        <p:nvGraphicFramePr>
          <p:cNvPr id="56323" name="Object 3"/>
          <p:cNvGraphicFramePr>
            <a:graphicFrameLocks noChangeAspect="1"/>
          </p:cNvGraphicFramePr>
          <p:nvPr/>
        </p:nvGraphicFramePr>
        <p:xfrm>
          <a:off x="457200" y="2971800"/>
          <a:ext cx="8429625" cy="2733675"/>
        </p:xfrm>
        <a:graphic>
          <a:graphicData uri="http://schemas.openxmlformats.org/presentationml/2006/ole">
            <p:oleObj spid="_x0000_s56325" r:id="rId3" imgW="3642486" imgH="1182674" progId="">
              <p:embed/>
            </p:oleObj>
          </a:graphicData>
        </a:graphic>
      </p:graphicFrame>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ltLang="en-US"/>
              <a:t>Level 1: Membership</a:t>
            </a:r>
          </a:p>
        </p:txBody>
      </p:sp>
      <p:sp>
        <p:nvSpPr>
          <p:cNvPr id="57348" name="Rectangle 4"/>
          <p:cNvSpPr>
            <a:spLocks noChangeArrowheads="1"/>
          </p:cNvSpPr>
          <p:nvPr/>
        </p:nvSpPr>
        <p:spPr bwMode="auto">
          <a:xfrm>
            <a:off x="414338" y="2433638"/>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endParaRPr lang="en-GB"/>
          </a:p>
        </p:txBody>
      </p:sp>
      <p:graphicFrame>
        <p:nvGraphicFramePr>
          <p:cNvPr id="57347" name="Object 3"/>
          <p:cNvGraphicFramePr>
            <a:graphicFrameLocks noChangeAspect="1"/>
          </p:cNvGraphicFramePr>
          <p:nvPr/>
        </p:nvGraphicFramePr>
        <p:xfrm>
          <a:off x="414338" y="2433638"/>
          <a:ext cx="8315325" cy="1990725"/>
        </p:xfrm>
        <a:graphic>
          <a:graphicData uri="http://schemas.openxmlformats.org/presentationml/2006/ole">
            <p:oleObj spid="_x0000_s57349" r:id="rId3" imgW="3657600" imgH="879380" progId="">
              <p:embed/>
            </p:oleObj>
          </a:graphicData>
        </a:graphic>
      </p:graphicFrame>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ltLang="en-US"/>
              <a:t>Level 1: Rental</a:t>
            </a:r>
            <a:br>
              <a:rPr lang="en-US" altLang="en-US"/>
            </a:br>
            <a:r>
              <a:rPr lang="en-US" altLang="en-US" sz="2000"/>
              <a:t>(note this is the primitive level for this series of processes)</a:t>
            </a:r>
          </a:p>
        </p:txBody>
      </p:sp>
      <p:sp>
        <p:nvSpPr>
          <p:cNvPr id="58372" name="Rectangle 4"/>
          <p:cNvSpPr>
            <a:spLocks noChangeArrowheads="1"/>
          </p:cNvSpPr>
          <p:nvPr/>
        </p:nvSpPr>
        <p:spPr bwMode="auto">
          <a:xfrm>
            <a:off x="1271588" y="1557338"/>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endParaRPr lang="en-GB"/>
          </a:p>
        </p:txBody>
      </p:sp>
      <p:graphicFrame>
        <p:nvGraphicFramePr>
          <p:cNvPr id="58371" name="Object 3"/>
          <p:cNvGraphicFramePr>
            <a:graphicFrameLocks noChangeAspect="1"/>
          </p:cNvGraphicFramePr>
          <p:nvPr/>
        </p:nvGraphicFramePr>
        <p:xfrm>
          <a:off x="1600200" y="2286000"/>
          <a:ext cx="5991225" cy="3397250"/>
        </p:xfrm>
        <a:graphic>
          <a:graphicData uri="http://schemas.openxmlformats.org/presentationml/2006/ole">
            <p:oleObj spid="_x0000_s58373" r:id="rId3" imgW="3819525" imgH="2152650" progId="">
              <p:embed/>
            </p:oleObj>
          </a:graphicData>
        </a:graphic>
      </p:graphicFrame>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ltLang="en-US"/>
              <a:t>Level 1: Sales</a:t>
            </a:r>
          </a:p>
        </p:txBody>
      </p:sp>
      <p:sp>
        <p:nvSpPr>
          <p:cNvPr id="59396" name="Rectangle 4"/>
          <p:cNvSpPr>
            <a:spLocks noChangeArrowheads="1"/>
          </p:cNvSpPr>
          <p:nvPr/>
        </p:nvSpPr>
        <p:spPr bwMode="auto">
          <a:xfrm>
            <a:off x="2943225" y="2662238"/>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endParaRPr lang="en-GB"/>
          </a:p>
        </p:txBody>
      </p:sp>
      <p:graphicFrame>
        <p:nvGraphicFramePr>
          <p:cNvPr id="59395" name="Object 3"/>
          <p:cNvGraphicFramePr>
            <a:graphicFrameLocks noChangeAspect="1"/>
          </p:cNvGraphicFramePr>
          <p:nvPr/>
        </p:nvGraphicFramePr>
        <p:xfrm>
          <a:off x="1676400" y="2286000"/>
          <a:ext cx="5210175" cy="2452688"/>
        </p:xfrm>
        <a:graphic>
          <a:graphicData uri="http://schemas.openxmlformats.org/presentationml/2006/ole">
            <p:oleObj spid="_x0000_s59397" r:id="rId3" imgW="4572000" imgH="2152650" progId="">
              <p:embed/>
            </p:oleObj>
          </a:graphicData>
        </a:graphic>
      </p:graphicFrame>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ltLang="en-US"/>
              <a:t>Level 1: Inventory</a:t>
            </a:r>
          </a:p>
        </p:txBody>
      </p:sp>
      <p:sp>
        <p:nvSpPr>
          <p:cNvPr id="60420" name="Rectangle 4"/>
          <p:cNvSpPr>
            <a:spLocks noChangeArrowheads="1"/>
          </p:cNvSpPr>
          <p:nvPr/>
        </p:nvSpPr>
        <p:spPr bwMode="auto">
          <a:xfrm>
            <a:off x="2528888" y="2600325"/>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endParaRPr lang="en-GB"/>
          </a:p>
        </p:txBody>
      </p:sp>
      <p:graphicFrame>
        <p:nvGraphicFramePr>
          <p:cNvPr id="60419" name="Object 3"/>
          <p:cNvGraphicFramePr>
            <a:graphicFrameLocks noChangeAspect="1"/>
          </p:cNvGraphicFramePr>
          <p:nvPr/>
        </p:nvGraphicFramePr>
        <p:xfrm>
          <a:off x="1219200" y="2667000"/>
          <a:ext cx="6934200" cy="2813050"/>
        </p:xfrm>
        <a:graphic>
          <a:graphicData uri="http://schemas.openxmlformats.org/presentationml/2006/ole">
            <p:oleObj spid="_x0000_s60421" r:id="rId3" imgW="5295900" imgH="2152650" progId="">
              <p:embed/>
            </p:oleObj>
          </a:graphicData>
        </a:graphic>
      </p:graphicFrame>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ltLang="en-US"/>
              <a:t>Level 1: Employee</a:t>
            </a:r>
          </a:p>
        </p:txBody>
      </p:sp>
      <p:sp>
        <p:nvSpPr>
          <p:cNvPr id="61444" name="Rectangle 4"/>
          <p:cNvSpPr>
            <a:spLocks noChangeArrowheads="1"/>
          </p:cNvSpPr>
          <p:nvPr/>
        </p:nvSpPr>
        <p:spPr bwMode="auto">
          <a:xfrm>
            <a:off x="2714625" y="249555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endParaRPr lang="en-GB"/>
          </a:p>
        </p:txBody>
      </p:sp>
      <p:graphicFrame>
        <p:nvGraphicFramePr>
          <p:cNvPr id="61443" name="Object 3"/>
          <p:cNvGraphicFramePr>
            <a:graphicFrameLocks noChangeAspect="1"/>
          </p:cNvGraphicFramePr>
          <p:nvPr/>
        </p:nvGraphicFramePr>
        <p:xfrm>
          <a:off x="2714625" y="2495550"/>
          <a:ext cx="3714750" cy="1866900"/>
        </p:xfrm>
        <a:graphic>
          <a:graphicData uri="http://schemas.openxmlformats.org/presentationml/2006/ole">
            <p:oleObj spid="_x0000_s61445" r:id="rId3" imgW="4267200" imgH="2152650" progId="">
              <p:embed/>
            </p:oleObj>
          </a:graphicData>
        </a:graphic>
      </p:graphicFrame>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altLang="en-US"/>
              <a:t>Level 2: Membership</a:t>
            </a:r>
          </a:p>
        </p:txBody>
      </p:sp>
      <p:sp>
        <p:nvSpPr>
          <p:cNvPr id="62468" name="Rectangle 4"/>
          <p:cNvSpPr>
            <a:spLocks noChangeArrowheads="1"/>
          </p:cNvSpPr>
          <p:nvPr/>
        </p:nvSpPr>
        <p:spPr bwMode="auto">
          <a:xfrm>
            <a:off x="2119313" y="1366838"/>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endParaRPr lang="en-GB"/>
          </a:p>
        </p:txBody>
      </p:sp>
      <p:graphicFrame>
        <p:nvGraphicFramePr>
          <p:cNvPr id="62467" name="Object 3"/>
          <p:cNvGraphicFramePr>
            <a:graphicFrameLocks noChangeAspect="1"/>
          </p:cNvGraphicFramePr>
          <p:nvPr/>
        </p:nvGraphicFramePr>
        <p:xfrm>
          <a:off x="2133600" y="1752600"/>
          <a:ext cx="4905375" cy="4124325"/>
        </p:xfrm>
        <a:graphic>
          <a:graphicData uri="http://schemas.openxmlformats.org/presentationml/2006/ole">
            <p:oleObj spid="_x0000_s62469" r:id="rId3" imgW="3654697" imgH="3077029" progId="">
              <p:embed/>
            </p:oleObj>
          </a:graphicData>
        </a:graphic>
      </p:graphicFrame>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ltLang="en-US"/>
              <a:t>Level 2: Sales</a:t>
            </a:r>
          </a:p>
        </p:txBody>
      </p:sp>
      <p:sp>
        <p:nvSpPr>
          <p:cNvPr id="63492" name="Rectangle 4"/>
          <p:cNvSpPr>
            <a:spLocks noChangeArrowheads="1"/>
          </p:cNvSpPr>
          <p:nvPr/>
        </p:nvSpPr>
        <p:spPr bwMode="auto">
          <a:xfrm>
            <a:off x="1385888" y="2047875"/>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endParaRPr lang="en-GB"/>
          </a:p>
        </p:txBody>
      </p:sp>
      <p:graphicFrame>
        <p:nvGraphicFramePr>
          <p:cNvPr id="63491" name="Object 3"/>
          <p:cNvGraphicFramePr>
            <a:graphicFrameLocks noChangeAspect="1"/>
          </p:cNvGraphicFramePr>
          <p:nvPr/>
        </p:nvGraphicFramePr>
        <p:xfrm>
          <a:off x="1447800" y="2438400"/>
          <a:ext cx="6372225" cy="2762250"/>
        </p:xfrm>
        <a:graphic>
          <a:graphicData uri="http://schemas.openxmlformats.org/presentationml/2006/ole">
            <p:oleObj spid="_x0000_s63493" r:id="rId3" imgW="3649555" imgH="1587463" progId="">
              <p:embed/>
            </p:oleObj>
          </a:graphicData>
        </a:graphic>
      </p:graphicFrame>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en-US"/>
              <a:t>What is a Data Flow Diagram?</a:t>
            </a:r>
          </a:p>
        </p:txBody>
      </p:sp>
      <p:sp>
        <p:nvSpPr>
          <p:cNvPr id="30723" name="Rectangle 3"/>
          <p:cNvSpPr>
            <a:spLocks noGrp="1" noChangeArrowheads="1"/>
          </p:cNvSpPr>
          <p:nvPr>
            <p:ph type="body" idx="1"/>
          </p:nvPr>
        </p:nvSpPr>
        <p:spPr/>
        <p:txBody>
          <a:bodyPr/>
          <a:lstStyle/>
          <a:p>
            <a:r>
              <a:rPr lang="en-US" altLang="en-US"/>
              <a:t>A data flow diagram (DFD) is a graphical tool that allows system analysts (and system users) to depict the flow of data in an information system.</a:t>
            </a:r>
          </a:p>
          <a:p>
            <a:r>
              <a:rPr lang="en-US" altLang="en-US"/>
              <a:t>The DFD is one of the methods that system analysts use to collect information necessary to determine information system requirements.</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altLang="en-US"/>
              <a:t>Level 2: Inventory</a:t>
            </a:r>
          </a:p>
        </p:txBody>
      </p:sp>
      <p:sp>
        <p:nvSpPr>
          <p:cNvPr id="64516" name="Rectangle 4"/>
          <p:cNvSpPr>
            <a:spLocks noChangeArrowheads="1"/>
          </p:cNvSpPr>
          <p:nvPr/>
        </p:nvSpPr>
        <p:spPr bwMode="auto">
          <a:xfrm>
            <a:off x="2071688" y="1338263"/>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endParaRPr lang="en-GB"/>
          </a:p>
        </p:txBody>
      </p:sp>
      <p:graphicFrame>
        <p:nvGraphicFramePr>
          <p:cNvPr id="64515" name="Object 3"/>
          <p:cNvGraphicFramePr>
            <a:graphicFrameLocks noChangeAspect="1"/>
          </p:cNvGraphicFramePr>
          <p:nvPr/>
        </p:nvGraphicFramePr>
        <p:xfrm>
          <a:off x="2286000" y="1828800"/>
          <a:ext cx="5000625" cy="4181475"/>
        </p:xfrm>
        <a:graphic>
          <a:graphicData uri="http://schemas.openxmlformats.org/presentationml/2006/ole">
            <p:oleObj spid="_x0000_s64517" r:id="rId3" imgW="3648974" imgH="3048000" progId="">
              <p:embed/>
            </p:oleObj>
          </a:graphicData>
        </a:graphic>
      </p:graphicFrame>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ltLang="en-US"/>
              <a:t>Level 2: Employee</a:t>
            </a:r>
          </a:p>
        </p:txBody>
      </p:sp>
      <p:sp>
        <p:nvSpPr>
          <p:cNvPr id="65540" name="Rectangle 4"/>
          <p:cNvSpPr>
            <a:spLocks noChangeArrowheads="1"/>
          </p:cNvSpPr>
          <p:nvPr/>
        </p:nvSpPr>
        <p:spPr bwMode="auto">
          <a:xfrm>
            <a:off x="2709863" y="4953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endParaRPr lang="en-GB"/>
          </a:p>
        </p:txBody>
      </p:sp>
      <p:graphicFrame>
        <p:nvGraphicFramePr>
          <p:cNvPr id="65539" name="Object 3"/>
          <p:cNvGraphicFramePr>
            <a:graphicFrameLocks noChangeAspect="1"/>
          </p:cNvGraphicFramePr>
          <p:nvPr/>
        </p:nvGraphicFramePr>
        <p:xfrm>
          <a:off x="3362325" y="1524000"/>
          <a:ext cx="3071813" cy="4838700"/>
        </p:xfrm>
        <a:graphic>
          <a:graphicData uri="http://schemas.openxmlformats.org/presentationml/2006/ole">
            <p:oleObj spid="_x0000_s65541" r:id="rId3" imgW="3479920" imgH="5477733" progId="">
              <p:embed/>
            </p:oleObj>
          </a:graphicData>
        </a:graphic>
      </p:graphicFrame>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685800" y="0"/>
            <a:ext cx="7772400" cy="1143000"/>
          </a:xfrm>
        </p:spPr>
        <p:txBody>
          <a:bodyPr/>
          <a:lstStyle/>
          <a:p>
            <a:r>
              <a:rPr lang="en-US" altLang="en-US"/>
              <a:t>DFD Levels: Context Diagram</a:t>
            </a:r>
          </a:p>
        </p:txBody>
      </p:sp>
      <p:sp>
        <p:nvSpPr>
          <p:cNvPr id="35843" name="Rectangle 3"/>
          <p:cNvSpPr>
            <a:spLocks noGrp="1" noChangeArrowheads="1"/>
          </p:cNvSpPr>
          <p:nvPr>
            <p:ph type="body" idx="1"/>
          </p:nvPr>
        </p:nvSpPr>
        <p:spPr>
          <a:xfrm>
            <a:off x="685800" y="1143000"/>
            <a:ext cx="7772400" cy="4953000"/>
          </a:xfrm>
        </p:spPr>
        <p:txBody>
          <a:bodyPr/>
          <a:lstStyle/>
          <a:p>
            <a:r>
              <a:rPr lang="en-US" altLang="en-US"/>
              <a:t>First we can start to draw a general overview. This general overview is called a “Context Diagram”.</a:t>
            </a:r>
          </a:p>
          <a:p>
            <a:r>
              <a:rPr lang="en-US" altLang="en-US"/>
              <a:t>A Context Diagram shows three things:</a:t>
            </a:r>
          </a:p>
          <a:p>
            <a:pPr lvl="1"/>
            <a:r>
              <a:rPr lang="en-US" altLang="en-US"/>
              <a:t>all external entities</a:t>
            </a:r>
          </a:p>
          <a:p>
            <a:pPr lvl="1"/>
            <a:r>
              <a:rPr lang="en-US" altLang="en-US"/>
              <a:t>a single process labeled “0”that represents the entire system (food ordering system)</a:t>
            </a:r>
          </a:p>
          <a:p>
            <a:pPr lvl="1"/>
            <a:r>
              <a:rPr lang="en-US" altLang="en-US"/>
              <a:t>the major information flows between the external entities and the system.</a:t>
            </a:r>
          </a:p>
          <a:p>
            <a:endParaRPr lang="en-US" altLang="en-US"/>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altLang="en-US"/>
              <a:t>DFD Levels: Context Diagram</a:t>
            </a:r>
          </a:p>
        </p:txBody>
      </p:sp>
      <p:sp>
        <p:nvSpPr>
          <p:cNvPr id="67587" name="Rectangle 3"/>
          <p:cNvSpPr>
            <a:spLocks noGrp="1" noChangeArrowheads="1"/>
          </p:cNvSpPr>
          <p:nvPr>
            <p:ph type="body" idx="1"/>
          </p:nvPr>
        </p:nvSpPr>
        <p:spPr/>
        <p:txBody>
          <a:bodyPr/>
          <a:lstStyle/>
          <a:p>
            <a:r>
              <a:rPr lang="en-US" altLang="en-US"/>
              <a:t>It would be impossible to understand all of the data flows, and to identify all of the ‘external entities’ relating to our information system in one pass, so we tend to draw DFD’s incrementally. </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altLang="en-US"/>
              <a:t>Building a DFD</a:t>
            </a:r>
          </a:p>
        </p:txBody>
      </p:sp>
      <p:sp>
        <p:nvSpPr>
          <p:cNvPr id="68611" name="Rectangle 3"/>
          <p:cNvSpPr>
            <a:spLocks noGrp="1" noChangeArrowheads="1"/>
          </p:cNvSpPr>
          <p:nvPr>
            <p:ph type="body" idx="1"/>
          </p:nvPr>
        </p:nvSpPr>
        <p:spPr/>
        <p:txBody>
          <a:bodyPr/>
          <a:lstStyle/>
          <a:p>
            <a:r>
              <a:rPr lang="en-US" altLang="en-US"/>
              <a:t>We tend to start at the context level, break processes down to Level 0, and then start to consider where data enters and exits our information system, where it is stored, and how a process converts it from one form to another. We are interested here in the movement of </a:t>
            </a:r>
            <a:r>
              <a:rPr lang="en-US" altLang="en-US" i="1"/>
              <a:t>data</a:t>
            </a:r>
            <a:r>
              <a:rPr lang="en-US" altLang="en-US"/>
              <a:t> and its conversion.</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altLang="en-US"/>
              <a:t>Building a DFD</a:t>
            </a:r>
          </a:p>
        </p:txBody>
      </p:sp>
      <p:sp>
        <p:nvSpPr>
          <p:cNvPr id="69635" name="Rectangle 3"/>
          <p:cNvSpPr>
            <a:spLocks noGrp="1" noChangeArrowheads="1"/>
          </p:cNvSpPr>
          <p:nvPr>
            <p:ph type="body" idx="1"/>
          </p:nvPr>
        </p:nvSpPr>
        <p:spPr/>
        <p:txBody>
          <a:bodyPr/>
          <a:lstStyle/>
          <a:p>
            <a:r>
              <a:rPr lang="en-US" altLang="en-US"/>
              <a:t>Note that a DFD is NOT time-sensitive, and that it is NOT a flowchart. It simply shows how and where data itself progresses through our system.</a:t>
            </a:r>
          </a:p>
          <a:p>
            <a:r>
              <a:rPr lang="en-US" altLang="en-US"/>
              <a:t>There are other ways to add information to a chart, such as what departments are responsible for certain activities, or which is batch, realtime, etc.</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85800" y="0"/>
            <a:ext cx="7772400" cy="1143000"/>
          </a:xfrm>
        </p:spPr>
        <p:txBody>
          <a:bodyPr/>
          <a:lstStyle/>
          <a:p>
            <a:r>
              <a:rPr lang="en-US" altLang="en-US"/>
              <a:t>DFD: Logical vs Physical</a:t>
            </a:r>
          </a:p>
        </p:txBody>
      </p:sp>
      <p:sp>
        <p:nvSpPr>
          <p:cNvPr id="36867" name="Rectangle 3"/>
          <p:cNvSpPr>
            <a:spLocks noGrp="1" noChangeArrowheads="1"/>
          </p:cNvSpPr>
          <p:nvPr>
            <p:ph type="body" idx="1"/>
          </p:nvPr>
        </p:nvSpPr>
        <p:spPr>
          <a:xfrm>
            <a:off x="609600" y="1143000"/>
            <a:ext cx="7772400" cy="4114800"/>
          </a:xfrm>
        </p:spPr>
        <p:txBody>
          <a:bodyPr/>
          <a:lstStyle/>
          <a:p>
            <a:pPr>
              <a:lnSpc>
                <a:spcPct val="90000"/>
              </a:lnSpc>
            </a:pPr>
            <a:r>
              <a:rPr lang="en-US" altLang="en-US" sz="3000"/>
              <a:t>Note that the Context Diagram did </a:t>
            </a:r>
            <a:r>
              <a:rPr lang="en-US" altLang="en-US" sz="3000" b="1"/>
              <a:t>NOT</a:t>
            </a:r>
            <a:r>
              <a:rPr lang="en-US" altLang="en-US" sz="3000"/>
              <a:t> record the movement of merchandise, but rather the information flow surrounding the underlying business processes.</a:t>
            </a:r>
            <a:r>
              <a:rPr lang="en-US" altLang="en-US"/>
              <a:t> </a:t>
            </a:r>
          </a:p>
          <a:p>
            <a:pPr lvl="1">
              <a:lnSpc>
                <a:spcPct val="90000"/>
              </a:lnSpc>
            </a:pPr>
            <a:r>
              <a:rPr lang="en-US" altLang="en-US"/>
              <a:t>A DFD that shows the movement of information is called a “</a:t>
            </a:r>
            <a:r>
              <a:rPr lang="en-US" altLang="en-US" b="1"/>
              <a:t>logical</a:t>
            </a:r>
            <a:r>
              <a:rPr lang="en-US" altLang="en-US"/>
              <a:t>” DFD.</a:t>
            </a:r>
          </a:p>
          <a:p>
            <a:pPr lvl="1">
              <a:lnSpc>
                <a:spcPct val="90000"/>
              </a:lnSpc>
            </a:pPr>
            <a:r>
              <a:rPr lang="en-US" altLang="en-US"/>
              <a:t> A DFD that shows the movement of physical stuff (such as merchandise) is called a “</a:t>
            </a:r>
            <a:r>
              <a:rPr lang="en-US" altLang="en-US" b="1"/>
              <a:t>physical</a:t>
            </a:r>
            <a:r>
              <a:rPr lang="en-US" altLang="en-US"/>
              <a:t>” DFD. </a:t>
            </a:r>
          </a:p>
          <a:p>
            <a:pPr>
              <a:lnSpc>
                <a:spcPct val="90000"/>
              </a:lnSpc>
            </a:pPr>
            <a:r>
              <a:rPr lang="en-US" altLang="en-US" sz="3000"/>
              <a:t>The </a:t>
            </a:r>
            <a:r>
              <a:rPr lang="en-US" altLang="en-US" sz="3000" b="1"/>
              <a:t>logical DFD</a:t>
            </a:r>
            <a:r>
              <a:rPr lang="en-US" altLang="en-US" sz="3000"/>
              <a:t> is by far the most common type of DFD and therefore we will focus on this in this class</a:t>
            </a:r>
            <a:r>
              <a:rPr lang="en-US" altLang="en-US"/>
              <a:t>.</a:t>
            </a:r>
          </a:p>
          <a:p>
            <a:pPr>
              <a:lnSpc>
                <a:spcPct val="90000"/>
              </a:lnSpc>
            </a:pPr>
            <a:endParaRPr lang="en-US" altLang="en-US"/>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altLang="en-US"/>
              <a:t>DFD for Broadway</a:t>
            </a:r>
          </a:p>
        </p:txBody>
      </p:sp>
      <p:sp>
        <p:nvSpPr>
          <p:cNvPr id="72707" name="Rectangle 3"/>
          <p:cNvSpPr>
            <a:spLocks noGrp="1" noChangeArrowheads="1"/>
          </p:cNvSpPr>
          <p:nvPr>
            <p:ph type="body" idx="1"/>
          </p:nvPr>
        </p:nvSpPr>
        <p:spPr/>
        <p:txBody>
          <a:bodyPr/>
          <a:lstStyle/>
          <a:p>
            <a:r>
              <a:rPr lang="en-US" altLang="en-US"/>
              <a:t>Corresponding to the Process Structure Charts previously outlined, Broadway’s DFD can be drawn as per the following charts:</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altLang="en-US"/>
              <a:t>Context Level</a:t>
            </a:r>
            <a:br>
              <a:rPr lang="en-US" altLang="en-US"/>
            </a:br>
            <a:r>
              <a:rPr lang="en-US" altLang="en-US" sz="2000"/>
              <a:t>(note there are no storage elements at this level)</a:t>
            </a:r>
          </a:p>
        </p:txBody>
      </p:sp>
      <p:pic>
        <p:nvPicPr>
          <p:cNvPr id="73731"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l="3125" t="6250" r="48438" b="40625"/>
          <a:stretch>
            <a:fillRect/>
          </a:stretch>
        </p:blipFill>
        <p:spPr bwMode="auto">
          <a:xfrm>
            <a:off x="1524000" y="1762125"/>
            <a:ext cx="5638800" cy="4638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altLang="en-US"/>
              <a:t>Level 0</a:t>
            </a:r>
          </a:p>
        </p:txBody>
      </p:sp>
      <p:pic>
        <p:nvPicPr>
          <p:cNvPr id="74755"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l="3125" t="6250" r="43750" b="26042"/>
          <a:stretch>
            <a:fillRect/>
          </a:stretch>
        </p:blipFill>
        <p:spPr bwMode="auto">
          <a:xfrm>
            <a:off x="1752600" y="1447800"/>
            <a:ext cx="5181600" cy="495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74757" name="Rectangle 5"/>
          <p:cNvSpPr>
            <a:spLocks noChangeArrowheads="1"/>
          </p:cNvSpPr>
          <p:nvPr/>
        </p:nvSpPr>
        <p:spPr bwMode="auto">
          <a:xfrm>
            <a:off x="6705600" y="1219200"/>
            <a:ext cx="533400" cy="1828800"/>
          </a:xfrm>
          <a:prstGeom prst="rect">
            <a:avLst/>
          </a:prstGeom>
          <a:solidFill>
            <a:srgbClr val="FFFFFF"/>
          </a:solidFill>
          <a:ln w="9525">
            <a:solidFill>
              <a:schemeClr val="bg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ltLang="en-US"/>
              <a:t>What is a Data Flow Diagram?</a:t>
            </a:r>
          </a:p>
        </p:txBody>
      </p:sp>
      <p:sp>
        <p:nvSpPr>
          <p:cNvPr id="53251" name="Rectangle 3"/>
          <p:cNvSpPr>
            <a:spLocks noGrp="1" noChangeArrowheads="1"/>
          </p:cNvSpPr>
          <p:nvPr>
            <p:ph type="body" idx="1"/>
          </p:nvPr>
        </p:nvSpPr>
        <p:spPr/>
        <p:txBody>
          <a:bodyPr/>
          <a:lstStyle/>
          <a:p>
            <a:r>
              <a:rPr lang="en-US" altLang="en-US"/>
              <a:t>A Data Flow Diagram is intended to serve as a communication tool among </a:t>
            </a:r>
          </a:p>
          <a:p>
            <a:pPr lvl="1"/>
            <a:r>
              <a:rPr lang="en-US" altLang="en-US"/>
              <a:t> systems analysts</a:t>
            </a:r>
          </a:p>
          <a:p>
            <a:pPr lvl="1"/>
            <a:r>
              <a:rPr lang="en-US" altLang="en-US"/>
              <a:t> end users</a:t>
            </a:r>
          </a:p>
          <a:p>
            <a:pPr lvl="1"/>
            <a:r>
              <a:rPr lang="en-US" altLang="en-US"/>
              <a:t> data base designers</a:t>
            </a:r>
          </a:p>
          <a:p>
            <a:pPr lvl="1"/>
            <a:r>
              <a:rPr lang="en-US" altLang="en-US"/>
              <a:t> system programmers</a:t>
            </a:r>
          </a:p>
          <a:p>
            <a:pPr lvl="1"/>
            <a:r>
              <a:rPr lang="en-US" altLang="en-US"/>
              <a:t> other members of the project team</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6387"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6388" name="Rectangle 4"/>
          <p:cNvSpPr>
            <a:spLocks noGrp="1" noChangeArrowheads="1"/>
          </p:cNvSpPr>
          <p:nvPr>
            <p:ph type="title"/>
          </p:nvPr>
        </p:nvSpPr>
        <p:spPr>
          <a:xfrm>
            <a:off x="685800" y="304800"/>
            <a:ext cx="7772400" cy="1143000"/>
          </a:xfrm>
          <a:noFill/>
          <a:ln/>
          <a:extLst>
            <a:ext uri="{91240B29-F687-4F45-9708-019B960494DF}">
              <a14:hiddenLine xmlns="" xmlns:a14="http://schemas.microsoft.com/office/drawing/2010/main" w="12700">
                <a:solidFill>
                  <a:schemeClr val="tx1"/>
                </a:solidFill>
                <a:miter lim="800000"/>
                <a:headEnd/>
                <a:tailEnd/>
              </a14:hiddenLine>
            </a:ext>
          </a:extLst>
        </p:spPr>
        <p:txBody>
          <a:bodyPr lIns="90488" tIns="44450" rIns="90488" bIns="44450"/>
          <a:lstStyle/>
          <a:p>
            <a:r>
              <a:rPr lang="en-US" altLang="en-US"/>
              <a:t>DFD: Some Final Notes</a:t>
            </a:r>
          </a:p>
        </p:txBody>
      </p:sp>
      <p:sp>
        <p:nvSpPr>
          <p:cNvPr id="16389" name="Rectangle 5"/>
          <p:cNvSpPr>
            <a:spLocks noGrp="1" noChangeArrowheads="1"/>
          </p:cNvSpPr>
          <p:nvPr>
            <p:ph type="body" idx="1"/>
          </p:nvPr>
        </p:nvSpPr>
        <p:spPr>
          <a:xfrm>
            <a:off x="457200" y="1447800"/>
            <a:ext cx="8153400" cy="4114800"/>
          </a:xfrm>
          <a:noFill/>
          <a:ln/>
          <a:extLst>
            <a:ext uri="{91240B29-F687-4F45-9708-019B960494DF}">
              <a14:hiddenLine xmlns="" xmlns:a14="http://schemas.microsoft.com/office/drawing/2010/main" w="12700">
                <a:solidFill>
                  <a:schemeClr val="tx1"/>
                </a:solidFill>
                <a:miter lim="800000"/>
                <a:headEnd/>
                <a:tailEnd/>
              </a14:hiddenLine>
            </a:ext>
          </a:extLst>
        </p:spPr>
        <p:txBody>
          <a:bodyPr lIns="90488" tIns="44450" rIns="90488" bIns="44450"/>
          <a:lstStyle/>
          <a:p>
            <a:r>
              <a:rPr lang="en-US" altLang="en-US"/>
              <a:t>How many processes on a diagram?</a:t>
            </a:r>
          </a:p>
          <a:p>
            <a:pPr lvl="1"/>
            <a:r>
              <a:rPr lang="en-US" altLang="en-US"/>
              <a:t>rule of thumb is to have 5 - 7 processes, if you need more, create a new level.</a:t>
            </a:r>
          </a:p>
          <a:p>
            <a:r>
              <a:rPr lang="en-US" altLang="en-US"/>
              <a:t>Are there conventions for naming objects? </a:t>
            </a:r>
          </a:p>
          <a:p>
            <a:pPr lvl="1"/>
            <a:r>
              <a:rPr lang="en-US" altLang="en-US"/>
              <a:t>process names are verb phrases</a:t>
            </a:r>
          </a:p>
          <a:p>
            <a:pPr lvl="1"/>
            <a:r>
              <a:rPr lang="en-US" altLang="en-US"/>
              <a:t>all others are noun phrases</a:t>
            </a:r>
          </a:p>
          <a:p>
            <a:r>
              <a:rPr lang="en-US" altLang="en-US"/>
              <a:t>How many levels should you go?</a:t>
            </a:r>
          </a:p>
          <a:p>
            <a:pPr lvl="1"/>
            <a:r>
              <a:rPr lang="en-US" altLang="en-US"/>
              <a:t>Only as many as you need to communicate adequately. The key is efficient communication.</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ltLang="en-US"/>
              <a:t>What have we learned?</a:t>
            </a:r>
          </a:p>
        </p:txBody>
      </p:sp>
      <p:sp>
        <p:nvSpPr>
          <p:cNvPr id="51203" name="Rectangle 3"/>
          <p:cNvSpPr>
            <a:spLocks noGrp="1" noChangeArrowheads="1"/>
          </p:cNvSpPr>
          <p:nvPr>
            <p:ph type="body" idx="1"/>
          </p:nvPr>
        </p:nvSpPr>
        <p:spPr/>
        <p:txBody>
          <a:bodyPr/>
          <a:lstStyle/>
          <a:p>
            <a:r>
              <a:rPr lang="en-US" altLang="en-US"/>
              <a:t>What is a DFD and Why do we use DFD’s?</a:t>
            </a:r>
          </a:p>
          <a:p>
            <a:r>
              <a:rPr lang="en-US" altLang="en-US"/>
              <a:t>What are the rules for drawing DFD?</a:t>
            </a:r>
          </a:p>
          <a:p>
            <a:r>
              <a:rPr lang="en-US" altLang="en-US"/>
              <a:t>What is a Context Diagram?</a:t>
            </a:r>
          </a:p>
          <a:p>
            <a:r>
              <a:rPr lang="en-US" altLang="en-US"/>
              <a:t>What is the difference between logical and physical DFD?</a:t>
            </a:r>
          </a:p>
          <a:p>
            <a:r>
              <a:rPr lang="en-US" altLang="en-US"/>
              <a:t>What is a Level 0 DFD?</a:t>
            </a:r>
          </a:p>
          <a:p>
            <a:r>
              <a:rPr lang="en-US" altLang="en-US"/>
              <a:t>What is balancing and decomposition? </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85800" y="0"/>
            <a:ext cx="7772400" cy="1143000"/>
          </a:xfrm>
        </p:spPr>
        <p:txBody>
          <a:bodyPr/>
          <a:lstStyle/>
          <a:p>
            <a:r>
              <a:rPr lang="en-US" altLang="en-US"/>
              <a:t>What does a DFD look like?</a:t>
            </a:r>
          </a:p>
        </p:txBody>
      </p:sp>
      <p:pic>
        <p:nvPicPr>
          <p:cNvPr id="31748" name="Picture 4"/>
          <p:cNvPicPr>
            <a:picLocks noChangeAspect="1" noChangeArrowheads="1"/>
          </p:cNvPicPr>
          <p:nvPr/>
        </p:nvPicPr>
        <p:blipFill>
          <a:blip r:embed="rId2" cstate="print">
            <a:extLst>
              <a:ext uri="{28A0092B-C50C-407E-A947-70E740481C1C}">
                <a14:useLocalDpi xmlns="" xmlns:a14="http://schemas.microsoft.com/office/drawing/2010/main" val="0"/>
              </a:ext>
            </a:extLst>
          </a:blip>
          <a:srcRect l="781" t="6250" r="48193" b="43750"/>
          <a:stretch>
            <a:fillRect/>
          </a:stretch>
        </p:blipFill>
        <p:spPr bwMode="auto">
          <a:xfrm>
            <a:off x="838200" y="952500"/>
            <a:ext cx="7620000" cy="56007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762000" y="0"/>
            <a:ext cx="7772400" cy="1143000"/>
          </a:xfrm>
        </p:spPr>
        <p:txBody>
          <a:bodyPr/>
          <a:lstStyle/>
          <a:p>
            <a:r>
              <a:rPr lang="en-US" altLang="en-US"/>
              <a:t>Why Draw Data Flow Diagrams?</a:t>
            </a:r>
          </a:p>
        </p:txBody>
      </p:sp>
      <p:sp>
        <p:nvSpPr>
          <p:cNvPr id="3075" name="Rectangle 3"/>
          <p:cNvSpPr>
            <a:spLocks noGrp="1" noChangeArrowheads="1"/>
          </p:cNvSpPr>
          <p:nvPr>
            <p:ph type="body" idx="1"/>
          </p:nvPr>
        </p:nvSpPr>
        <p:spPr>
          <a:xfrm>
            <a:off x="609600" y="1143000"/>
            <a:ext cx="7772400" cy="4114800"/>
          </a:xfrm>
        </p:spPr>
        <p:txBody>
          <a:bodyPr/>
          <a:lstStyle/>
          <a:p>
            <a:r>
              <a:rPr lang="en-US" altLang="en-US"/>
              <a:t>To clearly and concisely communicate the flow of data through a system.</a:t>
            </a:r>
          </a:p>
          <a:p>
            <a:r>
              <a:rPr lang="en-US" altLang="en-US"/>
              <a:t>Why use a DFD and not just text?</a:t>
            </a:r>
          </a:p>
          <a:p>
            <a:pPr lvl="1"/>
            <a:r>
              <a:rPr lang="en-US" altLang="en-US" sz="2000">
                <a:latin typeface="Arial" charset="0"/>
              </a:rPr>
              <a:t>“Since we previously had no way of showing a tangible model, we have had to build the next best thing, which is to use English narrative to describe the proposed system. Can you imagine spending five years’ salary on a custom built house on the basis of an exhaustive narrative description of how the house will be built? ... If you use English to describe a complex system... the result takes up so much space that it’s hard for the reader to grasp how the parts fit together</a:t>
            </a:r>
          </a:p>
          <a:p>
            <a:pPr algn="r">
              <a:lnSpc>
                <a:spcPct val="150000"/>
              </a:lnSpc>
              <a:buFontTx/>
              <a:buNone/>
            </a:pPr>
            <a:r>
              <a:rPr lang="en-US" altLang="en-US" sz="1400">
                <a:latin typeface="Arial" charset="0"/>
              </a:rPr>
              <a:t>(Gane and Sarson, Structured System Analysis, 1974)</a:t>
            </a:r>
          </a:p>
          <a:p>
            <a:pPr>
              <a:lnSpc>
                <a:spcPct val="150000"/>
              </a:lnSpc>
            </a:pPr>
            <a:r>
              <a:rPr lang="en-US" altLang="en-US"/>
              <a:t>DFD’s are easier to understand than text.</a:t>
            </a:r>
            <a:endParaRPr lang="en-US" altLang="en-US">
              <a:latin typeface="Arial" charset="0"/>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457200" y="5715000"/>
            <a:ext cx="1905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123" name="Rectangle 3"/>
          <p:cNvSpPr>
            <a:spLocks noChangeArrowheads="1"/>
          </p:cNvSpPr>
          <p:nvPr/>
        </p:nvSpPr>
        <p:spPr bwMode="auto">
          <a:xfrm>
            <a:off x="3200400" y="5715000"/>
            <a:ext cx="28956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124" name="Rectangle 4"/>
          <p:cNvSpPr>
            <a:spLocks noGrp="1" noChangeArrowheads="1"/>
          </p:cNvSpPr>
          <p:nvPr>
            <p:ph type="title"/>
          </p:nvPr>
        </p:nvSpPr>
        <p:spPr>
          <a:xfrm>
            <a:off x="609600" y="0"/>
            <a:ext cx="7772400" cy="1143000"/>
          </a:xfrm>
          <a:noFill/>
          <a:ln/>
          <a:extLst>
            <a:ext uri="{91240B29-F687-4F45-9708-019B960494DF}">
              <a14:hiddenLine xmlns="" xmlns:a14="http://schemas.microsoft.com/office/drawing/2010/main" w="12700">
                <a:solidFill>
                  <a:schemeClr val="tx1"/>
                </a:solidFill>
                <a:miter lim="800000"/>
                <a:headEnd/>
                <a:tailEnd/>
              </a14:hiddenLine>
            </a:ext>
          </a:extLst>
        </p:spPr>
        <p:txBody>
          <a:bodyPr lIns="90488" tIns="44450" rIns="90488" bIns="44450"/>
          <a:lstStyle/>
          <a:p>
            <a:r>
              <a:rPr lang="en-US" altLang="en-US"/>
              <a:t>DFD Symbols and Definitions</a:t>
            </a:r>
          </a:p>
        </p:txBody>
      </p:sp>
      <p:sp>
        <p:nvSpPr>
          <p:cNvPr id="5126" name="Rectangle 6"/>
          <p:cNvSpPr>
            <a:spLocks noChangeArrowheads="1"/>
          </p:cNvSpPr>
          <p:nvPr/>
        </p:nvSpPr>
        <p:spPr bwMode="auto">
          <a:xfrm>
            <a:off x="1909763" y="4343400"/>
            <a:ext cx="1676400" cy="838200"/>
          </a:xfrm>
          <a:prstGeom prst="rect">
            <a:avLst/>
          </a:prstGeom>
          <a:noFill/>
          <a:ln w="12700">
            <a:solidFill>
              <a:schemeClr val="bg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129" name="Line 9"/>
          <p:cNvSpPr>
            <a:spLocks noChangeShapeType="1"/>
          </p:cNvSpPr>
          <p:nvPr/>
        </p:nvSpPr>
        <p:spPr bwMode="auto">
          <a:xfrm>
            <a:off x="1985963" y="6019800"/>
            <a:ext cx="1470025" cy="0"/>
          </a:xfrm>
          <a:prstGeom prst="line">
            <a:avLst/>
          </a:prstGeom>
          <a:noFill/>
          <a:ln w="508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130" name="Rectangle 10"/>
          <p:cNvSpPr>
            <a:spLocks noChangeArrowheads="1"/>
          </p:cNvSpPr>
          <p:nvPr/>
        </p:nvSpPr>
        <p:spPr bwMode="auto">
          <a:xfrm>
            <a:off x="76200" y="5715000"/>
            <a:ext cx="1654175" cy="5159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800" b="1"/>
              <a:t>Data flow</a:t>
            </a:r>
          </a:p>
        </p:txBody>
      </p:sp>
      <p:sp>
        <p:nvSpPr>
          <p:cNvPr id="5131" name="Rectangle 11"/>
          <p:cNvSpPr>
            <a:spLocks noChangeArrowheads="1"/>
          </p:cNvSpPr>
          <p:nvPr/>
        </p:nvSpPr>
        <p:spPr bwMode="auto">
          <a:xfrm>
            <a:off x="228600" y="4343400"/>
            <a:ext cx="1503363" cy="942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2800" b="1"/>
              <a:t>External</a:t>
            </a:r>
          </a:p>
          <a:p>
            <a:pPr algn="ctr"/>
            <a:r>
              <a:rPr lang="en-US" altLang="en-US" sz="2800" b="1"/>
              <a:t>Entity</a:t>
            </a:r>
          </a:p>
        </p:txBody>
      </p:sp>
      <p:sp>
        <p:nvSpPr>
          <p:cNvPr id="5132" name="Rectangle 12"/>
          <p:cNvSpPr>
            <a:spLocks noChangeArrowheads="1"/>
          </p:cNvSpPr>
          <p:nvPr/>
        </p:nvSpPr>
        <p:spPr bwMode="auto">
          <a:xfrm>
            <a:off x="0" y="3124200"/>
            <a:ext cx="1751013" cy="5159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800" b="1"/>
              <a:t>Data store</a:t>
            </a:r>
          </a:p>
        </p:txBody>
      </p:sp>
      <p:sp>
        <p:nvSpPr>
          <p:cNvPr id="5133" name="Rectangle 13"/>
          <p:cNvSpPr>
            <a:spLocks noChangeArrowheads="1"/>
          </p:cNvSpPr>
          <p:nvPr/>
        </p:nvSpPr>
        <p:spPr bwMode="auto">
          <a:xfrm>
            <a:off x="309563" y="1676400"/>
            <a:ext cx="1323975" cy="5159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800" b="1"/>
              <a:t>Process</a:t>
            </a:r>
          </a:p>
        </p:txBody>
      </p:sp>
      <p:grpSp>
        <p:nvGrpSpPr>
          <p:cNvPr id="5136" name="Group 16"/>
          <p:cNvGrpSpPr>
            <a:grpSpLocks/>
          </p:cNvGrpSpPr>
          <p:nvPr/>
        </p:nvGrpSpPr>
        <p:grpSpPr bwMode="auto">
          <a:xfrm>
            <a:off x="2062163" y="1219200"/>
            <a:ext cx="1219200" cy="1371600"/>
            <a:chOff x="3792" y="1152"/>
            <a:chExt cx="768" cy="864"/>
          </a:xfrm>
        </p:grpSpPr>
        <p:sp>
          <p:nvSpPr>
            <p:cNvPr id="5137" name="AutoShape 17"/>
            <p:cNvSpPr>
              <a:spLocks noChangeArrowheads="1"/>
            </p:cNvSpPr>
            <p:nvPr/>
          </p:nvSpPr>
          <p:spPr bwMode="auto">
            <a:xfrm>
              <a:off x="3792" y="1152"/>
              <a:ext cx="768" cy="864"/>
            </a:xfrm>
            <a:prstGeom prst="roundRect">
              <a:avLst>
                <a:gd name="adj" fmla="val 16648"/>
              </a:avLst>
            </a:prstGeom>
            <a:noFill/>
            <a:ln w="1270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138" name="Line 18"/>
            <p:cNvSpPr>
              <a:spLocks noChangeShapeType="1"/>
            </p:cNvSpPr>
            <p:nvPr/>
          </p:nvSpPr>
          <p:spPr bwMode="auto">
            <a:xfrm>
              <a:off x="3797" y="1344"/>
              <a:ext cx="759"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5143" name="Group 23"/>
          <p:cNvGrpSpPr>
            <a:grpSpLocks/>
          </p:cNvGrpSpPr>
          <p:nvPr/>
        </p:nvGrpSpPr>
        <p:grpSpPr bwMode="auto">
          <a:xfrm>
            <a:off x="1909763" y="3124200"/>
            <a:ext cx="1670050" cy="533400"/>
            <a:chOff x="3696" y="2352"/>
            <a:chExt cx="1052" cy="336"/>
          </a:xfrm>
        </p:grpSpPr>
        <p:sp>
          <p:nvSpPr>
            <p:cNvPr id="5144" name="Line 24"/>
            <p:cNvSpPr>
              <a:spLocks noChangeShapeType="1"/>
            </p:cNvSpPr>
            <p:nvPr/>
          </p:nvSpPr>
          <p:spPr bwMode="auto">
            <a:xfrm>
              <a:off x="3702" y="2352"/>
              <a:ext cx="1046"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145" name="Line 25"/>
            <p:cNvSpPr>
              <a:spLocks noChangeShapeType="1"/>
            </p:cNvSpPr>
            <p:nvPr/>
          </p:nvSpPr>
          <p:spPr bwMode="auto">
            <a:xfrm>
              <a:off x="3701" y="2688"/>
              <a:ext cx="1046"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146" name="Line 26"/>
            <p:cNvSpPr>
              <a:spLocks noChangeShapeType="1"/>
            </p:cNvSpPr>
            <p:nvPr/>
          </p:nvSpPr>
          <p:spPr bwMode="auto">
            <a:xfrm>
              <a:off x="3696" y="2357"/>
              <a:ext cx="0" cy="327"/>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
        <p:nvSpPr>
          <p:cNvPr id="5147" name="Line 27"/>
          <p:cNvSpPr>
            <a:spLocks noChangeShapeType="1"/>
          </p:cNvSpPr>
          <p:nvPr/>
        </p:nvSpPr>
        <p:spPr bwMode="auto">
          <a:xfrm>
            <a:off x="2138363" y="3132138"/>
            <a:ext cx="0" cy="519112"/>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148" name="Rectangle 28"/>
          <p:cNvSpPr>
            <a:spLocks noChangeArrowheads="1"/>
          </p:cNvSpPr>
          <p:nvPr/>
        </p:nvSpPr>
        <p:spPr bwMode="auto">
          <a:xfrm>
            <a:off x="4038600" y="1143000"/>
            <a:ext cx="4800600" cy="4724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r>
              <a:rPr lang="en-US" altLang="en-US" sz="2400"/>
              <a:t>Process - performs some action on data, such as creates, modifies, stores, delete, etc.  Can be manual or supported by computer.</a:t>
            </a:r>
          </a:p>
          <a:p>
            <a:pPr>
              <a:buFontTx/>
              <a:buNone/>
            </a:pPr>
            <a:endParaRPr lang="en-US" altLang="en-US" sz="1200"/>
          </a:p>
          <a:p>
            <a:r>
              <a:rPr lang="en-US" altLang="en-US" sz="2400"/>
              <a:t>Data store - information that is kept and accessed.  May be in paper file folder or a database.</a:t>
            </a:r>
          </a:p>
          <a:p>
            <a:pPr>
              <a:buFontTx/>
              <a:buNone/>
            </a:pPr>
            <a:endParaRPr lang="en-US" altLang="en-US" sz="1200"/>
          </a:p>
          <a:p>
            <a:r>
              <a:rPr lang="en-US" altLang="en-US" sz="2400"/>
              <a:t>External entity - is the origin or destination of data.  Entities are external to the system.</a:t>
            </a:r>
          </a:p>
          <a:p>
            <a:pPr>
              <a:buFontTx/>
              <a:buNone/>
            </a:pPr>
            <a:endParaRPr lang="en-US" altLang="en-US" sz="1200"/>
          </a:p>
          <a:p>
            <a:r>
              <a:rPr lang="en-US" altLang="en-US" sz="2400"/>
              <a:t>Data flow - the flow of data into or out of a process, datastore or entity</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685800" y="6019800"/>
            <a:ext cx="1905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243" name="Rectangle 3"/>
          <p:cNvSpPr>
            <a:spLocks noChangeArrowheads="1"/>
          </p:cNvSpPr>
          <p:nvPr/>
        </p:nvSpPr>
        <p:spPr bwMode="auto">
          <a:xfrm>
            <a:off x="3124200" y="6019800"/>
            <a:ext cx="28956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244" name="Rectangle 4"/>
          <p:cNvSpPr>
            <a:spLocks noGrp="1" noChangeArrowheads="1"/>
          </p:cNvSpPr>
          <p:nvPr>
            <p:ph type="title"/>
          </p:nvPr>
        </p:nvSpPr>
        <p:spPr>
          <a:xfrm>
            <a:off x="685800" y="0"/>
            <a:ext cx="7772400" cy="1143000"/>
          </a:xfrm>
          <a:noFill/>
          <a:ln/>
          <a:extLst>
            <a:ext uri="{91240B29-F687-4F45-9708-019B960494DF}">
              <a14:hiddenLine xmlns="" xmlns:a14="http://schemas.microsoft.com/office/drawing/2010/main" w="12700">
                <a:solidFill>
                  <a:schemeClr val="tx1"/>
                </a:solidFill>
                <a:miter lim="800000"/>
                <a:headEnd/>
                <a:tailEnd/>
              </a14:hiddenLine>
            </a:ext>
          </a:extLst>
        </p:spPr>
        <p:txBody>
          <a:bodyPr lIns="90488" tIns="44450" rIns="90488" bIns="44450"/>
          <a:lstStyle/>
          <a:p>
            <a:r>
              <a:rPr lang="en-US" altLang="en-US"/>
              <a:t>Rules for Drawing DFD’s</a:t>
            </a:r>
          </a:p>
        </p:txBody>
      </p:sp>
      <p:sp>
        <p:nvSpPr>
          <p:cNvPr id="10245" name="Rectangle 5"/>
          <p:cNvSpPr>
            <a:spLocks noChangeArrowheads="1"/>
          </p:cNvSpPr>
          <p:nvPr/>
        </p:nvSpPr>
        <p:spPr bwMode="auto">
          <a:xfrm>
            <a:off x="304800" y="4724400"/>
            <a:ext cx="1676400" cy="838200"/>
          </a:xfrm>
          <a:prstGeom prst="rect">
            <a:avLst/>
          </a:prstGeom>
          <a:noFill/>
          <a:ln w="12700">
            <a:solidFill>
              <a:schemeClr val="bg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246" name="Line 6"/>
          <p:cNvSpPr>
            <a:spLocks noChangeShapeType="1"/>
          </p:cNvSpPr>
          <p:nvPr/>
        </p:nvSpPr>
        <p:spPr bwMode="auto">
          <a:xfrm>
            <a:off x="2008188" y="4953000"/>
            <a:ext cx="1470025" cy="0"/>
          </a:xfrm>
          <a:prstGeom prst="line">
            <a:avLst/>
          </a:prstGeom>
          <a:noFill/>
          <a:ln w="508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nvGrpSpPr>
          <p:cNvPr id="10247" name="Group 7"/>
          <p:cNvGrpSpPr>
            <a:grpSpLocks/>
          </p:cNvGrpSpPr>
          <p:nvPr/>
        </p:nvGrpSpPr>
        <p:grpSpPr bwMode="auto">
          <a:xfrm>
            <a:off x="304800" y="3048000"/>
            <a:ext cx="1670050" cy="533400"/>
            <a:chOff x="192" y="2064"/>
            <a:chExt cx="1052" cy="336"/>
          </a:xfrm>
        </p:grpSpPr>
        <p:sp>
          <p:nvSpPr>
            <p:cNvPr id="10248" name="Line 8"/>
            <p:cNvSpPr>
              <a:spLocks noChangeShapeType="1"/>
            </p:cNvSpPr>
            <p:nvPr/>
          </p:nvSpPr>
          <p:spPr bwMode="auto">
            <a:xfrm>
              <a:off x="198" y="2064"/>
              <a:ext cx="1046"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249" name="Line 9"/>
            <p:cNvSpPr>
              <a:spLocks noChangeShapeType="1"/>
            </p:cNvSpPr>
            <p:nvPr/>
          </p:nvSpPr>
          <p:spPr bwMode="auto">
            <a:xfrm>
              <a:off x="197" y="2400"/>
              <a:ext cx="1046"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250" name="Line 10"/>
            <p:cNvSpPr>
              <a:spLocks noChangeShapeType="1"/>
            </p:cNvSpPr>
            <p:nvPr/>
          </p:nvSpPr>
          <p:spPr bwMode="auto">
            <a:xfrm>
              <a:off x="192" y="2069"/>
              <a:ext cx="0" cy="327"/>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
        <p:nvSpPr>
          <p:cNvPr id="10251" name="Line 11"/>
          <p:cNvSpPr>
            <a:spLocks noChangeShapeType="1"/>
          </p:cNvSpPr>
          <p:nvPr/>
        </p:nvSpPr>
        <p:spPr bwMode="auto">
          <a:xfrm>
            <a:off x="2998788" y="1828800"/>
            <a:ext cx="1470025" cy="0"/>
          </a:xfrm>
          <a:prstGeom prst="line">
            <a:avLst/>
          </a:prstGeom>
          <a:noFill/>
          <a:ln w="508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252" name="Line 12"/>
          <p:cNvSpPr>
            <a:spLocks noChangeShapeType="1"/>
          </p:cNvSpPr>
          <p:nvPr/>
        </p:nvSpPr>
        <p:spPr bwMode="auto">
          <a:xfrm>
            <a:off x="331788" y="1828800"/>
            <a:ext cx="1470025" cy="0"/>
          </a:xfrm>
          <a:prstGeom prst="line">
            <a:avLst/>
          </a:prstGeom>
          <a:noFill/>
          <a:ln w="508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253" name="Line 13"/>
          <p:cNvSpPr>
            <a:spLocks noChangeShapeType="1"/>
          </p:cNvSpPr>
          <p:nvPr/>
        </p:nvSpPr>
        <p:spPr bwMode="auto">
          <a:xfrm>
            <a:off x="2008188" y="3200400"/>
            <a:ext cx="1470025" cy="0"/>
          </a:xfrm>
          <a:prstGeom prst="line">
            <a:avLst/>
          </a:prstGeom>
          <a:noFill/>
          <a:ln w="508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nvGrpSpPr>
          <p:cNvPr id="10254" name="Group 14"/>
          <p:cNvGrpSpPr>
            <a:grpSpLocks/>
          </p:cNvGrpSpPr>
          <p:nvPr/>
        </p:nvGrpSpPr>
        <p:grpSpPr bwMode="auto">
          <a:xfrm>
            <a:off x="1752600" y="1143000"/>
            <a:ext cx="1219200" cy="1371600"/>
            <a:chOff x="1104" y="864"/>
            <a:chExt cx="768" cy="864"/>
          </a:xfrm>
        </p:grpSpPr>
        <p:sp>
          <p:nvSpPr>
            <p:cNvPr id="10255" name="AutoShape 15"/>
            <p:cNvSpPr>
              <a:spLocks noChangeArrowheads="1"/>
            </p:cNvSpPr>
            <p:nvPr/>
          </p:nvSpPr>
          <p:spPr bwMode="auto">
            <a:xfrm>
              <a:off x="1104" y="864"/>
              <a:ext cx="768" cy="864"/>
            </a:xfrm>
            <a:prstGeom prst="roundRect">
              <a:avLst>
                <a:gd name="adj" fmla="val 16648"/>
              </a:avLst>
            </a:prstGeom>
            <a:noFill/>
            <a:ln w="1270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256" name="Line 16"/>
            <p:cNvSpPr>
              <a:spLocks noChangeShapeType="1"/>
            </p:cNvSpPr>
            <p:nvPr/>
          </p:nvSpPr>
          <p:spPr bwMode="auto">
            <a:xfrm>
              <a:off x="1109" y="1056"/>
              <a:ext cx="759"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0257" name="Group 17"/>
          <p:cNvGrpSpPr>
            <a:grpSpLocks/>
          </p:cNvGrpSpPr>
          <p:nvPr/>
        </p:nvGrpSpPr>
        <p:grpSpPr bwMode="auto">
          <a:xfrm>
            <a:off x="3505200" y="2667000"/>
            <a:ext cx="1219200" cy="1371600"/>
            <a:chOff x="2208" y="1824"/>
            <a:chExt cx="768" cy="864"/>
          </a:xfrm>
        </p:grpSpPr>
        <p:sp>
          <p:nvSpPr>
            <p:cNvPr id="10258" name="AutoShape 18"/>
            <p:cNvSpPr>
              <a:spLocks noChangeArrowheads="1"/>
            </p:cNvSpPr>
            <p:nvPr/>
          </p:nvSpPr>
          <p:spPr bwMode="auto">
            <a:xfrm>
              <a:off x="2208" y="1824"/>
              <a:ext cx="768" cy="864"/>
            </a:xfrm>
            <a:prstGeom prst="roundRect">
              <a:avLst>
                <a:gd name="adj" fmla="val 16648"/>
              </a:avLst>
            </a:prstGeom>
            <a:noFill/>
            <a:ln w="1270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259" name="Line 19"/>
            <p:cNvSpPr>
              <a:spLocks noChangeShapeType="1"/>
            </p:cNvSpPr>
            <p:nvPr/>
          </p:nvSpPr>
          <p:spPr bwMode="auto">
            <a:xfrm>
              <a:off x="2213" y="2016"/>
              <a:ext cx="759"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0260" name="Group 20"/>
          <p:cNvGrpSpPr>
            <a:grpSpLocks/>
          </p:cNvGrpSpPr>
          <p:nvPr/>
        </p:nvGrpSpPr>
        <p:grpSpPr bwMode="auto">
          <a:xfrm>
            <a:off x="3505200" y="4343400"/>
            <a:ext cx="1219200" cy="1371600"/>
            <a:chOff x="2208" y="2880"/>
            <a:chExt cx="768" cy="864"/>
          </a:xfrm>
        </p:grpSpPr>
        <p:sp>
          <p:nvSpPr>
            <p:cNvPr id="10261" name="AutoShape 21"/>
            <p:cNvSpPr>
              <a:spLocks noChangeArrowheads="1"/>
            </p:cNvSpPr>
            <p:nvPr/>
          </p:nvSpPr>
          <p:spPr bwMode="auto">
            <a:xfrm>
              <a:off x="2208" y="2880"/>
              <a:ext cx="768" cy="864"/>
            </a:xfrm>
            <a:prstGeom prst="roundRect">
              <a:avLst>
                <a:gd name="adj" fmla="val 16648"/>
              </a:avLst>
            </a:prstGeom>
            <a:noFill/>
            <a:ln w="1270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262" name="Line 22"/>
            <p:cNvSpPr>
              <a:spLocks noChangeShapeType="1"/>
            </p:cNvSpPr>
            <p:nvPr/>
          </p:nvSpPr>
          <p:spPr bwMode="auto">
            <a:xfrm>
              <a:off x="2213" y="3072"/>
              <a:ext cx="759"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
        <p:nvSpPr>
          <p:cNvPr id="10263" name="Line 23"/>
          <p:cNvSpPr>
            <a:spLocks noChangeShapeType="1"/>
          </p:cNvSpPr>
          <p:nvPr/>
        </p:nvSpPr>
        <p:spPr bwMode="auto">
          <a:xfrm flipH="1">
            <a:off x="1957388" y="5334000"/>
            <a:ext cx="1573212" cy="0"/>
          </a:xfrm>
          <a:prstGeom prst="line">
            <a:avLst/>
          </a:prstGeom>
          <a:noFill/>
          <a:ln w="508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264" name="Line 24"/>
          <p:cNvSpPr>
            <a:spLocks noChangeShapeType="1"/>
          </p:cNvSpPr>
          <p:nvPr/>
        </p:nvSpPr>
        <p:spPr bwMode="auto">
          <a:xfrm flipH="1">
            <a:off x="1881188" y="3505200"/>
            <a:ext cx="1649412" cy="0"/>
          </a:xfrm>
          <a:prstGeom prst="line">
            <a:avLst/>
          </a:prstGeom>
          <a:noFill/>
          <a:ln w="508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265" name="Rectangle 25"/>
          <p:cNvSpPr>
            <a:spLocks noChangeArrowheads="1"/>
          </p:cNvSpPr>
          <p:nvPr/>
        </p:nvSpPr>
        <p:spPr bwMode="auto">
          <a:xfrm>
            <a:off x="5389563" y="1484313"/>
            <a:ext cx="3811587" cy="1184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a:t>A</a:t>
            </a:r>
            <a:r>
              <a:rPr lang="en-US" altLang="en-US" b="1"/>
              <a:t> minimum</a:t>
            </a:r>
            <a:r>
              <a:rPr lang="en-US" altLang="en-US"/>
              <a:t> of one data flow</a:t>
            </a:r>
          </a:p>
          <a:p>
            <a:r>
              <a:rPr lang="en-US" altLang="en-US"/>
              <a:t>in and one data flow out of </a:t>
            </a:r>
          </a:p>
          <a:p>
            <a:r>
              <a:rPr lang="en-US" altLang="en-US"/>
              <a:t>a process</a:t>
            </a:r>
          </a:p>
        </p:txBody>
      </p:sp>
      <p:sp>
        <p:nvSpPr>
          <p:cNvPr id="10266" name="Rectangle 26"/>
          <p:cNvSpPr>
            <a:spLocks noChangeArrowheads="1"/>
          </p:cNvSpPr>
          <p:nvPr/>
        </p:nvSpPr>
        <p:spPr bwMode="auto">
          <a:xfrm>
            <a:off x="5405438" y="2814638"/>
            <a:ext cx="2954337" cy="1184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a:t>A datastore </a:t>
            </a:r>
            <a:r>
              <a:rPr lang="en-US" altLang="en-US" b="1"/>
              <a:t>must </a:t>
            </a:r>
            <a:r>
              <a:rPr lang="en-US" altLang="en-US"/>
              <a:t>be </a:t>
            </a:r>
          </a:p>
          <a:p>
            <a:r>
              <a:rPr lang="en-US" altLang="en-US"/>
              <a:t>connected to a process</a:t>
            </a:r>
          </a:p>
          <a:p>
            <a:r>
              <a:rPr lang="en-US" altLang="en-US"/>
              <a:t>(either in, out, or both)</a:t>
            </a:r>
          </a:p>
        </p:txBody>
      </p:sp>
      <p:sp>
        <p:nvSpPr>
          <p:cNvPr id="10267" name="Rectangle 27"/>
          <p:cNvSpPr>
            <a:spLocks noChangeArrowheads="1"/>
          </p:cNvSpPr>
          <p:nvPr/>
        </p:nvSpPr>
        <p:spPr bwMode="auto">
          <a:xfrm>
            <a:off x="5465763" y="4303713"/>
            <a:ext cx="3292475" cy="1184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a:t>An external entity </a:t>
            </a:r>
            <a:r>
              <a:rPr lang="en-US" altLang="en-US" b="1"/>
              <a:t>must </a:t>
            </a:r>
          </a:p>
          <a:p>
            <a:r>
              <a:rPr lang="en-US" altLang="en-US"/>
              <a:t>be connected to a process</a:t>
            </a:r>
          </a:p>
          <a:p>
            <a:r>
              <a:rPr lang="en-US" altLang="en-US"/>
              <a:t>(either in, out, or both)</a:t>
            </a:r>
          </a:p>
        </p:txBody>
      </p:sp>
      <p:sp>
        <p:nvSpPr>
          <p:cNvPr id="10268" name="Line 28"/>
          <p:cNvSpPr>
            <a:spLocks noChangeShapeType="1"/>
          </p:cNvSpPr>
          <p:nvPr/>
        </p:nvSpPr>
        <p:spPr bwMode="auto">
          <a:xfrm>
            <a:off x="1779588" y="6172200"/>
            <a:ext cx="1470025" cy="0"/>
          </a:xfrm>
          <a:prstGeom prst="line">
            <a:avLst/>
          </a:prstGeom>
          <a:noFill/>
          <a:ln w="508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269" name="Rectangle 29"/>
          <p:cNvSpPr>
            <a:spLocks noChangeArrowheads="1"/>
          </p:cNvSpPr>
          <p:nvPr/>
        </p:nvSpPr>
        <p:spPr bwMode="auto">
          <a:xfrm>
            <a:off x="5410200" y="5715000"/>
            <a:ext cx="3143250" cy="819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a:t>A single data flow </a:t>
            </a:r>
            <a:r>
              <a:rPr lang="en-US" altLang="en-US" b="1"/>
              <a:t>must</a:t>
            </a:r>
          </a:p>
          <a:p>
            <a:r>
              <a:rPr lang="en-US" altLang="en-US"/>
              <a:t> only flow one way</a:t>
            </a:r>
          </a:p>
        </p:txBody>
      </p:sp>
      <p:sp>
        <p:nvSpPr>
          <p:cNvPr id="10270" name="Line 30"/>
          <p:cNvSpPr>
            <a:spLocks noChangeShapeType="1"/>
          </p:cNvSpPr>
          <p:nvPr/>
        </p:nvSpPr>
        <p:spPr bwMode="auto">
          <a:xfrm>
            <a:off x="609600" y="3048000"/>
            <a:ext cx="0" cy="5334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85800" y="0"/>
            <a:ext cx="7772400" cy="1143000"/>
          </a:xfrm>
        </p:spPr>
        <p:txBody>
          <a:bodyPr/>
          <a:lstStyle/>
          <a:p>
            <a:r>
              <a:rPr lang="en-US" altLang="en-US"/>
              <a:t>DFD: Common Mistakes</a:t>
            </a:r>
          </a:p>
        </p:txBody>
      </p:sp>
      <p:sp>
        <p:nvSpPr>
          <p:cNvPr id="32771" name="Rectangle 3"/>
          <p:cNvSpPr>
            <a:spLocks noChangeArrowheads="1"/>
          </p:cNvSpPr>
          <p:nvPr/>
        </p:nvSpPr>
        <p:spPr bwMode="auto">
          <a:xfrm>
            <a:off x="685800" y="6019800"/>
            <a:ext cx="1905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nvGrpSpPr>
          <p:cNvPr id="32774" name="Group 6"/>
          <p:cNvGrpSpPr>
            <a:grpSpLocks/>
          </p:cNvGrpSpPr>
          <p:nvPr/>
        </p:nvGrpSpPr>
        <p:grpSpPr bwMode="auto">
          <a:xfrm>
            <a:off x="95250" y="3352800"/>
            <a:ext cx="1670050" cy="533400"/>
            <a:chOff x="192" y="2064"/>
            <a:chExt cx="1052" cy="336"/>
          </a:xfrm>
        </p:grpSpPr>
        <p:sp>
          <p:nvSpPr>
            <p:cNvPr id="32775" name="Line 7"/>
            <p:cNvSpPr>
              <a:spLocks noChangeShapeType="1"/>
            </p:cNvSpPr>
            <p:nvPr/>
          </p:nvSpPr>
          <p:spPr bwMode="auto">
            <a:xfrm>
              <a:off x="198" y="2064"/>
              <a:ext cx="1046"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2776" name="Line 8"/>
            <p:cNvSpPr>
              <a:spLocks noChangeShapeType="1"/>
            </p:cNvSpPr>
            <p:nvPr/>
          </p:nvSpPr>
          <p:spPr bwMode="auto">
            <a:xfrm>
              <a:off x="197" y="2400"/>
              <a:ext cx="1046"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2777" name="Line 9"/>
            <p:cNvSpPr>
              <a:spLocks noChangeShapeType="1"/>
            </p:cNvSpPr>
            <p:nvPr/>
          </p:nvSpPr>
          <p:spPr bwMode="auto">
            <a:xfrm>
              <a:off x="192" y="2069"/>
              <a:ext cx="0" cy="327"/>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
        <p:nvSpPr>
          <p:cNvPr id="32778" name="Line 10"/>
          <p:cNvSpPr>
            <a:spLocks noChangeShapeType="1"/>
          </p:cNvSpPr>
          <p:nvPr/>
        </p:nvSpPr>
        <p:spPr bwMode="auto">
          <a:xfrm>
            <a:off x="2743200" y="2133600"/>
            <a:ext cx="1470025" cy="0"/>
          </a:xfrm>
          <a:prstGeom prst="line">
            <a:avLst/>
          </a:prstGeom>
          <a:noFill/>
          <a:ln w="508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2779" name="Line 11"/>
          <p:cNvSpPr>
            <a:spLocks noChangeShapeType="1"/>
          </p:cNvSpPr>
          <p:nvPr/>
        </p:nvSpPr>
        <p:spPr bwMode="auto">
          <a:xfrm>
            <a:off x="2743200" y="1752600"/>
            <a:ext cx="1470025" cy="0"/>
          </a:xfrm>
          <a:prstGeom prst="line">
            <a:avLst/>
          </a:prstGeom>
          <a:noFill/>
          <a:ln w="508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2780" name="Line 12"/>
          <p:cNvSpPr>
            <a:spLocks noChangeShapeType="1"/>
          </p:cNvSpPr>
          <p:nvPr/>
        </p:nvSpPr>
        <p:spPr bwMode="auto">
          <a:xfrm>
            <a:off x="1798638" y="3505200"/>
            <a:ext cx="1470025" cy="0"/>
          </a:xfrm>
          <a:prstGeom prst="line">
            <a:avLst/>
          </a:prstGeom>
          <a:noFill/>
          <a:ln w="508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nvGrpSpPr>
          <p:cNvPr id="32781" name="Group 13"/>
          <p:cNvGrpSpPr>
            <a:grpSpLocks/>
          </p:cNvGrpSpPr>
          <p:nvPr/>
        </p:nvGrpSpPr>
        <p:grpSpPr bwMode="auto">
          <a:xfrm>
            <a:off x="1524000" y="1143000"/>
            <a:ext cx="1219200" cy="1371600"/>
            <a:chOff x="1104" y="864"/>
            <a:chExt cx="768" cy="864"/>
          </a:xfrm>
        </p:grpSpPr>
        <p:sp>
          <p:nvSpPr>
            <p:cNvPr id="32782" name="AutoShape 14"/>
            <p:cNvSpPr>
              <a:spLocks noChangeArrowheads="1"/>
            </p:cNvSpPr>
            <p:nvPr/>
          </p:nvSpPr>
          <p:spPr bwMode="auto">
            <a:xfrm>
              <a:off x="1104" y="864"/>
              <a:ext cx="768" cy="864"/>
            </a:xfrm>
            <a:prstGeom prst="roundRect">
              <a:avLst>
                <a:gd name="adj" fmla="val 16648"/>
              </a:avLst>
            </a:prstGeom>
            <a:noFill/>
            <a:ln w="1270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2783" name="Line 15"/>
            <p:cNvSpPr>
              <a:spLocks noChangeShapeType="1"/>
            </p:cNvSpPr>
            <p:nvPr/>
          </p:nvSpPr>
          <p:spPr bwMode="auto">
            <a:xfrm>
              <a:off x="1109" y="1056"/>
              <a:ext cx="759"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
        <p:nvSpPr>
          <p:cNvPr id="32791" name="Line 23"/>
          <p:cNvSpPr>
            <a:spLocks noChangeShapeType="1"/>
          </p:cNvSpPr>
          <p:nvPr/>
        </p:nvSpPr>
        <p:spPr bwMode="auto">
          <a:xfrm flipH="1">
            <a:off x="1671638" y="3810000"/>
            <a:ext cx="1649412" cy="0"/>
          </a:xfrm>
          <a:prstGeom prst="line">
            <a:avLst/>
          </a:prstGeom>
          <a:noFill/>
          <a:ln w="508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2792" name="Line 24"/>
          <p:cNvSpPr>
            <a:spLocks noChangeShapeType="1"/>
          </p:cNvSpPr>
          <p:nvPr/>
        </p:nvSpPr>
        <p:spPr bwMode="auto">
          <a:xfrm>
            <a:off x="1676400" y="5410200"/>
            <a:ext cx="1470025" cy="0"/>
          </a:xfrm>
          <a:prstGeom prst="line">
            <a:avLst/>
          </a:prstGeom>
          <a:noFill/>
          <a:ln w="50800">
            <a:solidFill>
              <a:schemeClr val="tx1"/>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2793" name="Line 25"/>
          <p:cNvSpPr>
            <a:spLocks noChangeShapeType="1"/>
          </p:cNvSpPr>
          <p:nvPr/>
        </p:nvSpPr>
        <p:spPr bwMode="auto">
          <a:xfrm>
            <a:off x="400050" y="3352800"/>
            <a:ext cx="0" cy="5334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2794" name="Rectangle 26"/>
          <p:cNvSpPr>
            <a:spLocks noChangeArrowheads="1"/>
          </p:cNvSpPr>
          <p:nvPr/>
        </p:nvSpPr>
        <p:spPr bwMode="auto">
          <a:xfrm>
            <a:off x="3295650" y="3048000"/>
            <a:ext cx="1295400" cy="1066800"/>
          </a:xfrm>
          <a:prstGeom prst="rect">
            <a:avLst/>
          </a:prstGeom>
          <a:noFill/>
          <a:ln w="12700">
            <a:solidFill>
              <a:schemeClr val="bg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nvGrpSpPr>
          <p:cNvPr id="32795" name="Group 27"/>
          <p:cNvGrpSpPr>
            <a:grpSpLocks/>
          </p:cNvGrpSpPr>
          <p:nvPr/>
        </p:nvGrpSpPr>
        <p:grpSpPr bwMode="auto">
          <a:xfrm>
            <a:off x="3124200" y="4724400"/>
            <a:ext cx="1219200" cy="1371600"/>
            <a:chOff x="2208" y="2880"/>
            <a:chExt cx="768" cy="864"/>
          </a:xfrm>
        </p:grpSpPr>
        <p:sp>
          <p:nvSpPr>
            <p:cNvPr id="32796" name="AutoShape 28"/>
            <p:cNvSpPr>
              <a:spLocks noChangeArrowheads="1"/>
            </p:cNvSpPr>
            <p:nvPr/>
          </p:nvSpPr>
          <p:spPr bwMode="auto">
            <a:xfrm>
              <a:off x="2208" y="2880"/>
              <a:ext cx="768" cy="864"/>
            </a:xfrm>
            <a:prstGeom prst="roundRect">
              <a:avLst>
                <a:gd name="adj" fmla="val 16648"/>
              </a:avLst>
            </a:prstGeom>
            <a:noFill/>
            <a:ln w="1270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2797" name="Line 29"/>
            <p:cNvSpPr>
              <a:spLocks noChangeShapeType="1"/>
            </p:cNvSpPr>
            <p:nvPr/>
          </p:nvSpPr>
          <p:spPr bwMode="auto">
            <a:xfrm>
              <a:off x="2213" y="3072"/>
              <a:ext cx="759"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32798" name="Group 30"/>
          <p:cNvGrpSpPr>
            <a:grpSpLocks/>
          </p:cNvGrpSpPr>
          <p:nvPr/>
        </p:nvGrpSpPr>
        <p:grpSpPr bwMode="auto">
          <a:xfrm>
            <a:off x="457200" y="4724400"/>
            <a:ext cx="1219200" cy="1371600"/>
            <a:chOff x="2208" y="2880"/>
            <a:chExt cx="768" cy="864"/>
          </a:xfrm>
        </p:grpSpPr>
        <p:sp>
          <p:nvSpPr>
            <p:cNvPr id="32799" name="AutoShape 31"/>
            <p:cNvSpPr>
              <a:spLocks noChangeArrowheads="1"/>
            </p:cNvSpPr>
            <p:nvPr/>
          </p:nvSpPr>
          <p:spPr bwMode="auto">
            <a:xfrm>
              <a:off x="2208" y="2880"/>
              <a:ext cx="768" cy="864"/>
            </a:xfrm>
            <a:prstGeom prst="roundRect">
              <a:avLst>
                <a:gd name="adj" fmla="val 16648"/>
              </a:avLst>
            </a:prstGeom>
            <a:noFill/>
            <a:ln w="1270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2800" name="Line 32"/>
            <p:cNvSpPr>
              <a:spLocks noChangeShapeType="1"/>
            </p:cNvSpPr>
            <p:nvPr/>
          </p:nvSpPr>
          <p:spPr bwMode="auto">
            <a:xfrm>
              <a:off x="2213" y="3072"/>
              <a:ext cx="759"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
        <p:nvSpPr>
          <p:cNvPr id="32804" name="Rectangle 36"/>
          <p:cNvSpPr>
            <a:spLocks noChangeArrowheads="1"/>
          </p:cNvSpPr>
          <p:nvPr/>
        </p:nvSpPr>
        <p:spPr bwMode="auto">
          <a:xfrm>
            <a:off x="4800600" y="1143000"/>
            <a:ext cx="4038600" cy="4724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r>
              <a:rPr lang="en-US" altLang="en-US" sz="2400"/>
              <a:t>Process has no data flowing into it, but has data flowing out.</a:t>
            </a:r>
          </a:p>
          <a:p>
            <a:pPr>
              <a:buFontTx/>
              <a:buNone/>
            </a:pPr>
            <a:endParaRPr lang="en-US" altLang="en-US" sz="1200"/>
          </a:p>
          <a:p>
            <a:r>
              <a:rPr lang="en-US" altLang="en-US" sz="2400"/>
              <a:t>Data store is hooked to external entity. This means external entity can read and write to your data file without auditing!!</a:t>
            </a:r>
          </a:p>
          <a:p>
            <a:pPr>
              <a:buFontTx/>
              <a:buNone/>
            </a:pPr>
            <a:endParaRPr lang="en-US" altLang="en-US" sz="1200"/>
          </a:p>
          <a:p>
            <a:r>
              <a:rPr lang="en-US" altLang="en-US" sz="2400"/>
              <a:t>The data flow goes in two directions at once. Two or more arrows should be used to show the flow to and from each process.</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2291"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2292" name="Rectangle 4"/>
          <p:cNvSpPr>
            <a:spLocks noGrp="1" noChangeArrowheads="1"/>
          </p:cNvSpPr>
          <p:nvPr>
            <p:ph type="title"/>
          </p:nvPr>
        </p:nvSpPr>
        <p:spPr>
          <a:xfrm>
            <a:off x="762000" y="0"/>
            <a:ext cx="7772400" cy="1143000"/>
          </a:xfrm>
          <a:noFill/>
          <a:ln/>
          <a:extLst>
            <a:ext uri="{91240B29-F687-4F45-9708-019B960494DF}">
              <a14:hiddenLine xmlns="" xmlns:a14="http://schemas.microsoft.com/office/drawing/2010/main" w="12700">
                <a:solidFill>
                  <a:schemeClr val="tx1"/>
                </a:solidFill>
                <a:miter lim="800000"/>
                <a:headEnd/>
                <a:tailEnd/>
              </a14:hiddenLine>
            </a:ext>
          </a:extLst>
        </p:spPr>
        <p:txBody>
          <a:bodyPr lIns="90488" tIns="44450" rIns="90488" bIns="44450"/>
          <a:lstStyle/>
          <a:p>
            <a:r>
              <a:rPr lang="en-US" altLang="en-US"/>
              <a:t>DFD Example 1 </a:t>
            </a:r>
          </a:p>
        </p:txBody>
      </p:sp>
      <p:sp>
        <p:nvSpPr>
          <p:cNvPr id="12293" name="Rectangle 5"/>
          <p:cNvSpPr>
            <a:spLocks noGrp="1" noChangeArrowheads="1"/>
          </p:cNvSpPr>
          <p:nvPr>
            <p:ph type="body" idx="1"/>
          </p:nvPr>
        </p:nvSpPr>
        <p:spPr>
          <a:xfrm>
            <a:off x="533400" y="1143000"/>
            <a:ext cx="8077200" cy="4114800"/>
          </a:xfrm>
          <a:noFill/>
          <a:ln/>
          <a:extLst>
            <a:ext uri="{91240B29-F687-4F45-9708-019B960494DF}">
              <a14:hiddenLine xmlns="" xmlns:a14="http://schemas.microsoft.com/office/drawing/2010/main" w="12700">
                <a:solidFill>
                  <a:schemeClr val="tx1"/>
                </a:solidFill>
                <a:miter lim="800000"/>
                <a:headEnd/>
                <a:tailEnd/>
              </a14:hiddenLine>
            </a:ext>
          </a:extLst>
        </p:spPr>
        <p:txBody>
          <a:bodyPr lIns="90488" tIns="44450" rIns="90488" bIns="44450"/>
          <a:lstStyle/>
          <a:p>
            <a:r>
              <a:rPr lang="en-US" altLang="en-US" sz="3600"/>
              <a:t>The Broadway Entertainment Company</a:t>
            </a:r>
            <a:endParaRPr lang="en-US" altLang="en-US" sz="2800"/>
          </a:p>
          <a:p>
            <a:pPr lvl="1"/>
            <a:r>
              <a:rPr lang="en-US" altLang="en-US" sz="2400"/>
              <a:t>An important first step to consider is to look at the key </a:t>
            </a:r>
            <a:r>
              <a:rPr lang="en-US" altLang="en-US" sz="2400" i="1"/>
              <a:t>processes</a:t>
            </a:r>
            <a:r>
              <a:rPr lang="en-US" altLang="en-US" sz="2400"/>
              <a:t> under study. These can be itemized into a hierarchical series, where the highest level (level 0) describes a general department, or business unit, to the lowest level. The lowest level is a point where you cannot break a process into any more divisible components. These are referred to as </a:t>
            </a:r>
            <a:r>
              <a:rPr lang="en-US" altLang="en-US" sz="2400" i="1"/>
              <a:t>functional primitives.</a:t>
            </a:r>
            <a:endParaRPr lang="en-US" altLang="en-US" sz="2400"/>
          </a:p>
          <a:p>
            <a:endParaRPr lang="en-US" altLang="en-US" sz="280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5090</TotalTime>
  <Words>1268</Words>
  <Application>Microsoft Office PowerPoint</Application>
  <PresentationFormat>On-screen Show (4:3)</PresentationFormat>
  <Paragraphs>121</Paragraphs>
  <Slides>31</Slides>
  <Notes>4</Notes>
  <HiddenSlides>0</HiddenSlides>
  <MMClips>0</MMClips>
  <ScaleCrop>false</ScaleCrop>
  <HeadingPairs>
    <vt:vector size="6" baseType="variant">
      <vt:variant>
        <vt:lpstr>Theme</vt:lpstr>
      </vt:variant>
      <vt:variant>
        <vt:i4>1</vt:i4>
      </vt:variant>
      <vt:variant>
        <vt:lpstr>Embedded OLE Servers</vt:lpstr>
      </vt:variant>
      <vt:variant>
        <vt:i4>0</vt:i4>
      </vt:variant>
      <vt:variant>
        <vt:lpstr>Slide Titles</vt:lpstr>
      </vt:variant>
      <vt:variant>
        <vt:i4>31</vt:i4>
      </vt:variant>
    </vt:vector>
  </HeadingPairs>
  <TitlesOfParts>
    <vt:vector size="32" baseType="lpstr">
      <vt:lpstr>Default Design</vt:lpstr>
      <vt:lpstr>Data Flow Diagram (DFD) Review</vt:lpstr>
      <vt:lpstr>What is a Data Flow Diagram?</vt:lpstr>
      <vt:lpstr>What is a Data Flow Diagram?</vt:lpstr>
      <vt:lpstr>What does a DFD look like?</vt:lpstr>
      <vt:lpstr>Why Draw Data Flow Diagrams?</vt:lpstr>
      <vt:lpstr>DFD Symbols and Definitions</vt:lpstr>
      <vt:lpstr>Rules for Drawing DFD’s</vt:lpstr>
      <vt:lpstr>DFD: Common Mistakes</vt:lpstr>
      <vt:lpstr>DFD Example 1 </vt:lpstr>
      <vt:lpstr>DFD: Adding Levels of Detail</vt:lpstr>
      <vt:lpstr>DFD: Numbering Levels</vt:lpstr>
      <vt:lpstr>Top (0) Process Level</vt:lpstr>
      <vt:lpstr>Level 1: Membership</vt:lpstr>
      <vt:lpstr>Level 1: Rental (note this is the primitive level for this series of processes)</vt:lpstr>
      <vt:lpstr>Level 1: Sales</vt:lpstr>
      <vt:lpstr>Level 1: Inventory</vt:lpstr>
      <vt:lpstr>Level 1: Employee</vt:lpstr>
      <vt:lpstr>Level 2: Membership</vt:lpstr>
      <vt:lpstr>Level 2: Sales</vt:lpstr>
      <vt:lpstr>Level 2: Inventory</vt:lpstr>
      <vt:lpstr>Level 2: Employee</vt:lpstr>
      <vt:lpstr>DFD Levels: Context Diagram</vt:lpstr>
      <vt:lpstr>DFD Levels: Context Diagram</vt:lpstr>
      <vt:lpstr>Building a DFD</vt:lpstr>
      <vt:lpstr>Building a DFD</vt:lpstr>
      <vt:lpstr>DFD: Logical vs Physical</vt:lpstr>
      <vt:lpstr>DFD for Broadway</vt:lpstr>
      <vt:lpstr>Context Level (note there are no storage elements at this level)</vt:lpstr>
      <vt:lpstr>Level 0</vt:lpstr>
      <vt:lpstr>DFD: Some Final Notes</vt:lpstr>
      <vt:lpstr>What have we learned?</vt:lpstr>
    </vt:vector>
  </TitlesOfParts>
  <Company>Simon Fraser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Draw a  Data Flow Diagram (DFD)</dc:title>
  <dc:creator>M Nawaz</dc:creator>
  <cp:lastModifiedBy>Hell Boy</cp:lastModifiedBy>
  <cp:revision>29</cp:revision>
  <dcterms:created xsi:type="dcterms:W3CDTF">2000-01-22T21:51:00Z</dcterms:created>
  <dcterms:modified xsi:type="dcterms:W3CDTF">2020-01-05T14:31:13Z</dcterms:modified>
</cp:coreProperties>
</file>