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6" r:id="rId11"/>
    <p:sldId id="265" r:id="rId12"/>
    <p:sldId id="283" r:id="rId13"/>
    <p:sldId id="284" r:id="rId14"/>
    <p:sldId id="285" r:id="rId15"/>
    <p:sldId id="297" r:id="rId16"/>
    <p:sldId id="287" r:id="rId17"/>
    <p:sldId id="300" r:id="rId18"/>
    <p:sldId id="302" r:id="rId19"/>
    <p:sldId id="303" r:id="rId20"/>
    <p:sldId id="288" r:id="rId21"/>
    <p:sldId id="289" r:id="rId22"/>
    <p:sldId id="290" r:id="rId23"/>
    <p:sldId id="291" r:id="rId24"/>
    <p:sldId id="295" r:id="rId25"/>
    <p:sldId id="296" r:id="rId26"/>
    <p:sldId id="292" r:id="rId27"/>
    <p:sldId id="293" r:id="rId28"/>
    <p:sldId id="294" r:id="rId29"/>
    <p:sldId id="298" r:id="rId30"/>
    <p:sldId id="304" r:id="rId31"/>
    <p:sldId id="266" r:id="rId32"/>
  </p:sldIdLst>
  <p:sldSz cx="9144000" cy="5143500" type="screen16x9"/>
  <p:notesSz cx="6858000" cy="9144000"/>
  <p:embeddedFontLst>
    <p:embeddedFont>
      <p:font typeface="Lato" panose="020B0604020202020204" charset="0"/>
      <p:regular r:id="rId34"/>
      <p:bold r:id="rId35"/>
      <p:italic r:id="rId36"/>
      <p:boldItalic r:id="rId37"/>
    </p:embeddedFont>
    <p:embeddedFont>
      <p:font typeface="Times" panose="02020603050405020304" pitchFamily="18" charset="0"/>
      <p:regular r:id="rId38"/>
      <p:bold r:id="rId39"/>
      <p:italic r:id="rId40"/>
      <p:boldItalic r:id="rId41"/>
    </p:embeddedFont>
    <p:embeddedFont>
      <p:font typeface="Raleway" panose="020B0604020202020204" charset="0"/>
      <p:regular r:id="rId42"/>
      <p:bold r:id="rId43"/>
      <p:italic r:id="rId44"/>
      <p:boldItalic r:id="rId45"/>
    </p:embeddedFont>
    <p:embeddedFont>
      <p:font typeface="Arial Black" panose="020B0A04020102020204" pitchFamily="34" charset="0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145C45-DB44-40E7-92CA-437E17146A07}">
  <a:tblStyle styleId="{E3145C45-DB44-40E7-92CA-437E17146A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106" autoAdjust="0"/>
  </p:normalViewPr>
  <p:slideViewPr>
    <p:cSldViewPr snapToGrid="0">
      <p:cViewPr varScale="1">
        <p:scale>
          <a:sx n="77" d="100"/>
          <a:sy n="77" d="100"/>
        </p:scale>
        <p:origin x="1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5421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9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257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730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562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594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197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Discussed in class </a:t>
            </a:r>
            <a:r>
              <a:rPr lang="en-US" baseline="0" dirty="0" smtClean="0"/>
              <a:t> with the example (User group) of Single server having multiple database and the communication of end users with multiple servers.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Had discussed the possibilities of connecting two databases on different servers.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Discussed the importance of Application programs in data base systems.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What sort of data would be reflect to end users?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909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Why we are constructing</a:t>
            </a:r>
            <a:r>
              <a:rPr lang="en-US" baseline="0" dirty="0" smtClean="0"/>
              <a:t> the data models?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Operations and constraints.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Elaborated in class with examples…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Hint: Example</a:t>
            </a:r>
            <a:r>
              <a:rPr lang="en-US" baseline="0" dirty="0" smtClean="0"/>
              <a:t> of Trees structure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         Example of Class and object with respect to the OODM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8181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sure to retain the difference between 3</a:t>
            </a:r>
            <a:r>
              <a:rPr lang="en-US" baseline="0" dirty="0" smtClean="0"/>
              <a:t> layers ANSI/SPARK and categories of data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61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Above models</a:t>
            </a:r>
            <a:r>
              <a:rPr lang="en-US" baseline="0" dirty="0" smtClean="0"/>
              <a:t> belongs to the entity structure.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1454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485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811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316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Don’t confuse your self three</a:t>
            </a:r>
            <a:r>
              <a:rPr lang="en-US" baseline="0" dirty="0" smtClean="0"/>
              <a:t> tier of network architecture and Data base ANSI/SPARK three tier architecture.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1167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6223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3519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3089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Elaborate the difference of user</a:t>
            </a:r>
            <a:r>
              <a:rPr lang="en-US" baseline="0" dirty="0" smtClean="0"/>
              <a:t> view and database view, how we are able to use the data base view and why it is </a:t>
            </a:r>
            <a:r>
              <a:rPr lang="en-US" baseline="0" dirty="0" err="1" smtClean="0"/>
              <a:t>usefull</a:t>
            </a:r>
            <a:r>
              <a:rPr lang="en-US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77951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7040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2354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9187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658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7975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030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346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715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546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951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656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070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8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  <p:sldLayoutId id="2147483657" r:id="rId7"/>
    <p:sldLayoutId id="2147483658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base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Management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System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1"/>
              <a:t>“You can have data without information, but you cannot have information without data.”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Technical Perspective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 dirty="0">
                <a:solidFill>
                  <a:schemeClr val="accent5"/>
                </a:solidFill>
              </a:rPr>
              <a:t>Writing a program which</a:t>
            </a:r>
          </a:p>
          <a:p>
            <a:pPr lvl="0">
              <a:spcBef>
                <a:spcPts val="0"/>
              </a:spcBef>
              <a:buNone/>
            </a:pPr>
            <a:r>
              <a:rPr lang="en" sz="3600" dirty="0">
                <a:solidFill>
                  <a:schemeClr val="accent5"/>
                </a:solidFill>
              </a:rPr>
              <a:t>Takes input from user in numbers and print Sorted data with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accent5"/>
                </a:solidFill>
              </a:rPr>
              <a:t> (Optimal Solution</a:t>
            </a:r>
            <a:r>
              <a:rPr lang="en" sz="3600" smtClean="0">
                <a:solidFill>
                  <a:schemeClr val="accent5"/>
                </a:solidFill>
              </a:rPr>
              <a:t>) and stored</a:t>
            </a:r>
            <a:br>
              <a:rPr lang="en" sz="3600" smtClean="0">
                <a:solidFill>
                  <a:schemeClr val="accent5"/>
                </a:solidFill>
              </a:rPr>
            </a:br>
            <a:r>
              <a:rPr lang="en" sz="3600" smtClean="0">
                <a:solidFill>
                  <a:schemeClr val="accent5"/>
                </a:solidFill>
              </a:rPr>
              <a:t>to recall again.</a:t>
            </a:r>
            <a:endParaRPr lang="en" sz="3600">
              <a:solidFill>
                <a:schemeClr val="accent5"/>
              </a:solidFill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7080834" y="2866666"/>
            <a:ext cx="1912317" cy="2098415"/>
            <a:chOff x="6803275" y="395362"/>
            <a:chExt cx="2212049" cy="2537075"/>
          </a:xfrm>
        </p:grpSpPr>
        <p:pic>
          <p:nvPicPr>
            <p:cNvPr id="133" name="Shape 1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4"/>
              <a:ext cx="2212049" cy="2504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Shape 134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2" y="419418"/>
              <a:ext cx="1077272" cy="3826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Shape 135"/>
            <p:cNvSpPr txBox="1"/>
            <p:nvPr/>
          </p:nvSpPr>
          <p:spPr>
            <a:xfrm>
              <a:off x="6944800" y="684230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spcAft>
                  <a:spcPts val="800"/>
                </a:spcAft>
                <a:buClr>
                  <a:schemeClr val="dk2"/>
                </a:buClr>
                <a:buFont typeface="Arial"/>
                <a:buNone/>
              </a:pP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endParaRPr sz="1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1911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Technical Perspective</a:t>
            </a:r>
          </a:p>
          <a:p>
            <a:pPr lvl="0">
              <a:spcBef>
                <a:spcPts val="0"/>
              </a:spcBef>
              <a:buNone/>
            </a:pPr>
            <a:endParaRPr sz="3600">
              <a:solidFill>
                <a:schemeClr val="accent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accent5"/>
                </a:solidFill>
              </a:rPr>
              <a:t>Why </a:t>
            </a:r>
            <a:r>
              <a:rPr lang="en" sz="6000">
                <a:solidFill>
                  <a:schemeClr val="accent5"/>
                </a:solidFill>
              </a:rPr>
              <a:t>Complexity</a:t>
            </a:r>
            <a:r>
              <a:rPr lang="en" sz="3600">
                <a:solidFill>
                  <a:schemeClr val="accent5"/>
                </a:solidFill>
              </a:rPr>
              <a:t>?</a:t>
            </a:r>
          </a:p>
        </p:txBody>
      </p:sp>
      <p:grpSp>
        <p:nvGrpSpPr>
          <p:cNvPr id="141" name="Shape 141"/>
          <p:cNvGrpSpPr/>
          <p:nvPr/>
        </p:nvGrpSpPr>
        <p:grpSpPr>
          <a:xfrm>
            <a:off x="7080834" y="2866666"/>
            <a:ext cx="1912317" cy="2098415"/>
            <a:chOff x="6803275" y="395362"/>
            <a:chExt cx="2212049" cy="2537075"/>
          </a:xfrm>
        </p:grpSpPr>
        <p:pic>
          <p:nvPicPr>
            <p:cNvPr id="142" name="Shape 1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4"/>
              <a:ext cx="2212049" cy="2504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Shape 143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2" y="419418"/>
              <a:ext cx="1077272" cy="3826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Shape 144"/>
            <p:cNvSpPr txBox="1"/>
            <p:nvPr/>
          </p:nvSpPr>
          <p:spPr>
            <a:xfrm>
              <a:off x="6944800" y="684230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spcAft>
                  <a:spcPts val="800"/>
                </a:spcAft>
                <a:buClr>
                  <a:schemeClr val="dk2"/>
                </a:buClr>
                <a:buFont typeface="Arial"/>
                <a:buNone/>
              </a:pP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endParaRPr sz="1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 idx="4294967295"/>
          </p:nvPr>
        </p:nvSpPr>
        <p:spPr>
          <a:xfrm>
            <a:off x="402210" y="85426"/>
            <a:ext cx="7046553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 dirty="0" smtClean="0">
                <a:solidFill>
                  <a:schemeClr val="dk1"/>
                </a:solidFill>
              </a:rPr>
              <a:t>File System Vs DBMS</a:t>
            </a:r>
            <a:endParaRPr lang="en" sz="4800" dirty="0">
              <a:solidFill>
                <a:schemeClr val="dk1"/>
              </a:solidFill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320016" y="853426"/>
            <a:ext cx="8197259" cy="306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en-US" sz="1200" b="0" dirty="0" smtClean="0">
                <a:latin typeface="Lato"/>
                <a:ea typeface="Lato"/>
                <a:cs typeface="Lato"/>
                <a:sym typeface="Lato"/>
              </a:rPr>
              <a:t>A company </a:t>
            </a:r>
            <a:r>
              <a:rPr lang="en-US" sz="1200" b="0" dirty="0">
                <a:latin typeface="Lato"/>
                <a:ea typeface="Lato"/>
                <a:cs typeface="Lato"/>
                <a:sym typeface="Lato"/>
              </a:rPr>
              <a:t>has a large collection (say, </a:t>
            </a:r>
            <a:r>
              <a:rPr lang="en-US" sz="1200" b="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500 </a:t>
            </a:r>
            <a:r>
              <a:rPr lang="en-US" sz="1200" b="0" dirty="0" smtClean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GB</a:t>
            </a:r>
            <a:r>
              <a:rPr lang="en-US" sz="1200" b="0" dirty="0" smtClean="0">
                <a:latin typeface="Lato"/>
                <a:ea typeface="Lato"/>
                <a:cs typeface="Lato"/>
                <a:sym typeface="Lato"/>
              </a:rPr>
              <a:t>) </a:t>
            </a:r>
            <a:r>
              <a:rPr lang="en-US" sz="1200" b="0" dirty="0">
                <a:latin typeface="Lato"/>
                <a:ea typeface="Lato"/>
                <a:cs typeface="Lato"/>
                <a:sym typeface="Lato"/>
              </a:rPr>
              <a:t>of data on employees, </a:t>
            </a:r>
            <a:r>
              <a:rPr lang="en-US" sz="1200" b="0" dirty="0" smtClean="0">
                <a:latin typeface="Lato"/>
                <a:ea typeface="Lato"/>
                <a:cs typeface="Lato"/>
                <a:sym typeface="Lato"/>
              </a:rPr>
              <a:t>departments, products</a:t>
            </a:r>
            <a:r>
              <a:rPr lang="en-US" sz="1200" b="0" dirty="0">
                <a:latin typeface="Lato"/>
                <a:ea typeface="Lato"/>
                <a:cs typeface="Lato"/>
                <a:sym typeface="Lato"/>
              </a:rPr>
              <a:t>, sales, and so on. This data is accessed concurrently by </a:t>
            </a:r>
            <a:r>
              <a:rPr lang="en-US" sz="1200" b="0" dirty="0" smtClean="0">
                <a:latin typeface="Lato"/>
                <a:ea typeface="Lato"/>
                <a:cs typeface="Lato"/>
                <a:sym typeface="Lato"/>
              </a:rPr>
              <a:t>several employees</a:t>
            </a:r>
            <a:r>
              <a:rPr lang="en-US" sz="1200" b="0" dirty="0"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en-US" sz="1200" b="0" dirty="0" smtClean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200" b="0" dirty="0" smtClean="0">
                <a:latin typeface="Lato"/>
                <a:ea typeface="Lato"/>
                <a:cs typeface="Lato"/>
                <a:sym typeface="Lato"/>
              </a:rPr>
            </a:br>
            <a:r>
              <a:rPr lang="en-US" sz="1200" b="0" dirty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200" b="0" dirty="0">
                <a:latin typeface="Lato"/>
                <a:ea typeface="Lato"/>
                <a:cs typeface="Lato"/>
                <a:sym typeface="Lato"/>
              </a:rPr>
            </a:br>
            <a:r>
              <a:rPr lang="en-US" sz="1200" dirty="0" smtClean="0">
                <a:latin typeface="Lato"/>
                <a:ea typeface="Lato"/>
                <a:cs typeface="Lato"/>
                <a:sym typeface="Lato"/>
              </a:rPr>
              <a:t>Questions</a:t>
            </a:r>
            <a:r>
              <a:rPr lang="en-US" sz="1200" b="0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b="0" dirty="0">
                <a:latin typeface="Lato"/>
                <a:ea typeface="Lato"/>
                <a:cs typeface="Lato"/>
                <a:sym typeface="Lato"/>
              </a:rPr>
              <a:t>about the data must be answered quickly, </a:t>
            </a:r>
            <a:r>
              <a:rPr lang="en-US" sz="1200" b="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changes</a:t>
            </a:r>
            <a:r>
              <a:rPr lang="en-US" sz="12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b="0" dirty="0" smtClean="0">
                <a:latin typeface="Lato"/>
                <a:ea typeface="Lato"/>
                <a:cs typeface="Lato"/>
                <a:sym typeface="Lato"/>
              </a:rPr>
              <a:t>made to </a:t>
            </a:r>
            <a:r>
              <a:rPr lang="en-US" sz="1200" b="0" dirty="0">
                <a:latin typeface="Lato"/>
                <a:ea typeface="Lato"/>
                <a:cs typeface="Lato"/>
                <a:sym typeface="Lato"/>
              </a:rPr>
              <a:t>the data by different users must be applied consistently, and </a:t>
            </a:r>
            <a:r>
              <a:rPr lang="en-US" sz="1200" b="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access</a:t>
            </a:r>
            <a:r>
              <a:rPr lang="en-US" sz="1200" b="0" dirty="0">
                <a:latin typeface="Lato"/>
                <a:ea typeface="Lato"/>
                <a:cs typeface="Lato"/>
                <a:sym typeface="Lato"/>
              </a:rPr>
              <a:t> to </a:t>
            </a:r>
            <a:r>
              <a:rPr lang="en-US" sz="1200" b="0" dirty="0" smtClean="0">
                <a:latin typeface="Lato"/>
                <a:ea typeface="Lato"/>
                <a:cs typeface="Lato"/>
                <a:sym typeface="Lato"/>
              </a:rPr>
              <a:t>certain parts </a:t>
            </a:r>
            <a:r>
              <a:rPr lang="en-US" sz="1200" b="0" dirty="0">
                <a:latin typeface="Lato"/>
                <a:ea typeface="Lato"/>
                <a:cs typeface="Lato"/>
                <a:sym typeface="Lato"/>
              </a:rPr>
              <a:t>of the data (e.g., salaries) must be restricted</a:t>
            </a:r>
            <a:r>
              <a:rPr lang="en-US" sz="1200" b="0" dirty="0" smtClean="0"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en-US" sz="1200" b="0" dirty="0" smtClean="0">
                <a:latin typeface="Lato"/>
                <a:ea typeface="Lato"/>
                <a:cs typeface="Lato"/>
                <a:sym typeface="Lato"/>
              </a:rPr>
            </a:br>
            <a:r>
              <a:rPr lang="en-US" sz="1200" b="0" dirty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200" b="0" dirty="0">
                <a:latin typeface="Lato"/>
                <a:ea typeface="Lato"/>
                <a:cs typeface="Lato"/>
                <a:sym typeface="Lato"/>
              </a:rPr>
            </a:br>
            <a:r>
              <a:rPr lang="en-US" sz="1200" b="0" dirty="0">
                <a:latin typeface="Lato"/>
                <a:ea typeface="Lato"/>
                <a:cs typeface="Lato"/>
                <a:sym typeface="Lato"/>
              </a:rPr>
              <a:t>We can try to manage the data by storing it in operating system files. </a:t>
            </a:r>
            <a:r>
              <a:rPr lang="en-US" sz="1200" b="0" dirty="0" smtClean="0">
                <a:latin typeface="Lato"/>
                <a:ea typeface="Lato"/>
                <a:cs typeface="Lato"/>
                <a:sym typeface="Lato"/>
              </a:rPr>
              <a:t>This approach </a:t>
            </a:r>
            <a:r>
              <a:rPr lang="en-US" sz="1200" b="0" dirty="0">
                <a:latin typeface="Lato"/>
                <a:ea typeface="Lato"/>
                <a:cs typeface="Lato"/>
                <a:sym typeface="Lato"/>
              </a:rPr>
              <a:t>has many drawbacks, including the following</a:t>
            </a:r>
            <a:r>
              <a:rPr lang="en-US" sz="1200" b="0" dirty="0" smtClean="0">
                <a:latin typeface="Lato"/>
                <a:ea typeface="Lato"/>
                <a:cs typeface="Lato"/>
                <a:sym typeface="Lato"/>
              </a:rPr>
              <a:t>:</a:t>
            </a:r>
            <a:br>
              <a:rPr lang="en-US" sz="1200" b="0" dirty="0" smtClean="0">
                <a:latin typeface="Lato"/>
                <a:ea typeface="Lato"/>
                <a:cs typeface="Lato"/>
                <a:sym typeface="Lato"/>
              </a:rPr>
            </a:br>
            <a:r>
              <a:rPr lang="en-US" sz="1200" b="0" dirty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200" b="0" dirty="0">
                <a:latin typeface="Lato"/>
                <a:ea typeface="Lato"/>
                <a:cs typeface="Lato"/>
                <a:sym typeface="Lato"/>
              </a:rPr>
            </a:br>
            <a:r>
              <a:rPr lang="en-US" sz="1200" dirty="0" smtClean="0">
                <a:latin typeface="Lato"/>
                <a:ea typeface="Lato"/>
                <a:cs typeface="Lato"/>
                <a:sym typeface="Lato"/>
              </a:rPr>
              <a:t>1-</a:t>
            </a:r>
            <a:r>
              <a:rPr lang="en-US" sz="1200" b="0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b="0" dirty="0">
                <a:latin typeface="Lato"/>
                <a:ea typeface="Lato"/>
                <a:cs typeface="Lato"/>
                <a:sym typeface="Lato"/>
              </a:rPr>
              <a:t>We probably do not have </a:t>
            </a:r>
            <a:r>
              <a:rPr lang="en-US" sz="1200" b="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500 GB of main memory</a:t>
            </a:r>
            <a:r>
              <a:rPr lang="en-US" sz="1200" b="0" dirty="0">
                <a:latin typeface="Lato"/>
                <a:ea typeface="Lato"/>
                <a:cs typeface="Lato"/>
                <a:sym typeface="Lato"/>
              </a:rPr>
              <a:t> to hold all the </a:t>
            </a:r>
            <a:r>
              <a:rPr lang="en-US" sz="1200" b="0" dirty="0" smtClean="0">
                <a:latin typeface="Lato"/>
                <a:ea typeface="Lato"/>
                <a:cs typeface="Lato"/>
                <a:sym typeface="Lato"/>
              </a:rPr>
              <a:t>data. We </a:t>
            </a:r>
            <a:r>
              <a:rPr lang="en-US" sz="1200" b="0" dirty="0">
                <a:latin typeface="Lato"/>
                <a:ea typeface="Lato"/>
                <a:cs typeface="Lato"/>
                <a:sym typeface="Lato"/>
              </a:rPr>
              <a:t>must therefore store data in a storage device such as a disk or tape </a:t>
            </a:r>
            <a:r>
              <a:rPr lang="en-US" sz="1200" b="0" dirty="0" smtClean="0">
                <a:latin typeface="Lato"/>
                <a:ea typeface="Lato"/>
                <a:cs typeface="Lato"/>
                <a:sym typeface="Lato"/>
              </a:rPr>
              <a:t>and bring </a:t>
            </a:r>
            <a:r>
              <a:rPr lang="en-US" sz="1200" b="0" dirty="0">
                <a:latin typeface="Lato"/>
                <a:ea typeface="Lato"/>
                <a:cs typeface="Lato"/>
                <a:sym typeface="Lato"/>
              </a:rPr>
              <a:t>relevant parts into main memory for processing as needed.</a:t>
            </a:r>
            <a:br>
              <a:rPr lang="en-US" sz="1200" b="0" dirty="0">
                <a:latin typeface="Lato"/>
                <a:ea typeface="Lato"/>
                <a:cs typeface="Lato"/>
                <a:sym typeface="Lato"/>
              </a:rPr>
            </a:br>
            <a:r>
              <a:rPr lang="en-US" sz="1200" dirty="0" smtClean="0">
                <a:latin typeface="Lato"/>
                <a:ea typeface="Lato"/>
                <a:cs typeface="Lato"/>
                <a:sym typeface="Lato"/>
              </a:rPr>
              <a:t>2-</a:t>
            </a:r>
            <a:r>
              <a:rPr lang="en-US" sz="1200" b="0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b="0" dirty="0">
                <a:latin typeface="Lato"/>
                <a:ea typeface="Lato"/>
                <a:cs typeface="Lato"/>
                <a:sym typeface="Lato"/>
              </a:rPr>
              <a:t>Even if we have </a:t>
            </a:r>
            <a:r>
              <a:rPr lang="en-US" sz="1200" b="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500 GB </a:t>
            </a:r>
            <a:r>
              <a:rPr lang="en-US" sz="1200" b="0" dirty="0">
                <a:latin typeface="Lato"/>
                <a:ea typeface="Lato"/>
                <a:cs typeface="Lato"/>
                <a:sym typeface="Lato"/>
              </a:rPr>
              <a:t>of main memory, on computer systems with </a:t>
            </a:r>
            <a:r>
              <a:rPr lang="en-US" sz="1200" b="0" dirty="0" smtClean="0">
                <a:latin typeface="Lato"/>
                <a:ea typeface="Lato"/>
                <a:cs typeface="Lato"/>
                <a:sym typeface="Lato"/>
              </a:rPr>
              <a:t>32-bit addressing</a:t>
            </a:r>
            <a:r>
              <a:rPr lang="en-US" sz="1200" b="0" dirty="0">
                <a:latin typeface="Lato"/>
                <a:ea typeface="Lato"/>
                <a:cs typeface="Lato"/>
                <a:sym typeface="Lato"/>
              </a:rPr>
              <a:t>, we cannot refer directly to more than about </a:t>
            </a:r>
            <a:r>
              <a:rPr lang="en-US" sz="1200" b="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4 GB</a:t>
            </a:r>
            <a:r>
              <a:rPr lang="en-US" sz="1200" b="0" dirty="0">
                <a:latin typeface="Lato"/>
                <a:ea typeface="Lato"/>
                <a:cs typeface="Lato"/>
                <a:sym typeface="Lato"/>
              </a:rPr>
              <a:t> of data. </a:t>
            </a:r>
            <a:r>
              <a:rPr lang="en-US" sz="1200" b="0" dirty="0" smtClean="0">
                <a:latin typeface="Lato"/>
                <a:ea typeface="Lato"/>
                <a:cs typeface="Lato"/>
                <a:sym typeface="Lato"/>
              </a:rPr>
              <a:t>We have </a:t>
            </a:r>
            <a:r>
              <a:rPr lang="en-US" sz="1200" b="0" dirty="0">
                <a:latin typeface="Lato"/>
                <a:ea typeface="Lato"/>
                <a:cs typeface="Lato"/>
                <a:sym typeface="Lato"/>
              </a:rPr>
              <a:t>to program some method of identifying all data items.</a:t>
            </a:r>
            <a:br>
              <a:rPr lang="en-US" sz="1200" b="0" dirty="0">
                <a:latin typeface="Lato"/>
                <a:ea typeface="Lato"/>
                <a:cs typeface="Lato"/>
                <a:sym typeface="Lato"/>
              </a:rPr>
            </a:br>
            <a:r>
              <a:rPr lang="en-US" sz="1200" dirty="0" smtClean="0">
                <a:latin typeface="Lato"/>
                <a:ea typeface="Lato"/>
                <a:cs typeface="Lato"/>
                <a:sym typeface="Lato"/>
              </a:rPr>
              <a:t>3-</a:t>
            </a:r>
            <a:r>
              <a:rPr lang="en-US" sz="1200" b="0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b="0" dirty="0">
                <a:latin typeface="Lato"/>
                <a:ea typeface="Lato"/>
                <a:cs typeface="Lato"/>
                <a:sym typeface="Lato"/>
              </a:rPr>
              <a:t>We have to write </a:t>
            </a:r>
            <a:r>
              <a:rPr lang="en-US" sz="1200" b="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special programs </a:t>
            </a:r>
            <a:r>
              <a:rPr lang="en-US" sz="1200" b="0" dirty="0">
                <a:latin typeface="Lato"/>
                <a:ea typeface="Lato"/>
                <a:cs typeface="Lato"/>
                <a:sym typeface="Lato"/>
              </a:rPr>
              <a:t>to answer each question a user may </a:t>
            </a:r>
            <a:r>
              <a:rPr lang="en-US" sz="1200" b="0" dirty="0" smtClean="0">
                <a:latin typeface="Lato"/>
                <a:ea typeface="Lato"/>
                <a:cs typeface="Lato"/>
                <a:sym typeface="Lato"/>
              </a:rPr>
              <a:t>want to </a:t>
            </a:r>
            <a:r>
              <a:rPr lang="en-US" sz="1200" b="0" dirty="0">
                <a:latin typeface="Lato"/>
                <a:ea typeface="Lato"/>
                <a:cs typeface="Lato"/>
                <a:sym typeface="Lato"/>
              </a:rPr>
              <a:t>ask about the data. These programs are likely to be complex </a:t>
            </a:r>
            <a:r>
              <a:rPr lang="en-US" sz="1200" b="0" dirty="0" smtClean="0">
                <a:latin typeface="Lato"/>
                <a:ea typeface="Lato"/>
                <a:cs typeface="Lato"/>
                <a:sym typeface="Lato"/>
              </a:rPr>
              <a:t>because of </a:t>
            </a:r>
            <a:r>
              <a:rPr lang="en-US" sz="1200" b="0" dirty="0">
                <a:latin typeface="Lato"/>
                <a:ea typeface="Lato"/>
                <a:cs typeface="Lato"/>
                <a:sym typeface="Lato"/>
              </a:rPr>
              <a:t>the large volume of data to be searched.</a:t>
            </a:r>
            <a:br>
              <a:rPr lang="en-US" sz="1200" b="0" dirty="0">
                <a:latin typeface="Lato"/>
                <a:ea typeface="Lato"/>
                <a:cs typeface="Lato"/>
                <a:sym typeface="Lato"/>
              </a:rPr>
            </a:br>
            <a:r>
              <a:rPr lang="en-US" sz="1200" dirty="0" smtClean="0">
                <a:latin typeface="Lato"/>
                <a:ea typeface="Lato"/>
                <a:cs typeface="Lato"/>
                <a:sym typeface="Lato"/>
              </a:rPr>
              <a:t>4-</a:t>
            </a:r>
            <a:r>
              <a:rPr lang="en-US" sz="1200" b="0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b="0" dirty="0">
                <a:latin typeface="Lato"/>
                <a:ea typeface="Lato"/>
                <a:cs typeface="Lato"/>
                <a:sym typeface="Lato"/>
              </a:rPr>
              <a:t>We must protect the data from </a:t>
            </a:r>
            <a:r>
              <a:rPr lang="en-US" sz="1200" b="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inconsistent changes </a:t>
            </a:r>
            <a:r>
              <a:rPr lang="en-US" sz="1200" b="0" dirty="0">
                <a:latin typeface="Lato"/>
                <a:ea typeface="Lato"/>
                <a:cs typeface="Lato"/>
                <a:sym typeface="Lato"/>
              </a:rPr>
              <a:t>made by different </a:t>
            </a:r>
            <a:r>
              <a:rPr lang="en-US" sz="1200" b="0" dirty="0" smtClean="0">
                <a:latin typeface="Lato"/>
                <a:ea typeface="Lato"/>
                <a:cs typeface="Lato"/>
                <a:sym typeface="Lato"/>
              </a:rPr>
              <a:t>users accessing </a:t>
            </a:r>
            <a:r>
              <a:rPr lang="en-US" sz="1200" b="0" dirty="0">
                <a:latin typeface="Lato"/>
                <a:ea typeface="Lato"/>
                <a:cs typeface="Lato"/>
                <a:sym typeface="Lato"/>
              </a:rPr>
              <a:t>the data concurrently. If applications must address the details </a:t>
            </a:r>
            <a:r>
              <a:rPr lang="en-US" sz="1200" b="0" dirty="0" smtClean="0">
                <a:latin typeface="Lato"/>
                <a:ea typeface="Lato"/>
                <a:cs typeface="Lato"/>
                <a:sym typeface="Lato"/>
              </a:rPr>
              <a:t>of such </a:t>
            </a:r>
            <a:r>
              <a:rPr lang="en-US" sz="1200" b="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concurrent access</a:t>
            </a:r>
            <a:r>
              <a:rPr lang="en-US" sz="1200" b="0" dirty="0">
                <a:latin typeface="Lato"/>
                <a:ea typeface="Lato"/>
                <a:cs typeface="Lato"/>
                <a:sym typeface="Lato"/>
              </a:rPr>
              <a:t>, this adds greatly to their complexity.</a:t>
            </a:r>
            <a:br>
              <a:rPr lang="en-US" sz="1200" b="0" dirty="0">
                <a:latin typeface="Lato"/>
                <a:ea typeface="Lato"/>
                <a:cs typeface="Lato"/>
                <a:sym typeface="Lato"/>
              </a:rPr>
            </a:br>
            <a:r>
              <a:rPr lang="en-US" sz="1200" dirty="0" smtClean="0">
                <a:latin typeface="Lato"/>
                <a:ea typeface="Lato"/>
                <a:cs typeface="Lato"/>
                <a:sym typeface="Lato"/>
              </a:rPr>
              <a:t>5-</a:t>
            </a:r>
            <a:r>
              <a:rPr lang="en-US" sz="1200" b="0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b="0" dirty="0">
                <a:latin typeface="Lato"/>
                <a:ea typeface="Lato"/>
                <a:cs typeface="Lato"/>
                <a:sym typeface="Lato"/>
              </a:rPr>
              <a:t>We must ensure that data is restored to a </a:t>
            </a:r>
            <a:r>
              <a:rPr lang="en-US" sz="1200" b="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consistent state if the </a:t>
            </a:r>
            <a:r>
              <a:rPr lang="en-US" sz="1200" b="0" dirty="0" smtClean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system crashes </a:t>
            </a:r>
            <a:r>
              <a:rPr lang="en-US" sz="1200" b="0" dirty="0">
                <a:latin typeface="Lato"/>
                <a:ea typeface="Lato"/>
                <a:cs typeface="Lato"/>
                <a:sym typeface="Lato"/>
              </a:rPr>
              <a:t>while changes are being made.</a:t>
            </a:r>
            <a:br>
              <a:rPr lang="en-US" sz="1200" b="0" dirty="0">
                <a:latin typeface="Lato"/>
                <a:ea typeface="Lato"/>
                <a:cs typeface="Lato"/>
                <a:sym typeface="Lato"/>
              </a:rPr>
            </a:br>
            <a:r>
              <a:rPr lang="en-US" sz="1200" dirty="0" smtClean="0">
                <a:latin typeface="Lato"/>
                <a:ea typeface="Lato"/>
                <a:cs typeface="Lato"/>
                <a:sym typeface="Lato"/>
              </a:rPr>
              <a:t>6-</a:t>
            </a:r>
            <a:r>
              <a:rPr lang="en-US" sz="1200" b="0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b="0" dirty="0">
                <a:latin typeface="Lato"/>
                <a:ea typeface="Lato"/>
                <a:cs typeface="Lato"/>
                <a:sym typeface="Lato"/>
              </a:rPr>
              <a:t>Operating systems provide only a password mechanism for </a:t>
            </a:r>
            <a:r>
              <a:rPr lang="en-US" sz="1200" b="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security</a:t>
            </a:r>
            <a:r>
              <a:rPr lang="en-US" sz="1200" b="0" dirty="0">
                <a:latin typeface="Lato"/>
                <a:ea typeface="Lato"/>
                <a:cs typeface="Lato"/>
                <a:sym typeface="Lato"/>
              </a:rPr>
              <a:t>. This </a:t>
            </a:r>
            <a:r>
              <a:rPr lang="en-US" sz="1200" b="0" dirty="0" smtClean="0">
                <a:latin typeface="Lato"/>
                <a:ea typeface="Lato"/>
                <a:cs typeface="Lato"/>
                <a:sym typeface="Lato"/>
              </a:rPr>
              <a:t>is not </a:t>
            </a:r>
            <a:r>
              <a:rPr lang="en-US" sz="1200" b="0" dirty="0">
                <a:latin typeface="Lato"/>
                <a:ea typeface="Lato"/>
                <a:cs typeface="Lato"/>
                <a:sym typeface="Lato"/>
              </a:rPr>
              <a:t>sufficiently flexible to enforce security policies in which different </a:t>
            </a:r>
            <a:r>
              <a:rPr lang="en-US" sz="1200" b="0" dirty="0" smtClean="0">
                <a:latin typeface="Lato"/>
                <a:ea typeface="Lato"/>
                <a:cs typeface="Lato"/>
                <a:sym typeface="Lato"/>
              </a:rPr>
              <a:t>users have </a:t>
            </a:r>
            <a:r>
              <a:rPr lang="en-US" sz="1200" b="0" dirty="0">
                <a:latin typeface="Lato"/>
                <a:ea typeface="Lato"/>
                <a:cs typeface="Lato"/>
                <a:sym typeface="Lato"/>
              </a:rPr>
              <a:t>permission to access different subsets of the data.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64483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 idx="4294967295"/>
          </p:nvPr>
        </p:nvSpPr>
        <p:spPr>
          <a:xfrm>
            <a:off x="402210" y="85426"/>
            <a:ext cx="7046553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 dirty="0" smtClean="0">
                <a:solidFill>
                  <a:schemeClr val="dk1"/>
                </a:solidFill>
              </a:rPr>
              <a:t>Advantages of DBMS</a:t>
            </a:r>
            <a:endParaRPr lang="en" sz="4800" dirty="0">
              <a:solidFill>
                <a:schemeClr val="dk1"/>
              </a:solidFill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320016" y="853426"/>
            <a:ext cx="8197259" cy="306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Data Independence: </a:t>
            </a:r>
            <a:r>
              <a:rPr lang="en-US" sz="1400" b="0" dirty="0">
                <a:latin typeface="Lato"/>
                <a:ea typeface="Lato"/>
                <a:cs typeface="Lato"/>
                <a:sym typeface="Lato"/>
              </a:rPr>
              <a:t>Application programs should not, ideally, be </a:t>
            </a:r>
            <a:r>
              <a:rPr lang="en-US" sz="1400" b="0" dirty="0" smtClean="0">
                <a:latin typeface="Lato"/>
                <a:ea typeface="Lato"/>
                <a:cs typeface="Lato"/>
                <a:sym typeface="Lato"/>
              </a:rPr>
              <a:t>exposed to </a:t>
            </a:r>
            <a:r>
              <a:rPr lang="en-US" sz="1400" b="0" dirty="0">
                <a:latin typeface="Lato"/>
                <a:ea typeface="Lato"/>
                <a:cs typeface="Lato"/>
                <a:sym typeface="Lato"/>
              </a:rPr>
              <a:t>details of data representation and storage, The </a:t>
            </a:r>
            <a:r>
              <a:rPr lang="en-US" sz="1400" b="0" dirty="0" smtClean="0">
                <a:latin typeface="Lato"/>
                <a:ea typeface="Lato"/>
                <a:cs typeface="Lato"/>
                <a:sym typeface="Lato"/>
              </a:rPr>
              <a:t>DBMS provides an </a:t>
            </a:r>
            <a:r>
              <a:rPr lang="en-US" sz="1400" b="0" dirty="0">
                <a:latin typeface="Lato"/>
                <a:ea typeface="Lato"/>
                <a:cs typeface="Lato"/>
                <a:sym typeface="Lato"/>
              </a:rPr>
              <a:t>abstract view of the data that hides such details.</a:t>
            </a:r>
            <a:r>
              <a:rPr lang="en-US" sz="1800" b="0" dirty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Efficient 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Data Access: </a:t>
            </a:r>
            <a:r>
              <a:rPr lang="en-US" sz="1400" b="0" dirty="0">
                <a:latin typeface="Lato"/>
                <a:ea typeface="Lato"/>
                <a:cs typeface="Lato"/>
                <a:sym typeface="Lato"/>
              </a:rPr>
              <a:t>A DBMS utilizes a variety of sophisticated </a:t>
            </a:r>
            <a:r>
              <a:rPr lang="en-US" sz="1400" b="0" dirty="0" smtClean="0">
                <a:latin typeface="Lato"/>
                <a:ea typeface="Lato"/>
                <a:cs typeface="Lato"/>
                <a:sym typeface="Lato"/>
              </a:rPr>
              <a:t>techniques to </a:t>
            </a:r>
            <a:r>
              <a:rPr lang="en-US" sz="1400" b="0" dirty="0">
                <a:latin typeface="Lato"/>
                <a:ea typeface="Lato"/>
                <a:cs typeface="Lato"/>
                <a:sym typeface="Lato"/>
              </a:rPr>
              <a:t>store and retrieve data efficiently. This feature is especially </a:t>
            </a:r>
            <a:r>
              <a:rPr lang="en-US" sz="1400" b="0" dirty="0" smtClean="0">
                <a:latin typeface="Lato"/>
                <a:ea typeface="Lato"/>
                <a:cs typeface="Lato"/>
                <a:sym typeface="Lato"/>
              </a:rPr>
              <a:t>important if </a:t>
            </a:r>
            <a:r>
              <a:rPr lang="en-US" sz="1400" b="0" dirty="0">
                <a:latin typeface="Lato"/>
                <a:ea typeface="Lato"/>
                <a:cs typeface="Lato"/>
                <a:sym typeface="Lato"/>
              </a:rPr>
              <a:t>the data is stored on external storage devices.</a:t>
            </a:r>
            <a:br>
              <a:rPr lang="en-US" sz="1400" b="0" dirty="0">
                <a:latin typeface="Lato"/>
                <a:ea typeface="Lato"/>
                <a:cs typeface="Lato"/>
                <a:sym typeface="Lato"/>
              </a:rPr>
            </a:b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Data 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Integrity and Security: </a:t>
            </a:r>
            <a:r>
              <a:rPr lang="en-US" sz="1400" b="0" dirty="0">
                <a:latin typeface="Lato"/>
                <a:ea typeface="Lato"/>
                <a:cs typeface="Lato"/>
                <a:sym typeface="Lato"/>
              </a:rPr>
              <a:t>If data is always accessed through </a:t>
            </a:r>
            <a:r>
              <a:rPr lang="en-US" sz="1400" b="0" dirty="0" smtClean="0">
                <a:latin typeface="Lato"/>
                <a:ea typeface="Lato"/>
                <a:cs typeface="Lato"/>
                <a:sym typeface="Lato"/>
              </a:rPr>
              <a:t>the DBMS</a:t>
            </a:r>
            <a:r>
              <a:rPr lang="en-US" sz="1400" b="0" dirty="0">
                <a:latin typeface="Lato"/>
                <a:ea typeface="Lato"/>
                <a:cs typeface="Lato"/>
                <a:sym typeface="Lato"/>
              </a:rPr>
              <a:t>, the DBMS can enforce integrity constraints. For example, </a:t>
            </a:r>
            <a:r>
              <a:rPr lang="en-US" sz="1400" b="0" dirty="0" smtClean="0">
                <a:latin typeface="Lato"/>
                <a:ea typeface="Lato"/>
                <a:cs typeface="Lato"/>
                <a:sym typeface="Lato"/>
              </a:rPr>
              <a:t>before inserting </a:t>
            </a:r>
            <a:r>
              <a:rPr lang="en-US" sz="1400" b="0" dirty="0">
                <a:latin typeface="Lato"/>
                <a:ea typeface="Lato"/>
                <a:cs typeface="Lato"/>
                <a:sym typeface="Lato"/>
              </a:rPr>
              <a:t>salary information for an employee, the DBMS can check </a:t>
            </a:r>
            <a:r>
              <a:rPr lang="en-US" sz="1400" b="0" dirty="0" smtClean="0">
                <a:latin typeface="Lato"/>
                <a:ea typeface="Lato"/>
                <a:cs typeface="Lato"/>
                <a:sym typeface="Lato"/>
              </a:rPr>
              <a:t>that the </a:t>
            </a:r>
            <a:r>
              <a:rPr lang="en-US" sz="1400" b="0" dirty="0">
                <a:latin typeface="Lato"/>
                <a:ea typeface="Lato"/>
                <a:cs typeface="Lato"/>
                <a:sym typeface="Lato"/>
              </a:rPr>
              <a:t>department budget is not exceeded. Also, it can enforce access </a:t>
            </a:r>
            <a:r>
              <a:rPr lang="en-US" sz="1400" b="0" dirty="0" smtClean="0">
                <a:latin typeface="Lato"/>
                <a:ea typeface="Lato"/>
                <a:cs typeface="Lato"/>
                <a:sym typeface="Lato"/>
              </a:rPr>
              <a:t>controls</a:t>
            </a:r>
            <a:r>
              <a:rPr lang="en-US" sz="1400" b="0" dirty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400" b="0" dirty="0">
                <a:latin typeface="Lato"/>
                <a:ea typeface="Lato"/>
                <a:cs typeface="Lato"/>
                <a:sym typeface="Lato"/>
              </a:rPr>
            </a:br>
            <a:r>
              <a:rPr lang="en-US" sz="1400" b="0" dirty="0">
                <a:latin typeface="Lato"/>
                <a:ea typeface="Lato"/>
                <a:cs typeface="Lato"/>
                <a:sym typeface="Lato"/>
              </a:rPr>
              <a:t>that govern what data is visible to different classes of users.</a:t>
            </a:r>
            <a:r>
              <a:rPr lang="en-US" sz="1800" b="0" dirty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en-US" sz="1800" dirty="0" smtClean="0">
                <a:latin typeface="Lato"/>
                <a:ea typeface="Lato"/>
                <a:cs typeface="Lato"/>
                <a:sym typeface="Lato"/>
              </a:rPr>
              <a:t>Data 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Administration: </a:t>
            </a:r>
            <a:r>
              <a:rPr lang="en-US" sz="1400" b="0" dirty="0">
                <a:latin typeface="Lato"/>
                <a:ea typeface="Lato"/>
                <a:cs typeface="Lato"/>
                <a:sym typeface="Lato"/>
              </a:rPr>
              <a:t>When several users share the data, </a:t>
            </a:r>
            <a:r>
              <a:rPr lang="en-US" sz="1400" b="0" dirty="0" smtClean="0">
                <a:latin typeface="Lato"/>
                <a:ea typeface="Lato"/>
                <a:cs typeface="Lato"/>
                <a:sym typeface="Lato"/>
              </a:rPr>
              <a:t>centralizing the </a:t>
            </a:r>
            <a:r>
              <a:rPr lang="en-US" sz="1400" b="0" dirty="0">
                <a:latin typeface="Lato"/>
                <a:ea typeface="Lato"/>
                <a:cs typeface="Lato"/>
                <a:sym typeface="Lato"/>
              </a:rPr>
              <a:t>administration of data can offer </a:t>
            </a:r>
            <a:r>
              <a:rPr lang="en-US" sz="1400" b="0" dirty="0" smtClean="0">
                <a:latin typeface="Lato"/>
                <a:ea typeface="Lato"/>
                <a:cs typeface="Lato"/>
                <a:sym typeface="Lato"/>
              </a:rPr>
              <a:t>significant </a:t>
            </a:r>
            <a:r>
              <a:rPr lang="en-US" sz="1400" b="0" dirty="0">
                <a:latin typeface="Lato"/>
                <a:ea typeface="Lato"/>
                <a:cs typeface="Lato"/>
                <a:sym typeface="Lato"/>
              </a:rPr>
              <a:t>improvements. </a:t>
            </a:r>
            <a:r>
              <a:rPr lang="en-US" sz="1400" b="0" dirty="0" smtClean="0">
                <a:latin typeface="Lato"/>
                <a:ea typeface="Lato"/>
                <a:cs typeface="Lato"/>
                <a:sym typeface="Lato"/>
              </a:rPr>
              <a:t>Experienced professionals </a:t>
            </a:r>
            <a:r>
              <a:rPr lang="en-US" sz="1400" b="0" dirty="0">
                <a:latin typeface="Lato"/>
                <a:ea typeface="Lato"/>
                <a:cs typeface="Lato"/>
                <a:sym typeface="Lato"/>
              </a:rPr>
              <a:t>who understand the nature of the data being managed, </a:t>
            </a:r>
            <a:r>
              <a:rPr lang="en-US" sz="1400" b="0" dirty="0" smtClean="0">
                <a:latin typeface="Lato"/>
                <a:ea typeface="Lato"/>
                <a:cs typeface="Lato"/>
                <a:sym typeface="Lato"/>
              </a:rPr>
              <a:t>and how </a:t>
            </a:r>
            <a:r>
              <a:rPr lang="en-US" sz="1400" b="0" dirty="0">
                <a:latin typeface="Lato"/>
                <a:ea typeface="Lato"/>
                <a:cs typeface="Lato"/>
                <a:sym typeface="Lato"/>
              </a:rPr>
              <a:t>different groups of users use it, can be responsible for organizing the</a:t>
            </a:r>
            <a:br>
              <a:rPr lang="en-US" sz="1400" b="0" dirty="0">
                <a:latin typeface="Lato"/>
                <a:ea typeface="Lato"/>
                <a:cs typeface="Lato"/>
                <a:sym typeface="Lato"/>
              </a:rPr>
            </a:br>
            <a:r>
              <a:rPr lang="en-US" sz="1400" b="0" dirty="0">
                <a:latin typeface="Lato"/>
                <a:ea typeface="Lato"/>
                <a:cs typeface="Lato"/>
                <a:sym typeface="Lato"/>
              </a:rPr>
              <a:t>data representation to minimize redundancy and for fine-tuning the </a:t>
            </a:r>
            <a:r>
              <a:rPr lang="en-US" sz="1400" b="0" dirty="0" smtClean="0">
                <a:latin typeface="Lato"/>
                <a:ea typeface="Lato"/>
                <a:cs typeface="Lato"/>
                <a:sym typeface="Lato"/>
              </a:rPr>
              <a:t>storage of </a:t>
            </a:r>
            <a:r>
              <a:rPr lang="en-US" sz="1400" b="0" dirty="0">
                <a:latin typeface="Lato"/>
                <a:ea typeface="Lato"/>
                <a:cs typeface="Lato"/>
                <a:sym typeface="Lato"/>
              </a:rPr>
              <a:t>the data to make retrieval efficient.</a:t>
            </a:r>
            <a:br>
              <a:rPr lang="en-US" sz="1400" b="0" dirty="0">
                <a:latin typeface="Lato"/>
                <a:ea typeface="Lato"/>
                <a:cs typeface="Lato"/>
                <a:sym typeface="Lato"/>
              </a:rPr>
            </a:br>
            <a:endParaRPr sz="1800" b="0" dirty="0" smtClean="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44497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 idx="4294967295"/>
          </p:nvPr>
        </p:nvSpPr>
        <p:spPr>
          <a:xfrm>
            <a:off x="402210" y="85426"/>
            <a:ext cx="7046553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 dirty="0" smtClean="0">
                <a:solidFill>
                  <a:schemeClr val="dk1"/>
                </a:solidFill>
              </a:rPr>
              <a:t>Advantages of DBMS</a:t>
            </a:r>
            <a:endParaRPr lang="en" sz="4800" dirty="0">
              <a:solidFill>
                <a:schemeClr val="dk1"/>
              </a:solidFill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320016" y="853426"/>
            <a:ext cx="8197259" cy="306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Concurrent Access and Crash Recovery: </a:t>
            </a:r>
            <a:r>
              <a:rPr lang="en-US" sz="1400" b="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DBMS schedules concurrent accesses to the data in such a manner that users can think of the data as being accessed by only one user at a time. Further, the DBMS protects users from the effects of system failures.</a:t>
            </a:r>
            <a:br>
              <a:rPr lang="en-US" sz="1400" b="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Reduced Application Development Time: </a:t>
            </a:r>
            <a:r>
              <a:rPr lang="en-US" sz="1400" b="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Clearly, the DBMS supports important functions that are common to many applications accessing data in the DBMS. This, in conjunction with the high-level interface to the data, facilitates quick application development. DBMS applications are also likely to be more robust than similar stand-alone applications because many important tasks are handled by the DBMS (and do not have to be debugged and tested in the application).</a:t>
            </a:r>
            <a:br>
              <a:rPr lang="en-US" sz="1400" b="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400" b="0" dirty="0" smtClean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400" b="0" dirty="0" smtClean="0">
                <a:latin typeface="Lato"/>
                <a:ea typeface="Lato"/>
                <a:cs typeface="Lato"/>
                <a:sym typeface="Lato"/>
              </a:rPr>
            </a:br>
            <a:endParaRPr sz="1800" b="0" dirty="0" smtClean="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81725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 idx="4294967295"/>
          </p:nvPr>
        </p:nvSpPr>
        <p:spPr>
          <a:xfrm>
            <a:off x="402210" y="85426"/>
            <a:ext cx="7046553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 dirty="0" smtClean="0">
                <a:solidFill>
                  <a:schemeClr val="dk1"/>
                </a:solidFill>
              </a:rPr>
              <a:t>Database systems</a:t>
            </a:r>
            <a:r>
              <a:rPr lang="en" sz="1800" dirty="0" smtClean="0">
                <a:solidFill>
                  <a:schemeClr val="dk1"/>
                </a:solidFill>
              </a:rPr>
              <a:t> (simplified)</a:t>
            </a:r>
            <a:endParaRPr lang="en" sz="4800" dirty="0">
              <a:solidFill>
                <a:schemeClr val="dk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076325"/>
            <a:ext cx="59436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28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 idx="4294967295"/>
          </p:nvPr>
        </p:nvSpPr>
        <p:spPr>
          <a:xfrm>
            <a:off x="402210" y="85426"/>
            <a:ext cx="7046553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4800" dirty="0" smtClean="0">
                <a:solidFill>
                  <a:schemeClr val="dk1"/>
                </a:solidFill>
              </a:rPr>
              <a:t>Data </a:t>
            </a:r>
            <a:r>
              <a:rPr lang="en-US" sz="4800" dirty="0">
                <a:solidFill>
                  <a:schemeClr val="dk1"/>
                </a:solidFill>
              </a:rPr>
              <a:t>model </a:t>
            </a:r>
            <a:endParaRPr lang="en" sz="4800" dirty="0">
              <a:solidFill>
                <a:schemeClr val="dk1"/>
              </a:solidFill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320016" y="853426"/>
            <a:ext cx="8197259" cy="92400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data model is a collection of high-level data description constructs that hide many low-level storage details</a:t>
            </a: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 / </a:t>
            </a:r>
            <a:r>
              <a:rPr lang="en-US" sz="1800" dirty="0">
                <a:solidFill>
                  <a:srgbClr val="000000"/>
                </a:solidFill>
              </a:rPr>
              <a:t>A set of concepts to describe the </a:t>
            </a:r>
            <a:r>
              <a:rPr lang="en-US" sz="1800" i="1" dirty="0">
                <a:solidFill>
                  <a:srgbClr val="000000"/>
                </a:solidFill>
              </a:rPr>
              <a:t>structure</a:t>
            </a:r>
            <a:r>
              <a:rPr lang="en-US" sz="1800" dirty="0">
                <a:solidFill>
                  <a:srgbClr val="000000"/>
                </a:solidFill>
              </a:rPr>
              <a:t> of a database,</a:t>
            </a:r>
            <a:r>
              <a:rPr lang="en-US" sz="1800" i="1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and certain</a:t>
            </a:r>
            <a:r>
              <a:rPr lang="en-US" sz="1800" i="1" dirty="0">
                <a:solidFill>
                  <a:srgbClr val="000000"/>
                </a:solidFill>
              </a:rPr>
              <a:t> constraints</a:t>
            </a:r>
            <a:r>
              <a:rPr lang="en-US" sz="1800" dirty="0">
                <a:solidFill>
                  <a:srgbClr val="000000"/>
                </a:solidFill>
              </a:rPr>
              <a:t> that the database should obey.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99"/>
          <p:cNvSpPr txBox="1">
            <a:spLocks/>
          </p:cNvSpPr>
          <p:nvPr/>
        </p:nvSpPr>
        <p:spPr>
          <a:xfrm>
            <a:off x="1333466" y="2333604"/>
            <a:ext cx="4015679" cy="156369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rgbClr val="000000"/>
                </a:solidFill>
              </a:rPr>
              <a:t>Relational Model</a:t>
            </a:r>
            <a:r>
              <a:rPr lang="en-US" sz="1800" dirty="0">
                <a:solidFill>
                  <a:srgbClr val="000000"/>
                </a:solidFill>
              </a:rPr>
              <a:t>: 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rgbClr val="000000"/>
                </a:solidFill>
              </a:rPr>
              <a:t>Network Model</a:t>
            </a:r>
            <a:r>
              <a:rPr lang="en-US" sz="1800" dirty="0">
                <a:solidFill>
                  <a:srgbClr val="000000"/>
                </a:solidFill>
              </a:rPr>
              <a:t>: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rgbClr val="000000"/>
                </a:solidFill>
              </a:rPr>
              <a:t>Hierarchical Data Model</a:t>
            </a:r>
            <a:r>
              <a:rPr lang="en-US" sz="1800" dirty="0">
                <a:solidFill>
                  <a:srgbClr val="000000"/>
                </a:solidFill>
              </a:rPr>
              <a:t>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rgbClr val="000000"/>
                </a:solidFill>
              </a:rPr>
              <a:t>Object-oriented Data Model(s)</a:t>
            </a:r>
            <a:r>
              <a:rPr lang="en-US" sz="1800" dirty="0">
                <a:solidFill>
                  <a:srgbClr val="000000"/>
                </a:solidFill>
              </a:rPr>
              <a:t>: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rgbClr val="000000"/>
                </a:solidFill>
              </a:rPr>
              <a:t>Object-Relational Models</a:t>
            </a:r>
            <a:r>
              <a:rPr lang="en-US" sz="1800" dirty="0">
                <a:solidFill>
                  <a:srgbClr val="000000"/>
                </a:solidFill>
              </a:rPr>
              <a:t>:</a:t>
            </a:r>
          </a:p>
          <a:p>
            <a:pPr algn="just"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800" b="0" dirty="0" smtClean="0"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  <a:spcAft>
                <a:spcPts val="1600"/>
              </a:spcAft>
            </a:pPr>
            <a:endParaRPr lang="en-US" sz="1800" b="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49398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8" y="211965"/>
            <a:ext cx="6321599" cy="6353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Categories of data models</a:t>
            </a:r>
            <a:endParaRPr lang="en-US" u="sng" dirty="0" smtClean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8" y="965460"/>
            <a:ext cx="8669222" cy="300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b="1" dirty="0">
                <a:solidFill>
                  <a:srgbClr val="000000"/>
                </a:solidFill>
              </a:rPr>
              <a:t>Conceptual</a:t>
            </a:r>
            <a:r>
              <a:rPr lang="en-US" sz="2100" dirty="0">
                <a:solidFill>
                  <a:srgbClr val="000000"/>
                </a:solidFill>
              </a:rPr>
              <a:t> (</a:t>
            </a:r>
            <a:r>
              <a:rPr lang="en-US" sz="2100" b="1" dirty="0">
                <a:solidFill>
                  <a:srgbClr val="000000"/>
                </a:solidFill>
              </a:rPr>
              <a:t>high-level</a:t>
            </a:r>
            <a:r>
              <a:rPr lang="en-US" sz="2100" dirty="0">
                <a:solidFill>
                  <a:srgbClr val="000000"/>
                </a:solidFill>
              </a:rPr>
              <a:t>, </a:t>
            </a:r>
            <a:r>
              <a:rPr lang="en-US" sz="2100" b="1" dirty="0">
                <a:solidFill>
                  <a:srgbClr val="000000"/>
                </a:solidFill>
              </a:rPr>
              <a:t>semantic</a:t>
            </a:r>
            <a:r>
              <a:rPr lang="en-US" sz="2100" dirty="0">
                <a:solidFill>
                  <a:srgbClr val="000000"/>
                </a:solidFill>
              </a:rPr>
              <a:t>) data models: Provide concepts that are close to the way many users </a:t>
            </a:r>
            <a:r>
              <a:rPr lang="en-US" sz="2100" i="1" dirty="0">
                <a:solidFill>
                  <a:srgbClr val="000000"/>
                </a:solidFill>
              </a:rPr>
              <a:t>perceive</a:t>
            </a:r>
            <a:r>
              <a:rPr lang="en-US" sz="2100" dirty="0">
                <a:solidFill>
                  <a:srgbClr val="000000"/>
                </a:solidFill>
              </a:rPr>
              <a:t> data. (Also called </a:t>
            </a:r>
            <a:r>
              <a:rPr lang="en-US" sz="2100" b="1" dirty="0">
                <a:solidFill>
                  <a:srgbClr val="000000"/>
                </a:solidFill>
              </a:rPr>
              <a:t>entity-based</a:t>
            </a:r>
            <a:r>
              <a:rPr lang="en-US" sz="2100" dirty="0">
                <a:solidFill>
                  <a:srgbClr val="000000"/>
                </a:solidFill>
              </a:rPr>
              <a:t> or </a:t>
            </a:r>
            <a:r>
              <a:rPr lang="en-US" sz="2100" b="1" dirty="0">
                <a:solidFill>
                  <a:srgbClr val="000000"/>
                </a:solidFill>
              </a:rPr>
              <a:t>object-based</a:t>
            </a:r>
            <a:r>
              <a:rPr lang="en-US" sz="2100" dirty="0">
                <a:solidFill>
                  <a:srgbClr val="000000"/>
                </a:solidFill>
              </a:rPr>
              <a:t> data models.)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b="1" dirty="0">
                <a:solidFill>
                  <a:srgbClr val="000000"/>
                </a:solidFill>
              </a:rPr>
              <a:t>Physical</a:t>
            </a:r>
            <a:r>
              <a:rPr lang="en-US" sz="2100" dirty="0">
                <a:solidFill>
                  <a:srgbClr val="000000"/>
                </a:solidFill>
              </a:rPr>
              <a:t> (</a:t>
            </a:r>
            <a:r>
              <a:rPr lang="en-US" sz="2100" b="1" dirty="0">
                <a:solidFill>
                  <a:srgbClr val="000000"/>
                </a:solidFill>
              </a:rPr>
              <a:t>low-level</a:t>
            </a:r>
            <a:r>
              <a:rPr lang="en-US" sz="2100" dirty="0">
                <a:solidFill>
                  <a:srgbClr val="000000"/>
                </a:solidFill>
              </a:rPr>
              <a:t>, </a:t>
            </a:r>
            <a:r>
              <a:rPr lang="en-US" sz="2100" b="1" dirty="0">
                <a:solidFill>
                  <a:srgbClr val="000000"/>
                </a:solidFill>
              </a:rPr>
              <a:t>internal</a:t>
            </a:r>
            <a:r>
              <a:rPr lang="en-US" sz="2100" dirty="0">
                <a:solidFill>
                  <a:srgbClr val="000000"/>
                </a:solidFill>
              </a:rPr>
              <a:t>) data models: Provide concepts that describe details of how data is stored in the computer.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b="1" dirty="0">
                <a:solidFill>
                  <a:srgbClr val="000000"/>
                </a:solidFill>
              </a:rPr>
              <a:t>Implementation</a:t>
            </a:r>
            <a:r>
              <a:rPr lang="en-US" sz="2100" dirty="0">
                <a:solidFill>
                  <a:srgbClr val="000000"/>
                </a:solidFill>
              </a:rPr>
              <a:t> (</a:t>
            </a:r>
            <a:r>
              <a:rPr lang="en-US" sz="2100" b="1" dirty="0">
                <a:solidFill>
                  <a:srgbClr val="000000"/>
                </a:solidFill>
              </a:rPr>
              <a:t>representational</a:t>
            </a:r>
            <a:r>
              <a:rPr lang="en-US" sz="2100" dirty="0">
                <a:solidFill>
                  <a:srgbClr val="000000"/>
                </a:solidFill>
              </a:rPr>
              <a:t>) data models: Provide concepts that fall between the above two, balancing user views with some computer storage details.</a:t>
            </a:r>
            <a:endParaRPr lang="en-US" sz="2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332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1753" y="211965"/>
            <a:ext cx="6321599" cy="635399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dirty="0" smtClean="0">
                <a:solidFill>
                  <a:schemeClr val="tx1"/>
                </a:solidFill>
              </a:rPr>
              <a:t>Schemas versus Instances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53" y="1314450"/>
            <a:ext cx="7154897" cy="32575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sz="2100" b="1">
                <a:solidFill>
                  <a:srgbClr val="000000"/>
                </a:solidFill>
              </a:rPr>
              <a:t>Database Schema</a:t>
            </a:r>
            <a:r>
              <a:rPr lang="en-US" sz="2100">
                <a:solidFill>
                  <a:srgbClr val="000000"/>
                </a:solidFill>
              </a:rPr>
              <a:t>: The </a:t>
            </a:r>
            <a:r>
              <a:rPr lang="en-US" sz="2100" i="1">
                <a:solidFill>
                  <a:srgbClr val="000000"/>
                </a:solidFill>
              </a:rPr>
              <a:t>description</a:t>
            </a:r>
            <a:r>
              <a:rPr lang="en-US" sz="2100">
                <a:solidFill>
                  <a:srgbClr val="000000"/>
                </a:solidFill>
              </a:rPr>
              <a:t> of a database. Includes descriptions of the database structure and the constraints that should hold on the database.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sz="2100" b="1">
                <a:solidFill>
                  <a:srgbClr val="000000"/>
                </a:solidFill>
              </a:rPr>
              <a:t>Schema Diagram</a:t>
            </a:r>
            <a:r>
              <a:rPr lang="en-US" sz="2100">
                <a:solidFill>
                  <a:srgbClr val="000000"/>
                </a:solidFill>
              </a:rPr>
              <a:t>: A diagrammatic display of (some aspects of) a database schema.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sz="2100" b="1">
                <a:solidFill>
                  <a:srgbClr val="000000"/>
                </a:solidFill>
              </a:rPr>
              <a:t>Database Instance</a:t>
            </a:r>
            <a:r>
              <a:rPr lang="en-US" sz="2100">
                <a:solidFill>
                  <a:srgbClr val="000000"/>
                </a:solidFill>
              </a:rPr>
              <a:t>: The actual data stored in a database at a </a:t>
            </a:r>
            <a:r>
              <a:rPr lang="en-US" sz="2100" i="1">
                <a:solidFill>
                  <a:srgbClr val="000000"/>
                </a:solidFill>
              </a:rPr>
              <a:t>particular moment in time</a:t>
            </a:r>
            <a:r>
              <a:rPr lang="en-US" sz="2100">
                <a:solidFill>
                  <a:srgbClr val="000000"/>
                </a:solidFill>
              </a:rPr>
              <a:t>. Also called </a:t>
            </a:r>
            <a:r>
              <a:rPr lang="en-US" sz="2100" b="1">
                <a:solidFill>
                  <a:srgbClr val="000000"/>
                </a:solidFill>
              </a:rPr>
              <a:t>database state</a:t>
            </a:r>
            <a:r>
              <a:rPr lang="en-US" sz="2100">
                <a:solidFill>
                  <a:srgbClr val="000000"/>
                </a:solidFill>
              </a:rPr>
              <a:t> (or </a:t>
            </a:r>
            <a:r>
              <a:rPr lang="en-US" sz="2100" b="1">
                <a:solidFill>
                  <a:srgbClr val="000000"/>
                </a:solidFill>
              </a:rPr>
              <a:t>occurrence</a:t>
            </a:r>
            <a:r>
              <a:rPr lang="en-US" sz="2100">
                <a:solidFill>
                  <a:srgbClr val="000000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28356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 idx="4294967295"/>
          </p:nvPr>
        </p:nvSpPr>
        <p:spPr>
          <a:xfrm>
            <a:off x="402210" y="85426"/>
            <a:ext cx="7046553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4800" dirty="0" smtClean="0">
                <a:solidFill>
                  <a:schemeClr val="dk1"/>
                </a:solidFill>
              </a:rPr>
              <a:t>Data </a:t>
            </a:r>
            <a:r>
              <a:rPr lang="en-US" sz="4800" dirty="0">
                <a:solidFill>
                  <a:schemeClr val="dk1"/>
                </a:solidFill>
              </a:rPr>
              <a:t>model </a:t>
            </a:r>
            <a:endParaRPr lang="en" sz="4800" dirty="0">
              <a:solidFill>
                <a:schemeClr val="dk1"/>
              </a:solidFill>
            </a:endParaRPr>
          </a:p>
        </p:txBody>
      </p:sp>
      <p:sp>
        <p:nvSpPr>
          <p:cNvPr id="4" name="Shape 99"/>
          <p:cNvSpPr txBox="1">
            <a:spLocks/>
          </p:cNvSpPr>
          <p:nvPr/>
        </p:nvSpPr>
        <p:spPr>
          <a:xfrm>
            <a:off x="402210" y="1152873"/>
            <a:ext cx="4015679" cy="31329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just"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 </a:t>
            </a:r>
            <a:r>
              <a:rPr lang="en-US" sz="18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semantic data 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model is a more abstract, high-level data model that makes it easier for a user to come up with a good initial description of the data in an enterprise. </a:t>
            </a:r>
            <a:endParaRPr lang="en-US" sz="1800" dirty="0" smtClean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algn="just"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semantic data model called the </a:t>
            </a:r>
            <a:r>
              <a:rPr lang="en-US" sz="18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entity-relationship (ER) 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model allows us to pictorially denote entities and the relationships among </a:t>
            </a: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them.</a:t>
            </a:r>
            <a:b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800" b="0" dirty="0" smtClean="0"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  <a:spcAft>
                <a:spcPts val="1600"/>
              </a:spcAft>
            </a:pPr>
            <a:endParaRPr lang="en-US" sz="1800" b="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Shape 99"/>
          <p:cNvSpPr txBox="1">
            <a:spLocks/>
          </p:cNvSpPr>
          <p:nvPr/>
        </p:nvSpPr>
        <p:spPr>
          <a:xfrm>
            <a:off x="4778685" y="1250526"/>
            <a:ext cx="4015679" cy="31329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just"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Relational Model </a:t>
            </a:r>
          </a:p>
          <a:p>
            <a:pPr algn="just"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central data description construct in this model is a relation, which can be thought of as a set of records.</a:t>
            </a:r>
          </a:p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800" b="0" dirty="0" smtClean="0"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  <a:spcAft>
                <a:spcPts val="1600"/>
              </a:spcAft>
            </a:pPr>
            <a:endParaRPr lang="en-US" sz="1800" b="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78009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600">
                <a:solidFill>
                  <a:schemeClr val="dk1"/>
                </a:solidFill>
              </a:rPr>
              <a:t>Books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title" idx="4294967295"/>
          </p:nvPr>
        </p:nvSpPr>
        <p:spPr>
          <a:xfrm>
            <a:off x="535775" y="1784400"/>
            <a:ext cx="5197200" cy="306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Database Management Systems, 3rd Edition - </a:t>
            </a:r>
            <a:r>
              <a:rPr lang="en" sz="1800" b="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Raghu Ramakrishnan.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Introduction to Database Systems, Seventh Edition - </a:t>
            </a:r>
            <a:r>
              <a:rPr lang="en" sz="1800" b="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C. J. Date.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SQL, PL/SQL: The Programming Language Of Oracle 4th Edition</a:t>
            </a:r>
            <a:r>
              <a:rPr lang="en" sz="1800" b="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 b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" sz="1800" b="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 Ivan Bayross.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 idx="4294967295"/>
          </p:nvPr>
        </p:nvSpPr>
        <p:spPr>
          <a:xfrm>
            <a:off x="402210" y="85426"/>
            <a:ext cx="7046553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4800" dirty="0" smtClean="0">
                <a:solidFill>
                  <a:schemeClr val="dk1"/>
                </a:solidFill>
              </a:rPr>
              <a:t>Relational </a:t>
            </a:r>
            <a:r>
              <a:rPr lang="en-US" sz="4800" dirty="0">
                <a:solidFill>
                  <a:schemeClr val="dk1"/>
                </a:solidFill>
              </a:rPr>
              <a:t>model </a:t>
            </a:r>
            <a:endParaRPr lang="en" sz="4800" dirty="0">
              <a:solidFill>
                <a:schemeClr val="dk1"/>
              </a:solidFill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320016" y="853426"/>
            <a:ext cx="8197259" cy="92400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description of data in terms of a data model is called a schema</a:t>
            </a: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 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relational model, the schema for a relation specifies its name, the name of each field (or attribute or column), and the type of each field</a:t>
            </a: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99"/>
          <p:cNvSpPr txBox="1">
            <a:spLocks/>
          </p:cNvSpPr>
          <p:nvPr/>
        </p:nvSpPr>
        <p:spPr>
          <a:xfrm>
            <a:off x="320016" y="2010553"/>
            <a:ext cx="8587678" cy="31329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As an example, </a:t>
            </a:r>
            <a:r>
              <a:rPr lang="en-US" sz="1800" b="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student information in a university database may be stored in a relation with the following schema:</a:t>
            </a:r>
          </a:p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Students(</a:t>
            </a:r>
            <a:r>
              <a:rPr lang="en-US" sz="18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sid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name: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login: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age: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integer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gpa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real)</a:t>
            </a:r>
          </a:p>
        </p:txBody>
      </p:sp>
    </p:spTree>
    <p:extLst>
      <p:ext uri="{BB962C8B-B14F-4D97-AF65-F5344CB8AC3E}">
        <p14:creationId xmlns:p14="http://schemas.microsoft.com/office/powerpoint/2010/main" val="2185228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 idx="4294967295"/>
          </p:nvPr>
        </p:nvSpPr>
        <p:spPr>
          <a:xfrm>
            <a:off x="402210" y="85426"/>
            <a:ext cx="7046553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4800" dirty="0" smtClean="0">
                <a:solidFill>
                  <a:schemeClr val="dk1"/>
                </a:solidFill>
              </a:rPr>
              <a:t>Relational </a:t>
            </a:r>
            <a:r>
              <a:rPr lang="en-US" sz="4800" dirty="0">
                <a:solidFill>
                  <a:schemeClr val="dk1"/>
                </a:solidFill>
              </a:rPr>
              <a:t>model </a:t>
            </a:r>
            <a:endParaRPr lang="en" sz="4800" dirty="0">
              <a:solidFill>
                <a:schemeClr val="dk1"/>
              </a:solidFill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320016" y="853426"/>
            <a:ext cx="8197259" cy="92400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preceding schema says that each record in the Students relation has five</a:t>
            </a:r>
            <a:b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fields, with field names and types as indicated.</a:t>
            </a: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endParaRPr sz="1800" b="0" dirty="0" smtClean="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99"/>
          <p:cNvSpPr txBox="1">
            <a:spLocks/>
          </p:cNvSpPr>
          <p:nvPr/>
        </p:nvSpPr>
        <p:spPr>
          <a:xfrm>
            <a:off x="320016" y="2010553"/>
            <a:ext cx="8587678" cy="15664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endParaRPr lang="en-US" sz="18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Shape 99"/>
          <p:cNvSpPr txBox="1">
            <a:spLocks/>
          </p:cNvSpPr>
          <p:nvPr/>
        </p:nvSpPr>
        <p:spPr>
          <a:xfrm>
            <a:off x="515225" y="3809999"/>
            <a:ext cx="8197259" cy="9240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Is this a complete information with respect to student ?</a:t>
            </a:r>
            <a:b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800" b="0" dirty="0" smtClean="0"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  <a:spcAft>
                <a:spcPts val="1600"/>
              </a:spcAft>
            </a:pPr>
            <a:endParaRPr lang="en-US" sz="1800" b="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181" y="1896280"/>
            <a:ext cx="3723937" cy="153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21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116" y="2574996"/>
            <a:ext cx="4908884" cy="2568504"/>
          </a:xfrm>
          <a:prstGeom prst="rect">
            <a:avLst/>
          </a:prstGeom>
        </p:spPr>
      </p:pic>
      <p:sp>
        <p:nvSpPr>
          <p:cNvPr id="98" name="Shape 98"/>
          <p:cNvSpPr txBox="1">
            <a:spLocks noGrp="1"/>
          </p:cNvSpPr>
          <p:nvPr>
            <p:ph type="title" idx="4294967295"/>
          </p:nvPr>
        </p:nvSpPr>
        <p:spPr>
          <a:xfrm>
            <a:off x="402210" y="85426"/>
            <a:ext cx="8152243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4800" dirty="0" smtClean="0">
                <a:solidFill>
                  <a:schemeClr val="dk1"/>
                </a:solidFill>
              </a:rPr>
              <a:t>ANSI / SPARC Architecture</a:t>
            </a:r>
            <a:endParaRPr lang="en" sz="4800" dirty="0">
              <a:solidFill>
                <a:schemeClr val="dk1"/>
              </a:solidFill>
            </a:endParaRPr>
          </a:p>
        </p:txBody>
      </p:sp>
      <p:sp>
        <p:nvSpPr>
          <p:cNvPr id="4" name="Shape 99"/>
          <p:cNvSpPr txBox="1">
            <a:spLocks/>
          </p:cNvSpPr>
          <p:nvPr/>
        </p:nvSpPr>
        <p:spPr>
          <a:xfrm>
            <a:off x="402210" y="1144279"/>
            <a:ext cx="8587678" cy="15664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• 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Proposed a framework for DBMS in </a:t>
            </a: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1975</a:t>
            </a:r>
          </a:p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• American National Standards </a:t>
            </a: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Institute</a:t>
            </a:r>
          </a:p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• Standards Planning Requirements </a:t>
            </a: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Committee</a:t>
            </a:r>
          </a:p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Three 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tier architecture </a:t>
            </a:r>
            <a:endParaRPr lang="en-US" sz="1800" dirty="0" smtClean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• 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Internal </a:t>
            </a: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level - 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for systems </a:t>
            </a: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designers</a:t>
            </a:r>
          </a:p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• Conceptual level </a:t>
            </a: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for database designers </a:t>
            </a:r>
            <a:endParaRPr lang="en-US" sz="1800" dirty="0" smtClean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• 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External level </a:t>
            </a: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for database users</a:t>
            </a:r>
          </a:p>
        </p:txBody>
      </p:sp>
    </p:spTree>
    <p:extLst>
      <p:ext uri="{BB962C8B-B14F-4D97-AF65-F5344CB8AC3E}">
        <p14:creationId xmlns:p14="http://schemas.microsoft.com/office/powerpoint/2010/main" val="1492873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 idx="4294967295"/>
          </p:nvPr>
        </p:nvSpPr>
        <p:spPr>
          <a:xfrm>
            <a:off x="402210" y="85426"/>
            <a:ext cx="8152243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4800" dirty="0">
                <a:solidFill>
                  <a:schemeClr val="dk1"/>
                </a:solidFill>
              </a:rPr>
              <a:t>Conceptual Level </a:t>
            </a:r>
            <a:endParaRPr lang="en" sz="4800" dirty="0">
              <a:solidFill>
                <a:schemeClr val="dk1"/>
              </a:solidFill>
            </a:endParaRPr>
          </a:p>
        </p:txBody>
      </p:sp>
      <p:sp>
        <p:nvSpPr>
          <p:cNvPr id="4" name="Shape 99"/>
          <p:cNvSpPr txBox="1">
            <a:spLocks/>
          </p:cNvSpPr>
          <p:nvPr/>
        </p:nvSpPr>
        <p:spPr>
          <a:xfrm>
            <a:off x="402210" y="1144279"/>
            <a:ext cx="8587678" cy="15664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• Deals with the </a:t>
            </a: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organization 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of the entire database content </a:t>
            </a:r>
            <a:endParaRPr lang="en-US" sz="1800" dirty="0" smtClean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• 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Abstractions are used to remove unnecessary details of the internal level </a:t>
            </a:r>
            <a:endParaRPr lang="en-US" sz="1800" dirty="0" smtClean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• 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Used by DBAs and application programmers </a:t>
            </a:r>
            <a:endParaRPr lang="en-US" sz="1800" dirty="0" smtClean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• 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Conceptual Schema: </a:t>
            </a:r>
            <a:endParaRPr lang="en-US" sz="1800" dirty="0" smtClean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• 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For example:            </a:t>
            </a:r>
            <a:endParaRPr lang="en-US" sz="1800" dirty="0" smtClean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CREATE 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TABLE Employee (  </a:t>
            </a: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Name 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VARCHAR(25),  </a:t>
            </a: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Salary 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REAL, </a:t>
            </a: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Department 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VARCHAR(10) )</a:t>
            </a:r>
          </a:p>
        </p:txBody>
      </p:sp>
    </p:spTree>
    <p:extLst>
      <p:ext uri="{BB962C8B-B14F-4D97-AF65-F5344CB8AC3E}">
        <p14:creationId xmlns:p14="http://schemas.microsoft.com/office/powerpoint/2010/main" val="1018285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 idx="4294967295"/>
          </p:nvPr>
        </p:nvSpPr>
        <p:spPr>
          <a:xfrm>
            <a:off x="402210" y="85426"/>
            <a:ext cx="8152243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4800" dirty="0">
                <a:solidFill>
                  <a:schemeClr val="dk1"/>
                </a:solidFill>
              </a:rPr>
              <a:t>Conceptual Level </a:t>
            </a:r>
            <a:endParaRPr lang="en" sz="4800" dirty="0">
              <a:solidFill>
                <a:schemeClr val="dk1"/>
              </a:solidFill>
            </a:endParaRPr>
          </a:p>
        </p:txBody>
      </p:sp>
      <p:sp>
        <p:nvSpPr>
          <p:cNvPr id="4" name="Shape 99"/>
          <p:cNvSpPr txBox="1">
            <a:spLocks/>
          </p:cNvSpPr>
          <p:nvPr/>
        </p:nvSpPr>
        <p:spPr>
          <a:xfrm>
            <a:off x="402210" y="1144279"/>
            <a:ext cx="8587678" cy="15664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Students(?) </a:t>
            </a:r>
          </a:p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Faculty(?)</a:t>
            </a:r>
          </a:p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Courses(?)</a:t>
            </a:r>
          </a:p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Rooms(?)</a:t>
            </a:r>
          </a:p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Enrolled(?)</a:t>
            </a:r>
          </a:p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Teaches(?)</a:t>
            </a:r>
          </a:p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Meets-In(?)</a:t>
            </a:r>
            <a:endParaRPr lang="en-US" sz="18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964371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 idx="4294967295"/>
          </p:nvPr>
        </p:nvSpPr>
        <p:spPr>
          <a:xfrm>
            <a:off x="402210" y="85426"/>
            <a:ext cx="8152243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4800" dirty="0">
                <a:solidFill>
                  <a:schemeClr val="dk1"/>
                </a:solidFill>
              </a:rPr>
              <a:t>Conceptual Level </a:t>
            </a:r>
            <a:endParaRPr lang="en" sz="4800" dirty="0">
              <a:solidFill>
                <a:schemeClr val="dk1"/>
              </a:solidFill>
            </a:endParaRPr>
          </a:p>
        </p:txBody>
      </p:sp>
      <p:sp>
        <p:nvSpPr>
          <p:cNvPr id="4" name="Shape 99"/>
          <p:cNvSpPr txBox="1">
            <a:spLocks/>
          </p:cNvSpPr>
          <p:nvPr/>
        </p:nvSpPr>
        <p:spPr>
          <a:xfrm>
            <a:off x="402210" y="1144279"/>
            <a:ext cx="8587678" cy="15664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Students(</a:t>
            </a:r>
            <a:r>
              <a:rPr lang="en-US" sz="1800" dirty="0" err="1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sid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string, name: string, login: string, age: integer, </a:t>
            </a:r>
            <a:r>
              <a:rPr lang="en-US" sz="18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gpa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real) </a:t>
            </a:r>
            <a:endParaRPr lang="en-US" sz="1800" dirty="0" smtClean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Faculty(fid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string, </a:t>
            </a:r>
            <a:r>
              <a:rPr lang="en-US" sz="18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fname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string, </a:t>
            </a:r>
            <a:r>
              <a:rPr lang="en-US" sz="18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real</a:t>
            </a: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Courses(cid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string, </a:t>
            </a:r>
            <a:r>
              <a:rPr lang="en-US" sz="18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cname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string, credits: integer</a:t>
            </a: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Rooms(no: 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integer, address: string, capacity: integer</a:t>
            </a: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Enrolled(</a:t>
            </a:r>
            <a:r>
              <a:rPr lang="en-US" sz="1800" dirty="0" err="1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sid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string, cid: string, grade: string</a:t>
            </a: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Teaches(fid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string, cid: string</a:t>
            </a: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Meets-In(cid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string, </a:t>
            </a:r>
            <a:r>
              <a:rPr lang="en-US" sz="18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rno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integer, </a:t>
            </a: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string)</a:t>
            </a:r>
          </a:p>
        </p:txBody>
      </p:sp>
    </p:spTree>
    <p:extLst>
      <p:ext uri="{BB962C8B-B14F-4D97-AF65-F5344CB8AC3E}">
        <p14:creationId xmlns:p14="http://schemas.microsoft.com/office/powerpoint/2010/main" val="919296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 idx="4294967295"/>
          </p:nvPr>
        </p:nvSpPr>
        <p:spPr>
          <a:xfrm>
            <a:off x="402210" y="85426"/>
            <a:ext cx="8152243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4800" dirty="0">
                <a:solidFill>
                  <a:schemeClr val="dk1"/>
                </a:solidFill>
              </a:rPr>
              <a:t>External Level</a:t>
            </a:r>
            <a:endParaRPr lang="en" sz="4800" dirty="0">
              <a:solidFill>
                <a:schemeClr val="dk1"/>
              </a:solidFill>
            </a:endParaRPr>
          </a:p>
        </p:txBody>
      </p:sp>
      <p:sp>
        <p:nvSpPr>
          <p:cNvPr id="4" name="Shape 99"/>
          <p:cNvSpPr txBox="1">
            <a:spLocks/>
          </p:cNvSpPr>
          <p:nvPr/>
        </p:nvSpPr>
        <p:spPr>
          <a:xfrm>
            <a:off x="402210" y="1144279"/>
            <a:ext cx="8587678" cy="15664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• </a:t>
            </a: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Provides 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view of the database tailored to a user </a:t>
            </a:r>
            <a:endParaRPr lang="en-US" sz="1800" dirty="0" smtClean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• 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Parts of the data may be hidden </a:t>
            </a:r>
            <a:endParaRPr lang="en-US" sz="1800" dirty="0" smtClean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• 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Used by end users and application programmers </a:t>
            </a:r>
            <a:endParaRPr lang="en-US" sz="1800" dirty="0" smtClean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External 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Schema: </a:t>
            </a:r>
            <a:endParaRPr lang="en-US" sz="1800" dirty="0" smtClean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• 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For example</a:t>
            </a: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</a:t>
            </a:r>
          </a:p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Create 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View </a:t>
            </a:r>
            <a:r>
              <a:rPr lang="en-US" sz="18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myView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as {                SELECT Name FROM Employee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2554866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 idx="4294967295"/>
          </p:nvPr>
        </p:nvSpPr>
        <p:spPr>
          <a:xfrm>
            <a:off x="402210" y="85426"/>
            <a:ext cx="8152243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4800" dirty="0" smtClean="0">
                <a:solidFill>
                  <a:schemeClr val="dk1"/>
                </a:solidFill>
              </a:rPr>
              <a:t>Internal </a:t>
            </a:r>
            <a:r>
              <a:rPr lang="en-US" sz="4800" dirty="0">
                <a:solidFill>
                  <a:schemeClr val="dk1"/>
                </a:solidFill>
              </a:rPr>
              <a:t>Level</a:t>
            </a:r>
            <a:endParaRPr lang="en" sz="4800" dirty="0">
              <a:solidFill>
                <a:schemeClr val="dk1"/>
              </a:solidFill>
            </a:endParaRPr>
          </a:p>
        </p:txBody>
      </p:sp>
      <p:sp>
        <p:nvSpPr>
          <p:cNvPr id="4" name="Shape 99"/>
          <p:cNvSpPr txBox="1">
            <a:spLocks/>
          </p:cNvSpPr>
          <p:nvPr/>
        </p:nvSpPr>
        <p:spPr>
          <a:xfrm>
            <a:off x="402210" y="1035994"/>
            <a:ext cx="8587678" cy="15664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Deals with physical storage of </a:t>
            </a: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</a:t>
            </a:r>
          </a:p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• 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Structure of records on disk - ﬁles, pages, blocks </a:t>
            </a:r>
            <a:endParaRPr lang="en-US" sz="1800" dirty="0" smtClean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• 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Indexes and ordering of records </a:t>
            </a:r>
            <a:endParaRPr lang="en-US" sz="1800" dirty="0" smtClean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• 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Used by database system programmers </a:t>
            </a:r>
            <a:endParaRPr lang="en-US" sz="1800" dirty="0" smtClean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• 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Internal Schema: </a:t>
            </a:r>
            <a:endParaRPr lang="en-US" sz="1800" dirty="0" smtClean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example</a:t>
            </a:r>
            <a:r>
              <a:rPr lang="en-US" sz="1800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lang="en-US" sz="18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37070" y="3758505"/>
            <a:ext cx="53179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RECORD EMP</a:t>
            </a:r>
          </a:p>
          <a:p>
            <a:r>
              <a:rPr lang="en-US" b="1" dirty="0"/>
              <a:t>                                          LENGTH=44</a:t>
            </a:r>
          </a:p>
          <a:p>
            <a:r>
              <a:rPr lang="en-US" b="1" dirty="0"/>
              <a:t>                                         HEADER: BYTE(5) OFFSET=0 </a:t>
            </a:r>
          </a:p>
          <a:p>
            <a:r>
              <a:rPr lang="en-US" b="1" dirty="0"/>
              <a:t>                                         NAME: BYTE(25) OFFSET=5 </a:t>
            </a:r>
          </a:p>
          <a:p>
            <a:r>
              <a:rPr lang="en-US" b="1" dirty="0"/>
              <a:t>                                         SALARY: FULLWORD OFFSET=30 </a:t>
            </a:r>
          </a:p>
          <a:p>
            <a:r>
              <a:rPr lang="en-US" b="1" dirty="0"/>
              <a:t>                                         DEPT: BYTE(10) OFFSET=34</a:t>
            </a:r>
          </a:p>
        </p:txBody>
      </p:sp>
    </p:spTree>
    <p:extLst>
      <p:ext uri="{BB962C8B-B14F-4D97-AF65-F5344CB8AC3E}">
        <p14:creationId xmlns:p14="http://schemas.microsoft.com/office/powerpoint/2010/main" val="1116621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 idx="4294967295"/>
          </p:nvPr>
        </p:nvSpPr>
        <p:spPr>
          <a:xfrm>
            <a:off x="402210" y="85426"/>
            <a:ext cx="8152243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4800" dirty="0" smtClean="0">
                <a:solidFill>
                  <a:schemeClr val="dk1"/>
                </a:solidFill>
              </a:rPr>
              <a:t>Detailed Architecture</a:t>
            </a:r>
            <a:endParaRPr lang="en" sz="4800" dirty="0">
              <a:solidFill>
                <a:schemeClr val="dk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"/>
                    </a14:imgEffect>
                    <a14:imgEffect>
                      <a14:brightnessContrast bright="34000" contrast="7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9764" y="1006397"/>
            <a:ext cx="4991351" cy="413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13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 idx="4294967295"/>
          </p:nvPr>
        </p:nvSpPr>
        <p:spPr>
          <a:xfrm>
            <a:off x="402210" y="85426"/>
            <a:ext cx="8152243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4800" dirty="0" smtClean="0">
                <a:solidFill>
                  <a:schemeClr val="dk1"/>
                </a:solidFill>
              </a:rPr>
              <a:t>SQL (Types)</a:t>
            </a:r>
            <a:endParaRPr lang="en" sz="4800" dirty="0">
              <a:solidFill>
                <a:schemeClr val="dk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920629"/>
            <a:ext cx="5792865" cy="388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2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600">
                <a:solidFill>
                  <a:schemeClr val="dk1"/>
                </a:solidFill>
              </a:rPr>
              <a:t>W</a:t>
            </a:r>
            <a:r>
              <a:rPr lang="en" sz="7200">
                <a:solidFill>
                  <a:schemeClr val="dk1"/>
                </a:solidFill>
              </a:rPr>
              <a:t>HY</a:t>
            </a:r>
            <a:r>
              <a:rPr lang="en" sz="9600">
                <a:solidFill>
                  <a:schemeClr val="dk1"/>
                </a:solidFill>
              </a:rPr>
              <a:t>?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title" idx="4294967295"/>
          </p:nvPr>
        </p:nvSpPr>
        <p:spPr>
          <a:xfrm>
            <a:off x="535775" y="2076000"/>
            <a:ext cx="8182340" cy="306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Do you remember everything of your </a:t>
            </a:r>
            <a:r>
              <a:rPr lang="en" sz="1800" b="0" dirty="0" smtClean="0">
                <a:latin typeface="Lato"/>
                <a:ea typeface="Lato"/>
                <a:cs typeface="Lato"/>
                <a:sym typeface="Lato"/>
              </a:rPr>
              <a:t>life?</a:t>
            </a:r>
            <a:br>
              <a:rPr lang="en" sz="1800" b="0" dirty="0" smtClean="0">
                <a:latin typeface="Lato"/>
                <a:ea typeface="Lato"/>
                <a:cs typeface="Lato"/>
                <a:sym typeface="Lato"/>
              </a:rPr>
            </a:b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We </a:t>
            </a:r>
            <a:r>
              <a:rPr lang="en" sz="1800" dirty="0">
                <a:latin typeface="Lato"/>
                <a:ea typeface="Lato"/>
                <a:cs typeface="Lato"/>
                <a:sym typeface="Lato"/>
              </a:rPr>
              <a:t>don't have to go that </a:t>
            </a: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far:</a:t>
            </a:r>
            <a:r>
              <a:rPr lang="en" sz="1800" b="0" dirty="0" smtClean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800" b="0" dirty="0" smtClean="0">
                <a:latin typeface="Lato"/>
                <a:ea typeface="Lato"/>
                <a:cs typeface="Lato"/>
                <a:sym typeface="Lato"/>
              </a:rPr>
            </a:br>
            <a:r>
              <a:rPr lang="en" sz="1800" b="0" dirty="0" smtClean="0">
                <a:latin typeface="Lato"/>
                <a:ea typeface="Lato"/>
                <a:cs typeface="Lato"/>
                <a:sym typeface="Lato"/>
              </a:rPr>
              <a:t>Every </a:t>
            </a: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single time we go out for the shopping :) </a:t>
            </a:r>
            <a:r>
              <a:rPr lang="en" sz="1800" b="0" dirty="0" smtClean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800" b="0" dirty="0" smtClean="0">
                <a:latin typeface="Lato"/>
                <a:ea typeface="Lato"/>
                <a:cs typeface="Lato"/>
                <a:sym typeface="Lato"/>
              </a:rPr>
            </a:br>
            <a:r>
              <a:rPr lang="en" sz="1800" b="0" dirty="0" smtClean="0">
                <a:latin typeface="Lato"/>
                <a:ea typeface="Lato"/>
                <a:cs typeface="Lato"/>
                <a:sym typeface="Lato"/>
              </a:rPr>
              <a:t>Do </a:t>
            </a: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we remember the items we purchased in last Year</a:t>
            </a:r>
            <a:r>
              <a:rPr lang="en" sz="1800" b="0" dirty="0" smtClean="0">
                <a:latin typeface="Lato"/>
                <a:ea typeface="Lato"/>
                <a:cs typeface="Lato"/>
                <a:sym typeface="Lato"/>
              </a:rPr>
              <a:t>?</a:t>
            </a:r>
            <a:br>
              <a:rPr lang="en" sz="1800" b="0" dirty="0" smtClean="0">
                <a:latin typeface="Lato"/>
                <a:ea typeface="Lato"/>
                <a:cs typeface="Lato"/>
                <a:sym typeface="Lato"/>
              </a:rPr>
            </a:b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Think:</a:t>
            </a:r>
            <a:r>
              <a:rPr lang="en" sz="1800" b="0" dirty="0" smtClean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800" b="0" dirty="0" smtClean="0">
                <a:latin typeface="Lato"/>
                <a:ea typeface="Lato"/>
                <a:cs typeface="Lato"/>
                <a:sym typeface="Lato"/>
              </a:rPr>
            </a:br>
            <a:r>
              <a:rPr lang="en" sz="1800" b="0" dirty="0" smtClean="0">
                <a:latin typeface="Lato"/>
                <a:ea typeface="Lato"/>
                <a:cs typeface="Lato"/>
                <a:sym typeface="Lato"/>
              </a:rPr>
              <a:t>Its about quantity of information? </a:t>
            </a:r>
            <a:r>
              <a:rPr lang="en-US" sz="1800" b="0" dirty="0" smtClean="0"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" sz="1800" b="0" dirty="0" smtClean="0">
                <a:latin typeface="Lato"/>
                <a:ea typeface="Lato"/>
                <a:cs typeface="Lato"/>
                <a:sym typeface="Lato"/>
              </a:rPr>
              <a:t>r quality of information? Or Both?</a:t>
            </a:r>
            <a:br>
              <a:rPr lang="en" sz="1800" b="0" dirty="0" smtClean="0">
                <a:latin typeface="Lato"/>
                <a:ea typeface="Lato"/>
                <a:cs typeface="Lato"/>
                <a:sym typeface="Lato"/>
              </a:rPr>
            </a:br>
            <a:r>
              <a:rPr lang="en" sz="1800" b="0" dirty="0" smtClean="0">
                <a:latin typeface="Lato"/>
                <a:ea typeface="Lato"/>
                <a:cs typeface="Lato"/>
                <a:sym typeface="Lato"/>
              </a:rPr>
              <a:t>Why it is essential to memorize everything?</a:t>
            </a:r>
            <a:br>
              <a:rPr lang="en" sz="1800" b="0" dirty="0" smtClean="0">
                <a:latin typeface="Lato"/>
                <a:ea typeface="Lato"/>
                <a:cs typeface="Lato"/>
                <a:sym typeface="Lato"/>
              </a:rPr>
            </a:b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title" idx="4294967295"/>
          </p:nvPr>
        </p:nvSpPr>
        <p:spPr>
          <a:xfrm>
            <a:off x="4730600" y="404450"/>
            <a:ext cx="4185600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 dirty="0">
                <a:solidFill>
                  <a:srgbClr val="CCCCCC"/>
                </a:solidFill>
              </a:rPr>
              <a:t>Memory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78247" y="634561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HUMAN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 idx="4294967295"/>
          </p:nvPr>
        </p:nvSpPr>
        <p:spPr>
          <a:xfrm>
            <a:off x="123834" y="103182"/>
            <a:ext cx="8152243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Different States of SQL Server Database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123834" y="749493"/>
            <a:ext cx="870899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A </a:t>
            </a:r>
            <a:r>
              <a:rPr lang="en-US" sz="1200" dirty="0"/>
              <a:t>SQL Server Database is can only be in one specific state at a given time. Different States of SQL Server Database are</a:t>
            </a:r>
            <a:r>
              <a:rPr lang="en-US" sz="1200" dirty="0" smtClean="0"/>
              <a:t>:-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ONLINE</a:t>
            </a:r>
            <a:r>
              <a:rPr lang="en-US" dirty="0"/>
              <a:t>:- </a:t>
            </a:r>
            <a:r>
              <a:rPr lang="en-US" sz="1200" dirty="0"/>
              <a:t>When a database is in ONLINE state the database is available for access. The primary </a:t>
            </a:r>
            <a:r>
              <a:rPr lang="en-US" sz="1200" dirty="0" smtClean="0"/>
              <a:t>file group </a:t>
            </a:r>
            <a:r>
              <a:rPr lang="en-US" sz="1200" dirty="0"/>
              <a:t>is online </a:t>
            </a:r>
            <a:r>
              <a:rPr lang="en-US" sz="1200" dirty="0" smtClean="0"/>
              <a:t>even though </a:t>
            </a:r>
            <a:r>
              <a:rPr lang="en-US" sz="1200" dirty="0"/>
              <a:t>the undo phase of recovery may not have been completed</a:t>
            </a:r>
            <a:r>
              <a:rPr lang="en-US" sz="1200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OFFLINE</a:t>
            </a:r>
            <a:r>
              <a:rPr lang="en-US" dirty="0"/>
              <a:t>:- </a:t>
            </a:r>
            <a:r>
              <a:rPr lang="en-US" sz="1200" dirty="0"/>
              <a:t>When a database is in OFFLINE state then the database is not </a:t>
            </a:r>
            <a:r>
              <a:rPr lang="en-US" sz="1200" dirty="0" smtClean="0"/>
              <a:t>accessible </a:t>
            </a:r>
            <a:r>
              <a:rPr lang="en-US" sz="1200" dirty="0"/>
              <a:t>for user connections. One can set the database to this state if you don’t want users to connect to the database. For example you have migrated the database to a new server and don’t want users to accidently connect to the Old SQL Server Database</a:t>
            </a:r>
            <a:r>
              <a:rPr lang="en-US" sz="1200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RESTORING</a:t>
            </a:r>
            <a:r>
              <a:rPr lang="en-US" dirty="0"/>
              <a:t>:- </a:t>
            </a:r>
            <a:r>
              <a:rPr lang="en-US" sz="1200" dirty="0"/>
              <a:t>When a database is in RESTORING state then it means one or more files of the primary </a:t>
            </a:r>
            <a:r>
              <a:rPr lang="en-US" sz="1200" dirty="0" smtClean="0"/>
              <a:t>file group </a:t>
            </a:r>
            <a:r>
              <a:rPr lang="en-US" sz="1200" dirty="0"/>
              <a:t>is been restored or one or more secondary files are being </a:t>
            </a:r>
            <a:r>
              <a:rPr lang="en-US" sz="1200" dirty="0" smtClean="0"/>
              <a:t>restored </a:t>
            </a:r>
            <a:r>
              <a:rPr lang="en-US" sz="1200" dirty="0"/>
              <a:t>offline.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RECOVERING</a:t>
            </a:r>
            <a:r>
              <a:rPr lang="en-US" dirty="0"/>
              <a:t>:- </a:t>
            </a:r>
            <a:r>
              <a:rPr lang="en-US" sz="1200" dirty="0"/>
              <a:t>When a database is in RECOVERING state it means its in the process of recovery and it will become automatically ONLINE for user connectivity. In case of a failure the database will become SUSPECT and become unable for use until a database intervene and fixes the issues</a:t>
            </a:r>
            <a:r>
              <a:rPr lang="en-US" sz="1200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RECOVERY PENDING</a:t>
            </a:r>
            <a:r>
              <a:rPr lang="en-US" dirty="0"/>
              <a:t>: - </a:t>
            </a:r>
            <a:r>
              <a:rPr lang="en-US" sz="1200" dirty="0"/>
              <a:t>When a database is in RECOVERY PENDING state it means SQL Server has encountered a resource related error during recovery. The database might be missing files. DBAs intervention is required in such a case</a:t>
            </a:r>
            <a:r>
              <a:rPr lang="en-US" sz="12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SUSPECT</a:t>
            </a:r>
            <a:r>
              <a:rPr lang="en-US" dirty="0"/>
              <a:t>: - </a:t>
            </a:r>
            <a:r>
              <a:rPr lang="en-US" sz="1200" dirty="0"/>
              <a:t>When a database is in SUSPECT state it means the database is unavailable for user connection. Database may be damaged or at </a:t>
            </a:r>
            <a:r>
              <a:rPr lang="en-US" sz="1200" dirty="0" smtClean="0"/>
              <a:t>least </a:t>
            </a:r>
            <a:r>
              <a:rPr lang="en-US" sz="1200" dirty="0"/>
              <a:t>the primary </a:t>
            </a:r>
            <a:r>
              <a:rPr lang="en-US" sz="1200" dirty="0" smtClean="0"/>
              <a:t>file group </a:t>
            </a:r>
            <a:r>
              <a:rPr lang="en-US" sz="1200" dirty="0"/>
              <a:t>is </a:t>
            </a:r>
            <a:r>
              <a:rPr lang="en-US" sz="1200" dirty="0" smtClean="0"/>
              <a:t>suspect. </a:t>
            </a:r>
            <a:r>
              <a:rPr lang="en-US" sz="1200" dirty="0"/>
              <a:t>DBAs intervention is required in such a case. </a:t>
            </a:r>
          </a:p>
        </p:txBody>
      </p:sp>
    </p:spTree>
    <p:extLst>
      <p:ext uri="{BB962C8B-B14F-4D97-AF65-F5344CB8AC3E}">
        <p14:creationId xmlns:p14="http://schemas.microsoft.com/office/powerpoint/2010/main" val="3739008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283098" y="712150"/>
            <a:ext cx="8622299" cy="38354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 sz="2400"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600">
                <a:solidFill>
                  <a:schemeClr val="dk1"/>
                </a:solidFill>
              </a:rPr>
              <a:t>W</a:t>
            </a:r>
            <a:r>
              <a:rPr lang="en" sz="7200">
                <a:solidFill>
                  <a:schemeClr val="dk1"/>
                </a:solidFill>
              </a:rPr>
              <a:t>HY</a:t>
            </a:r>
            <a:r>
              <a:rPr lang="en" sz="9600">
                <a:solidFill>
                  <a:schemeClr val="dk1"/>
                </a:solidFill>
              </a:rPr>
              <a:t>?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title" idx="4294967295"/>
          </p:nvPr>
        </p:nvSpPr>
        <p:spPr>
          <a:xfrm>
            <a:off x="535774" y="2076000"/>
            <a:ext cx="8380425" cy="306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aintains</a:t>
            </a: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n" sz="1800" b="0" dirty="0" smtClean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800" b="0" dirty="0" smtClean="0">
                <a:latin typeface="Lato"/>
                <a:ea typeface="Lato"/>
                <a:cs typeface="Lato"/>
                <a:sym typeface="Lato"/>
              </a:rPr>
            </a:br>
            <a:r>
              <a:rPr lang="en" sz="1800" b="0" dirty="0" smtClean="0">
                <a:latin typeface="Lato"/>
                <a:ea typeface="Lato"/>
                <a:cs typeface="Lato"/>
                <a:sym typeface="Lato"/>
              </a:rPr>
              <a:t>Students notes.</a:t>
            </a: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en" sz="1800" b="0" dirty="0" smtClean="0">
                <a:latin typeface="Lato"/>
                <a:ea typeface="Lato"/>
                <a:cs typeface="Lato"/>
                <a:sym typeface="Lato"/>
              </a:rPr>
              <a:t>Patients information.</a:t>
            </a:r>
            <a:br>
              <a:rPr lang="en" sz="1800" b="0" dirty="0" smtClean="0">
                <a:latin typeface="Lato"/>
                <a:ea typeface="Lato"/>
                <a:cs typeface="Lato"/>
                <a:sym typeface="Lato"/>
              </a:rPr>
            </a:br>
            <a:r>
              <a:rPr lang="en" sz="1800" b="0" dirty="0" smtClean="0">
                <a:latin typeface="Lato"/>
                <a:ea typeface="Lato"/>
                <a:cs typeface="Lato"/>
                <a:sym typeface="Lato"/>
              </a:rPr>
              <a:t>NADRA</a:t>
            </a:r>
            <a:br>
              <a:rPr lang="en" sz="1800" b="0" dirty="0" smtClean="0">
                <a:latin typeface="Lato"/>
                <a:ea typeface="Lato"/>
                <a:cs typeface="Lato"/>
                <a:sym typeface="Lato"/>
              </a:rPr>
            </a:br>
            <a:r>
              <a:rPr lang="en" sz="1800" b="0" dirty="0" smtClean="0">
                <a:latin typeface="Lato"/>
                <a:ea typeface="Lato"/>
                <a:cs typeface="Lato"/>
                <a:sym typeface="Lato"/>
              </a:rPr>
              <a:t>Passport</a:t>
            </a:r>
            <a:br>
              <a:rPr lang="en" sz="1800" b="0" dirty="0" smtClean="0">
                <a:latin typeface="Lato"/>
                <a:ea typeface="Lato"/>
                <a:cs typeface="Lato"/>
                <a:sym typeface="Lato"/>
              </a:rPr>
            </a:br>
            <a:r>
              <a:rPr lang="en" sz="1800" b="0" dirty="0" smtClean="0">
                <a:latin typeface="Lato"/>
                <a:ea typeface="Lato"/>
                <a:cs typeface="Lato"/>
                <a:sym typeface="Lato"/>
              </a:rPr>
              <a:t>Tax</a:t>
            </a:r>
            <a:br>
              <a:rPr lang="en" sz="1800" b="0" dirty="0" smtClean="0">
                <a:latin typeface="Lato"/>
                <a:ea typeface="Lato"/>
                <a:cs typeface="Lato"/>
                <a:sym typeface="Lato"/>
              </a:rPr>
            </a:br>
            <a:r>
              <a:rPr lang="en" sz="1800" b="0" dirty="0" smtClean="0"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would be the best option to mark attendance, if instructor don't have any automated attendance sheet.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title" idx="4294967295"/>
          </p:nvPr>
        </p:nvSpPr>
        <p:spPr>
          <a:xfrm>
            <a:off x="4730600" y="404450"/>
            <a:ext cx="4185600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>
                <a:solidFill>
                  <a:srgbClr val="CCCCCC"/>
                </a:solidFill>
              </a:rPr>
              <a:t>Storage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600">
                <a:solidFill>
                  <a:schemeClr val="dk1"/>
                </a:solidFill>
              </a:rPr>
              <a:t>How?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535775" y="2076000"/>
            <a:ext cx="5197200" cy="306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Every single month </a:t>
            </a:r>
            <a:r>
              <a:rPr lang="en" sz="1800" b="0" dirty="0" smtClean="0">
                <a:latin typeface="Lato"/>
                <a:ea typeface="Lato"/>
                <a:cs typeface="Lato"/>
                <a:sym typeface="Lato"/>
              </a:rPr>
              <a:t>we received Utility </a:t>
            </a: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Bill</a:t>
            </a:r>
            <a:r>
              <a:rPr lang="en" sz="1800" b="0" dirty="0" smtClean="0"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en" sz="1800" b="0" dirty="0" smtClean="0">
                <a:latin typeface="Lato"/>
                <a:ea typeface="Lato"/>
                <a:cs typeface="Lato"/>
                <a:sym typeface="Lato"/>
              </a:rPr>
            </a:b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en" sz="1800" b="0" dirty="0" smtClean="0">
                <a:latin typeface="Lato"/>
                <a:ea typeface="Lato"/>
                <a:cs typeface="Lato"/>
                <a:sym typeface="Lato"/>
              </a:rPr>
              <a:t>POS (Point of sale) printed trasactions.</a:t>
            </a:r>
            <a:endParaRPr lang="en" sz="1800" b="0" dirty="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Employee get the printed salary slip.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Online booking </a:t>
            </a:r>
            <a:r>
              <a:rPr lang="en" sz="1800" b="0" dirty="0" smtClean="0">
                <a:latin typeface="Lato"/>
                <a:ea typeface="Lato"/>
                <a:cs typeface="Lato"/>
                <a:sym typeface="Lato"/>
              </a:rPr>
              <a:t>orders and track the logistics.</a:t>
            </a:r>
            <a:endParaRPr lang="en" sz="1800" b="0" dirty="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Students view their marks and attendance.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title" idx="4294967295"/>
          </p:nvPr>
        </p:nvSpPr>
        <p:spPr>
          <a:xfrm>
            <a:off x="4730600" y="404450"/>
            <a:ext cx="4185600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 dirty="0">
                <a:solidFill>
                  <a:srgbClr val="CCCCCC"/>
                </a:solidFill>
              </a:rPr>
              <a:t>Access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62804" y="1480150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Reason to Store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Shape 100"/>
          <p:cNvSpPr txBox="1">
            <a:spLocks/>
          </p:cNvSpPr>
          <p:nvPr/>
        </p:nvSpPr>
        <p:spPr>
          <a:xfrm>
            <a:off x="5306797" y="3225750"/>
            <a:ext cx="4185600" cy="76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spcAft>
                <a:spcPts val="1600"/>
              </a:spcAft>
            </a:pPr>
            <a:r>
              <a:rPr lang="en" sz="4800" dirty="0" smtClean="0">
                <a:solidFill>
                  <a:srgbClr val="CCCCCC"/>
                </a:solidFill>
              </a:rPr>
              <a:t>Reports?</a:t>
            </a:r>
            <a:endParaRPr lang="en" sz="4800" dirty="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6"/>
            <a:ext cx="4254600" cy="4818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5999" y="147300"/>
            <a:ext cx="2071999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2855550" y="687397"/>
            <a:ext cx="3432899" cy="7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MECHANISM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899" cy="332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Maintaining and Managing Data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lang="en" sz="14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Repository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lang="en" sz="14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Processing over Data.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Access and View.</a:t>
            </a:r>
            <a:b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lang="en"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31599" cy="38354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Technical Perspective</a:t>
            </a:r>
          </a:p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chemeClr val="accent5"/>
                </a:solidFill>
              </a:rPr>
              <a:t>Writing a program which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accent5"/>
                </a:solidFill>
              </a:rPr>
              <a:t>Takes input from user and print it.</a:t>
            </a:r>
          </a:p>
        </p:txBody>
      </p:sp>
      <p:grpSp>
        <p:nvGrpSpPr>
          <p:cNvPr id="114" name="Shape 114"/>
          <p:cNvGrpSpPr/>
          <p:nvPr/>
        </p:nvGrpSpPr>
        <p:grpSpPr>
          <a:xfrm>
            <a:off x="7080834" y="2866666"/>
            <a:ext cx="1912317" cy="2098415"/>
            <a:chOff x="6803275" y="395362"/>
            <a:chExt cx="2212049" cy="2537075"/>
          </a:xfrm>
        </p:grpSpPr>
        <p:pic>
          <p:nvPicPr>
            <p:cNvPr id="115" name="Shape 1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4"/>
              <a:ext cx="2212049" cy="2504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Shape 116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2" y="419418"/>
              <a:ext cx="1077272" cy="3826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Shape 117"/>
            <p:cNvSpPr txBox="1"/>
            <p:nvPr/>
          </p:nvSpPr>
          <p:spPr>
            <a:xfrm>
              <a:off x="6944800" y="684230"/>
              <a:ext cx="1929000" cy="2003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spcAft>
                  <a:spcPts val="800"/>
                </a:spcAft>
                <a:buClr>
                  <a:schemeClr val="dk2"/>
                </a:buClr>
                <a:buFont typeface="Arial"/>
                <a:buNone/>
              </a:pP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endParaRPr sz="1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Technical Perspective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accent5"/>
                </a:solidFill>
              </a:rPr>
              <a:t>Writing a program which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accent5"/>
                </a:solidFill>
              </a:rPr>
              <a:t>Takes input from user in numbers and print Sorted data.</a:t>
            </a:r>
          </a:p>
        </p:txBody>
      </p:sp>
      <p:grpSp>
        <p:nvGrpSpPr>
          <p:cNvPr id="123" name="Shape 123"/>
          <p:cNvGrpSpPr/>
          <p:nvPr/>
        </p:nvGrpSpPr>
        <p:grpSpPr>
          <a:xfrm>
            <a:off x="7080834" y="2866666"/>
            <a:ext cx="1912317" cy="2098415"/>
            <a:chOff x="6803275" y="395362"/>
            <a:chExt cx="2212049" cy="2537075"/>
          </a:xfrm>
        </p:grpSpPr>
        <p:pic>
          <p:nvPicPr>
            <p:cNvPr id="124" name="Shape 1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4"/>
              <a:ext cx="2212049" cy="2504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Shape 125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2" y="419418"/>
              <a:ext cx="1077272" cy="3826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Shape 126"/>
            <p:cNvSpPr txBox="1"/>
            <p:nvPr/>
          </p:nvSpPr>
          <p:spPr>
            <a:xfrm>
              <a:off x="6944800" y="684230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spcAft>
                  <a:spcPts val="800"/>
                </a:spcAft>
                <a:buClr>
                  <a:schemeClr val="dk2"/>
                </a:buClr>
                <a:buFont typeface="Arial"/>
                <a:buNone/>
              </a:pP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endParaRPr sz="1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Technical Perspective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accent5"/>
                </a:solidFill>
              </a:rPr>
              <a:t>Writing a program which</a:t>
            </a:r>
          </a:p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chemeClr val="accent5"/>
                </a:solidFill>
              </a:rPr>
              <a:t>Takes input from user in numbers and print Sorted data with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accent5"/>
                </a:solidFill>
              </a:rPr>
              <a:t> (Optimal Solution)</a:t>
            </a:r>
          </a:p>
        </p:txBody>
      </p:sp>
      <p:grpSp>
        <p:nvGrpSpPr>
          <p:cNvPr id="132" name="Shape 132"/>
          <p:cNvGrpSpPr/>
          <p:nvPr/>
        </p:nvGrpSpPr>
        <p:grpSpPr>
          <a:xfrm>
            <a:off x="7080834" y="2866666"/>
            <a:ext cx="1912317" cy="2098415"/>
            <a:chOff x="6803275" y="395362"/>
            <a:chExt cx="2212049" cy="2537075"/>
          </a:xfrm>
        </p:grpSpPr>
        <p:pic>
          <p:nvPicPr>
            <p:cNvPr id="133" name="Shape 1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4"/>
              <a:ext cx="2212049" cy="2504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Shape 134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2" y="419418"/>
              <a:ext cx="1077272" cy="3826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Shape 135"/>
            <p:cNvSpPr txBox="1"/>
            <p:nvPr/>
          </p:nvSpPr>
          <p:spPr>
            <a:xfrm>
              <a:off x="6944800" y="684230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spcAft>
                  <a:spcPts val="800"/>
                </a:spcAft>
                <a:buClr>
                  <a:schemeClr val="dk2"/>
                </a:buClr>
                <a:buFont typeface="Arial"/>
                <a:buNone/>
              </a:pP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endParaRPr sz="1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1245</Words>
  <Application>Microsoft Office PowerPoint</Application>
  <PresentationFormat>On-screen Show (16:9)</PresentationFormat>
  <Paragraphs>166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Lato</vt:lpstr>
      <vt:lpstr>Times</vt:lpstr>
      <vt:lpstr>Raleway</vt:lpstr>
      <vt:lpstr>Arial Black</vt:lpstr>
      <vt:lpstr>Arial</vt:lpstr>
      <vt:lpstr>Swiss</vt:lpstr>
      <vt:lpstr>Data base Management System</vt:lpstr>
      <vt:lpstr>Books</vt:lpstr>
      <vt:lpstr>WHY?</vt:lpstr>
      <vt:lpstr>WHY?</vt:lpstr>
      <vt:lpstr>How?</vt:lpstr>
      <vt:lpstr>PowerPoint Presentation</vt:lpstr>
      <vt:lpstr>Technical Perspective Writing a program which Takes input from user and print it.</vt:lpstr>
      <vt:lpstr>Technical Perspective Writing a program which Takes input from user in numbers and print Sorted data.</vt:lpstr>
      <vt:lpstr>Technical Perspective Writing a program which Takes input from user in numbers and print Sorted data with  (Optimal Solution)</vt:lpstr>
      <vt:lpstr>Technical Perspective Writing a program which Takes input from user in numbers and print Sorted data with  (Optimal Solution) and stored to recall again.</vt:lpstr>
      <vt:lpstr>Technical Perspective  Why Complexity?</vt:lpstr>
      <vt:lpstr>File System Vs DBMS</vt:lpstr>
      <vt:lpstr>Advantages of DBMS</vt:lpstr>
      <vt:lpstr>Advantages of DBMS</vt:lpstr>
      <vt:lpstr>Database systems (simplified)</vt:lpstr>
      <vt:lpstr>Data model </vt:lpstr>
      <vt:lpstr>Categories of data models</vt:lpstr>
      <vt:lpstr>Schemas versus Instances</vt:lpstr>
      <vt:lpstr>Data model </vt:lpstr>
      <vt:lpstr>Relational model </vt:lpstr>
      <vt:lpstr>Relational model </vt:lpstr>
      <vt:lpstr>ANSI / SPARC Architecture</vt:lpstr>
      <vt:lpstr>Conceptual Level </vt:lpstr>
      <vt:lpstr>Conceptual Level </vt:lpstr>
      <vt:lpstr>Conceptual Level </vt:lpstr>
      <vt:lpstr>External Level</vt:lpstr>
      <vt:lpstr>Internal Level</vt:lpstr>
      <vt:lpstr>Detailed Architecture</vt:lpstr>
      <vt:lpstr>SQL (Types)</vt:lpstr>
      <vt:lpstr>Different States of SQL Server Database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Management System</dc:title>
  <cp:lastModifiedBy>Zeeshan</cp:lastModifiedBy>
  <cp:revision>32</cp:revision>
  <dcterms:modified xsi:type="dcterms:W3CDTF">2021-10-31T08:07:11Z</dcterms:modified>
</cp:coreProperties>
</file>