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98" r:id="rId4"/>
    <p:sldId id="301" r:id="rId5"/>
    <p:sldId id="299" r:id="rId6"/>
    <p:sldId id="300" r:id="rId7"/>
    <p:sldId id="302" r:id="rId8"/>
    <p:sldId id="303" r:id="rId9"/>
    <p:sldId id="304" r:id="rId10"/>
    <p:sldId id="305" r:id="rId11"/>
    <p:sldId id="306" r:id="rId12"/>
    <p:sldId id="307" r:id="rId13"/>
    <p:sldId id="308" r:id="rId14"/>
    <p:sldId id="309" r:id="rId15"/>
    <p:sldId id="310" r:id="rId16"/>
    <p:sldId id="311" r:id="rId17"/>
    <p:sldId id="313" r:id="rId18"/>
    <p:sldId id="314" r:id="rId19"/>
    <p:sldId id="315" r:id="rId20"/>
    <p:sldId id="319" r:id="rId21"/>
    <p:sldId id="316" r:id="rId22"/>
    <p:sldId id="325" r:id="rId23"/>
    <p:sldId id="320" r:id="rId24"/>
    <p:sldId id="317" r:id="rId25"/>
    <p:sldId id="321" r:id="rId26"/>
    <p:sldId id="318" r:id="rId27"/>
    <p:sldId id="322" r:id="rId28"/>
    <p:sldId id="323" r:id="rId29"/>
    <p:sldId id="327" r:id="rId30"/>
    <p:sldId id="326" r:id="rId31"/>
    <p:sldId id="324" r:id="rId32"/>
    <p:sldId id="328" r:id="rId33"/>
    <p:sldId id="329" r:id="rId34"/>
    <p:sldId id="330" r:id="rId35"/>
    <p:sldId id="331" r:id="rId36"/>
    <p:sldId id="332" r:id="rId37"/>
    <p:sldId id="333" r:id="rId38"/>
    <p:sldId id="335" r:id="rId39"/>
    <p:sldId id="336" r:id="rId40"/>
    <p:sldId id="337" r:id="rId41"/>
    <p:sldId id="338" r:id="rId42"/>
    <p:sldId id="339" r:id="rId43"/>
    <p:sldId id="340" r:id="rId44"/>
    <p:sldId id="341" r:id="rId45"/>
    <p:sldId id="342" r:id="rId46"/>
    <p:sldId id="343" r:id="rId47"/>
    <p:sldId id="334" r:id="rId48"/>
  </p:sldIdLst>
  <p:sldSz cx="9144000" cy="5143500" type="screen16x9"/>
  <p:notesSz cx="6858000" cy="9144000"/>
  <p:embeddedFontLst>
    <p:embeddedFont>
      <p:font typeface="Lato" panose="020B0604020202020204" charset="0"/>
      <p:regular r:id="rId50"/>
      <p:bold r:id="rId51"/>
      <p:italic r:id="rId52"/>
      <p:boldItalic r:id="rId53"/>
    </p:embeddedFont>
    <p:embeddedFont>
      <p:font typeface="Raleway"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145C45-DB44-40E7-92CA-437E17146A07}">
  <a:tblStyle styleId="{E3145C45-DB44-40E7-92CA-437E17146A07}"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8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085421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149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7016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2231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81079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6995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294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8619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42568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42315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2166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8326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781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7908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6434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54327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23729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43477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320746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69256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79280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574977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030205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4088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43409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81503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165622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40757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26123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85477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78210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59069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21254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203307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03778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16687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89080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112321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979960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66794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5202739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257588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6222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16096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7835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4846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872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117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wrap="square"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wrap="square"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wrap="square"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wrap="square"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wrap="square"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wrap="square"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wrap="square"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1999"/>
          </a:xfrm>
          <a:prstGeom prst="rect">
            <a:avLst/>
          </a:prstGeom>
        </p:spPr>
        <p:txBody>
          <a:bodyPr wrap="square" lIns="91425" tIns="91425" rIns="91425" bIns="91425" anchor="t" anchorCtr="0">
            <a:noAutofit/>
          </a:bodyPr>
          <a:lstStyle/>
          <a:p>
            <a:pPr lvl="0">
              <a:spcBef>
                <a:spcPts val="0"/>
              </a:spcBef>
              <a:buNone/>
            </a:pPr>
            <a:r>
              <a:rPr lang="en" dirty="0" smtClean="0"/>
              <a:t>Entity</a:t>
            </a:r>
            <a:br>
              <a:rPr lang="en" dirty="0" smtClean="0"/>
            </a:br>
            <a:r>
              <a:rPr lang="en" dirty="0" smtClean="0"/>
              <a:t>Relationship</a:t>
            </a:r>
            <a:br>
              <a:rPr lang="en" dirty="0" smtClean="0"/>
            </a:br>
            <a:r>
              <a:rPr lang="en" dirty="0" smtClean="0"/>
              <a:t>Diagram</a:t>
            </a:r>
            <a:endParaRPr lang="en" dirty="0"/>
          </a:p>
        </p:txBody>
      </p:sp>
      <p:sp>
        <p:nvSpPr>
          <p:cNvPr id="73" name="Shape 73"/>
          <p:cNvSpPr txBox="1">
            <a:spLocks noGrp="1"/>
          </p:cNvSpPr>
          <p:nvPr>
            <p:ph type="subTitle" idx="1"/>
          </p:nvPr>
        </p:nvSpPr>
        <p:spPr>
          <a:xfrm>
            <a:off x="2390266" y="3238450"/>
            <a:ext cx="6331500" cy="1241699"/>
          </a:xfrm>
          <a:prstGeom prst="rect">
            <a:avLst/>
          </a:prstGeom>
        </p:spPr>
        <p:txBody>
          <a:bodyPr wrap="square" lIns="91425" tIns="91425" rIns="91425" bIns="91425" anchor="b" anchorCtr="0">
            <a:noAutofit/>
          </a:bodyPr>
          <a:lstStyle/>
          <a:p>
            <a:pPr lvl="0" rtl="0">
              <a:spcBef>
                <a:spcPts val="0"/>
              </a:spcBef>
              <a:buNone/>
            </a:pPr>
            <a:r>
              <a:rPr lang="en" sz="2400" i="1" dirty="0" smtClean="0"/>
              <a:t>“Organize the database structure Before storing the data ”</a:t>
            </a:r>
            <a:endParaRPr lang="en"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407154"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5400" dirty="0">
                <a:solidFill>
                  <a:schemeClr val="tx1"/>
                </a:solidFill>
              </a:rPr>
              <a:t>Attributes</a:t>
            </a:r>
            <a:r>
              <a:rPr lang="en-US" sz="3200" b="0" kern="1200" dirty="0">
                <a:solidFill>
                  <a:srgbClr val="000000"/>
                </a:solidFill>
                <a:latin typeface="Arial"/>
              </a:rPr>
              <a:t/>
            </a:r>
            <a:br>
              <a:rPr lang="en-US" sz="3200" b="0" kern="1200" dirty="0">
                <a:solidFill>
                  <a:srgbClr val="000000"/>
                </a:solidFill>
                <a:latin typeface="Arial"/>
              </a:rPr>
            </a:br>
            <a:r>
              <a:rPr lang="en-US" sz="3200" dirty="0"/>
              <a:t/>
            </a:r>
            <a:br>
              <a:rPr lang="en-US" sz="3200" dirty="0"/>
            </a:br>
            <a:r>
              <a:rPr lang="en-US" sz="4800" dirty="0"/>
              <a:t/>
            </a:r>
            <a:br>
              <a:rPr lang="en-US" sz="4800" dirty="0"/>
            </a:b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109646" y="1065308"/>
            <a:ext cx="8306384" cy="772369"/>
          </a:xfrm>
          <a:prstGeom prst="rect">
            <a:avLst/>
          </a:prstGeom>
        </p:spPr>
        <p:txBody>
          <a:bodyPr wrap="square" lIns="91425" tIns="91425" rIns="91425" bIns="91425" anchor="t" anchorCtr="0">
            <a:noAutofit/>
          </a:bodyPr>
          <a:lstStyle/>
          <a:p>
            <a:pPr eaLnBrk="1" hangingPunct="1"/>
            <a:r>
              <a:rPr lang="en-US" sz="2400" dirty="0"/>
              <a:t/>
            </a:r>
            <a:br>
              <a:rPr lang="en-US" sz="2400" dirty="0"/>
            </a:br>
            <a:r>
              <a:rPr lang="en-US" b="0" kern="1200" dirty="0">
                <a:solidFill>
                  <a:srgbClr val="000000"/>
                </a:solidFill>
                <a:latin typeface="Arial"/>
              </a:rPr>
              <a:t/>
            </a:r>
            <a:br>
              <a:rPr lang="en-US" b="0" kern="1200" dirty="0">
                <a:solidFill>
                  <a:srgbClr val="000000"/>
                </a:solidFill>
                <a:latin typeface="Arial"/>
              </a:rPr>
            </a:br>
            <a:r>
              <a:rPr lang="en-US" sz="2800" b="0" kern="1200" dirty="0">
                <a:solidFill>
                  <a:srgbClr val="000000"/>
                </a:solidFill>
                <a:latin typeface="Arial"/>
              </a:rPr>
              <a:t/>
            </a:r>
            <a:br>
              <a:rPr lang="en-US" sz="2800" b="0" kern="1200" dirty="0">
                <a:solidFill>
                  <a:srgbClr val="000000"/>
                </a:solidFill>
                <a:latin typeface="Arial"/>
              </a:rPr>
            </a:br>
            <a:r>
              <a:rPr lang="en-US" sz="1800" b="0" dirty="0">
                <a:solidFill>
                  <a:srgbClr val="3D4752"/>
                </a:solidFill>
                <a:latin typeface="Avenir"/>
              </a:rPr>
              <a:t> </a:t>
            </a:r>
            <a:endParaRPr sz="1800" b="0" dirty="0">
              <a:latin typeface="Lato"/>
              <a:ea typeface="Lato"/>
              <a:cs typeface="Lato"/>
              <a:sym typeface="Lato"/>
            </a:endParaRPr>
          </a:p>
        </p:txBody>
      </p:sp>
      <p:pic>
        <p:nvPicPr>
          <p:cNvPr id="9" name="Picture 3" descr="Fig04-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82570" y="1316248"/>
            <a:ext cx="6095785" cy="3556854"/>
          </a:xfrm>
          <a:prstGeom prst="rect">
            <a:avLst/>
          </a:prstGeom>
        </p:spPr>
      </p:pic>
    </p:spTree>
    <p:extLst>
      <p:ext uri="{BB962C8B-B14F-4D97-AF65-F5344CB8AC3E}">
        <p14:creationId xmlns:p14="http://schemas.microsoft.com/office/powerpoint/2010/main" val="3035356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5400" dirty="0" smtClean="0">
                <a:solidFill>
                  <a:schemeClr val="tx1"/>
                </a:solidFill>
              </a:rPr>
              <a:t>Identifiers (Primary Keys)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dirty="0" smtClean="0"/>
              <a:t/>
            </a:r>
            <a:br>
              <a:rPr lang="en-US" sz="32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109646" y="1065308"/>
            <a:ext cx="8306384" cy="772369"/>
          </a:xfrm>
          <a:prstGeom prst="rect">
            <a:avLst/>
          </a:prstGeom>
        </p:spPr>
        <p:txBody>
          <a:bodyPr wrap="square" lIns="91425" tIns="91425" rIns="91425" bIns="91425" anchor="t" anchorCtr="0">
            <a:noAutofit/>
          </a:bodyPr>
          <a:lstStyle/>
          <a:p>
            <a:pPr eaLnBrk="1" hangingPunct="1"/>
            <a:r>
              <a:rPr lang="en-US" sz="2400" dirty="0"/>
              <a:t/>
            </a:r>
            <a:br>
              <a:rPr lang="en-US" sz="2400" dirty="0"/>
            </a:br>
            <a:r>
              <a:rPr lang="en-US" sz="2800" b="0" dirty="0">
                <a:latin typeface="Avenir"/>
              </a:rPr>
              <a:t>Underlined in the ERD</a:t>
            </a:r>
            <a:br>
              <a:rPr lang="en-US" sz="2800" b="0" dirty="0">
                <a:latin typeface="Avenir"/>
              </a:rPr>
            </a:br>
            <a:r>
              <a:rPr lang="en-US" sz="2800" b="0" dirty="0">
                <a:latin typeface="Avenir"/>
              </a:rPr>
              <a:t>Key attributes are also underlined in frequently used table structure shorthand</a:t>
            </a:r>
            <a:r>
              <a:rPr lang="en-US" dirty="0"/>
              <a:t/>
            </a:r>
            <a:br>
              <a:rPr lang="en-US" dirty="0"/>
            </a:br>
            <a:r>
              <a:rPr lang="en-US" b="0" kern="1200" dirty="0">
                <a:solidFill>
                  <a:srgbClr val="000000"/>
                </a:solidFill>
                <a:latin typeface="Arial"/>
              </a:rPr>
              <a:t/>
            </a:r>
            <a:br>
              <a:rPr lang="en-US" b="0" kern="1200" dirty="0">
                <a:solidFill>
                  <a:srgbClr val="000000"/>
                </a:solidFill>
                <a:latin typeface="Arial"/>
              </a:rPr>
            </a:br>
            <a:r>
              <a:rPr lang="en-US" sz="2800" b="0" kern="1200" dirty="0">
                <a:solidFill>
                  <a:srgbClr val="000000"/>
                </a:solidFill>
                <a:latin typeface="Arial"/>
              </a:rPr>
              <a:t/>
            </a:r>
            <a:br>
              <a:rPr lang="en-US" sz="2800" b="0" kern="1200" dirty="0">
                <a:solidFill>
                  <a:srgbClr val="000000"/>
                </a:solidFill>
                <a:latin typeface="Arial"/>
              </a:rPr>
            </a:br>
            <a:r>
              <a:rPr lang="en-US" sz="1800" b="0" dirty="0">
                <a:solidFill>
                  <a:srgbClr val="3D4752"/>
                </a:solidFill>
                <a:latin typeface="Avenir"/>
              </a:rPr>
              <a:t> </a:t>
            </a:r>
            <a:endParaRPr sz="1800" b="0" dirty="0">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5745213" y="2944289"/>
            <a:ext cx="2161368" cy="1361381"/>
          </a:xfrm>
          <a:prstGeom prst="rect">
            <a:avLst/>
          </a:prstGeom>
        </p:spPr>
      </p:pic>
      <p:pic>
        <p:nvPicPr>
          <p:cNvPr id="3" name="Picture 2"/>
          <p:cNvPicPr>
            <a:picLocks noChangeAspect="1"/>
          </p:cNvPicPr>
          <p:nvPr/>
        </p:nvPicPr>
        <p:blipFill>
          <a:blip r:embed="rId4"/>
          <a:stretch>
            <a:fillRect/>
          </a:stretch>
        </p:blipFill>
        <p:spPr>
          <a:xfrm>
            <a:off x="1766101" y="3247494"/>
            <a:ext cx="2628900" cy="1181100"/>
          </a:xfrm>
          <a:prstGeom prst="rect">
            <a:avLst/>
          </a:prstGeom>
        </p:spPr>
      </p:pic>
      <p:sp>
        <p:nvSpPr>
          <p:cNvPr id="4" name="TextBox 3"/>
          <p:cNvSpPr txBox="1"/>
          <p:nvPr/>
        </p:nvSpPr>
        <p:spPr>
          <a:xfrm>
            <a:off x="2217173" y="4527611"/>
            <a:ext cx="1726755" cy="307777"/>
          </a:xfrm>
          <a:prstGeom prst="rect">
            <a:avLst/>
          </a:prstGeom>
          <a:noFill/>
        </p:spPr>
        <p:txBody>
          <a:bodyPr wrap="none" rtlCol="0">
            <a:spAutoFit/>
          </a:bodyPr>
          <a:lstStyle/>
          <a:p>
            <a:r>
              <a:rPr lang="en-US" dirty="0" smtClean="0"/>
              <a:t>Crow foots notation</a:t>
            </a:r>
            <a:endParaRPr lang="en-US" dirty="0"/>
          </a:p>
        </p:txBody>
      </p:sp>
      <p:sp>
        <p:nvSpPr>
          <p:cNvPr id="8" name="TextBox 7"/>
          <p:cNvSpPr txBox="1"/>
          <p:nvPr/>
        </p:nvSpPr>
        <p:spPr>
          <a:xfrm>
            <a:off x="6283588" y="4274705"/>
            <a:ext cx="1388522" cy="307777"/>
          </a:xfrm>
          <a:prstGeom prst="rect">
            <a:avLst/>
          </a:prstGeom>
          <a:noFill/>
        </p:spPr>
        <p:txBody>
          <a:bodyPr wrap="none" rtlCol="0">
            <a:spAutoFit/>
          </a:bodyPr>
          <a:lstStyle/>
          <a:p>
            <a:r>
              <a:rPr lang="en-US" dirty="0" smtClean="0"/>
              <a:t>Chen notations</a:t>
            </a:r>
            <a:endParaRPr lang="en-US" dirty="0"/>
          </a:p>
        </p:txBody>
      </p:sp>
    </p:spTree>
    <p:extLst>
      <p:ext uri="{BB962C8B-B14F-4D97-AF65-F5344CB8AC3E}">
        <p14:creationId xmlns:p14="http://schemas.microsoft.com/office/powerpoint/2010/main" val="1441338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5400" dirty="0">
                <a:solidFill>
                  <a:schemeClr val="tx1"/>
                </a:solidFill>
              </a:rPr>
              <a:t>Composite Primary Keys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dirty="0" smtClean="0"/>
              <a:t/>
            </a:r>
            <a:br>
              <a:rPr lang="en-US" sz="32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109646" y="1065308"/>
            <a:ext cx="8306384" cy="772369"/>
          </a:xfrm>
          <a:prstGeom prst="rect">
            <a:avLst/>
          </a:prstGeom>
        </p:spPr>
        <p:txBody>
          <a:bodyPr wrap="square" lIns="91425" tIns="91425" rIns="91425" bIns="91425" anchor="t" anchorCtr="0">
            <a:noAutofit/>
          </a:bodyPr>
          <a:lstStyle/>
          <a:p>
            <a:pPr eaLnBrk="1" hangingPunct="1"/>
            <a:r>
              <a:rPr lang="en-US" sz="2400" dirty="0"/>
              <a:t/>
            </a:r>
            <a:br>
              <a:rPr lang="en-US" sz="2400" dirty="0"/>
            </a:br>
            <a:r>
              <a:rPr lang="en-US" sz="2800" b="0" dirty="0" smtClean="0">
                <a:latin typeface="Avenir"/>
              </a:rPr>
              <a:t>Primary </a:t>
            </a:r>
            <a:r>
              <a:rPr lang="en-US" sz="2800" b="0" dirty="0">
                <a:latin typeface="Avenir"/>
              </a:rPr>
              <a:t>keys ideally composed of only single attribute</a:t>
            </a:r>
            <a:br>
              <a:rPr lang="en-US" sz="2800" b="0" dirty="0">
                <a:latin typeface="Avenir"/>
              </a:rPr>
            </a:br>
            <a:r>
              <a:rPr lang="en-US" sz="2800" b="0" dirty="0">
                <a:latin typeface="Avenir"/>
              </a:rPr>
              <a:t>Possible to use a composite key</a:t>
            </a:r>
            <a:br>
              <a:rPr lang="en-US" sz="2800" b="0" dirty="0">
                <a:latin typeface="Avenir"/>
              </a:rPr>
            </a:br>
            <a:r>
              <a:rPr lang="en-US" sz="2800" b="0" dirty="0">
                <a:latin typeface="Avenir"/>
              </a:rPr>
              <a:t>Primary key composed of more than one attribute</a:t>
            </a:r>
            <a:br>
              <a:rPr lang="en-US" sz="2800" b="0" dirty="0">
                <a:latin typeface="Avenir"/>
              </a:rPr>
            </a:br>
            <a:r>
              <a:rPr lang="en-US" dirty="0"/>
              <a:t/>
            </a:r>
            <a:br>
              <a:rPr lang="en-US" dirty="0"/>
            </a:br>
            <a:r>
              <a:rPr lang="en-US" b="0" kern="1200" dirty="0">
                <a:solidFill>
                  <a:srgbClr val="000000"/>
                </a:solidFill>
                <a:latin typeface="Arial"/>
              </a:rPr>
              <a:t/>
            </a:r>
            <a:br>
              <a:rPr lang="en-US" b="0" kern="1200" dirty="0">
                <a:solidFill>
                  <a:srgbClr val="000000"/>
                </a:solidFill>
                <a:latin typeface="Arial"/>
              </a:rPr>
            </a:br>
            <a:r>
              <a:rPr lang="en-US" sz="2800" b="0" kern="1200" dirty="0">
                <a:solidFill>
                  <a:srgbClr val="000000"/>
                </a:solidFill>
                <a:latin typeface="Arial"/>
              </a:rPr>
              <a:t/>
            </a:r>
            <a:br>
              <a:rPr lang="en-US" sz="2800" b="0" kern="1200" dirty="0">
                <a:solidFill>
                  <a:srgbClr val="000000"/>
                </a:solidFill>
                <a:latin typeface="Arial"/>
              </a:rPr>
            </a:br>
            <a:r>
              <a:rPr lang="en-US" sz="1800" b="0" dirty="0">
                <a:solidFill>
                  <a:srgbClr val="3D4752"/>
                </a:solidFill>
                <a:latin typeface="Avenir"/>
              </a:rPr>
              <a:t> </a:t>
            </a:r>
            <a:endParaRPr sz="1800" b="0" dirty="0">
              <a:latin typeface="Lato"/>
              <a:ea typeface="Lato"/>
              <a:cs typeface="Lato"/>
              <a:sym typeface="Lato"/>
            </a:endParaRPr>
          </a:p>
        </p:txBody>
      </p:sp>
    </p:spTree>
    <p:extLst>
      <p:ext uri="{BB962C8B-B14F-4D97-AF65-F5344CB8AC3E}">
        <p14:creationId xmlns:p14="http://schemas.microsoft.com/office/powerpoint/2010/main" val="289951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5400" dirty="0">
                <a:solidFill>
                  <a:schemeClr val="tx1"/>
                </a:solidFill>
              </a:rPr>
              <a:t>Composite </a:t>
            </a:r>
            <a:r>
              <a:rPr lang="en-US" sz="5400" dirty="0" smtClean="0">
                <a:solidFill>
                  <a:schemeClr val="tx1"/>
                </a:solidFill>
              </a:rPr>
              <a:t>Attributes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dirty="0" smtClean="0"/>
              <a:t/>
            </a:r>
            <a:br>
              <a:rPr lang="en-US" sz="32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109646" y="1065308"/>
            <a:ext cx="5332366" cy="772369"/>
          </a:xfrm>
          <a:prstGeom prst="rect">
            <a:avLst/>
          </a:prstGeom>
        </p:spPr>
        <p:txBody>
          <a:bodyPr wrap="square" lIns="91425" tIns="91425" rIns="91425" bIns="91425" anchor="t" anchorCtr="0">
            <a:noAutofit/>
          </a:bodyPr>
          <a:lstStyle/>
          <a:p>
            <a:r>
              <a:rPr lang="en-US" sz="2400" dirty="0"/>
              <a:t/>
            </a:r>
            <a:br>
              <a:rPr lang="en-US" sz="2400" dirty="0"/>
            </a:br>
            <a:r>
              <a:rPr lang="en-US" sz="2000" b="0" dirty="0">
                <a:solidFill>
                  <a:srgbClr val="000000"/>
                </a:solidFill>
                <a:latin typeface="Avenir"/>
              </a:rPr>
              <a:t>Some attributes can be further subdivided into smaller parts. For example, the attribute “address” can be subdivided into street name, street number, apartment number, city, state, zip code, and country.</a:t>
            </a:r>
            <a:br>
              <a:rPr lang="en-US" sz="2000" b="0" dirty="0">
                <a:solidFill>
                  <a:srgbClr val="000000"/>
                </a:solidFill>
                <a:latin typeface="Avenir"/>
              </a:rPr>
            </a:br>
            <a:r>
              <a:rPr lang="en-US" sz="2000" b="0" dirty="0">
                <a:solidFill>
                  <a:srgbClr val="000000"/>
                </a:solidFill>
                <a:latin typeface="Avenir"/>
              </a:rPr>
              <a:t>These are called </a:t>
            </a:r>
            <a:r>
              <a:rPr lang="en-US" sz="2000" dirty="0">
                <a:solidFill>
                  <a:srgbClr val="000000"/>
                </a:solidFill>
                <a:latin typeface="Avenir"/>
              </a:rPr>
              <a:t>composite attributes</a:t>
            </a:r>
            <a:r>
              <a:rPr lang="en-US" sz="2000" b="0" dirty="0">
                <a:solidFill>
                  <a:srgbClr val="000000"/>
                </a:solidFill>
                <a:latin typeface="Avenir"/>
              </a:rPr>
              <a:t> and are depicted as follows:</a:t>
            </a:r>
            <a:r>
              <a:rPr lang="en-US" sz="2800" b="0" dirty="0">
                <a:solidFill>
                  <a:srgbClr val="000000"/>
                </a:solidFill>
                <a:latin typeface="Lato" panose="020B0604020202020204" charset="0"/>
              </a:rPr>
              <a:t/>
            </a:r>
            <a:br>
              <a:rPr lang="en-US" sz="2800" b="0" dirty="0">
                <a:solidFill>
                  <a:srgbClr val="000000"/>
                </a:solidFill>
                <a:latin typeface="Lato" panose="020B0604020202020204" charset="0"/>
              </a:rPr>
            </a:br>
            <a:r>
              <a:rPr lang="en-US" sz="2800" b="0" dirty="0"/>
              <a:t/>
            </a:r>
            <a:br>
              <a:rPr lang="en-US" sz="2800" b="0" dirty="0"/>
            </a:br>
            <a:r>
              <a:rPr lang="en-US" sz="2800" b="0" dirty="0">
                <a:latin typeface="Avenir"/>
              </a:rPr>
              <a:t/>
            </a:r>
            <a:br>
              <a:rPr lang="en-US" sz="2800" b="0" dirty="0">
                <a:latin typeface="Avenir"/>
              </a:rPr>
            </a:br>
            <a:r>
              <a:rPr lang="en-US" dirty="0"/>
              <a:t/>
            </a:r>
            <a:br>
              <a:rPr lang="en-US" dirty="0"/>
            </a:br>
            <a:r>
              <a:rPr lang="en-US" b="0" kern="1200" dirty="0">
                <a:solidFill>
                  <a:srgbClr val="000000"/>
                </a:solidFill>
                <a:latin typeface="Arial"/>
              </a:rPr>
              <a:t/>
            </a:r>
            <a:br>
              <a:rPr lang="en-US" b="0" kern="1200" dirty="0">
                <a:solidFill>
                  <a:srgbClr val="000000"/>
                </a:solidFill>
                <a:latin typeface="Arial"/>
              </a:rPr>
            </a:br>
            <a:r>
              <a:rPr lang="en-US" sz="2800" b="0" kern="1200" dirty="0">
                <a:solidFill>
                  <a:srgbClr val="000000"/>
                </a:solidFill>
                <a:latin typeface="Arial"/>
              </a:rPr>
              <a:t/>
            </a:r>
            <a:br>
              <a:rPr lang="en-US" sz="2800" b="0" kern="1200" dirty="0">
                <a:solidFill>
                  <a:srgbClr val="000000"/>
                </a:solidFill>
                <a:latin typeface="Arial"/>
              </a:rPr>
            </a:br>
            <a:r>
              <a:rPr lang="en-US" sz="1800" b="0" dirty="0">
                <a:solidFill>
                  <a:srgbClr val="3D4752"/>
                </a:solidFill>
                <a:latin typeface="Avenir"/>
              </a:rPr>
              <a:t> </a:t>
            </a:r>
            <a:endParaRPr sz="1800" b="0" dirty="0">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5598933" y="1669002"/>
            <a:ext cx="3189960" cy="3212745"/>
          </a:xfrm>
          <a:prstGeom prst="rect">
            <a:avLst/>
          </a:prstGeom>
        </p:spPr>
      </p:pic>
    </p:spTree>
    <p:extLst>
      <p:ext uri="{BB962C8B-B14F-4D97-AF65-F5344CB8AC3E}">
        <p14:creationId xmlns:p14="http://schemas.microsoft.com/office/powerpoint/2010/main" val="3464180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5400" dirty="0" smtClean="0">
                <a:solidFill>
                  <a:schemeClr val="tx1"/>
                </a:solidFill>
              </a:rPr>
              <a:t>Multivalued Attributes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dirty="0" smtClean="0"/>
              <a:t/>
            </a:r>
            <a:br>
              <a:rPr lang="en-US" sz="32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3" name="Picture 2"/>
          <p:cNvPicPr>
            <a:picLocks noChangeAspect="1"/>
          </p:cNvPicPr>
          <p:nvPr/>
        </p:nvPicPr>
        <p:blipFill>
          <a:blip r:embed="rId3"/>
          <a:stretch>
            <a:fillRect/>
          </a:stretch>
        </p:blipFill>
        <p:spPr>
          <a:xfrm>
            <a:off x="6164525" y="1837677"/>
            <a:ext cx="2287017" cy="1381121"/>
          </a:xfrm>
          <a:prstGeom prst="rect">
            <a:avLst/>
          </a:prstGeom>
        </p:spPr>
      </p:pic>
      <p:pic>
        <p:nvPicPr>
          <p:cNvPr id="6" name="Picture 3" descr="Fig04-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63606" y="1837677"/>
            <a:ext cx="5160145" cy="2964339"/>
          </a:xfrm>
          <a:prstGeom prst="rect">
            <a:avLst/>
          </a:prstGeom>
        </p:spPr>
      </p:pic>
    </p:spTree>
    <p:extLst>
      <p:ext uri="{BB962C8B-B14F-4D97-AF65-F5344CB8AC3E}">
        <p14:creationId xmlns:p14="http://schemas.microsoft.com/office/powerpoint/2010/main" val="148147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5400" dirty="0" smtClean="0">
                <a:solidFill>
                  <a:schemeClr val="tx1"/>
                </a:solidFill>
              </a:rPr>
              <a:t>Multivalued Attributes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dirty="0" smtClean="0"/>
              <a:t/>
            </a:r>
            <a:br>
              <a:rPr lang="en-US" sz="32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5" name="Picture 3" descr="Fig04-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70625" y="1749173"/>
            <a:ext cx="5116470" cy="2939249"/>
          </a:xfrm>
          <a:prstGeom prst="rect">
            <a:avLst/>
          </a:prstGeom>
        </p:spPr>
      </p:pic>
    </p:spTree>
    <p:extLst>
      <p:ext uri="{BB962C8B-B14F-4D97-AF65-F5344CB8AC3E}">
        <p14:creationId xmlns:p14="http://schemas.microsoft.com/office/powerpoint/2010/main" val="877712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3200" dirty="0">
                <a:solidFill>
                  <a:schemeClr val="tx1"/>
                </a:solidFill>
              </a:rPr>
              <a:t>Resolving Multivalued Attribute Problems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dirty="0" smtClean="0"/>
              <a:t/>
            </a:r>
            <a:br>
              <a:rPr lang="en-US" sz="32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4" name="Picture 3" descr="Fig04-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69205" y="1321099"/>
            <a:ext cx="5893294" cy="3144631"/>
          </a:xfrm>
          <a:prstGeom prst="rect">
            <a:avLst/>
          </a:prstGeom>
        </p:spPr>
      </p:pic>
    </p:spTree>
    <p:extLst>
      <p:ext uri="{BB962C8B-B14F-4D97-AF65-F5344CB8AC3E}">
        <p14:creationId xmlns:p14="http://schemas.microsoft.com/office/powerpoint/2010/main" val="1871174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3200" dirty="0">
                <a:solidFill>
                  <a:schemeClr val="tx1"/>
                </a:solidFill>
              </a:rPr>
              <a:t>Derived Attributes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dirty="0" smtClean="0"/>
              <a:t/>
            </a:r>
            <a:br>
              <a:rPr lang="en-US" sz="3200" dirty="0" smtClean="0"/>
            </a:br>
            <a:r>
              <a:rPr lang="en-US" sz="2800" b="0" dirty="0">
                <a:latin typeface="Avenir"/>
              </a:rPr>
              <a:t>Attribute whose value may be calculated (derived) from other attributes</a:t>
            </a:r>
            <a:br>
              <a:rPr lang="en-US" sz="2800" b="0" dirty="0">
                <a:latin typeface="Avenir"/>
              </a:rPr>
            </a:br>
            <a:r>
              <a:rPr lang="en-US" sz="2800" b="0" dirty="0" smtClean="0">
                <a:latin typeface="Avenir"/>
              </a:rPr>
              <a:t>“Need </a:t>
            </a:r>
            <a:r>
              <a:rPr lang="en-US" sz="2800" b="0" dirty="0">
                <a:latin typeface="Avenir"/>
              </a:rPr>
              <a:t>not be physically stored within </a:t>
            </a:r>
            <a:r>
              <a:rPr lang="en-US" sz="2800" b="0" dirty="0" smtClean="0">
                <a:latin typeface="Avenir"/>
              </a:rPr>
              <a:t>database Can </a:t>
            </a:r>
            <a:r>
              <a:rPr lang="en-US" sz="2800" b="0" dirty="0">
                <a:latin typeface="Avenir"/>
              </a:rPr>
              <a:t>be derived by using an </a:t>
            </a:r>
            <a:r>
              <a:rPr lang="en-US" sz="2800" b="0" dirty="0" smtClean="0">
                <a:latin typeface="Avenir"/>
              </a:rPr>
              <a:t>algorithm”</a:t>
            </a: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3" name="Picture 2"/>
          <p:cNvPicPr>
            <a:picLocks noChangeAspect="1"/>
          </p:cNvPicPr>
          <p:nvPr/>
        </p:nvPicPr>
        <p:blipFill>
          <a:blip r:embed="rId3"/>
          <a:stretch>
            <a:fillRect/>
          </a:stretch>
        </p:blipFill>
        <p:spPr>
          <a:xfrm>
            <a:off x="6233049" y="3306793"/>
            <a:ext cx="2324100" cy="1228725"/>
          </a:xfrm>
          <a:prstGeom prst="rect">
            <a:avLst/>
          </a:prstGeom>
        </p:spPr>
      </p:pic>
      <p:pic>
        <p:nvPicPr>
          <p:cNvPr id="5" name="Picture 4"/>
          <p:cNvPicPr>
            <a:picLocks noChangeAspect="1"/>
          </p:cNvPicPr>
          <p:nvPr/>
        </p:nvPicPr>
        <p:blipFill>
          <a:blip r:embed="rId4"/>
          <a:stretch>
            <a:fillRect/>
          </a:stretch>
        </p:blipFill>
        <p:spPr>
          <a:xfrm>
            <a:off x="1041802" y="3110034"/>
            <a:ext cx="4799705" cy="1784890"/>
          </a:xfrm>
          <a:prstGeom prst="rect">
            <a:avLst/>
          </a:prstGeom>
        </p:spPr>
      </p:pic>
    </p:spTree>
    <p:extLst>
      <p:ext uri="{BB962C8B-B14F-4D97-AF65-F5344CB8AC3E}">
        <p14:creationId xmlns:p14="http://schemas.microsoft.com/office/powerpoint/2010/main" val="1011187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3200" dirty="0">
                <a:solidFill>
                  <a:schemeClr val="tx1"/>
                </a:solidFill>
              </a:rPr>
              <a:t>Derived Attributes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dirty="0" smtClean="0"/>
              <a:t/>
            </a:r>
            <a:br>
              <a:rPr lang="en-US" sz="3200" dirty="0" smtClean="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2" name="Picture 1"/>
          <p:cNvPicPr>
            <a:picLocks noChangeAspect="1"/>
          </p:cNvPicPr>
          <p:nvPr/>
        </p:nvPicPr>
        <p:blipFill>
          <a:blip r:embed="rId3"/>
          <a:stretch>
            <a:fillRect/>
          </a:stretch>
        </p:blipFill>
        <p:spPr>
          <a:xfrm>
            <a:off x="396705" y="1244444"/>
            <a:ext cx="7773074" cy="3304318"/>
          </a:xfrm>
          <a:prstGeom prst="rect">
            <a:avLst/>
          </a:prstGeom>
        </p:spPr>
      </p:pic>
    </p:spTree>
    <p:extLst>
      <p:ext uri="{BB962C8B-B14F-4D97-AF65-F5344CB8AC3E}">
        <p14:creationId xmlns:p14="http://schemas.microsoft.com/office/powerpoint/2010/main" val="728131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5400" dirty="0" smtClean="0">
                <a:solidFill>
                  <a:schemeClr val="tx1"/>
                </a:solidFill>
              </a:rPr>
              <a:t>Keys</a:t>
            </a:r>
            <a:r>
              <a:rPr lang="en-US" sz="3200" b="0" kern="1200" dirty="0" smtClean="0">
                <a:solidFill>
                  <a:schemeClr val="tx1"/>
                </a:solidFill>
                <a:latin typeface="Arial"/>
              </a:rPr>
              <a:t/>
            </a:r>
            <a:br>
              <a:rPr lang="en-US" sz="3200" b="0" kern="1200" dirty="0" smtClean="0">
                <a:solidFill>
                  <a:schemeClr val="tx1"/>
                </a:solidFill>
                <a:latin typeface="Arial"/>
              </a:rPr>
            </a:br>
            <a:r>
              <a:rPr lang="en-US" sz="2800" dirty="0" smtClean="0"/>
              <a:t>Super </a:t>
            </a:r>
            <a:r>
              <a:rPr lang="en-US" sz="2800" dirty="0"/>
              <a:t>Key </a:t>
            </a:r>
            <a:r>
              <a:rPr lang="en-US" sz="2000" b="0" dirty="0" smtClean="0"/>
              <a:t/>
            </a:r>
            <a:br>
              <a:rPr lang="en-US" sz="2000" b="0" dirty="0" smtClean="0"/>
            </a:br>
            <a:r>
              <a:rPr lang="en-US" sz="2000" b="0" dirty="0" smtClean="0"/>
              <a:t>An </a:t>
            </a:r>
            <a:r>
              <a:rPr lang="en-US" sz="2000" b="0" dirty="0"/>
              <a:t>attribute or a combination of attribute that is used to identify the records uniquely is known as Super Key. A table can have many Super Keys</a:t>
            </a:r>
            <a:r>
              <a:rPr lang="en-US" sz="2000" b="0" dirty="0" smtClean="0"/>
              <a:t>.</a:t>
            </a:r>
            <a:br>
              <a:rPr lang="en-US" sz="2000" b="0" dirty="0" smtClean="0"/>
            </a:br>
            <a:r>
              <a:rPr lang="en-US" sz="2000" b="0" dirty="0"/>
              <a:t/>
            </a:r>
            <a:br>
              <a:rPr lang="en-US" sz="2000" b="0" dirty="0"/>
            </a:br>
            <a:r>
              <a:rPr lang="en-US" sz="2000" b="0" dirty="0"/>
              <a:t> </a:t>
            </a:r>
            <a:r>
              <a:rPr lang="en-US" sz="2000" dirty="0"/>
              <a:t>E.g. of Super Key</a:t>
            </a:r>
            <a:r>
              <a:rPr lang="en-US" sz="2000" b="0" dirty="0"/>
              <a:t/>
            </a:r>
            <a:br>
              <a:rPr lang="en-US" sz="2000" b="0" dirty="0"/>
            </a:br>
            <a:r>
              <a:rPr lang="en-US" sz="1600" b="0" dirty="0"/>
              <a:t>1 ID</a:t>
            </a:r>
            <a:br>
              <a:rPr lang="en-US" sz="1600" b="0" dirty="0"/>
            </a:br>
            <a:r>
              <a:rPr lang="en-US" sz="1600" b="0" dirty="0"/>
              <a:t>2 ID, Name</a:t>
            </a:r>
            <a:br>
              <a:rPr lang="en-US" sz="1600" b="0" dirty="0"/>
            </a:br>
            <a:r>
              <a:rPr lang="en-US" sz="1600" b="0" dirty="0"/>
              <a:t>3 ID, Address</a:t>
            </a:r>
            <a:br>
              <a:rPr lang="en-US" sz="1600" b="0" dirty="0"/>
            </a:br>
            <a:r>
              <a:rPr lang="en-US" sz="1600" b="0" dirty="0"/>
              <a:t>4 ID, </a:t>
            </a:r>
            <a:r>
              <a:rPr lang="en-US" sz="1600" b="0" dirty="0" err="1"/>
              <a:t>Department_ID</a:t>
            </a:r>
            <a:r>
              <a:rPr lang="en-US" sz="1600" b="0" dirty="0"/>
              <a:t/>
            </a:r>
            <a:br>
              <a:rPr lang="en-US" sz="1600" b="0" dirty="0"/>
            </a:br>
            <a:r>
              <a:rPr lang="en-US" sz="1600" b="0" dirty="0"/>
              <a:t>5 ID, Salary</a:t>
            </a:r>
            <a:br>
              <a:rPr lang="en-US" sz="1600" b="0" dirty="0"/>
            </a:br>
            <a:r>
              <a:rPr lang="en-US" sz="1600" b="0" dirty="0"/>
              <a:t>6 Name, Address</a:t>
            </a:r>
            <a:br>
              <a:rPr lang="en-US" sz="1600" b="0" dirty="0"/>
            </a:br>
            <a:r>
              <a:rPr lang="en-US" sz="1600" b="0" dirty="0"/>
              <a:t>7 Name, Address, </a:t>
            </a:r>
            <a:r>
              <a:rPr lang="en-US" sz="1600" b="0" dirty="0" err="1"/>
              <a:t>Department_ID</a:t>
            </a:r>
            <a:r>
              <a:rPr lang="en-US" sz="1600" b="0" dirty="0"/>
              <a:t> ………… So on as any combination which can</a:t>
            </a:r>
            <a:br>
              <a:rPr lang="en-US" sz="1600" b="0" dirty="0"/>
            </a:br>
            <a:r>
              <a:rPr lang="en-US" sz="1600" b="0" dirty="0" smtClean="0"/>
              <a:t>    identify </a:t>
            </a:r>
            <a:r>
              <a:rPr lang="en-US" sz="1600" b="0" dirty="0"/>
              <a:t>the records uniquely will be a Super Key.</a:t>
            </a:r>
            <a:r>
              <a:rPr lang="en-US" sz="3200" dirty="0" smtClean="0"/>
              <a:t/>
            </a:r>
            <a:br>
              <a:rPr lang="en-US" sz="3200" dirty="0" smtClean="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1610385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7871378" cy="768000"/>
          </a:xfrm>
          <a:prstGeom prst="rect">
            <a:avLst/>
          </a:prstGeom>
        </p:spPr>
        <p:txBody>
          <a:bodyPr wrap="square" lIns="91425" tIns="91425" rIns="91425" bIns="91425" anchor="t" anchorCtr="0">
            <a:noAutofit/>
          </a:bodyPr>
          <a:lstStyle/>
          <a:p>
            <a:r>
              <a:rPr lang="en-US" sz="4800" dirty="0">
                <a:solidFill>
                  <a:schemeClr val="tx1"/>
                </a:solidFill>
                <a:latin typeface="Avenir"/>
              </a:rPr>
              <a:t>What is an ER diagram?</a:t>
            </a: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535775" y="1784400"/>
            <a:ext cx="8306384" cy="3067500"/>
          </a:xfrm>
          <a:prstGeom prst="rect">
            <a:avLst/>
          </a:prstGeom>
        </p:spPr>
        <p:txBody>
          <a:bodyPr wrap="square" lIns="91425" tIns="91425" rIns="91425" bIns="91425" anchor="t" anchorCtr="0">
            <a:noAutofit/>
          </a:bodyPr>
          <a:lstStyle/>
          <a:p>
            <a:pPr lvl="0">
              <a:lnSpc>
                <a:spcPct val="115000"/>
              </a:lnSpc>
              <a:spcAft>
                <a:spcPts val="1600"/>
              </a:spcAft>
            </a:pPr>
            <a:r>
              <a:rPr lang="en-US" sz="1800" b="0" dirty="0"/>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endParaRPr sz="1800" b="0" dirty="0">
              <a:latin typeface="Lato"/>
              <a:ea typeface="Lato"/>
              <a:cs typeface="Lato"/>
              <a:sym typeface="Lato"/>
            </a:endParaRPr>
          </a:p>
          <a:p>
            <a:pPr lvl="0" rtl="0">
              <a:lnSpc>
                <a:spcPct val="115000"/>
              </a:lnSpc>
              <a:spcBef>
                <a:spcPts val="0"/>
              </a:spcBef>
              <a:spcAft>
                <a:spcPts val="1600"/>
              </a:spcAft>
              <a:buNone/>
            </a:pPr>
            <a:endParaRPr sz="1800" b="0"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5400" dirty="0" smtClean="0">
                <a:solidFill>
                  <a:schemeClr val="tx1"/>
                </a:solidFill>
              </a:rPr>
              <a:t>Keys</a:t>
            </a:r>
            <a:r>
              <a:rPr lang="en-US" sz="3200" b="0" kern="1200" dirty="0" smtClean="0">
                <a:solidFill>
                  <a:schemeClr val="tx1"/>
                </a:solidFill>
                <a:latin typeface="Arial"/>
              </a:rPr>
              <a:t/>
            </a:r>
            <a:br>
              <a:rPr lang="en-US" sz="3200" b="0" kern="1200" dirty="0" smtClean="0">
                <a:solidFill>
                  <a:schemeClr val="tx1"/>
                </a:solidFill>
                <a:latin typeface="Arial"/>
              </a:rPr>
            </a:br>
            <a:r>
              <a:rPr lang="en-US" sz="2800" dirty="0" smtClean="0"/>
              <a:t>Super </a:t>
            </a:r>
            <a:r>
              <a:rPr lang="en-US" sz="2800" dirty="0"/>
              <a:t>Key </a:t>
            </a:r>
            <a:r>
              <a:rPr lang="en-US" sz="2000" b="0" dirty="0" smtClean="0"/>
              <a:t/>
            </a:r>
            <a:br>
              <a:rPr lang="en-US" sz="2000" b="0" dirty="0" smtClean="0"/>
            </a:br>
            <a:r>
              <a:rPr lang="en-US" sz="3200" dirty="0" smtClean="0"/>
              <a:t/>
            </a:r>
            <a:br>
              <a:rPr lang="en-US" sz="3200" dirty="0" smtClean="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2" name="Picture 1"/>
          <p:cNvPicPr>
            <a:picLocks noChangeAspect="1"/>
          </p:cNvPicPr>
          <p:nvPr/>
        </p:nvPicPr>
        <p:blipFill>
          <a:blip r:embed="rId3"/>
          <a:stretch>
            <a:fillRect/>
          </a:stretch>
        </p:blipFill>
        <p:spPr>
          <a:xfrm>
            <a:off x="3214587" y="599324"/>
            <a:ext cx="5574306" cy="1907984"/>
          </a:xfrm>
          <a:prstGeom prst="rect">
            <a:avLst/>
          </a:prstGeom>
        </p:spPr>
      </p:pic>
      <p:sp>
        <p:nvSpPr>
          <p:cNvPr id="3" name="Rectangle 2"/>
          <p:cNvSpPr/>
          <p:nvPr/>
        </p:nvSpPr>
        <p:spPr>
          <a:xfrm>
            <a:off x="517358" y="2853811"/>
            <a:ext cx="4572000" cy="1384995"/>
          </a:xfrm>
          <a:prstGeom prst="rect">
            <a:avLst/>
          </a:prstGeom>
        </p:spPr>
        <p:txBody>
          <a:bodyPr>
            <a:spAutoFit/>
          </a:bodyPr>
          <a:lstStyle/>
          <a:p>
            <a:pPr>
              <a:buFont typeface="Arial" panose="020B0604020202020204" pitchFamily="34" charset="0"/>
              <a:buChar char="•"/>
            </a:pPr>
            <a:r>
              <a:rPr lang="en-US" dirty="0">
                <a:solidFill>
                  <a:srgbClr val="222426"/>
                </a:solidFill>
                <a:latin typeface="PT Sans"/>
              </a:rPr>
              <a:t>{</a:t>
            </a:r>
            <a:r>
              <a:rPr lang="en-US" dirty="0" err="1">
                <a:solidFill>
                  <a:srgbClr val="222426"/>
                </a:solidFill>
                <a:latin typeface="PT Sans"/>
              </a:rPr>
              <a:t>Emp_SSN</a:t>
            </a:r>
            <a:r>
              <a:rPr lang="en-US" dirty="0">
                <a:solidFill>
                  <a:srgbClr val="222426"/>
                </a:solidFill>
                <a:latin typeface="PT Sans"/>
              </a:rPr>
              <a:t>}</a:t>
            </a:r>
          </a:p>
          <a:p>
            <a:pPr>
              <a:buFont typeface="Arial" panose="020B0604020202020204" pitchFamily="34" charset="0"/>
              <a:buChar char="•"/>
            </a:pPr>
            <a:r>
              <a:rPr lang="en-US" dirty="0">
                <a:solidFill>
                  <a:srgbClr val="222426"/>
                </a:solidFill>
                <a:latin typeface="PT Sans"/>
              </a:rPr>
              <a:t>{</a:t>
            </a:r>
            <a:r>
              <a:rPr lang="en-US" dirty="0" err="1">
                <a:solidFill>
                  <a:srgbClr val="222426"/>
                </a:solidFill>
                <a:latin typeface="PT Sans"/>
              </a:rPr>
              <a:t>Emp_Number</a:t>
            </a:r>
            <a:r>
              <a:rPr lang="en-US" dirty="0">
                <a:solidFill>
                  <a:srgbClr val="222426"/>
                </a:solidFill>
                <a:latin typeface="PT Sans"/>
              </a:rPr>
              <a:t>}</a:t>
            </a:r>
          </a:p>
          <a:p>
            <a:pPr>
              <a:buFont typeface="Arial" panose="020B0604020202020204" pitchFamily="34" charset="0"/>
              <a:buChar char="•"/>
            </a:pPr>
            <a:r>
              <a:rPr lang="en-US" dirty="0">
                <a:solidFill>
                  <a:srgbClr val="222426"/>
                </a:solidFill>
                <a:latin typeface="PT Sans"/>
              </a:rPr>
              <a:t>{</a:t>
            </a:r>
            <a:r>
              <a:rPr lang="en-US" dirty="0" err="1">
                <a:solidFill>
                  <a:srgbClr val="222426"/>
                </a:solidFill>
                <a:latin typeface="PT Sans"/>
              </a:rPr>
              <a:t>Emp_SSN</a:t>
            </a:r>
            <a:r>
              <a:rPr lang="en-US" dirty="0">
                <a:solidFill>
                  <a:srgbClr val="222426"/>
                </a:solidFill>
                <a:latin typeface="PT Sans"/>
              </a:rPr>
              <a:t>, </a:t>
            </a:r>
            <a:r>
              <a:rPr lang="en-US" dirty="0" err="1">
                <a:solidFill>
                  <a:srgbClr val="222426"/>
                </a:solidFill>
                <a:latin typeface="PT Sans"/>
              </a:rPr>
              <a:t>Emp_Number</a:t>
            </a:r>
            <a:r>
              <a:rPr lang="en-US" dirty="0">
                <a:solidFill>
                  <a:srgbClr val="222426"/>
                </a:solidFill>
                <a:latin typeface="PT Sans"/>
              </a:rPr>
              <a:t>}</a:t>
            </a:r>
          </a:p>
          <a:p>
            <a:pPr>
              <a:buFont typeface="Arial" panose="020B0604020202020204" pitchFamily="34" charset="0"/>
              <a:buChar char="•"/>
            </a:pPr>
            <a:r>
              <a:rPr lang="en-US" dirty="0">
                <a:solidFill>
                  <a:srgbClr val="222426"/>
                </a:solidFill>
                <a:latin typeface="PT Sans"/>
              </a:rPr>
              <a:t>{</a:t>
            </a:r>
            <a:r>
              <a:rPr lang="en-US" dirty="0" err="1">
                <a:solidFill>
                  <a:srgbClr val="222426"/>
                </a:solidFill>
                <a:latin typeface="PT Sans"/>
              </a:rPr>
              <a:t>Emp_SSN</a:t>
            </a:r>
            <a:r>
              <a:rPr lang="en-US" dirty="0">
                <a:solidFill>
                  <a:srgbClr val="222426"/>
                </a:solidFill>
                <a:latin typeface="PT Sans"/>
              </a:rPr>
              <a:t>, </a:t>
            </a:r>
            <a:r>
              <a:rPr lang="en-US" dirty="0" err="1">
                <a:solidFill>
                  <a:srgbClr val="222426"/>
                </a:solidFill>
                <a:latin typeface="PT Sans"/>
              </a:rPr>
              <a:t>Emp_Name</a:t>
            </a:r>
            <a:r>
              <a:rPr lang="en-US" dirty="0">
                <a:solidFill>
                  <a:srgbClr val="222426"/>
                </a:solidFill>
                <a:latin typeface="PT Sans"/>
              </a:rPr>
              <a:t>}</a:t>
            </a:r>
          </a:p>
          <a:p>
            <a:pPr>
              <a:buFont typeface="Arial" panose="020B0604020202020204" pitchFamily="34" charset="0"/>
              <a:buChar char="•"/>
            </a:pPr>
            <a:r>
              <a:rPr lang="en-US" dirty="0">
                <a:solidFill>
                  <a:srgbClr val="222426"/>
                </a:solidFill>
                <a:latin typeface="PT Sans"/>
              </a:rPr>
              <a:t>{</a:t>
            </a:r>
            <a:r>
              <a:rPr lang="en-US" dirty="0" err="1">
                <a:solidFill>
                  <a:srgbClr val="222426"/>
                </a:solidFill>
                <a:latin typeface="PT Sans"/>
              </a:rPr>
              <a:t>Emp_SSN</a:t>
            </a:r>
            <a:r>
              <a:rPr lang="en-US" dirty="0">
                <a:solidFill>
                  <a:srgbClr val="222426"/>
                </a:solidFill>
                <a:latin typeface="PT Sans"/>
              </a:rPr>
              <a:t>, </a:t>
            </a:r>
            <a:r>
              <a:rPr lang="en-US" dirty="0" err="1">
                <a:solidFill>
                  <a:srgbClr val="222426"/>
                </a:solidFill>
                <a:latin typeface="PT Sans"/>
              </a:rPr>
              <a:t>Emp_Number</a:t>
            </a:r>
            <a:r>
              <a:rPr lang="en-US" dirty="0">
                <a:solidFill>
                  <a:srgbClr val="222426"/>
                </a:solidFill>
                <a:latin typeface="PT Sans"/>
              </a:rPr>
              <a:t>, </a:t>
            </a:r>
            <a:r>
              <a:rPr lang="en-US" dirty="0" err="1">
                <a:solidFill>
                  <a:srgbClr val="222426"/>
                </a:solidFill>
                <a:latin typeface="PT Sans"/>
              </a:rPr>
              <a:t>Emp_Name</a:t>
            </a:r>
            <a:r>
              <a:rPr lang="en-US" dirty="0">
                <a:solidFill>
                  <a:srgbClr val="222426"/>
                </a:solidFill>
                <a:latin typeface="PT Sans"/>
              </a:rPr>
              <a:t>}</a:t>
            </a:r>
          </a:p>
          <a:p>
            <a:pPr>
              <a:buFont typeface="Arial" panose="020B0604020202020204" pitchFamily="34" charset="0"/>
              <a:buChar char="•"/>
            </a:pPr>
            <a:r>
              <a:rPr lang="en-US" dirty="0">
                <a:solidFill>
                  <a:srgbClr val="222426"/>
                </a:solidFill>
                <a:latin typeface="PT Sans"/>
              </a:rPr>
              <a:t>{</a:t>
            </a:r>
            <a:r>
              <a:rPr lang="en-US" dirty="0" err="1">
                <a:solidFill>
                  <a:srgbClr val="222426"/>
                </a:solidFill>
                <a:latin typeface="PT Sans"/>
              </a:rPr>
              <a:t>Emp_Number</a:t>
            </a:r>
            <a:r>
              <a:rPr lang="en-US" dirty="0">
                <a:solidFill>
                  <a:srgbClr val="222426"/>
                </a:solidFill>
                <a:latin typeface="PT Sans"/>
              </a:rPr>
              <a:t>, </a:t>
            </a:r>
            <a:r>
              <a:rPr lang="en-US" dirty="0" err="1">
                <a:solidFill>
                  <a:srgbClr val="222426"/>
                </a:solidFill>
                <a:latin typeface="PT Sans"/>
              </a:rPr>
              <a:t>Emp_Name</a:t>
            </a:r>
            <a:r>
              <a:rPr lang="en-US" dirty="0">
                <a:solidFill>
                  <a:srgbClr val="222426"/>
                </a:solidFill>
                <a:latin typeface="PT Sans"/>
              </a:rPr>
              <a:t>}</a:t>
            </a:r>
          </a:p>
        </p:txBody>
      </p:sp>
    </p:spTree>
    <p:extLst>
      <p:ext uri="{BB962C8B-B14F-4D97-AF65-F5344CB8AC3E}">
        <p14:creationId xmlns:p14="http://schemas.microsoft.com/office/powerpoint/2010/main" val="3556420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Keys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400" dirty="0" smtClean="0"/>
              <a:t>Candidate </a:t>
            </a:r>
            <a:r>
              <a:rPr lang="en-US" sz="2400" dirty="0"/>
              <a:t>Key </a:t>
            </a:r>
            <a:r>
              <a:rPr lang="en-US" sz="2800" dirty="0" smtClean="0"/>
              <a:t/>
            </a:r>
            <a:br>
              <a:rPr lang="en-US" sz="2800" dirty="0" smtClean="0"/>
            </a:br>
            <a:r>
              <a:rPr lang="en-US" sz="2000" b="0" dirty="0" smtClean="0"/>
              <a:t>It </a:t>
            </a:r>
            <a:r>
              <a:rPr lang="en-US" sz="2000" b="0" dirty="0"/>
              <a:t>can be defined as minimal Super Key or irreducible Super Key. In other words an attribute or a combination of attribute that identifies the record uniquely but none of its proper subsets can identify the records uniquely OR A super key with no redundant attribute is known as candidate key. Candidate keys are selected from the set of super keys, the only thing we take care while selecting candidate key is: It should not have any redundant attributes. That’s the reason they are also termed as minimal super key.</a:t>
            </a:r>
            <a:r>
              <a:rPr lang="en-US" sz="2000" b="0" dirty="0" smtClean="0"/>
              <a:t/>
            </a:r>
            <a:br>
              <a:rPr lang="en-US" sz="2000" b="0" dirty="0" smtClean="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1670383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Keys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solidFill>
                  <a:srgbClr val="000000"/>
                </a:solidFill>
              </a:rPr>
              <a:t>E.g. of Candidate Key</a:t>
            </a:r>
            <a:r>
              <a:rPr lang="en-US" sz="2000" b="0" dirty="0">
                <a:solidFill>
                  <a:srgbClr val="000000"/>
                </a:solidFill>
              </a:rPr>
              <a:t/>
            </a:r>
            <a:br>
              <a:rPr lang="en-US" sz="2000" b="0" dirty="0">
                <a:solidFill>
                  <a:srgbClr val="000000"/>
                </a:solidFill>
              </a:rPr>
            </a:br>
            <a:r>
              <a:rPr lang="en-US" sz="2000" b="0" dirty="0">
                <a:solidFill>
                  <a:srgbClr val="000000"/>
                </a:solidFill>
              </a:rPr>
              <a:t>1 Code</a:t>
            </a:r>
            <a:br>
              <a:rPr lang="en-US" sz="2000" b="0" dirty="0">
                <a:solidFill>
                  <a:srgbClr val="000000"/>
                </a:solidFill>
              </a:rPr>
            </a:br>
            <a:r>
              <a:rPr lang="en-US" sz="2000" b="0" dirty="0">
                <a:solidFill>
                  <a:srgbClr val="000000"/>
                </a:solidFill>
              </a:rPr>
              <a:t>2 Name, Address</a:t>
            </a:r>
            <a:br>
              <a:rPr lang="en-US" sz="2000" b="0" dirty="0">
                <a:solidFill>
                  <a:srgbClr val="000000"/>
                </a:solidFill>
              </a:rPr>
            </a:br>
            <a:r>
              <a:rPr lang="en-US" sz="2000" b="0" dirty="0">
                <a:solidFill>
                  <a:srgbClr val="000000"/>
                </a:solidFill>
              </a:rPr>
              <a:t>For above table we have only two Candidate Keys (i.e. Irreducible Super Key) use to identify the records from the table uniquely. Code Key can identify the record uniquely and similarly combination of Name and Address can identify the record uniquely, but neither Name nor Address can be used to identify the records uniquely as it might be possible that we have two employees with similar name or two employees from the same house.</a:t>
            </a:r>
            <a:r>
              <a:rPr lang="en-US" sz="3200" dirty="0">
                <a:solidFill>
                  <a:srgbClr val="000000"/>
                </a:solidFill>
              </a:rPr>
              <a:t/>
            </a:r>
            <a:br>
              <a:rPr lang="en-US" sz="3200" dirty="0">
                <a:solidFill>
                  <a:srgbClr val="000000"/>
                </a:solidFill>
              </a:rPr>
            </a:br>
            <a:r>
              <a:rPr lang="en-US" sz="2000" b="0" dirty="0" smtClean="0"/>
              <a:t/>
            </a:r>
            <a:br>
              <a:rPr lang="en-US" sz="2000" b="0" dirty="0" smtClean="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363893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Keys</a:t>
            </a:r>
            <a:r>
              <a:rPr lang="en-US" sz="3200" b="0" kern="1200" dirty="0" smtClean="0">
                <a:solidFill>
                  <a:schemeClr val="tx1"/>
                </a:solidFill>
                <a:latin typeface="Arial"/>
              </a:rPr>
              <a:t/>
            </a:r>
            <a:br>
              <a:rPr lang="en-US" sz="3200" b="0" kern="1200" dirty="0" smtClean="0">
                <a:solidFill>
                  <a:schemeClr val="tx1"/>
                </a:solidFill>
                <a:latin typeface="Arial"/>
              </a:rPr>
            </a:br>
            <a:r>
              <a:rPr lang="en-US" sz="2400" dirty="0" smtClean="0"/>
              <a:t>Candidate Key </a:t>
            </a:r>
            <a:r>
              <a:rPr lang="en-US" sz="2800" dirty="0" smtClean="0"/>
              <a:t/>
            </a:r>
            <a:br>
              <a:rPr lang="en-US" sz="2800" dirty="0" smtClean="0"/>
            </a:br>
            <a:r>
              <a:rPr lang="en-US" sz="3200" dirty="0" smtClean="0"/>
              <a:t/>
            </a:r>
            <a:br>
              <a:rPr lang="en-US" sz="3200" dirty="0" smtClean="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
        <p:nvSpPr>
          <p:cNvPr id="2" name="Rectangle 1"/>
          <p:cNvSpPr/>
          <p:nvPr/>
        </p:nvSpPr>
        <p:spPr>
          <a:xfrm>
            <a:off x="433137" y="3092193"/>
            <a:ext cx="4572000" cy="523220"/>
          </a:xfrm>
          <a:prstGeom prst="rect">
            <a:avLst/>
          </a:prstGeom>
        </p:spPr>
        <p:txBody>
          <a:bodyPr>
            <a:spAutoFit/>
          </a:bodyPr>
          <a:lstStyle/>
          <a:p>
            <a:pPr>
              <a:buFont typeface="Arial" panose="020B0604020202020204" pitchFamily="34" charset="0"/>
              <a:buChar char="•"/>
            </a:pPr>
            <a:r>
              <a:rPr lang="en-US" dirty="0">
                <a:solidFill>
                  <a:srgbClr val="222426"/>
                </a:solidFill>
                <a:latin typeface="PT Sans"/>
              </a:rPr>
              <a:t>{</a:t>
            </a:r>
            <a:r>
              <a:rPr lang="en-US" dirty="0" err="1">
                <a:solidFill>
                  <a:srgbClr val="222426"/>
                </a:solidFill>
                <a:latin typeface="PT Sans"/>
              </a:rPr>
              <a:t>Emp_SSN</a:t>
            </a:r>
            <a:r>
              <a:rPr lang="en-US" dirty="0">
                <a:solidFill>
                  <a:srgbClr val="222426"/>
                </a:solidFill>
                <a:latin typeface="PT Sans"/>
              </a:rPr>
              <a:t>}</a:t>
            </a:r>
          </a:p>
          <a:p>
            <a:pPr>
              <a:buFont typeface="Arial" panose="020B0604020202020204" pitchFamily="34" charset="0"/>
              <a:buChar char="•"/>
            </a:pPr>
            <a:r>
              <a:rPr lang="en-US" dirty="0">
                <a:solidFill>
                  <a:srgbClr val="222426"/>
                </a:solidFill>
                <a:latin typeface="PT Sans"/>
              </a:rPr>
              <a:t>{</a:t>
            </a:r>
            <a:r>
              <a:rPr lang="en-US" dirty="0" err="1">
                <a:solidFill>
                  <a:srgbClr val="222426"/>
                </a:solidFill>
                <a:latin typeface="PT Sans"/>
              </a:rPr>
              <a:t>Emp_Number</a:t>
            </a:r>
            <a:r>
              <a:rPr lang="en-US" dirty="0">
                <a:solidFill>
                  <a:srgbClr val="222426"/>
                </a:solidFill>
                <a:latin typeface="PT Sans"/>
              </a:rPr>
              <a:t>}</a:t>
            </a:r>
          </a:p>
        </p:txBody>
      </p:sp>
      <p:pic>
        <p:nvPicPr>
          <p:cNvPr id="4" name="Picture 3"/>
          <p:cNvPicPr>
            <a:picLocks noChangeAspect="1"/>
          </p:cNvPicPr>
          <p:nvPr/>
        </p:nvPicPr>
        <p:blipFill>
          <a:blip r:embed="rId3"/>
          <a:stretch>
            <a:fillRect/>
          </a:stretch>
        </p:blipFill>
        <p:spPr>
          <a:xfrm>
            <a:off x="3214587" y="1034778"/>
            <a:ext cx="5574306" cy="1907984"/>
          </a:xfrm>
          <a:prstGeom prst="rect">
            <a:avLst/>
          </a:prstGeom>
        </p:spPr>
      </p:pic>
    </p:spTree>
    <p:extLst>
      <p:ext uri="{BB962C8B-B14F-4D97-AF65-F5344CB8AC3E}">
        <p14:creationId xmlns:p14="http://schemas.microsoft.com/office/powerpoint/2010/main" val="3510971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Keys</a:t>
            </a:r>
            <a:r>
              <a:rPr lang="en-US" sz="3200" b="0" kern="1200" dirty="0" smtClean="0">
                <a:solidFill>
                  <a:schemeClr val="tx1"/>
                </a:solidFill>
                <a:latin typeface="Arial"/>
              </a:rPr>
              <a:t/>
            </a:r>
            <a:br>
              <a:rPr lang="en-US" sz="3200" b="0" kern="1200" dirty="0" smtClean="0">
                <a:solidFill>
                  <a:schemeClr val="tx1"/>
                </a:solidFill>
                <a:latin typeface="Arial"/>
              </a:rPr>
            </a:br>
            <a:r>
              <a:rPr lang="en-US" sz="2800" dirty="0"/>
              <a:t>Primary Key</a:t>
            </a:r>
            <a:r>
              <a:rPr lang="en-US" sz="2800" dirty="0" smtClean="0"/>
              <a:t/>
            </a:r>
            <a:br>
              <a:rPr lang="en-US" sz="2800" dirty="0" smtClean="0"/>
            </a:br>
            <a:r>
              <a:rPr lang="en-US" sz="2000" b="0" dirty="0" smtClean="0"/>
              <a:t>A </a:t>
            </a:r>
            <a:r>
              <a:rPr lang="en-US" sz="2000" b="0" dirty="0"/>
              <a:t>Candidate Key that is used by the database designer for unique identification of each row in a table is known as Primary Key. A Primary Key can consist of one or more attributes of a table.</a:t>
            </a:r>
            <a:r>
              <a:rPr lang="en-US" sz="3200" dirty="0" smtClean="0"/>
              <a:t/>
            </a:r>
            <a:br>
              <a:rPr lang="en-US" sz="3200" dirty="0" smtClean="0"/>
            </a:br>
            <a:r>
              <a:rPr lang="en-US" sz="3200" dirty="0" smtClean="0"/>
              <a:t/>
            </a:r>
            <a:br>
              <a:rPr lang="en-US" sz="3200" dirty="0" smtClean="0"/>
            </a:br>
            <a:r>
              <a:rPr lang="en-US" sz="2000" dirty="0" smtClean="0"/>
              <a:t>E.g</a:t>
            </a:r>
            <a:r>
              <a:rPr lang="en-US" sz="2000" dirty="0"/>
              <a:t>. of Primary Key </a:t>
            </a:r>
            <a:r>
              <a:rPr lang="en-US" sz="3200" dirty="0"/>
              <a:t/>
            </a:r>
            <a:br>
              <a:rPr lang="en-US" sz="3200" dirty="0"/>
            </a:br>
            <a:r>
              <a:rPr lang="en-US" sz="2000" b="0" dirty="0" smtClean="0"/>
              <a:t>Database </a:t>
            </a:r>
            <a:r>
              <a:rPr lang="en-US" sz="2000" b="0" dirty="0"/>
              <a:t>designer can use one of the Candidate Key as </a:t>
            </a:r>
            <a:r>
              <a:rPr lang="en-US" sz="2000" b="0" dirty="0" smtClean="0"/>
              <a:t>a Primary </a:t>
            </a:r>
            <a:r>
              <a:rPr lang="en-US" sz="2000" b="0" dirty="0"/>
              <a:t>Key. In this case we have “Code” and “Name, Address” as Candidate </a:t>
            </a:r>
            <a:r>
              <a:rPr lang="en-US" sz="2000" b="0" dirty="0" smtClean="0"/>
              <a:t>Key, </a:t>
            </a:r>
            <a:r>
              <a:rPr lang="en-US" sz="2000" b="0" dirty="0"/>
              <a:t>we will consider “Code” Key as a Primary Key as the other key is the combination of more than one attribute.</a:t>
            </a:r>
            <a:r>
              <a:rPr lang="en-US" sz="2400" b="0" dirty="0" smtClean="0"/>
              <a:t/>
            </a:r>
            <a:br>
              <a:rPr lang="en-US" sz="2400" b="0" dirty="0" smtClean="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3362368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Keys</a:t>
            </a:r>
            <a:r>
              <a:rPr lang="en-US" sz="3200" b="0" kern="1200" dirty="0" smtClean="0">
                <a:solidFill>
                  <a:schemeClr val="tx1"/>
                </a:solidFill>
                <a:latin typeface="Arial"/>
              </a:rPr>
              <a:t/>
            </a:r>
            <a:br>
              <a:rPr lang="en-US" sz="3200" b="0" kern="1200" dirty="0" smtClean="0">
                <a:solidFill>
                  <a:schemeClr val="tx1"/>
                </a:solidFill>
                <a:latin typeface="Arial"/>
              </a:rPr>
            </a:br>
            <a:r>
              <a:rPr lang="en-US" sz="2800" dirty="0"/>
              <a:t>Primary Key</a:t>
            </a:r>
            <a:r>
              <a:rPr lang="en-US" sz="2800" dirty="0" smtClean="0"/>
              <a:t/>
            </a:r>
            <a:br>
              <a:rPr lang="en-US" sz="2800" dirty="0" smtClean="0"/>
            </a:br>
            <a:r>
              <a:rPr lang="en-US" sz="3200" dirty="0" smtClean="0"/>
              <a:t/>
            </a:r>
            <a:br>
              <a:rPr lang="en-US" sz="3200" dirty="0" smtClean="0"/>
            </a:br>
            <a:r>
              <a:rPr lang="en-US" sz="3200" dirty="0" smtClean="0"/>
              <a:t/>
            </a:r>
            <a:br>
              <a:rPr lang="en-US" sz="3200" dirty="0" smtClean="0"/>
            </a:br>
            <a:r>
              <a:rPr lang="en-US" sz="2400" b="0" dirty="0" smtClean="0"/>
              <a:t/>
            </a:r>
            <a:br>
              <a:rPr lang="en-US" sz="2400" b="0" dirty="0" smtClean="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
        <p:nvSpPr>
          <p:cNvPr id="2" name="Rectangle 1"/>
          <p:cNvSpPr>
            <a:spLocks noChangeArrowheads="1"/>
          </p:cNvSpPr>
          <p:nvPr/>
        </p:nvSpPr>
        <p:spPr bwMode="auto">
          <a:xfrm>
            <a:off x="336883" y="2639947"/>
            <a:ext cx="766629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22426"/>
                </a:solidFill>
                <a:effectLst/>
                <a:latin typeface="PT Sans"/>
              </a:rPr>
              <a:t>{Emp_SSN} or {Emp_Number}</a:t>
            </a:r>
            <a:r>
              <a:rPr kumimoji="0" lang="en-US" sz="9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3214587" y="731963"/>
            <a:ext cx="5574306" cy="1907984"/>
          </a:xfrm>
          <a:prstGeom prst="rect">
            <a:avLst/>
          </a:prstGeom>
        </p:spPr>
      </p:pic>
    </p:spTree>
    <p:extLst>
      <p:ext uri="{BB962C8B-B14F-4D97-AF65-F5344CB8AC3E}">
        <p14:creationId xmlns:p14="http://schemas.microsoft.com/office/powerpoint/2010/main" val="408521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Keys</a:t>
            </a: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Composite Key</a:t>
            </a:r>
            <a:r>
              <a:rPr lang="en-US" sz="2400" dirty="0" smtClean="0"/>
              <a:t/>
            </a:r>
            <a:br>
              <a:rPr lang="en-US" sz="2400" dirty="0" smtClean="0"/>
            </a:br>
            <a:r>
              <a:rPr lang="en-US" sz="1800" b="0" dirty="0" smtClean="0"/>
              <a:t>If </a:t>
            </a:r>
            <a:r>
              <a:rPr lang="en-US" sz="1800" b="0" dirty="0"/>
              <a:t>we use multiple attributes to create a Primary </a:t>
            </a:r>
            <a:r>
              <a:rPr lang="en-US" sz="1800" b="0" dirty="0" smtClean="0"/>
              <a:t>Key then </a:t>
            </a:r>
            <a:r>
              <a:rPr lang="en-US" sz="1800" b="0" dirty="0"/>
              <a:t>that Primary Key is called Composite Key (also called a Compound Key </a:t>
            </a:r>
            <a:r>
              <a:rPr lang="en-US" sz="1800" b="0" dirty="0" smtClean="0"/>
              <a:t>or Concatenated </a:t>
            </a:r>
            <a:r>
              <a:rPr lang="en-US" sz="1800" b="0" dirty="0"/>
              <a:t>Key</a:t>
            </a:r>
            <a:r>
              <a:rPr lang="en-US" sz="1800" b="0" dirty="0" smtClean="0"/>
              <a:t>).</a:t>
            </a:r>
            <a:r>
              <a:rPr lang="en-US" sz="2000" b="0" dirty="0" smtClean="0"/>
              <a:t/>
            </a:r>
            <a:br>
              <a:rPr lang="en-US" sz="2000" b="0" dirty="0" smtClean="0"/>
            </a:br>
            <a:r>
              <a:rPr lang="en-US" sz="1800" dirty="0"/>
              <a:t>E.g. of Composite Key, </a:t>
            </a:r>
            <a:r>
              <a:rPr lang="en-US" sz="1600" b="0" dirty="0"/>
              <a:t>if we have used “Name, Address” as a Primary Key then it will be our Composite Key.</a:t>
            </a:r>
            <a:r>
              <a:rPr lang="en-US" sz="2000" b="0" dirty="0"/>
              <a:t/>
            </a:r>
            <a:br>
              <a:rPr lang="en-US" sz="2000" b="0" dirty="0"/>
            </a:br>
            <a:r>
              <a:rPr lang="en-US" sz="2000" dirty="0"/>
              <a:t>Alternate Key </a:t>
            </a:r>
            <a:r>
              <a:rPr lang="en-US" sz="1800" b="0" dirty="0"/>
              <a:t>– Alternate Key can be any of the Candidate Keys </a:t>
            </a:r>
            <a:r>
              <a:rPr lang="en-US" sz="1800" b="0" dirty="0" smtClean="0"/>
              <a:t>except for </a:t>
            </a:r>
            <a:r>
              <a:rPr lang="en-US" sz="1800" b="0" dirty="0"/>
              <a:t>the Primary Key.</a:t>
            </a:r>
            <a:br>
              <a:rPr lang="en-US" sz="1800" b="0" dirty="0"/>
            </a:br>
            <a:r>
              <a:rPr lang="en-US" sz="1800" dirty="0"/>
              <a:t>E.g. of Alternate Key </a:t>
            </a:r>
            <a:r>
              <a:rPr lang="en-US" sz="1800" b="0" dirty="0"/>
              <a:t>is “Name, Address” as it is the only other Candidate </a:t>
            </a:r>
            <a:r>
              <a:rPr lang="en-US" sz="1800" b="0" dirty="0" smtClean="0"/>
              <a:t>Key which </a:t>
            </a:r>
            <a:r>
              <a:rPr lang="en-US" sz="1800" b="0" dirty="0"/>
              <a:t>is not a Primary Key.</a:t>
            </a:r>
            <a:r>
              <a:rPr lang="en-US" sz="3200" dirty="0" smtClean="0"/>
              <a:t/>
            </a:r>
            <a:br>
              <a:rPr lang="en-US" sz="3200" dirty="0" smtClean="0"/>
            </a:br>
            <a:r>
              <a:rPr lang="en-US" sz="2000" dirty="0"/>
              <a:t>Secondary Key </a:t>
            </a:r>
            <a:r>
              <a:rPr lang="en-US" sz="2400" dirty="0"/>
              <a:t>– </a:t>
            </a:r>
            <a:r>
              <a:rPr lang="en-US" sz="1800" b="0" dirty="0"/>
              <a:t>The attributes that are not even the Super Key </a:t>
            </a:r>
            <a:r>
              <a:rPr lang="en-US" sz="1800" b="0" dirty="0" smtClean="0"/>
              <a:t>but </a:t>
            </a:r>
            <a:r>
              <a:rPr lang="en-US" sz="1800" b="0" dirty="0"/>
              <a:t>can be still used for identification of records (not unique) are known as </a:t>
            </a:r>
            <a:r>
              <a:rPr lang="en-US" sz="1800" b="0" dirty="0" smtClean="0"/>
              <a:t>Secondary </a:t>
            </a:r>
            <a:r>
              <a:rPr lang="en-US" sz="1800" b="0" dirty="0"/>
              <a:t>Key.</a:t>
            </a:r>
            <a:r>
              <a:rPr lang="en-US" sz="3200" dirty="0" smtClean="0"/>
              <a:t/>
            </a:r>
            <a:br>
              <a:rPr lang="en-US" sz="3200" dirty="0" smtClean="0"/>
            </a:br>
            <a:r>
              <a:rPr lang="en-US" sz="1800" dirty="0" smtClean="0"/>
              <a:t>E.g</a:t>
            </a:r>
            <a:r>
              <a:rPr lang="en-US" sz="1800" dirty="0"/>
              <a:t>. of Secondary Key </a:t>
            </a:r>
            <a:r>
              <a:rPr lang="en-US" sz="1800" b="0" dirty="0"/>
              <a:t>can be Name, </a:t>
            </a:r>
            <a:r>
              <a:rPr lang="en-US" sz="1800" b="0" dirty="0" smtClean="0"/>
              <a:t>Address</a:t>
            </a:r>
            <a:r>
              <a:rPr lang="en-US" sz="1800" b="0" dirty="0"/>
              <a:t>, Salary, </a:t>
            </a:r>
            <a:r>
              <a:rPr lang="en-US" sz="1800" b="0" dirty="0" err="1"/>
              <a:t>Department_ID</a:t>
            </a:r>
            <a:r>
              <a:rPr lang="en-US" sz="1800" b="0" dirty="0"/>
              <a:t> etc. as</a:t>
            </a:r>
            <a:br>
              <a:rPr lang="en-US" sz="1800" b="0" dirty="0"/>
            </a:br>
            <a:r>
              <a:rPr lang="en-US" sz="1800" b="0" dirty="0"/>
              <a:t>they can identify the records but they might not be unique.</a:t>
            </a:r>
            <a:r>
              <a:rPr lang="en-US" sz="3200" dirty="0"/>
              <a:t/>
            </a:r>
            <a:br>
              <a:rPr lang="en-US" sz="3200" dirty="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949965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Relationships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b="0" dirty="0" smtClean="0">
                <a:latin typeface="Avenir"/>
              </a:rPr>
              <a:t>Association </a:t>
            </a:r>
            <a:r>
              <a:rPr lang="en-US" sz="2000" b="0" dirty="0">
                <a:latin typeface="Avenir"/>
              </a:rPr>
              <a:t>between entities</a:t>
            </a:r>
            <a:br>
              <a:rPr lang="en-US" sz="2000" b="0" dirty="0">
                <a:latin typeface="Avenir"/>
              </a:rPr>
            </a:br>
            <a:r>
              <a:rPr lang="en-US" sz="2000" b="0" dirty="0">
                <a:latin typeface="Avenir"/>
              </a:rPr>
              <a:t>Participants are entities that participate in a relationship</a:t>
            </a:r>
            <a:br>
              <a:rPr lang="en-US" sz="2000" b="0" dirty="0">
                <a:latin typeface="Avenir"/>
              </a:rPr>
            </a:br>
            <a:r>
              <a:rPr lang="en-US" sz="2000" b="0" dirty="0">
                <a:latin typeface="Avenir"/>
              </a:rPr>
              <a:t>Relationships between entities always operate in both directions</a:t>
            </a:r>
            <a:br>
              <a:rPr lang="en-US" sz="2000" b="0" dirty="0">
                <a:latin typeface="Avenir"/>
              </a:rPr>
            </a:br>
            <a:r>
              <a:rPr lang="en-US" sz="2000" b="0" dirty="0">
                <a:latin typeface="Avenir"/>
              </a:rPr>
              <a:t>Relationship can be classified as 1:M</a:t>
            </a:r>
            <a:br>
              <a:rPr lang="en-US" sz="2000" b="0" dirty="0">
                <a:latin typeface="Avenir"/>
              </a:rPr>
            </a:br>
            <a:r>
              <a:rPr lang="en-US" sz="2000" b="0" dirty="0">
                <a:latin typeface="Avenir"/>
              </a:rPr>
              <a:t>Relationship classification is difficult to establish if know only one side of the </a:t>
            </a:r>
            <a:r>
              <a:rPr lang="en-US" sz="2000" b="0" dirty="0" smtClean="0">
                <a:latin typeface="Avenir"/>
              </a:rPr>
              <a:t>relationship.</a:t>
            </a:r>
            <a:r>
              <a:rPr lang="en-US" sz="2000" dirty="0"/>
              <a:t/>
            </a:r>
            <a:br>
              <a:rPr lang="en-US" sz="2000" dirty="0"/>
            </a:br>
            <a:r>
              <a:rPr lang="en-US" sz="3200" dirty="0"/>
              <a:t/>
            </a:r>
            <a:br>
              <a:rPr lang="en-US" sz="3200" dirty="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85796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Connectivity and Cardinality</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Connectivity </a:t>
            </a:r>
            <a:r>
              <a:rPr lang="en-US" sz="2000" b="0" dirty="0"/>
              <a:t/>
            </a:r>
            <a:br>
              <a:rPr lang="en-US" sz="2000" b="0" dirty="0"/>
            </a:br>
            <a:r>
              <a:rPr lang="en-US" sz="2000" b="0" dirty="0"/>
              <a:t>Used to describe the relationship classification</a:t>
            </a:r>
            <a:br>
              <a:rPr lang="en-US" sz="2000" b="0" dirty="0"/>
            </a:br>
            <a:r>
              <a:rPr lang="en-US" sz="2000" dirty="0"/>
              <a:t>Cardinality</a:t>
            </a:r>
            <a:r>
              <a:rPr lang="en-US" sz="2000" b="0" dirty="0"/>
              <a:t> </a:t>
            </a:r>
            <a:br>
              <a:rPr lang="en-US" sz="2000" b="0" dirty="0"/>
            </a:br>
            <a:r>
              <a:rPr lang="en-US" sz="2000" b="0" dirty="0"/>
              <a:t>Expresses minimum and maximum number of entity occurrences associated with one occurrence of related entity</a:t>
            </a:r>
            <a:br>
              <a:rPr lang="en-US" sz="2000" b="0" dirty="0"/>
            </a:br>
            <a:r>
              <a:rPr lang="en-US" sz="2000" b="0" dirty="0"/>
              <a:t>Established by very concise statements known as business rules</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1110067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Connectivity and Cardinality</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3" name="Picture 11" descr="Fig04-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86757" y="965824"/>
            <a:ext cx="5388745" cy="3993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733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7871378" cy="768000"/>
          </a:xfrm>
          <a:prstGeom prst="rect">
            <a:avLst/>
          </a:prstGeom>
        </p:spPr>
        <p:txBody>
          <a:bodyPr wrap="square" lIns="91425" tIns="91425" rIns="91425" bIns="91425" anchor="t" anchorCtr="0">
            <a:noAutofit/>
          </a:bodyPr>
          <a:lstStyle/>
          <a:p>
            <a:r>
              <a:rPr lang="en-US" sz="4800" dirty="0" smtClean="0">
                <a:solidFill>
                  <a:schemeClr val="tx1"/>
                </a:solidFill>
                <a:latin typeface="Avenir"/>
              </a:rPr>
              <a:t>ERD </a:t>
            </a:r>
            <a:r>
              <a:rPr lang="en-US" sz="4800" dirty="0" err="1" smtClean="0">
                <a:solidFill>
                  <a:schemeClr val="tx1"/>
                </a:solidFill>
                <a:latin typeface="Avenir"/>
              </a:rPr>
              <a:t>Vs</a:t>
            </a:r>
            <a:r>
              <a:rPr lang="en-US" sz="4800" dirty="0" smtClean="0">
                <a:solidFill>
                  <a:schemeClr val="tx1"/>
                </a:solidFill>
                <a:latin typeface="Avenir"/>
              </a:rPr>
              <a:t> DFD</a:t>
            </a: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535775" y="1784400"/>
            <a:ext cx="8306384" cy="772369"/>
          </a:xfrm>
          <a:prstGeom prst="rect">
            <a:avLst/>
          </a:prstGeom>
        </p:spPr>
        <p:txBody>
          <a:bodyPr wrap="square" lIns="91425" tIns="91425" rIns="91425" bIns="91425" anchor="t" anchorCtr="0">
            <a:noAutofit/>
          </a:bodyPr>
          <a:lstStyle/>
          <a:p>
            <a:pPr lvl="0">
              <a:lnSpc>
                <a:spcPct val="115000"/>
              </a:lnSpc>
              <a:spcAft>
                <a:spcPts val="1600"/>
              </a:spcAft>
            </a:pPr>
            <a:r>
              <a:rPr lang="en-US" sz="1800" b="0" dirty="0">
                <a:solidFill>
                  <a:srgbClr val="3D4752"/>
                </a:solidFill>
                <a:latin typeface="Avenir"/>
              </a:rPr>
              <a:t>ER diagrams also are often used in conjunction with data flow diagrams (DFDs), which map out the flow of information for processes or systems</a:t>
            </a:r>
            <a:r>
              <a:rPr lang="en-US" sz="1800" b="0" dirty="0" smtClean="0">
                <a:solidFill>
                  <a:srgbClr val="3D4752"/>
                </a:solidFill>
                <a:latin typeface="Avenir"/>
              </a:rPr>
              <a:t>.</a:t>
            </a:r>
            <a:br>
              <a:rPr lang="en-US" sz="1800" b="0" dirty="0" smtClean="0">
                <a:solidFill>
                  <a:srgbClr val="3D4752"/>
                </a:solidFill>
                <a:latin typeface="Avenir"/>
              </a:rPr>
            </a:br>
            <a:r>
              <a:rPr lang="en-US" sz="1800" b="0" dirty="0" smtClean="0">
                <a:solidFill>
                  <a:srgbClr val="3D4752"/>
                </a:solidFill>
                <a:latin typeface="Avenir"/>
              </a:rPr>
              <a:t>A </a:t>
            </a:r>
            <a:r>
              <a:rPr lang="en-US" sz="1800" b="0" dirty="0">
                <a:solidFill>
                  <a:srgbClr val="3D4752"/>
                </a:solidFill>
                <a:latin typeface="Avenir"/>
              </a:rPr>
              <a:t>data flow diagram shows how data is processed within a system based on inputs and outputs. Visual symbols are used to represent the flow of information, data sources and destinations, and where data is stored. </a:t>
            </a:r>
            <a:endParaRPr sz="1800" b="0" dirty="0">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3717709" y="3559298"/>
            <a:ext cx="5124450" cy="1504950"/>
          </a:xfrm>
          <a:prstGeom prst="rect">
            <a:avLst/>
          </a:prstGeom>
        </p:spPr>
      </p:pic>
    </p:spTree>
    <p:extLst>
      <p:ext uri="{BB962C8B-B14F-4D97-AF65-F5344CB8AC3E}">
        <p14:creationId xmlns:p14="http://schemas.microsoft.com/office/powerpoint/2010/main" val="4125174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Connectivity and Cardinality</a:t>
            </a:r>
            <a:r>
              <a:rPr lang="en-US" sz="3200" b="0" kern="1200" dirty="0">
                <a:solidFill>
                  <a:schemeClr val="tx1"/>
                </a:solidFill>
                <a:latin typeface="Arial"/>
              </a:rPr>
              <a:t/>
            </a:r>
            <a:br>
              <a:rPr lang="en-US" sz="3200" b="0" kern="1200" dirty="0">
                <a:solidFill>
                  <a:schemeClr val="tx1"/>
                </a:solidFill>
                <a:latin typeface="Arial"/>
              </a:rPr>
            </a:br>
            <a:r>
              <a:rPr lang="en-US" sz="3200" b="0" kern="1200" dirty="0" smtClean="0">
                <a:solidFill>
                  <a:schemeClr val="bg2"/>
                </a:solidFill>
                <a:latin typeface="Avenir"/>
              </a:rPr>
              <a:t>Example</a:t>
            </a: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3200" dirty="0"/>
              <a:t/>
            </a:r>
            <a:br>
              <a:rPr lang="en-US" sz="3200" dirty="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2" name="Picture 1"/>
          <p:cNvPicPr>
            <a:picLocks noChangeAspect="1"/>
          </p:cNvPicPr>
          <p:nvPr/>
        </p:nvPicPr>
        <p:blipFill>
          <a:blip r:embed="rId3"/>
          <a:stretch>
            <a:fillRect/>
          </a:stretch>
        </p:blipFill>
        <p:spPr>
          <a:xfrm>
            <a:off x="546394" y="1577310"/>
            <a:ext cx="3392379" cy="3243263"/>
          </a:xfrm>
          <a:prstGeom prst="rect">
            <a:avLst/>
          </a:prstGeom>
        </p:spPr>
      </p:pic>
      <p:pic>
        <p:nvPicPr>
          <p:cNvPr id="3" name="Picture 2"/>
          <p:cNvPicPr>
            <a:picLocks noChangeAspect="1"/>
          </p:cNvPicPr>
          <p:nvPr/>
        </p:nvPicPr>
        <p:blipFill>
          <a:blip r:embed="rId4"/>
          <a:stretch>
            <a:fillRect/>
          </a:stretch>
        </p:blipFill>
        <p:spPr>
          <a:xfrm>
            <a:off x="4521817" y="1458352"/>
            <a:ext cx="4285094" cy="3481178"/>
          </a:xfrm>
          <a:prstGeom prst="rect">
            <a:avLst/>
          </a:prstGeom>
        </p:spPr>
      </p:pic>
    </p:spTree>
    <p:extLst>
      <p:ext uri="{BB962C8B-B14F-4D97-AF65-F5344CB8AC3E}">
        <p14:creationId xmlns:p14="http://schemas.microsoft.com/office/powerpoint/2010/main" val="507284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Relationship </a:t>
            </a:r>
            <a:r>
              <a:rPr lang="en-US" sz="4400" dirty="0" smtClean="0">
                <a:solidFill>
                  <a:schemeClr val="tx1"/>
                </a:solidFill>
              </a:rPr>
              <a:t>Strength</a:t>
            </a:r>
            <a:r>
              <a:rPr lang="en-US" sz="2000" dirty="0" smtClean="0">
                <a:solidFill>
                  <a:schemeClr val="tx1"/>
                </a:solidFill>
              </a:rPr>
              <a:t>(Classification)</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smtClean="0">
                <a:solidFill>
                  <a:srgbClr val="000000"/>
                </a:solidFill>
              </a:rPr>
              <a:t>Identifying </a:t>
            </a:r>
            <a:r>
              <a:rPr lang="en-US" sz="2000" dirty="0">
                <a:solidFill>
                  <a:srgbClr val="000000"/>
                </a:solidFill>
              </a:rPr>
              <a:t>Relationships</a:t>
            </a:r>
            <a:br>
              <a:rPr lang="en-US" sz="2000" dirty="0">
                <a:solidFill>
                  <a:srgbClr val="000000"/>
                </a:solidFill>
              </a:rPr>
            </a:br>
            <a:r>
              <a:rPr lang="en-US" sz="1800" b="0" dirty="0">
                <a:solidFill>
                  <a:srgbClr val="000000"/>
                </a:solidFill>
              </a:rPr>
              <a:t>Exists when PK of related entity contains PK component of parent entity</a:t>
            </a:r>
            <a:r>
              <a:rPr lang="en-US" sz="1800" b="0" dirty="0" smtClean="0">
                <a:solidFill>
                  <a:srgbClr val="000000"/>
                </a:solidFill>
              </a:rPr>
              <a:t>.</a:t>
            </a:r>
            <a:r>
              <a:rPr lang="en-US" sz="1800" b="0" dirty="0">
                <a:solidFill>
                  <a:srgbClr val="000000"/>
                </a:solidFill>
              </a:rPr>
              <a:t/>
            </a:r>
            <a:br>
              <a:rPr lang="en-US" sz="1800" b="0" dirty="0">
                <a:solidFill>
                  <a:srgbClr val="000000"/>
                </a:solidFill>
              </a:rPr>
            </a:br>
            <a:r>
              <a:rPr lang="en-US" sz="1800" b="0" dirty="0" smtClean="0">
                <a:solidFill>
                  <a:schemeClr val="accent6">
                    <a:lumMod val="50000"/>
                  </a:schemeClr>
                </a:solidFill>
              </a:rPr>
              <a:t>Identifying </a:t>
            </a:r>
            <a:r>
              <a:rPr lang="en-US" sz="1800" b="0" dirty="0">
                <a:solidFill>
                  <a:schemeClr val="accent6">
                    <a:lumMod val="50000"/>
                  </a:schemeClr>
                </a:solidFill>
              </a:rPr>
              <a:t>relationships exist when the primary key of the parent entity is included in the primary key of the child entity.</a:t>
            </a: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smtClean="0"/>
              <a:t>non-identifying </a:t>
            </a:r>
            <a:r>
              <a:rPr lang="en-US" sz="2000" dirty="0"/>
              <a:t>relationships</a:t>
            </a:r>
            <a:br>
              <a:rPr lang="en-US" sz="2000" dirty="0"/>
            </a:br>
            <a:r>
              <a:rPr lang="en-US" sz="1800" b="0" dirty="0"/>
              <a:t>Exists if PK of related entity does not contain PK component of parent </a:t>
            </a:r>
            <a:r>
              <a:rPr lang="en-US" sz="1800" b="0" dirty="0" smtClean="0"/>
              <a:t>entity.</a:t>
            </a:r>
            <a:r>
              <a:rPr lang="en-US" sz="1800" dirty="0"/>
              <a:t/>
            </a:r>
            <a:br>
              <a:rPr lang="en-US" sz="1800" dirty="0"/>
            </a:br>
            <a:r>
              <a:rPr lang="en-US" sz="1800" b="0" dirty="0">
                <a:solidFill>
                  <a:schemeClr val="accent6">
                    <a:lumMod val="50000"/>
                  </a:schemeClr>
                </a:solidFill>
              </a:rPr>
              <a:t>N</a:t>
            </a:r>
            <a:r>
              <a:rPr lang="en-US" sz="1800" b="0" dirty="0" smtClean="0">
                <a:solidFill>
                  <a:schemeClr val="accent6">
                    <a:lumMod val="50000"/>
                  </a:schemeClr>
                </a:solidFill>
              </a:rPr>
              <a:t>on-identifying </a:t>
            </a:r>
            <a:r>
              <a:rPr lang="en-US" sz="1800" b="0" dirty="0">
                <a:solidFill>
                  <a:schemeClr val="accent6">
                    <a:lumMod val="50000"/>
                  </a:schemeClr>
                </a:solidFill>
              </a:rPr>
              <a:t>relationship exists when the primary key of the parent entity is included in the child entity but not as part of the child entity’s primary key</a:t>
            </a: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2" name="Picture 1"/>
          <p:cNvPicPr>
            <a:picLocks noChangeAspect="1"/>
          </p:cNvPicPr>
          <p:nvPr/>
        </p:nvPicPr>
        <p:blipFill>
          <a:blip r:embed="rId3"/>
          <a:stretch>
            <a:fillRect/>
          </a:stretch>
        </p:blipFill>
        <p:spPr>
          <a:xfrm>
            <a:off x="5168053" y="3648723"/>
            <a:ext cx="3425532" cy="1326012"/>
          </a:xfrm>
          <a:prstGeom prst="rect">
            <a:avLst/>
          </a:prstGeom>
        </p:spPr>
      </p:pic>
    </p:spTree>
    <p:extLst>
      <p:ext uri="{BB962C8B-B14F-4D97-AF65-F5344CB8AC3E}">
        <p14:creationId xmlns:p14="http://schemas.microsoft.com/office/powerpoint/2010/main" val="3434850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Relationship </a:t>
            </a:r>
            <a:r>
              <a:rPr lang="en-US" sz="4400" dirty="0" smtClean="0">
                <a:solidFill>
                  <a:schemeClr val="tx1"/>
                </a:solidFill>
              </a:rPr>
              <a:t>Strength</a:t>
            </a:r>
            <a:r>
              <a:rPr lang="en-US" sz="2000" dirty="0" smtClean="0">
                <a:solidFill>
                  <a:schemeClr val="tx1"/>
                </a:solidFill>
              </a:rPr>
              <a:t>(Classification)</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solidFill>
                  <a:srgbClr val="000000"/>
                </a:solidFill>
              </a:rPr>
              <a:t/>
            </a:r>
            <a:br>
              <a:rPr lang="en-US" sz="2000" dirty="0">
                <a:solidFill>
                  <a:srgbClr val="000000"/>
                </a:solidFill>
              </a:rPr>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2" name="Picture 1"/>
          <p:cNvPicPr>
            <a:picLocks noChangeAspect="1"/>
          </p:cNvPicPr>
          <p:nvPr/>
        </p:nvPicPr>
        <p:blipFill>
          <a:blip r:embed="rId3"/>
          <a:stretch>
            <a:fillRect/>
          </a:stretch>
        </p:blipFill>
        <p:spPr>
          <a:xfrm>
            <a:off x="5168053" y="3648723"/>
            <a:ext cx="3425532" cy="1326012"/>
          </a:xfrm>
          <a:prstGeom prst="rect">
            <a:avLst/>
          </a:prstGeom>
        </p:spPr>
      </p:pic>
      <p:pic>
        <p:nvPicPr>
          <p:cNvPr id="3" name="Picture 2"/>
          <p:cNvPicPr>
            <a:picLocks noChangeAspect="1"/>
          </p:cNvPicPr>
          <p:nvPr/>
        </p:nvPicPr>
        <p:blipFill>
          <a:blip r:embed="rId4"/>
          <a:stretch>
            <a:fillRect/>
          </a:stretch>
        </p:blipFill>
        <p:spPr>
          <a:xfrm>
            <a:off x="667535" y="1533610"/>
            <a:ext cx="7134225" cy="1466850"/>
          </a:xfrm>
          <a:prstGeom prst="rect">
            <a:avLst/>
          </a:prstGeom>
        </p:spPr>
      </p:pic>
    </p:spTree>
    <p:extLst>
      <p:ext uri="{BB962C8B-B14F-4D97-AF65-F5344CB8AC3E}">
        <p14:creationId xmlns:p14="http://schemas.microsoft.com/office/powerpoint/2010/main" val="3388377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Relationship </a:t>
            </a:r>
            <a:r>
              <a:rPr lang="en-US" sz="4400" dirty="0" smtClean="0">
                <a:solidFill>
                  <a:schemeClr val="tx1"/>
                </a:solidFill>
              </a:rPr>
              <a:t>Strength</a:t>
            </a:r>
            <a:r>
              <a:rPr lang="en-US" sz="2000" dirty="0" smtClean="0">
                <a:solidFill>
                  <a:schemeClr val="tx1"/>
                </a:solidFill>
              </a:rPr>
              <a:t>(Classification)</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solidFill>
                  <a:srgbClr val="000000"/>
                </a:solidFill>
              </a:rPr>
              <a:t>Strong (Identifying) Relationships</a:t>
            </a:r>
            <a:br>
              <a:rPr lang="en-US" sz="2000" dirty="0">
                <a:solidFill>
                  <a:srgbClr val="000000"/>
                </a:solidFill>
              </a:rPr>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a:t/>
            </a:r>
            <a:br>
              <a:rPr lang="en-US" sz="4800" dirty="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3" name="Picture 2"/>
          <p:cNvPicPr>
            <a:picLocks noChangeAspect="1"/>
          </p:cNvPicPr>
          <p:nvPr/>
        </p:nvPicPr>
        <p:blipFill>
          <a:blip r:embed="rId3"/>
          <a:stretch>
            <a:fillRect/>
          </a:stretch>
        </p:blipFill>
        <p:spPr>
          <a:xfrm>
            <a:off x="1964280" y="1784412"/>
            <a:ext cx="5103144" cy="2875763"/>
          </a:xfrm>
          <a:prstGeom prst="rect">
            <a:avLst/>
          </a:prstGeom>
        </p:spPr>
      </p:pic>
    </p:spTree>
    <p:extLst>
      <p:ext uri="{BB962C8B-B14F-4D97-AF65-F5344CB8AC3E}">
        <p14:creationId xmlns:p14="http://schemas.microsoft.com/office/powerpoint/2010/main" val="1903170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Relationship </a:t>
            </a:r>
            <a:r>
              <a:rPr lang="en-US" sz="4400" dirty="0" smtClean="0">
                <a:solidFill>
                  <a:schemeClr val="tx1"/>
                </a:solidFill>
              </a:rPr>
              <a:t>Strength</a:t>
            </a:r>
            <a:r>
              <a:rPr lang="en-US" sz="2000" dirty="0" smtClean="0">
                <a:solidFill>
                  <a:schemeClr val="tx1"/>
                </a:solidFill>
              </a:rPr>
              <a:t>(Classification)</a:t>
            </a: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smtClean="0"/>
              <a:t>Weak </a:t>
            </a:r>
            <a:r>
              <a:rPr lang="en-US" sz="2000" dirty="0"/>
              <a:t>(</a:t>
            </a:r>
            <a:r>
              <a:rPr lang="en-US" sz="2000" dirty="0" smtClean="0"/>
              <a:t>non-identifying ‘Mandatory’) </a:t>
            </a:r>
            <a:r>
              <a:rPr lang="en-US" sz="2000" dirty="0"/>
              <a:t>relationships</a:t>
            </a:r>
            <a:br>
              <a:rPr lang="en-US" sz="2000" dirty="0"/>
            </a:br>
            <a:r>
              <a:rPr lang="en-US" sz="2000" b="0" dirty="0"/>
              <a:t> A “mandatory” non-identifying relationship exists when the value in the child table cannot be null.</a:t>
            </a: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3" name="Picture 2"/>
          <p:cNvPicPr>
            <a:picLocks noChangeAspect="1"/>
          </p:cNvPicPr>
          <p:nvPr/>
        </p:nvPicPr>
        <p:blipFill>
          <a:blip r:embed="rId3"/>
          <a:stretch>
            <a:fillRect/>
          </a:stretch>
        </p:blipFill>
        <p:spPr>
          <a:xfrm>
            <a:off x="3852909" y="1497958"/>
            <a:ext cx="4793941" cy="3598889"/>
          </a:xfrm>
          <a:prstGeom prst="rect">
            <a:avLst/>
          </a:prstGeom>
        </p:spPr>
      </p:pic>
    </p:spTree>
    <p:extLst>
      <p:ext uri="{BB962C8B-B14F-4D97-AF65-F5344CB8AC3E}">
        <p14:creationId xmlns:p14="http://schemas.microsoft.com/office/powerpoint/2010/main" val="584244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Relationship </a:t>
            </a:r>
            <a:r>
              <a:rPr lang="en-US" sz="4400" dirty="0" smtClean="0">
                <a:solidFill>
                  <a:schemeClr val="tx1"/>
                </a:solidFill>
              </a:rPr>
              <a:t>Strength</a:t>
            </a:r>
            <a:r>
              <a:rPr lang="en-US" sz="2000" dirty="0" smtClean="0">
                <a:solidFill>
                  <a:schemeClr val="tx1"/>
                </a:solidFill>
              </a:rPr>
              <a:t>(Classification)</a:t>
            </a: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smtClean="0"/>
              <a:t>Weak </a:t>
            </a:r>
            <a:r>
              <a:rPr lang="en-US" sz="2000" dirty="0"/>
              <a:t>(</a:t>
            </a:r>
            <a:r>
              <a:rPr lang="en-US" sz="2000" dirty="0" smtClean="0"/>
              <a:t>non-identifying ‘Optional’) </a:t>
            </a:r>
            <a:r>
              <a:rPr lang="en-US" sz="2000" dirty="0"/>
              <a:t>relationships</a:t>
            </a:r>
            <a:br>
              <a:rPr lang="en-US" sz="2000" dirty="0"/>
            </a:br>
            <a:r>
              <a:rPr lang="en-US" sz="2000" b="0" dirty="0" smtClean="0"/>
              <a:t>An </a:t>
            </a:r>
            <a:r>
              <a:rPr lang="en-US" sz="2000" b="0" dirty="0"/>
              <a:t>“optional” non-identifying relationship exists when the value in the child table can be null</a:t>
            </a: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2" name="Picture 1"/>
          <p:cNvPicPr>
            <a:picLocks noChangeAspect="1"/>
          </p:cNvPicPr>
          <p:nvPr/>
        </p:nvPicPr>
        <p:blipFill>
          <a:blip r:embed="rId3"/>
          <a:stretch>
            <a:fillRect/>
          </a:stretch>
        </p:blipFill>
        <p:spPr>
          <a:xfrm>
            <a:off x="3521198" y="1477011"/>
            <a:ext cx="5267695" cy="3541137"/>
          </a:xfrm>
          <a:prstGeom prst="rect">
            <a:avLst/>
          </a:prstGeom>
        </p:spPr>
      </p:pic>
    </p:spTree>
    <p:extLst>
      <p:ext uri="{BB962C8B-B14F-4D97-AF65-F5344CB8AC3E}">
        <p14:creationId xmlns:p14="http://schemas.microsoft.com/office/powerpoint/2010/main" val="3093004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Weak Entities</a:t>
            </a: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400" dirty="0"/>
              <a:t>Weak entity meets two conditions</a:t>
            </a:r>
            <a:br>
              <a:rPr lang="en-US" sz="2400" dirty="0"/>
            </a:br>
            <a:r>
              <a:rPr lang="en-US" sz="2400" dirty="0" smtClean="0"/>
              <a:t/>
            </a:r>
            <a:br>
              <a:rPr lang="en-US" sz="2400" dirty="0" smtClean="0"/>
            </a:br>
            <a:r>
              <a:rPr lang="en-US" sz="2400" dirty="0"/>
              <a:t>	</a:t>
            </a:r>
            <a:r>
              <a:rPr lang="en-US" sz="2400" dirty="0" smtClean="0"/>
              <a:t>-</a:t>
            </a:r>
            <a:r>
              <a:rPr lang="en-US" sz="2000" dirty="0" smtClean="0"/>
              <a:t>Existence-dependent</a:t>
            </a:r>
            <a:r>
              <a:rPr lang="en-US" sz="2000" dirty="0"/>
              <a:t/>
            </a:r>
            <a:br>
              <a:rPr lang="en-US" sz="2000" dirty="0"/>
            </a:br>
            <a:r>
              <a:rPr lang="en-US" sz="2000" dirty="0"/>
              <a:t>	</a:t>
            </a:r>
            <a:r>
              <a:rPr lang="en-US" sz="1600" dirty="0" smtClean="0"/>
              <a:t>Cannot </a:t>
            </a:r>
            <a:r>
              <a:rPr lang="en-US" sz="1600" dirty="0"/>
              <a:t>exist without entity with which it has a </a:t>
            </a:r>
            <a:r>
              <a:rPr lang="en-US" sz="1600" dirty="0" smtClean="0"/>
              <a:t>relationship.</a:t>
            </a:r>
            <a:r>
              <a:rPr lang="en-US" sz="1600" dirty="0"/>
              <a:t/>
            </a:r>
            <a:br>
              <a:rPr lang="en-US" sz="1600" dirty="0"/>
            </a:br>
            <a:r>
              <a:rPr lang="en-US" sz="1600" dirty="0" smtClean="0"/>
              <a:t/>
            </a:r>
            <a:br>
              <a:rPr lang="en-US" sz="1600" dirty="0" smtClean="0"/>
            </a:br>
            <a:r>
              <a:rPr lang="en-US" sz="1600" dirty="0"/>
              <a:t>	</a:t>
            </a:r>
            <a:r>
              <a:rPr lang="en-US" sz="1800" dirty="0" smtClean="0"/>
              <a:t>-</a:t>
            </a:r>
            <a:r>
              <a:rPr lang="en-US" sz="1600" dirty="0" smtClean="0"/>
              <a:t>Has </a:t>
            </a:r>
            <a:r>
              <a:rPr lang="en-US" sz="1600" dirty="0"/>
              <a:t>primary key that is partially or totally derived from </a:t>
            </a:r>
            <a:r>
              <a:rPr lang="en-US" sz="1600" dirty="0" smtClean="0"/>
              <a:t>	parent </a:t>
            </a:r>
            <a:r>
              <a:rPr lang="en-US" sz="1600" dirty="0"/>
              <a:t>entity in </a:t>
            </a:r>
            <a:r>
              <a:rPr lang="en-US" sz="1600" dirty="0" smtClean="0"/>
              <a:t>	relationship.</a:t>
            </a: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1492118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Relationship </a:t>
            </a:r>
            <a:r>
              <a:rPr lang="en-US" sz="4400" dirty="0">
                <a:solidFill>
                  <a:schemeClr val="tx1"/>
                </a:solidFill>
              </a:rPr>
              <a:t>Degree</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smtClean="0"/>
              <a:t>Indicates </a:t>
            </a:r>
            <a:r>
              <a:rPr lang="en-US" sz="2000" dirty="0"/>
              <a:t>number of entities or participants associated with a relationship</a:t>
            </a:r>
            <a:br>
              <a:rPr lang="en-US" sz="2000" dirty="0"/>
            </a:br>
            <a:r>
              <a:rPr lang="en-US" sz="2000" dirty="0" smtClean="0"/>
              <a:t/>
            </a:r>
            <a:br>
              <a:rPr lang="en-US" sz="2000" dirty="0" smtClean="0"/>
            </a:br>
            <a:r>
              <a:rPr lang="en-US" sz="2000" dirty="0" smtClean="0"/>
              <a:t>Unary </a:t>
            </a:r>
            <a:r>
              <a:rPr lang="en-US" sz="2000" dirty="0"/>
              <a:t>relationship</a:t>
            </a:r>
            <a:br>
              <a:rPr lang="en-US" sz="2000" dirty="0"/>
            </a:br>
            <a:r>
              <a:rPr lang="en-US" sz="2000" dirty="0" smtClean="0"/>
              <a:t>	</a:t>
            </a:r>
            <a:r>
              <a:rPr lang="en-US" sz="2000" b="0" dirty="0" smtClean="0"/>
              <a:t>Association </a:t>
            </a:r>
            <a:r>
              <a:rPr lang="en-US" sz="2000" b="0" dirty="0"/>
              <a:t>is maintained within single entity </a:t>
            </a:r>
            <a:r>
              <a:rPr lang="en-US" sz="2000" dirty="0"/>
              <a:t/>
            </a:r>
            <a:br>
              <a:rPr lang="en-US" sz="2000" dirty="0"/>
            </a:br>
            <a:r>
              <a:rPr lang="en-US" sz="2000" dirty="0"/>
              <a:t>Binary relationship </a:t>
            </a:r>
            <a:br>
              <a:rPr lang="en-US" sz="2000" dirty="0"/>
            </a:br>
            <a:r>
              <a:rPr lang="en-US" sz="2000" dirty="0" smtClean="0"/>
              <a:t>	</a:t>
            </a:r>
            <a:r>
              <a:rPr lang="en-US" sz="2000" b="0" dirty="0" smtClean="0"/>
              <a:t>Two </a:t>
            </a:r>
            <a:r>
              <a:rPr lang="en-US" sz="2000" b="0" dirty="0"/>
              <a:t>entities are associated</a:t>
            </a:r>
            <a:r>
              <a:rPr lang="en-US" sz="2000" dirty="0"/>
              <a:t/>
            </a:r>
            <a:br>
              <a:rPr lang="en-US" sz="2000" dirty="0"/>
            </a:br>
            <a:r>
              <a:rPr lang="en-US" sz="2000" dirty="0" smtClean="0"/>
              <a:t>Ternary </a:t>
            </a:r>
            <a:r>
              <a:rPr lang="en-US" sz="2000" dirty="0"/>
              <a:t>relationship </a:t>
            </a:r>
            <a:br>
              <a:rPr lang="en-US" sz="2000" dirty="0"/>
            </a:br>
            <a:r>
              <a:rPr lang="en-US" sz="2000" dirty="0" smtClean="0"/>
              <a:t>	</a:t>
            </a:r>
            <a:r>
              <a:rPr lang="en-US" sz="2000" b="0" dirty="0" smtClean="0"/>
              <a:t>Three </a:t>
            </a:r>
            <a:r>
              <a:rPr lang="en-US" sz="2000" b="0" dirty="0"/>
              <a:t>entities are associated</a:t>
            </a: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2342570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Relationship </a:t>
            </a:r>
            <a:r>
              <a:rPr lang="en-US" sz="4400" dirty="0">
                <a:solidFill>
                  <a:schemeClr val="tx1"/>
                </a:solidFill>
              </a:rPr>
              <a:t>Degree</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2" name="Picture 1"/>
          <p:cNvPicPr>
            <a:picLocks noChangeAspect="1"/>
          </p:cNvPicPr>
          <p:nvPr/>
        </p:nvPicPr>
        <p:blipFill>
          <a:blip r:embed="rId3"/>
          <a:stretch>
            <a:fillRect/>
          </a:stretch>
        </p:blipFill>
        <p:spPr>
          <a:xfrm>
            <a:off x="1673101" y="952784"/>
            <a:ext cx="4914130" cy="3947840"/>
          </a:xfrm>
          <a:prstGeom prst="rect">
            <a:avLst/>
          </a:prstGeom>
        </p:spPr>
      </p:pic>
    </p:spTree>
    <p:extLst>
      <p:ext uri="{BB962C8B-B14F-4D97-AF65-F5344CB8AC3E}">
        <p14:creationId xmlns:p14="http://schemas.microsoft.com/office/powerpoint/2010/main" val="1300812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smtClean="0">
                <a:solidFill>
                  <a:schemeClr val="tx1"/>
                </a:solidFill>
              </a:rPr>
              <a:t>Relationship </a:t>
            </a:r>
            <a:r>
              <a:rPr lang="en-US" sz="4400" dirty="0">
                <a:solidFill>
                  <a:schemeClr val="tx1"/>
                </a:solidFill>
              </a:rPr>
              <a:t>Degree</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4" name="Picture 3" descr="Fig04-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57668" y="885347"/>
            <a:ext cx="6916367" cy="4189940"/>
          </a:xfrm>
          <a:prstGeom prst="rect">
            <a:avLst/>
          </a:prstGeom>
        </p:spPr>
      </p:pic>
    </p:spTree>
    <p:extLst>
      <p:ext uri="{BB962C8B-B14F-4D97-AF65-F5344CB8AC3E}">
        <p14:creationId xmlns:p14="http://schemas.microsoft.com/office/powerpoint/2010/main" val="78571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7871378" cy="768000"/>
          </a:xfrm>
          <a:prstGeom prst="rect">
            <a:avLst/>
          </a:prstGeom>
        </p:spPr>
        <p:txBody>
          <a:bodyPr wrap="square" lIns="91425" tIns="91425" rIns="91425" bIns="91425" anchor="t" anchorCtr="0">
            <a:noAutofit/>
          </a:bodyPr>
          <a:lstStyle/>
          <a:p>
            <a:r>
              <a:rPr lang="en-US" sz="4400" dirty="0" smtClean="0">
                <a:solidFill>
                  <a:schemeClr val="tx1"/>
                </a:solidFill>
                <a:latin typeface="Avenir"/>
              </a:rPr>
              <a:t>Logical </a:t>
            </a:r>
            <a:r>
              <a:rPr lang="en-US" sz="4400" dirty="0" err="1" smtClean="0">
                <a:solidFill>
                  <a:schemeClr val="tx1"/>
                </a:solidFill>
                <a:latin typeface="Avenir"/>
              </a:rPr>
              <a:t>Vs</a:t>
            </a:r>
            <a:r>
              <a:rPr lang="en-US" sz="4400" dirty="0" smtClean="0">
                <a:solidFill>
                  <a:schemeClr val="tx1"/>
                </a:solidFill>
                <a:latin typeface="Avenir"/>
              </a:rPr>
              <a:t> Physical </a:t>
            </a:r>
            <a:r>
              <a:rPr lang="en-US" sz="2400" dirty="0" smtClean="0">
                <a:solidFill>
                  <a:schemeClr val="tx1"/>
                </a:solidFill>
                <a:latin typeface="Avenir"/>
              </a:rPr>
              <a:t>(Data model)</a:t>
            </a: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535775" y="1784400"/>
            <a:ext cx="8306384" cy="772369"/>
          </a:xfrm>
          <a:prstGeom prst="rect">
            <a:avLst/>
          </a:prstGeom>
        </p:spPr>
        <p:txBody>
          <a:bodyPr wrap="square" lIns="91425" tIns="91425" rIns="91425" bIns="91425" anchor="t" anchorCtr="0">
            <a:noAutofit/>
          </a:bodyPr>
          <a:lstStyle/>
          <a:p>
            <a:r>
              <a:rPr lang="en-US" sz="1800" dirty="0">
                <a:solidFill>
                  <a:srgbClr val="222222"/>
                </a:solidFill>
                <a:latin typeface="Open Sans"/>
              </a:rPr>
              <a:t>Logical data model</a:t>
            </a:r>
            <a:r>
              <a:rPr lang="en-US" sz="1800" b="0" dirty="0">
                <a:solidFill>
                  <a:srgbClr val="222222"/>
                </a:solidFill>
                <a:latin typeface="Open Sans"/>
              </a:rPr>
              <a:t> is created at the requirements gathering, system analysis and top level design. It is a communication and specification tool for business analysts and business.</a:t>
            </a:r>
            <a:br>
              <a:rPr lang="en-US" sz="1800" b="0" dirty="0">
                <a:solidFill>
                  <a:srgbClr val="222222"/>
                </a:solidFill>
                <a:latin typeface="Open Sans"/>
              </a:rPr>
            </a:br>
            <a:r>
              <a:rPr lang="en-US" sz="1800" b="0" dirty="0" smtClean="0">
                <a:solidFill>
                  <a:srgbClr val="222222"/>
                </a:solidFill>
                <a:latin typeface="Open Sans"/>
              </a:rPr>
              <a:t/>
            </a:r>
            <a:br>
              <a:rPr lang="en-US" sz="1800" b="0" dirty="0" smtClean="0">
                <a:solidFill>
                  <a:srgbClr val="222222"/>
                </a:solidFill>
                <a:latin typeface="Open Sans"/>
              </a:rPr>
            </a:br>
            <a:r>
              <a:rPr lang="en-US" sz="1800" dirty="0" smtClean="0">
                <a:solidFill>
                  <a:srgbClr val="222222"/>
                </a:solidFill>
                <a:latin typeface="Open Sans"/>
              </a:rPr>
              <a:t>Physical </a:t>
            </a:r>
            <a:r>
              <a:rPr lang="en-US" sz="1800" dirty="0">
                <a:solidFill>
                  <a:srgbClr val="222222"/>
                </a:solidFill>
                <a:latin typeface="Open Sans"/>
              </a:rPr>
              <a:t>data model</a:t>
            </a:r>
            <a:r>
              <a:rPr lang="en-US" sz="1800" b="0" dirty="0">
                <a:solidFill>
                  <a:srgbClr val="222222"/>
                </a:solidFill>
                <a:latin typeface="Open Sans"/>
              </a:rPr>
              <a:t> is created when you translate top level design into physical tables in the database. This model is slightly different due to the fact that you have to worry about many details. This model is created by database/software architects, software developers or database administrators.</a:t>
            </a:r>
          </a:p>
        </p:txBody>
      </p:sp>
    </p:spTree>
    <p:extLst>
      <p:ext uri="{BB962C8B-B14F-4D97-AF65-F5344CB8AC3E}">
        <p14:creationId xmlns:p14="http://schemas.microsoft.com/office/powerpoint/2010/main" val="13713409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Recursive Relationships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
        <p:nvSpPr>
          <p:cNvPr id="2" name="Rectangle 1"/>
          <p:cNvSpPr/>
          <p:nvPr/>
        </p:nvSpPr>
        <p:spPr>
          <a:xfrm>
            <a:off x="306280" y="1145975"/>
            <a:ext cx="4572000" cy="738664"/>
          </a:xfrm>
          <a:prstGeom prst="rect">
            <a:avLst/>
          </a:prstGeom>
        </p:spPr>
        <p:txBody>
          <a:bodyPr>
            <a:spAutoFit/>
          </a:bodyPr>
          <a:lstStyle/>
          <a:p>
            <a:pPr eaLnBrk="1" hangingPunct="1"/>
            <a:r>
              <a:rPr lang="en-US" dirty="0" smtClean="0"/>
              <a:t>-Relationship </a:t>
            </a:r>
            <a:r>
              <a:rPr lang="en-US" dirty="0"/>
              <a:t>can exist between occurrences of the </a:t>
            </a:r>
            <a:r>
              <a:rPr lang="en-US" dirty="0" smtClean="0"/>
              <a:t>     same </a:t>
            </a:r>
            <a:r>
              <a:rPr lang="en-US" dirty="0"/>
              <a:t>entity </a:t>
            </a:r>
            <a:r>
              <a:rPr lang="en-US" dirty="0" smtClean="0"/>
              <a:t>set.</a:t>
            </a:r>
            <a:endParaRPr lang="en-US" dirty="0"/>
          </a:p>
          <a:p>
            <a:pPr eaLnBrk="1" hangingPunct="1"/>
            <a:r>
              <a:rPr lang="en-US" dirty="0" smtClean="0"/>
              <a:t>-Naturally </a:t>
            </a:r>
            <a:r>
              <a:rPr lang="en-US" dirty="0"/>
              <a:t>found within unary relationship</a:t>
            </a:r>
          </a:p>
        </p:txBody>
      </p:sp>
      <p:pic>
        <p:nvPicPr>
          <p:cNvPr id="5" name="Picture 3" descr="Fig04-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69869" y="1848035"/>
            <a:ext cx="5585534" cy="3295465"/>
          </a:xfrm>
          <a:prstGeom prst="rect">
            <a:avLst/>
          </a:prstGeom>
        </p:spPr>
      </p:pic>
    </p:spTree>
    <p:extLst>
      <p:ext uri="{BB962C8B-B14F-4D97-AF65-F5344CB8AC3E}">
        <p14:creationId xmlns:p14="http://schemas.microsoft.com/office/powerpoint/2010/main" val="3123117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Recursive Relationships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6" name="Picture 3" descr="Fig04-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58401" y="885347"/>
            <a:ext cx="6778625" cy="4179887"/>
          </a:xfrm>
          <a:prstGeom prst="rect">
            <a:avLst/>
          </a:prstGeom>
        </p:spPr>
      </p:pic>
    </p:spTree>
    <p:extLst>
      <p:ext uri="{BB962C8B-B14F-4D97-AF65-F5344CB8AC3E}">
        <p14:creationId xmlns:p14="http://schemas.microsoft.com/office/powerpoint/2010/main" val="2496238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Recursive Relationships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4" name="Picture 3" descr="Fig04-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09348" y="1034989"/>
            <a:ext cx="7089775" cy="3592513"/>
          </a:xfrm>
          <a:prstGeom prst="rect">
            <a:avLst/>
          </a:prstGeom>
        </p:spPr>
      </p:pic>
    </p:spTree>
    <p:extLst>
      <p:ext uri="{BB962C8B-B14F-4D97-AF65-F5344CB8AC3E}">
        <p14:creationId xmlns:p14="http://schemas.microsoft.com/office/powerpoint/2010/main" val="3215310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Recursive Relationships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5" name="Picture 3" descr="Fig04-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21505" y="1111189"/>
            <a:ext cx="7188693" cy="3914635"/>
          </a:xfrm>
          <a:prstGeom prst="rect">
            <a:avLst/>
          </a:prstGeom>
        </p:spPr>
      </p:pic>
    </p:spTree>
    <p:extLst>
      <p:ext uri="{BB962C8B-B14F-4D97-AF65-F5344CB8AC3E}">
        <p14:creationId xmlns:p14="http://schemas.microsoft.com/office/powerpoint/2010/main" val="242333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Composite Entities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b="0" dirty="0" smtClean="0"/>
              <a:t>Also </a:t>
            </a:r>
            <a:r>
              <a:rPr lang="en-US" sz="2000" b="0" dirty="0"/>
              <a:t>known as bridge </a:t>
            </a:r>
            <a:r>
              <a:rPr lang="en-US" sz="2000" b="0" dirty="0" smtClean="0"/>
              <a:t>entities.</a:t>
            </a:r>
            <a:r>
              <a:rPr lang="en-US" sz="2000" b="0" dirty="0"/>
              <a:t/>
            </a:r>
            <a:br>
              <a:rPr lang="en-US" sz="2000" b="0" dirty="0"/>
            </a:br>
            <a:r>
              <a:rPr lang="en-US" sz="2000" b="0" dirty="0"/>
              <a:t>Composed of primary keys of each of the entities to be connected</a:t>
            </a:r>
            <a:br>
              <a:rPr lang="en-US" sz="2000" b="0" dirty="0"/>
            </a:br>
            <a:r>
              <a:rPr lang="en-US" sz="2000" b="0" dirty="0"/>
              <a:t>May also contain additional attributes that play no role in connective </a:t>
            </a:r>
            <a:r>
              <a:rPr lang="en-US" sz="2000" b="0" dirty="0" smtClean="0"/>
              <a:t>process.</a:t>
            </a:r>
            <a:r>
              <a:rPr lang="en-US" sz="2000" dirty="0"/>
              <a:t/>
            </a:r>
            <a:br>
              <a:rPr lang="en-US" sz="2000" dirty="0"/>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3989673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Composite Entities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3" name="Picture 3" descr="Fig04-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64499" y="1020931"/>
            <a:ext cx="6302706" cy="3965748"/>
          </a:xfrm>
          <a:prstGeom prst="rect">
            <a:avLst/>
          </a:prstGeom>
        </p:spPr>
      </p:pic>
    </p:spTree>
    <p:extLst>
      <p:ext uri="{BB962C8B-B14F-4D97-AF65-F5344CB8AC3E}">
        <p14:creationId xmlns:p14="http://schemas.microsoft.com/office/powerpoint/2010/main" val="769698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4400" dirty="0">
                <a:solidFill>
                  <a:schemeClr val="tx1"/>
                </a:solidFill>
              </a:rPr>
              <a:t>Composite Entities</a:t>
            </a:r>
            <a:r>
              <a:rPr lang="en-US" sz="3200" b="0" kern="1200" dirty="0" smtClean="0">
                <a:solidFill>
                  <a:schemeClr val="tx1"/>
                </a:solidFill>
                <a:latin typeface="Arial"/>
              </a:rPr>
              <a:t/>
            </a:r>
            <a:br>
              <a:rPr lang="en-US" sz="3200" b="0" kern="1200" dirty="0" smtClean="0">
                <a:solidFill>
                  <a:schemeClr val="tx1"/>
                </a:solidFill>
                <a:latin typeface="Arial"/>
              </a:rPr>
            </a:br>
            <a:r>
              <a:rPr lang="en-US" sz="3200" b="0" kern="1200" dirty="0" smtClean="0">
                <a:solidFill>
                  <a:schemeClr val="tx1"/>
                </a:solidFill>
                <a:latin typeface="Arial"/>
              </a:rPr>
              <a:t/>
            </a:r>
            <a:br>
              <a:rPr lang="en-US" sz="3200" b="0" kern="1200" dirty="0" smtClean="0">
                <a:solidFill>
                  <a:schemeClr val="tx1"/>
                </a:solidFill>
                <a:latin typeface="Arial"/>
              </a:rPr>
            </a:br>
            <a:r>
              <a:rPr lang="en-US" sz="2000" dirty="0"/>
              <a:t/>
            </a:r>
            <a:br>
              <a:rPr lang="en-US" sz="2000" dirty="0"/>
            </a:br>
            <a:r>
              <a:rPr lang="en-US" sz="2000" dirty="0"/>
              <a:t/>
            </a:r>
            <a:br>
              <a:rPr lang="en-US" sz="2000" dirty="0"/>
            </a:br>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pic>
        <p:nvPicPr>
          <p:cNvPr id="4" name="Picture 3" descr="Fig04-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58252" y="1162975"/>
            <a:ext cx="7315200" cy="3276600"/>
          </a:xfrm>
          <a:prstGeom prst="rect">
            <a:avLst/>
          </a:prstGeom>
        </p:spPr>
      </p:pic>
      <p:pic>
        <p:nvPicPr>
          <p:cNvPr id="2" name="Picture 1"/>
          <p:cNvPicPr>
            <a:picLocks noChangeAspect="1"/>
          </p:cNvPicPr>
          <p:nvPr/>
        </p:nvPicPr>
        <p:blipFill>
          <a:blip r:embed="rId4"/>
          <a:stretch>
            <a:fillRect/>
          </a:stretch>
        </p:blipFill>
        <p:spPr>
          <a:xfrm>
            <a:off x="1402671" y="4183325"/>
            <a:ext cx="5642099" cy="960175"/>
          </a:xfrm>
          <a:prstGeom prst="rect">
            <a:avLst/>
          </a:prstGeom>
        </p:spPr>
      </p:pic>
    </p:spTree>
    <p:extLst>
      <p:ext uri="{BB962C8B-B14F-4D97-AF65-F5344CB8AC3E}">
        <p14:creationId xmlns:p14="http://schemas.microsoft.com/office/powerpoint/2010/main" val="126621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546082" cy="768000"/>
          </a:xfrm>
          <a:prstGeom prst="rect">
            <a:avLst/>
          </a:prstGeom>
        </p:spPr>
        <p:txBody>
          <a:bodyPr wrap="square" lIns="91425" tIns="91425" rIns="91425" bIns="91425" anchor="t" anchorCtr="0">
            <a:noAutofit/>
          </a:bodyPr>
          <a:lstStyle/>
          <a:p>
            <a:pPr eaLnBrk="1" hangingPunct="1"/>
            <a:r>
              <a:rPr lang="en-US" sz="2000" dirty="0"/>
              <a:t/>
            </a:r>
            <a:br>
              <a:rPr lang="en-US" sz="2000" dirty="0"/>
            </a:br>
            <a:r>
              <a:rPr lang="en-US" sz="2000" b="0" dirty="0"/>
              <a:t/>
            </a:r>
            <a:br>
              <a:rPr lang="en-US" sz="2000" b="0" dirty="0"/>
            </a:br>
            <a:r>
              <a:rPr lang="en-US" sz="2000" dirty="0"/>
              <a:t/>
            </a:r>
            <a:br>
              <a:rPr lang="en-US" sz="2000" dirty="0"/>
            </a:br>
            <a:r>
              <a:rPr lang="en-US" sz="3200" dirty="0"/>
              <a:t/>
            </a:r>
            <a:br>
              <a:rPr lang="en-US" sz="3200" dirty="0"/>
            </a:br>
            <a:r>
              <a:rPr lang="en-US" sz="3200" dirty="0"/>
              <a:t/>
            </a:r>
            <a:br>
              <a:rPr lang="en-US" sz="3200" dirty="0"/>
            </a:br>
            <a:r>
              <a:rPr lang="en-US" sz="4800" dirty="0" smtClean="0"/>
              <a:t/>
            </a:r>
            <a:br>
              <a:rPr lang="en-US" sz="4800" dirty="0" smtClean="0"/>
            </a:br>
            <a:r>
              <a:rPr lang="en-US" sz="4800" dirty="0" smtClean="0"/>
              <a:t/>
            </a:r>
            <a:br>
              <a:rPr lang="en-US" sz="4800" dirty="0" smtClean="0"/>
            </a:br>
            <a:r>
              <a:rPr lang="en-US" sz="9600" dirty="0" smtClean="0">
                <a:solidFill>
                  <a:srgbClr val="3D4752"/>
                </a:solidFill>
                <a:latin typeface="Avenir"/>
              </a:rPr>
              <a:t/>
            </a:r>
            <a:br>
              <a:rPr lang="en-US" sz="9600" dirty="0" smtClean="0">
                <a:solidFill>
                  <a:srgbClr val="3D4752"/>
                </a:solidFill>
                <a:latin typeface="Avenir"/>
              </a:rPr>
            </a:br>
            <a:endParaRPr lang="en" sz="9600" dirty="0">
              <a:solidFill>
                <a:schemeClr val="dk1"/>
              </a:solidFill>
            </a:endParaRPr>
          </a:p>
        </p:txBody>
      </p:sp>
    </p:spTree>
    <p:extLst>
      <p:ext uri="{BB962C8B-B14F-4D97-AF65-F5344CB8AC3E}">
        <p14:creationId xmlns:p14="http://schemas.microsoft.com/office/powerpoint/2010/main" val="412241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448229"/>
            <a:ext cx="7871378" cy="768000"/>
          </a:xfrm>
          <a:prstGeom prst="rect">
            <a:avLst/>
          </a:prstGeom>
        </p:spPr>
        <p:txBody>
          <a:bodyPr wrap="square" lIns="91425" tIns="91425" rIns="91425" bIns="91425" anchor="t" anchorCtr="0">
            <a:noAutofit/>
          </a:bodyPr>
          <a:lstStyle/>
          <a:p>
            <a:r>
              <a:rPr lang="en-US" sz="3200" dirty="0">
                <a:solidFill>
                  <a:schemeClr val="tx1"/>
                </a:solidFill>
              </a:rPr>
              <a:t>Uses of entity relationship diagrams</a:t>
            </a:r>
            <a:r>
              <a:rPr lang="en-US" sz="4800" dirty="0"/>
              <a:t/>
            </a:r>
            <a:br>
              <a:rPr lang="en-US" sz="4800" dirty="0"/>
            </a:b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535775" y="1056431"/>
            <a:ext cx="8306384" cy="772369"/>
          </a:xfrm>
          <a:prstGeom prst="rect">
            <a:avLst/>
          </a:prstGeom>
        </p:spPr>
        <p:txBody>
          <a:bodyPr wrap="square" lIns="91425" tIns="91425" rIns="91425" bIns="91425" anchor="t" anchorCtr="0">
            <a:noAutofit/>
          </a:bodyPr>
          <a:lstStyle/>
          <a:p>
            <a:pPr>
              <a:buFont typeface="Arial" panose="020B0604020202020204" pitchFamily="34" charset="0"/>
              <a:buChar char="•"/>
            </a:pPr>
            <a:r>
              <a:rPr lang="en-US" sz="1800" dirty="0">
                <a:solidFill>
                  <a:srgbClr val="3D4752"/>
                </a:solidFill>
                <a:latin typeface="Avenir"/>
              </a:rPr>
              <a:t>Database design:</a:t>
            </a:r>
            <a:r>
              <a:rPr lang="en-US" sz="1800" b="0" dirty="0">
                <a:solidFill>
                  <a:srgbClr val="3D4752"/>
                </a:solidFill>
                <a:latin typeface="Avenir"/>
              </a:rPr>
              <a:t> ER diagrams are used to model and design relational databases, in terms of logic and business rules (in a logical data model) and in terms of the specific technology to be implemented (in a physical data model.) </a:t>
            </a:r>
            <a:r>
              <a:rPr lang="en-US" sz="1800" dirty="0" smtClean="0">
                <a:solidFill>
                  <a:srgbClr val="3D4752"/>
                </a:solidFill>
                <a:latin typeface="Avenir"/>
              </a:rPr>
              <a:t>Database </a:t>
            </a:r>
            <a:r>
              <a:rPr lang="en-US" sz="1800" dirty="0">
                <a:solidFill>
                  <a:srgbClr val="3D4752"/>
                </a:solidFill>
                <a:latin typeface="Avenir"/>
              </a:rPr>
              <a:t>troubleshooting: </a:t>
            </a:r>
            <a:r>
              <a:rPr lang="en-US" sz="1800" b="0" dirty="0">
                <a:solidFill>
                  <a:srgbClr val="3D4752"/>
                </a:solidFill>
                <a:latin typeface="Avenir"/>
              </a:rPr>
              <a:t>ER diagrams are used to analyze existing databases to find and resolve problems in logic or deployment. Drawing the diagram should reveal where it’s going wrong.</a:t>
            </a:r>
            <a:br>
              <a:rPr lang="en-US" sz="1800" b="0" dirty="0">
                <a:solidFill>
                  <a:srgbClr val="3D4752"/>
                </a:solidFill>
                <a:latin typeface="Avenir"/>
              </a:rPr>
            </a:br>
            <a:r>
              <a:rPr lang="en-US" sz="1800" dirty="0">
                <a:solidFill>
                  <a:srgbClr val="3D4752"/>
                </a:solidFill>
                <a:latin typeface="Avenir"/>
              </a:rPr>
              <a:t>Business information systems: </a:t>
            </a:r>
            <a:r>
              <a:rPr lang="en-US" sz="1800" b="0" dirty="0">
                <a:solidFill>
                  <a:srgbClr val="3D4752"/>
                </a:solidFill>
                <a:latin typeface="Avenir"/>
              </a:rPr>
              <a:t>The diagrams are used to design or analyze relational databases used in business processes. Any business process that uses fielded data involving entities, actions and interplay can potentially benefit from a relational database. It can streamline processes, uncover information more easily and improve results.</a:t>
            </a:r>
            <a:br>
              <a:rPr lang="en-US" sz="1800" b="0" dirty="0">
                <a:solidFill>
                  <a:srgbClr val="3D4752"/>
                </a:solidFill>
                <a:latin typeface="Avenir"/>
              </a:rPr>
            </a:br>
            <a:r>
              <a:rPr lang="en-US" sz="1800" dirty="0">
                <a:solidFill>
                  <a:srgbClr val="3D4752"/>
                </a:solidFill>
                <a:latin typeface="Avenir"/>
              </a:rPr>
              <a:t>Business process re-engineering (BPR): </a:t>
            </a:r>
            <a:r>
              <a:rPr lang="en-US" sz="1800" b="0" dirty="0">
                <a:solidFill>
                  <a:srgbClr val="3D4752"/>
                </a:solidFill>
                <a:latin typeface="Avenir"/>
              </a:rPr>
              <a:t>ER diagrams help in analyzing databases used in business process re-engineering and in modeling a new database setup.</a:t>
            </a:r>
            <a:br>
              <a:rPr lang="en-US" sz="1800" b="0" dirty="0">
                <a:solidFill>
                  <a:srgbClr val="3D4752"/>
                </a:solidFill>
                <a:latin typeface="Avenir"/>
              </a:rPr>
            </a:br>
            <a:r>
              <a:rPr lang="en-US" sz="1800" b="0" dirty="0">
                <a:solidFill>
                  <a:srgbClr val="3D4752"/>
                </a:solidFill>
                <a:latin typeface="Avenir"/>
              </a:rPr>
              <a:t> </a:t>
            </a:r>
            <a:endParaRPr sz="1800" b="0" dirty="0">
              <a:latin typeface="Lato"/>
              <a:ea typeface="Lato"/>
              <a:cs typeface="Lato"/>
              <a:sym typeface="Lato"/>
            </a:endParaRPr>
          </a:p>
        </p:txBody>
      </p:sp>
    </p:spTree>
    <p:extLst>
      <p:ext uri="{BB962C8B-B14F-4D97-AF65-F5344CB8AC3E}">
        <p14:creationId xmlns:p14="http://schemas.microsoft.com/office/powerpoint/2010/main" val="4186725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438120" y="383676"/>
            <a:ext cx="8407154" cy="768000"/>
          </a:xfrm>
          <a:prstGeom prst="rect">
            <a:avLst/>
          </a:prstGeom>
        </p:spPr>
        <p:txBody>
          <a:bodyPr wrap="square" lIns="91425" tIns="91425" rIns="91425" bIns="91425" anchor="t" anchorCtr="0">
            <a:noAutofit/>
          </a:bodyPr>
          <a:lstStyle/>
          <a:p>
            <a:r>
              <a:rPr lang="en-US" sz="3200" dirty="0">
                <a:solidFill>
                  <a:schemeClr val="tx1"/>
                </a:solidFill>
              </a:rPr>
              <a:t>The components </a:t>
            </a:r>
            <a:r>
              <a:rPr lang="en-US" sz="3200" dirty="0" smtClean="0">
                <a:solidFill>
                  <a:schemeClr val="tx1"/>
                </a:solidFill>
              </a:rPr>
              <a:t/>
            </a:r>
            <a:br>
              <a:rPr lang="en-US" sz="3200" dirty="0" smtClean="0">
                <a:solidFill>
                  <a:schemeClr val="tx1"/>
                </a:solidFill>
              </a:rPr>
            </a:br>
            <a:r>
              <a:rPr lang="en-US" sz="3200" dirty="0" smtClean="0">
                <a:solidFill>
                  <a:schemeClr val="tx1"/>
                </a:solidFill>
              </a:rPr>
              <a:t>and </a:t>
            </a:r>
            <a:br>
              <a:rPr lang="en-US" sz="3200" dirty="0" smtClean="0">
                <a:solidFill>
                  <a:schemeClr val="tx1"/>
                </a:solidFill>
              </a:rPr>
            </a:br>
            <a:r>
              <a:rPr lang="en-US" sz="3200" dirty="0" smtClean="0">
                <a:solidFill>
                  <a:schemeClr val="tx1"/>
                </a:solidFill>
              </a:rPr>
              <a:t>features </a:t>
            </a:r>
            <a:r>
              <a:rPr lang="en-US" sz="3200" dirty="0">
                <a:solidFill>
                  <a:schemeClr val="tx1"/>
                </a:solidFill>
              </a:rPr>
              <a:t>of an ER diagram</a:t>
            </a:r>
            <a:r>
              <a:rPr lang="en-US" sz="3200" dirty="0"/>
              <a:t/>
            </a:r>
            <a:br>
              <a:rPr lang="en-US" sz="3200" dirty="0"/>
            </a:br>
            <a:r>
              <a:rPr lang="en-US" sz="4800" dirty="0"/>
              <a:t/>
            </a:r>
            <a:br>
              <a:rPr lang="en-US" sz="4800" dirty="0"/>
            </a:b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438120" y="1970831"/>
            <a:ext cx="8306384" cy="772369"/>
          </a:xfrm>
          <a:prstGeom prst="rect">
            <a:avLst/>
          </a:prstGeom>
        </p:spPr>
        <p:txBody>
          <a:bodyPr wrap="square" lIns="91425" tIns="91425" rIns="91425" bIns="91425" anchor="t" anchorCtr="0">
            <a:noAutofit/>
          </a:bodyPr>
          <a:lstStyle/>
          <a:p>
            <a:r>
              <a:rPr lang="en-US" sz="1800" b="0" dirty="0" smtClean="0">
                <a:solidFill>
                  <a:srgbClr val="3D4752"/>
                </a:solidFill>
                <a:latin typeface="Avenir"/>
              </a:rPr>
              <a:t/>
            </a:r>
            <a:br>
              <a:rPr lang="en-US" sz="1800" b="0" dirty="0" smtClean="0">
                <a:solidFill>
                  <a:srgbClr val="3D4752"/>
                </a:solidFill>
                <a:latin typeface="Avenir"/>
              </a:rPr>
            </a:br>
            <a:r>
              <a:rPr lang="en-US" sz="1800" b="0" dirty="0" smtClean="0">
                <a:solidFill>
                  <a:srgbClr val="3D4752"/>
                </a:solidFill>
                <a:latin typeface="Avenir"/>
              </a:rPr>
              <a:t>ER </a:t>
            </a:r>
            <a:r>
              <a:rPr lang="en-US" sz="1800" b="0" dirty="0">
                <a:solidFill>
                  <a:srgbClr val="3D4752"/>
                </a:solidFill>
                <a:latin typeface="Avenir"/>
              </a:rPr>
              <a:t>Diagrams are composed of entities, relationships and attributes. They also depict </a:t>
            </a:r>
            <a:r>
              <a:rPr lang="en-US" sz="2400" dirty="0">
                <a:solidFill>
                  <a:srgbClr val="3D4752"/>
                </a:solidFill>
                <a:latin typeface="Avenir"/>
              </a:rPr>
              <a:t>cardinality</a:t>
            </a:r>
            <a:r>
              <a:rPr lang="en-US" sz="1800" b="0" dirty="0">
                <a:solidFill>
                  <a:srgbClr val="3D4752"/>
                </a:solidFill>
                <a:latin typeface="Avenir"/>
              </a:rPr>
              <a:t>, which defines relationships in terms of numbers. </a:t>
            </a:r>
            <a:br>
              <a:rPr lang="en-US" sz="1800" b="0" dirty="0">
                <a:solidFill>
                  <a:srgbClr val="3D4752"/>
                </a:solidFill>
                <a:latin typeface="Avenir"/>
              </a:rPr>
            </a:br>
            <a:r>
              <a:rPr lang="en-US" sz="1800" b="0" dirty="0">
                <a:solidFill>
                  <a:srgbClr val="3D4752"/>
                </a:solidFill>
                <a:latin typeface="Avenir"/>
              </a:rPr>
              <a:t> </a:t>
            </a:r>
            <a:endParaRPr sz="1800" b="0" dirty="0">
              <a:latin typeface="Lato"/>
              <a:ea typeface="Lato"/>
              <a:cs typeface="Lato"/>
              <a:sym typeface="Lato"/>
            </a:endParaRPr>
          </a:p>
        </p:txBody>
      </p:sp>
    </p:spTree>
    <p:extLst>
      <p:ext uri="{BB962C8B-B14F-4D97-AF65-F5344CB8AC3E}">
        <p14:creationId xmlns:p14="http://schemas.microsoft.com/office/powerpoint/2010/main" val="2406409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438120" y="383676"/>
            <a:ext cx="8407154"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3200" b="0" kern="1200" dirty="0">
                <a:solidFill>
                  <a:schemeClr val="tx1"/>
                </a:solidFill>
                <a:latin typeface="Arial"/>
              </a:rPr>
              <a:t>ERDs depict database’s main components:</a:t>
            </a:r>
            <a:r>
              <a:rPr lang="en-US" sz="3200" b="0" kern="1200" dirty="0">
                <a:solidFill>
                  <a:srgbClr val="000000"/>
                </a:solidFill>
                <a:latin typeface="Arial"/>
              </a:rPr>
              <a:t/>
            </a:r>
            <a:br>
              <a:rPr lang="en-US" sz="3200" b="0" kern="1200" dirty="0">
                <a:solidFill>
                  <a:srgbClr val="000000"/>
                </a:solidFill>
                <a:latin typeface="Arial"/>
              </a:rPr>
            </a:br>
            <a:r>
              <a:rPr lang="en-US" sz="3200" dirty="0"/>
              <a:t/>
            </a:r>
            <a:br>
              <a:rPr lang="en-US" sz="3200" dirty="0"/>
            </a:br>
            <a:r>
              <a:rPr lang="en-US" sz="4800" dirty="0"/>
              <a:t/>
            </a:r>
            <a:br>
              <a:rPr lang="en-US" sz="4800" dirty="0"/>
            </a:b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251689" y="1731134"/>
            <a:ext cx="8306384" cy="772369"/>
          </a:xfrm>
          <a:prstGeom prst="rect">
            <a:avLst/>
          </a:prstGeom>
        </p:spPr>
        <p:txBody>
          <a:bodyPr wrap="square" lIns="91425" tIns="91425" rIns="91425" bIns="91425" anchor="t" anchorCtr="0">
            <a:noAutofit/>
          </a:bodyPr>
          <a:lstStyle/>
          <a:p>
            <a:pPr marL="457200" lvl="1" algn="l" fontAlgn="base">
              <a:spcBef>
                <a:spcPct val="20000"/>
              </a:spcBef>
              <a:spcAft>
                <a:spcPct val="0"/>
              </a:spcAft>
              <a:buClrTx/>
              <a:buSzTx/>
            </a:pPr>
            <a:r>
              <a:rPr lang="en-US" sz="2800" b="0" kern="1200" dirty="0">
                <a:solidFill>
                  <a:srgbClr val="000000"/>
                </a:solidFill>
                <a:latin typeface="Arial"/>
              </a:rPr>
              <a:t>Entities</a:t>
            </a:r>
            <a:br>
              <a:rPr lang="en-US" sz="2800" b="0" kern="1200" dirty="0">
                <a:solidFill>
                  <a:srgbClr val="000000"/>
                </a:solidFill>
                <a:latin typeface="Arial"/>
              </a:rPr>
            </a:br>
            <a:r>
              <a:rPr lang="en-US" sz="2800" b="0" kern="1200" dirty="0">
                <a:solidFill>
                  <a:srgbClr val="000000"/>
                </a:solidFill>
                <a:latin typeface="Arial"/>
              </a:rPr>
              <a:t>Attributes</a:t>
            </a:r>
            <a:br>
              <a:rPr lang="en-US" sz="2800" b="0" kern="1200" dirty="0">
                <a:solidFill>
                  <a:srgbClr val="000000"/>
                </a:solidFill>
                <a:latin typeface="Arial"/>
              </a:rPr>
            </a:br>
            <a:r>
              <a:rPr lang="en-US" sz="2800" b="0" kern="1200" dirty="0">
                <a:solidFill>
                  <a:srgbClr val="000000"/>
                </a:solidFill>
                <a:latin typeface="Arial"/>
              </a:rPr>
              <a:t>Relationships</a:t>
            </a:r>
            <a:br>
              <a:rPr lang="en-US" sz="2800" b="0" kern="1200" dirty="0">
                <a:solidFill>
                  <a:srgbClr val="000000"/>
                </a:solidFill>
                <a:latin typeface="Arial"/>
              </a:rPr>
            </a:br>
            <a:r>
              <a:rPr lang="en-US" sz="1800" b="0" dirty="0">
                <a:solidFill>
                  <a:srgbClr val="3D4752"/>
                </a:solidFill>
                <a:latin typeface="Avenir"/>
              </a:rPr>
              <a:t> </a:t>
            </a:r>
            <a:endParaRPr sz="1800" b="0" dirty="0">
              <a:latin typeface="Lato"/>
              <a:ea typeface="Lato"/>
              <a:cs typeface="Lato"/>
              <a:sym typeface="Lato"/>
            </a:endParaRPr>
          </a:p>
        </p:txBody>
      </p:sp>
    </p:spTree>
    <p:extLst>
      <p:ext uri="{BB962C8B-B14F-4D97-AF65-F5344CB8AC3E}">
        <p14:creationId xmlns:p14="http://schemas.microsoft.com/office/powerpoint/2010/main" val="1655258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407154"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5400" kern="1200" dirty="0" smtClean="0">
                <a:solidFill>
                  <a:schemeClr val="tx1"/>
                </a:solidFill>
                <a:latin typeface="Raleway" panose="020B0604020202020204" charset="0"/>
              </a:rPr>
              <a:t>Entity</a:t>
            </a:r>
            <a:r>
              <a:rPr lang="en-US" sz="3200" b="0" kern="1200" dirty="0">
                <a:solidFill>
                  <a:srgbClr val="000000"/>
                </a:solidFill>
                <a:latin typeface="Arial"/>
              </a:rPr>
              <a:t/>
            </a:r>
            <a:br>
              <a:rPr lang="en-US" sz="3200" b="0" kern="1200" dirty="0">
                <a:solidFill>
                  <a:srgbClr val="000000"/>
                </a:solidFill>
                <a:latin typeface="Arial"/>
              </a:rPr>
            </a:br>
            <a:r>
              <a:rPr lang="en-US" sz="3200" dirty="0"/>
              <a:t/>
            </a:r>
            <a:br>
              <a:rPr lang="en-US" sz="3200" dirty="0"/>
            </a:br>
            <a:r>
              <a:rPr lang="en-US" sz="4800" dirty="0"/>
              <a:t/>
            </a:r>
            <a:br>
              <a:rPr lang="en-US" sz="4800" dirty="0"/>
            </a:b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109646" y="1065308"/>
            <a:ext cx="8306384" cy="772369"/>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2400" b="0" kern="1200" dirty="0" smtClean="0">
                <a:solidFill>
                  <a:srgbClr val="000000"/>
                </a:solidFill>
                <a:latin typeface="Avenir"/>
              </a:rPr>
              <a:t>- Refers </a:t>
            </a:r>
            <a:r>
              <a:rPr lang="en-US" sz="2400" b="0" kern="1200" dirty="0">
                <a:solidFill>
                  <a:srgbClr val="000000"/>
                </a:solidFill>
                <a:latin typeface="Avenir"/>
              </a:rPr>
              <a:t>to entity set and not to single entity </a:t>
            </a:r>
            <a:r>
              <a:rPr lang="en-US" sz="2400" b="0" kern="1200" dirty="0" smtClean="0">
                <a:solidFill>
                  <a:srgbClr val="000000"/>
                </a:solidFill>
                <a:latin typeface="Avenir"/>
              </a:rPr>
              <a:t>occurrence.</a:t>
            </a:r>
            <a:br>
              <a:rPr lang="en-US" sz="2400" b="0" kern="1200" dirty="0" smtClean="0">
                <a:solidFill>
                  <a:srgbClr val="000000"/>
                </a:solidFill>
                <a:latin typeface="Avenir"/>
              </a:rPr>
            </a:br>
            <a:r>
              <a:rPr lang="en-US" sz="2400" b="0" kern="1200" dirty="0" smtClean="0">
                <a:solidFill>
                  <a:srgbClr val="000000"/>
                </a:solidFill>
                <a:latin typeface="Avenir"/>
              </a:rPr>
              <a:t>- Corresponds </a:t>
            </a:r>
            <a:r>
              <a:rPr lang="en-US" sz="2400" b="0" kern="1200" dirty="0">
                <a:solidFill>
                  <a:srgbClr val="000000"/>
                </a:solidFill>
                <a:latin typeface="Avenir"/>
              </a:rPr>
              <a:t>to table and not to row in relational </a:t>
            </a:r>
            <a:r>
              <a:rPr lang="en-US" sz="2400" b="0" kern="1200" dirty="0" smtClean="0">
                <a:solidFill>
                  <a:srgbClr val="000000"/>
                </a:solidFill>
                <a:latin typeface="Avenir"/>
              </a:rPr>
              <a:t>environment.</a:t>
            </a:r>
            <a:br>
              <a:rPr lang="en-US" sz="2400" b="0" kern="1200" dirty="0" smtClean="0">
                <a:solidFill>
                  <a:srgbClr val="000000"/>
                </a:solidFill>
                <a:latin typeface="Avenir"/>
              </a:rPr>
            </a:br>
            <a:r>
              <a:rPr lang="en-US" sz="2400" b="0" kern="1200" dirty="0" smtClean="0">
                <a:solidFill>
                  <a:srgbClr val="000000"/>
                </a:solidFill>
                <a:latin typeface="Avenir"/>
              </a:rPr>
              <a:t>- In </a:t>
            </a:r>
            <a:r>
              <a:rPr lang="en-US" sz="2400" b="0" kern="1200" dirty="0">
                <a:solidFill>
                  <a:srgbClr val="000000"/>
                </a:solidFill>
                <a:latin typeface="Avenir"/>
              </a:rPr>
              <a:t>both Chen and Crow’s Foot models, entity is </a:t>
            </a:r>
            <a:r>
              <a:rPr lang="en-US" sz="2400" b="0" kern="1200" dirty="0" smtClean="0">
                <a:solidFill>
                  <a:srgbClr val="000000"/>
                </a:solidFill>
                <a:latin typeface="Avenir"/>
              </a:rPr>
              <a:t>- represented </a:t>
            </a:r>
            <a:r>
              <a:rPr lang="en-US" sz="2400" b="0" kern="1200" dirty="0">
                <a:solidFill>
                  <a:srgbClr val="000000"/>
                </a:solidFill>
                <a:latin typeface="Avenir"/>
              </a:rPr>
              <a:t>by rectangle containing entity’s </a:t>
            </a:r>
            <a:r>
              <a:rPr lang="en-US" sz="2400" b="0" kern="1200" dirty="0" smtClean="0">
                <a:solidFill>
                  <a:srgbClr val="000000"/>
                </a:solidFill>
                <a:latin typeface="Avenir"/>
              </a:rPr>
              <a:t>name.</a:t>
            </a:r>
            <a:br>
              <a:rPr lang="en-US" sz="2400" b="0" kern="1200" dirty="0" smtClean="0">
                <a:solidFill>
                  <a:srgbClr val="000000"/>
                </a:solidFill>
                <a:latin typeface="Avenir"/>
              </a:rPr>
            </a:br>
            <a:r>
              <a:rPr lang="en-US" sz="2400" b="0" kern="1200" dirty="0" smtClean="0">
                <a:solidFill>
                  <a:srgbClr val="000000"/>
                </a:solidFill>
                <a:latin typeface="Avenir"/>
              </a:rPr>
              <a:t>- Entity </a:t>
            </a:r>
            <a:r>
              <a:rPr lang="en-US" sz="2400" b="0" kern="1200" dirty="0">
                <a:solidFill>
                  <a:srgbClr val="000000"/>
                </a:solidFill>
                <a:latin typeface="Avenir"/>
              </a:rPr>
              <a:t>name, a noun, is usually written in capital letters</a:t>
            </a:r>
            <a:r>
              <a:rPr lang="en-US" b="0" kern="1200" dirty="0">
                <a:solidFill>
                  <a:srgbClr val="000000"/>
                </a:solidFill>
                <a:latin typeface="Arial"/>
              </a:rPr>
              <a:t/>
            </a:r>
            <a:br>
              <a:rPr lang="en-US" b="0" kern="1200" dirty="0">
                <a:solidFill>
                  <a:srgbClr val="000000"/>
                </a:solidFill>
                <a:latin typeface="Arial"/>
              </a:rPr>
            </a:br>
            <a:r>
              <a:rPr lang="en-US" sz="2800" b="0" kern="1200" dirty="0">
                <a:solidFill>
                  <a:srgbClr val="000000"/>
                </a:solidFill>
                <a:latin typeface="Arial"/>
              </a:rPr>
              <a:t/>
            </a:r>
            <a:br>
              <a:rPr lang="en-US" sz="2800" b="0" kern="1200" dirty="0">
                <a:solidFill>
                  <a:srgbClr val="000000"/>
                </a:solidFill>
                <a:latin typeface="Arial"/>
              </a:rPr>
            </a:br>
            <a:r>
              <a:rPr lang="en-US" sz="1800" b="0" dirty="0">
                <a:solidFill>
                  <a:srgbClr val="3D4752"/>
                </a:solidFill>
                <a:latin typeface="Avenir"/>
              </a:rPr>
              <a:t> </a:t>
            </a:r>
            <a:endParaRPr sz="1800" b="0" dirty="0">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5521818" y="3418171"/>
            <a:ext cx="1935426" cy="1214539"/>
          </a:xfrm>
          <a:prstGeom prst="rect">
            <a:avLst/>
          </a:prstGeom>
        </p:spPr>
      </p:pic>
      <p:pic>
        <p:nvPicPr>
          <p:cNvPr id="3" name="Picture 2"/>
          <p:cNvPicPr>
            <a:picLocks noChangeAspect="1"/>
          </p:cNvPicPr>
          <p:nvPr/>
        </p:nvPicPr>
        <p:blipFill>
          <a:blip r:embed="rId4"/>
          <a:stretch>
            <a:fillRect/>
          </a:stretch>
        </p:blipFill>
        <p:spPr>
          <a:xfrm>
            <a:off x="2105488" y="3582463"/>
            <a:ext cx="1524000" cy="933450"/>
          </a:xfrm>
          <a:prstGeom prst="rect">
            <a:avLst/>
          </a:prstGeom>
        </p:spPr>
      </p:pic>
      <p:sp>
        <p:nvSpPr>
          <p:cNvPr id="4" name="TextBox 3"/>
          <p:cNvSpPr txBox="1"/>
          <p:nvPr/>
        </p:nvSpPr>
        <p:spPr>
          <a:xfrm>
            <a:off x="2173227" y="4515913"/>
            <a:ext cx="1388522" cy="307777"/>
          </a:xfrm>
          <a:prstGeom prst="rect">
            <a:avLst/>
          </a:prstGeom>
          <a:noFill/>
        </p:spPr>
        <p:txBody>
          <a:bodyPr wrap="none" rtlCol="0">
            <a:spAutoFit/>
          </a:bodyPr>
          <a:lstStyle/>
          <a:p>
            <a:r>
              <a:rPr lang="en-US" dirty="0" smtClean="0"/>
              <a:t>Chen notations</a:t>
            </a:r>
            <a:endParaRPr lang="en-US" dirty="0"/>
          </a:p>
        </p:txBody>
      </p:sp>
      <p:sp>
        <p:nvSpPr>
          <p:cNvPr id="5" name="TextBox 4"/>
          <p:cNvSpPr txBox="1"/>
          <p:nvPr/>
        </p:nvSpPr>
        <p:spPr>
          <a:xfrm>
            <a:off x="5671037" y="4515913"/>
            <a:ext cx="1636987" cy="307777"/>
          </a:xfrm>
          <a:prstGeom prst="rect">
            <a:avLst/>
          </a:prstGeom>
          <a:noFill/>
        </p:spPr>
        <p:txBody>
          <a:bodyPr wrap="none" rtlCol="0">
            <a:spAutoFit/>
          </a:bodyPr>
          <a:lstStyle/>
          <a:p>
            <a:r>
              <a:rPr lang="en-US" dirty="0" smtClean="0"/>
              <a:t>Crows Foot Model</a:t>
            </a:r>
            <a:endParaRPr lang="en-US" dirty="0"/>
          </a:p>
        </p:txBody>
      </p:sp>
    </p:spTree>
    <p:extLst>
      <p:ext uri="{BB962C8B-B14F-4D97-AF65-F5344CB8AC3E}">
        <p14:creationId xmlns:p14="http://schemas.microsoft.com/office/powerpoint/2010/main" val="1793540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242811" y="117347"/>
            <a:ext cx="8407154" cy="768000"/>
          </a:xfrm>
          <a:prstGeom prst="rect">
            <a:avLst/>
          </a:prstGeom>
        </p:spPr>
        <p:txBody>
          <a:bodyPr wrap="square" lIns="91425" tIns="91425" rIns="91425" bIns="91425" anchor="t" anchorCtr="0">
            <a:noAutofit/>
          </a:bodyPr>
          <a:lstStyle/>
          <a:p>
            <a:pPr lvl="0" fontAlgn="base">
              <a:spcBef>
                <a:spcPct val="20000"/>
              </a:spcBef>
              <a:spcAft>
                <a:spcPct val="0"/>
              </a:spcAft>
              <a:buClrTx/>
              <a:buSzTx/>
            </a:pPr>
            <a:r>
              <a:rPr lang="en-US" sz="5400" dirty="0">
                <a:solidFill>
                  <a:schemeClr val="tx1"/>
                </a:solidFill>
              </a:rPr>
              <a:t>Attributes</a:t>
            </a:r>
            <a:r>
              <a:rPr lang="en-US" sz="3200" b="0" kern="1200" dirty="0">
                <a:solidFill>
                  <a:srgbClr val="000000"/>
                </a:solidFill>
                <a:latin typeface="Arial"/>
              </a:rPr>
              <a:t/>
            </a:r>
            <a:br>
              <a:rPr lang="en-US" sz="3200" b="0" kern="1200" dirty="0">
                <a:solidFill>
                  <a:srgbClr val="000000"/>
                </a:solidFill>
                <a:latin typeface="Arial"/>
              </a:rPr>
            </a:br>
            <a:r>
              <a:rPr lang="en-US" sz="3200" dirty="0"/>
              <a:t/>
            </a:r>
            <a:br>
              <a:rPr lang="en-US" sz="3200" dirty="0"/>
            </a:br>
            <a:r>
              <a:rPr lang="en-US" sz="4800" dirty="0"/>
              <a:t/>
            </a:r>
            <a:br>
              <a:rPr lang="en-US" sz="4800" dirty="0"/>
            </a:br>
            <a:r>
              <a:rPr lang="en-US" sz="9600" dirty="0">
                <a:solidFill>
                  <a:srgbClr val="3D4752"/>
                </a:solidFill>
                <a:latin typeface="Avenir"/>
              </a:rPr>
              <a:t/>
            </a:r>
            <a:br>
              <a:rPr lang="en-US" sz="9600" dirty="0">
                <a:solidFill>
                  <a:srgbClr val="3D4752"/>
                </a:solidFill>
                <a:latin typeface="Avenir"/>
              </a:rPr>
            </a:br>
            <a:endParaRPr lang="en" sz="9600" dirty="0">
              <a:solidFill>
                <a:schemeClr val="dk1"/>
              </a:solidFill>
            </a:endParaRPr>
          </a:p>
        </p:txBody>
      </p:sp>
      <p:sp>
        <p:nvSpPr>
          <p:cNvPr id="79" name="Shape 79"/>
          <p:cNvSpPr txBox="1">
            <a:spLocks noGrp="1"/>
          </p:cNvSpPr>
          <p:nvPr>
            <p:ph type="title" idx="4294967295"/>
          </p:nvPr>
        </p:nvSpPr>
        <p:spPr>
          <a:xfrm>
            <a:off x="109646" y="1065308"/>
            <a:ext cx="8306384" cy="772369"/>
          </a:xfrm>
          <a:prstGeom prst="rect">
            <a:avLst/>
          </a:prstGeom>
        </p:spPr>
        <p:txBody>
          <a:bodyPr wrap="square" lIns="91425" tIns="91425" rIns="91425" bIns="91425" anchor="t" anchorCtr="0">
            <a:noAutofit/>
          </a:bodyPr>
          <a:lstStyle/>
          <a:p>
            <a:pPr eaLnBrk="1" hangingPunct="1"/>
            <a:r>
              <a:rPr lang="en-US" sz="2000" b="0" dirty="0" smtClean="0">
                <a:latin typeface="Avenir"/>
              </a:rPr>
              <a:t>- Characteristics </a:t>
            </a:r>
            <a:r>
              <a:rPr lang="en-US" sz="2000" b="0" dirty="0">
                <a:latin typeface="Avenir"/>
              </a:rPr>
              <a:t>of entities</a:t>
            </a:r>
            <a:br>
              <a:rPr lang="en-US" sz="2000" b="0" dirty="0">
                <a:latin typeface="Avenir"/>
              </a:rPr>
            </a:br>
            <a:r>
              <a:rPr lang="en-US" sz="2000" b="0" dirty="0" smtClean="0">
                <a:latin typeface="Avenir"/>
              </a:rPr>
              <a:t>- In </a:t>
            </a:r>
            <a:r>
              <a:rPr lang="en-US" sz="2000" b="0" dirty="0">
                <a:latin typeface="Avenir"/>
              </a:rPr>
              <a:t>Chen model, attributes are represented by ovals and are connected to entity rectangle with a line</a:t>
            </a:r>
            <a:br>
              <a:rPr lang="en-US" sz="2000" b="0" dirty="0">
                <a:latin typeface="Avenir"/>
              </a:rPr>
            </a:br>
            <a:r>
              <a:rPr lang="en-US" sz="2000" b="0" dirty="0" smtClean="0">
                <a:latin typeface="Avenir"/>
              </a:rPr>
              <a:t>- Each </a:t>
            </a:r>
            <a:r>
              <a:rPr lang="en-US" sz="2000" b="0" dirty="0">
                <a:latin typeface="Avenir"/>
              </a:rPr>
              <a:t>oval contains the name of attribute it represents</a:t>
            </a:r>
            <a:br>
              <a:rPr lang="en-US" sz="2000" b="0" dirty="0">
                <a:latin typeface="Avenir"/>
              </a:rPr>
            </a:br>
            <a:r>
              <a:rPr lang="en-US" sz="2000" b="0" dirty="0" smtClean="0">
                <a:latin typeface="Avenir"/>
              </a:rPr>
              <a:t>- In </a:t>
            </a:r>
            <a:r>
              <a:rPr lang="en-US" sz="2000" b="0" dirty="0">
                <a:latin typeface="Avenir"/>
              </a:rPr>
              <a:t>Crow’s Foot model, attributes are written in attribute box below entity rectangle</a:t>
            </a:r>
            <a:r>
              <a:rPr lang="en-US" sz="2400" dirty="0"/>
              <a:t/>
            </a:r>
            <a:br>
              <a:rPr lang="en-US" sz="2400" dirty="0"/>
            </a:br>
            <a:r>
              <a:rPr lang="en-US" b="0" kern="1200" dirty="0">
                <a:solidFill>
                  <a:srgbClr val="000000"/>
                </a:solidFill>
                <a:latin typeface="Arial"/>
              </a:rPr>
              <a:t/>
            </a:r>
            <a:br>
              <a:rPr lang="en-US" b="0" kern="1200" dirty="0">
                <a:solidFill>
                  <a:srgbClr val="000000"/>
                </a:solidFill>
                <a:latin typeface="Arial"/>
              </a:rPr>
            </a:br>
            <a:r>
              <a:rPr lang="en-US" sz="2800" b="0" kern="1200" dirty="0">
                <a:solidFill>
                  <a:srgbClr val="000000"/>
                </a:solidFill>
                <a:latin typeface="Arial"/>
              </a:rPr>
              <a:t/>
            </a:r>
            <a:br>
              <a:rPr lang="en-US" sz="2800" b="0" kern="1200" dirty="0">
                <a:solidFill>
                  <a:srgbClr val="000000"/>
                </a:solidFill>
                <a:latin typeface="Arial"/>
              </a:rPr>
            </a:br>
            <a:r>
              <a:rPr lang="en-US" sz="1800" b="0" dirty="0">
                <a:solidFill>
                  <a:srgbClr val="3D4752"/>
                </a:solidFill>
                <a:latin typeface="Avenir"/>
              </a:rPr>
              <a:t> </a:t>
            </a:r>
            <a:endParaRPr sz="1800" b="0" dirty="0">
              <a:latin typeface="Lato"/>
              <a:ea typeface="Lato"/>
              <a:cs typeface="Lato"/>
              <a:sym typeface="Lato"/>
            </a:endParaRPr>
          </a:p>
        </p:txBody>
      </p:sp>
      <p:sp>
        <p:nvSpPr>
          <p:cNvPr id="4" name="TextBox 3"/>
          <p:cNvSpPr txBox="1"/>
          <p:nvPr/>
        </p:nvSpPr>
        <p:spPr>
          <a:xfrm>
            <a:off x="2173227" y="4515913"/>
            <a:ext cx="1388522" cy="307777"/>
          </a:xfrm>
          <a:prstGeom prst="rect">
            <a:avLst/>
          </a:prstGeom>
          <a:noFill/>
        </p:spPr>
        <p:txBody>
          <a:bodyPr wrap="none" rtlCol="0">
            <a:spAutoFit/>
          </a:bodyPr>
          <a:lstStyle/>
          <a:p>
            <a:r>
              <a:rPr lang="en-US" dirty="0" smtClean="0"/>
              <a:t>Chen notations</a:t>
            </a:r>
            <a:endParaRPr lang="en-US" dirty="0"/>
          </a:p>
        </p:txBody>
      </p:sp>
      <p:sp>
        <p:nvSpPr>
          <p:cNvPr id="5" name="TextBox 4"/>
          <p:cNvSpPr txBox="1"/>
          <p:nvPr/>
        </p:nvSpPr>
        <p:spPr>
          <a:xfrm>
            <a:off x="5671037" y="4515913"/>
            <a:ext cx="1636987" cy="307777"/>
          </a:xfrm>
          <a:prstGeom prst="rect">
            <a:avLst/>
          </a:prstGeom>
          <a:noFill/>
        </p:spPr>
        <p:txBody>
          <a:bodyPr wrap="none" rtlCol="0">
            <a:spAutoFit/>
          </a:bodyPr>
          <a:lstStyle/>
          <a:p>
            <a:r>
              <a:rPr lang="en-US" dirty="0" smtClean="0"/>
              <a:t>Crows Foot Model</a:t>
            </a:r>
            <a:endParaRPr lang="en-US" dirty="0"/>
          </a:p>
        </p:txBody>
      </p:sp>
      <p:pic>
        <p:nvPicPr>
          <p:cNvPr id="7" name="Picture 6"/>
          <p:cNvPicPr>
            <a:picLocks noChangeAspect="1"/>
          </p:cNvPicPr>
          <p:nvPr/>
        </p:nvPicPr>
        <p:blipFill>
          <a:blip r:embed="rId3"/>
          <a:stretch>
            <a:fillRect/>
          </a:stretch>
        </p:blipFill>
        <p:spPr>
          <a:xfrm>
            <a:off x="5432255" y="3056738"/>
            <a:ext cx="2114550" cy="1533525"/>
          </a:xfrm>
          <a:prstGeom prst="rect">
            <a:avLst/>
          </a:prstGeom>
        </p:spPr>
      </p:pic>
      <p:pic>
        <p:nvPicPr>
          <p:cNvPr id="8" name="Picture 7"/>
          <p:cNvPicPr>
            <a:picLocks noChangeAspect="1"/>
          </p:cNvPicPr>
          <p:nvPr/>
        </p:nvPicPr>
        <p:blipFill>
          <a:blip r:embed="rId4"/>
          <a:stretch>
            <a:fillRect/>
          </a:stretch>
        </p:blipFill>
        <p:spPr>
          <a:xfrm>
            <a:off x="1913924" y="3572938"/>
            <a:ext cx="1647825" cy="942975"/>
          </a:xfrm>
          <a:prstGeom prst="rect">
            <a:avLst/>
          </a:prstGeom>
        </p:spPr>
      </p:pic>
    </p:spTree>
    <p:extLst>
      <p:ext uri="{BB962C8B-B14F-4D97-AF65-F5344CB8AC3E}">
        <p14:creationId xmlns:p14="http://schemas.microsoft.com/office/powerpoint/2010/main" val="18928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351</Words>
  <Application>Microsoft Office PowerPoint</Application>
  <PresentationFormat>On-screen Show (16:9)</PresentationFormat>
  <Paragraphs>77</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Lato</vt:lpstr>
      <vt:lpstr>PT Sans</vt:lpstr>
      <vt:lpstr>Avenir</vt:lpstr>
      <vt:lpstr>Raleway</vt:lpstr>
      <vt:lpstr>Open Sans</vt:lpstr>
      <vt:lpstr>Arial</vt:lpstr>
      <vt:lpstr>Swiss</vt:lpstr>
      <vt:lpstr>Entity Relationship Diagram</vt:lpstr>
      <vt:lpstr>What is an ER diagram? </vt:lpstr>
      <vt:lpstr>ERD Vs DFD </vt:lpstr>
      <vt:lpstr>Logical Vs Physical (Data model) </vt:lpstr>
      <vt:lpstr>Uses of entity relationship diagrams  </vt:lpstr>
      <vt:lpstr>The components  and  features of an ER diagram   </vt:lpstr>
      <vt:lpstr>ERDs depict database’s main components:    </vt:lpstr>
      <vt:lpstr>Entity    </vt:lpstr>
      <vt:lpstr>Attributes    </vt:lpstr>
      <vt:lpstr>Attributes    </vt:lpstr>
      <vt:lpstr>Identifiers (Primary Keys)    </vt:lpstr>
      <vt:lpstr>Composite Primary Keys    </vt:lpstr>
      <vt:lpstr>Composite Attributes    </vt:lpstr>
      <vt:lpstr>Multivalued Attributes    </vt:lpstr>
      <vt:lpstr>Multivalued Attributes    </vt:lpstr>
      <vt:lpstr>Resolving Multivalued Attribute Problems    </vt:lpstr>
      <vt:lpstr>Derived Attributes  Attribute whose value may be calculated (derived) from other attributes “Need not be physically stored within database Can be derived by using an algorithm”   </vt:lpstr>
      <vt:lpstr>Derived Attributes     </vt:lpstr>
      <vt:lpstr>Keys Super Key  An attribute or a combination of attribute that is used to identify the records uniquely is known as Super Key. A table can have many Super Keys.   E.g. of Super Key 1 ID 2 ID, Name 3 ID, Address 4 ID, Department_ID 5 ID, Salary 6 Name, Address 7 Name, Address, Department_ID ………… So on as any combination which can     identify the records uniquely will be a Super Key.    </vt:lpstr>
      <vt:lpstr>Keys Super Key      </vt:lpstr>
      <vt:lpstr>Keys  Candidate Key  It can be defined as minimal Super Key or irreducible Super Key. In other words an attribute or a combination of attribute that identifies the record uniquely but none of its proper subsets can identify the records uniquely OR A super key with no redundant attribute is known as candidate key. Candidate keys are selected from the set of super keys, the only thing we take care while selecting candidate key is: It should not have any redundant attributes. That’s the reason they are also termed as minimal super key.    </vt:lpstr>
      <vt:lpstr>Keys  E.g. of Candidate Key 1 Code 2 Name, Address For above table we have only two Candidate Keys (i.e. Irreducible Super Key) use to identify the records from the table uniquely. Code Key can identify the record uniquely and similarly combination of Name and Address can identify the record uniquely, but neither Name nor Address can be used to identify the records uniquely as it might be possible that we have two employees with similar name or two employees from the same house.     </vt:lpstr>
      <vt:lpstr>Keys Candidate Key      </vt:lpstr>
      <vt:lpstr>Keys Primary Key A Candidate Key that is used by the database designer for unique identification of each row in a table is known as Primary Key. A Primary Key can consist of one or more attributes of a table.  E.g. of Primary Key  Database designer can use one of the Candidate Key as a Primary Key. In this case we have “Code” and “Name, Address” as Candidate Key, we will consider “Code” Key as a Primary Key as the other key is the combination of more than one attribute.     </vt:lpstr>
      <vt:lpstr>Keys Primary Key        </vt:lpstr>
      <vt:lpstr>Keys Composite Key If we use multiple attributes to create a Primary Key then that Primary Key is called Composite Key (also called a Compound Key or Concatenated Key). E.g. of Composite Key, if we have used “Name, Address” as a Primary Key then it will be our Composite Key. Alternate Key – Alternate Key can be any of the Candidate Keys except for the Primary Key. E.g. of Alternate Key is “Name, Address” as it is the only other Candidate Key which is not a Primary Key. Secondary Key – The attributes that are not even the Super Key but can be still used for identification of records (not unique) are known as Secondary Key. E.g. of Secondary Key can be Name, Address, Salary, Department_ID etc. as they can identify the records but they might not be unique.     </vt:lpstr>
      <vt:lpstr>Relationships  Association between entities Participants are entities that participate in a relationship Relationships between entities always operate in both directions Relationship can be classified as 1:M Relationship classification is difficult to establish if know only one side of the relationship.      </vt:lpstr>
      <vt:lpstr>Connectivity and Cardinality  Connectivity  Used to describe the relationship classification Cardinality  Expresses minimum and maximum number of entity occurrences associated with one occurrence of related entity Established by very concise statements known as business rules       </vt:lpstr>
      <vt:lpstr>Connectivity and Cardinality         </vt:lpstr>
      <vt:lpstr>Connectivity and Cardinality Example       </vt:lpstr>
      <vt:lpstr>Relationship Strength(Classification)  Identifying Relationships Exists when PK of related entity contains PK component of parent entity. Identifying relationships exist when the primary key of the parent entity is included in the primary key of the child entity. non-identifying relationships Exists if PK of related entity does not contain PK component of parent entity. Non-identifying relationship exists when the primary key of the parent entity is included in the child entity but not as part of the child entity’s primary key        </vt:lpstr>
      <vt:lpstr>Relationship Strength(Classification)           </vt:lpstr>
      <vt:lpstr>Relationship Strength(Classification)  Strong (Identifying) Relationships         </vt:lpstr>
      <vt:lpstr>Relationship Strength(Classification) Weak (non-identifying ‘Mandatory’) relationships  A “mandatory” non-identifying relationship exists when the value in the child table cannot be null.        </vt:lpstr>
      <vt:lpstr>Relationship Strength(Classification) Weak (non-identifying ‘Optional’) relationships An “optional” non-identifying relationship exists when the value in the child table can be null        </vt:lpstr>
      <vt:lpstr>Weak Entities  Weak entity meets two conditions   -Existence-dependent  Cannot exist without entity with which it has a relationship.   -Has primary key that is partially or totally derived from  parent entity in  relationship.        </vt:lpstr>
      <vt:lpstr>Relationship Degree  Indicates number of entities or participants associated with a relationship  Unary relationship  Association is maintained within single entity  Binary relationship   Two entities are associated Ternary relationship   Three entities are associated         </vt:lpstr>
      <vt:lpstr>Relationship Degree           </vt:lpstr>
      <vt:lpstr>Relationship Degree           </vt:lpstr>
      <vt:lpstr>Recursive Relationships           </vt:lpstr>
      <vt:lpstr>Recursive Relationships           </vt:lpstr>
      <vt:lpstr>Recursive Relationships           </vt:lpstr>
      <vt:lpstr>Recursive Relationships           </vt:lpstr>
      <vt:lpstr>Composite Entities  Also known as bridge entities. Composed of primary keys of each of the entities to be connected May also contain additional attributes that play no role in connective process.          </vt:lpstr>
      <vt:lpstr>Composite Entities            </vt:lpstr>
      <vt:lpstr>Composite Entities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dc:title>
  <cp:lastModifiedBy>Zeeshan Saleem Khan</cp:lastModifiedBy>
  <cp:revision>45</cp:revision>
  <dcterms:modified xsi:type="dcterms:W3CDTF">2017-11-06T04:44:17Z</dcterms:modified>
</cp:coreProperties>
</file>