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3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3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2" r:id="rId9"/>
    <p:sldId id="283" r:id="rId10"/>
    <p:sldId id="284" r:id="rId11"/>
    <p:sldId id="285" r:id="rId12"/>
    <p:sldId id="288" r:id="rId13"/>
    <p:sldId id="289" r:id="rId14"/>
    <p:sldId id="263" r:id="rId15"/>
    <p:sldId id="264" r:id="rId16"/>
    <p:sldId id="265" r:id="rId17"/>
    <p:sldId id="266" r:id="rId18"/>
    <p:sldId id="267" r:id="rId19"/>
    <p:sldId id="290" r:id="rId20"/>
    <p:sldId id="291" r:id="rId21"/>
    <p:sldId id="292" r:id="rId22"/>
    <p:sldId id="268" r:id="rId23"/>
    <p:sldId id="269" r:id="rId24"/>
    <p:sldId id="286" r:id="rId25"/>
    <p:sldId id="287" r:id="rId26"/>
    <p:sldId id="270" r:id="rId27"/>
    <p:sldId id="294" r:id="rId28"/>
    <p:sldId id="295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0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5455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sng">
                <a:solidFill>
                  <a:srgbClr val="454552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5455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sng">
                <a:solidFill>
                  <a:srgbClr val="454552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5455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sng">
                <a:solidFill>
                  <a:srgbClr val="454552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5455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232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892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553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2263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886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5471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207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98678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0528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2013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18618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522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31826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3843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5033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5176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58368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6497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7157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78181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8478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91388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98120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204723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21132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21793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224536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23114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237871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24447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251078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25768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26428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270891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277622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284226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29083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297433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30403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31064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317246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323977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33058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33718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34378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35039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35699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363727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370332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37693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38354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39014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39674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40347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410082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41668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42329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42989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43649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44310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449834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45643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46304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46964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4762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4828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48958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49618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50279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50939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5160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5226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5292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535940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54254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54914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55575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5623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5689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575690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58229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58889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59550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60210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6087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615442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622045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6286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6352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64185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64846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6550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661796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6684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6750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6816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6882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6948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701548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70815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7147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7213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72796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73456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74129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747903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75450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7611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76771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77431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78092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787654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79425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80086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8074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81407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82067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82740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8340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8406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8472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85382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86042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5455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232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892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553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2263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886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5471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207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98678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0528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2013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18618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522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31826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3843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5033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5176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58368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6497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7157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78181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8478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91388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98120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204723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21132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21793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224536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23114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237871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24447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251078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25768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26428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270891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277622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284226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29083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297433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30403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31064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317246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323977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33058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33718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34378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35039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35699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363727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370332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37693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38354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39014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39674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40347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410082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41668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42329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42989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43649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44310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449834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8949" y="535940"/>
            <a:ext cx="816610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 u="sng">
                <a:solidFill>
                  <a:srgbClr val="454552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6858000" cy="2287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76909" y="6407482"/>
            <a:ext cx="248919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5455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soksan@yahoo.com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han@gmail.com" TargetMode="External"/><Relationship Id="rId4" Type="http://schemas.openxmlformats.org/officeDocument/2006/relationships/hyperlink" Target="mailto:sao@yahoo.co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jdoe@abc.com" TargetMode="External"/><Relationship Id="rId7" Type="http://schemas.openxmlformats.org/officeDocument/2006/relationships/hyperlink" Target="mailto:alee2@abc.com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pdoe@abc.com" TargetMode="External"/><Relationship Id="rId5" Type="http://schemas.openxmlformats.org/officeDocument/2006/relationships/hyperlink" Target="mailto:alee1@abc.com" TargetMode="External"/><Relationship Id="rId4" Type="http://schemas.openxmlformats.org/officeDocument/2006/relationships/hyperlink" Target="mailto:psmith@abc.com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5510" y="2429510"/>
            <a:ext cx="7315200" cy="1278890"/>
          </a:xfrm>
          <a:custGeom>
            <a:avLst/>
            <a:gdLst/>
            <a:ahLst/>
            <a:cxnLst/>
            <a:rect l="l" t="t" r="r" b="b"/>
            <a:pathLst>
              <a:path w="7315200" h="1278889">
                <a:moveTo>
                  <a:pt x="3657600" y="1278889"/>
                </a:moveTo>
                <a:lnTo>
                  <a:pt x="0" y="1278889"/>
                </a:lnTo>
                <a:lnTo>
                  <a:pt x="0" y="0"/>
                </a:lnTo>
                <a:lnTo>
                  <a:pt x="7315200" y="0"/>
                </a:lnTo>
                <a:lnTo>
                  <a:pt x="7315200" y="1278889"/>
                </a:lnTo>
                <a:lnTo>
                  <a:pt x="3657600" y="1278889"/>
                </a:lnTo>
                <a:close/>
              </a:path>
            </a:pathLst>
          </a:custGeom>
          <a:ln w="6469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2839" y="2547620"/>
            <a:ext cx="70878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7970">
              <a:lnSpc>
                <a:spcPct val="100000"/>
              </a:lnSpc>
              <a:spcBef>
                <a:spcPts val="100"/>
              </a:spcBef>
            </a:pPr>
            <a:r>
              <a:rPr u="none" spc="-5" dirty="0">
                <a:solidFill>
                  <a:srgbClr val="000000"/>
                </a:solidFill>
              </a:rPr>
              <a:t>Normalization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92860" y="63881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54552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43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04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64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2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28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958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18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79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939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60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6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92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5940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54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14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575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23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89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5690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229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889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550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210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7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5442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2045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86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52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185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846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50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1796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84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50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16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82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48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1548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815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47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13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796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456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129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7903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450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11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771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431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092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7654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425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086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4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407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067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740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40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06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72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382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6042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71559" y="6353809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71559" y="1143000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3390" y="6432550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65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488949" y="535940"/>
            <a:ext cx="8166100" cy="1059263"/>
          </a:xfrm>
          <a:prstGeom prst="rect">
            <a:avLst/>
          </a:prstGeom>
        </p:spPr>
        <p:txBody>
          <a:bodyPr vert="horz" wrap="square" lIns="0" tIns="73659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  <a:tabLst>
                <a:tab pos="8152765" algn="l"/>
              </a:tabLst>
            </a:pPr>
            <a:r>
              <a:rPr lang="en-US" spc="-5" dirty="0"/>
              <a:t>Example Data Organization:  First Normal </a:t>
            </a:r>
            <a:r>
              <a:rPr lang="en-US" spc="-5" dirty="0" smtClean="0"/>
              <a:t>Form</a:t>
            </a:r>
            <a:r>
              <a:rPr spc="-5" dirty="0"/>
              <a:t>	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676909" y="6407482"/>
            <a:ext cx="1498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dirty="0">
                <a:solidFill>
                  <a:srgbClr val="454552"/>
                </a:solidFill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pic>
        <p:nvPicPr>
          <p:cNvPr id="72" name="Picture 6" descr="fig05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438400"/>
            <a:ext cx="41148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" descr="fig 05-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1371600"/>
            <a:ext cx="4149725" cy="335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AutoShape 8"/>
          <p:cNvSpPr>
            <a:spLocks noChangeArrowheads="1"/>
          </p:cNvSpPr>
          <p:nvPr/>
        </p:nvSpPr>
        <p:spPr bwMode="auto">
          <a:xfrm rot="20251894">
            <a:off x="3238500" y="1752600"/>
            <a:ext cx="1295400" cy="457200"/>
          </a:xfrm>
          <a:prstGeom prst="curvedDownArrow">
            <a:avLst>
              <a:gd name="adj1" fmla="val 56667"/>
              <a:gd name="adj2" fmla="val 113333"/>
              <a:gd name="adj3" fmla="val 33333"/>
            </a:avLst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Text Box 9"/>
          <p:cNvSpPr txBox="1">
            <a:spLocks noChangeArrowheads="1"/>
          </p:cNvSpPr>
          <p:nvPr/>
        </p:nvSpPr>
        <p:spPr bwMode="auto">
          <a:xfrm>
            <a:off x="2019300" y="5257800"/>
            <a:ext cx="119221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CC"/>
                </a:solidFill>
                <a:latin typeface="Tahoma" panose="020B0604030504040204" pitchFamily="34" charset="0"/>
              </a:rPr>
              <a:t>Before</a:t>
            </a:r>
          </a:p>
        </p:txBody>
      </p:sp>
      <p:sp>
        <p:nvSpPr>
          <p:cNvPr id="76" name="Text Box 10"/>
          <p:cNvSpPr txBox="1">
            <a:spLocks noChangeArrowheads="1"/>
          </p:cNvSpPr>
          <p:nvPr/>
        </p:nvSpPr>
        <p:spPr bwMode="auto">
          <a:xfrm>
            <a:off x="5981700" y="4343400"/>
            <a:ext cx="94773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CC"/>
                </a:solidFill>
                <a:latin typeface="Tahoma" panose="020B0604030504040204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520699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43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04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64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2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28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958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18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79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939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60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6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92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5940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54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14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575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23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89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5690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229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889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550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210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7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5442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2045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86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52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185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846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50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1796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84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50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16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82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48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1548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815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47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13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796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456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129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7903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450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11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771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431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092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7654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425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086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4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407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067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740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40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06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72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382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6042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71559" y="6353809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71559" y="1143000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3390" y="6432550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65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488949" y="535940"/>
            <a:ext cx="8166100" cy="566821"/>
          </a:xfrm>
          <a:prstGeom prst="rect">
            <a:avLst/>
          </a:prstGeom>
        </p:spPr>
        <p:txBody>
          <a:bodyPr vert="horz" wrap="square" lIns="0" tIns="73659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  <a:tabLst>
                <a:tab pos="8152765" algn="l"/>
              </a:tabLst>
            </a:pPr>
            <a:r>
              <a:rPr lang="en-US" spc="-5" dirty="0" smtClean="0"/>
              <a:t>Example</a:t>
            </a:r>
            <a:r>
              <a:rPr spc="-5" dirty="0"/>
              <a:t>	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73" y="1295400"/>
            <a:ext cx="7404281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1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49" y="535940"/>
            <a:ext cx="8166100" cy="49244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604962"/>
            <a:ext cx="85248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2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49" y="535940"/>
            <a:ext cx="8166100" cy="492443"/>
          </a:xfrm>
        </p:spPr>
        <p:txBody>
          <a:bodyPr/>
          <a:lstStyle/>
          <a:p>
            <a:r>
              <a:rPr lang="en-US" dirty="0" smtClean="0"/>
              <a:t>Problem in 1NF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76400"/>
            <a:ext cx="81153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60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43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04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64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2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28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958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18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79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939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60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6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92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5940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54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14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575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23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89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5690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229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889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550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210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7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5442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2045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86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52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185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846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50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1796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84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50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16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82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48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1548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815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47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13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796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456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129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7903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450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11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771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431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092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7654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425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086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4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407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067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740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40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06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72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382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6042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71559" y="6353809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71559" y="1143000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3390" y="6432550"/>
            <a:ext cx="12065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444500" y="596900"/>
            <a:ext cx="82105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97215" algn="l"/>
              </a:tabLst>
            </a:pPr>
            <a:r>
              <a:rPr b="0" spc="-80" dirty="0">
                <a:latin typeface="Times New Roman"/>
                <a:cs typeface="Times New Roman"/>
              </a:rPr>
              <a:t> </a:t>
            </a:r>
            <a:r>
              <a:rPr spc="-5" dirty="0"/>
              <a:t>Functional</a:t>
            </a:r>
            <a:r>
              <a:rPr spc="-55" dirty="0"/>
              <a:t> </a:t>
            </a:r>
            <a:r>
              <a:rPr dirty="0"/>
              <a:t>Dependencies	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843280" y="1253490"/>
            <a:ext cx="777049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3434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rebuchet MS"/>
                <a:cs typeface="Trebuchet MS"/>
              </a:rPr>
              <a:t>We </a:t>
            </a:r>
            <a:r>
              <a:rPr sz="2000" spc="-5" dirty="0">
                <a:latin typeface="Trebuchet MS"/>
                <a:cs typeface="Trebuchet MS"/>
              </a:rPr>
              <a:t>say </a:t>
            </a:r>
            <a:r>
              <a:rPr sz="2000" dirty="0">
                <a:latin typeface="Trebuchet MS"/>
                <a:cs typeface="Trebuchet MS"/>
              </a:rPr>
              <a:t>an </a:t>
            </a:r>
            <a:r>
              <a:rPr sz="2000" spc="-5" dirty="0">
                <a:latin typeface="Trebuchet MS"/>
                <a:cs typeface="Trebuchet MS"/>
              </a:rPr>
              <a:t>attribute, </a:t>
            </a:r>
            <a:r>
              <a:rPr sz="2000" dirty="0">
                <a:latin typeface="Trebuchet MS"/>
                <a:cs typeface="Trebuchet MS"/>
              </a:rPr>
              <a:t>B, </a:t>
            </a:r>
            <a:r>
              <a:rPr sz="2000" spc="-5" dirty="0">
                <a:latin typeface="Trebuchet MS"/>
                <a:cs typeface="Trebuchet MS"/>
              </a:rPr>
              <a:t>has </a:t>
            </a:r>
            <a:r>
              <a:rPr sz="2000" dirty="0">
                <a:latin typeface="Trebuchet MS"/>
                <a:cs typeface="Trebuchet MS"/>
              </a:rPr>
              <a:t>a </a:t>
            </a:r>
            <a:r>
              <a:rPr sz="2000" i="1" spc="-5" dirty="0">
                <a:latin typeface="Trebuchet MS"/>
                <a:cs typeface="Trebuchet MS"/>
              </a:rPr>
              <a:t>functional dependency </a:t>
            </a:r>
            <a:r>
              <a:rPr sz="2000" dirty="0">
                <a:latin typeface="Trebuchet MS"/>
                <a:cs typeface="Trebuchet MS"/>
              </a:rPr>
              <a:t>on </a:t>
            </a:r>
            <a:r>
              <a:rPr sz="2000" spc="-5" dirty="0">
                <a:latin typeface="Trebuchet MS"/>
                <a:cs typeface="Trebuchet MS"/>
              </a:rPr>
              <a:t>another  attribute, </a:t>
            </a:r>
            <a:r>
              <a:rPr sz="2000" dirty="0">
                <a:latin typeface="Trebuchet MS"/>
                <a:cs typeface="Trebuchet MS"/>
              </a:rPr>
              <a:t>A, if </a:t>
            </a:r>
            <a:r>
              <a:rPr sz="2000" spc="-5" dirty="0">
                <a:latin typeface="Trebuchet MS"/>
                <a:cs typeface="Trebuchet MS"/>
              </a:rPr>
              <a:t>for any two records, which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have</a:t>
            </a:r>
            <a:endParaRPr sz="2000" dirty="0">
              <a:latin typeface="Trebuchet MS"/>
              <a:cs typeface="Trebuchet MS"/>
            </a:endParaRPr>
          </a:p>
          <a:p>
            <a:pPr marL="12700" marR="426720">
              <a:lnSpc>
                <a:spcPct val="100000"/>
              </a:lnSpc>
            </a:pPr>
            <a:r>
              <a:rPr sz="2000" spc="-5" dirty="0">
                <a:latin typeface="Trebuchet MS"/>
                <a:cs typeface="Trebuchet MS"/>
              </a:rPr>
              <a:t>the same value for </a:t>
            </a:r>
            <a:r>
              <a:rPr sz="2000" dirty="0">
                <a:latin typeface="Trebuchet MS"/>
                <a:cs typeface="Trebuchet MS"/>
              </a:rPr>
              <a:t>A, </a:t>
            </a:r>
            <a:r>
              <a:rPr sz="2000" spc="-5" dirty="0">
                <a:latin typeface="Trebuchet MS"/>
                <a:cs typeface="Trebuchet MS"/>
              </a:rPr>
              <a:t>then the values for </a:t>
            </a:r>
            <a:r>
              <a:rPr sz="2000" dirty="0">
                <a:latin typeface="Trebuchet MS"/>
                <a:cs typeface="Trebuchet MS"/>
              </a:rPr>
              <a:t>B in </a:t>
            </a:r>
            <a:r>
              <a:rPr sz="2000" spc="-5" dirty="0">
                <a:latin typeface="Trebuchet MS"/>
                <a:cs typeface="Trebuchet MS"/>
              </a:rPr>
              <a:t>these two records  must </a:t>
            </a:r>
            <a:r>
              <a:rPr sz="2000" dirty="0">
                <a:latin typeface="Trebuchet MS"/>
                <a:cs typeface="Trebuchet MS"/>
              </a:rPr>
              <a:t>be </a:t>
            </a:r>
            <a:r>
              <a:rPr sz="2000" spc="-5" dirty="0">
                <a:latin typeface="Trebuchet MS"/>
                <a:cs typeface="Trebuchet MS"/>
              </a:rPr>
              <a:t>the same. We illustrate this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as: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683260">
              <a:lnSpc>
                <a:spcPct val="100000"/>
              </a:lnSpc>
              <a:tabLst>
                <a:tab pos="1918335" algn="l"/>
                <a:tab pos="3089275" algn="l"/>
                <a:tab pos="5219065" algn="l"/>
                <a:tab pos="5919470" algn="l"/>
              </a:tabLst>
            </a:pP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lang="en-US" sz="2000" b="1" dirty="0" smtClean="0">
                <a:latin typeface="MS Office Symbol Bold"/>
                <a:cs typeface="Trebuchet MS"/>
              </a:rPr>
              <a:t>-&gt;</a:t>
            </a:r>
            <a:r>
              <a:rPr sz="2000" b="1" spc="50" dirty="0" smtClean="0">
                <a:latin typeface="MS Office Symbol Bold"/>
                <a:cs typeface="MS Office Symbol Bold"/>
              </a:rPr>
              <a:t> </a:t>
            </a:r>
            <a:r>
              <a:rPr sz="2000" dirty="0">
                <a:latin typeface="Trebuchet MS"/>
                <a:cs typeface="Trebuchet MS"/>
              </a:rPr>
              <a:t>B	</a:t>
            </a:r>
            <a:r>
              <a:rPr sz="2000" i="1" spc="-5" dirty="0">
                <a:latin typeface="Trebuchet MS"/>
                <a:cs typeface="Trebuchet MS"/>
              </a:rPr>
              <a:t>(read</a:t>
            </a:r>
            <a:r>
              <a:rPr sz="2000" i="1" dirty="0">
                <a:latin typeface="Trebuchet MS"/>
                <a:cs typeface="Trebuchet MS"/>
              </a:rPr>
              <a:t> as:	A </a:t>
            </a:r>
            <a:r>
              <a:rPr sz="2000" i="1" spc="-5" dirty="0">
                <a:latin typeface="Trebuchet MS"/>
                <a:cs typeface="Trebuchet MS"/>
              </a:rPr>
              <a:t>determines</a:t>
            </a:r>
            <a:r>
              <a:rPr sz="2000" i="1" spc="10" dirty="0">
                <a:latin typeface="Trebuchet MS"/>
                <a:cs typeface="Trebuchet MS"/>
              </a:rPr>
              <a:t> </a:t>
            </a:r>
            <a:r>
              <a:rPr sz="2000" i="1" dirty="0">
                <a:latin typeface="Trebuchet MS"/>
                <a:cs typeface="Trebuchet MS"/>
              </a:rPr>
              <a:t>B	or	B </a:t>
            </a:r>
            <a:r>
              <a:rPr sz="2000" i="1" spc="-5" dirty="0">
                <a:latin typeface="Trebuchet MS"/>
                <a:cs typeface="Trebuchet MS"/>
              </a:rPr>
              <a:t>depends </a:t>
            </a:r>
            <a:r>
              <a:rPr sz="2000" i="1" dirty="0">
                <a:latin typeface="Trebuchet MS"/>
                <a:cs typeface="Trebuchet MS"/>
              </a:rPr>
              <a:t>on</a:t>
            </a:r>
            <a:r>
              <a:rPr sz="2000" i="1" spc="-80" dirty="0">
                <a:latin typeface="Trebuchet MS"/>
                <a:cs typeface="Trebuchet MS"/>
              </a:rPr>
              <a:t> </a:t>
            </a:r>
            <a:r>
              <a:rPr sz="2000" i="1" dirty="0">
                <a:latin typeface="Trebuchet MS"/>
                <a:cs typeface="Trebuchet MS"/>
              </a:rPr>
              <a:t>A)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767839" y="5901690"/>
            <a:ext cx="3807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rebuchet MS"/>
                <a:cs typeface="Trebuchet MS"/>
              </a:rPr>
              <a:t>employee name </a:t>
            </a:r>
            <a:r>
              <a:rPr lang="en-US" sz="2000" b="1" dirty="0" smtClean="0">
                <a:latin typeface="MS Office Symbol Bold"/>
                <a:cs typeface="Trebuchet MS"/>
              </a:rPr>
              <a:t>-&gt;</a:t>
            </a:r>
            <a:r>
              <a:rPr sz="2000" b="1" dirty="0" smtClean="0">
                <a:latin typeface="MS Office Symbol Bold"/>
                <a:cs typeface="MS Office Symbol Bold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email</a:t>
            </a:r>
            <a:r>
              <a:rPr sz="2000" spc="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address</a:t>
            </a:r>
            <a:endParaRPr sz="2000" dirty="0">
              <a:latin typeface="Trebuchet MS"/>
              <a:cs typeface="Trebuchet MS"/>
            </a:endParaRPr>
          </a:p>
        </p:txBody>
      </p:sp>
      <p:graphicFrame>
        <p:nvGraphicFramePr>
          <p:cNvPr id="70" name="object 70"/>
          <p:cNvGraphicFramePr>
            <a:graphicFrameLocks noGrp="1"/>
          </p:cNvGraphicFramePr>
          <p:nvPr/>
        </p:nvGraphicFramePr>
        <p:xfrm>
          <a:off x="767080" y="3327400"/>
          <a:ext cx="7163434" cy="2200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3745"/>
                <a:gridCol w="1881505"/>
                <a:gridCol w="3258184"/>
              </a:tblGrid>
              <a:tr h="36576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employee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name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project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email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address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717BA2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Gill Sans MT"/>
                          <a:cs typeface="Gill Sans MT"/>
                        </a:rPr>
                        <a:t>Sok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Gill Sans MT"/>
                          <a:cs typeface="Gill Sans MT"/>
                        </a:rPr>
                        <a:t>San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10" dirty="0">
                          <a:latin typeface="Gill Sans MT"/>
                          <a:cs typeface="Gill Sans MT"/>
                        </a:rPr>
                        <a:t>POS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Mart</a:t>
                      </a:r>
                      <a:r>
                        <a:rPr sz="1800" spc="-1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Sys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Gill Sans MT"/>
                          <a:cs typeface="Gill Sans MT"/>
                          <a:hlinkClick r:id="rId3"/>
                        </a:rPr>
                        <a:t>soksan@yahoo.com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solidFill>
                            <a:srgbClr val="00AFEF"/>
                          </a:solidFill>
                          <a:latin typeface="Gill Sans MT"/>
                          <a:cs typeface="Gill Sans MT"/>
                        </a:rPr>
                        <a:t>Sao </a:t>
                      </a:r>
                      <a:r>
                        <a:rPr sz="1800" dirty="0">
                          <a:solidFill>
                            <a:srgbClr val="00AFEF"/>
                          </a:solidFill>
                          <a:latin typeface="Gill Sans MT"/>
                          <a:cs typeface="Gill Sans MT"/>
                        </a:rPr>
                        <a:t>Ry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Univ Mgt Sys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solidFill>
                            <a:srgbClr val="00AFEF"/>
                          </a:solidFill>
                          <a:latin typeface="Gill Sans MT"/>
                          <a:cs typeface="Gill Sans MT"/>
                          <a:hlinkClick r:id="rId4"/>
                        </a:rPr>
                        <a:t>sao@yahoo.com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EAEBE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Gill Sans MT"/>
                          <a:cs typeface="Gill Sans MT"/>
                        </a:rPr>
                        <a:t>Sok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Gill Sans MT"/>
                          <a:cs typeface="Gill Sans MT"/>
                        </a:rPr>
                        <a:t>San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Web</a:t>
                      </a:r>
                      <a:r>
                        <a:rPr sz="1800" spc="-1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Redesign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Gill Sans MT"/>
                          <a:cs typeface="Gill Sans MT"/>
                          <a:hlinkClick r:id="rId3"/>
                        </a:rPr>
                        <a:t>soksan@yahoo.com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Chan</a:t>
                      </a:r>
                      <a:r>
                        <a:rPr sz="1800" spc="-1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Sokna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10" dirty="0">
                          <a:latin typeface="Gill Sans MT"/>
                          <a:cs typeface="Gill Sans MT"/>
                        </a:rPr>
                        <a:t>POS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Mart</a:t>
                      </a:r>
                      <a:r>
                        <a:rPr sz="1800" spc="-1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Sys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  <a:hlinkClick r:id="rId5"/>
                        </a:rPr>
                        <a:t>chan@gmail.com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EAEBE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solidFill>
                            <a:srgbClr val="00AFEF"/>
                          </a:solidFill>
                          <a:latin typeface="Gill Sans MT"/>
                          <a:cs typeface="Gill Sans MT"/>
                        </a:rPr>
                        <a:t>Sao </a:t>
                      </a:r>
                      <a:r>
                        <a:rPr sz="1800" dirty="0">
                          <a:solidFill>
                            <a:srgbClr val="00AFEF"/>
                          </a:solidFill>
                          <a:latin typeface="Gill Sans MT"/>
                          <a:cs typeface="Gill Sans MT"/>
                        </a:rPr>
                        <a:t>Ry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DB</a:t>
                      </a:r>
                      <a:r>
                        <a:rPr sz="18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Design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solidFill>
                            <a:srgbClr val="00AFEF"/>
                          </a:solidFill>
                          <a:latin typeface="Gill Sans MT"/>
                          <a:cs typeface="Gill Sans MT"/>
                          <a:hlinkClick r:id="rId4"/>
                        </a:rPr>
                        <a:t>sao@yahoo.com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43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04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64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2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28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958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18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79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939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60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6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92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5940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54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14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575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23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89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5690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229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889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550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210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7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5442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2045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86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52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185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846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50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1796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84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50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16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82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48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1548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815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47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13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796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456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129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7903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450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11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771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431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092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7654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425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086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4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407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067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740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40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06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72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382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6042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71559" y="6353809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71559" y="1143000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3390" y="6432550"/>
            <a:ext cx="12065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444500" y="596900"/>
            <a:ext cx="82105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97215" algn="l"/>
              </a:tabLst>
            </a:pPr>
            <a:r>
              <a:rPr b="0" spc="-80" dirty="0">
                <a:latin typeface="Times New Roman"/>
                <a:cs typeface="Times New Roman"/>
              </a:rPr>
              <a:t> </a:t>
            </a:r>
            <a:r>
              <a:rPr spc="-5" dirty="0"/>
              <a:t>Functional </a:t>
            </a:r>
            <a:r>
              <a:rPr dirty="0"/>
              <a:t>Dependencies</a:t>
            </a:r>
            <a:r>
              <a:rPr spc="-35" dirty="0"/>
              <a:t> </a:t>
            </a:r>
            <a:r>
              <a:rPr spc="-5" dirty="0"/>
              <a:t>(cont.)	</a:t>
            </a:r>
          </a:p>
        </p:txBody>
      </p:sp>
      <p:sp>
        <p:nvSpPr>
          <p:cNvPr id="68" name="object 68"/>
          <p:cNvSpPr/>
          <p:nvPr/>
        </p:nvSpPr>
        <p:spPr>
          <a:xfrm>
            <a:off x="762000" y="1371600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59" h="1269">
                <a:moveTo>
                  <a:pt x="0" y="0"/>
                </a:moveTo>
                <a:lnTo>
                  <a:pt x="10159" y="1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62000" y="1371600"/>
            <a:ext cx="1270" cy="11430"/>
          </a:xfrm>
          <a:custGeom>
            <a:avLst/>
            <a:gdLst/>
            <a:ahLst/>
            <a:cxnLst/>
            <a:rect l="l" t="t" r="r" b="b"/>
            <a:pathLst>
              <a:path w="1270" h="11430">
                <a:moveTo>
                  <a:pt x="0" y="0"/>
                </a:moveTo>
                <a:lnTo>
                  <a:pt x="1270" y="114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62000" y="1371600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59" h="1269">
                <a:moveTo>
                  <a:pt x="0" y="0"/>
                </a:moveTo>
                <a:lnTo>
                  <a:pt x="10159" y="1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62000" y="1371600"/>
            <a:ext cx="1270" cy="11430"/>
          </a:xfrm>
          <a:custGeom>
            <a:avLst/>
            <a:gdLst/>
            <a:ahLst/>
            <a:cxnLst/>
            <a:rect l="l" t="t" r="r" b="b"/>
            <a:pathLst>
              <a:path w="1270" h="11430">
                <a:moveTo>
                  <a:pt x="0" y="0"/>
                </a:moveTo>
                <a:lnTo>
                  <a:pt x="1270" y="114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519679" y="1371600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60" h="1269">
                <a:moveTo>
                  <a:pt x="0" y="0"/>
                </a:moveTo>
                <a:lnTo>
                  <a:pt x="10159" y="1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423409" y="1371600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60" h="1269">
                <a:moveTo>
                  <a:pt x="0" y="0"/>
                </a:moveTo>
                <a:lnTo>
                  <a:pt x="10160" y="1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469379" y="1371600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60" h="1269">
                <a:moveTo>
                  <a:pt x="0" y="0"/>
                </a:moveTo>
                <a:lnTo>
                  <a:pt x="10160" y="1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371840" y="1371600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59" h="1269">
                <a:moveTo>
                  <a:pt x="0" y="0"/>
                </a:moveTo>
                <a:lnTo>
                  <a:pt x="10159" y="1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371840" y="1371600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59" h="1269">
                <a:moveTo>
                  <a:pt x="0" y="0"/>
                </a:moveTo>
                <a:lnTo>
                  <a:pt x="10159" y="1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62000" y="1695450"/>
            <a:ext cx="1270" cy="11430"/>
          </a:xfrm>
          <a:custGeom>
            <a:avLst/>
            <a:gdLst/>
            <a:ahLst/>
            <a:cxnLst/>
            <a:rect l="l" t="t" r="r" b="b"/>
            <a:pathLst>
              <a:path w="1270" h="11430">
                <a:moveTo>
                  <a:pt x="0" y="0"/>
                </a:moveTo>
                <a:lnTo>
                  <a:pt x="1270" y="114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423409" y="1695450"/>
            <a:ext cx="1270" cy="11430"/>
          </a:xfrm>
          <a:custGeom>
            <a:avLst/>
            <a:gdLst/>
            <a:ahLst/>
            <a:cxnLst/>
            <a:rect l="l" t="t" r="r" b="b"/>
            <a:pathLst>
              <a:path w="1270" h="11430">
                <a:moveTo>
                  <a:pt x="0" y="0"/>
                </a:moveTo>
                <a:lnTo>
                  <a:pt x="1269" y="114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62000" y="2019300"/>
            <a:ext cx="1270" cy="11430"/>
          </a:xfrm>
          <a:custGeom>
            <a:avLst/>
            <a:gdLst/>
            <a:ahLst/>
            <a:cxnLst/>
            <a:rect l="l" t="t" r="r" b="b"/>
            <a:pathLst>
              <a:path w="1270" h="11430">
                <a:moveTo>
                  <a:pt x="0" y="0"/>
                </a:moveTo>
                <a:lnTo>
                  <a:pt x="1270" y="114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423409" y="2019300"/>
            <a:ext cx="1270" cy="11430"/>
          </a:xfrm>
          <a:custGeom>
            <a:avLst/>
            <a:gdLst/>
            <a:ahLst/>
            <a:cxnLst/>
            <a:rect l="l" t="t" r="r" b="b"/>
            <a:pathLst>
              <a:path w="1270" h="11430">
                <a:moveTo>
                  <a:pt x="0" y="0"/>
                </a:moveTo>
                <a:lnTo>
                  <a:pt x="1269" y="114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62000" y="2336800"/>
            <a:ext cx="1270" cy="11430"/>
          </a:xfrm>
          <a:custGeom>
            <a:avLst/>
            <a:gdLst/>
            <a:ahLst/>
            <a:cxnLst/>
            <a:rect l="l" t="t" r="r" b="b"/>
            <a:pathLst>
              <a:path w="1270" h="11430">
                <a:moveTo>
                  <a:pt x="0" y="0"/>
                </a:moveTo>
                <a:lnTo>
                  <a:pt x="1270" y="114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423409" y="2336800"/>
            <a:ext cx="1270" cy="11430"/>
          </a:xfrm>
          <a:custGeom>
            <a:avLst/>
            <a:gdLst/>
            <a:ahLst/>
            <a:cxnLst/>
            <a:rect l="l" t="t" r="r" b="b"/>
            <a:pathLst>
              <a:path w="1270" h="11430">
                <a:moveTo>
                  <a:pt x="0" y="0"/>
                </a:moveTo>
                <a:lnTo>
                  <a:pt x="1269" y="114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62000" y="2660650"/>
            <a:ext cx="1270" cy="11430"/>
          </a:xfrm>
          <a:custGeom>
            <a:avLst/>
            <a:gdLst/>
            <a:ahLst/>
            <a:cxnLst/>
            <a:rect l="l" t="t" r="r" b="b"/>
            <a:pathLst>
              <a:path w="1270" h="11430">
                <a:moveTo>
                  <a:pt x="0" y="0"/>
                </a:moveTo>
                <a:lnTo>
                  <a:pt x="1270" y="114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62000" y="2979420"/>
            <a:ext cx="1270" cy="11430"/>
          </a:xfrm>
          <a:custGeom>
            <a:avLst/>
            <a:gdLst/>
            <a:ahLst/>
            <a:cxnLst/>
            <a:rect l="l" t="t" r="r" b="b"/>
            <a:pathLst>
              <a:path w="1270" h="11430">
                <a:moveTo>
                  <a:pt x="0" y="0"/>
                </a:moveTo>
                <a:lnTo>
                  <a:pt x="1270" y="114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62000" y="3303270"/>
            <a:ext cx="1270" cy="11430"/>
          </a:xfrm>
          <a:custGeom>
            <a:avLst/>
            <a:gdLst/>
            <a:ahLst/>
            <a:cxnLst/>
            <a:rect l="l" t="t" r="r" b="b"/>
            <a:pathLst>
              <a:path w="1270" h="11429">
                <a:moveTo>
                  <a:pt x="0" y="0"/>
                </a:moveTo>
                <a:lnTo>
                  <a:pt x="1270" y="114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62000" y="3303270"/>
            <a:ext cx="1270" cy="11430"/>
          </a:xfrm>
          <a:custGeom>
            <a:avLst/>
            <a:gdLst/>
            <a:ahLst/>
            <a:cxnLst/>
            <a:rect l="l" t="t" r="r" b="b"/>
            <a:pathLst>
              <a:path w="1270" h="11429">
                <a:moveTo>
                  <a:pt x="0" y="0"/>
                </a:moveTo>
                <a:lnTo>
                  <a:pt x="1270" y="114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519679" y="3303270"/>
            <a:ext cx="1270" cy="11430"/>
          </a:xfrm>
          <a:custGeom>
            <a:avLst/>
            <a:gdLst/>
            <a:ahLst/>
            <a:cxnLst/>
            <a:rect l="l" t="t" r="r" b="b"/>
            <a:pathLst>
              <a:path w="1269" h="11429">
                <a:moveTo>
                  <a:pt x="0" y="0"/>
                </a:moveTo>
                <a:lnTo>
                  <a:pt x="1269" y="114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423409" y="3303270"/>
            <a:ext cx="1270" cy="11430"/>
          </a:xfrm>
          <a:custGeom>
            <a:avLst/>
            <a:gdLst/>
            <a:ahLst/>
            <a:cxnLst/>
            <a:rect l="l" t="t" r="r" b="b"/>
            <a:pathLst>
              <a:path w="1270" h="11429">
                <a:moveTo>
                  <a:pt x="0" y="0"/>
                </a:moveTo>
                <a:lnTo>
                  <a:pt x="1269" y="114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469379" y="3303270"/>
            <a:ext cx="1270" cy="11430"/>
          </a:xfrm>
          <a:custGeom>
            <a:avLst/>
            <a:gdLst/>
            <a:ahLst/>
            <a:cxnLst/>
            <a:rect l="l" t="t" r="r" b="b"/>
            <a:pathLst>
              <a:path w="1270" h="11429">
                <a:moveTo>
                  <a:pt x="0" y="0"/>
                </a:moveTo>
                <a:lnTo>
                  <a:pt x="1270" y="114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0" name="object 90"/>
          <p:cNvGraphicFramePr>
            <a:graphicFrameLocks noGrp="1"/>
          </p:cNvGraphicFramePr>
          <p:nvPr/>
        </p:nvGraphicFramePr>
        <p:xfrm>
          <a:off x="762000" y="1371600"/>
          <a:ext cx="7609839" cy="1925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7680"/>
                <a:gridCol w="2121535"/>
                <a:gridCol w="1823720"/>
                <a:gridCol w="1906904"/>
              </a:tblGrid>
              <a:tr h="318770">
                <a:tc>
                  <a:txBody>
                    <a:bodyPr/>
                    <a:lstStyle/>
                    <a:p>
                      <a:pPr marL="444500">
                        <a:lnSpc>
                          <a:spcPts val="2325"/>
                        </a:lnSpc>
                        <a:spcBef>
                          <a:spcPts val="85"/>
                        </a:spcBef>
                      </a:pPr>
                      <a:r>
                        <a:rPr sz="20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EmpNum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445134">
                        <a:lnSpc>
                          <a:spcPts val="2325"/>
                        </a:lnSpc>
                        <a:spcBef>
                          <a:spcPts val="85"/>
                        </a:spcBef>
                      </a:pPr>
                      <a:r>
                        <a:rPr sz="2000" b="1" spc="-5" dirty="0">
                          <a:latin typeface="Trebuchet MS"/>
                          <a:cs typeface="Trebuchet MS"/>
                        </a:rPr>
                        <a:t>EmpEmail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ts val="2325"/>
                        </a:lnSpc>
                        <a:spcBef>
                          <a:spcPts val="85"/>
                        </a:spcBef>
                      </a:pPr>
                      <a:r>
                        <a:rPr sz="2000" b="1" spc="-5" dirty="0">
                          <a:latin typeface="Trebuchet MS"/>
                          <a:cs typeface="Trebuchet MS"/>
                        </a:rPr>
                        <a:t>EmpFname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408940">
                        <a:lnSpc>
                          <a:spcPts val="2325"/>
                        </a:lnSpc>
                        <a:spcBef>
                          <a:spcPts val="85"/>
                        </a:spcBef>
                      </a:pPr>
                      <a:r>
                        <a:rPr sz="2000" b="1" spc="-5" dirty="0">
                          <a:latin typeface="Trebuchet MS"/>
                          <a:cs typeface="Trebuchet MS"/>
                        </a:rPr>
                        <a:t>EmpLname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39370" algn="ctr">
                        <a:lnSpc>
                          <a:spcPts val="2325"/>
                        </a:lnSpc>
                        <a:spcBef>
                          <a:spcPts val="125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123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2325"/>
                        </a:lnSpc>
                        <a:spcBef>
                          <a:spcPts val="125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  <a:hlinkClick r:id="rId3"/>
                        </a:rPr>
                        <a:t>jdoe@abc.com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4040">
                        <a:lnSpc>
                          <a:spcPts val="2325"/>
                        </a:lnSpc>
                        <a:spcBef>
                          <a:spcPts val="125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John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2325"/>
                        </a:lnSpc>
                        <a:spcBef>
                          <a:spcPts val="125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Doe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39370" algn="ctr">
                        <a:lnSpc>
                          <a:spcPts val="2315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456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2315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  <a:hlinkClick r:id="rId4"/>
                        </a:rPr>
                        <a:t>psmith@abc.com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3560">
                        <a:lnSpc>
                          <a:spcPts val="2315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Peter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4210">
                        <a:lnSpc>
                          <a:spcPts val="2315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Smith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8295">
                <a:tc>
                  <a:txBody>
                    <a:bodyPr/>
                    <a:lstStyle/>
                    <a:p>
                      <a:pPr marL="39370" algn="ctr">
                        <a:lnSpc>
                          <a:spcPts val="2355"/>
                        </a:lnSpc>
                        <a:spcBef>
                          <a:spcPts val="135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555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2355"/>
                        </a:lnSpc>
                        <a:spcBef>
                          <a:spcPts val="135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  <a:hlinkClick r:id="rId5"/>
                        </a:rPr>
                        <a:t>alee1@abc.com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8960">
                        <a:lnSpc>
                          <a:spcPts val="2355"/>
                        </a:lnSpc>
                        <a:spcBef>
                          <a:spcPts val="135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Alan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71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ts val="2355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Lee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71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633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  <a:hlinkClick r:id="rId6"/>
                        </a:rPr>
                        <a:t>pdoe@abc.com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356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Peter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57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Doe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57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39370" algn="ctr">
                        <a:lnSpc>
                          <a:spcPts val="2325"/>
                        </a:lnSpc>
                        <a:spcBef>
                          <a:spcPts val="25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787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2325"/>
                        </a:lnSpc>
                        <a:spcBef>
                          <a:spcPts val="25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  <a:hlinkClick r:id="rId7"/>
                        </a:rPr>
                        <a:t>alee2@abc.com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8960">
                        <a:lnSpc>
                          <a:spcPts val="2325"/>
                        </a:lnSpc>
                        <a:spcBef>
                          <a:spcPts val="25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Alan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ts val="2325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Lee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1" name="object 91"/>
          <p:cNvSpPr/>
          <p:nvPr/>
        </p:nvSpPr>
        <p:spPr>
          <a:xfrm>
            <a:off x="8371840" y="3303270"/>
            <a:ext cx="1270" cy="11430"/>
          </a:xfrm>
          <a:custGeom>
            <a:avLst/>
            <a:gdLst/>
            <a:ahLst/>
            <a:cxnLst/>
            <a:rect l="l" t="t" r="r" b="b"/>
            <a:pathLst>
              <a:path w="1270" h="11429">
                <a:moveTo>
                  <a:pt x="0" y="0"/>
                </a:moveTo>
                <a:lnTo>
                  <a:pt x="1269" y="114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371840" y="3303270"/>
            <a:ext cx="1270" cy="11430"/>
          </a:xfrm>
          <a:custGeom>
            <a:avLst/>
            <a:gdLst/>
            <a:ahLst/>
            <a:cxnLst/>
            <a:rect l="l" t="t" r="r" b="b"/>
            <a:pathLst>
              <a:path w="1270" h="11429">
                <a:moveTo>
                  <a:pt x="0" y="0"/>
                </a:moveTo>
                <a:lnTo>
                  <a:pt x="1269" y="114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706119" y="3615690"/>
            <a:ext cx="7813675" cy="1035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rebuchet MS"/>
                <a:cs typeface="Trebuchet MS"/>
              </a:rPr>
              <a:t>If </a:t>
            </a:r>
            <a:r>
              <a:rPr sz="2000" spc="-5" dirty="0">
                <a:latin typeface="Trebuchet MS"/>
                <a:cs typeface="Trebuchet MS"/>
              </a:rPr>
              <a:t>EmpNum is the </a:t>
            </a:r>
            <a:r>
              <a:rPr sz="2000" dirty="0">
                <a:latin typeface="Trebuchet MS"/>
                <a:cs typeface="Trebuchet MS"/>
              </a:rPr>
              <a:t>PK </a:t>
            </a:r>
            <a:r>
              <a:rPr sz="2000" spc="-5" dirty="0">
                <a:latin typeface="Trebuchet MS"/>
                <a:cs typeface="Trebuchet MS"/>
              </a:rPr>
              <a:t>then the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FDs:</a:t>
            </a:r>
            <a:endParaRPr sz="2000" dirty="0">
              <a:latin typeface="Trebuchet MS"/>
              <a:cs typeface="Trebuchet MS"/>
            </a:endParaRPr>
          </a:p>
          <a:p>
            <a:pPr marL="1003300">
              <a:lnSpc>
                <a:spcPct val="100000"/>
              </a:lnSpc>
              <a:tabLst>
                <a:tab pos="2446655" algn="l"/>
              </a:tabLst>
            </a:pPr>
            <a:r>
              <a:rPr sz="2400" b="1" spc="-5" dirty="0">
                <a:latin typeface="Trebuchet MS"/>
                <a:cs typeface="Trebuchet MS"/>
              </a:rPr>
              <a:t>EmpNum	</a:t>
            </a:r>
            <a:r>
              <a:rPr lang="en-US" sz="2400" b="1" dirty="0" smtClean="0">
                <a:latin typeface="MS Office Symbol Bold"/>
                <a:cs typeface="Trebuchet MS"/>
              </a:rPr>
              <a:t>-&gt;</a:t>
            </a:r>
            <a:r>
              <a:rPr sz="2400" b="1" dirty="0" smtClean="0">
                <a:latin typeface="MS Office Symbol Bold"/>
                <a:cs typeface="MS Office Symbol Bold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EmpEmail, EmpFname,</a:t>
            </a:r>
            <a:r>
              <a:rPr sz="2400" b="1" spc="-395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EmpLname</a:t>
            </a:r>
            <a:endParaRPr sz="2400" dirty="0">
              <a:latin typeface="Trebuchet MS"/>
              <a:cs typeface="Trebuchet MS"/>
            </a:endParaRPr>
          </a:p>
          <a:p>
            <a:pPr marL="306070">
              <a:lnSpc>
                <a:spcPct val="100000"/>
              </a:lnSpc>
              <a:spcBef>
                <a:spcPts val="270"/>
              </a:spcBef>
            </a:pPr>
            <a:r>
              <a:rPr sz="2000" spc="-5" dirty="0">
                <a:latin typeface="Trebuchet MS"/>
                <a:cs typeface="Trebuchet MS"/>
              </a:rPr>
              <a:t>must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exist.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76909" y="6399166"/>
            <a:ext cx="135890" cy="20193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15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43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04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64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2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28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958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18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79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939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60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6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92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5940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54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14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575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23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89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5690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229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889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550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210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7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5442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2045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86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52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185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846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50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1796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84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50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16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82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48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1548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815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47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13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796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456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129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7903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450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11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771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431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092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7654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425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086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4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407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067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740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40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06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72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382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6042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71559" y="6353809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71559" y="1143000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3390" y="6432550"/>
            <a:ext cx="12065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444500" y="596900"/>
            <a:ext cx="82105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97215" algn="l"/>
              </a:tabLst>
            </a:pPr>
            <a:r>
              <a:rPr b="0" spc="-80" dirty="0">
                <a:latin typeface="Times New Roman"/>
                <a:cs typeface="Times New Roman"/>
              </a:rPr>
              <a:t> </a:t>
            </a:r>
            <a:r>
              <a:rPr spc="-5" dirty="0"/>
              <a:t>Functional </a:t>
            </a:r>
            <a:r>
              <a:rPr dirty="0"/>
              <a:t>Dependencies</a:t>
            </a:r>
            <a:r>
              <a:rPr spc="-35" dirty="0"/>
              <a:t> </a:t>
            </a:r>
            <a:r>
              <a:rPr spc="-5" dirty="0"/>
              <a:t>(cont.)	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382270" y="1319529"/>
            <a:ext cx="65195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3825" algn="l"/>
              </a:tabLst>
            </a:pPr>
            <a:r>
              <a:rPr sz="2400" spc="-5" dirty="0">
                <a:latin typeface="Trebuchet MS"/>
                <a:cs typeface="Trebuchet MS"/>
              </a:rPr>
              <a:t>EmpNum	</a:t>
            </a:r>
            <a:r>
              <a:rPr lang="en-US" sz="2400" b="1" dirty="0" smtClean="0">
                <a:latin typeface="MS Office Symbol Bold"/>
                <a:cs typeface="Trebuchet MS"/>
              </a:rPr>
              <a:t>-&gt;</a:t>
            </a:r>
            <a:r>
              <a:rPr sz="2400" b="1" dirty="0" smtClean="0">
                <a:latin typeface="MS Office Symbol Bold"/>
                <a:cs typeface="MS Office Symbol Bold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EmpEmail, </a:t>
            </a:r>
            <a:r>
              <a:rPr sz="2400" spc="-10" dirty="0">
                <a:latin typeface="Trebuchet MS"/>
                <a:cs typeface="Trebuchet MS"/>
              </a:rPr>
              <a:t>EmpFname,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EmpLname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151889" y="3539490"/>
            <a:ext cx="1225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rebuchet MS"/>
                <a:cs typeface="Trebuchet MS"/>
              </a:rPr>
              <a:t>E</a:t>
            </a:r>
            <a:r>
              <a:rPr sz="2400" spc="-5" dirty="0">
                <a:latin typeface="Trebuchet MS"/>
                <a:cs typeface="Trebuchet MS"/>
              </a:rPr>
              <a:t>m</a:t>
            </a:r>
            <a:r>
              <a:rPr sz="2400" spc="-10" dirty="0">
                <a:latin typeface="Trebuchet MS"/>
                <a:cs typeface="Trebuchet MS"/>
              </a:rPr>
              <a:t>p</a:t>
            </a:r>
            <a:r>
              <a:rPr sz="2400" spc="0" dirty="0">
                <a:latin typeface="Trebuchet MS"/>
                <a:cs typeface="Trebuchet MS"/>
              </a:rPr>
              <a:t>N</a:t>
            </a:r>
            <a:r>
              <a:rPr sz="2400" spc="-5" dirty="0">
                <a:latin typeface="Trebuchet MS"/>
                <a:cs typeface="Trebuchet MS"/>
              </a:rPr>
              <a:t>um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439159" y="3067050"/>
            <a:ext cx="186118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7505" marR="5080" indent="-345440">
              <a:lnSpc>
                <a:spcPct val="125000"/>
              </a:lnSpc>
              <a:spcBef>
                <a:spcPts val="100"/>
              </a:spcBef>
            </a:pPr>
            <a:r>
              <a:rPr sz="2400" spc="-5" dirty="0">
                <a:latin typeface="Trebuchet MS"/>
                <a:cs typeface="Trebuchet MS"/>
              </a:rPr>
              <a:t>EmpEmail  </a:t>
            </a:r>
            <a:r>
              <a:rPr sz="2400" dirty="0">
                <a:latin typeface="Trebuchet MS"/>
                <a:cs typeface="Trebuchet MS"/>
              </a:rPr>
              <a:t>E</a:t>
            </a:r>
            <a:r>
              <a:rPr sz="2400" spc="-5" dirty="0">
                <a:latin typeface="Trebuchet MS"/>
                <a:cs typeface="Trebuchet MS"/>
              </a:rPr>
              <a:t>m</a:t>
            </a:r>
            <a:r>
              <a:rPr sz="2400" spc="-10" dirty="0">
                <a:latin typeface="Trebuchet MS"/>
                <a:cs typeface="Trebuchet MS"/>
              </a:rPr>
              <a:t>p</a:t>
            </a:r>
            <a:r>
              <a:rPr sz="2400" spc="-5" dirty="0">
                <a:latin typeface="Trebuchet MS"/>
                <a:cs typeface="Trebuchet MS"/>
              </a:rPr>
              <a:t>Fnam</a:t>
            </a:r>
            <a:r>
              <a:rPr sz="2400" dirty="0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  <a:p>
            <a:pPr marL="280035">
              <a:lnSpc>
                <a:spcPct val="100000"/>
              </a:lnSpc>
              <a:spcBef>
                <a:spcPts val="1920"/>
              </a:spcBef>
            </a:pPr>
            <a:r>
              <a:rPr sz="2400" spc="-5" dirty="0">
                <a:latin typeface="Trebuchet MS"/>
                <a:cs typeface="Trebuchet MS"/>
              </a:rPr>
              <a:t>EmpLname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438400" y="3450590"/>
            <a:ext cx="847090" cy="283210"/>
          </a:xfrm>
          <a:custGeom>
            <a:avLst/>
            <a:gdLst/>
            <a:ahLst/>
            <a:cxnLst/>
            <a:rect l="l" t="t" r="r" b="b"/>
            <a:pathLst>
              <a:path w="847089" h="283210">
                <a:moveTo>
                  <a:pt x="0" y="283210"/>
                </a:moveTo>
                <a:lnTo>
                  <a:pt x="847089" y="0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268979" y="3416300"/>
            <a:ext cx="83820" cy="72390"/>
          </a:xfrm>
          <a:custGeom>
            <a:avLst/>
            <a:gdLst/>
            <a:ahLst/>
            <a:cxnLst/>
            <a:rect l="l" t="t" r="r" b="b"/>
            <a:pathLst>
              <a:path w="83820" h="72389">
                <a:moveTo>
                  <a:pt x="0" y="0"/>
                </a:moveTo>
                <a:lnTo>
                  <a:pt x="24130" y="72389"/>
                </a:lnTo>
                <a:lnTo>
                  <a:pt x="8382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38400" y="3733800"/>
            <a:ext cx="1071880" cy="71120"/>
          </a:xfrm>
          <a:custGeom>
            <a:avLst/>
            <a:gdLst/>
            <a:ahLst/>
            <a:cxnLst/>
            <a:rect l="l" t="t" r="r" b="b"/>
            <a:pathLst>
              <a:path w="1071879" h="71120">
                <a:moveTo>
                  <a:pt x="0" y="0"/>
                </a:moveTo>
                <a:lnTo>
                  <a:pt x="1071879" y="71119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02659" y="3766820"/>
            <a:ext cx="78740" cy="76200"/>
          </a:xfrm>
          <a:custGeom>
            <a:avLst/>
            <a:gdLst/>
            <a:ahLst/>
            <a:cxnLst/>
            <a:rect l="l" t="t" r="r" b="b"/>
            <a:pathLst>
              <a:path w="78739" h="76200">
                <a:moveTo>
                  <a:pt x="5079" y="0"/>
                </a:moveTo>
                <a:lnTo>
                  <a:pt x="0" y="76199"/>
                </a:lnTo>
                <a:lnTo>
                  <a:pt x="78739" y="43179"/>
                </a:lnTo>
                <a:lnTo>
                  <a:pt x="5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38400" y="3733800"/>
            <a:ext cx="1007110" cy="647700"/>
          </a:xfrm>
          <a:custGeom>
            <a:avLst/>
            <a:gdLst/>
            <a:ahLst/>
            <a:cxnLst/>
            <a:rect l="l" t="t" r="r" b="b"/>
            <a:pathLst>
              <a:path w="1007110" h="647700">
                <a:moveTo>
                  <a:pt x="0" y="0"/>
                </a:moveTo>
                <a:lnTo>
                  <a:pt x="1007110" y="64770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421379" y="4347209"/>
            <a:ext cx="83820" cy="72390"/>
          </a:xfrm>
          <a:custGeom>
            <a:avLst/>
            <a:gdLst/>
            <a:ahLst/>
            <a:cxnLst/>
            <a:rect l="l" t="t" r="r" b="b"/>
            <a:pathLst>
              <a:path w="83820" h="72389">
                <a:moveTo>
                  <a:pt x="40640" y="0"/>
                </a:moveTo>
                <a:lnTo>
                  <a:pt x="0" y="63500"/>
                </a:lnTo>
                <a:lnTo>
                  <a:pt x="83820" y="72389"/>
                </a:lnTo>
                <a:lnTo>
                  <a:pt x="40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1024889" y="5229859"/>
            <a:ext cx="117665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latin typeface="Trebuchet MS"/>
                <a:cs typeface="Trebuchet MS"/>
              </a:rPr>
              <a:t>EmpNum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528657" y="5229859"/>
            <a:ext cx="130937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latin typeface="Trebuchet MS"/>
                <a:cs typeface="Trebuchet MS"/>
              </a:rPr>
              <a:t>EmpEmail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165675" y="5229859"/>
            <a:ext cx="145542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latin typeface="Trebuchet MS"/>
                <a:cs typeface="Trebuchet MS"/>
              </a:rPr>
              <a:t>EmpFname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037051" y="5229859"/>
            <a:ext cx="144970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latin typeface="Trebuchet MS"/>
                <a:cs typeface="Trebuchet MS"/>
              </a:rPr>
              <a:t>Em</a:t>
            </a:r>
            <a:r>
              <a:rPr sz="2300" spc="0" dirty="0">
                <a:latin typeface="Trebuchet MS"/>
                <a:cs typeface="Trebuchet MS"/>
              </a:rPr>
              <a:t>p</a:t>
            </a:r>
            <a:r>
              <a:rPr sz="2300" spc="-10" dirty="0">
                <a:latin typeface="Trebuchet MS"/>
                <a:cs typeface="Trebuchet MS"/>
              </a:rPr>
              <a:t>L</a:t>
            </a:r>
            <a:r>
              <a:rPr sz="2300" dirty="0">
                <a:latin typeface="Trebuchet MS"/>
                <a:cs typeface="Trebuchet MS"/>
              </a:rPr>
              <a:t>n</a:t>
            </a:r>
            <a:r>
              <a:rPr sz="2300" spc="-5" dirty="0">
                <a:latin typeface="Trebuchet MS"/>
                <a:cs typeface="Trebuchet MS"/>
              </a:rPr>
              <a:t>ame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933450" y="5181600"/>
            <a:ext cx="1447800" cy="533400"/>
          </a:xfrm>
          <a:custGeom>
            <a:avLst/>
            <a:gdLst/>
            <a:ahLst/>
            <a:cxnLst/>
            <a:rect l="l" t="t" r="r" b="b"/>
            <a:pathLst>
              <a:path w="1447800" h="533400">
                <a:moveTo>
                  <a:pt x="723900" y="533400"/>
                </a:moveTo>
                <a:lnTo>
                  <a:pt x="0" y="533400"/>
                </a:lnTo>
                <a:lnTo>
                  <a:pt x="0" y="0"/>
                </a:lnTo>
                <a:lnTo>
                  <a:pt x="1447800" y="0"/>
                </a:lnTo>
                <a:lnTo>
                  <a:pt x="1447800" y="533400"/>
                </a:lnTo>
                <a:lnTo>
                  <a:pt x="723900" y="5334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381250" y="5181600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800100" y="533400"/>
                </a:moveTo>
                <a:lnTo>
                  <a:pt x="0" y="533400"/>
                </a:lnTo>
                <a:lnTo>
                  <a:pt x="0" y="0"/>
                </a:lnTo>
                <a:lnTo>
                  <a:pt x="1600200" y="0"/>
                </a:lnTo>
                <a:lnTo>
                  <a:pt x="1600200" y="533400"/>
                </a:lnTo>
                <a:lnTo>
                  <a:pt x="800100" y="5334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981450" y="5181600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876300" y="533400"/>
                </a:moveTo>
                <a:lnTo>
                  <a:pt x="0" y="533400"/>
                </a:lnTo>
                <a:lnTo>
                  <a:pt x="0" y="0"/>
                </a:lnTo>
                <a:lnTo>
                  <a:pt x="1752600" y="0"/>
                </a:lnTo>
                <a:lnTo>
                  <a:pt x="1752600" y="533400"/>
                </a:lnTo>
                <a:lnTo>
                  <a:pt x="876300" y="5334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734050" y="5181600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914400" y="533400"/>
                </a:moveTo>
                <a:lnTo>
                  <a:pt x="0" y="5334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533400"/>
                </a:lnTo>
                <a:lnTo>
                  <a:pt x="914400" y="5334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771650" y="5715000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0"/>
                </a:moveTo>
                <a:lnTo>
                  <a:pt x="0" y="381000"/>
                </a:lnTo>
                <a:lnTo>
                  <a:pt x="1524000" y="381000"/>
                </a:lnTo>
                <a:lnTo>
                  <a:pt x="1524000" y="71119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258820" y="5715000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36829" y="0"/>
                </a:moveTo>
                <a:lnTo>
                  <a:pt x="0" y="76200"/>
                </a:lnTo>
                <a:lnTo>
                  <a:pt x="74929" y="76200"/>
                </a:lnTo>
                <a:lnTo>
                  <a:pt x="368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295650" y="5715000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0"/>
                </a:moveTo>
                <a:lnTo>
                  <a:pt x="0" y="381000"/>
                </a:lnTo>
                <a:lnTo>
                  <a:pt x="1524000" y="381000"/>
                </a:lnTo>
                <a:lnTo>
                  <a:pt x="1524000" y="71119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781550" y="5715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819650" y="5715000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0"/>
                </a:moveTo>
                <a:lnTo>
                  <a:pt x="0" y="381000"/>
                </a:lnTo>
                <a:lnTo>
                  <a:pt x="1524000" y="381000"/>
                </a:lnTo>
                <a:lnTo>
                  <a:pt x="1524000" y="71119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305550" y="5715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5791200" y="1828800"/>
            <a:ext cx="2514600" cy="1191260"/>
          </a:xfrm>
          <a:prstGeom prst="rect">
            <a:avLst/>
          </a:prstGeom>
          <a:ln w="8890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 marR="161290">
              <a:lnSpc>
                <a:spcPct val="100000"/>
              </a:lnSpc>
              <a:spcBef>
                <a:spcPts val="370"/>
              </a:spcBef>
            </a:pPr>
            <a:r>
              <a:rPr sz="2400" i="1" dirty="0">
                <a:latin typeface="Trebuchet MS"/>
                <a:cs typeface="Trebuchet MS"/>
              </a:rPr>
              <a:t>3 </a:t>
            </a:r>
            <a:r>
              <a:rPr sz="2400" i="1" spc="-10" dirty="0">
                <a:latin typeface="Trebuchet MS"/>
                <a:cs typeface="Trebuchet MS"/>
              </a:rPr>
              <a:t>different</a:t>
            </a:r>
            <a:r>
              <a:rPr sz="2400" i="1" spc="-75" dirty="0">
                <a:latin typeface="Trebuchet MS"/>
                <a:cs typeface="Trebuchet MS"/>
              </a:rPr>
              <a:t> </a:t>
            </a:r>
            <a:r>
              <a:rPr sz="2400" i="1" spc="-5" dirty="0">
                <a:latin typeface="Trebuchet MS"/>
                <a:cs typeface="Trebuchet MS"/>
              </a:rPr>
              <a:t>ways  you might </a:t>
            </a:r>
            <a:r>
              <a:rPr sz="2400" i="1" spc="-10" dirty="0">
                <a:latin typeface="Trebuchet MS"/>
                <a:cs typeface="Trebuchet MS"/>
              </a:rPr>
              <a:t>see  </a:t>
            </a:r>
            <a:r>
              <a:rPr sz="2400" i="1" spc="-5" dirty="0">
                <a:latin typeface="Trebuchet MS"/>
                <a:cs typeface="Trebuchet MS"/>
              </a:rPr>
              <a:t>FDs</a:t>
            </a:r>
            <a:r>
              <a:rPr sz="2400" i="1" spc="-20" dirty="0">
                <a:latin typeface="Trebuchet MS"/>
                <a:cs typeface="Trebuchet MS"/>
              </a:rPr>
              <a:t> </a:t>
            </a:r>
            <a:r>
              <a:rPr sz="2400" i="1" spc="-10" dirty="0">
                <a:latin typeface="Trebuchet MS"/>
                <a:cs typeface="Trebuchet MS"/>
              </a:rPr>
              <a:t>depicted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2" name="object 9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43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04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64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2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28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958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18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79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939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60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6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92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5940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54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14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575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23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89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5690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229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889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550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210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7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5442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2045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86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52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185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846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50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1796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84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50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16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82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48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1548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815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47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13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796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456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129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7903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450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11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771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431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092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7654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425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086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4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407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067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740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40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06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72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382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6042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71559" y="6353809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71559" y="1143000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3390" y="6432550"/>
            <a:ext cx="12065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444500" y="596900"/>
            <a:ext cx="82105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97215" algn="l"/>
              </a:tabLst>
            </a:pPr>
            <a:r>
              <a:rPr b="0" spc="-80" dirty="0">
                <a:latin typeface="Times New Roman"/>
                <a:cs typeface="Times New Roman"/>
              </a:rPr>
              <a:t> </a:t>
            </a:r>
            <a:r>
              <a:rPr spc="-5" dirty="0"/>
              <a:t>Determinant	</a:t>
            </a:r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68" name="object 68"/>
          <p:cNvSpPr txBox="1"/>
          <p:nvPr/>
        </p:nvSpPr>
        <p:spPr>
          <a:xfrm>
            <a:off x="1088389" y="1482090"/>
            <a:ext cx="6525259" cy="31213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rebuchet MS"/>
                <a:cs typeface="Trebuchet MS"/>
              </a:rPr>
              <a:t>Functional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Dependency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tabLst>
                <a:tab pos="2308225" algn="l"/>
              </a:tabLst>
            </a:pPr>
            <a:r>
              <a:rPr sz="2400" spc="-5" dirty="0">
                <a:latin typeface="Trebuchet MS"/>
                <a:cs typeface="Trebuchet MS"/>
              </a:rPr>
              <a:t>EmpNum	</a:t>
            </a:r>
            <a:r>
              <a:rPr lang="en-US" sz="2400" b="1" dirty="0" smtClean="0">
                <a:latin typeface="MS Office Symbol Bold"/>
                <a:cs typeface="Trebuchet MS"/>
              </a:rPr>
              <a:t>-&gt;</a:t>
            </a:r>
            <a:r>
              <a:rPr sz="2400" b="1" spc="50" dirty="0" smtClean="0">
                <a:latin typeface="MS Office Symbol Bold"/>
                <a:cs typeface="MS Office Symbol Bold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EmpEmail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2400" spc="-10" dirty="0">
                <a:latin typeface="Trebuchet MS"/>
                <a:cs typeface="Trebuchet MS"/>
              </a:rPr>
              <a:t>Attribute </a:t>
            </a:r>
            <a:r>
              <a:rPr sz="2400" spc="-5" dirty="0">
                <a:latin typeface="Trebuchet MS"/>
                <a:cs typeface="Trebuchet MS"/>
              </a:rPr>
              <a:t>on </a:t>
            </a:r>
            <a:r>
              <a:rPr sz="2400" spc="-10" dirty="0">
                <a:latin typeface="Trebuchet MS"/>
                <a:cs typeface="Trebuchet MS"/>
              </a:rPr>
              <a:t>the </a:t>
            </a:r>
            <a:r>
              <a:rPr sz="2400" spc="-5" dirty="0">
                <a:latin typeface="Trebuchet MS"/>
                <a:cs typeface="Trebuchet MS"/>
              </a:rPr>
              <a:t>left </a:t>
            </a:r>
            <a:r>
              <a:rPr sz="2400" spc="-10" dirty="0">
                <a:latin typeface="Trebuchet MS"/>
                <a:cs typeface="Trebuchet MS"/>
              </a:rPr>
              <a:t>hand </a:t>
            </a:r>
            <a:r>
              <a:rPr sz="2400" spc="-5" dirty="0">
                <a:latin typeface="Trebuchet MS"/>
                <a:cs typeface="Trebuchet MS"/>
              </a:rPr>
              <a:t>side is known </a:t>
            </a:r>
            <a:r>
              <a:rPr sz="2400" spc="-10" dirty="0">
                <a:latin typeface="Trebuchet MS"/>
                <a:cs typeface="Trebuchet MS"/>
              </a:rPr>
              <a:t>as</a:t>
            </a:r>
            <a:r>
              <a:rPr sz="2400" spc="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the</a:t>
            </a:r>
            <a:endParaRPr sz="2400" dirty="0">
              <a:latin typeface="Trebuchet MS"/>
              <a:cs typeface="Trebuchet MS"/>
            </a:endParaRPr>
          </a:p>
          <a:p>
            <a:pPr marL="144145">
              <a:lnSpc>
                <a:spcPct val="100000"/>
              </a:lnSpc>
            </a:pPr>
            <a:r>
              <a:rPr sz="2400" b="1" i="1" spc="-5" dirty="0">
                <a:latin typeface="Trebuchet MS"/>
                <a:cs typeface="Trebuchet MS"/>
              </a:rPr>
              <a:t>determinant</a:t>
            </a:r>
            <a:endParaRPr sz="2400" dirty="0">
              <a:latin typeface="Trebuchet MS"/>
              <a:cs typeface="Trebuchet MS"/>
            </a:endParaRPr>
          </a:p>
          <a:p>
            <a:pPr marL="815340" indent="-213360">
              <a:lnSpc>
                <a:spcPct val="100000"/>
              </a:lnSpc>
              <a:spcBef>
                <a:spcPts val="1500"/>
              </a:spcBef>
              <a:buSzPct val="75000"/>
              <a:buChar char="•"/>
              <a:tabLst>
                <a:tab pos="815340" algn="l"/>
              </a:tabLst>
            </a:pPr>
            <a:r>
              <a:rPr sz="2400" spc="-5" dirty="0">
                <a:latin typeface="Trebuchet MS"/>
                <a:cs typeface="Trebuchet MS"/>
              </a:rPr>
              <a:t>EmpNum is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b="1" i="1" spc="-5" dirty="0">
                <a:latin typeface="Trebuchet MS"/>
                <a:cs typeface="Trebuchet MS"/>
              </a:rPr>
              <a:t>determinant </a:t>
            </a:r>
            <a:r>
              <a:rPr sz="2400" dirty="0">
                <a:latin typeface="Trebuchet MS"/>
                <a:cs typeface="Trebuchet MS"/>
              </a:rPr>
              <a:t>of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EmpEmail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43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04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64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2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28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958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18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79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939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60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6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92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5940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54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14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575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23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89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5690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229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889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550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210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7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5442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2045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86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52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185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846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50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1796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84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50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16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82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48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1548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815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47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13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796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456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129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7903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450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11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771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431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092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7654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425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086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4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407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067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740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40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06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72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382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6042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71559" y="6353809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71559" y="1143000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3390" y="6432550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65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444500" y="535940"/>
            <a:ext cx="8210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97215" algn="l"/>
              </a:tabLst>
            </a:pPr>
            <a:r>
              <a:rPr sz="3600" b="0" spc="-180" dirty="0">
                <a:latin typeface="Times New Roman"/>
                <a:cs typeface="Times New Roman"/>
              </a:rPr>
              <a:t> </a:t>
            </a:r>
            <a:r>
              <a:rPr sz="3600" spc="-5" dirty="0"/>
              <a:t>Second Normal Form</a:t>
            </a:r>
            <a:r>
              <a:rPr sz="3600" spc="-75" dirty="0"/>
              <a:t> </a:t>
            </a:r>
            <a:r>
              <a:rPr sz="3600" spc="-5" dirty="0"/>
              <a:t>(2NF)	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8" name="object 68"/>
          <p:cNvSpPr txBox="1"/>
          <p:nvPr/>
        </p:nvSpPr>
        <p:spPr>
          <a:xfrm>
            <a:off x="459740" y="1497232"/>
            <a:ext cx="8075930" cy="249237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3600" spc="-5" dirty="0">
                <a:latin typeface="Gill Sans MT"/>
                <a:cs typeface="Gill Sans MT"/>
              </a:rPr>
              <a:t>The official qualifications for </a:t>
            </a:r>
            <a:r>
              <a:rPr sz="3600" dirty="0">
                <a:latin typeface="Gill Sans MT"/>
                <a:cs typeface="Gill Sans MT"/>
              </a:rPr>
              <a:t>2NF</a:t>
            </a:r>
            <a:r>
              <a:rPr sz="3600" spc="-35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are:</a:t>
            </a:r>
            <a:endParaRPr sz="3600">
              <a:latin typeface="Gill Sans MT"/>
              <a:cs typeface="Gill Sans MT"/>
            </a:endParaRPr>
          </a:p>
          <a:p>
            <a:pPr marL="284480" indent="-27178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AutoNum type="arabicPeriod"/>
              <a:tabLst>
                <a:tab pos="284480" algn="l"/>
              </a:tabLst>
            </a:pPr>
            <a:r>
              <a:rPr sz="2600" dirty="0">
                <a:latin typeface="Gill Sans MT"/>
                <a:cs typeface="Gill Sans MT"/>
              </a:rPr>
              <a:t>A </a:t>
            </a:r>
            <a:r>
              <a:rPr sz="2600" spc="-5" dirty="0">
                <a:latin typeface="Gill Sans MT"/>
                <a:cs typeface="Gill Sans MT"/>
              </a:rPr>
              <a:t>table is already </a:t>
            </a:r>
            <a:r>
              <a:rPr sz="2600" dirty="0">
                <a:latin typeface="Gill Sans MT"/>
                <a:cs typeface="Gill Sans MT"/>
              </a:rPr>
              <a:t>in</a:t>
            </a:r>
            <a:r>
              <a:rPr sz="2600" spc="1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1NF.</a:t>
            </a:r>
            <a:endParaRPr sz="2600">
              <a:latin typeface="Gill Sans MT"/>
              <a:cs typeface="Gill Sans MT"/>
            </a:endParaRPr>
          </a:p>
          <a:p>
            <a:pPr marL="284480" marR="207010" indent="-271780">
              <a:lnSpc>
                <a:spcPct val="100000"/>
              </a:lnSpc>
              <a:spcBef>
                <a:spcPts val="590"/>
              </a:spcBef>
              <a:buClr>
                <a:srgbClr val="717BA2"/>
              </a:buClr>
              <a:buSzPct val="75000"/>
              <a:buAutoNum type="arabicPeriod"/>
              <a:tabLst>
                <a:tab pos="284480" algn="l"/>
              </a:tabLst>
            </a:pPr>
            <a:r>
              <a:rPr sz="2600" dirty="0">
                <a:latin typeface="Gill Sans MT"/>
                <a:cs typeface="Gill Sans MT"/>
              </a:rPr>
              <a:t>All nonkey </a:t>
            </a:r>
            <a:r>
              <a:rPr sz="2600" spc="-5" dirty="0">
                <a:latin typeface="Gill Sans MT"/>
                <a:cs typeface="Gill Sans MT"/>
              </a:rPr>
              <a:t>attributes are fully dependent </a:t>
            </a:r>
            <a:r>
              <a:rPr sz="2600" dirty="0">
                <a:latin typeface="Gill Sans MT"/>
                <a:cs typeface="Gill Sans MT"/>
              </a:rPr>
              <a:t>on </a:t>
            </a:r>
            <a:r>
              <a:rPr sz="2600" spc="-5" dirty="0">
                <a:latin typeface="Gill Sans MT"/>
                <a:cs typeface="Gill Sans MT"/>
              </a:rPr>
              <a:t>the primary  key.</a:t>
            </a:r>
            <a:endParaRPr sz="2600">
              <a:latin typeface="Gill Sans MT"/>
              <a:cs typeface="Gill Sans MT"/>
            </a:endParaRPr>
          </a:p>
          <a:p>
            <a:pPr marL="284480">
              <a:lnSpc>
                <a:spcPct val="100000"/>
              </a:lnSpc>
              <a:spcBef>
                <a:spcPts val="600"/>
              </a:spcBef>
            </a:pPr>
            <a:r>
              <a:rPr sz="2600" i="1" spc="-5" dirty="0">
                <a:latin typeface="Gill Sans MT"/>
                <a:cs typeface="Gill Sans MT"/>
              </a:rPr>
              <a:t>All partial dependencies are removed to place in another</a:t>
            </a:r>
            <a:r>
              <a:rPr sz="2600" i="1" spc="5" dirty="0">
                <a:latin typeface="Gill Sans MT"/>
                <a:cs typeface="Gill Sans MT"/>
              </a:rPr>
              <a:t> </a:t>
            </a:r>
            <a:r>
              <a:rPr sz="2600" i="1" spc="-5" dirty="0">
                <a:latin typeface="Gill Sans MT"/>
                <a:cs typeface="Gill Sans MT"/>
              </a:rPr>
              <a:t>table.</a:t>
            </a:r>
            <a:endParaRPr sz="2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49" y="535940"/>
            <a:ext cx="8166100" cy="492443"/>
          </a:xfrm>
        </p:spPr>
        <p:txBody>
          <a:bodyPr/>
          <a:lstStyle/>
          <a:p>
            <a:r>
              <a:rPr lang="en-US" dirty="0"/>
              <a:t>1NF to 2NF –Example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5000"/>
            <a:ext cx="7781925" cy="310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8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43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04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64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2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28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958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18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79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939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60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6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92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5940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54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14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575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23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89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5690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229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889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550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210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7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5442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2045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86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52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185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846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50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1796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84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50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16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82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48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1548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815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47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13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796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456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129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7903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450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11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771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431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092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7654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425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086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4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407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067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740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40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06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72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382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6042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71559" y="6353809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71559" y="1143000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3390" y="6432550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65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59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  <a:tabLst>
                <a:tab pos="8152765" algn="l"/>
              </a:tabLst>
            </a:pPr>
            <a:r>
              <a:rPr spc="-5" dirty="0"/>
              <a:t>Normalization	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676909" y="6407482"/>
            <a:ext cx="1498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dirty="0">
                <a:solidFill>
                  <a:srgbClr val="454552"/>
                </a:solidFill>
                <a:latin typeface="Arial"/>
                <a:cs typeface="Arial"/>
              </a:rPr>
              <a:t>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35940" y="1252220"/>
            <a:ext cx="8013700" cy="119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118745" indent="-273050">
              <a:lnSpc>
                <a:spcPct val="100000"/>
              </a:lnSpc>
              <a:spcBef>
                <a:spcPts val="100"/>
              </a:spcBef>
            </a:pPr>
            <a:r>
              <a:rPr sz="2700" b="1" spc="-900" baseline="12345" dirty="0">
                <a:solidFill>
                  <a:srgbClr val="717BA2"/>
                </a:solidFill>
                <a:latin typeface="MS Office Symbol Bold"/>
                <a:cs typeface="MS Office Symbol Bold"/>
              </a:rPr>
              <a:t></a:t>
            </a:r>
            <a:r>
              <a:rPr sz="2700" b="1" spc="675" baseline="12345" dirty="0">
                <a:solidFill>
                  <a:srgbClr val="717BA2"/>
                </a:solidFill>
                <a:latin typeface="MS Office Symbol Bold"/>
                <a:cs typeface="MS Office Symbol Bold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The </a:t>
            </a:r>
            <a:r>
              <a:rPr sz="2400" spc="-10" dirty="0">
                <a:latin typeface="Trebuchet MS"/>
                <a:cs typeface="Trebuchet MS"/>
              </a:rPr>
              <a:t>biggest problem </a:t>
            </a:r>
            <a:r>
              <a:rPr sz="2400" spc="-5" dirty="0">
                <a:latin typeface="Trebuchet MS"/>
                <a:cs typeface="Trebuchet MS"/>
              </a:rPr>
              <a:t>needed to be solved </a:t>
            </a:r>
            <a:r>
              <a:rPr sz="2400" dirty="0">
                <a:latin typeface="Trebuchet MS"/>
                <a:cs typeface="Trebuchet MS"/>
              </a:rPr>
              <a:t>in </a:t>
            </a:r>
            <a:r>
              <a:rPr sz="2400" spc="-10" dirty="0">
                <a:latin typeface="Trebuchet MS"/>
                <a:cs typeface="Trebuchet MS"/>
              </a:rPr>
              <a:t>database </a:t>
            </a:r>
            <a:r>
              <a:rPr sz="2400" dirty="0">
                <a:latin typeface="Trebuchet MS"/>
                <a:cs typeface="Trebuchet MS"/>
              </a:rPr>
              <a:t>is  </a:t>
            </a:r>
            <a:r>
              <a:rPr sz="2400" spc="-5" dirty="0">
                <a:latin typeface="Trebuchet MS"/>
                <a:cs typeface="Trebuchet MS"/>
              </a:rPr>
              <a:t>data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redundancy.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700" b="1" spc="-900" baseline="12345" dirty="0">
                <a:solidFill>
                  <a:srgbClr val="717BA2"/>
                </a:solidFill>
                <a:latin typeface="MS Office Symbol Bold"/>
                <a:cs typeface="MS Office Symbol Bold"/>
              </a:rPr>
              <a:t></a:t>
            </a:r>
            <a:r>
              <a:rPr sz="2700" b="1" spc="660" baseline="12345" dirty="0">
                <a:solidFill>
                  <a:srgbClr val="717BA2"/>
                </a:solidFill>
                <a:latin typeface="MS Office Symbol Bold"/>
                <a:cs typeface="MS Office Symbol Bold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Why data </a:t>
            </a:r>
            <a:r>
              <a:rPr sz="2400" spc="-10" dirty="0">
                <a:latin typeface="Trebuchet MS"/>
                <a:cs typeface="Trebuchet MS"/>
              </a:rPr>
              <a:t>redundancy </a:t>
            </a:r>
            <a:r>
              <a:rPr sz="2400" dirty="0">
                <a:latin typeface="Trebuchet MS"/>
                <a:cs typeface="Trebuchet MS"/>
              </a:rPr>
              <a:t>is </a:t>
            </a:r>
            <a:r>
              <a:rPr sz="2400" spc="-10" dirty="0">
                <a:latin typeface="Trebuchet MS"/>
                <a:cs typeface="Trebuchet MS"/>
              </a:rPr>
              <a:t>the </a:t>
            </a:r>
            <a:r>
              <a:rPr sz="2400" spc="-5" dirty="0">
                <a:latin typeface="Trebuchet MS"/>
                <a:cs typeface="Trebuchet MS"/>
              </a:rPr>
              <a:t>problem? Because </a:t>
            </a:r>
            <a:r>
              <a:rPr sz="2400" dirty="0">
                <a:latin typeface="Trebuchet MS"/>
                <a:cs typeface="Trebuchet MS"/>
              </a:rPr>
              <a:t>it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causes: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10259" y="2369057"/>
            <a:ext cx="153035" cy="1130300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500" b="1" spc="-500" dirty="0">
                <a:solidFill>
                  <a:srgbClr val="9EB7CC"/>
                </a:solidFill>
                <a:latin typeface="MS Office Symbol Bold"/>
                <a:cs typeface="MS Office Symbol Bold"/>
              </a:rPr>
              <a:t></a:t>
            </a:r>
            <a:endParaRPr sz="1500">
              <a:latin typeface="MS Office Symbol Bold"/>
              <a:cs typeface="MS Office Symbol Bold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500" b="1" spc="-500" dirty="0">
                <a:solidFill>
                  <a:srgbClr val="9EB7CC"/>
                </a:solidFill>
                <a:latin typeface="MS Office Symbol Bold"/>
                <a:cs typeface="MS Office Symbol Bold"/>
              </a:rPr>
              <a:t></a:t>
            </a:r>
            <a:endParaRPr sz="1500">
              <a:latin typeface="MS Office Symbol Bold"/>
              <a:cs typeface="MS Office Symbol Bold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500" b="1" spc="-500" dirty="0">
                <a:solidFill>
                  <a:srgbClr val="9EB7CC"/>
                </a:solidFill>
                <a:latin typeface="MS Office Symbol Bold"/>
                <a:cs typeface="MS Office Symbol Bold"/>
              </a:rPr>
              <a:t></a:t>
            </a:r>
            <a:endParaRPr sz="1500">
              <a:latin typeface="MS Office Symbol Bold"/>
              <a:cs typeface="MS Office Symbol Bold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083310" y="2425700"/>
            <a:ext cx="1894205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2000" spc="-5" dirty="0">
                <a:solidFill>
                  <a:srgbClr val="454552"/>
                </a:solidFill>
                <a:latin typeface="Trebuchet MS"/>
                <a:cs typeface="Trebuchet MS"/>
              </a:rPr>
              <a:t>Insert Anomaly  Update</a:t>
            </a:r>
            <a:r>
              <a:rPr sz="20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54552"/>
                </a:solidFill>
                <a:latin typeface="Trebuchet MS"/>
                <a:cs typeface="Trebuchet MS"/>
              </a:rPr>
              <a:t>Anomaly  Delete</a:t>
            </a:r>
            <a:r>
              <a:rPr sz="2000" spc="-3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54552"/>
                </a:solidFill>
                <a:latin typeface="Trebuchet MS"/>
                <a:cs typeface="Trebuchet MS"/>
              </a:rPr>
              <a:t>Anomaly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71" name="object 71"/>
          <p:cNvGraphicFramePr>
            <a:graphicFrameLocks noGrp="1"/>
          </p:cNvGraphicFramePr>
          <p:nvPr/>
        </p:nvGraphicFramePr>
        <p:xfrm>
          <a:off x="762000" y="4032250"/>
          <a:ext cx="7316470" cy="2124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315"/>
                <a:gridCol w="1101725"/>
                <a:gridCol w="1739900"/>
                <a:gridCol w="2027555"/>
                <a:gridCol w="1958975"/>
              </a:tblGrid>
              <a:tr h="532130"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Teacher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717BA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89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Subject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Teacher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Degree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717BA2"/>
                    </a:solidFill>
                  </a:tcPr>
                </a:tc>
              </a:tr>
              <a:tr h="528955"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k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San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3289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Database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Master's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012666777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D4D6DF"/>
                    </a:solidFill>
                  </a:tcPr>
                </a:tc>
              </a:tr>
              <a:tr h="532130"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Sokhen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32893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Database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Bachelor's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017678678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solidFill>
                      <a:srgbClr val="EAEBEF"/>
                    </a:solidFill>
                  </a:tcPr>
                </a:tc>
              </a:tr>
              <a:tr h="530860"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k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San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3289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E-Commerce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Master's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012666777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D4D6D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49" y="535940"/>
            <a:ext cx="8166100" cy="492443"/>
          </a:xfrm>
        </p:spPr>
        <p:txBody>
          <a:bodyPr/>
          <a:lstStyle/>
          <a:p>
            <a:r>
              <a:rPr lang="en-US" dirty="0"/>
              <a:t>Problems Resolved in 2NF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76400"/>
            <a:ext cx="82200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30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49" y="535940"/>
            <a:ext cx="8166100" cy="492443"/>
          </a:xfrm>
        </p:spPr>
        <p:txBody>
          <a:bodyPr/>
          <a:lstStyle/>
          <a:p>
            <a:r>
              <a:rPr lang="en-US" dirty="0"/>
              <a:t>Problems Remaining in 2NF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9" y="1524000"/>
            <a:ext cx="8153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31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43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04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64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2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28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958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18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79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939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60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6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92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5940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54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14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575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23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89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5690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229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889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550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210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7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5442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2045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86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52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185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846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50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1796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84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50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16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82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48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1548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815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47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13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796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456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129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7903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450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11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771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431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092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7654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425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086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4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407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067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740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40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06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72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382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6042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3390" y="6432550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65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5" name="object 65"/>
          <p:cNvGraphicFramePr>
            <a:graphicFrameLocks noGrp="1"/>
          </p:cNvGraphicFramePr>
          <p:nvPr/>
        </p:nvGraphicFramePr>
        <p:xfrm>
          <a:off x="685800" y="838200"/>
          <a:ext cx="7239634" cy="2212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0015"/>
                <a:gridCol w="1788160"/>
                <a:gridCol w="1835150"/>
                <a:gridCol w="2226309"/>
              </a:tblGrid>
              <a:tr h="37020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u="sng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CourseID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u="sng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SemesterID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Num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Student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Course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Name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717BA2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IT101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201301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25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Database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D4D6D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IT101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201302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25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Database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solidFill>
                      <a:srgbClr val="EAEBE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IT102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201301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30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Web Prog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D4D6D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IT102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201302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35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Web Prog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EAEBE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IT103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201401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20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Networking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D4D6DF"/>
                    </a:solidFill>
                  </a:tcPr>
                </a:tc>
              </a:tr>
            </a:tbl>
          </a:graphicData>
        </a:graphic>
      </p:graphicFrame>
      <p:sp>
        <p:nvSpPr>
          <p:cNvPr id="66" name="object 66"/>
          <p:cNvSpPr txBox="1">
            <a:spLocks noGrp="1"/>
          </p:cNvSpPr>
          <p:nvPr>
            <p:ph type="title"/>
          </p:nvPr>
        </p:nvSpPr>
        <p:spPr>
          <a:xfrm>
            <a:off x="394970" y="262890"/>
            <a:ext cx="3510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u="none" spc="-5" dirty="0">
                <a:solidFill>
                  <a:srgbClr val="000000"/>
                </a:solidFill>
                <a:latin typeface="Trebuchet MS"/>
                <a:cs typeface="Trebuchet MS"/>
              </a:rPr>
              <a:t>Example </a:t>
            </a:r>
            <a:r>
              <a:rPr sz="2000" b="0" u="none" dirty="0">
                <a:solidFill>
                  <a:srgbClr val="000000"/>
                </a:solidFill>
                <a:latin typeface="Trebuchet MS"/>
                <a:cs typeface="Trebuchet MS"/>
              </a:rPr>
              <a:t>of a </a:t>
            </a:r>
            <a:r>
              <a:rPr sz="2000" b="0" u="none" spc="-5" dirty="0">
                <a:solidFill>
                  <a:srgbClr val="000000"/>
                </a:solidFill>
                <a:latin typeface="Trebuchet MS"/>
                <a:cs typeface="Trebuchet MS"/>
              </a:rPr>
              <a:t>table not in</a:t>
            </a:r>
            <a:r>
              <a:rPr sz="2000" b="0" u="none" spc="-3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000" b="0" u="none" spc="-5" dirty="0">
                <a:solidFill>
                  <a:srgbClr val="000000"/>
                </a:solidFill>
                <a:latin typeface="Trebuchet MS"/>
                <a:cs typeface="Trebuchet MS"/>
              </a:rPr>
              <a:t>2NF: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09600" y="3023870"/>
            <a:ext cx="3511550" cy="755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657850" y="2926079"/>
            <a:ext cx="328929" cy="1615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5660" y="4352290"/>
            <a:ext cx="5053330" cy="1892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35660" y="2974339"/>
            <a:ext cx="158750" cy="15176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53670" y="3768090"/>
            <a:ext cx="8075295" cy="2517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401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Primary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Key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540"/>
              </a:spcBef>
            </a:pP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i="1" spc="-5" dirty="0">
                <a:latin typeface="Trebuchet MS"/>
                <a:cs typeface="Trebuchet MS"/>
              </a:rPr>
              <a:t>Course </a:t>
            </a:r>
            <a:r>
              <a:rPr sz="2000" i="1" dirty="0">
                <a:latin typeface="Trebuchet MS"/>
                <a:cs typeface="Trebuchet MS"/>
              </a:rPr>
              <a:t>Name </a:t>
            </a:r>
            <a:r>
              <a:rPr sz="2000" spc="-5" dirty="0">
                <a:latin typeface="Trebuchet MS"/>
                <a:cs typeface="Trebuchet MS"/>
              </a:rPr>
              <a:t>depends </a:t>
            </a:r>
            <a:r>
              <a:rPr sz="2000" dirty="0">
                <a:latin typeface="Trebuchet MS"/>
                <a:cs typeface="Trebuchet MS"/>
              </a:rPr>
              <a:t>on </a:t>
            </a:r>
            <a:r>
              <a:rPr sz="2000" spc="-5" dirty="0">
                <a:latin typeface="Trebuchet MS"/>
                <a:cs typeface="Trebuchet MS"/>
              </a:rPr>
              <a:t>only </a:t>
            </a:r>
            <a:r>
              <a:rPr sz="2000" i="1" spc="-5" dirty="0">
                <a:latin typeface="Trebuchet MS"/>
                <a:cs typeface="Trebuchet MS"/>
              </a:rPr>
              <a:t>CourseID</a:t>
            </a:r>
            <a:r>
              <a:rPr sz="2000" spc="-5" dirty="0">
                <a:latin typeface="Trebuchet MS"/>
                <a:cs typeface="Trebuchet MS"/>
              </a:rPr>
              <a:t>, </a:t>
            </a:r>
            <a:r>
              <a:rPr sz="2000" dirty="0">
                <a:latin typeface="Trebuchet MS"/>
                <a:cs typeface="Trebuchet MS"/>
              </a:rPr>
              <a:t>a </a:t>
            </a:r>
            <a:r>
              <a:rPr sz="2000" spc="-5" dirty="0">
                <a:latin typeface="Trebuchet MS"/>
                <a:cs typeface="Trebuchet MS"/>
              </a:rPr>
              <a:t>part </a:t>
            </a:r>
            <a:r>
              <a:rPr sz="2000" dirty="0">
                <a:latin typeface="Trebuchet MS"/>
                <a:cs typeface="Trebuchet MS"/>
              </a:rPr>
              <a:t>of </a:t>
            </a:r>
            <a:r>
              <a:rPr sz="2000" spc="-5" dirty="0">
                <a:latin typeface="Trebuchet MS"/>
                <a:cs typeface="Trebuchet MS"/>
              </a:rPr>
              <a:t>the primary key  not the whole primary {</a:t>
            </a:r>
            <a:r>
              <a:rPr sz="2000" i="1" spc="-5" dirty="0">
                <a:latin typeface="Trebuchet MS"/>
                <a:cs typeface="Trebuchet MS"/>
              </a:rPr>
              <a:t>CourseID, SemesterID</a:t>
            </a:r>
            <a:r>
              <a:rPr sz="2000" spc="-5" dirty="0">
                <a:latin typeface="Trebuchet MS"/>
                <a:cs typeface="Trebuchet MS"/>
              </a:rPr>
              <a:t>}.It’s called </a:t>
            </a:r>
            <a:r>
              <a:rPr sz="2000" b="1" spc="-5" dirty="0">
                <a:latin typeface="Trebuchet MS"/>
                <a:cs typeface="Trebuchet MS"/>
              </a:rPr>
              <a:t>partial  dependency</a:t>
            </a:r>
            <a:r>
              <a:rPr sz="2000" spc="-5" dirty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32384">
              <a:lnSpc>
                <a:spcPct val="100000"/>
              </a:lnSpc>
              <a:spcBef>
                <a:spcPts val="1140"/>
              </a:spcBef>
            </a:pPr>
            <a:r>
              <a:rPr sz="2400" b="1" spc="-5" dirty="0">
                <a:latin typeface="Trebuchet MS"/>
                <a:cs typeface="Trebuchet MS"/>
              </a:rPr>
              <a:t>Solution:</a:t>
            </a:r>
            <a:endParaRPr sz="2400">
              <a:latin typeface="Trebuchet MS"/>
              <a:cs typeface="Trebuchet MS"/>
            </a:endParaRPr>
          </a:p>
          <a:p>
            <a:pPr marL="32384">
              <a:lnSpc>
                <a:spcPct val="100000"/>
              </a:lnSpc>
            </a:pPr>
            <a:r>
              <a:rPr sz="2000" i="1" spc="-5" dirty="0">
                <a:latin typeface="Trebuchet MS"/>
                <a:cs typeface="Trebuchet MS"/>
              </a:rPr>
              <a:t>Remove </a:t>
            </a:r>
            <a:r>
              <a:rPr sz="2000" b="1" i="1" spc="-5" dirty="0">
                <a:latin typeface="Trebuchet MS"/>
                <a:cs typeface="Trebuchet MS"/>
              </a:rPr>
              <a:t>CourseID </a:t>
            </a:r>
            <a:r>
              <a:rPr sz="2000" i="1" spc="-5" dirty="0">
                <a:latin typeface="Trebuchet MS"/>
                <a:cs typeface="Trebuchet MS"/>
              </a:rPr>
              <a:t>and </a:t>
            </a:r>
            <a:r>
              <a:rPr sz="2000" b="1" i="1" spc="-5" dirty="0">
                <a:latin typeface="Trebuchet MS"/>
                <a:cs typeface="Trebuchet MS"/>
              </a:rPr>
              <a:t>Course Name </a:t>
            </a:r>
            <a:r>
              <a:rPr sz="2000" i="1" spc="-5" dirty="0">
                <a:latin typeface="Trebuchet MS"/>
                <a:cs typeface="Trebuchet MS"/>
              </a:rPr>
              <a:t>together to create </a:t>
            </a:r>
            <a:r>
              <a:rPr sz="2000" i="1" dirty="0">
                <a:latin typeface="Trebuchet MS"/>
                <a:cs typeface="Trebuchet MS"/>
              </a:rPr>
              <a:t>a </a:t>
            </a:r>
            <a:r>
              <a:rPr sz="2000" i="1" spc="-5" dirty="0">
                <a:latin typeface="Trebuchet MS"/>
                <a:cs typeface="Trebuchet MS"/>
              </a:rPr>
              <a:t>new</a:t>
            </a:r>
            <a:r>
              <a:rPr sz="2000" i="1" spc="125" dirty="0">
                <a:latin typeface="Trebuchet MS"/>
                <a:cs typeface="Trebuchet MS"/>
              </a:rPr>
              <a:t> </a:t>
            </a:r>
            <a:r>
              <a:rPr sz="2000" i="1" spc="-5" dirty="0">
                <a:latin typeface="Trebuchet MS"/>
                <a:cs typeface="Trebuchet MS"/>
              </a:rPr>
              <a:t>table.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40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06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72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82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042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3390" y="6432550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65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6689" y="918210"/>
          <a:ext cx="3750310" cy="2212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5735"/>
                <a:gridCol w="2314575"/>
              </a:tblGrid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CourseID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7940" marB="0"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Course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Name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7940" marB="0">
                    <a:solidFill>
                      <a:srgbClr val="717BA2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IT101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7940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Database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7940" marB="0">
                    <a:solidFill>
                      <a:srgbClr val="D4D6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IT101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7939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Database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7939" marB="0">
                    <a:solidFill>
                      <a:srgbClr val="EAEBE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IT102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Web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10" dirty="0">
                          <a:latin typeface="Gill Sans MT"/>
                          <a:cs typeface="Gill Sans MT"/>
                        </a:rPr>
                        <a:t>Prog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IT102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Web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10" dirty="0">
                          <a:latin typeface="Gill Sans MT"/>
                          <a:cs typeface="Gill Sans MT"/>
                        </a:rPr>
                        <a:t>Prog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EAEBE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IT103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Networking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44170" y="3458209"/>
            <a:ext cx="303974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84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rebuchet MS"/>
                <a:cs typeface="Trebuchet MS"/>
              </a:rPr>
              <a:t>Done? </a:t>
            </a:r>
            <a:r>
              <a:rPr sz="2400" dirty="0">
                <a:latin typeface="Trebuchet MS"/>
                <a:cs typeface="Trebuchet MS"/>
              </a:rPr>
              <a:t>Oh </a:t>
            </a:r>
            <a:r>
              <a:rPr sz="2400" spc="-5" dirty="0">
                <a:latin typeface="Trebuchet MS"/>
                <a:cs typeface="Trebuchet MS"/>
              </a:rPr>
              <a:t>no, </a:t>
            </a:r>
            <a:r>
              <a:rPr sz="2400" dirty="0">
                <a:latin typeface="Trebuchet MS"/>
                <a:cs typeface="Trebuchet MS"/>
              </a:rPr>
              <a:t>it </a:t>
            </a:r>
            <a:r>
              <a:rPr sz="2400" spc="-5" dirty="0">
                <a:latin typeface="Trebuchet MS"/>
                <a:cs typeface="Trebuchet MS"/>
              </a:rPr>
              <a:t>is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still  not in 1NF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yet.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Trebuchet MS"/>
                <a:cs typeface="Trebuchet MS"/>
              </a:rPr>
              <a:t>Remove </a:t>
            </a:r>
            <a:r>
              <a:rPr sz="2400" spc="-10" dirty="0">
                <a:latin typeface="Trebuchet MS"/>
                <a:cs typeface="Trebuchet MS"/>
              </a:rPr>
              <a:t>the repeating  </a:t>
            </a:r>
            <a:r>
              <a:rPr sz="2400" spc="-5" dirty="0">
                <a:latin typeface="Trebuchet MS"/>
                <a:cs typeface="Trebuchet MS"/>
              </a:rPr>
              <a:t>groups</a:t>
            </a:r>
            <a:r>
              <a:rPr sz="2400" spc="-10" dirty="0">
                <a:latin typeface="Trebuchet MS"/>
                <a:cs typeface="Trebuchet MS"/>
              </a:rPr>
              <a:t> too.</a:t>
            </a:r>
            <a:endParaRPr sz="2400">
              <a:latin typeface="Trebuchet MS"/>
              <a:cs typeface="Trebuchet MS"/>
            </a:endParaRPr>
          </a:p>
          <a:p>
            <a:pPr marL="12700" marR="285750">
              <a:lnSpc>
                <a:spcPct val="100000"/>
              </a:lnSpc>
            </a:pPr>
            <a:r>
              <a:rPr sz="2400" spc="-5" dirty="0">
                <a:latin typeface="Trebuchet MS"/>
                <a:cs typeface="Trebuchet MS"/>
              </a:rPr>
              <a:t>Finally, </a:t>
            </a:r>
            <a:r>
              <a:rPr sz="2400" spc="-10" dirty="0">
                <a:latin typeface="Trebuchet MS"/>
                <a:cs typeface="Trebuchet MS"/>
              </a:rPr>
              <a:t>connect </a:t>
            </a:r>
            <a:r>
              <a:rPr sz="2400" spc="-5" dirty="0">
                <a:latin typeface="Trebuchet MS"/>
                <a:cs typeface="Trebuchet MS"/>
              </a:rPr>
              <a:t>the  relationship.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2000" y="5074920"/>
            <a:ext cx="1657350" cy="372110"/>
          </a:xfrm>
          <a:custGeom>
            <a:avLst/>
            <a:gdLst/>
            <a:ahLst/>
            <a:cxnLst/>
            <a:rect l="l" t="t" r="r" b="b"/>
            <a:pathLst>
              <a:path w="1657350" h="372110">
                <a:moveTo>
                  <a:pt x="0" y="0"/>
                </a:moveTo>
                <a:lnTo>
                  <a:pt x="1657350" y="0"/>
                </a:lnTo>
                <a:lnTo>
                  <a:pt x="1657350" y="372109"/>
                </a:lnTo>
                <a:lnTo>
                  <a:pt x="0" y="372109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50740" y="5091429"/>
            <a:ext cx="1055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C</a:t>
            </a:r>
            <a:r>
              <a:rPr sz="1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o</a:t>
            </a:r>
            <a:r>
              <a:rPr sz="18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u</a:t>
            </a: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rs</a:t>
            </a:r>
            <a:r>
              <a:rPr sz="1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eID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29350" y="5074920"/>
            <a:ext cx="2092960" cy="372110"/>
          </a:xfrm>
          <a:custGeom>
            <a:avLst/>
            <a:gdLst/>
            <a:ahLst/>
            <a:cxnLst/>
            <a:rect l="l" t="t" r="r" b="b"/>
            <a:pathLst>
              <a:path w="2092959" h="372110">
                <a:moveTo>
                  <a:pt x="0" y="0"/>
                </a:moveTo>
                <a:lnTo>
                  <a:pt x="2092959" y="0"/>
                </a:lnTo>
                <a:lnTo>
                  <a:pt x="2092959" y="372109"/>
                </a:lnTo>
                <a:lnTo>
                  <a:pt x="0" y="372109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08090" y="5091429"/>
            <a:ext cx="1520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Gill Sans MT"/>
                <a:cs typeface="Gill Sans MT"/>
              </a:rPr>
              <a:t>Course</a:t>
            </a:r>
            <a:r>
              <a:rPr sz="1800" b="1" spc="-6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Gill Sans MT"/>
                <a:cs typeface="Gill Sans MT"/>
              </a:rPr>
              <a:t>Name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72000" y="5447029"/>
            <a:ext cx="1657350" cy="369570"/>
          </a:xfrm>
          <a:custGeom>
            <a:avLst/>
            <a:gdLst/>
            <a:ahLst/>
            <a:cxnLst/>
            <a:rect l="l" t="t" r="r" b="b"/>
            <a:pathLst>
              <a:path w="1657350" h="369570">
                <a:moveTo>
                  <a:pt x="0" y="0"/>
                </a:moveTo>
                <a:lnTo>
                  <a:pt x="1657350" y="0"/>
                </a:lnTo>
                <a:lnTo>
                  <a:pt x="1657350" y="369570"/>
                </a:lnTo>
                <a:lnTo>
                  <a:pt x="0" y="369570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50740" y="5462270"/>
            <a:ext cx="565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0" dirty="0">
                <a:latin typeface="Gill Sans MT"/>
                <a:cs typeface="Gill Sans MT"/>
              </a:rPr>
              <a:t>I</a:t>
            </a:r>
            <a:r>
              <a:rPr sz="1800" dirty="0">
                <a:latin typeface="Gill Sans MT"/>
                <a:cs typeface="Gill Sans MT"/>
              </a:rPr>
              <a:t>T101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229350" y="5447029"/>
            <a:ext cx="2092960" cy="369570"/>
          </a:xfrm>
          <a:custGeom>
            <a:avLst/>
            <a:gdLst/>
            <a:ahLst/>
            <a:cxnLst/>
            <a:rect l="l" t="t" r="r" b="b"/>
            <a:pathLst>
              <a:path w="2092959" h="369570">
                <a:moveTo>
                  <a:pt x="0" y="0"/>
                </a:moveTo>
                <a:lnTo>
                  <a:pt x="2092959" y="0"/>
                </a:lnTo>
                <a:lnTo>
                  <a:pt x="2092959" y="369570"/>
                </a:lnTo>
                <a:lnTo>
                  <a:pt x="0" y="369570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308090" y="5462270"/>
            <a:ext cx="878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ill Sans MT"/>
                <a:cs typeface="Gill Sans MT"/>
              </a:rPr>
              <a:t>Database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72000" y="5816600"/>
            <a:ext cx="1657350" cy="365760"/>
          </a:xfrm>
          <a:custGeom>
            <a:avLst/>
            <a:gdLst/>
            <a:ahLst/>
            <a:cxnLst/>
            <a:rect l="l" t="t" r="r" b="b"/>
            <a:pathLst>
              <a:path w="1657350" h="365760">
                <a:moveTo>
                  <a:pt x="0" y="0"/>
                </a:moveTo>
                <a:lnTo>
                  <a:pt x="1657350" y="0"/>
                </a:lnTo>
                <a:lnTo>
                  <a:pt x="1657350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650740" y="5831840"/>
            <a:ext cx="565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0" dirty="0">
                <a:latin typeface="Gill Sans MT"/>
                <a:cs typeface="Gill Sans MT"/>
              </a:rPr>
              <a:t>I</a:t>
            </a:r>
            <a:r>
              <a:rPr sz="1800" dirty="0">
                <a:latin typeface="Gill Sans MT"/>
                <a:cs typeface="Gill Sans MT"/>
              </a:rPr>
              <a:t>T102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229350" y="5816600"/>
            <a:ext cx="2092960" cy="365760"/>
          </a:xfrm>
          <a:custGeom>
            <a:avLst/>
            <a:gdLst/>
            <a:ahLst/>
            <a:cxnLst/>
            <a:rect l="l" t="t" r="r" b="b"/>
            <a:pathLst>
              <a:path w="2092959" h="365760">
                <a:moveTo>
                  <a:pt x="0" y="0"/>
                </a:moveTo>
                <a:lnTo>
                  <a:pt x="2092959" y="0"/>
                </a:lnTo>
                <a:lnTo>
                  <a:pt x="2092959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308090" y="5831840"/>
            <a:ext cx="981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ill Sans MT"/>
                <a:cs typeface="Gill Sans MT"/>
              </a:rPr>
              <a:t>Web</a:t>
            </a:r>
            <a:r>
              <a:rPr sz="1800" spc="-70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Prog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72000" y="6182359"/>
            <a:ext cx="1657350" cy="370840"/>
          </a:xfrm>
          <a:custGeom>
            <a:avLst/>
            <a:gdLst/>
            <a:ahLst/>
            <a:cxnLst/>
            <a:rect l="l" t="t" r="r" b="b"/>
            <a:pathLst>
              <a:path w="1657350" h="370840">
                <a:moveTo>
                  <a:pt x="0" y="0"/>
                </a:moveTo>
                <a:lnTo>
                  <a:pt x="1657350" y="0"/>
                </a:lnTo>
                <a:lnTo>
                  <a:pt x="165735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650740" y="6198870"/>
            <a:ext cx="565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0" dirty="0">
                <a:latin typeface="Gill Sans MT"/>
                <a:cs typeface="Gill Sans MT"/>
              </a:rPr>
              <a:t>I</a:t>
            </a:r>
            <a:r>
              <a:rPr sz="1800" dirty="0">
                <a:latin typeface="Gill Sans MT"/>
                <a:cs typeface="Gill Sans MT"/>
              </a:rPr>
              <a:t>T103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229350" y="6182359"/>
            <a:ext cx="2092960" cy="370840"/>
          </a:xfrm>
          <a:custGeom>
            <a:avLst/>
            <a:gdLst/>
            <a:ahLst/>
            <a:cxnLst/>
            <a:rect l="l" t="t" r="r" b="b"/>
            <a:pathLst>
              <a:path w="2092959" h="370840">
                <a:moveTo>
                  <a:pt x="0" y="0"/>
                </a:moveTo>
                <a:lnTo>
                  <a:pt x="2092959" y="0"/>
                </a:lnTo>
                <a:lnTo>
                  <a:pt x="2092959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308090" y="6198870"/>
            <a:ext cx="1142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ill Sans MT"/>
                <a:cs typeface="Gill Sans MT"/>
              </a:rPr>
              <a:t>Networking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48000" y="5309870"/>
            <a:ext cx="762000" cy="839469"/>
          </a:xfrm>
          <a:custGeom>
            <a:avLst/>
            <a:gdLst/>
            <a:ahLst/>
            <a:cxnLst/>
            <a:rect l="l" t="t" r="r" b="b"/>
            <a:pathLst>
              <a:path w="762000" h="839470">
                <a:moveTo>
                  <a:pt x="381000" y="0"/>
                </a:moveTo>
                <a:lnTo>
                  <a:pt x="381000" y="209549"/>
                </a:lnTo>
                <a:lnTo>
                  <a:pt x="0" y="209549"/>
                </a:lnTo>
                <a:lnTo>
                  <a:pt x="0" y="628649"/>
                </a:lnTo>
                <a:lnTo>
                  <a:pt x="381000" y="628649"/>
                </a:lnTo>
                <a:lnTo>
                  <a:pt x="381000" y="839469"/>
                </a:lnTo>
                <a:lnTo>
                  <a:pt x="762000" y="419099"/>
                </a:lnTo>
                <a:lnTo>
                  <a:pt x="38100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48000" y="5309870"/>
            <a:ext cx="762000" cy="839469"/>
          </a:xfrm>
          <a:custGeom>
            <a:avLst/>
            <a:gdLst/>
            <a:ahLst/>
            <a:cxnLst/>
            <a:rect l="l" t="t" r="r" b="b"/>
            <a:pathLst>
              <a:path w="762000" h="839470">
                <a:moveTo>
                  <a:pt x="0" y="209549"/>
                </a:moveTo>
                <a:lnTo>
                  <a:pt x="381000" y="209549"/>
                </a:lnTo>
                <a:lnTo>
                  <a:pt x="381000" y="0"/>
                </a:lnTo>
                <a:lnTo>
                  <a:pt x="762000" y="419099"/>
                </a:lnTo>
                <a:lnTo>
                  <a:pt x="381000" y="839469"/>
                </a:lnTo>
                <a:lnTo>
                  <a:pt x="381000" y="628649"/>
                </a:lnTo>
                <a:lnTo>
                  <a:pt x="0" y="628649"/>
                </a:lnTo>
                <a:lnTo>
                  <a:pt x="0" y="20954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49090" y="922019"/>
            <a:ext cx="1584960" cy="370840"/>
          </a:xfrm>
          <a:custGeom>
            <a:avLst/>
            <a:gdLst/>
            <a:ahLst/>
            <a:cxnLst/>
            <a:rect l="l" t="t" r="r" b="b"/>
            <a:pathLst>
              <a:path w="1584960" h="370840">
                <a:moveTo>
                  <a:pt x="0" y="0"/>
                </a:moveTo>
                <a:lnTo>
                  <a:pt x="1584960" y="0"/>
                </a:lnTo>
                <a:lnTo>
                  <a:pt x="158496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4227829" y="938529"/>
            <a:ext cx="1056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CourseID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734050" y="922019"/>
            <a:ext cx="1582420" cy="370840"/>
          </a:xfrm>
          <a:custGeom>
            <a:avLst/>
            <a:gdLst/>
            <a:ahLst/>
            <a:cxnLst/>
            <a:rect l="l" t="t" r="r" b="b"/>
            <a:pathLst>
              <a:path w="1582420" h="370840">
                <a:moveTo>
                  <a:pt x="0" y="0"/>
                </a:moveTo>
                <a:lnTo>
                  <a:pt x="1582420" y="0"/>
                </a:lnTo>
                <a:lnTo>
                  <a:pt x="158242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812790" y="938529"/>
            <a:ext cx="1313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SemesterID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316469" y="922019"/>
            <a:ext cx="1751330" cy="370840"/>
          </a:xfrm>
          <a:custGeom>
            <a:avLst/>
            <a:gdLst/>
            <a:ahLst/>
            <a:cxnLst/>
            <a:rect l="l" t="t" r="r" b="b"/>
            <a:pathLst>
              <a:path w="1751329" h="370840">
                <a:moveTo>
                  <a:pt x="0" y="0"/>
                </a:moveTo>
                <a:lnTo>
                  <a:pt x="1751329" y="0"/>
                </a:lnTo>
                <a:lnTo>
                  <a:pt x="1751329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395209" y="938529"/>
            <a:ext cx="1482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Gill Sans MT"/>
                <a:cs typeface="Gill Sans MT"/>
              </a:rPr>
              <a:t>Num</a:t>
            </a:r>
            <a:r>
              <a:rPr sz="1800" b="1" spc="-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Gill Sans MT"/>
                <a:cs typeface="Gill Sans MT"/>
              </a:rPr>
              <a:t>Student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149090" y="1292860"/>
            <a:ext cx="1584960" cy="369570"/>
          </a:xfrm>
          <a:custGeom>
            <a:avLst/>
            <a:gdLst/>
            <a:ahLst/>
            <a:cxnLst/>
            <a:rect l="l" t="t" r="r" b="b"/>
            <a:pathLst>
              <a:path w="1584960" h="369569">
                <a:moveTo>
                  <a:pt x="0" y="0"/>
                </a:moveTo>
                <a:lnTo>
                  <a:pt x="1584960" y="0"/>
                </a:lnTo>
                <a:lnTo>
                  <a:pt x="1584960" y="369569"/>
                </a:lnTo>
                <a:lnTo>
                  <a:pt x="0" y="369569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227829" y="1309370"/>
            <a:ext cx="565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0" dirty="0">
                <a:latin typeface="Gill Sans MT"/>
                <a:cs typeface="Gill Sans MT"/>
              </a:rPr>
              <a:t>I</a:t>
            </a:r>
            <a:r>
              <a:rPr sz="1800" dirty="0">
                <a:latin typeface="Gill Sans MT"/>
                <a:cs typeface="Gill Sans MT"/>
              </a:rPr>
              <a:t>T101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734050" y="1292860"/>
            <a:ext cx="1582420" cy="369570"/>
          </a:xfrm>
          <a:custGeom>
            <a:avLst/>
            <a:gdLst/>
            <a:ahLst/>
            <a:cxnLst/>
            <a:rect l="l" t="t" r="r" b="b"/>
            <a:pathLst>
              <a:path w="1582420" h="369569">
                <a:moveTo>
                  <a:pt x="0" y="0"/>
                </a:moveTo>
                <a:lnTo>
                  <a:pt x="1582420" y="0"/>
                </a:lnTo>
                <a:lnTo>
                  <a:pt x="1582420" y="369569"/>
                </a:lnTo>
                <a:lnTo>
                  <a:pt x="0" y="369569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812790" y="1309370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201301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316469" y="1292860"/>
            <a:ext cx="1751330" cy="369570"/>
          </a:xfrm>
          <a:custGeom>
            <a:avLst/>
            <a:gdLst/>
            <a:ahLst/>
            <a:cxnLst/>
            <a:rect l="l" t="t" r="r" b="b"/>
            <a:pathLst>
              <a:path w="1751329" h="369569">
                <a:moveTo>
                  <a:pt x="0" y="0"/>
                </a:moveTo>
                <a:lnTo>
                  <a:pt x="1751329" y="0"/>
                </a:lnTo>
                <a:lnTo>
                  <a:pt x="1751329" y="369569"/>
                </a:lnTo>
                <a:lnTo>
                  <a:pt x="0" y="369569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395209" y="130937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25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149090" y="1662429"/>
            <a:ext cx="1584960" cy="372110"/>
          </a:xfrm>
          <a:custGeom>
            <a:avLst/>
            <a:gdLst/>
            <a:ahLst/>
            <a:cxnLst/>
            <a:rect l="l" t="t" r="r" b="b"/>
            <a:pathLst>
              <a:path w="1584960" h="372110">
                <a:moveTo>
                  <a:pt x="0" y="0"/>
                </a:moveTo>
                <a:lnTo>
                  <a:pt x="1584960" y="0"/>
                </a:lnTo>
                <a:lnTo>
                  <a:pt x="1584960" y="372110"/>
                </a:lnTo>
                <a:lnTo>
                  <a:pt x="0" y="372110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227829" y="1678940"/>
            <a:ext cx="565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0" dirty="0">
                <a:latin typeface="Gill Sans MT"/>
                <a:cs typeface="Gill Sans MT"/>
              </a:rPr>
              <a:t>I</a:t>
            </a:r>
            <a:r>
              <a:rPr sz="1800" dirty="0">
                <a:latin typeface="Gill Sans MT"/>
                <a:cs typeface="Gill Sans MT"/>
              </a:rPr>
              <a:t>T101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734050" y="1662429"/>
            <a:ext cx="1582420" cy="372110"/>
          </a:xfrm>
          <a:custGeom>
            <a:avLst/>
            <a:gdLst/>
            <a:ahLst/>
            <a:cxnLst/>
            <a:rect l="l" t="t" r="r" b="b"/>
            <a:pathLst>
              <a:path w="1582420" h="372110">
                <a:moveTo>
                  <a:pt x="0" y="0"/>
                </a:moveTo>
                <a:lnTo>
                  <a:pt x="1582420" y="0"/>
                </a:lnTo>
                <a:lnTo>
                  <a:pt x="1582420" y="372110"/>
                </a:lnTo>
                <a:lnTo>
                  <a:pt x="0" y="372110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812790" y="1678940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201302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316469" y="1662429"/>
            <a:ext cx="1751330" cy="372110"/>
          </a:xfrm>
          <a:custGeom>
            <a:avLst/>
            <a:gdLst/>
            <a:ahLst/>
            <a:cxnLst/>
            <a:rect l="l" t="t" r="r" b="b"/>
            <a:pathLst>
              <a:path w="1751329" h="372110">
                <a:moveTo>
                  <a:pt x="0" y="0"/>
                </a:moveTo>
                <a:lnTo>
                  <a:pt x="1751329" y="0"/>
                </a:lnTo>
                <a:lnTo>
                  <a:pt x="1751329" y="372110"/>
                </a:lnTo>
                <a:lnTo>
                  <a:pt x="0" y="372110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395209" y="167894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25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149090" y="2034539"/>
            <a:ext cx="1584960" cy="365760"/>
          </a:xfrm>
          <a:custGeom>
            <a:avLst/>
            <a:gdLst/>
            <a:ahLst/>
            <a:cxnLst/>
            <a:rect l="l" t="t" r="r" b="b"/>
            <a:pathLst>
              <a:path w="1584960" h="365760">
                <a:moveTo>
                  <a:pt x="0" y="0"/>
                </a:moveTo>
                <a:lnTo>
                  <a:pt x="1584960" y="0"/>
                </a:lnTo>
                <a:lnTo>
                  <a:pt x="1584960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227829" y="2049779"/>
            <a:ext cx="565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0" dirty="0">
                <a:latin typeface="Gill Sans MT"/>
                <a:cs typeface="Gill Sans MT"/>
              </a:rPr>
              <a:t>I</a:t>
            </a:r>
            <a:r>
              <a:rPr sz="1800" dirty="0">
                <a:latin typeface="Gill Sans MT"/>
                <a:cs typeface="Gill Sans MT"/>
              </a:rPr>
              <a:t>T102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734050" y="2034539"/>
            <a:ext cx="1582420" cy="365760"/>
          </a:xfrm>
          <a:custGeom>
            <a:avLst/>
            <a:gdLst/>
            <a:ahLst/>
            <a:cxnLst/>
            <a:rect l="l" t="t" r="r" b="b"/>
            <a:pathLst>
              <a:path w="1582420" h="365760">
                <a:moveTo>
                  <a:pt x="0" y="0"/>
                </a:moveTo>
                <a:lnTo>
                  <a:pt x="1582420" y="0"/>
                </a:lnTo>
                <a:lnTo>
                  <a:pt x="1582420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812790" y="2049779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201301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316469" y="2034539"/>
            <a:ext cx="1751330" cy="365760"/>
          </a:xfrm>
          <a:custGeom>
            <a:avLst/>
            <a:gdLst/>
            <a:ahLst/>
            <a:cxnLst/>
            <a:rect l="l" t="t" r="r" b="b"/>
            <a:pathLst>
              <a:path w="1751329" h="365760">
                <a:moveTo>
                  <a:pt x="0" y="0"/>
                </a:moveTo>
                <a:lnTo>
                  <a:pt x="1751329" y="0"/>
                </a:lnTo>
                <a:lnTo>
                  <a:pt x="1751329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395209" y="204977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30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149090" y="2400300"/>
            <a:ext cx="1584960" cy="365760"/>
          </a:xfrm>
          <a:custGeom>
            <a:avLst/>
            <a:gdLst/>
            <a:ahLst/>
            <a:cxnLst/>
            <a:rect l="l" t="t" r="r" b="b"/>
            <a:pathLst>
              <a:path w="1584960" h="365760">
                <a:moveTo>
                  <a:pt x="0" y="0"/>
                </a:moveTo>
                <a:lnTo>
                  <a:pt x="1584960" y="0"/>
                </a:lnTo>
                <a:lnTo>
                  <a:pt x="1584960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227829" y="2416809"/>
            <a:ext cx="565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0" dirty="0">
                <a:latin typeface="Gill Sans MT"/>
                <a:cs typeface="Gill Sans MT"/>
              </a:rPr>
              <a:t>I</a:t>
            </a:r>
            <a:r>
              <a:rPr sz="1800" dirty="0">
                <a:latin typeface="Gill Sans MT"/>
                <a:cs typeface="Gill Sans MT"/>
              </a:rPr>
              <a:t>T102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734050" y="2400300"/>
            <a:ext cx="1582420" cy="365760"/>
          </a:xfrm>
          <a:custGeom>
            <a:avLst/>
            <a:gdLst/>
            <a:ahLst/>
            <a:cxnLst/>
            <a:rect l="l" t="t" r="r" b="b"/>
            <a:pathLst>
              <a:path w="1582420" h="365760">
                <a:moveTo>
                  <a:pt x="0" y="0"/>
                </a:moveTo>
                <a:lnTo>
                  <a:pt x="1582420" y="0"/>
                </a:lnTo>
                <a:lnTo>
                  <a:pt x="1582420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812790" y="2416809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201302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316469" y="2400300"/>
            <a:ext cx="1751330" cy="365760"/>
          </a:xfrm>
          <a:custGeom>
            <a:avLst/>
            <a:gdLst/>
            <a:ahLst/>
            <a:cxnLst/>
            <a:rect l="l" t="t" r="r" b="b"/>
            <a:pathLst>
              <a:path w="1751329" h="365760">
                <a:moveTo>
                  <a:pt x="0" y="0"/>
                </a:moveTo>
                <a:lnTo>
                  <a:pt x="1751329" y="0"/>
                </a:lnTo>
                <a:lnTo>
                  <a:pt x="1751329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7395209" y="241680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35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49090" y="2766060"/>
            <a:ext cx="1584960" cy="370840"/>
          </a:xfrm>
          <a:custGeom>
            <a:avLst/>
            <a:gdLst/>
            <a:ahLst/>
            <a:cxnLst/>
            <a:rect l="l" t="t" r="r" b="b"/>
            <a:pathLst>
              <a:path w="1584960" h="370839">
                <a:moveTo>
                  <a:pt x="0" y="0"/>
                </a:moveTo>
                <a:lnTo>
                  <a:pt x="1584960" y="0"/>
                </a:lnTo>
                <a:lnTo>
                  <a:pt x="158496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227829" y="2782570"/>
            <a:ext cx="565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0" dirty="0">
                <a:latin typeface="Gill Sans MT"/>
                <a:cs typeface="Gill Sans MT"/>
              </a:rPr>
              <a:t>I</a:t>
            </a:r>
            <a:r>
              <a:rPr sz="1800" dirty="0">
                <a:latin typeface="Gill Sans MT"/>
                <a:cs typeface="Gill Sans MT"/>
              </a:rPr>
              <a:t>T103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734050" y="2766060"/>
            <a:ext cx="1582420" cy="370840"/>
          </a:xfrm>
          <a:custGeom>
            <a:avLst/>
            <a:gdLst/>
            <a:ahLst/>
            <a:cxnLst/>
            <a:rect l="l" t="t" r="r" b="b"/>
            <a:pathLst>
              <a:path w="1582420" h="370839">
                <a:moveTo>
                  <a:pt x="0" y="0"/>
                </a:moveTo>
                <a:lnTo>
                  <a:pt x="1582420" y="0"/>
                </a:lnTo>
                <a:lnTo>
                  <a:pt x="158242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812790" y="2782570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201401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316469" y="2766060"/>
            <a:ext cx="1751330" cy="370840"/>
          </a:xfrm>
          <a:custGeom>
            <a:avLst/>
            <a:gdLst/>
            <a:ahLst/>
            <a:cxnLst/>
            <a:rect l="l" t="t" r="r" b="b"/>
            <a:pathLst>
              <a:path w="1751329" h="370839">
                <a:moveTo>
                  <a:pt x="0" y="0"/>
                </a:moveTo>
                <a:lnTo>
                  <a:pt x="1751329" y="0"/>
                </a:lnTo>
                <a:lnTo>
                  <a:pt x="1751329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7395209" y="278257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20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724400" y="3131820"/>
            <a:ext cx="0" cy="586740"/>
          </a:xfrm>
          <a:custGeom>
            <a:avLst/>
            <a:gdLst/>
            <a:ahLst/>
            <a:cxnLst/>
            <a:rect l="l" t="t" r="r" b="b"/>
            <a:pathLst>
              <a:path h="586739">
                <a:moveTo>
                  <a:pt x="0" y="0"/>
                </a:moveTo>
                <a:lnTo>
                  <a:pt x="0" y="58673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724400" y="3718559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486400" y="3718559"/>
            <a:ext cx="0" cy="1365250"/>
          </a:xfrm>
          <a:custGeom>
            <a:avLst/>
            <a:gdLst/>
            <a:ahLst/>
            <a:cxnLst/>
            <a:rect l="l" t="t" r="r" b="b"/>
            <a:pathLst>
              <a:path h="1365250">
                <a:moveTo>
                  <a:pt x="0" y="0"/>
                </a:moveTo>
                <a:lnTo>
                  <a:pt x="0" y="136525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724400" y="3131820"/>
            <a:ext cx="228600" cy="308610"/>
          </a:xfrm>
          <a:custGeom>
            <a:avLst/>
            <a:gdLst/>
            <a:ahLst/>
            <a:cxnLst/>
            <a:rect l="l" t="t" r="r" b="b"/>
            <a:pathLst>
              <a:path w="228600" h="308610">
                <a:moveTo>
                  <a:pt x="0" y="308609"/>
                </a:moveTo>
                <a:lnTo>
                  <a:pt x="2286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495800" y="3131820"/>
            <a:ext cx="228600" cy="308610"/>
          </a:xfrm>
          <a:custGeom>
            <a:avLst/>
            <a:gdLst/>
            <a:ahLst/>
            <a:cxnLst/>
            <a:rect l="l" t="t" r="r" b="b"/>
            <a:pathLst>
              <a:path w="228600" h="308610">
                <a:moveTo>
                  <a:pt x="228600" y="308609"/>
                </a:moveTo>
                <a:lnTo>
                  <a:pt x="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495800" y="3440429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257800" y="4804409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57800" y="487934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43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04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64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2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28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958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18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79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939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60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6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92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5940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54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14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575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23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89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5690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229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889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550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210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7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5442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2045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86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52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185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846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50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1796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84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50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16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82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48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1548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815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47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13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796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456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129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7903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450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11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771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431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092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7654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425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086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4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407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067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740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40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06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72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382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6042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71559" y="6353809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71559" y="1143000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3390" y="6432550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65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488949" y="535940"/>
            <a:ext cx="8166100" cy="566821"/>
          </a:xfrm>
          <a:prstGeom prst="rect">
            <a:avLst/>
          </a:prstGeom>
        </p:spPr>
        <p:txBody>
          <a:bodyPr vert="horz" wrap="square" lIns="0" tIns="73659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  <a:tabLst>
                <a:tab pos="8152765" algn="l"/>
              </a:tabLst>
            </a:pPr>
            <a:r>
              <a:rPr lang="en-US" spc="-5" dirty="0" smtClean="0"/>
              <a:t>Example</a:t>
            </a:r>
            <a:r>
              <a:rPr spc="-5" dirty="0"/>
              <a:t>	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5" y="1524000"/>
            <a:ext cx="73437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1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43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04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64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2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28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958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18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79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939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60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6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92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5940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54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14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575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23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89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5690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229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889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550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210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7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5442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2045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86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52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185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846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50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1796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84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50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16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82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48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1548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815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47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13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796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456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129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7903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450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11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771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431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092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7654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425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086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4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407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067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740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40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06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72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382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6042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71559" y="6353809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71559" y="1143000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3390" y="6432550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65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488949" y="535940"/>
            <a:ext cx="8166100" cy="566821"/>
          </a:xfrm>
          <a:prstGeom prst="rect">
            <a:avLst/>
          </a:prstGeom>
        </p:spPr>
        <p:txBody>
          <a:bodyPr vert="horz" wrap="square" lIns="0" tIns="73659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  <a:tabLst>
                <a:tab pos="8152765" algn="l"/>
              </a:tabLst>
            </a:pPr>
            <a:r>
              <a:rPr lang="en-US" spc="-5" dirty="0" smtClean="0"/>
              <a:t>Example</a:t>
            </a:r>
            <a:r>
              <a:rPr spc="-5" dirty="0"/>
              <a:t>	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09" y="1719262"/>
            <a:ext cx="6982971" cy="456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73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43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04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64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2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28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958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18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79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939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60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6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92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5940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54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14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575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23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89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5690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229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889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550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210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7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5442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2045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86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52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185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846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50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1796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84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50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16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82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48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1548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815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47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13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796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456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129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7903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450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11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771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431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092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7654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425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086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4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407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067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740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40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06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72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382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6042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71559" y="6353809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71559" y="1143000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3390" y="6432550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65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444500" y="535940"/>
            <a:ext cx="8210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97215" algn="l"/>
              </a:tabLst>
            </a:pPr>
            <a:r>
              <a:rPr sz="3600" b="0" spc="-180" dirty="0">
                <a:latin typeface="Times New Roman"/>
                <a:cs typeface="Times New Roman"/>
              </a:rPr>
              <a:t> </a:t>
            </a:r>
            <a:r>
              <a:rPr sz="3600" spc="-10" dirty="0"/>
              <a:t>Third </a:t>
            </a:r>
            <a:r>
              <a:rPr sz="3600" spc="-5" dirty="0"/>
              <a:t>Normal Form</a:t>
            </a:r>
            <a:r>
              <a:rPr sz="3600" spc="-85" dirty="0"/>
              <a:t> </a:t>
            </a:r>
            <a:r>
              <a:rPr sz="3600" spc="-5" dirty="0"/>
              <a:t>(3NF)	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68" name="object 68"/>
          <p:cNvSpPr txBox="1"/>
          <p:nvPr/>
        </p:nvSpPr>
        <p:spPr>
          <a:xfrm>
            <a:off x="535940" y="1146712"/>
            <a:ext cx="7229475" cy="333311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3600" spc="-5" dirty="0">
                <a:latin typeface="Gill Sans MT"/>
                <a:cs typeface="Gill Sans MT"/>
              </a:rPr>
              <a:t>The official qualifications </a:t>
            </a:r>
            <a:r>
              <a:rPr sz="3600" dirty="0">
                <a:latin typeface="Gill Sans MT"/>
                <a:cs typeface="Gill Sans MT"/>
              </a:rPr>
              <a:t>for 3NF</a:t>
            </a:r>
            <a:r>
              <a:rPr sz="3600" spc="-30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are:</a:t>
            </a:r>
            <a:endParaRPr sz="3600">
              <a:latin typeface="Gill Sans MT"/>
              <a:cs typeface="Gill Sans MT"/>
            </a:endParaRPr>
          </a:p>
          <a:p>
            <a:pPr marL="285750" indent="-27305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AutoNum type="arabicPeriod"/>
              <a:tabLst>
                <a:tab pos="285750" algn="l"/>
              </a:tabLst>
            </a:pPr>
            <a:r>
              <a:rPr sz="2600" dirty="0">
                <a:latin typeface="Gill Sans MT"/>
                <a:cs typeface="Gill Sans MT"/>
              </a:rPr>
              <a:t>A </a:t>
            </a:r>
            <a:r>
              <a:rPr sz="2600" spc="-5" dirty="0">
                <a:latin typeface="Gill Sans MT"/>
                <a:cs typeface="Gill Sans MT"/>
              </a:rPr>
              <a:t>table </a:t>
            </a:r>
            <a:r>
              <a:rPr sz="2600" dirty="0">
                <a:latin typeface="Gill Sans MT"/>
                <a:cs typeface="Gill Sans MT"/>
              </a:rPr>
              <a:t>is </a:t>
            </a:r>
            <a:r>
              <a:rPr sz="2600" spc="-5" dirty="0">
                <a:latin typeface="Gill Sans MT"/>
                <a:cs typeface="Gill Sans MT"/>
              </a:rPr>
              <a:t>already </a:t>
            </a:r>
            <a:r>
              <a:rPr sz="2600" dirty="0">
                <a:latin typeface="Gill Sans MT"/>
                <a:cs typeface="Gill Sans MT"/>
              </a:rPr>
              <a:t>in</a:t>
            </a:r>
            <a:r>
              <a:rPr sz="2600" spc="-15" dirty="0">
                <a:latin typeface="Gill Sans MT"/>
                <a:cs typeface="Gill Sans MT"/>
              </a:rPr>
              <a:t> </a:t>
            </a:r>
            <a:r>
              <a:rPr sz="2600" spc="-5" dirty="0">
                <a:latin typeface="Gill Sans MT"/>
                <a:cs typeface="Gill Sans MT"/>
              </a:rPr>
              <a:t>2NF.</a:t>
            </a:r>
            <a:endParaRPr sz="2600">
              <a:latin typeface="Gill Sans MT"/>
              <a:cs typeface="Gill Sans MT"/>
            </a:endParaRPr>
          </a:p>
          <a:p>
            <a:pPr marL="285750" marR="5080" indent="-273050">
              <a:lnSpc>
                <a:spcPct val="100000"/>
              </a:lnSpc>
              <a:spcBef>
                <a:spcPts val="590"/>
              </a:spcBef>
              <a:buClr>
                <a:srgbClr val="717BA2"/>
              </a:buClr>
              <a:buSzPct val="75000"/>
              <a:buAutoNum type="arabicPeriod"/>
              <a:tabLst>
                <a:tab pos="285750" algn="l"/>
              </a:tabLst>
            </a:pPr>
            <a:r>
              <a:rPr sz="2600" spc="-5" dirty="0">
                <a:latin typeface="Gill Sans MT"/>
                <a:cs typeface="Gill Sans MT"/>
              </a:rPr>
              <a:t>Nonprimary </a:t>
            </a:r>
            <a:r>
              <a:rPr sz="2600" dirty="0">
                <a:latin typeface="Gill Sans MT"/>
                <a:cs typeface="Gill Sans MT"/>
              </a:rPr>
              <a:t>key </a:t>
            </a:r>
            <a:r>
              <a:rPr sz="2600" spc="-5" dirty="0">
                <a:latin typeface="Gill Sans MT"/>
                <a:cs typeface="Gill Sans MT"/>
              </a:rPr>
              <a:t>attributes </a:t>
            </a:r>
            <a:r>
              <a:rPr sz="2600" dirty="0">
                <a:latin typeface="Gill Sans MT"/>
                <a:cs typeface="Gill Sans MT"/>
              </a:rPr>
              <a:t>do not depend on other  </a:t>
            </a:r>
            <a:r>
              <a:rPr sz="2600" spc="-5" dirty="0">
                <a:latin typeface="Gill Sans MT"/>
                <a:cs typeface="Gill Sans MT"/>
              </a:rPr>
              <a:t>nonprimary </a:t>
            </a:r>
            <a:r>
              <a:rPr sz="2600" dirty="0">
                <a:latin typeface="Gill Sans MT"/>
                <a:cs typeface="Gill Sans MT"/>
              </a:rPr>
              <a:t>key</a:t>
            </a:r>
            <a:r>
              <a:rPr sz="2600" spc="-20" dirty="0">
                <a:latin typeface="Gill Sans MT"/>
                <a:cs typeface="Gill Sans MT"/>
              </a:rPr>
              <a:t> </a:t>
            </a:r>
            <a:r>
              <a:rPr sz="2600" spc="-5" dirty="0">
                <a:latin typeface="Gill Sans MT"/>
                <a:cs typeface="Gill Sans MT"/>
              </a:rPr>
              <a:t>attributes</a:t>
            </a:r>
            <a:endParaRPr sz="2600">
              <a:latin typeface="Gill Sans MT"/>
              <a:cs typeface="Gill Sans MT"/>
            </a:endParaRPr>
          </a:p>
          <a:p>
            <a:pPr marL="285750">
              <a:lnSpc>
                <a:spcPct val="100000"/>
              </a:lnSpc>
            </a:pPr>
            <a:r>
              <a:rPr sz="2600" spc="-5" dirty="0">
                <a:latin typeface="Gill Sans MT"/>
                <a:cs typeface="Gill Sans MT"/>
              </a:rPr>
              <a:t>(i.e. </a:t>
            </a:r>
            <a:r>
              <a:rPr sz="2600" dirty="0">
                <a:latin typeface="Gill Sans MT"/>
                <a:cs typeface="Gill Sans MT"/>
              </a:rPr>
              <a:t>no </a:t>
            </a:r>
            <a:r>
              <a:rPr sz="2600" spc="-5" dirty="0">
                <a:latin typeface="Gill Sans MT"/>
                <a:cs typeface="Gill Sans MT"/>
              </a:rPr>
              <a:t>transitive dependencies)</a:t>
            </a:r>
            <a:endParaRPr sz="2600">
              <a:latin typeface="Gill Sans MT"/>
              <a:cs typeface="Gill Sans MT"/>
            </a:endParaRPr>
          </a:p>
          <a:p>
            <a:pPr marL="412750" marR="58419">
              <a:lnSpc>
                <a:spcPct val="100000"/>
              </a:lnSpc>
              <a:spcBef>
                <a:spcPts val="500"/>
              </a:spcBef>
            </a:pPr>
            <a:r>
              <a:rPr sz="2800" i="1" spc="-5" dirty="0">
                <a:solidFill>
                  <a:srgbClr val="454552"/>
                </a:solidFill>
                <a:latin typeface="Gill Sans MT"/>
                <a:cs typeface="Gill Sans MT"/>
              </a:rPr>
              <a:t>All </a:t>
            </a:r>
            <a:r>
              <a:rPr sz="2800" i="1" spc="-10" dirty="0">
                <a:solidFill>
                  <a:srgbClr val="454552"/>
                </a:solidFill>
                <a:latin typeface="Gill Sans MT"/>
                <a:cs typeface="Gill Sans MT"/>
              </a:rPr>
              <a:t>transitive dependencies </a:t>
            </a:r>
            <a:r>
              <a:rPr sz="2800" i="1" spc="-5" dirty="0">
                <a:solidFill>
                  <a:srgbClr val="454552"/>
                </a:solidFill>
                <a:latin typeface="Gill Sans MT"/>
                <a:cs typeface="Gill Sans MT"/>
              </a:rPr>
              <a:t>are </a:t>
            </a:r>
            <a:r>
              <a:rPr sz="2800" i="1" spc="-10" dirty="0">
                <a:solidFill>
                  <a:srgbClr val="454552"/>
                </a:solidFill>
                <a:latin typeface="Gill Sans MT"/>
                <a:cs typeface="Gill Sans MT"/>
              </a:rPr>
              <a:t>removed </a:t>
            </a:r>
            <a:r>
              <a:rPr sz="2800" i="1" spc="-5" dirty="0">
                <a:solidFill>
                  <a:srgbClr val="454552"/>
                </a:solidFill>
                <a:latin typeface="Gill Sans MT"/>
                <a:cs typeface="Gill Sans MT"/>
              </a:rPr>
              <a:t>to place </a:t>
            </a:r>
            <a:r>
              <a:rPr sz="2800" i="1" dirty="0">
                <a:solidFill>
                  <a:srgbClr val="454552"/>
                </a:solidFill>
                <a:latin typeface="Gill Sans MT"/>
                <a:cs typeface="Gill Sans MT"/>
              </a:rPr>
              <a:t>in  </a:t>
            </a:r>
            <a:r>
              <a:rPr sz="2800" i="1" spc="-5" dirty="0">
                <a:solidFill>
                  <a:srgbClr val="454552"/>
                </a:solidFill>
                <a:latin typeface="Gill Sans MT"/>
                <a:cs typeface="Gill Sans MT"/>
              </a:rPr>
              <a:t>another</a:t>
            </a:r>
            <a:r>
              <a:rPr sz="2800" i="1" spc="-15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800" i="1" spc="-5" dirty="0">
                <a:solidFill>
                  <a:srgbClr val="454552"/>
                </a:solidFill>
                <a:latin typeface="Gill Sans MT"/>
                <a:cs typeface="Gill Sans MT"/>
              </a:rPr>
              <a:t>table.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43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04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64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2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28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958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18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79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939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60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6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92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5940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54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14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575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23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89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5690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229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889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550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210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7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5442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2045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86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52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185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846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50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1796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84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50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16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82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48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1548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815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47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13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796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456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129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7903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450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11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771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431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092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7654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425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086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4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407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067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740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40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06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72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382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6042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71559" y="6353809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71559" y="1143000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3390" y="6432550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65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444500" y="535940"/>
            <a:ext cx="8210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97215" algn="l"/>
              </a:tabLst>
            </a:pPr>
            <a:r>
              <a:rPr lang="en-US" sz="3600" spc="-180" dirty="0">
                <a:latin typeface="Times New Roman"/>
                <a:cs typeface="Times New Roman"/>
              </a:rPr>
              <a:t>2NF to 3NF –Example</a:t>
            </a:r>
            <a:r>
              <a:rPr sz="3600" spc="-5" dirty="0"/>
              <a:t>	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952625"/>
            <a:ext cx="84772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97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43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04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64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2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28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958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18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79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939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60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6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92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5940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54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14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575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23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89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5690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229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889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550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210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7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5442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2045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86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52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185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846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50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1796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84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50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16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82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48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1548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815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47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13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796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456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129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7903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450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11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771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431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092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7654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425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086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4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407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067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740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40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06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72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382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6042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71559" y="6353809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71559" y="1143000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3390" y="6432550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65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444500" y="535940"/>
            <a:ext cx="8210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97215" algn="l"/>
              </a:tabLst>
            </a:pPr>
            <a:r>
              <a:rPr lang="en-US" sz="3600" spc="-180" dirty="0">
                <a:latin typeface="Times New Roman"/>
                <a:cs typeface="Times New Roman"/>
              </a:rPr>
              <a:t>Problems Resolved in 3NF</a:t>
            </a:r>
            <a:r>
              <a:rPr sz="3600" spc="-5" dirty="0"/>
              <a:t>	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196"/>
            <a:ext cx="86963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47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3390" y="6432550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65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85800" y="838200"/>
          <a:ext cx="7695564" cy="2212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780"/>
                <a:gridCol w="2026285"/>
                <a:gridCol w="2077720"/>
                <a:gridCol w="2303779"/>
              </a:tblGrid>
              <a:tr h="37020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u="sng" spc="-1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cs typeface="Gill Sans MT"/>
                        </a:rPr>
                        <a:t>StudyID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Course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Name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Teacher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Name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Teacher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Tel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717BA2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1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Database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Sok</a:t>
                      </a:r>
                      <a:r>
                        <a:rPr sz="1800" spc="-1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Piseth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012 123</a:t>
                      </a:r>
                      <a:r>
                        <a:rPr sz="18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456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2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Database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Sao Kanha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0977 322</a:t>
                      </a:r>
                      <a:r>
                        <a:rPr sz="18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111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EAEBE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3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7939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Web Prog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7939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Chan</a:t>
                      </a:r>
                      <a:r>
                        <a:rPr sz="1800" spc="-1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Veasna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7939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012 412</a:t>
                      </a:r>
                      <a:r>
                        <a:rPr sz="18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333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7939" marB="0">
                    <a:solidFill>
                      <a:srgbClr val="D4D6D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4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7940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Web Prog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7940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Chan</a:t>
                      </a:r>
                      <a:r>
                        <a:rPr sz="1800" spc="-1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Veasna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7940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012 412</a:t>
                      </a:r>
                      <a:r>
                        <a:rPr sz="18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333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7940" marB="0">
                    <a:solidFill>
                      <a:srgbClr val="EAEBE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5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Networking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Pou</a:t>
                      </a:r>
                      <a:r>
                        <a:rPr sz="18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Sambath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077 545</a:t>
                      </a:r>
                      <a:r>
                        <a:rPr sz="18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221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65759" y="262890"/>
            <a:ext cx="35585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rebuchet MS"/>
                <a:cs typeface="Trebuchet MS"/>
              </a:rPr>
              <a:t>Example </a:t>
            </a:r>
            <a:r>
              <a:rPr sz="2000" dirty="0">
                <a:latin typeface="Trebuchet MS"/>
                <a:cs typeface="Trebuchet MS"/>
              </a:rPr>
              <a:t>of a </a:t>
            </a:r>
            <a:r>
              <a:rPr sz="2000" spc="-5" dirty="0">
                <a:latin typeface="Trebuchet MS"/>
                <a:cs typeface="Trebuchet MS"/>
              </a:rPr>
              <a:t>Table not </a:t>
            </a:r>
            <a:r>
              <a:rPr sz="2000" dirty="0">
                <a:latin typeface="Trebuchet MS"/>
                <a:cs typeface="Trebuchet MS"/>
              </a:rPr>
              <a:t>in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3NF: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00" y="3023870"/>
            <a:ext cx="1682750" cy="755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6300" y="3768090"/>
            <a:ext cx="1264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Primary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Key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53559" y="3920490"/>
            <a:ext cx="47574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The Teacher Tel </a:t>
            </a:r>
            <a:r>
              <a:rPr sz="1800" dirty="0">
                <a:latin typeface="Trebuchet MS"/>
                <a:cs typeface="Trebuchet MS"/>
              </a:rPr>
              <a:t>is a </a:t>
            </a:r>
            <a:r>
              <a:rPr sz="1800" spc="-5" dirty="0">
                <a:latin typeface="Trebuchet MS"/>
                <a:cs typeface="Trebuchet MS"/>
              </a:rPr>
              <a:t>nonkey attribute, and  the Teacher Name </a:t>
            </a:r>
            <a:r>
              <a:rPr sz="1800" dirty="0">
                <a:latin typeface="Trebuchet MS"/>
                <a:cs typeface="Trebuchet MS"/>
              </a:rPr>
              <a:t>is </a:t>
            </a:r>
            <a:r>
              <a:rPr sz="1800" spc="-5" dirty="0">
                <a:latin typeface="Trebuchet MS"/>
                <a:cs typeface="Trebuchet MS"/>
              </a:rPr>
              <a:t>also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nonkey atttribute.  </a:t>
            </a:r>
            <a:r>
              <a:rPr sz="1800" dirty="0">
                <a:latin typeface="Trebuchet MS"/>
                <a:cs typeface="Trebuchet MS"/>
              </a:rPr>
              <a:t>But </a:t>
            </a:r>
            <a:r>
              <a:rPr sz="1800" spc="-5" dirty="0">
                <a:latin typeface="Trebuchet MS"/>
                <a:cs typeface="Trebuchet MS"/>
              </a:rPr>
              <a:t>Teacher Tel depends </a:t>
            </a:r>
            <a:r>
              <a:rPr sz="1800" dirty="0">
                <a:latin typeface="Trebuchet MS"/>
                <a:cs typeface="Trebuchet MS"/>
              </a:rPr>
              <a:t>on </a:t>
            </a:r>
            <a:r>
              <a:rPr sz="1800" spc="-5" dirty="0">
                <a:latin typeface="Trebuchet MS"/>
                <a:cs typeface="Trebuchet MS"/>
              </a:rPr>
              <a:t>Teacher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Name.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It </a:t>
            </a:r>
            <a:r>
              <a:rPr sz="1800" spc="-5" dirty="0">
                <a:latin typeface="Trebuchet MS"/>
                <a:cs typeface="Trebuchet MS"/>
              </a:rPr>
              <a:t>is called </a:t>
            </a:r>
            <a:r>
              <a:rPr sz="1800" b="1" spc="-5" dirty="0">
                <a:latin typeface="Trebuchet MS"/>
                <a:cs typeface="Trebuchet MS"/>
              </a:rPr>
              <a:t>transitive dependency</a:t>
            </a:r>
            <a:r>
              <a:rPr sz="1800" spc="-5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65570" y="3048000"/>
            <a:ext cx="281940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06340" y="3539490"/>
            <a:ext cx="2080260" cy="116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96790" y="3111500"/>
            <a:ext cx="135889" cy="6134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3670" y="5096509"/>
            <a:ext cx="6972934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Trebuchet MS"/>
                <a:cs typeface="Trebuchet MS"/>
              </a:rPr>
              <a:t>Solution: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2400" i="1" spc="-5" dirty="0">
                <a:latin typeface="Trebuchet MS"/>
                <a:cs typeface="Trebuchet MS"/>
              </a:rPr>
              <a:t>Remove </a:t>
            </a:r>
            <a:r>
              <a:rPr sz="2400" b="1" i="1" spc="-5" dirty="0">
                <a:latin typeface="Trebuchet MS"/>
                <a:cs typeface="Trebuchet MS"/>
              </a:rPr>
              <a:t>Teacher Name </a:t>
            </a:r>
            <a:r>
              <a:rPr sz="2400" i="1" spc="-10" dirty="0">
                <a:latin typeface="Trebuchet MS"/>
                <a:cs typeface="Trebuchet MS"/>
              </a:rPr>
              <a:t>and </a:t>
            </a:r>
            <a:r>
              <a:rPr sz="2400" b="1" i="1" spc="-5" dirty="0">
                <a:latin typeface="Trebuchet MS"/>
                <a:cs typeface="Trebuchet MS"/>
              </a:rPr>
              <a:t>Teacher Tel </a:t>
            </a:r>
            <a:r>
              <a:rPr sz="2400" i="1" spc="-10" dirty="0">
                <a:latin typeface="Trebuchet MS"/>
                <a:cs typeface="Trebuchet MS"/>
              </a:rPr>
              <a:t>together  </a:t>
            </a:r>
            <a:r>
              <a:rPr sz="2400" i="1" dirty="0">
                <a:latin typeface="Trebuchet MS"/>
                <a:cs typeface="Trebuchet MS"/>
              </a:rPr>
              <a:t>to </a:t>
            </a:r>
            <a:r>
              <a:rPr sz="2400" i="1" spc="-5" dirty="0">
                <a:latin typeface="Trebuchet MS"/>
                <a:cs typeface="Trebuchet MS"/>
              </a:rPr>
              <a:t>create </a:t>
            </a:r>
            <a:r>
              <a:rPr sz="2400" i="1" dirty="0">
                <a:latin typeface="Trebuchet MS"/>
                <a:cs typeface="Trebuchet MS"/>
              </a:rPr>
              <a:t>a </a:t>
            </a:r>
            <a:r>
              <a:rPr sz="2400" i="1" spc="-5" dirty="0">
                <a:latin typeface="Trebuchet MS"/>
                <a:cs typeface="Trebuchet MS"/>
              </a:rPr>
              <a:t>new</a:t>
            </a:r>
            <a:r>
              <a:rPr sz="2400" i="1" spc="-50" dirty="0">
                <a:latin typeface="Trebuchet MS"/>
                <a:cs typeface="Trebuchet MS"/>
              </a:rPr>
              <a:t> </a:t>
            </a:r>
            <a:r>
              <a:rPr sz="2400" i="1" spc="-5" dirty="0">
                <a:latin typeface="Trebuchet MS"/>
                <a:cs typeface="Trebuchet MS"/>
              </a:rPr>
              <a:t>table.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43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04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64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2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28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958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18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79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939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60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6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92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5940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54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14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575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23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89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5690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229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889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550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210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7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5442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2045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86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52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185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846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50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1796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84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50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16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82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48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1548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815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47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13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796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456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129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7903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450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11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771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431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092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7654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425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086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4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407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067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740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40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06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72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382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6042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71559" y="6353809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71559" y="1143000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3390" y="6432550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65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59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  <a:tabLst>
                <a:tab pos="8152765" algn="l"/>
              </a:tabLst>
            </a:pPr>
            <a:r>
              <a:rPr spc="-5" dirty="0"/>
              <a:t>Normalization</a:t>
            </a:r>
            <a:r>
              <a:rPr spc="-45" dirty="0"/>
              <a:t> </a:t>
            </a:r>
            <a:r>
              <a:rPr spc="-5" dirty="0"/>
              <a:t>(Cont.)	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676909" y="6407482"/>
            <a:ext cx="1498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dirty="0">
                <a:solidFill>
                  <a:srgbClr val="454552"/>
                </a:solidFill>
                <a:latin typeface="Arial"/>
                <a:cs typeface="Arial"/>
              </a:rPr>
              <a:t>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35940" y="1252220"/>
            <a:ext cx="8063230" cy="286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080" indent="-273050">
              <a:lnSpc>
                <a:spcPct val="100000"/>
              </a:lnSpc>
              <a:spcBef>
                <a:spcPts val="100"/>
              </a:spcBef>
            </a:pPr>
            <a:r>
              <a:rPr sz="2700" b="1" spc="-900" baseline="12345" dirty="0">
                <a:solidFill>
                  <a:srgbClr val="717BA2"/>
                </a:solidFill>
                <a:latin typeface="MS Office Symbol Bold"/>
                <a:cs typeface="MS Office Symbol Bold"/>
              </a:rPr>
              <a:t></a:t>
            </a:r>
            <a:r>
              <a:rPr sz="2700" b="1" spc="660" baseline="12345" dirty="0">
                <a:solidFill>
                  <a:srgbClr val="717BA2"/>
                </a:solidFill>
                <a:latin typeface="MS Office Symbol Bold"/>
                <a:cs typeface="MS Office Symbol Bold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Normalization </a:t>
            </a:r>
            <a:r>
              <a:rPr sz="2400" dirty="0">
                <a:latin typeface="Trebuchet MS"/>
                <a:cs typeface="Trebuchet MS"/>
              </a:rPr>
              <a:t>is </a:t>
            </a:r>
            <a:r>
              <a:rPr sz="2400" spc="-10" dirty="0">
                <a:latin typeface="Trebuchet MS"/>
                <a:cs typeface="Trebuchet MS"/>
              </a:rPr>
              <a:t>the </a:t>
            </a:r>
            <a:r>
              <a:rPr sz="2400" spc="-5" dirty="0">
                <a:latin typeface="Trebuchet MS"/>
                <a:cs typeface="Trebuchet MS"/>
              </a:rPr>
              <a:t>process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removing redundant </a:t>
            </a:r>
            <a:r>
              <a:rPr sz="2400" spc="-10" dirty="0">
                <a:latin typeface="Trebuchet MS"/>
                <a:cs typeface="Trebuchet MS"/>
              </a:rPr>
              <a:t>data  </a:t>
            </a:r>
            <a:r>
              <a:rPr sz="2400" spc="-5" dirty="0">
                <a:latin typeface="Trebuchet MS"/>
                <a:cs typeface="Trebuchet MS"/>
              </a:rPr>
              <a:t>from your </a:t>
            </a:r>
            <a:r>
              <a:rPr sz="2400" spc="-10" dirty="0">
                <a:latin typeface="Trebuchet MS"/>
                <a:cs typeface="Trebuchet MS"/>
              </a:rPr>
              <a:t>tables </a:t>
            </a:r>
            <a:r>
              <a:rPr sz="2400" spc="-5" dirty="0">
                <a:latin typeface="Trebuchet MS"/>
                <a:cs typeface="Trebuchet MS"/>
              </a:rPr>
              <a:t>to improve storage efficiency, </a:t>
            </a:r>
            <a:r>
              <a:rPr sz="2400" spc="-10" dirty="0">
                <a:latin typeface="Trebuchet MS"/>
                <a:cs typeface="Trebuchet MS"/>
              </a:rPr>
              <a:t>data  </a:t>
            </a:r>
            <a:r>
              <a:rPr sz="2400" spc="-5" dirty="0">
                <a:latin typeface="Trebuchet MS"/>
                <a:cs typeface="Trebuchet MS"/>
              </a:rPr>
              <a:t>integrity, and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scalability.</a:t>
            </a:r>
            <a:endParaRPr sz="2400">
              <a:latin typeface="Trebuchet MS"/>
              <a:cs typeface="Trebuchet MS"/>
            </a:endParaRPr>
          </a:p>
          <a:p>
            <a:pPr marL="285750" marR="55244" indent="-273050">
              <a:lnSpc>
                <a:spcPct val="100000"/>
              </a:lnSpc>
              <a:spcBef>
                <a:spcPts val="1100"/>
              </a:spcBef>
            </a:pPr>
            <a:r>
              <a:rPr sz="2700" b="1" spc="-900" baseline="12345" dirty="0">
                <a:solidFill>
                  <a:srgbClr val="717BA2"/>
                </a:solidFill>
                <a:latin typeface="MS Office Symbol Bold"/>
                <a:cs typeface="MS Office Symbol Bold"/>
              </a:rPr>
              <a:t></a:t>
            </a:r>
            <a:r>
              <a:rPr sz="2700" b="1" spc="660" baseline="12345" dirty="0">
                <a:solidFill>
                  <a:srgbClr val="717BA2"/>
                </a:solidFill>
                <a:latin typeface="MS Office Symbol Bold"/>
                <a:cs typeface="MS Office Symbol Bold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Normalization generally involves splitting </a:t>
            </a:r>
            <a:r>
              <a:rPr sz="2400" spc="-10" dirty="0">
                <a:latin typeface="Trebuchet MS"/>
                <a:cs typeface="Trebuchet MS"/>
              </a:rPr>
              <a:t>existing </a:t>
            </a:r>
            <a:r>
              <a:rPr sz="2400" spc="-5" dirty="0">
                <a:latin typeface="Trebuchet MS"/>
                <a:cs typeface="Trebuchet MS"/>
              </a:rPr>
              <a:t>tables  into </a:t>
            </a:r>
            <a:r>
              <a:rPr sz="2400" spc="-10" dirty="0">
                <a:latin typeface="Trebuchet MS"/>
                <a:cs typeface="Trebuchet MS"/>
              </a:rPr>
              <a:t>multiple </a:t>
            </a:r>
            <a:r>
              <a:rPr sz="2400" spc="-5" dirty="0">
                <a:latin typeface="Trebuchet MS"/>
                <a:cs typeface="Trebuchet MS"/>
              </a:rPr>
              <a:t>ones, which must be </a:t>
            </a:r>
            <a:r>
              <a:rPr sz="2400" spc="-10" dirty="0">
                <a:latin typeface="Trebuchet MS"/>
                <a:cs typeface="Trebuchet MS"/>
              </a:rPr>
              <a:t>re-joined </a:t>
            </a:r>
            <a:r>
              <a:rPr sz="2400" spc="-5" dirty="0">
                <a:latin typeface="Trebuchet MS"/>
                <a:cs typeface="Trebuchet MS"/>
              </a:rPr>
              <a:t>or linked  each time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10" dirty="0">
                <a:latin typeface="Trebuchet MS"/>
                <a:cs typeface="Trebuchet MS"/>
              </a:rPr>
              <a:t>query </a:t>
            </a:r>
            <a:r>
              <a:rPr sz="2400" spc="-5" dirty="0">
                <a:latin typeface="Trebuchet MS"/>
                <a:cs typeface="Trebuchet MS"/>
              </a:rPr>
              <a:t>is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issued.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700" b="1" spc="-900" baseline="12345" dirty="0">
                <a:solidFill>
                  <a:srgbClr val="717BA2"/>
                </a:solidFill>
                <a:latin typeface="MS Office Symbol Bold"/>
                <a:cs typeface="MS Office Symbol Bold"/>
              </a:rPr>
              <a:t></a:t>
            </a:r>
            <a:r>
              <a:rPr sz="2700" b="1" spc="675" baseline="12345" dirty="0">
                <a:solidFill>
                  <a:srgbClr val="717BA2"/>
                </a:solidFill>
                <a:latin typeface="MS Office Symbol Bold"/>
                <a:cs typeface="MS Office Symbol Bold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Why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normalization?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10259" y="4235450"/>
            <a:ext cx="153035" cy="257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b="1" spc="-500" dirty="0">
                <a:solidFill>
                  <a:srgbClr val="9EB7CC"/>
                </a:solidFill>
                <a:latin typeface="MS Office Symbol Bold"/>
                <a:cs typeface="MS Office Symbol Bold"/>
              </a:rPr>
              <a:t></a:t>
            </a:r>
            <a:endParaRPr sz="1500">
              <a:latin typeface="MS Office Symbol Bold"/>
              <a:cs typeface="MS Office Symbol Bold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10259" y="4972050"/>
            <a:ext cx="153035" cy="257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b="1" spc="-500" dirty="0">
                <a:solidFill>
                  <a:srgbClr val="9EB7CC"/>
                </a:solidFill>
                <a:latin typeface="MS Office Symbol Bold"/>
                <a:cs typeface="MS Office Symbol Bold"/>
              </a:rPr>
              <a:t></a:t>
            </a:r>
            <a:endParaRPr sz="1500">
              <a:latin typeface="MS Office Symbol Bold"/>
              <a:cs typeface="MS Office Symbol Bold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083310" y="4217670"/>
            <a:ext cx="7251065" cy="137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rebuchet MS"/>
                <a:cs typeface="Trebuchet MS"/>
              </a:rPr>
              <a:t>The relation derived from the user view </a:t>
            </a:r>
            <a:r>
              <a:rPr sz="2000" dirty="0">
                <a:latin typeface="Trebuchet MS"/>
                <a:cs typeface="Trebuchet MS"/>
              </a:rPr>
              <a:t>or </a:t>
            </a:r>
            <a:r>
              <a:rPr sz="2000" spc="-5" dirty="0">
                <a:latin typeface="Trebuchet MS"/>
                <a:cs typeface="Trebuchet MS"/>
              </a:rPr>
              <a:t>data store will most  likely be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unnormalized.</a:t>
            </a:r>
            <a:endParaRPr sz="2000">
              <a:latin typeface="Trebuchet MS"/>
              <a:cs typeface="Trebuchet MS"/>
            </a:endParaRPr>
          </a:p>
          <a:p>
            <a:pPr marL="12700" marR="502920">
              <a:lnSpc>
                <a:spcPct val="100000"/>
              </a:lnSpc>
              <a:spcBef>
                <a:spcPts val="1000"/>
              </a:spcBef>
            </a:pPr>
            <a:r>
              <a:rPr sz="2000" spc="-5" dirty="0">
                <a:latin typeface="Trebuchet MS"/>
                <a:cs typeface="Trebuchet MS"/>
              </a:rPr>
              <a:t>The problem usually happens when </a:t>
            </a:r>
            <a:r>
              <a:rPr sz="2000" dirty="0">
                <a:latin typeface="Trebuchet MS"/>
                <a:cs typeface="Trebuchet MS"/>
              </a:rPr>
              <a:t>an </a:t>
            </a:r>
            <a:r>
              <a:rPr sz="2000" spc="-5" dirty="0">
                <a:latin typeface="Trebuchet MS"/>
                <a:cs typeface="Trebuchet MS"/>
              </a:rPr>
              <a:t>existing system uses  unstructured file, e.g. in MS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Excel.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8190" y="634936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0"/>
                </a:moveTo>
                <a:lnTo>
                  <a:pt x="0" y="8890"/>
                </a:lnTo>
              </a:path>
            </a:pathLst>
          </a:custGeom>
          <a:ln w="762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3390" y="6432550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65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4800" y="228600"/>
          <a:ext cx="4267200" cy="2212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2785"/>
                <a:gridCol w="2304415"/>
              </a:tblGrid>
              <a:tr h="37020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Teacher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Name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Teacher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Tel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717BA2"/>
                    </a:solidFill>
                  </a:tcPr>
                </a:tc>
              </a:tr>
              <a:tr h="36893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Sok</a:t>
                      </a:r>
                      <a:r>
                        <a:rPr sz="1800" spc="-1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Piseth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012 123</a:t>
                      </a:r>
                      <a:r>
                        <a:rPr sz="18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456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Sao</a:t>
                      </a:r>
                      <a:r>
                        <a:rPr sz="1800" spc="-1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Kanha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0977 322</a:t>
                      </a:r>
                      <a:r>
                        <a:rPr sz="18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111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EAEBEF"/>
                    </a:solidFill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Chan</a:t>
                      </a:r>
                      <a:r>
                        <a:rPr sz="1800" spc="-1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Veasna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012 412</a:t>
                      </a:r>
                      <a:r>
                        <a:rPr sz="18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333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Chan</a:t>
                      </a:r>
                      <a:r>
                        <a:rPr sz="1800" spc="-1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Veasna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7940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012 412</a:t>
                      </a:r>
                      <a:r>
                        <a:rPr sz="18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333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7940" marB="0">
                    <a:solidFill>
                      <a:srgbClr val="EAEBE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Pou</a:t>
                      </a:r>
                      <a:r>
                        <a:rPr sz="18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Sambath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077 545</a:t>
                      </a:r>
                      <a:r>
                        <a:rPr sz="18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221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25670" y="34290"/>
            <a:ext cx="35648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u="none" spc="-5" dirty="0">
                <a:solidFill>
                  <a:srgbClr val="000000"/>
                </a:solidFill>
                <a:latin typeface="Trebuchet MS"/>
                <a:cs typeface="Trebuchet MS"/>
              </a:rPr>
              <a:t>Done?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2000" b="0" u="none" dirty="0">
                <a:solidFill>
                  <a:srgbClr val="000000"/>
                </a:solidFill>
                <a:latin typeface="Trebuchet MS"/>
                <a:cs typeface="Trebuchet MS"/>
              </a:rPr>
              <a:t>Oh no, it </a:t>
            </a:r>
            <a:r>
              <a:rPr sz="2000" b="0" u="none" spc="-5" dirty="0">
                <a:solidFill>
                  <a:srgbClr val="000000"/>
                </a:solidFill>
                <a:latin typeface="Trebuchet MS"/>
                <a:cs typeface="Trebuchet MS"/>
              </a:rPr>
              <a:t>is still not </a:t>
            </a:r>
            <a:r>
              <a:rPr sz="2000" b="0" u="none" dirty="0">
                <a:solidFill>
                  <a:srgbClr val="000000"/>
                </a:solidFill>
                <a:latin typeface="Trebuchet MS"/>
                <a:cs typeface="Trebuchet MS"/>
              </a:rPr>
              <a:t>in 1NF</a:t>
            </a:r>
            <a:r>
              <a:rPr sz="2000" b="0" u="none" spc="-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000" b="0" u="none" spc="-5" dirty="0">
                <a:solidFill>
                  <a:srgbClr val="000000"/>
                </a:solidFill>
                <a:latin typeface="Trebuchet MS"/>
                <a:cs typeface="Trebuchet MS"/>
              </a:rPr>
              <a:t>yet.  Remove Repeating row.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200" y="3022600"/>
            <a:ext cx="762000" cy="838200"/>
          </a:xfrm>
          <a:custGeom>
            <a:avLst/>
            <a:gdLst/>
            <a:ahLst/>
            <a:cxnLst/>
            <a:rect l="l" t="t" r="r" b="b"/>
            <a:pathLst>
              <a:path w="762000" h="838200">
                <a:moveTo>
                  <a:pt x="381000" y="0"/>
                </a:moveTo>
                <a:lnTo>
                  <a:pt x="381000" y="209550"/>
                </a:lnTo>
                <a:lnTo>
                  <a:pt x="0" y="209550"/>
                </a:lnTo>
                <a:lnTo>
                  <a:pt x="0" y="628650"/>
                </a:lnTo>
                <a:lnTo>
                  <a:pt x="381000" y="628650"/>
                </a:lnTo>
                <a:lnTo>
                  <a:pt x="381000" y="838200"/>
                </a:lnTo>
                <a:lnTo>
                  <a:pt x="762000" y="419100"/>
                </a:lnTo>
                <a:lnTo>
                  <a:pt x="38100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0" y="3022600"/>
            <a:ext cx="762000" cy="838200"/>
          </a:xfrm>
          <a:custGeom>
            <a:avLst/>
            <a:gdLst/>
            <a:ahLst/>
            <a:cxnLst/>
            <a:rect l="l" t="t" r="r" b="b"/>
            <a:pathLst>
              <a:path w="762000" h="838200">
                <a:moveTo>
                  <a:pt x="0" y="209550"/>
                </a:moveTo>
                <a:lnTo>
                  <a:pt x="381000" y="209550"/>
                </a:lnTo>
                <a:lnTo>
                  <a:pt x="381000" y="0"/>
                </a:lnTo>
                <a:lnTo>
                  <a:pt x="762000" y="419100"/>
                </a:lnTo>
                <a:lnTo>
                  <a:pt x="381000" y="838200"/>
                </a:lnTo>
                <a:lnTo>
                  <a:pt x="381000" y="628650"/>
                </a:lnTo>
                <a:lnTo>
                  <a:pt x="0" y="628650"/>
                </a:lnTo>
                <a:lnTo>
                  <a:pt x="0" y="20955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200" y="3022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386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0600" y="2667000"/>
            <a:ext cx="1981200" cy="370840"/>
          </a:xfrm>
          <a:custGeom>
            <a:avLst/>
            <a:gdLst/>
            <a:ahLst/>
            <a:cxnLst/>
            <a:rect l="l" t="t" r="r" b="b"/>
            <a:pathLst>
              <a:path w="1981200" h="370839">
                <a:moveTo>
                  <a:pt x="0" y="0"/>
                </a:moveTo>
                <a:lnTo>
                  <a:pt x="1981200" y="0"/>
                </a:lnTo>
                <a:lnTo>
                  <a:pt x="198120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71800" y="2667000"/>
            <a:ext cx="2286000" cy="370840"/>
          </a:xfrm>
          <a:custGeom>
            <a:avLst/>
            <a:gdLst/>
            <a:ahLst/>
            <a:cxnLst/>
            <a:rect l="l" t="t" r="r" b="b"/>
            <a:pathLst>
              <a:path w="2286000" h="370839">
                <a:moveTo>
                  <a:pt x="0" y="0"/>
                </a:moveTo>
                <a:lnTo>
                  <a:pt x="2286000" y="0"/>
                </a:lnTo>
                <a:lnTo>
                  <a:pt x="228600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0600" y="3037839"/>
            <a:ext cx="1981200" cy="370840"/>
          </a:xfrm>
          <a:custGeom>
            <a:avLst/>
            <a:gdLst/>
            <a:ahLst/>
            <a:cxnLst/>
            <a:rect l="l" t="t" r="r" b="b"/>
            <a:pathLst>
              <a:path w="1981200" h="370839">
                <a:moveTo>
                  <a:pt x="0" y="0"/>
                </a:moveTo>
                <a:lnTo>
                  <a:pt x="1981200" y="0"/>
                </a:lnTo>
                <a:lnTo>
                  <a:pt x="198120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71800" y="3037839"/>
            <a:ext cx="2286000" cy="370840"/>
          </a:xfrm>
          <a:custGeom>
            <a:avLst/>
            <a:gdLst/>
            <a:ahLst/>
            <a:cxnLst/>
            <a:rect l="l" t="t" r="r" b="b"/>
            <a:pathLst>
              <a:path w="2286000" h="370839">
                <a:moveTo>
                  <a:pt x="0" y="0"/>
                </a:moveTo>
                <a:lnTo>
                  <a:pt x="2286000" y="0"/>
                </a:lnTo>
                <a:lnTo>
                  <a:pt x="228600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90600" y="3408679"/>
            <a:ext cx="1981200" cy="370840"/>
          </a:xfrm>
          <a:custGeom>
            <a:avLst/>
            <a:gdLst/>
            <a:ahLst/>
            <a:cxnLst/>
            <a:rect l="l" t="t" r="r" b="b"/>
            <a:pathLst>
              <a:path w="1981200" h="370839">
                <a:moveTo>
                  <a:pt x="0" y="0"/>
                </a:moveTo>
                <a:lnTo>
                  <a:pt x="1981200" y="0"/>
                </a:lnTo>
                <a:lnTo>
                  <a:pt x="1981200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71800" y="3408679"/>
            <a:ext cx="2286000" cy="370840"/>
          </a:xfrm>
          <a:custGeom>
            <a:avLst/>
            <a:gdLst/>
            <a:ahLst/>
            <a:cxnLst/>
            <a:rect l="l" t="t" r="r" b="b"/>
            <a:pathLst>
              <a:path w="2286000" h="370839">
                <a:moveTo>
                  <a:pt x="0" y="0"/>
                </a:moveTo>
                <a:lnTo>
                  <a:pt x="2286000" y="0"/>
                </a:lnTo>
                <a:lnTo>
                  <a:pt x="2286000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90600" y="3779520"/>
            <a:ext cx="1981200" cy="367030"/>
          </a:xfrm>
          <a:custGeom>
            <a:avLst/>
            <a:gdLst/>
            <a:ahLst/>
            <a:cxnLst/>
            <a:rect l="l" t="t" r="r" b="b"/>
            <a:pathLst>
              <a:path w="1981200" h="367029">
                <a:moveTo>
                  <a:pt x="0" y="0"/>
                </a:moveTo>
                <a:lnTo>
                  <a:pt x="1981200" y="0"/>
                </a:lnTo>
                <a:lnTo>
                  <a:pt x="1981200" y="367029"/>
                </a:lnTo>
                <a:lnTo>
                  <a:pt x="0" y="367029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71800" y="3779520"/>
            <a:ext cx="2286000" cy="367030"/>
          </a:xfrm>
          <a:custGeom>
            <a:avLst/>
            <a:gdLst/>
            <a:ahLst/>
            <a:cxnLst/>
            <a:rect l="l" t="t" r="r" b="b"/>
            <a:pathLst>
              <a:path w="2286000" h="367029">
                <a:moveTo>
                  <a:pt x="0" y="0"/>
                </a:moveTo>
                <a:lnTo>
                  <a:pt x="2286000" y="0"/>
                </a:lnTo>
                <a:lnTo>
                  <a:pt x="2286000" y="367029"/>
                </a:lnTo>
                <a:lnTo>
                  <a:pt x="0" y="367029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0600" y="4146550"/>
            <a:ext cx="1981200" cy="369570"/>
          </a:xfrm>
          <a:custGeom>
            <a:avLst/>
            <a:gdLst/>
            <a:ahLst/>
            <a:cxnLst/>
            <a:rect l="l" t="t" r="r" b="b"/>
            <a:pathLst>
              <a:path w="1981200" h="369570">
                <a:moveTo>
                  <a:pt x="0" y="0"/>
                </a:moveTo>
                <a:lnTo>
                  <a:pt x="1981200" y="0"/>
                </a:lnTo>
                <a:lnTo>
                  <a:pt x="1981200" y="369569"/>
                </a:lnTo>
                <a:lnTo>
                  <a:pt x="0" y="369569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71800" y="4146550"/>
            <a:ext cx="2286000" cy="369570"/>
          </a:xfrm>
          <a:custGeom>
            <a:avLst/>
            <a:gdLst/>
            <a:ahLst/>
            <a:cxnLst/>
            <a:rect l="l" t="t" r="r" b="b"/>
            <a:pathLst>
              <a:path w="2286000" h="369570">
                <a:moveTo>
                  <a:pt x="0" y="0"/>
                </a:moveTo>
                <a:lnTo>
                  <a:pt x="2286000" y="0"/>
                </a:lnTo>
                <a:lnTo>
                  <a:pt x="2286000" y="369569"/>
                </a:lnTo>
                <a:lnTo>
                  <a:pt x="0" y="369569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992266" y="2712395"/>
          <a:ext cx="3406139" cy="1782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5314"/>
                <a:gridCol w="1520825"/>
              </a:tblGrid>
              <a:tr h="317500">
                <a:tc>
                  <a:txBody>
                    <a:bodyPr/>
                    <a:lstStyle/>
                    <a:p>
                      <a:pPr marL="88265">
                        <a:lnSpc>
                          <a:spcPts val="2035"/>
                        </a:lnSpc>
                      </a:pPr>
                      <a:r>
                        <a:rPr sz="1800" b="1" u="sng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cs typeface="Gill Sans MT"/>
                        </a:rPr>
                        <a:t>Teacher</a:t>
                      </a:r>
                      <a:r>
                        <a:rPr sz="1800" b="1" u="sng" spc="-2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b="1" u="sng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cs typeface="Gill Sans MT"/>
                        </a:rPr>
                        <a:t>Name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203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Teacher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Tel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solidFill>
                      <a:srgbClr val="717BA2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Sok</a:t>
                      </a:r>
                      <a:r>
                        <a:rPr sz="1800" spc="-1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Piseth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012 123</a:t>
                      </a:r>
                      <a:r>
                        <a:rPr sz="1800" spc="-4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456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solidFill>
                      <a:srgbClr val="D4D6DF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Sao</a:t>
                      </a:r>
                      <a:r>
                        <a:rPr sz="1800" spc="-1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Kanha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54610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0977 322</a:t>
                      </a:r>
                      <a:r>
                        <a:rPr sz="1800" spc="-7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111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54610" marB="0">
                    <a:solidFill>
                      <a:srgbClr val="EAEBEF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Chan</a:t>
                      </a:r>
                      <a:r>
                        <a:rPr sz="18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Veasna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74930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012 412</a:t>
                      </a:r>
                      <a:r>
                        <a:rPr sz="1800" spc="-4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333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74930" marB="0">
                    <a:solidFill>
                      <a:srgbClr val="D4D6DF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Pou</a:t>
                      </a:r>
                      <a:r>
                        <a:rPr sz="18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Sambath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7939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077 545</a:t>
                      </a:r>
                      <a:r>
                        <a:rPr sz="1800" spc="-4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221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7939" marB="0">
                    <a:solidFill>
                      <a:srgbClr val="EAEBEF"/>
                    </a:solidFill>
                  </a:tcPr>
                </a:tc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3693159" y="4599940"/>
            <a:ext cx="554990" cy="511809"/>
          </a:xfrm>
          <a:custGeom>
            <a:avLst/>
            <a:gdLst/>
            <a:ahLst/>
            <a:cxnLst/>
            <a:rect l="l" t="t" r="r" b="b"/>
            <a:pathLst>
              <a:path w="554989" h="511810">
                <a:moveTo>
                  <a:pt x="154939" y="0"/>
                </a:moveTo>
                <a:lnTo>
                  <a:pt x="0" y="207010"/>
                </a:lnTo>
                <a:lnTo>
                  <a:pt x="269239" y="408940"/>
                </a:lnTo>
                <a:lnTo>
                  <a:pt x="191769" y="511810"/>
                </a:lnTo>
                <a:lnTo>
                  <a:pt x="554989" y="459740"/>
                </a:lnTo>
                <a:lnTo>
                  <a:pt x="516943" y="200660"/>
                </a:lnTo>
                <a:lnTo>
                  <a:pt x="424179" y="200660"/>
                </a:lnTo>
                <a:lnTo>
                  <a:pt x="154939" y="0"/>
                </a:lnTo>
                <a:close/>
              </a:path>
              <a:path w="554989" h="511810">
                <a:moveTo>
                  <a:pt x="501650" y="96520"/>
                </a:moveTo>
                <a:lnTo>
                  <a:pt x="424179" y="200660"/>
                </a:lnTo>
                <a:lnTo>
                  <a:pt x="516943" y="200660"/>
                </a:lnTo>
                <a:lnTo>
                  <a:pt x="501650" y="9652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93159" y="4599940"/>
            <a:ext cx="554990" cy="511809"/>
          </a:xfrm>
          <a:custGeom>
            <a:avLst/>
            <a:gdLst/>
            <a:ahLst/>
            <a:cxnLst/>
            <a:rect l="l" t="t" r="r" b="b"/>
            <a:pathLst>
              <a:path w="554989" h="511810">
                <a:moveTo>
                  <a:pt x="154939" y="0"/>
                </a:moveTo>
                <a:lnTo>
                  <a:pt x="424179" y="200660"/>
                </a:lnTo>
                <a:lnTo>
                  <a:pt x="501650" y="96520"/>
                </a:lnTo>
                <a:lnTo>
                  <a:pt x="554989" y="459740"/>
                </a:lnTo>
                <a:lnTo>
                  <a:pt x="191769" y="511810"/>
                </a:lnTo>
                <a:lnTo>
                  <a:pt x="269239" y="408940"/>
                </a:lnTo>
                <a:lnTo>
                  <a:pt x="0" y="207010"/>
                </a:lnTo>
                <a:lnTo>
                  <a:pt x="15493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2557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93209" y="52666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39000" y="4856479"/>
            <a:ext cx="1676400" cy="370840"/>
          </a:xfrm>
          <a:custGeom>
            <a:avLst/>
            <a:gdLst/>
            <a:ahLst/>
            <a:cxnLst/>
            <a:rect l="l" t="t" r="r" b="b"/>
            <a:pathLst>
              <a:path w="1676400" h="370839">
                <a:moveTo>
                  <a:pt x="0" y="0"/>
                </a:moveTo>
                <a:lnTo>
                  <a:pt x="1676400" y="0"/>
                </a:lnTo>
                <a:lnTo>
                  <a:pt x="1676400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39000" y="5227320"/>
            <a:ext cx="1676400" cy="370840"/>
          </a:xfrm>
          <a:custGeom>
            <a:avLst/>
            <a:gdLst/>
            <a:ahLst/>
            <a:cxnLst/>
            <a:rect l="l" t="t" r="r" b="b"/>
            <a:pathLst>
              <a:path w="1676400" h="370839">
                <a:moveTo>
                  <a:pt x="0" y="0"/>
                </a:moveTo>
                <a:lnTo>
                  <a:pt x="1676400" y="0"/>
                </a:lnTo>
                <a:lnTo>
                  <a:pt x="167640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39000" y="5598159"/>
            <a:ext cx="1676400" cy="370840"/>
          </a:xfrm>
          <a:custGeom>
            <a:avLst/>
            <a:gdLst/>
            <a:ahLst/>
            <a:cxnLst/>
            <a:rect l="l" t="t" r="r" b="b"/>
            <a:pathLst>
              <a:path w="1676400" h="370839">
                <a:moveTo>
                  <a:pt x="0" y="0"/>
                </a:moveTo>
                <a:lnTo>
                  <a:pt x="1676400" y="0"/>
                </a:lnTo>
                <a:lnTo>
                  <a:pt x="167640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39000" y="5969000"/>
            <a:ext cx="1676400" cy="365760"/>
          </a:xfrm>
          <a:custGeom>
            <a:avLst/>
            <a:gdLst/>
            <a:ahLst/>
            <a:cxnLst/>
            <a:rect l="l" t="t" r="r" b="b"/>
            <a:pathLst>
              <a:path w="1676400" h="365760">
                <a:moveTo>
                  <a:pt x="0" y="0"/>
                </a:moveTo>
                <a:lnTo>
                  <a:pt x="1676400" y="0"/>
                </a:lnTo>
                <a:lnTo>
                  <a:pt x="1676400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39000" y="6334759"/>
            <a:ext cx="1676400" cy="370840"/>
          </a:xfrm>
          <a:custGeom>
            <a:avLst/>
            <a:gdLst/>
            <a:ahLst/>
            <a:cxnLst/>
            <a:rect l="l" t="t" r="r" b="b"/>
            <a:pathLst>
              <a:path w="1676400" h="370840">
                <a:moveTo>
                  <a:pt x="0" y="0"/>
                </a:moveTo>
                <a:lnTo>
                  <a:pt x="1676400" y="0"/>
                </a:lnTo>
                <a:lnTo>
                  <a:pt x="167640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575333" y="4856479"/>
          <a:ext cx="4090035" cy="1847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435"/>
                <a:gridCol w="2009775"/>
                <a:gridCol w="1520825"/>
              </a:tblGrid>
              <a:tr h="370205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b="1" u="sng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cs typeface="Gill Sans MT"/>
                        </a:rPr>
                        <a:t>ID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7940" marB="0"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Teacher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Name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7940" marB="0"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Teacher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Tel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7940" marB="0">
                    <a:solidFill>
                      <a:srgbClr val="717BA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T1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Sok</a:t>
                      </a:r>
                      <a:r>
                        <a:rPr sz="1800" spc="-1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Piseth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012 123</a:t>
                      </a:r>
                      <a:r>
                        <a:rPr sz="1800" spc="-4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456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T2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7939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Sao</a:t>
                      </a:r>
                      <a:r>
                        <a:rPr sz="1800" spc="-1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Kanha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7939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0977 322</a:t>
                      </a:r>
                      <a:r>
                        <a:rPr sz="1800" spc="-7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111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7939" marB="0">
                    <a:solidFill>
                      <a:srgbClr val="EAEBEF"/>
                    </a:solidFill>
                  </a:tcPr>
                </a:tc>
              </a:tr>
              <a:tr h="384810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T3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Chan</a:t>
                      </a:r>
                      <a:r>
                        <a:rPr sz="18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Veasna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012 412</a:t>
                      </a:r>
                      <a:r>
                        <a:rPr sz="1800" spc="-4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333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</a:tr>
              <a:tr h="351790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T4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0160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Pou</a:t>
                      </a:r>
                      <a:r>
                        <a:rPr sz="18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Sambath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0160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077 545</a:t>
                      </a:r>
                      <a:r>
                        <a:rPr sz="1800" spc="-4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221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0160" marB="0">
                    <a:solidFill>
                      <a:srgbClr val="EAEBEF"/>
                    </a:solidFill>
                  </a:tcPr>
                </a:tc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4662170" y="1143000"/>
            <a:ext cx="1191260" cy="370840"/>
          </a:xfrm>
          <a:custGeom>
            <a:avLst/>
            <a:gdLst/>
            <a:ahLst/>
            <a:cxnLst/>
            <a:rect l="l" t="t" r="r" b="b"/>
            <a:pathLst>
              <a:path w="1191260" h="370840">
                <a:moveTo>
                  <a:pt x="0" y="0"/>
                </a:moveTo>
                <a:lnTo>
                  <a:pt x="1191259" y="0"/>
                </a:lnTo>
                <a:lnTo>
                  <a:pt x="1191259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53429" y="1143000"/>
            <a:ext cx="2313940" cy="370840"/>
          </a:xfrm>
          <a:custGeom>
            <a:avLst/>
            <a:gdLst/>
            <a:ahLst/>
            <a:cxnLst/>
            <a:rect l="l" t="t" r="r" b="b"/>
            <a:pathLst>
              <a:path w="2313940" h="370840">
                <a:moveTo>
                  <a:pt x="0" y="0"/>
                </a:moveTo>
                <a:lnTo>
                  <a:pt x="2313940" y="0"/>
                </a:lnTo>
                <a:lnTo>
                  <a:pt x="231394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67369" y="1143000"/>
            <a:ext cx="838200" cy="370840"/>
          </a:xfrm>
          <a:custGeom>
            <a:avLst/>
            <a:gdLst/>
            <a:ahLst/>
            <a:cxnLst/>
            <a:rect l="l" t="t" r="r" b="b"/>
            <a:pathLst>
              <a:path w="838200" h="370840">
                <a:moveTo>
                  <a:pt x="0" y="0"/>
                </a:moveTo>
                <a:lnTo>
                  <a:pt x="838200" y="0"/>
                </a:lnTo>
                <a:lnTo>
                  <a:pt x="83820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62170" y="1513839"/>
            <a:ext cx="1191260" cy="369570"/>
          </a:xfrm>
          <a:custGeom>
            <a:avLst/>
            <a:gdLst/>
            <a:ahLst/>
            <a:cxnLst/>
            <a:rect l="l" t="t" r="r" b="b"/>
            <a:pathLst>
              <a:path w="1191260" h="369569">
                <a:moveTo>
                  <a:pt x="0" y="0"/>
                </a:moveTo>
                <a:lnTo>
                  <a:pt x="1191259" y="0"/>
                </a:lnTo>
                <a:lnTo>
                  <a:pt x="1191259" y="369570"/>
                </a:lnTo>
                <a:lnTo>
                  <a:pt x="0" y="369570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53429" y="1513839"/>
            <a:ext cx="2313940" cy="369570"/>
          </a:xfrm>
          <a:custGeom>
            <a:avLst/>
            <a:gdLst/>
            <a:ahLst/>
            <a:cxnLst/>
            <a:rect l="l" t="t" r="r" b="b"/>
            <a:pathLst>
              <a:path w="2313940" h="369569">
                <a:moveTo>
                  <a:pt x="0" y="0"/>
                </a:moveTo>
                <a:lnTo>
                  <a:pt x="2313940" y="0"/>
                </a:lnTo>
                <a:lnTo>
                  <a:pt x="2313940" y="369570"/>
                </a:lnTo>
                <a:lnTo>
                  <a:pt x="0" y="369570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167369" y="1513839"/>
            <a:ext cx="838200" cy="369570"/>
          </a:xfrm>
          <a:custGeom>
            <a:avLst/>
            <a:gdLst/>
            <a:ahLst/>
            <a:cxnLst/>
            <a:rect l="l" t="t" r="r" b="b"/>
            <a:pathLst>
              <a:path w="838200" h="369569">
                <a:moveTo>
                  <a:pt x="0" y="0"/>
                </a:moveTo>
                <a:lnTo>
                  <a:pt x="838200" y="0"/>
                </a:lnTo>
                <a:lnTo>
                  <a:pt x="838200" y="369570"/>
                </a:lnTo>
                <a:lnTo>
                  <a:pt x="0" y="369570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62170" y="1883410"/>
            <a:ext cx="1191260" cy="370840"/>
          </a:xfrm>
          <a:custGeom>
            <a:avLst/>
            <a:gdLst/>
            <a:ahLst/>
            <a:cxnLst/>
            <a:rect l="l" t="t" r="r" b="b"/>
            <a:pathLst>
              <a:path w="1191260" h="370839">
                <a:moveTo>
                  <a:pt x="0" y="0"/>
                </a:moveTo>
                <a:lnTo>
                  <a:pt x="1191259" y="0"/>
                </a:lnTo>
                <a:lnTo>
                  <a:pt x="1191259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53429" y="1883410"/>
            <a:ext cx="2313940" cy="370840"/>
          </a:xfrm>
          <a:custGeom>
            <a:avLst/>
            <a:gdLst/>
            <a:ahLst/>
            <a:cxnLst/>
            <a:rect l="l" t="t" r="r" b="b"/>
            <a:pathLst>
              <a:path w="2313940" h="370839">
                <a:moveTo>
                  <a:pt x="0" y="0"/>
                </a:moveTo>
                <a:lnTo>
                  <a:pt x="2313940" y="0"/>
                </a:lnTo>
                <a:lnTo>
                  <a:pt x="231394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67369" y="1883410"/>
            <a:ext cx="838200" cy="370840"/>
          </a:xfrm>
          <a:custGeom>
            <a:avLst/>
            <a:gdLst/>
            <a:ahLst/>
            <a:cxnLst/>
            <a:rect l="l" t="t" r="r" b="b"/>
            <a:pathLst>
              <a:path w="838200" h="370839">
                <a:moveTo>
                  <a:pt x="0" y="0"/>
                </a:moveTo>
                <a:lnTo>
                  <a:pt x="838200" y="0"/>
                </a:lnTo>
                <a:lnTo>
                  <a:pt x="83820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62170" y="2254250"/>
            <a:ext cx="1191260" cy="367030"/>
          </a:xfrm>
          <a:custGeom>
            <a:avLst/>
            <a:gdLst/>
            <a:ahLst/>
            <a:cxnLst/>
            <a:rect l="l" t="t" r="r" b="b"/>
            <a:pathLst>
              <a:path w="1191260" h="367030">
                <a:moveTo>
                  <a:pt x="0" y="0"/>
                </a:moveTo>
                <a:lnTo>
                  <a:pt x="1191259" y="0"/>
                </a:lnTo>
                <a:lnTo>
                  <a:pt x="1191259" y="367029"/>
                </a:lnTo>
                <a:lnTo>
                  <a:pt x="0" y="367029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53429" y="2254250"/>
            <a:ext cx="2313940" cy="367030"/>
          </a:xfrm>
          <a:custGeom>
            <a:avLst/>
            <a:gdLst/>
            <a:ahLst/>
            <a:cxnLst/>
            <a:rect l="l" t="t" r="r" b="b"/>
            <a:pathLst>
              <a:path w="2313940" h="367030">
                <a:moveTo>
                  <a:pt x="0" y="0"/>
                </a:moveTo>
                <a:lnTo>
                  <a:pt x="2313940" y="0"/>
                </a:lnTo>
                <a:lnTo>
                  <a:pt x="2313940" y="367029"/>
                </a:lnTo>
                <a:lnTo>
                  <a:pt x="0" y="367029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67369" y="2254250"/>
            <a:ext cx="838200" cy="367030"/>
          </a:xfrm>
          <a:custGeom>
            <a:avLst/>
            <a:gdLst/>
            <a:ahLst/>
            <a:cxnLst/>
            <a:rect l="l" t="t" r="r" b="b"/>
            <a:pathLst>
              <a:path w="838200" h="367030">
                <a:moveTo>
                  <a:pt x="0" y="0"/>
                </a:moveTo>
                <a:lnTo>
                  <a:pt x="838200" y="0"/>
                </a:lnTo>
                <a:lnTo>
                  <a:pt x="838200" y="367029"/>
                </a:lnTo>
                <a:lnTo>
                  <a:pt x="0" y="367029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62170" y="2621279"/>
            <a:ext cx="1191260" cy="365760"/>
          </a:xfrm>
          <a:custGeom>
            <a:avLst/>
            <a:gdLst/>
            <a:ahLst/>
            <a:cxnLst/>
            <a:rect l="l" t="t" r="r" b="b"/>
            <a:pathLst>
              <a:path w="1191260" h="365760">
                <a:moveTo>
                  <a:pt x="0" y="0"/>
                </a:moveTo>
                <a:lnTo>
                  <a:pt x="1191259" y="0"/>
                </a:lnTo>
                <a:lnTo>
                  <a:pt x="1191259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53429" y="2621279"/>
            <a:ext cx="2313940" cy="365760"/>
          </a:xfrm>
          <a:custGeom>
            <a:avLst/>
            <a:gdLst/>
            <a:ahLst/>
            <a:cxnLst/>
            <a:rect l="l" t="t" r="r" b="b"/>
            <a:pathLst>
              <a:path w="2313940" h="365760">
                <a:moveTo>
                  <a:pt x="0" y="0"/>
                </a:moveTo>
                <a:lnTo>
                  <a:pt x="2313940" y="0"/>
                </a:lnTo>
                <a:lnTo>
                  <a:pt x="2313940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167369" y="2621279"/>
            <a:ext cx="838200" cy="365760"/>
          </a:xfrm>
          <a:custGeom>
            <a:avLst/>
            <a:gdLst/>
            <a:ahLst/>
            <a:cxnLst/>
            <a:rect l="l" t="t" r="r" b="b"/>
            <a:pathLst>
              <a:path w="838200" h="365760">
                <a:moveTo>
                  <a:pt x="0" y="0"/>
                </a:moveTo>
                <a:lnTo>
                  <a:pt x="838200" y="0"/>
                </a:lnTo>
                <a:lnTo>
                  <a:pt x="838200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62170" y="2987039"/>
            <a:ext cx="1191260" cy="370840"/>
          </a:xfrm>
          <a:custGeom>
            <a:avLst/>
            <a:gdLst/>
            <a:ahLst/>
            <a:cxnLst/>
            <a:rect l="l" t="t" r="r" b="b"/>
            <a:pathLst>
              <a:path w="1191260" h="370839">
                <a:moveTo>
                  <a:pt x="0" y="0"/>
                </a:moveTo>
                <a:lnTo>
                  <a:pt x="1191259" y="0"/>
                </a:lnTo>
                <a:lnTo>
                  <a:pt x="1191259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853429" y="2987039"/>
            <a:ext cx="2313940" cy="370840"/>
          </a:xfrm>
          <a:custGeom>
            <a:avLst/>
            <a:gdLst/>
            <a:ahLst/>
            <a:cxnLst/>
            <a:rect l="l" t="t" r="r" b="b"/>
            <a:pathLst>
              <a:path w="2313940" h="370839">
                <a:moveTo>
                  <a:pt x="0" y="0"/>
                </a:moveTo>
                <a:lnTo>
                  <a:pt x="2313940" y="0"/>
                </a:lnTo>
                <a:lnTo>
                  <a:pt x="231394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167369" y="2987039"/>
            <a:ext cx="838200" cy="370840"/>
          </a:xfrm>
          <a:custGeom>
            <a:avLst/>
            <a:gdLst/>
            <a:ahLst/>
            <a:cxnLst/>
            <a:rect l="l" t="t" r="r" b="b"/>
            <a:pathLst>
              <a:path w="838200" h="370839">
                <a:moveTo>
                  <a:pt x="0" y="0"/>
                </a:moveTo>
                <a:lnTo>
                  <a:pt x="838200" y="0"/>
                </a:lnTo>
                <a:lnTo>
                  <a:pt x="83820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739640" y="1062989"/>
            <a:ext cx="4017010" cy="224028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1203325" algn="l"/>
                <a:tab pos="3517265" algn="l"/>
              </a:tabLst>
            </a:pP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S</a:t>
            </a:r>
            <a:r>
              <a:rPr sz="1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tu</a:t>
            </a:r>
            <a:r>
              <a:rPr sz="1800" b="1" u="sng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d</a:t>
            </a:r>
            <a:r>
              <a:rPr sz="18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y</a:t>
            </a:r>
            <a:r>
              <a:rPr sz="1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I</a:t>
            </a: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D</a:t>
            </a:r>
            <a:r>
              <a:rPr sz="1800" b="1" dirty="0">
                <a:solidFill>
                  <a:srgbClr val="FFFFFF"/>
                </a:solidFill>
                <a:latin typeface="Gill Sans MT"/>
                <a:cs typeface="Gill Sans MT"/>
              </a:rPr>
              <a:t>	C</a:t>
            </a:r>
            <a:r>
              <a:rPr sz="1800" b="1" spc="-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1800" b="1" spc="-10" dirty="0">
                <a:solidFill>
                  <a:srgbClr val="FFFFFF"/>
                </a:solidFill>
                <a:latin typeface="Gill Sans MT"/>
                <a:cs typeface="Gill Sans MT"/>
              </a:rPr>
              <a:t>u</a:t>
            </a:r>
            <a:r>
              <a:rPr sz="1800" b="1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1800" b="1" spc="-10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1800" b="1" dirty="0">
                <a:solidFill>
                  <a:srgbClr val="FFFFFF"/>
                </a:solidFill>
                <a:latin typeface="Gill Sans MT"/>
                <a:cs typeface="Gill Sans MT"/>
              </a:rPr>
              <a:t>e </a:t>
            </a:r>
            <a:r>
              <a:rPr sz="1800" b="1" spc="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1800" b="1" dirty="0">
                <a:solidFill>
                  <a:srgbClr val="FFFFFF"/>
                </a:solidFill>
                <a:latin typeface="Gill Sans MT"/>
                <a:cs typeface="Gill Sans MT"/>
              </a:rPr>
              <a:t>ame	T.</a:t>
            </a:r>
            <a:r>
              <a:rPr sz="1800" b="1" spc="-5" dirty="0">
                <a:solidFill>
                  <a:srgbClr val="FFFFFF"/>
                </a:solidFill>
                <a:latin typeface="Gill Sans MT"/>
                <a:cs typeface="Gill Sans MT"/>
              </a:rPr>
              <a:t>ID</a:t>
            </a:r>
            <a:endParaRPr sz="1800">
              <a:latin typeface="Gill Sans MT"/>
              <a:cs typeface="Gill Sans MT"/>
            </a:endParaRPr>
          </a:p>
          <a:p>
            <a:pPr marL="1203960" indent="-119126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203325" algn="l"/>
                <a:tab pos="1203960" algn="l"/>
                <a:tab pos="3517265" algn="l"/>
              </a:tabLst>
            </a:pPr>
            <a:r>
              <a:rPr sz="1800" spc="-5" dirty="0">
                <a:latin typeface="Gill Sans MT"/>
                <a:cs typeface="Gill Sans MT"/>
              </a:rPr>
              <a:t>Database	</a:t>
            </a:r>
            <a:r>
              <a:rPr sz="1800" dirty="0">
                <a:latin typeface="Gill Sans MT"/>
                <a:cs typeface="Gill Sans MT"/>
              </a:rPr>
              <a:t>T1</a:t>
            </a:r>
            <a:endParaRPr sz="1800">
              <a:latin typeface="Gill Sans MT"/>
              <a:cs typeface="Gill Sans MT"/>
            </a:endParaRPr>
          </a:p>
          <a:p>
            <a:pPr marL="1203960" indent="-1191260">
              <a:lnSpc>
                <a:spcPct val="100000"/>
              </a:lnSpc>
              <a:spcBef>
                <a:spcPts val="750"/>
              </a:spcBef>
              <a:buAutoNum type="arabicPlain"/>
              <a:tabLst>
                <a:tab pos="1203325" algn="l"/>
                <a:tab pos="1203960" algn="l"/>
                <a:tab pos="3517265" algn="l"/>
              </a:tabLst>
            </a:pPr>
            <a:r>
              <a:rPr sz="1800" spc="-5" dirty="0">
                <a:latin typeface="Gill Sans MT"/>
                <a:cs typeface="Gill Sans MT"/>
              </a:rPr>
              <a:t>Database	</a:t>
            </a:r>
            <a:r>
              <a:rPr sz="1800" dirty="0">
                <a:latin typeface="Gill Sans MT"/>
                <a:cs typeface="Gill Sans MT"/>
              </a:rPr>
              <a:t>T2</a:t>
            </a:r>
            <a:endParaRPr sz="1800">
              <a:latin typeface="Gill Sans MT"/>
              <a:cs typeface="Gill Sans MT"/>
            </a:endParaRPr>
          </a:p>
          <a:p>
            <a:pPr marL="1203960" indent="-119126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203325" algn="l"/>
                <a:tab pos="1203960" algn="l"/>
                <a:tab pos="3517265" algn="l"/>
              </a:tabLst>
            </a:pPr>
            <a:r>
              <a:rPr sz="1800" spc="-5" dirty="0">
                <a:latin typeface="Gill Sans MT"/>
                <a:cs typeface="Gill Sans MT"/>
              </a:rPr>
              <a:t>Web</a:t>
            </a:r>
            <a:r>
              <a:rPr sz="1800" spc="0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Prog	</a:t>
            </a:r>
            <a:r>
              <a:rPr sz="1800" dirty="0">
                <a:latin typeface="Gill Sans MT"/>
                <a:cs typeface="Gill Sans MT"/>
              </a:rPr>
              <a:t>T3</a:t>
            </a:r>
            <a:endParaRPr sz="1800">
              <a:latin typeface="Gill Sans MT"/>
              <a:cs typeface="Gill Sans MT"/>
            </a:endParaRPr>
          </a:p>
          <a:p>
            <a:pPr marL="1203960" indent="-1191260">
              <a:lnSpc>
                <a:spcPct val="100000"/>
              </a:lnSpc>
              <a:spcBef>
                <a:spcPts val="720"/>
              </a:spcBef>
              <a:buAutoNum type="arabicPlain"/>
              <a:tabLst>
                <a:tab pos="1203325" algn="l"/>
                <a:tab pos="1203960" algn="l"/>
                <a:tab pos="3517265" algn="l"/>
              </a:tabLst>
            </a:pPr>
            <a:r>
              <a:rPr sz="1800" spc="-5" dirty="0">
                <a:latin typeface="Gill Sans MT"/>
                <a:cs typeface="Gill Sans MT"/>
              </a:rPr>
              <a:t>Web</a:t>
            </a:r>
            <a:r>
              <a:rPr sz="1800" spc="0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Prog	</a:t>
            </a:r>
            <a:r>
              <a:rPr sz="1800" dirty="0">
                <a:latin typeface="Gill Sans MT"/>
                <a:cs typeface="Gill Sans MT"/>
              </a:rPr>
              <a:t>T3</a:t>
            </a:r>
            <a:endParaRPr sz="1800">
              <a:latin typeface="Gill Sans MT"/>
              <a:cs typeface="Gill Sans MT"/>
            </a:endParaRPr>
          </a:p>
          <a:p>
            <a:pPr marL="1203960" indent="-1191260">
              <a:lnSpc>
                <a:spcPct val="100000"/>
              </a:lnSpc>
              <a:spcBef>
                <a:spcPts val="730"/>
              </a:spcBef>
              <a:buAutoNum type="arabicPlain"/>
              <a:tabLst>
                <a:tab pos="1203325" algn="l"/>
                <a:tab pos="1203960" algn="l"/>
                <a:tab pos="3517265" algn="l"/>
              </a:tabLst>
            </a:pPr>
            <a:r>
              <a:rPr sz="1800" spc="-5" dirty="0">
                <a:latin typeface="Gill Sans MT"/>
                <a:cs typeface="Gill Sans MT"/>
              </a:rPr>
              <a:t>Networking	</a:t>
            </a:r>
            <a:r>
              <a:rPr sz="1800" dirty="0">
                <a:latin typeface="Gill Sans MT"/>
                <a:cs typeface="Gill Sans MT"/>
              </a:rPr>
              <a:t>T4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458200" y="3357879"/>
            <a:ext cx="0" cy="375920"/>
          </a:xfrm>
          <a:custGeom>
            <a:avLst/>
            <a:gdLst/>
            <a:ahLst/>
            <a:cxnLst/>
            <a:rect l="l" t="t" r="r" b="b"/>
            <a:pathLst>
              <a:path h="375920">
                <a:moveTo>
                  <a:pt x="0" y="0"/>
                </a:moveTo>
                <a:lnTo>
                  <a:pt x="0" y="375920"/>
                </a:lnTo>
              </a:path>
            </a:pathLst>
          </a:custGeom>
          <a:ln w="28393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29200" y="3733800"/>
            <a:ext cx="342900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342900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29200" y="3733800"/>
            <a:ext cx="0" cy="1112520"/>
          </a:xfrm>
          <a:custGeom>
            <a:avLst/>
            <a:gdLst/>
            <a:ahLst/>
            <a:cxnLst/>
            <a:rect l="l" t="t" r="r" b="b"/>
            <a:pathLst>
              <a:path h="1112520">
                <a:moveTo>
                  <a:pt x="0" y="0"/>
                </a:moveTo>
                <a:lnTo>
                  <a:pt x="0" y="1112520"/>
                </a:lnTo>
              </a:path>
            </a:pathLst>
          </a:custGeom>
          <a:ln w="28393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458200" y="3357879"/>
            <a:ext cx="228600" cy="223520"/>
          </a:xfrm>
          <a:custGeom>
            <a:avLst/>
            <a:gdLst/>
            <a:ahLst/>
            <a:cxnLst/>
            <a:rect l="l" t="t" r="r" b="b"/>
            <a:pathLst>
              <a:path w="228600" h="223520">
                <a:moveTo>
                  <a:pt x="0" y="223520"/>
                </a:moveTo>
                <a:lnTo>
                  <a:pt x="228600" y="0"/>
                </a:lnTo>
              </a:path>
            </a:pathLst>
          </a:custGeom>
          <a:ln w="28393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305800" y="3357879"/>
            <a:ext cx="152400" cy="223520"/>
          </a:xfrm>
          <a:custGeom>
            <a:avLst/>
            <a:gdLst/>
            <a:ahLst/>
            <a:cxnLst/>
            <a:rect l="l" t="t" r="r" b="b"/>
            <a:pathLst>
              <a:path w="152400" h="223520">
                <a:moveTo>
                  <a:pt x="152400" y="223520"/>
                </a:moveTo>
                <a:lnTo>
                  <a:pt x="0" y="0"/>
                </a:lnTo>
              </a:path>
            </a:pathLst>
          </a:custGeom>
          <a:ln w="28393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276590" y="3581400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>
                <a:moveTo>
                  <a:pt x="0" y="0"/>
                </a:moveTo>
                <a:lnTo>
                  <a:pt x="382269" y="0"/>
                </a:lnTo>
              </a:path>
            </a:pathLst>
          </a:custGeom>
          <a:ln w="28393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838700" y="472440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28393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847590" y="4648200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>
                <a:moveTo>
                  <a:pt x="0" y="0"/>
                </a:moveTo>
                <a:lnTo>
                  <a:pt x="382270" y="0"/>
                </a:lnTo>
              </a:path>
            </a:pathLst>
          </a:custGeom>
          <a:ln w="28393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51790" y="4880609"/>
            <a:ext cx="4196080" cy="1748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rebuchet MS"/>
                <a:cs typeface="Trebuchet MS"/>
              </a:rPr>
              <a:t>Note about primary</a:t>
            </a:r>
            <a:r>
              <a:rPr sz="2000" b="1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key: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spc="-7" baseline="2777" dirty="0">
                <a:latin typeface="Trebuchet MS"/>
                <a:cs typeface="Trebuchet MS"/>
              </a:rPr>
              <a:t>-</a:t>
            </a:r>
            <a:r>
              <a:rPr sz="2000" spc="-5" dirty="0">
                <a:latin typeface="Trebuchet MS"/>
                <a:cs typeface="Trebuchet MS"/>
              </a:rPr>
              <a:t>In theory, </a:t>
            </a:r>
            <a:r>
              <a:rPr sz="2000" dirty="0">
                <a:latin typeface="Trebuchet MS"/>
                <a:cs typeface="Trebuchet MS"/>
              </a:rPr>
              <a:t>you </a:t>
            </a:r>
            <a:r>
              <a:rPr sz="2000" spc="-5" dirty="0">
                <a:latin typeface="Trebuchet MS"/>
                <a:cs typeface="Trebuchet MS"/>
              </a:rPr>
              <a:t>can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choose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rebuchet MS"/>
                <a:cs typeface="Trebuchet MS"/>
              </a:rPr>
              <a:t>Teacher </a:t>
            </a:r>
            <a:r>
              <a:rPr sz="2000" dirty="0">
                <a:latin typeface="Trebuchet MS"/>
                <a:cs typeface="Trebuchet MS"/>
              </a:rPr>
              <a:t>Name </a:t>
            </a:r>
            <a:r>
              <a:rPr sz="2000" spc="-5" dirty="0">
                <a:latin typeface="Trebuchet MS"/>
                <a:cs typeface="Trebuchet MS"/>
              </a:rPr>
              <a:t>to </a:t>
            </a:r>
            <a:r>
              <a:rPr sz="2000" dirty="0">
                <a:latin typeface="Trebuchet MS"/>
                <a:cs typeface="Trebuchet MS"/>
              </a:rPr>
              <a:t>be a </a:t>
            </a:r>
            <a:r>
              <a:rPr sz="2000" spc="-5" dirty="0">
                <a:latin typeface="Trebuchet MS"/>
                <a:cs typeface="Trebuchet MS"/>
              </a:rPr>
              <a:t>primary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key.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  <a:tabLst>
                <a:tab pos="4182745" algn="l"/>
              </a:tabLst>
            </a:pPr>
            <a:r>
              <a:rPr sz="3000" spc="-7" baseline="2777" dirty="0">
                <a:latin typeface="Trebuchet MS"/>
                <a:cs typeface="Trebuchet MS"/>
              </a:rPr>
              <a:t>-</a:t>
            </a:r>
            <a:r>
              <a:rPr sz="2000" spc="-5" dirty="0">
                <a:latin typeface="Trebuchet MS"/>
                <a:cs typeface="Trebuchet MS"/>
              </a:rPr>
              <a:t>But </a:t>
            </a:r>
            <a:r>
              <a:rPr sz="2000" dirty="0">
                <a:latin typeface="Trebuchet MS"/>
                <a:cs typeface="Trebuchet MS"/>
              </a:rPr>
              <a:t>in </a:t>
            </a:r>
            <a:r>
              <a:rPr sz="2000" spc="-5" dirty="0">
                <a:latin typeface="Trebuchet MS"/>
                <a:cs typeface="Trebuchet MS"/>
              </a:rPr>
              <a:t>practice, </a:t>
            </a:r>
            <a:r>
              <a:rPr sz="2000" dirty="0">
                <a:latin typeface="Trebuchet MS"/>
                <a:cs typeface="Trebuchet MS"/>
              </a:rPr>
              <a:t>you </a:t>
            </a:r>
            <a:r>
              <a:rPr sz="2000" spc="-5" dirty="0">
                <a:latin typeface="Trebuchet MS"/>
                <a:cs typeface="Trebuchet MS"/>
              </a:rPr>
              <a:t>should add  T</a:t>
            </a:r>
            <a:r>
              <a:rPr sz="2000" u="sng" spc="-5" dirty="0">
                <a:uFill>
                  <a:solidFill>
                    <a:srgbClr val="9EB7CC"/>
                  </a:solidFill>
                </a:uFill>
                <a:latin typeface="Trebuchet MS"/>
                <a:cs typeface="Trebuchet MS"/>
              </a:rPr>
              <a:t>eacher ID as the primary</a:t>
            </a:r>
            <a:r>
              <a:rPr sz="2000" u="sng" spc="-15" dirty="0">
                <a:uFill>
                  <a:solidFill>
                    <a:srgbClr val="9EB7CC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sng" spc="-5" dirty="0">
                <a:uFill>
                  <a:solidFill>
                    <a:srgbClr val="9EB7CC"/>
                  </a:solidFill>
                </a:uFill>
                <a:latin typeface="Trebuchet MS"/>
                <a:cs typeface="Trebuchet MS"/>
              </a:rPr>
              <a:t>key.	</a:t>
            </a:r>
            <a:endParaRPr sz="2000">
              <a:latin typeface="Trebuchet MS"/>
              <a:cs typeface="Trebuchet MS"/>
            </a:endParaRPr>
          </a:p>
          <a:p>
            <a:pPr marL="349885">
              <a:lnSpc>
                <a:spcPts val="1560"/>
              </a:lnSpc>
            </a:pPr>
            <a:r>
              <a:rPr sz="1400" spc="-5" dirty="0">
                <a:solidFill>
                  <a:srgbClr val="454552"/>
                </a:solidFill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43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04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64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2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28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958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18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79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939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60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6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92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5940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54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14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575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23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89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5690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229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889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550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210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7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5442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2045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86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52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185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846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50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1796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84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50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16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82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48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1548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815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47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13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796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456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129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7903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450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11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771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431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092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7654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425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086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4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407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067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740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40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06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72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382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6042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71559" y="6353809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720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2324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8928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55319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22630" y="11430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88669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471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2075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86789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5283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120139" y="11430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86180" y="11430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252219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31826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38430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450339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517650" y="11430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583689" y="11430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649729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1577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78181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84785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913889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981200" y="11430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047239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113279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17932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24536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31140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378710" y="11430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444750" y="11430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510789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576829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64287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70891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776220" y="11430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842260" y="11430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90830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974339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40379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10642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17246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239770" y="11430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305809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37185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43789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503929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56997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637279" y="11430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703320" y="11430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769359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83540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90144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967479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034790" y="11430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100829" y="11430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16687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232909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29895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36499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431029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498340" y="11430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564379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63042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696459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76250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82854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895850" y="11430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961890" y="11430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027929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09397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160009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22605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29209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359400" y="11430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42544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491479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55752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623559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68960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756909" y="11430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82295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88899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955029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02107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087109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154420" y="11430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220459" y="11430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28650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35254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418579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48462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550659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617969" y="11430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684009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75005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81609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88213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948169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015480" y="11430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081519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147559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21360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27964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34568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412990" y="11430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479030" y="11430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545069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611109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67715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74319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80923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876540" y="11430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94258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008619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074659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14070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20674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274050" y="11430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34009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40613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472169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538209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60425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671559" y="1143000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53390" y="6432550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65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 txBox="1">
            <a:spLocks noGrp="1"/>
          </p:cNvSpPr>
          <p:nvPr>
            <p:ph type="title"/>
          </p:nvPr>
        </p:nvSpPr>
        <p:spPr>
          <a:xfrm>
            <a:off x="535940" y="657859"/>
            <a:ext cx="76142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u="none" spc="-10" dirty="0">
                <a:latin typeface="Bookman Old Style"/>
                <a:cs typeface="Bookman Old Style"/>
              </a:rPr>
              <a:t>Boyce Codd Normal Form (BCNF) </a:t>
            </a:r>
            <a:r>
              <a:rPr sz="2800" b="1" u="none" dirty="0">
                <a:latin typeface="Bookman Old Style"/>
                <a:cs typeface="Bookman Old Style"/>
              </a:rPr>
              <a:t>–</a:t>
            </a:r>
            <a:r>
              <a:rPr sz="2800" b="1" u="none" spc="-5" dirty="0">
                <a:latin typeface="Bookman Old Style"/>
                <a:cs typeface="Bookman Old Style"/>
              </a:rPr>
              <a:t> </a:t>
            </a:r>
            <a:r>
              <a:rPr sz="2800" b="1" u="none" spc="-10" dirty="0">
                <a:latin typeface="Bookman Old Style"/>
                <a:cs typeface="Bookman Old Style"/>
              </a:rPr>
              <a:t>3.5NF</a:t>
            </a:r>
            <a:endParaRPr sz="2800">
              <a:latin typeface="Bookman Old Style"/>
              <a:cs typeface="Bookman Old Style"/>
            </a:endParaRPr>
          </a:p>
        </p:txBody>
      </p:sp>
      <p:sp>
        <p:nvSpPr>
          <p:cNvPr id="193" name="object 19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192" name="object 192"/>
          <p:cNvSpPr txBox="1"/>
          <p:nvPr/>
        </p:nvSpPr>
        <p:spPr>
          <a:xfrm>
            <a:off x="535940" y="1146712"/>
            <a:ext cx="7947025" cy="249237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3600" spc="-5" dirty="0">
                <a:latin typeface="Gill Sans MT"/>
                <a:cs typeface="Gill Sans MT"/>
              </a:rPr>
              <a:t>The official qualifications </a:t>
            </a:r>
            <a:r>
              <a:rPr sz="3600" dirty="0">
                <a:latin typeface="Gill Sans MT"/>
                <a:cs typeface="Gill Sans MT"/>
              </a:rPr>
              <a:t>for </a:t>
            </a:r>
            <a:r>
              <a:rPr sz="3600" spc="-5" dirty="0">
                <a:latin typeface="Gill Sans MT"/>
                <a:cs typeface="Gill Sans MT"/>
              </a:rPr>
              <a:t>BCNF</a:t>
            </a:r>
            <a:r>
              <a:rPr sz="3600" spc="-25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are:</a:t>
            </a:r>
            <a:endParaRPr sz="3600">
              <a:latin typeface="Gill Sans MT"/>
              <a:cs typeface="Gill Sans MT"/>
            </a:endParaRPr>
          </a:p>
          <a:p>
            <a:pPr marL="285750" indent="-27305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AutoNum type="arabicPeriod"/>
              <a:tabLst>
                <a:tab pos="285750" algn="l"/>
              </a:tabLst>
            </a:pPr>
            <a:r>
              <a:rPr sz="2600" dirty="0">
                <a:latin typeface="Gill Sans MT"/>
                <a:cs typeface="Gill Sans MT"/>
              </a:rPr>
              <a:t>A </a:t>
            </a:r>
            <a:r>
              <a:rPr sz="2600" spc="-5" dirty="0">
                <a:latin typeface="Gill Sans MT"/>
                <a:cs typeface="Gill Sans MT"/>
              </a:rPr>
              <a:t>table </a:t>
            </a:r>
            <a:r>
              <a:rPr sz="2600" dirty="0">
                <a:latin typeface="Gill Sans MT"/>
                <a:cs typeface="Gill Sans MT"/>
              </a:rPr>
              <a:t>is </a:t>
            </a:r>
            <a:r>
              <a:rPr sz="2600" spc="-5" dirty="0">
                <a:latin typeface="Gill Sans MT"/>
                <a:cs typeface="Gill Sans MT"/>
              </a:rPr>
              <a:t>already </a:t>
            </a:r>
            <a:r>
              <a:rPr sz="2600" dirty="0">
                <a:latin typeface="Gill Sans MT"/>
                <a:cs typeface="Gill Sans MT"/>
              </a:rPr>
              <a:t>in</a:t>
            </a:r>
            <a:r>
              <a:rPr sz="2600" spc="-15" dirty="0">
                <a:latin typeface="Gill Sans MT"/>
                <a:cs typeface="Gill Sans MT"/>
              </a:rPr>
              <a:t> </a:t>
            </a:r>
            <a:r>
              <a:rPr sz="2600" spc="-5" dirty="0">
                <a:latin typeface="Gill Sans MT"/>
                <a:cs typeface="Gill Sans MT"/>
              </a:rPr>
              <a:t>3NF.</a:t>
            </a:r>
            <a:endParaRPr sz="2600">
              <a:latin typeface="Gill Sans MT"/>
              <a:cs typeface="Gill Sans MT"/>
            </a:endParaRPr>
          </a:p>
          <a:p>
            <a:pPr marL="285750" indent="-273050">
              <a:lnSpc>
                <a:spcPct val="100000"/>
              </a:lnSpc>
              <a:spcBef>
                <a:spcPts val="590"/>
              </a:spcBef>
              <a:buClr>
                <a:srgbClr val="717BA2"/>
              </a:buClr>
              <a:buSzPct val="75000"/>
              <a:buAutoNum type="arabicPeriod"/>
              <a:tabLst>
                <a:tab pos="285750" algn="l"/>
              </a:tabLst>
            </a:pPr>
            <a:r>
              <a:rPr sz="2600" spc="-5" dirty="0">
                <a:latin typeface="Gill Sans MT"/>
                <a:cs typeface="Gill Sans MT"/>
              </a:rPr>
              <a:t>All determinants must </a:t>
            </a:r>
            <a:r>
              <a:rPr sz="2600" dirty="0">
                <a:latin typeface="Gill Sans MT"/>
                <a:cs typeface="Gill Sans MT"/>
              </a:rPr>
              <a:t>be</a:t>
            </a:r>
            <a:r>
              <a:rPr sz="2600" spc="10" dirty="0">
                <a:latin typeface="Gill Sans MT"/>
                <a:cs typeface="Gill Sans MT"/>
              </a:rPr>
              <a:t> </a:t>
            </a:r>
            <a:r>
              <a:rPr sz="2600" spc="-5" dirty="0">
                <a:latin typeface="Gill Sans MT"/>
                <a:cs typeface="Gill Sans MT"/>
              </a:rPr>
              <a:t>superkeys.</a:t>
            </a:r>
            <a:endParaRPr sz="2600">
              <a:latin typeface="Gill Sans MT"/>
              <a:cs typeface="Gill Sans MT"/>
            </a:endParaRPr>
          </a:p>
          <a:p>
            <a:pPr marL="285750" marR="5080" indent="-273050">
              <a:lnSpc>
                <a:spcPct val="100000"/>
              </a:lnSpc>
              <a:spcBef>
                <a:spcPts val="600"/>
              </a:spcBef>
            </a:pPr>
            <a:r>
              <a:rPr sz="2600" i="1" spc="-5" dirty="0">
                <a:latin typeface="Gill Sans MT"/>
                <a:cs typeface="Gill Sans MT"/>
              </a:rPr>
              <a:t>All determinants that are not superkeys are removed to place </a:t>
            </a:r>
            <a:r>
              <a:rPr sz="2600" i="1" dirty="0">
                <a:latin typeface="Gill Sans MT"/>
                <a:cs typeface="Gill Sans MT"/>
              </a:rPr>
              <a:t>in  </a:t>
            </a:r>
            <a:r>
              <a:rPr sz="2600" i="1" spc="-5" dirty="0">
                <a:latin typeface="Gill Sans MT"/>
                <a:cs typeface="Gill Sans MT"/>
              </a:rPr>
              <a:t>another</a:t>
            </a:r>
            <a:r>
              <a:rPr sz="2600" i="1" spc="-15" dirty="0">
                <a:latin typeface="Gill Sans MT"/>
                <a:cs typeface="Gill Sans MT"/>
              </a:rPr>
              <a:t> </a:t>
            </a:r>
            <a:r>
              <a:rPr sz="2600" i="1" spc="-5" dirty="0">
                <a:latin typeface="Gill Sans MT"/>
                <a:cs typeface="Gill Sans MT"/>
              </a:rPr>
              <a:t>table.</a:t>
            </a:r>
            <a:endParaRPr sz="2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43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04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64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2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28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958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18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79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939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60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6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92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5940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54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14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575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23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89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5690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229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889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550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210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7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5442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2045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86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52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185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846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50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1796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84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50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16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82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48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1548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815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47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13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796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456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129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7903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450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11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771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431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092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7654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425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086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4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407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067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740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40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06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72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382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6042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71559" y="6353809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71559" y="1143000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3390" y="6432550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65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444500" y="596900"/>
            <a:ext cx="82105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97215" algn="l"/>
              </a:tabLst>
            </a:pPr>
            <a:r>
              <a:rPr b="0" spc="-80" dirty="0">
                <a:latin typeface="Times New Roman"/>
                <a:cs typeface="Times New Roman"/>
              </a:rPr>
              <a:t> </a:t>
            </a:r>
            <a:r>
              <a:rPr spc="-5" dirty="0"/>
              <a:t>Boyce </a:t>
            </a:r>
            <a:r>
              <a:rPr dirty="0"/>
              <a:t>Codd </a:t>
            </a:r>
            <a:r>
              <a:rPr spc="-5" dirty="0"/>
              <a:t>Normal Form </a:t>
            </a:r>
            <a:r>
              <a:rPr dirty="0"/>
              <a:t>(BCNF)</a:t>
            </a:r>
            <a:r>
              <a:rPr spc="65" dirty="0"/>
              <a:t> </a:t>
            </a:r>
            <a:r>
              <a:rPr sz="2800" spc="-5" dirty="0"/>
              <a:t>(Cont.)	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68" name="object 68"/>
          <p:cNvSpPr txBox="1"/>
          <p:nvPr/>
        </p:nvSpPr>
        <p:spPr>
          <a:xfrm>
            <a:off x="535940" y="1252220"/>
            <a:ext cx="46278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25" b="1" spc="-982" baseline="12820" dirty="0">
                <a:solidFill>
                  <a:srgbClr val="717BA2"/>
                </a:solidFill>
                <a:latin typeface="MS Office Symbol Bold"/>
                <a:cs typeface="MS Office Symbol Bold"/>
              </a:rPr>
              <a:t></a:t>
            </a:r>
            <a:r>
              <a:rPr sz="2925" b="1" spc="457" baseline="12820" dirty="0">
                <a:solidFill>
                  <a:srgbClr val="717BA2"/>
                </a:solidFill>
                <a:latin typeface="MS Office Symbol Bold"/>
                <a:cs typeface="MS Office Symbol Bold"/>
              </a:rPr>
              <a:t> </a:t>
            </a:r>
            <a:r>
              <a:rPr sz="2600" spc="-5" dirty="0">
                <a:latin typeface="Gill Sans MT"/>
                <a:cs typeface="Gill Sans MT"/>
              </a:rPr>
              <a:t>Example </a:t>
            </a:r>
            <a:r>
              <a:rPr sz="2600" dirty="0">
                <a:latin typeface="Gill Sans MT"/>
                <a:cs typeface="Gill Sans MT"/>
              </a:rPr>
              <a:t>of a </a:t>
            </a:r>
            <a:r>
              <a:rPr sz="2600" spc="-5" dirty="0">
                <a:latin typeface="Gill Sans MT"/>
                <a:cs typeface="Gill Sans MT"/>
              </a:rPr>
              <a:t>table </a:t>
            </a:r>
            <a:r>
              <a:rPr sz="2600" dirty="0">
                <a:latin typeface="Gill Sans MT"/>
                <a:cs typeface="Gill Sans MT"/>
              </a:rPr>
              <a:t>not in</a:t>
            </a:r>
            <a:r>
              <a:rPr sz="2600" spc="-20" dirty="0">
                <a:latin typeface="Gill Sans MT"/>
                <a:cs typeface="Gill Sans MT"/>
              </a:rPr>
              <a:t> </a:t>
            </a:r>
            <a:r>
              <a:rPr sz="2600" spc="-5" dirty="0">
                <a:latin typeface="Gill Sans MT"/>
                <a:cs typeface="Gill Sans MT"/>
              </a:rPr>
              <a:t>BCNF:</a:t>
            </a:r>
            <a:endParaRPr sz="2600">
              <a:latin typeface="Gill Sans MT"/>
              <a:cs typeface="Gill Sans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35940" y="3977639"/>
            <a:ext cx="3834765" cy="12928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1002030" algn="l"/>
              </a:tabLst>
            </a:pPr>
            <a:r>
              <a:rPr sz="2700" b="1" spc="-900" baseline="12345" dirty="0">
                <a:solidFill>
                  <a:srgbClr val="717BA2"/>
                </a:solidFill>
                <a:latin typeface="MS Office Symbol Bold"/>
                <a:cs typeface="MS Office Symbol Bold"/>
              </a:rPr>
              <a:t></a:t>
            </a:r>
            <a:r>
              <a:rPr sz="2700" b="1" spc="682" baseline="12345" dirty="0">
                <a:solidFill>
                  <a:srgbClr val="717BA2"/>
                </a:solidFill>
                <a:latin typeface="MS Office Symbol Bold"/>
                <a:cs typeface="MS Office Symbol Bold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Key:	{Student,</a:t>
            </a:r>
            <a:r>
              <a:rPr sz="2400" spc="-30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Course}</a:t>
            </a:r>
            <a:endParaRPr sz="24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700" b="1" spc="-900" baseline="12345" dirty="0">
                <a:solidFill>
                  <a:srgbClr val="717BA2"/>
                </a:solidFill>
                <a:latin typeface="MS Office Symbol Bold"/>
                <a:cs typeface="MS Office Symbol Bold"/>
              </a:rPr>
              <a:t></a:t>
            </a:r>
            <a:r>
              <a:rPr sz="2700" b="1" spc="675" baseline="12345" dirty="0">
                <a:solidFill>
                  <a:srgbClr val="717BA2"/>
                </a:solidFill>
                <a:latin typeface="MS Office Symbol Bold"/>
                <a:cs typeface="MS Office Symbol Bold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Functional</a:t>
            </a:r>
            <a:r>
              <a:rPr sz="2400" spc="-10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Dependency:</a:t>
            </a:r>
            <a:endParaRPr sz="2400">
              <a:latin typeface="Gill Sans MT"/>
              <a:cs typeface="Gill Sans MT"/>
            </a:endParaRPr>
          </a:p>
          <a:p>
            <a:pPr marL="286385">
              <a:lnSpc>
                <a:spcPct val="100000"/>
              </a:lnSpc>
              <a:spcBef>
                <a:spcPts val="500"/>
              </a:spcBef>
              <a:tabLst>
                <a:tab pos="559435" algn="l"/>
              </a:tabLst>
            </a:pPr>
            <a:r>
              <a:rPr sz="2400" b="1" spc="-817" baseline="12152" dirty="0">
                <a:solidFill>
                  <a:srgbClr val="9EB7CC"/>
                </a:solidFill>
                <a:latin typeface="MS Office Symbol Bold"/>
                <a:cs typeface="MS Office Symbol Bold"/>
              </a:rPr>
              <a:t>	</a:t>
            </a:r>
            <a:r>
              <a:rPr sz="2100" spc="-5" dirty="0">
                <a:solidFill>
                  <a:srgbClr val="454552"/>
                </a:solidFill>
                <a:latin typeface="Gill Sans MT"/>
                <a:cs typeface="Gill Sans MT"/>
              </a:rPr>
              <a:t>{Student, Course}</a:t>
            </a:r>
            <a:r>
              <a:rPr sz="2100" b="1" spc="-5" dirty="0">
                <a:solidFill>
                  <a:srgbClr val="454552"/>
                </a:solidFill>
                <a:latin typeface="MS Office Symbol Bold"/>
                <a:cs typeface="MS Office Symbol Bold"/>
              </a:rPr>
              <a:t></a:t>
            </a:r>
            <a:r>
              <a:rPr sz="2100" b="1" spc="25" dirty="0">
                <a:solidFill>
                  <a:srgbClr val="454552"/>
                </a:solidFill>
                <a:latin typeface="MS Office Symbol Bold"/>
                <a:cs typeface="MS Office Symbol Bold"/>
              </a:rPr>
              <a:t> </a:t>
            </a:r>
            <a:r>
              <a:rPr sz="2100" spc="-5" dirty="0">
                <a:solidFill>
                  <a:srgbClr val="454552"/>
                </a:solidFill>
                <a:latin typeface="Trebuchet MS"/>
                <a:cs typeface="Trebuchet MS"/>
              </a:rPr>
              <a:t>Teacher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10259" y="5325109"/>
            <a:ext cx="153035" cy="257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b="1" spc="-500" dirty="0">
                <a:solidFill>
                  <a:srgbClr val="9EB7CC"/>
                </a:solidFill>
                <a:latin typeface="MS Office Symbol Bold"/>
                <a:cs typeface="MS Office Symbol Bold"/>
              </a:rPr>
              <a:t></a:t>
            </a:r>
            <a:endParaRPr sz="1500">
              <a:latin typeface="MS Office Symbol Bold"/>
              <a:cs typeface="MS Office Symbol Bold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083310" y="5308600"/>
            <a:ext cx="21240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54552"/>
                </a:solidFill>
                <a:latin typeface="Trebuchet MS"/>
                <a:cs typeface="Trebuchet MS"/>
              </a:rPr>
              <a:t>Teacher </a:t>
            </a:r>
            <a:r>
              <a:rPr sz="2000" b="1" dirty="0">
                <a:solidFill>
                  <a:srgbClr val="454552"/>
                </a:solidFill>
                <a:latin typeface="MS Office Symbol Bold"/>
                <a:cs typeface="MS Office Symbol Bold"/>
              </a:rPr>
              <a:t></a:t>
            </a:r>
            <a:r>
              <a:rPr sz="2000" b="1" spc="5" dirty="0">
                <a:solidFill>
                  <a:srgbClr val="454552"/>
                </a:solidFill>
                <a:latin typeface="MS Office Symbol Bold"/>
                <a:cs typeface="MS Office Symbol Bold"/>
              </a:rPr>
              <a:t> </a:t>
            </a:r>
            <a:r>
              <a:rPr sz="2000" spc="-5" dirty="0">
                <a:solidFill>
                  <a:srgbClr val="454552"/>
                </a:solidFill>
                <a:latin typeface="Trebuchet MS"/>
                <a:cs typeface="Trebuchet MS"/>
              </a:rPr>
              <a:t>Course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35940" y="5689600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900" baseline="12345" dirty="0">
                <a:solidFill>
                  <a:srgbClr val="717BA2"/>
                </a:solidFill>
                <a:latin typeface="MS Office Symbol Bold"/>
                <a:cs typeface="MS Office Symbol Bold"/>
              </a:rPr>
              <a:t></a:t>
            </a:r>
            <a:r>
              <a:rPr sz="2700" b="1" spc="682" baseline="12345" dirty="0">
                <a:solidFill>
                  <a:srgbClr val="717BA2"/>
                </a:solidFill>
                <a:latin typeface="MS Office Symbol Bold"/>
                <a:cs typeface="MS Office Symbol Bold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Problem</a:t>
            </a:r>
            <a:r>
              <a:rPr sz="2000" spc="-5" dirty="0">
                <a:latin typeface="Trebuchet MS"/>
                <a:cs typeface="Trebuchet MS"/>
              </a:rPr>
              <a:t>: </a:t>
            </a:r>
            <a:r>
              <a:rPr sz="2000" b="1" i="1" spc="-5" dirty="0">
                <a:latin typeface="Trebuchet MS"/>
                <a:cs typeface="Trebuchet MS"/>
              </a:rPr>
              <a:t>Teacher </a:t>
            </a:r>
            <a:r>
              <a:rPr sz="2000" dirty="0">
                <a:latin typeface="Trebuchet MS"/>
                <a:cs typeface="Trebuchet MS"/>
              </a:rPr>
              <a:t>is not a </a:t>
            </a:r>
            <a:r>
              <a:rPr sz="2000" spc="-5" dirty="0">
                <a:latin typeface="Trebuchet MS"/>
                <a:cs typeface="Trebuchet MS"/>
              </a:rPr>
              <a:t>superkey but determines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b="1" i="1" spc="-5" dirty="0">
                <a:latin typeface="Trebuchet MS"/>
                <a:cs typeface="Trebuchet MS"/>
              </a:rPr>
              <a:t>Course</a:t>
            </a:r>
            <a:r>
              <a:rPr sz="2000" spc="-5" dirty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73" name="object 73"/>
          <p:cNvGraphicFramePr>
            <a:graphicFrameLocks noGrp="1"/>
          </p:cNvGraphicFramePr>
          <p:nvPr/>
        </p:nvGraphicFramePr>
        <p:xfrm>
          <a:off x="457200" y="1752600"/>
          <a:ext cx="6857365" cy="2286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1915"/>
                <a:gridCol w="2138045"/>
                <a:gridCol w="3367405"/>
              </a:tblGrid>
              <a:tr h="37592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u="sng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cs typeface="Gill Sans MT"/>
                        </a:rPr>
                        <a:t>Student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4146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u="sng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cs typeface="Gill Sans MT"/>
                        </a:rPr>
                        <a:t>Course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Teacher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717BA2"/>
                    </a:solidFill>
                  </a:tcPr>
                </a:tc>
              </a:tr>
              <a:tr h="38163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Sok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4146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DB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John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Sao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4146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DB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William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EAEBEF"/>
                    </a:solidFill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Chan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7940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41465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E-Commerce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7940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Todd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7940" marB="0">
                    <a:solidFill>
                      <a:srgbClr val="D4D6D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Sok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4146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E-Commerce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Todd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EAEBEF"/>
                    </a:solidFill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Chan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4146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DB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William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71559" y="6353809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0" y="114300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71559" y="1143000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3390" y="6432550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65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" y="609600"/>
            <a:ext cx="1676400" cy="375920"/>
          </a:xfrm>
          <a:custGeom>
            <a:avLst/>
            <a:gdLst/>
            <a:ahLst/>
            <a:cxnLst/>
            <a:rect l="l" t="t" r="r" b="b"/>
            <a:pathLst>
              <a:path w="1676400" h="375919">
                <a:moveTo>
                  <a:pt x="0" y="0"/>
                </a:moveTo>
                <a:lnTo>
                  <a:pt x="1676400" y="0"/>
                </a:lnTo>
                <a:lnTo>
                  <a:pt x="1676400" y="375920"/>
                </a:lnTo>
                <a:lnTo>
                  <a:pt x="0" y="37592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6070" y="626109"/>
            <a:ext cx="873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S</a:t>
            </a:r>
            <a:r>
              <a:rPr sz="1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tu</a:t>
            </a:r>
            <a:r>
              <a:rPr sz="1800" b="1" u="sng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d</a:t>
            </a:r>
            <a:r>
              <a:rPr sz="1800" b="1" u="sng" spc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e</a:t>
            </a:r>
            <a:r>
              <a:rPr sz="18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n</a:t>
            </a: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t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05000" y="609600"/>
            <a:ext cx="2209800" cy="375920"/>
          </a:xfrm>
          <a:custGeom>
            <a:avLst/>
            <a:gdLst/>
            <a:ahLst/>
            <a:cxnLst/>
            <a:rect l="l" t="t" r="r" b="b"/>
            <a:pathLst>
              <a:path w="2209800" h="375919">
                <a:moveTo>
                  <a:pt x="0" y="0"/>
                </a:moveTo>
                <a:lnTo>
                  <a:pt x="2209800" y="0"/>
                </a:lnTo>
                <a:lnTo>
                  <a:pt x="2209800" y="375920"/>
                </a:lnTo>
                <a:lnTo>
                  <a:pt x="0" y="37592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82470" y="626109"/>
            <a:ext cx="796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C</a:t>
            </a:r>
            <a:r>
              <a:rPr sz="1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o</a:t>
            </a:r>
            <a:r>
              <a:rPr sz="18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u</a:t>
            </a: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rse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8600" y="985519"/>
            <a:ext cx="1676400" cy="382270"/>
          </a:xfrm>
          <a:custGeom>
            <a:avLst/>
            <a:gdLst/>
            <a:ahLst/>
            <a:cxnLst/>
            <a:rect l="l" t="t" r="r" b="b"/>
            <a:pathLst>
              <a:path w="1676400" h="382269">
                <a:moveTo>
                  <a:pt x="0" y="0"/>
                </a:moveTo>
                <a:lnTo>
                  <a:pt x="1676400" y="0"/>
                </a:lnTo>
                <a:lnTo>
                  <a:pt x="1676400" y="382269"/>
                </a:lnTo>
                <a:lnTo>
                  <a:pt x="0" y="382269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6070" y="1002029"/>
            <a:ext cx="366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S</a:t>
            </a:r>
            <a:r>
              <a:rPr sz="1800" spc="-5" dirty="0">
                <a:latin typeface="Gill Sans MT"/>
                <a:cs typeface="Gill Sans MT"/>
              </a:rPr>
              <a:t>o</a:t>
            </a:r>
            <a:r>
              <a:rPr sz="1800" dirty="0">
                <a:latin typeface="Gill Sans MT"/>
                <a:cs typeface="Gill Sans MT"/>
              </a:rPr>
              <a:t>k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05000" y="985519"/>
            <a:ext cx="2209800" cy="382270"/>
          </a:xfrm>
          <a:custGeom>
            <a:avLst/>
            <a:gdLst/>
            <a:ahLst/>
            <a:cxnLst/>
            <a:rect l="l" t="t" r="r" b="b"/>
            <a:pathLst>
              <a:path w="2209800" h="382269">
                <a:moveTo>
                  <a:pt x="0" y="0"/>
                </a:moveTo>
                <a:lnTo>
                  <a:pt x="2209800" y="0"/>
                </a:lnTo>
                <a:lnTo>
                  <a:pt x="2209800" y="382269"/>
                </a:lnTo>
                <a:lnTo>
                  <a:pt x="0" y="382269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82470" y="1002029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DB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8600" y="1367789"/>
            <a:ext cx="1676400" cy="383540"/>
          </a:xfrm>
          <a:custGeom>
            <a:avLst/>
            <a:gdLst/>
            <a:ahLst/>
            <a:cxnLst/>
            <a:rect l="l" t="t" r="r" b="b"/>
            <a:pathLst>
              <a:path w="1676400" h="383539">
                <a:moveTo>
                  <a:pt x="0" y="0"/>
                </a:moveTo>
                <a:lnTo>
                  <a:pt x="1676400" y="0"/>
                </a:lnTo>
                <a:lnTo>
                  <a:pt x="1676400" y="383539"/>
                </a:lnTo>
                <a:lnTo>
                  <a:pt x="0" y="383539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6070" y="1384300"/>
            <a:ext cx="353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S</a:t>
            </a:r>
            <a:r>
              <a:rPr sz="1800" spc="-10" dirty="0">
                <a:latin typeface="Gill Sans MT"/>
                <a:cs typeface="Gill Sans MT"/>
              </a:rPr>
              <a:t>a</a:t>
            </a:r>
            <a:r>
              <a:rPr sz="1800" dirty="0">
                <a:latin typeface="Gill Sans MT"/>
                <a:cs typeface="Gill Sans MT"/>
              </a:rPr>
              <a:t>o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05000" y="1367789"/>
            <a:ext cx="2209800" cy="383540"/>
          </a:xfrm>
          <a:custGeom>
            <a:avLst/>
            <a:gdLst/>
            <a:ahLst/>
            <a:cxnLst/>
            <a:rect l="l" t="t" r="r" b="b"/>
            <a:pathLst>
              <a:path w="2209800" h="383539">
                <a:moveTo>
                  <a:pt x="0" y="0"/>
                </a:moveTo>
                <a:lnTo>
                  <a:pt x="2209800" y="0"/>
                </a:lnTo>
                <a:lnTo>
                  <a:pt x="2209800" y="383539"/>
                </a:lnTo>
                <a:lnTo>
                  <a:pt x="0" y="383539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82470" y="1384300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DB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8600" y="1751329"/>
            <a:ext cx="1676400" cy="382270"/>
          </a:xfrm>
          <a:custGeom>
            <a:avLst/>
            <a:gdLst/>
            <a:ahLst/>
            <a:cxnLst/>
            <a:rect l="l" t="t" r="r" b="b"/>
            <a:pathLst>
              <a:path w="1676400" h="382269">
                <a:moveTo>
                  <a:pt x="0" y="0"/>
                </a:moveTo>
                <a:lnTo>
                  <a:pt x="1676400" y="0"/>
                </a:lnTo>
                <a:lnTo>
                  <a:pt x="1676400" y="382270"/>
                </a:lnTo>
                <a:lnTo>
                  <a:pt x="0" y="382270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06070" y="1766570"/>
            <a:ext cx="513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ill Sans MT"/>
                <a:cs typeface="Gill Sans MT"/>
              </a:rPr>
              <a:t>C</a:t>
            </a:r>
            <a:r>
              <a:rPr sz="1800" dirty="0">
                <a:latin typeface="Gill Sans MT"/>
                <a:cs typeface="Gill Sans MT"/>
              </a:rPr>
              <a:t>han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05000" y="1751329"/>
            <a:ext cx="2209800" cy="382270"/>
          </a:xfrm>
          <a:custGeom>
            <a:avLst/>
            <a:gdLst/>
            <a:ahLst/>
            <a:cxnLst/>
            <a:rect l="l" t="t" r="r" b="b"/>
            <a:pathLst>
              <a:path w="2209800" h="382269">
                <a:moveTo>
                  <a:pt x="0" y="0"/>
                </a:moveTo>
                <a:lnTo>
                  <a:pt x="2209800" y="0"/>
                </a:lnTo>
                <a:lnTo>
                  <a:pt x="2209800" y="382270"/>
                </a:lnTo>
                <a:lnTo>
                  <a:pt x="0" y="382270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982470" y="1766570"/>
            <a:ext cx="126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ill Sans MT"/>
                <a:cs typeface="Gill Sans MT"/>
              </a:rPr>
              <a:t>E-Commerce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28600" y="2133600"/>
            <a:ext cx="1676400" cy="381000"/>
          </a:xfrm>
          <a:custGeom>
            <a:avLst/>
            <a:gdLst/>
            <a:ahLst/>
            <a:cxnLst/>
            <a:rect l="l" t="t" r="r" b="b"/>
            <a:pathLst>
              <a:path w="1676400" h="381000">
                <a:moveTo>
                  <a:pt x="0" y="0"/>
                </a:moveTo>
                <a:lnTo>
                  <a:pt x="1676400" y="0"/>
                </a:lnTo>
                <a:lnTo>
                  <a:pt x="16764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06070" y="2150109"/>
            <a:ext cx="366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S</a:t>
            </a:r>
            <a:r>
              <a:rPr sz="1800" spc="-5" dirty="0">
                <a:latin typeface="Gill Sans MT"/>
                <a:cs typeface="Gill Sans MT"/>
              </a:rPr>
              <a:t>o</a:t>
            </a:r>
            <a:r>
              <a:rPr sz="1800" dirty="0">
                <a:latin typeface="Gill Sans MT"/>
                <a:cs typeface="Gill Sans MT"/>
              </a:rPr>
              <a:t>k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905000" y="2133600"/>
            <a:ext cx="2209800" cy="381000"/>
          </a:xfrm>
          <a:custGeom>
            <a:avLst/>
            <a:gdLst/>
            <a:ahLst/>
            <a:cxnLst/>
            <a:rect l="l" t="t" r="r" b="b"/>
            <a:pathLst>
              <a:path w="2209800" h="381000">
                <a:moveTo>
                  <a:pt x="0" y="0"/>
                </a:moveTo>
                <a:lnTo>
                  <a:pt x="2209800" y="0"/>
                </a:lnTo>
                <a:lnTo>
                  <a:pt x="22098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982470" y="2150109"/>
            <a:ext cx="126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ill Sans MT"/>
                <a:cs typeface="Gill Sans MT"/>
              </a:rPr>
              <a:t>E-Commerce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28600" y="2514600"/>
            <a:ext cx="1676400" cy="382270"/>
          </a:xfrm>
          <a:custGeom>
            <a:avLst/>
            <a:gdLst/>
            <a:ahLst/>
            <a:cxnLst/>
            <a:rect l="l" t="t" r="r" b="b"/>
            <a:pathLst>
              <a:path w="1676400" h="382269">
                <a:moveTo>
                  <a:pt x="0" y="0"/>
                </a:moveTo>
                <a:lnTo>
                  <a:pt x="1676400" y="0"/>
                </a:lnTo>
                <a:lnTo>
                  <a:pt x="1676400" y="382270"/>
                </a:lnTo>
                <a:lnTo>
                  <a:pt x="0" y="382270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06070" y="2531109"/>
            <a:ext cx="513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ill Sans MT"/>
                <a:cs typeface="Gill Sans MT"/>
              </a:rPr>
              <a:t>C</a:t>
            </a:r>
            <a:r>
              <a:rPr sz="1800" dirty="0">
                <a:latin typeface="Gill Sans MT"/>
                <a:cs typeface="Gill Sans MT"/>
              </a:rPr>
              <a:t>han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905000" y="2514600"/>
            <a:ext cx="2209800" cy="382270"/>
          </a:xfrm>
          <a:custGeom>
            <a:avLst/>
            <a:gdLst/>
            <a:ahLst/>
            <a:cxnLst/>
            <a:rect l="l" t="t" r="r" b="b"/>
            <a:pathLst>
              <a:path w="2209800" h="382269">
                <a:moveTo>
                  <a:pt x="0" y="0"/>
                </a:moveTo>
                <a:lnTo>
                  <a:pt x="2209800" y="0"/>
                </a:lnTo>
                <a:lnTo>
                  <a:pt x="2209800" y="382270"/>
                </a:lnTo>
                <a:lnTo>
                  <a:pt x="0" y="382270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982470" y="2531109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DB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28600" y="3657600"/>
            <a:ext cx="1903730" cy="414020"/>
          </a:xfrm>
          <a:custGeom>
            <a:avLst/>
            <a:gdLst/>
            <a:ahLst/>
            <a:cxnLst/>
            <a:rect l="l" t="t" r="r" b="b"/>
            <a:pathLst>
              <a:path w="1903730" h="414020">
                <a:moveTo>
                  <a:pt x="0" y="0"/>
                </a:moveTo>
                <a:lnTo>
                  <a:pt x="1903730" y="0"/>
                </a:lnTo>
                <a:lnTo>
                  <a:pt x="1903730" y="414019"/>
                </a:lnTo>
                <a:lnTo>
                  <a:pt x="0" y="414019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06070" y="3674109"/>
            <a:ext cx="796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1800" b="1" spc="-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1800" b="1" spc="-10" dirty="0">
                <a:solidFill>
                  <a:srgbClr val="FFFFFF"/>
                </a:solidFill>
                <a:latin typeface="Gill Sans MT"/>
                <a:cs typeface="Gill Sans MT"/>
              </a:rPr>
              <a:t>u</a:t>
            </a:r>
            <a:r>
              <a:rPr sz="1800" b="1" dirty="0">
                <a:solidFill>
                  <a:srgbClr val="FFFFFF"/>
                </a:solidFill>
                <a:latin typeface="Gill Sans MT"/>
                <a:cs typeface="Gill Sans MT"/>
              </a:rPr>
              <a:t>rse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132329" y="3657600"/>
            <a:ext cx="1982470" cy="414020"/>
          </a:xfrm>
          <a:custGeom>
            <a:avLst/>
            <a:gdLst/>
            <a:ahLst/>
            <a:cxnLst/>
            <a:rect l="l" t="t" r="r" b="b"/>
            <a:pathLst>
              <a:path w="1982470" h="414020">
                <a:moveTo>
                  <a:pt x="0" y="0"/>
                </a:moveTo>
                <a:lnTo>
                  <a:pt x="1982470" y="0"/>
                </a:lnTo>
                <a:lnTo>
                  <a:pt x="1982470" y="414019"/>
                </a:lnTo>
                <a:lnTo>
                  <a:pt x="0" y="414019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209800" y="3674109"/>
            <a:ext cx="913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Teacher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28600" y="4071620"/>
            <a:ext cx="1903730" cy="421640"/>
          </a:xfrm>
          <a:custGeom>
            <a:avLst/>
            <a:gdLst/>
            <a:ahLst/>
            <a:cxnLst/>
            <a:rect l="l" t="t" r="r" b="b"/>
            <a:pathLst>
              <a:path w="1903730" h="421639">
                <a:moveTo>
                  <a:pt x="0" y="0"/>
                </a:moveTo>
                <a:lnTo>
                  <a:pt x="1903730" y="0"/>
                </a:lnTo>
                <a:lnTo>
                  <a:pt x="1903730" y="421639"/>
                </a:lnTo>
                <a:lnTo>
                  <a:pt x="0" y="421639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06070" y="4088129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DB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132329" y="4071620"/>
            <a:ext cx="1982470" cy="421640"/>
          </a:xfrm>
          <a:custGeom>
            <a:avLst/>
            <a:gdLst/>
            <a:ahLst/>
            <a:cxnLst/>
            <a:rect l="l" t="t" r="r" b="b"/>
            <a:pathLst>
              <a:path w="1982470" h="421639">
                <a:moveTo>
                  <a:pt x="0" y="0"/>
                </a:moveTo>
                <a:lnTo>
                  <a:pt x="1982470" y="0"/>
                </a:lnTo>
                <a:lnTo>
                  <a:pt x="1982470" y="421639"/>
                </a:lnTo>
                <a:lnTo>
                  <a:pt x="0" y="421639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209800" y="4088129"/>
            <a:ext cx="4387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J</a:t>
            </a:r>
            <a:r>
              <a:rPr sz="1800" spc="0" dirty="0">
                <a:latin typeface="Gill Sans MT"/>
                <a:cs typeface="Gill Sans MT"/>
              </a:rPr>
              <a:t>o</a:t>
            </a:r>
            <a:r>
              <a:rPr sz="1800" dirty="0">
                <a:latin typeface="Gill Sans MT"/>
                <a:cs typeface="Gill Sans MT"/>
              </a:rPr>
              <a:t>hn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28600" y="4493259"/>
            <a:ext cx="1903730" cy="420370"/>
          </a:xfrm>
          <a:custGeom>
            <a:avLst/>
            <a:gdLst/>
            <a:ahLst/>
            <a:cxnLst/>
            <a:rect l="l" t="t" r="r" b="b"/>
            <a:pathLst>
              <a:path w="1903730" h="420370">
                <a:moveTo>
                  <a:pt x="0" y="0"/>
                </a:moveTo>
                <a:lnTo>
                  <a:pt x="1903730" y="0"/>
                </a:lnTo>
                <a:lnTo>
                  <a:pt x="1903730" y="420369"/>
                </a:lnTo>
                <a:lnTo>
                  <a:pt x="0" y="420369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06070" y="4508500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DB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132329" y="4493259"/>
            <a:ext cx="1982470" cy="420370"/>
          </a:xfrm>
          <a:custGeom>
            <a:avLst/>
            <a:gdLst/>
            <a:ahLst/>
            <a:cxnLst/>
            <a:rect l="l" t="t" r="r" b="b"/>
            <a:pathLst>
              <a:path w="1982470" h="420370">
                <a:moveTo>
                  <a:pt x="0" y="0"/>
                </a:moveTo>
                <a:lnTo>
                  <a:pt x="1982470" y="0"/>
                </a:lnTo>
                <a:lnTo>
                  <a:pt x="1982470" y="420369"/>
                </a:lnTo>
                <a:lnTo>
                  <a:pt x="0" y="420369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209800" y="4508500"/>
            <a:ext cx="737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ill Sans MT"/>
                <a:cs typeface="Gill Sans MT"/>
              </a:rPr>
              <a:t>W</a:t>
            </a:r>
            <a:r>
              <a:rPr sz="1800" spc="-5" dirty="0">
                <a:latin typeface="Gill Sans MT"/>
                <a:cs typeface="Gill Sans MT"/>
              </a:rPr>
              <a:t>i</a:t>
            </a:r>
            <a:r>
              <a:rPr sz="1800" dirty="0">
                <a:latin typeface="Gill Sans MT"/>
                <a:cs typeface="Gill Sans MT"/>
              </a:rPr>
              <a:t>ll</a:t>
            </a:r>
            <a:r>
              <a:rPr sz="1800" spc="-5" dirty="0">
                <a:latin typeface="Gill Sans MT"/>
                <a:cs typeface="Gill Sans MT"/>
              </a:rPr>
              <a:t>i</a:t>
            </a:r>
            <a:r>
              <a:rPr sz="1800" dirty="0">
                <a:latin typeface="Gill Sans MT"/>
                <a:cs typeface="Gill Sans MT"/>
              </a:rPr>
              <a:t>am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28600" y="4913629"/>
            <a:ext cx="1903730" cy="420370"/>
          </a:xfrm>
          <a:custGeom>
            <a:avLst/>
            <a:gdLst/>
            <a:ahLst/>
            <a:cxnLst/>
            <a:rect l="l" t="t" r="r" b="b"/>
            <a:pathLst>
              <a:path w="1903730" h="420370">
                <a:moveTo>
                  <a:pt x="0" y="0"/>
                </a:moveTo>
                <a:lnTo>
                  <a:pt x="1903730" y="0"/>
                </a:lnTo>
                <a:lnTo>
                  <a:pt x="1903730" y="420370"/>
                </a:lnTo>
                <a:lnTo>
                  <a:pt x="0" y="420370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06070" y="4928870"/>
            <a:ext cx="126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ill Sans MT"/>
                <a:cs typeface="Gill Sans MT"/>
              </a:rPr>
              <a:t>E-Commerce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132329" y="4913629"/>
            <a:ext cx="1982470" cy="420370"/>
          </a:xfrm>
          <a:custGeom>
            <a:avLst/>
            <a:gdLst/>
            <a:ahLst/>
            <a:cxnLst/>
            <a:rect l="l" t="t" r="r" b="b"/>
            <a:pathLst>
              <a:path w="1982470" h="420370">
                <a:moveTo>
                  <a:pt x="0" y="0"/>
                </a:moveTo>
                <a:lnTo>
                  <a:pt x="1982470" y="0"/>
                </a:lnTo>
                <a:lnTo>
                  <a:pt x="1982470" y="420370"/>
                </a:lnTo>
                <a:lnTo>
                  <a:pt x="0" y="420370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209800" y="4928870"/>
            <a:ext cx="521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T</a:t>
            </a:r>
            <a:r>
              <a:rPr sz="1800" spc="-5" dirty="0">
                <a:latin typeface="Gill Sans MT"/>
                <a:cs typeface="Gill Sans MT"/>
              </a:rPr>
              <a:t>o</a:t>
            </a:r>
            <a:r>
              <a:rPr sz="1800" spc="-10" dirty="0">
                <a:latin typeface="Gill Sans MT"/>
                <a:cs typeface="Gill Sans MT"/>
              </a:rPr>
              <a:t>d</a:t>
            </a:r>
            <a:r>
              <a:rPr sz="1800" dirty="0">
                <a:latin typeface="Gill Sans MT"/>
                <a:cs typeface="Gill Sans MT"/>
              </a:rPr>
              <a:t>d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715000" y="2401570"/>
            <a:ext cx="1903730" cy="415290"/>
          </a:xfrm>
          <a:custGeom>
            <a:avLst/>
            <a:gdLst/>
            <a:ahLst/>
            <a:cxnLst/>
            <a:rect l="l" t="t" r="r" b="b"/>
            <a:pathLst>
              <a:path w="1903729" h="415289">
                <a:moveTo>
                  <a:pt x="0" y="0"/>
                </a:moveTo>
                <a:lnTo>
                  <a:pt x="1903729" y="0"/>
                </a:lnTo>
                <a:lnTo>
                  <a:pt x="1903729" y="415289"/>
                </a:lnTo>
                <a:lnTo>
                  <a:pt x="0" y="415289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793740" y="2418079"/>
            <a:ext cx="796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C</a:t>
            </a:r>
            <a:r>
              <a:rPr sz="1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o</a:t>
            </a:r>
            <a:r>
              <a:rPr sz="18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u</a:t>
            </a: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rse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715000" y="2816860"/>
            <a:ext cx="1903730" cy="420370"/>
          </a:xfrm>
          <a:custGeom>
            <a:avLst/>
            <a:gdLst/>
            <a:ahLst/>
            <a:cxnLst/>
            <a:rect l="l" t="t" r="r" b="b"/>
            <a:pathLst>
              <a:path w="1903729" h="420369">
                <a:moveTo>
                  <a:pt x="0" y="0"/>
                </a:moveTo>
                <a:lnTo>
                  <a:pt x="1903729" y="0"/>
                </a:lnTo>
                <a:lnTo>
                  <a:pt x="1903729" y="420369"/>
                </a:lnTo>
                <a:lnTo>
                  <a:pt x="0" y="420369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15000" y="3237229"/>
            <a:ext cx="1903730" cy="420370"/>
          </a:xfrm>
          <a:custGeom>
            <a:avLst/>
            <a:gdLst/>
            <a:ahLst/>
            <a:cxnLst/>
            <a:rect l="l" t="t" r="r" b="b"/>
            <a:pathLst>
              <a:path w="1903729" h="420370">
                <a:moveTo>
                  <a:pt x="0" y="0"/>
                </a:moveTo>
                <a:lnTo>
                  <a:pt x="1903729" y="0"/>
                </a:lnTo>
                <a:lnTo>
                  <a:pt x="1903729" y="420370"/>
                </a:lnTo>
                <a:lnTo>
                  <a:pt x="0" y="420370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793740" y="2686050"/>
            <a:ext cx="1263650" cy="86614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1800" dirty="0">
                <a:latin typeface="Gill Sans MT"/>
                <a:cs typeface="Gill Sans MT"/>
              </a:rPr>
              <a:t>DB</a:t>
            </a:r>
            <a:endParaRPr sz="18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800" spc="-5" dirty="0">
                <a:latin typeface="Gill Sans MT"/>
                <a:cs typeface="Gill Sans MT"/>
              </a:rPr>
              <a:t>E-Commerce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114800" y="2590800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160020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14800" y="2401570"/>
            <a:ext cx="381000" cy="189230"/>
          </a:xfrm>
          <a:custGeom>
            <a:avLst/>
            <a:gdLst/>
            <a:ahLst/>
            <a:cxnLst/>
            <a:rect l="l" t="t" r="r" b="b"/>
            <a:pathLst>
              <a:path w="381000" h="189230">
                <a:moveTo>
                  <a:pt x="381000" y="189229"/>
                </a:moveTo>
                <a:lnTo>
                  <a:pt x="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14800" y="2590800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381000" y="0"/>
                </a:moveTo>
                <a:lnTo>
                  <a:pt x="0" y="15240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95800" y="2401570"/>
            <a:ext cx="0" cy="341630"/>
          </a:xfrm>
          <a:custGeom>
            <a:avLst/>
            <a:gdLst/>
            <a:ahLst/>
            <a:cxnLst/>
            <a:rect l="l" t="t" r="r" b="b"/>
            <a:pathLst>
              <a:path h="341630">
                <a:moveTo>
                  <a:pt x="0" y="0"/>
                </a:moveTo>
                <a:lnTo>
                  <a:pt x="0" y="34162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10200" y="2401570"/>
            <a:ext cx="0" cy="341630"/>
          </a:xfrm>
          <a:custGeom>
            <a:avLst/>
            <a:gdLst/>
            <a:ahLst/>
            <a:cxnLst/>
            <a:rect l="l" t="t" r="r" b="b"/>
            <a:pathLst>
              <a:path h="341630">
                <a:moveTo>
                  <a:pt x="0" y="0"/>
                </a:moveTo>
                <a:lnTo>
                  <a:pt x="0" y="34162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86400" y="2401570"/>
            <a:ext cx="0" cy="341630"/>
          </a:xfrm>
          <a:custGeom>
            <a:avLst/>
            <a:gdLst/>
            <a:ahLst/>
            <a:cxnLst/>
            <a:rect l="l" t="t" r="r" b="b"/>
            <a:pathLst>
              <a:path h="341630">
                <a:moveTo>
                  <a:pt x="0" y="0"/>
                </a:moveTo>
                <a:lnTo>
                  <a:pt x="0" y="34162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00800" y="3657600"/>
            <a:ext cx="0" cy="2133600"/>
          </a:xfrm>
          <a:custGeom>
            <a:avLst/>
            <a:gdLst/>
            <a:ahLst/>
            <a:cxnLst/>
            <a:rect l="l" t="t" r="r" b="b"/>
            <a:pathLst>
              <a:path h="2133600">
                <a:moveTo>
                  <a:pt x="0" y="0"/>
                </a:moveTo>
                <a:lnTo>
                  <a:pt x="0" y="213360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19200" y="579120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518160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219200" y="53340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219200" y="53340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90600" y="53340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304800"/>
                </a:moveTo>
                <a:lnTo>
                  <a:pt x="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90600" y="56388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096000" y="3886200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>
                <a:moveTo>
                  <a:pt x="0" y="0"/>
                </a:moveTo>
                <a:lnTo>
                  <a:pt x="5715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096000" y="3810000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>
                <a:moveTo>
                  <a:pt x="0" y="0"/>
                </a:moveTo>
                <a:lnTo>
                  <a:pt x="5715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4154170" y="482600"/>
            <a:ext cx="450088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marR="103251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rebuchet MS"/>
                <a:cs typeface="Trebuchet MS"/>
              </a:rPr>
              <a:t>Solution: </a:t>
            </a:r>
            <a:r>
              <a:rPr sz="1800" spc="-5" dirty="0">
                <a:latin typeface="Trebuchet MS"/>
                <a:cs typeface="Trebuchet MS"/>
              </a:rPr>
              <a:t>Decouple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table  contains </a:t>
            </a:r>
            <a:r>
              <a:rPr sz="1800" b="1" spc="-5" dirty="0">
                <a:latin typeface="Trebuchet MS"/>
                <a:cs typeface="Trebuchet MS"/>
              </a:rPr>
              <a:t>Teacher </a:t>
            </a:r>
            <a:r>
              <a:rPr sz="1800" spc="-5" dirty="0">
                <a:latin typeface="Trebuchet MS"/>
                <a:cs typeface="Trebuchet MS"/>
              </a:rPr>
              <a:t>and </a:t>
            </a:r>
            <a:r>
              <a:rPr sz="1800" b="1" spc="-5" dirty="0">
                <a:latin typeface="Trebuchet MS"/>
                <a:cs typeface="Trebuchet MS"/>
              </a:rPr>
              <a:t>Course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418465" algn="l"/>
                <a:tab pos="4487545" algn="l"/>
              </a:tabLst>
            </a:pPr>
            <a:r>
              <a:rPr sz="1800" strike="sngStrike" dirty="0">
                <a:latin typeface="Times New Roman"/>
                <a:cs typeface="Times New Roman"/>
              </a:rPr>
              <a:t> 	</a:t>
            </a:r>
            <a:r>
              <a:rPr sz="1800" strike="sngStrike" spc="-5" dirty="0">
                <a:latin typeface="Trebuchet MS"/>
                <a:cs typeface="Trebuchet MS"/>
              </a:rPr>
              <a:t>from from original table</a:t>
            </a:r>
            <a:r>
              <a:rPr sz="1800" strike="sngStrike" spc="-50" dirty="0">
                <a:latin typeface="Trebuchet MS"/>
                <a:cs typeface="Trebuchet MS"/>
              </a:rPr>
              <a:t> </a:t>
            </a:r>
            <a:r>
              <a:rPr sz="1800" strike="sngStrike" dirty="0">
                <a:latin typeface="Trebuchet MS"/>
                <a:cs typeface="Trebuchet MS"/>
              </a:rPr>
              <a:t>(</a:t>
            </a:r>
            <a:r>
              <a:rPr sz="1800" b="1" strike="sngStrike" dirty="0">
                <a:latin typeface="Trebuchet MS"/>
                <a:cs typeface="Trebuchet MS"/>
              </a:rPr>
              <a:t>Student</a:t>
            </a:r>
            <a:r>
              <a:rPr sz="1800" strike="sngStrike" dirty="0">
                <a:latin typeface="Trebuchet MS"/>
                <a:cs typeface="Trebuchet MS"/>
              </a:rPr>
              <a:t>,	</a:t>
            </a:r>
            <a:endParaRPr sz="1800">
              <a:latin typeface="Trebuchet MS"/>
              <a:cs typeface="Trebuchet MS"/>
            </a:endParaRPr>
          </a:p>
          <a:p>
            <a:pPr marL="419100" marR="567055">
              <a:lnSpc>
                <a:spcPct val="100000"/>
              </a:lnSpc>
            </a:pPr>
            <a:r>
              <a:rPr sz="1800" b="1" spc="-5" dirty="0">
                <a:latin typeface="Trebuchet MS"/>
                <a:cs typeface="Trebuchet MS"/>
              </a:rPr>
              <a:t>Course</a:t>
            </a:r>
            <a:r>
              <a:rPr sz="1800" spc="-5" dirty="0">
                <a:latin typeface="Trebuchet MS"/>
                <a:cs typeface="Trebuchet MS"/>
              </a:rPr>
              <a:t>). Finally, connect the new  and old table to third table  contains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Course</a:t>
            </a:r>
            <a:r>
              <a:rPr sz="1800" spc="-5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43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04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64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2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28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958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18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79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939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60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6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92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5940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54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14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575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23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89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5690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229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889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550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210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7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5442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2045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86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52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185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846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50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1796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84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50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16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82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48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1548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815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47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13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796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456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129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7903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450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11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771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431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092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7654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425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086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4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407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067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740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40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06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72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382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6042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71559" y="6353809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71559" y="1143000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3390" y="6432550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65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444500" y="596900"/>
            <a:ext cx="82105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97215" algn="l"/>
              </a:tabLst>
            </a:pPr>
            <a:r>
              <a:rPr b="0" spc="-8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Bookman Old Style"/>
                <a:cs typeface="Bookman Old Style"/>
              </a:rPr>
              <a:t>Forth </a:t>
            </a:r>
            <a:r>
              <a:rPr b="1" dirty="0">
                <a:latin typeface="Bookman Old Style"/>
                <a:cs typeface="Bookman Old Style"/>
              </a:rPr>
              <a:t>Normal </a:t>
            </a:r>
            <a:r>
              <a:rPr b="1" spc="-5" dirty="0">
                <a:latin typeface="Bookman Old Style"/>
                <a:cs typeface="Bookman Old Style"/>
              </a:rPr>
              <a:t>Form (4NF)	</a:t>
            </a:r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68" name="object 68"/>
          <p:cNvSpPr txBox="1"/>
          <p:nvPr/>
        </p:nvSpPr>
        <p:spPr>
          <a:xfrm>
            <a:off x="535940" y="1146712"/>
            <a:ext cx="8005445" cy="403572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3600" spc="-5" dirty="0">
                <a:latin typeface="Gill Sans MT"/>
                <a:cs typeface="Gill Sans MT"/>
              </a:rPr>
              <a:t>The official qualifications </a:t>
            </a:r>
            <a:r>
              <a:rPr sz="3600" dirty="0">
                <a:latin typeface="Gill Sans MT"/>
                <a:cs typeface="Gill Sans MT"/>
              </a:rPr>
              <a:t>for 4NF</a:t>
            </a:r>
            <a:r>
              <a:rPr sz="3600" spc="-25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are:</a:t>
            </a:r>
            <a:endParaRPr sz="3600" dirty="0">
              <a:latin typeface="Gill Sans MT"/>
              <a:cs typeface="Gill Sans MT"/>
            </a:endParaRPr>
          </a:p>
          <a:p>
            <a:pPr marL="285750" indent="-27305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AutoNum type="arabicPeriod"/>
              <a:tabLst>
                <a:tab pos="285750" algn="l"/>
              </a:tabLst>
            </a:pPr>
            <a:r>
              <a:rPr sz="2600" dirty="0">
                <a:latin typeface="Gill Sans MT"/>
                <a:cs typeface="Gill Sans MT"/>
              </a:rPr>
              <a:t>A </a:t>
            </a:r>
            <a:r>
              <a:rPr sz="2600" spc="-5" dirty="0">
                <a:latin typeface="Gill Sans MT"/>
                <a:cs typeface="Gill Sans MT"/>
              </a:rPr>
              <a:t>table </a:t>
            </a:r>
            <a:r>
              <a:rPr sz="2600" dirty="0">
                <a:latin typeface="Gill Sans MT"/>
                <a:cs typeface="Gill Sans MT"/>
              </a:rPr>
              <a:t>is </a:t>
            </a:r>
            <a:r>
              <a:rPr sz="2600" spc="-5" dirty="0">
                <a:latin typeface="Gill Sans MT"/>
                <a:cs typeface="Gill Sans MT"/>
              </a:rPr>
              <a:t>already </a:t>
            </a:r>
            <a:r>
              <a:rPr sz="2600" dirty="0">
                <a:latin typeface="Gill Sans MT"/>
                <a:cs typeface="Gill Sans MT"/>
              </a:rPr>
              <a:t>in</a:t>
            </a:r>
            <a:r>
              <a:rPr sz="2600" spc="-15" dirty="0">
                <a:latin typeface="Gill Sans MT"/>
                <a:cs typeface="Gill Sans MT"/>
              </a:rPr>
              <a:t> </a:t>
            </a:r>
            <a:r>
              <a:rPr sz="2600" spc="-5" dirty="0">
                <a:latin typeface="Gill Sans MT"/>
                <a:cs typeface="Gill Sans MT"/>
              </a:rPr>
              <a:t>BCNF.</a:t>
            </a:r>
            <a:endParaRPr sz="2600" dirty="0">
              <a:latin typeface="Gill Sans MT"/>
              <a:cs typeface="Gill Sans MT"/>
            </a:endParaRPr>
          </a:p>
          <a:p>
            <a:pPr marL="285750" indent="-273050">
              <a:lnSpc>
                <a:spcPct val="100000"/>
              </a:lnSpc>
              <a:spcBef>
                <a:spcPts val="590"/>
              </a:spcBef>
              <a:buClr>
                <a:srgbClr val="717BA2"/>
              </a:buClr>
              <a:buSzPct val="75000"/>
              <a:buAutoNum type="arabicPeriod"/>
              <a:tabLst>
                <a:tab pos="285750" algn="l"/>
              </a:tabLst>
            </a:pPr>
            <a:r>
              <a:rPr sz="2600" dirty="0">
                <a:latin typeface="Gill Sans MT"/>
                <a:cs typeface="Gill Sans MT"/>
              </a:rPr>
              <a:t>A </a:t>
            </a:r>
            <a:r>
              <a:rPr sz="2600" spc="-5" dirty="0">
                <a:latin typeface="Gill Sans MT"/>
                <a:cs typeface="Gill Sans MT"/>
              </a:rPr>
              <a:t>table contains </a:t>
            </a:r>
            <a:r>
              <a:rPr sz="2600" dirty="0">
                <a:latin typeface="Gill Sans MT"/>
                <a:cs typeface="Gill Sans MT"/>
              </a:rPr>
              <a:t>no </a:t>
            </a:r>
            <a:r>
              <a:rPr sz="2600" spc="-5" dirty="0">
                <a:latin typeface="Gill Sans MT"/>
                <a:cs typeface="Gill Sans MT"/>
              </a:rPr>
              <a:t>multi-valued</a:t>
            </a:r>
            <a:r>
              <a:rPr sz="2600" spc="25" dirty="0">
                <a:latin typeface="Gill Sans MT"/>
                <a:cs typeface="Gill Sans MT"/>
              </a:rPr>
              <a:t> </a:t>
            </a:r>
            <a:r>
              <a:rPr sz="2600" spc="-5" dirty="0">
                <a:latin typeface="Gill Sans MT"/>
                <a:cs typeface="Gill Sans MT"/>
              </a:rPr>
              <a:t>dependencies.</a:t>
            </a:r>
            <a:endParaRPr sz="26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50" dirty="0">
              <a:latin typeface="Times New Roman"/>
              <a:cs typeface="Times New Roman"/>
            </a:endParaRPr>
          </a:p>
          <a:p>
            <a:pPr marL="285750" marR="5080" indent="-273050">
              <a:lnSpc>
                <a:spcPct val="100000"/>
              </a:lnSpc>
            </a:pPr>
            <a:r>
              <a:rPr sz="3150" b="1" spc="-1042" baseline="13227" dirty="0">
                <a:solidFill>
                  <a:srgbClr val="717BA2"/>
                </a:solidFill>
                <a:latin typeface="MS Office Symbol Bold"/>
                <a:cs typeface="MS Office Symbol Bold"/>
              </a:rPr>
              <a:t></a:t>
            </a:r>
            <a:r>
              <a:rPr sz="3150" b="1" spc="240" baseline="13227" dirty="0">
                <a:solidFill>
                  <a:srgbClr val="717BA2"/>
                </a:solidFill>
                <a:latin typeface="MS Office Symbol Bold"/>
                <a:cs typeface="MS Office Symbol Bold"/>
              </a:rPr>
              <a:t> </a:t>
            </a:r>
            <a:r>
              <a:rPr sz="2800" b="1" spc="-5" dirty="0">
                <a:latin typeface="Gill Sans MT"/>
                <a:cs typeface="Gill Sans MT"/>
              </a:rPr>
              <a:t>Multi-valued dependency: </a:t>
            </a:r>
            <a:r>
              <a:rPr sz="2800" spc="-5" dirty="0">
                <a:latin typeface="Gill Sans MT"/>
                <a:cs typeface="Gill Sans MT"/>
              </a:rPr>
              <a:t>MVDs occur when two  </a:t>
            </a:r>
            <a:r>
              <a:rPr sz="2800" dirty="0">
                <a:latin typeface="Gill Sans MT"/>
                <a:cs typeface="Gill Sans MT"/>
              </a:rPr>
              <a:t>or </a:t>
            </a:r>
            <a:r>
              <a:rPr sz="2800" spc="-5" dirty="0">
                <a:latin typeface="Gill Sans MT"/>
                <a:cs typeface="Gill Sans MT"/>
              </a:rPr>
              <a:t>more independent multi valued facts about the  same attribute occur within </a:t>
            </a:r>
            <a:r>
              <a:rPr sz="2800" dirty="0">
                <a:latin typeface="Gill Sans MT"/>
                <a:cs typeface="Gill Sans MT"/>
              </a:rPr>
              <a:t>the </a:t>
            </a:r>
            <a:r>
              <a:rPr sz="2800" spc="-5" dirty="0">
                <a:latin typeface="Gill Sans MT"/>
                <a:cs typeface="Gill Sans MT"/>
              </a:rPr>
              <a:t>same</a:t>
            </a:r>
            <a:r>
              <a:rPr sz="280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table.</a:t>
            </a:r>
            <a:endParaRPr sz="2800" dirty="0">
              <a:latin typeface="Gill Sans MT"/>
              <a:cs typeface="Gill Sans MT"/>
            </a:endParaRPr>
          </a:p>
          <a:p>
            <a:pPr marL="285750">
              <a:lnSpc>
                <a:spcPct val="100000"/>
              </a:lnSpc>
              <a:spcBef>
                <a:spcPts val="590"/>
              </a:spcBef>
              <a:tabLst>
                <a:tab pos="2277110" algn="l"/>
              </a:tabLst>
            </a:pP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10" dirty="0">
                <a:latin typeface="Gill Sans MT"/>
                <a:cs typeface="Gill Sans MT"/>
              </a:rPr>
              <a:t> </a:t>
            </a:r>
            <a:r>
              <a:rPr lang="en-US" sz="2800" b="1" spc="-10" dirty="0" smtClean="0">
                <a:latin typeface="MS Office Symbol Bold"/>
                <a:cs typeface="Gill Sans MT"/>
              </a:rPr>
              <a:t>-&gt; -&gt;</a:t>
            </a:r>
            <a:r>
              <a:rPr sz="2800" b="1" spc="65" dirty="0" smtClean="0">
                <a:latin typeface="MS Office Symbol Bold"/>
                <a:cs typeface="MS Office Symbol Bold"/>
              </a:rPr>
              <a:t> </a:t>
            </a:r>
            <a:r>
              <a:rPr sz="2800" dirty="0">
                <a:latin typeface="Trebuchet MS"/>
                <a:cs typeface="Trebuchet MS"/>
              </a:rPr>
              <a:t>B	(B </a:t>
            </a:r>
            <a:r>
              <a:rPr sz="2800" spc="-10" dirty="0">
                <a:latin typeface="Trebuchet MS"/>
                <a:cs typeface="Trebuchet MS"/>
              </a:rPr>
              <a:t>multi-valued </a:t>
            </a:r>
            <a:r>
              <a:rPr sz="2800" spc="-5" dirty="0">
                <a:latin typeface="Trebuchet MS"/>
                <a:cs typeface="Trebuchet MS"/>
              </a:rPr>
              <a:t>depends on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A)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43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04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64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2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28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958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18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79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939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60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6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92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5940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54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14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575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23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89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5690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229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889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550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210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7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5442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2045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86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52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185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846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50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1796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84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50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16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82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48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1548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815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47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13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796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456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129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7903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450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11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771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431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092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7654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425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086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4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407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067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740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40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06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72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382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6042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71559" y="6353809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71559" y="1143000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3390" y="6432550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65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444500" y="596900"/>
            <a:ext cx="82105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97215" algn="l"/>
              </a:tabLst>
            </a:pPr>
            <a:r>
              <a:rPr b="0" spc="-8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Bookman Old Style"/>
                <a:cs typeface="Bookman Old Style"/>
              </a:rPr>
              <a:t>Forth </a:t>
            </a:r>
            <a:r>
              <a:rPr b="1" dirty="0">
                <a:latin typeface="Bookman Old Style"/>
                <a:cs typeface="Bookman Old Style"/>
              </a:rPr>
              <a:t>Normal </a:t>
            </a:r>
            <a:r>
              <a:rPr b="1" spc="-5" dirty="0">
                <a:latin typeface="Bookman Old Style"/>
                <a:cs typeface="Bookman Old Style"/>
              </a:rPr>
              <a:t>Form (4NF)</a:t>
            </a:r>
            <a:r>
              <a:rPr b="1" spc="30" dirty="0">
                <a:latin typeface="Bookman Old Style"/>
                <a:cs typeface="Bookman Old Style"/>
              </a:rPr>
              <a:t> </a:t>
            </a:r>
            <a:r>
              <a:rPr b="1" spc="-5" dirty="0">
                <a:latin typeface="Bookman Old Style"/>
                <a:cs typeface="Bookman Old Style"/>
              </a:rPr>
              <a:t>(Cont.)	</a:t>
            </a:r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68" name="object 68"/>
          <p:cNvSpPr txBox="1"/>
          <p:nvPr/>
        </p:nvSpPr>
        <p:spPr>
          <a:xfrm>
            <a:off x="535940" y="1252220"/>
            <a:ext cx="43738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25" b="1" spc="-982" baseline="12820" dirty="0">
                <a:solidFill>
                  <a:srgbClr val="717BA2"/>
                </a:solidFill>
                <a:latin typeface="MS Office Symbol Bold"/>
                <a:cs typeface="MS Office Symbol Bold"/>
              </a:rPr>
              <a:t></a:t>
            </a:r>
            <a:r>
              <a:rPr sz="2925" b="1" spc="457" baseline="12820" dirty="0">
                <a:solidFill>
                  <a:srgbClr val="717BA2"/>
                </a:solidFill>
                <a:latin typeface="MS Office Symbol Bold"/>
                <a:cs typeface="MS Office Symbol Bold"/>
              </a:rPr>
              <a:t> </a:t>
            </a:r>
            <a:r>
              <a:rPr sz="2600" spc="-5" dirty="0">
                <a:latin typeface="Gill Sans MT"/>
                <a:cs typeface="Gill Sans MT"/>
              </a:rPr>
              <a:t>Example </a:t>
            </a:r>
            <a:r>
              <a:rPr sz="2600" dirty="0">
                <a:latin typeface="Gill Sans MT"/>
                <a:cs typeface="Gill Sans MT"/>
              </a:rPr>
              <a:t>of a </a:t>
            </a:r>
            <a:r>
              <a:rPr sz="2600" spc="-5" dirty="0">
                <a:latin typeface="Gill Sans MT"/>
                <a:cs typeface="Gill Sans MT"/>
              </a:rPr>
              <a:t>table </a:t>
            </a:r>
            <a:r>
              <a:rPr sz="2600" dirty="0">
                <a:latin typeface="Gill Sans MT"/>
                <a:cs typeface="Gill Sans MT"/>
              </a:rPr>
              <a:t>not in</a:t>
            </a:r>
            <a:r>
              <a:rPr sz="2600" spc="-20" dirty="0">
                <a:latin typeface="Gill Sans MT"/>
                <a:cs typeface="Gill Sans MT"/>
              </a:rPr>
              <a:t> </a:t>
            </a:r>
            <a:r>
              <a:rPr sz="2600" spc="-5" dirty="0">
                <a:latin typeface="Gill Sans MT"/>
                <a:cs typeface="Gill Sans MT"/>
              </a:rPr>
              <a:t>4NF:</a:t>
            </a:r>
            <a:endParaRPr sz="2600">
              <a:latin typeface="Gill Sans MT"/>
              <a:cs typeface="Gill Sans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35940" y="4951729"/>
            <a:ext cx="4662170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700" b="1" spc="-900" baseline="12345" dirty="0">
                <a:solidFill>
                  <a:srgbClr val="717BA2"/>
                </a:solidFill>
                <a:latin typeface="MS Office Symbol Bold"/>
                <a:cs typeface="MS Office Symbol Bold"/>
              </a:rPr>
              <a:t></a:t>
            </a:r>
            <a:r>
              <a:rPr sz="2700" b="1" spc="675" baseline="12345" dirty="0">
                <a:solidFill>
                  <a:srgbClr val="717BA2"/>
                </a:solidFill>
                <a:latin typeface="MS Office Symbol Bold"/>
                <a:cs typeface="MS Office Symbol Bold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Key: {Student, Major,</a:t>
            </a:r>
            <a:r>
              <a:rPr sz="2400" spc="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Hobby}</a:t>
            </a:r>
            <a:endParaRPr sz="24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700" b="1" spc="-900" baseline="12345" dirty="0">
                <a:solidFill>
                  <a:srgbClr val="717BA2"/>
                </a:solidFill>
                <a:latin typeface="MS Office Symbol Bold"/>
                <a:cs typeface="MS Office Symbol Bold"/>
              </a:rPr>
              <a:t></a:t>
            </a:r>
            <a:r>
              <a:rPr sz="2700" b="1" spc="660" baseline="12345" dirty="0">
                <a:solidFill>
                  <a:srgbClr val="717BA2"/>
                </a:solidFill>
                <a:latin typeface="MS Office Symbol Bold"/>
                <a:cs typeface="MS Office Symbol Bold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MVD: Student </a:t>
            </a:r>
            <a:r>
              <a:rPr lang="en-US" sz="2400" b="1" dirty="0" smtClean="0">
                <a:latin typeface="MS Office Symbol Bold"/>
                <a:cs typeface="Gill Sans MT"/>
              </a:rPr>
              <a:t>-&gt; -&gt;</a:t>
            </a:r>
            <a:r>
              <a:rPr sz="2400" b="1" dirty="0" smtClean="0">
                <a:latin typeface="MS Office Symbol Bold"/>
                <a:cs typeface="MS Office Symbol Bold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Major,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Hobby</a:t>
            </a:r>
            <a:endParaRPr sz="2400" dirty="0">
              <a:latin typeface="Trebuchet MS"/>
              <a:cs typeface="Trebuchet MS"/>
            </a:endParaRPr>
          </a:p>
        </p:txBody>
      </p:sp>
      <p:graphicFrame>
        <p:nvGraphicFramePr>
          <p:cNvPr id="70" name="object 70"/>
          <p:cNvGraphicFramePr>
            <a:graphicFrameLocks noGrp="1"/>
          </p:cNvGraphicFramePr>
          <p:nvPr/>
        </p:nvGraphicFramePr>
        <p:xfrm>
          <a:off x="457200" y="1752600"/>
          <a:ext cx="6857364" cy="3049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1915"/>
                <a:gridCol w="1831339"/>
                <a:gridCol w="3674110"/>
              </a:tblGrid>
              <a:tr h="37592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u="sng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cs typeface="Gill Sans MT"/>
                        </a:rPr>
                        <a:t>Student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4146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u="sng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cs typeface="Gill Sans MT"/>
                        </a:rPr>
                        <a:t>Major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79311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u="sng" spc="-1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cs typeface="Gill Sans MT"/>
                        </a:rPr>
                        <a:t>Hobby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717BA2"/>
                    </a:solidFill>
                  </a:tcPr>
                </a:tc>
              </a:tr>
              <a:tr h="38163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Sok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4146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IT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79311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Football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Sok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4146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IT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79311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Volleyball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EAEB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Sao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7940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41465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IT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7940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79311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Football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7940" marB="0">
                    <a:solidFill>
                      <a:srgbClr val="D4D6DF"/>
                    </a:solidFill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Sao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7940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41465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Med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7940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79311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Football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7940" marB="0">
                    <a:solidFill>
                      <a:srgbClr val="EAEBEF"/>
                    </a:solidFill>
                  </a:tcPr>
                </a:tc>
              </a:tr>
              <a:tr h="38163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Chan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4146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IT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79311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NULL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</a:tr>
              <a:tr h="38036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Puth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4146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NULL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79311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Football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EAEBEF"/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Tith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4146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NULL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79311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NULL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3390" y="6432550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65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343400" y="304800"/>
          <a:ext cx="4342129" cy="2669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1915"/>
                <a:gridCol w="2533650"/>
                <a:gridCol w="456564"/>
              </a:tblGrid>
              <a:tr h="37592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u="sng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cs typeface="Gill Sans MT"/>
                        </a:rPr>
                        <a:t>Student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4146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u="sng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cs typeface="Gill Sans MT"/>
                        </a:rPr>
                        <a:t>Major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717BA2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9EB7CC"/>
                      </a:solidFill>
                      <a:prstDash val="solid"/>
                    </a:lnB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Sok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4146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IT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9525">
                      <a:solidFill>
                        <a:srgbClr val="9EB7CC"/>
                      </a:solidFill>
                      <a:prstDash val="solid"/>
                    </a:lnB>
                  </a:tcPr>
                </a:tc>
              </a:tr>
              <a:tr h="78105">
                <a:tc rowSpan="2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Sao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7939" marB="0">
                    <a:solidFill>
                      <a:srgbClr val="EAEBE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1465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IT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7939" marB="0">
                    <a:solidFill>
                      <a:srgbClr val="EAEB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9525">
                      <a:solidFill>
                        <a:srgbClr val="9EB7CC"/>
                      </a:solidFill>
                      <a:prstDash val="solid"/>
                    </a:lnB>
                  </a:tcPr>
                </a:tc>
              </a:tr>
              <a:tr h="3028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7939" marB="0">
                    <a:solidFill>
                      <a:srgbClr val="EAEB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7939" marB="0">
                    <a:solidFill>
                      <a:srgbClr val="EAEBEF"/>
                    </a:solidFill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9EB7CC"/>
                      </a:solidFill>
                      <a:prstDash val="solid"/>
                    </a:lnT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Sao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7940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41465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Med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7940" marB="0">
                    <a:solidFill>
                      <a:srgbClr val="D4D6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9EB7CC"/>
                      </a:solidFill>
                      <a:prstDash val="solid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Chan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4146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IT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EAEB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9EB7CC"/>
                      </a:solidFill>
                      <a:prstDash val="solid"/>
                    </a:lnT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Puth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4146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NULL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9EB7CC"/>
                      </a:solidFill>
                      <a:prstDash val="solid"/>
                    </a:lnT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Tith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4146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NULL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EAEB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9EB7CC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7200" y="1752600"/>
          <a:ext cx="1676400" cy="2286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/>
              </a:tblGrid>
              <a:tr h="37592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u="sng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cs typeface="Gill Sans MT"/>
                        </a:rPr>
                        <a:t>Student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717BA2"/>
                    </a:solidFill>
                  </a:tcPr>
                </a:tc>
              </a:tr>
              <a:tr h="38163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Sok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Sao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EAEBEF"/>
                    </a:solidFill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Chan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7940" marB="0">
                    <a:solidFill>
                      <a:srgbClr val="D4D6D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Puth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EAEBEF"/>
                    </a:solidFill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Tith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133600" y="1639570"/>
            <a:ext cx="2209800" cy="341630"/>
          </a:xfrm>
          <a:custGeom>
            <a:avLst/>
            <a:gdLst/>
            <a:ahLst/>
            <a:cxnLst/>
            <a:rect l="l" t="t" r="r" b="b"/>
            <a:pathLst>
              <a:path w="2209800" h="341630">
                <a:moveTo>
                  <a:pt x="0" y="341629"/>
                </a:moveTo>
                <a:lnTo>
                  <a:pt x="2209800" y="0"/>
                </a:lnTo>
              </a:path>
            </a:pathLst>
          </a:custGeom>
          <a:ln w="28393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1000" y="1447800"/>
            <a:ext cx="152400" cy="191770"/>
          </a:xfrm>
          <a:custGeom>
            <a:avLst/>
            <a:gdLst/>
            <a:ahLst/>
            <a:cxnLst/>
            <a:rect l="l" t="t" r="r" b="b"/>
            <a:pathLst>
              <a:path w="152400" h="191769">
                <a:moveTo>
                  <a:pt x="0" y="191770"/>
                </a:moveTo>
                <a:lnTo>
                  <a:pt x="152400" y="0"/>
                </a:lnTo>
              </a:path>
            </a:pathLst>
          </a:custGeom>
          <a:ln w="28393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000" y="1639570"/>
            <a:ext cx="152400" cy="113030"/>
          </a:xfrm>
          <a:custGeom>
            <a:avLst/>
            <a:gdLst/>
            <a:ahLst/>
            <a:cxnLst/>
            <a:rect l="l" t="t" r="r" b="b"/>
            <a:pathLst>
              <a:path w="152400" h="113030">
                <a:moveTo>
                  <a:pt x="0" y="0"/>
                </a:moveTo>
                <a:lnTo>
                  <a:pt x="152400" y="113029"/>
                </a:lnTo>
              </a:path>
            </a:pathLst>
          </a:custGeom>
          <a:ln w="28393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91000" y="1487169"/>
            <a:ext cx="0" cy="341630"/>
          </a:xfrm>
          <a:custGeom>
            <a:avLst/>
            <a:gdLst/>
            <a:ahLst/>
            <a:cxnLst/>
            <a:rect l="l" t="t" r="r" b="b"/>
            <a:pathLst>
              <a:path h="341630">
                <a:moveTo>
                  <a:pt x="0" y="0"/>
                </a:moveTo>
                <a:lnTo>
                  <a:pt x="0" y="341629"/>
                </a:lnTo>
              </a:path>
            </a:pathLst>
          </a:custGeom>
          <a:ln w="28393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6000" y="17526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8393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35529" y="17526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8393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33600" y="2133600"/>
            <a:ext cx="2153920" cy="2133600"/>
          </a:xfrm>
          <a:custGeom>
            <a:avLst/>
            <a:gdLst/>
            <a:ahLst/>
            <a:cxnLst/>
            <a:rect l="l" t="t" r="r" b="b"/>
            <a:pathLst>
              <a:path w="2153920" h="2133600">
                <a:moveTo>
                  <a:pt x="0" y="0"/>
                </a:moveTo>
                <a:lnTo>
                  <a:pt x="2153920" y="2133600"/>
                </a:lnTo>
              </a:path>
            </a:pathLst>
          </a:custGeom>
          <a:ln w="28393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62400" y="3962400"/>
            <a:ext cx="325120" cy="744220"/>
          </a:xfrm>
          <a:custGeom>
            <a:avLst/>
            <a:gdLst/>
            <a:ahLst/>
            <a:cxnLst/>
            <a:rect l="l" t="t" r="r" b="b"/>
            <a:pathLst>
              <a:path w="325120" h="744220">
                <a:moveTo>
                  <a:pt x="0" y="0"/>
                </a:moveTo>
                <a:lnTo>
                  <a:pt x="325120" y="744219"/>
                </a:lnTo>
              </a:path>
            </a:pathLst>
          </a:custGeom>
          <a:ln w="28393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948203" y="3378200"/>
          <a:ext cx="4267200" cy="2656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"/>
                <a:gridCol w="1382395"/>
                <a:gridCol w="2559685"/>
              </a:tblGrid>
              <a:tr h="36576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717BA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u="sng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cs typeface="Gill Sans MT"/>
                        </a:rPr>
                        <a:t>Student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455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u="sng" spc="-1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cs typeface="Gill Sans MT"/>
                        </a:rPr>
                        <a:t>Hobby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717BA2"/>
                    </a:solidFill>
                  </a:tcPr>
                </a:tc>
              </a:tr>
              <a:tr h="21780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28575">
                      <a:solidFill>
                        <a:srgbClr val="717BA2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Sok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55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Football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</a:tr>
              <a:tr h="165100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717BA2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</a:tr>
              <a:tr h="3816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717BA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Sok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7939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4552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Volleyball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7939" marB="0">
                    <a:solidFill>
                      <a:srgbClr val="EAEBEF"/>
                    </a:solidFill>
                  </a:tcPr>
                </a:tc>
              </a:tr>
              <a:tr h="381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717BA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Sao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455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Football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</a:tr>
              <a:tr h="3822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717BA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Chan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455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NULL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EAEBEF"/>
                    </a:solidFill>
                  </a:tcPr>
                </a:tc>
              </a:tr>
              <a:tr h="381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717BA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Puth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455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Football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</a:tr>
              <a:tr h="3816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717BA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Tith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455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NULL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EAEBEF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2286000" y="22098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393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35529" y="22098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393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44500" y="339090"/>
            <a:ext cx="39052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70" marR="92646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rebuchet MS"/>
                <a:cs typeface="Trebuchet MS"/>
              </a:rPr>
              <a:t>Solution: </a:t>
            </a:r>
            <a:r>
              <a:rPr sz="1800" spc="-5" dirty="0">
                <a:latin typeface="Trebuchet MS"/>
                <a:cs typeface="Trebuchet MS"/>
              </a:rPr>
              <a:t>Decouple to each  table contains MVD.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Finally,</a:t>
            </a:r>
            <a:endParaRPr sz="1800">
              <a:latin typeface="Trebuchet MS"/>
              <a:cs typeface="Trebuchet MS"/>
            </a:endParaRPr>
          </a:p>
          <a:p>
            <a:pPr marL="102870" marR="5080" indent="-90170">
              <a:lnSpc>
                <a:spcPct val="100000"/>
              </a:lnSpc>
              <a:tabLst>
                <a:tab pos="3891915" algn="l"/>
              </a:tabLst>
            </a:pPr>
            <a:r>
              <a:rPr sz="1800" u="sng" dirty="0">
                <a:uFill>
                  <a:solidFill>
                    <a:srgbClr val="9EB7C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190" dirty="0">
                <a:uFill>
                  <a:solidFill>
                    <a:srgbClr val="9EB7C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5" dirty="0">
                <a:uFill>
                  <a:solidFill>
                    <a:srgbClr val="9EB7CC"/>
                  </a:solidFill>
                </a:uFill>
                <a:latin typeface="Trebuchet MS"/>
                <a:cs typeface="Trebuchet MS"/>
              </a:rPr>
              <a:t>connect each </a:t>
            </a:r>
            <a:r>
              <a:rPr sz="1800" u="sng" spc="-10" dirty="0">
                <a:uFill>
                  <a:solidFill>
                    <a:srgbClr val="9EB7CC"/>
                  </a:solidFill>
                </a:uFill>
                <a:latin typeface="Trebuchet MS"/>
                <a:cs typeface="Trebuchet MS"/>
              </a:rPr>
              <a:t>to </a:t>
            </a:r>
            <a:r>
              <a:rPr sz="1800" u="sng" dirty="0">
                <a:uFill>
                  <a:solidFill>
                    <a:srgbClr val="9EB7CC"/>
                  </a:solidFill>
                </a:uFill>
                <a:latin typeface="Trebuchet MS"/>
                <a:cs typeface="Trebuchet MS"/>
              </a:rPr>
              <a:t>a</a:t>
            </a:r>
            <a:r>
              <a:rPr sz="1800" u="sng" spc="-40" dirty="0">
                <a:uFill>
                  <a:solidFill>
                    <a:srgbClr val="9EB7CC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sng" spc="-5" dirty="0">
                <a:uFill>
                  <a:solidFill>
                    <a:srgbClr val="9EB7CC"/>
                  </a:solidFill>
                </a:uFill>
                <a:latin typeface="Trebuchet MS"/>
                <a:cs typeface="Trebuchet MS"/>
              </a:rPr>
              <a:t>third</a:t>
            </a:r>
            <a:r>
              <a:rPr sz="1800" u="sng" spc="-15" dirty="0">
                <a:uFill>
                  <a:solidFill>
                    <a:srgbClr val="9EB7CC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sng" spc="-5" dirty="0">
                <a:uFill>
                  <a:solidFill>
                    <a:srgbClr val="9EB7CC"/>
                  </a:solidFill>
                </a:uFill>
                <a:latin typeface="Trebuchet MS"/>
                <a:cs typeface="Trebuchet MS"/>
              </a:rPr>
              <a:t>table </a:t>
            </a:r>
            <a:r>
              <a:rPr sz="1800" u="sng" dirty="0">
                <a:uFill>
                  <a:solidFill>
                    <a:srgbClr val="9EB7CC"/>
                  </a:solidFill>
                </a:uFill>
                <a:latin typeface="Trebuchet MS"/>
                <a:cs typeface="Trebuchet MS"/>
              </a:rPr>
              <a:t>	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contains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Student</a:t>
            </a:r>
            <a:r>
              <a:rPr sz="1800" b="1" spc="-5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43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04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64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2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28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958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18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79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939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60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6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92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5940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54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14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575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23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89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5690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229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889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550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210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7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5442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2045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86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52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185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846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50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1796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84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50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16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82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48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1548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815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47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13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796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456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129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7903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450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11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771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431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092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7654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425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086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4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407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067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740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40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06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72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382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6042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71559" y="6353809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71559" y="1143000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3390" y="6432550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65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444500" y="596900"/>
            <a:ext cx="82105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97215" algn="l"/>
              </a:tabLst>
            </a:pPr>
            <a:r>
              <a:rPr b="0" spc="-8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Bookman Old Style"/>
                <a:cs typeface="Bookman Old Style"/>
              </a:rPr>
              <a:t>Fifth Normal Form</a:t>
            </a:r>
            <a:r>
              <a:rPr b="1" spc="-10" dirty="0">
                <a:latin typeface="Bookman Old Style"/>
                <a:cs typeface="Bookman Old Style"/>
              </a:rPr>
              <a:t> </a:t>
            </a:r>
            <a:r>
              <a:rPr b="1" spc="-5" dirty="0">
                <a:latin typeface="Bookman Old Style"/>
                <a:cs typeface="Bookman Old Style"/>
              </a:rPr>
              <a:t>(5NF)	</a:t>
            </a:r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68" name="object 68"/>
          <p:cNvSpPr txBox="1"/>
          <p:nvPr/>
        </p:nvSpPr>
        <p:spPr>
          <a:xfrm>
            <a:off x="535940" y="1158435"/>
            <a:ext cx="7816850" cy="155067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3200" spc="-5" dirty="0">
                <a:latin typeface="Gill Sans MT"/>
                <a:cs typeface="Gill Sans MT"/>
              </a:rPr>
              <a:t>The official qualifications for 5NF</a:t>
            </a:r>
            <a:r>
              <a:rPr sz="3200" spc="5" dirty="0">
                <a:latin typeface="Gill Sans MT"/>
                <a:cs typeface="Gill Sans MT"/>
              </a:rPr>
              <a:t> </a:t>
            </a:r>
            <a:r>
              <a:rPr sz="3200" spc="-5" dirty="0">
                <a:latin typeface="Gill Sans MT"/>
                <a:cs typeface="Gill Sans MT"/>
              </a:rPr>
              <a:t>are:</a:t>
            </a:r>
            <a:endParaRPr sz="3200">
              <a:latin typeface="Gill Sans MT"/>
              <a:cs typeface="Gill Sans MT"/>
            </a:endParaRPr>
          </a:p>
          <a:p>
            <a:pPr marL="285750" indent="-27305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AutoNum type="arabicPeriod"/>
              <a:tabLst>
                <a:tab pos="285750" algn="l"/>
              </a:tabLst>
            </a:pPr>
            <a:r>
              <a:rPr sz="2600" dirty="0">
                <a:latin typeface="Gill Sans MT"/>
                <a:cs typeface="Gill Sans MT"/>
              </a:rPr>
              <a:t>A </a:t>
            </a:r>
            <a:r>
              <a:rPr sz="2600" spc="-5" dirty="0">
                <a:latin typeface="Gill Sans MT"/>
                <a:cs typeface="Gill Sans MT"/>
              </a:rPr>
              <a:t>table </a:t>
            </a:r>
            <a:r>
              <a:rPr sz="2600" dirty="0">
                <a:latin typeface="Gill Sans MT"/>
                <a:cs typeface="Gill Sans MT"/>
              </a:rPr>
              <a:t>is </a:t>
            </a:r>
            <a:r>
              <a:rPr sz="2600" spc="-5" dirty="0">
                <a:latin typeface="Gill Sans MT"/>
                <a:cs typeface="Gill Sans MT"/>
              </a:rPr>
              <a:t>already </a:t>
            </a:r>
            <a:r>
              <a:rPr sz="2600" dirty="0">
                <a:latin typeface="Gill Sans MT"/>
                <a:cs typeface="Gill Sans MT"/>
              </a:rPr>
              <a:t>in</a:t>
            </a:r>
            <a:r>
              <a:rPr sz="2600" spc="-15" dirty="0">
                <a:latin typeface="Gill Sans MT"/>
                <a:cs typeface="Gill Sans MT"/>
              </a:rPr>
              <a:t> </a:t>
            </a:r>
            <a:r>
              <a:rPr sz="2600" spc="-5" dirty="0">
                <a:latin typeface="Gill Sans MT"/>
                <a:cs typeface="Gill Sans MT"/>
              </a:rPr>
              <a:t>4NF.</a:t>
            </a:r>
            <a:endParaRPr sz="2600">
              <a:latin typeface="Gill Sans MT"/>
              <a:cs typeface="Gill Sans MT"/>
            </a:endParaRPr>
          </a:p>
          <a:p>
            <a:pPr marL="285750" indent="-273050">
              <a:lnSpc>
                <a:spcPct val="100000"/>
              </a:lnSpc>
              <a:spcBef>
                <a:spcPts val="590"/>
              </a:spcBef>
              <a:buClr>
                <a:srgbClr val="717BA2"/>
              </a:buClr>
              <a:buSzPct val="75000"/>
              <a:buAutoNum type="arabicPeriod"/>
              <a:tabLst>
                <a:tab pos="285750" algn="l"/>
              </a:tabLst>
            </a:pPr>
            <a:r>
              <a:rPr sz="2600" spc="-5" dirty="0">
                <a:latin typeface="Gill Sans MT"/>
                <a:cs typeface="Gill Sans MT"/>
              </a:rPr>
              <a:t>The attributes </a:t>
            </a:r>
            <a:r>
              <a:rPr sz="2600" dirty="0">
                <a:latin typeface="Gill Sans MT"/>
                <a:cs typeface="Gill Sans MT"/>
              </a:rPr>
              <a:t>of </a:t>
            </a:r>
            <a:r>
              <a:rPr sz="2600" spc="-5" dirty="0">
                <a:latin typeface="Gill Sans MT"/>
                <a:cs typeface="Gill Sans MT"/>
              </a:rPr>
              <a:t>multi-valued dependencies are</a:t>
            </a:r>
            <a:r>
              <a:rPr sz="2600" spc="100" dirty="0">
                <a:latin typeface="Gill Sans MT"/>
                <a:cs typeface="Gill Sans MT"/>
              </a:rPr>
              <a:t> </a:t>
            </a:r>
            <a:r>
              <a:rPr sz="2600" spc="-5" dirty="0">
                <a:latin typeface="Gill Sans MT"/>
                <a:cs typeface="Gill Sans MT"/>
              </a:rPr>
              <a:t>related.</a:t>
            </a:r>
            <a:endParaRPr sz="2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43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04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64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2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28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958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18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79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939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60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6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92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5940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54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14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575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23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89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5690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229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889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550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210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7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5442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2045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86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52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185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846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50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1796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84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50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16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82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48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1548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815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47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13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796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456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129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7903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450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11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771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431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092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7654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425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086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4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407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067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740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40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06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72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382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6042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71559" y="6353809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71559" y="1143000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3390" y="6432550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65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444500" y="596900"/>
            <a:ext cx="82105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97215" algn="l"/>
              </a:tabLst>
            </a:pPr>
            <a:r>
              <a:rPr b="0" spc="-8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Bookman Old Style"/>
                <a:cs typeface="Bookman Old Style"/>
              </a:rPr>
              <a:t>Fifth Normal Form (5NF)</a:t>
            </a:r>
            <a:r>
              <a:rPr b="1" spc="30" dirty="0">
                <a:latin typeface="Bookman Old Style"/>
                <a:cs typeface="Bookman Old Style"/>
              </a:rPr>
              <a:t> </a:t>
            </a:r>
            <a:r>
              <a:rPr b="1" spc="-5" dirty="0">
                <a:latin typeface="Bookman Old Style"/>
                <a:cs typeface="Bookman Old Style"/>
              </a:rPr>
              <a:t>(Cont.)	</a:t>
            </a:r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68" name="object 68"/>
          <p:cNvSpPr txBox="1"/>
          <p:nvPr/>
        </p:nvSpPr>
        <p:spPr>
          <a:xfrm>
            <a:off x="535940" y="1252220"/>
            <a:ext cx="43738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25" b="1" spc="-982" baseline="12820" dirty="0">
                <a:solidFill>
                  <a:srgbClr val="717BA2"/>
                </a:solidFill>
                <a:latin typeface="MS Office Symbol Bold"/>
                <a:cs typeface="MS Office Symbol Bold"/>
              </a:rPr>
              <a:t></a:t>
            </a:r>
            <a:r>
              <a:rPr sz="2925" b="1" spc="457" baseline="12820" dirty="0">
                <a:solidFill>
                  <a:srgbClr val="717BA2"/>
                </a:solidFill>
                <a:latin typeface="MS Office Symbol Bold"/>
                <a:cs typeface="MS Office Symbol Bold"/>
              </a:rPr>
              <a:t> </a:t>
            </a:r>
            <a:r>
              <a:rPr sz="2600" spc="-5" dirty="0">
                <a:latin typeface="Gill Sans MT"/>
                <a:cs typeface="Gill Sans MT"/>
              </a:rPr>
              <a:t>Example </a:t>
            </a:r>
            <a:r>
              <a:rPr sz="2600" dirty="0">
                <a:latin typeface="Gill Sans MT"/>
                <a:cs typeface="Gill Sans MT"/>
              </a:rPr>
              <a:t>of a </a:t>
            </a:r>
            <a:r>
              <a:rPr sz="2600" spc="-5" dirty="0">
                <a:latin typeface="Gill Sans MT"/>
                <a:cs typeface="Gill Sans MT"/>
              </a:rPr>
              <a:t>table </a:t>
            </a:r>
            <a:r>
              <a:rPr sz="2600" dirty="0">
                <a:latin typeface="Gill Sans MT"/>
                <a:cs typeface="Gill Sans MT"/>
              </a:rPr>
              <a:t>not in</a:t>
            </a:r>
            <a:r>
              <a:rPr sz="2600" spc="-20" dirty="0">
                <a:latin typeface="Gill Sans MT"/>
                <a:cs typeface="Gill Sans MT"/>
              </a:rPr>
              <a:t> </a:t>
            </a:r>
            <a:r>
              <a:rPr sz="2600" spc="-5" dirty="0">
                <a:latin typeface="Gill Sans MT"/>
                <a:cs typeface="Gill Sans MT"/>
              </a:rPr>
              <a:t>5NF:</a:t>
            </a:r>
            <a:endParaRPr sz="2600">
              <a:latin typeface="Gill Sans MT"/>
              <a:cs typeface="Gill Sans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35940" y="4481829"/>
            <a:ext cx="5081270" cy="134874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700" b="1" spc="-900" baseline="12345" dirty="0">
                <a:solidFill>
                  <a:srgbClr val="717BA2"/>
                </a:solidFill>
                <a:latin typeface="MS Office Symbol Bold"/>
                <a:cs typeface="MS Office Symbol Bold"/>
              </a:rPr>
              <a:t></a:t>
            </a:r>
            <a:r>
              <a:rPr sz="2700" b="1" spc="675" baseline="12345" dirty="0">
                <a:solidFill>
                  <a:srgbClr val="717BA2"/>
                </a:solidFill>
                <a:latin typeface="MS Office Symbol Bold"/>
                <a:cs typeface="MS Office Symbol Bold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Key: {Seller, Company,</a:t>
            </a:r>
            <a:r>
              <a:rPr sz="2400" spc="0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Product}</a:t>
            </a:r>
            <a:endParaRPr sz="24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700" b="1" spc="-900" baseline="12345" dirty="0">
                <a:solidFill>
                  <a:srgbClr val="717BA2"/>
                </a:solidFill>
                <a:latin typeface="MS Office Symbol Bold"/>
                <a:cs typeface="MS Office Symbol Bold"/>
              </a:rPr>
              <a:t></a:t>
            </a:r>
            <a:r>
              <a:rPr sz="2700" b="1" spc="652" baseline="12345" dirty="0">
                <a:solidFill>
                  <a:srgbClr val="717BA2"/>
                </a:solidFill>
                <a:latin typeface="MS Office Symbol Bold"/>
                <a:cs typeface="MS Office Symbol Bold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MVD: Seller </a:t>
            </a:r>
            <a:r>
              <a:rPr lang="en-US" sz="2400" b="1" dirty="0" smtClean="0">
                <a:latin typeface="MS Office Symbol Bold"/>
                <a:cs typeface="Gill Sans MT"/>
              </a:rPr>
              <a:t>-&gt; -&gt;</a:t>
            </a:r>
            <a:r>
              <a:rPr sz="2400" b="1" dirty="0" smtClean="0">
                <a:latin typeface="MS Office Symbol Bold"/>
                <a:cs typeface="MS Office Symbol Bold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Company,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Product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700" b="1" spc="-900" baseline="12345" dirty="0">
                <a:solidFill>
                  <a:srgbClr val="717BA2"/>
                </a:solidFill>
                <a:latin typeface="MS Office Symbol Bold"/>
                <a:cs typeface="MS Office Symbol Bold"/>
              </a:rPr>
              <a:t></a:t>
            </a:r>
            <a:r>
              <a:rPr sz="2700" b="1" spc="652" baseline="12345" dirty="0">
                <a:solidFill>
                  <a:srgbClr val="717BA2"/>
                </a:solidFill>
                <a:latin typeface="MS Office Symbol Bold"/>
                <a:cs typeface="MS Office Symbol Bold"/>
              </a:rPr>
              <a:t> </a:t>
            </a:r>
            <a:r>
              <a:rPr sz="2400" i="1" spc="-5" dirty="0">
                <a:latin typeface="Trebuchet MS"/>
                <a:cs typeface="Trebuchet MS"/>
              </a:rPr>
              <a:t>Product </a:t>
            </a:r>
            <a:r>
              <a:rPr sz="2400" dirty="0">
                <a:latin typeface="Trebuchet MS"/>
                <a:cs typeface="Trebuchet MS"/>
              </a:rPr>
              <a:t>is </a:t>
            </a:r>
            <a:r>
              <a:rPr sz="2400" spc="-5" dirty="0">
                <a:latin typeface="Trebuchet MS"/>
                <a:cs typeface="Trebuchet MS"/>
              </a:rPr>
              <a:t>related to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i="1" spc="-5" dirty="0">
                <a:latin typeface="Trebuchet MS"/>
                <a:cs typeface="Trebuchet MS"/>
              </a:rPr>
              <a:t>Company.</a:t>
            </a:r>
            <a:endParaRPr sz="2400" dirty="0">
              <a:latin typeface="Trebuchet MS"/>
              <a:cs typeface="Trebuchet MS"/>
            </a:endParaRPr>
          </a:p>
        </p:txBody>
      </p:sp>
      <p:graphicFrame>
        <p:nvGraphicFramePr>
          <p:cNvPr id="70" name="object 70"/>
          <p:cNvGraphicFramePr>
            <a:graphicFrameLocks noGrp="1"/>
          </p:cNvGraphicFramePr>
          <p:nvPr/>
        </p:nvGraphicFramePr>
        <p:xfrm>
          <a:off x="457200" y="1752600"/>
          <a:ext cx="6858634" cy="2668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7615"/>
                <a:gridCol w="2531745"/>
                <a:gridCol w="3089274"/>
              </a:tblGrid>
              <a:tr h="37592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u="sng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cs typeface="Gill Sans MT"/>
                        </a:rPr>
                        <a:t>Seller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5289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u="sng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cs typeface="Gill Sans MT"/>
                        </a:rPr>
                        <a:t>Company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u="sng" spc="-1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cs typeface="Gill Sans MT"/>
                        </a:rPr>
                        <a:t>Product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717BA2"/>
                    </a:solidFill>
                  </a:tcPr>
                </a:tc>
              </a:tr>
              <a:tr h="38163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Sok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5289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MIAF</a:t>
                      </a:r>
                      <a:r>
                        <a:rPr sz="18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Trading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Zenya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Sao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5289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Coca-Cola</a:t>
                      </a:r>
                      <a:r>
                        <a:rPr sz="18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Corp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Coke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EAEBEF"/>
                    </a:solidFill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Sao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7940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52895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Coca-Cola</a:t>
                      </a:r>
                      <a:r>
                        <a:rPr sz="18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Corp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7940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Fanta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7940" marB="0">
                    <a:solidFill>
                      <a:srgbClr val="D4D6D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Sao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5289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Coca-Cola</a:t>
                      </a:r>
                      <a:r>
                        <a:rPr sz="18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Corp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Sprite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EAEBEF"/>
                    </a:solidFill>
                  </a:tcPr>
                </a:tc>
              </a:tr>
              <a:tr h="38163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Chan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5289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Angkor</a:t>
                      </a:r>
                      <a:r>
                        <a:rPr sz="1800" spc="-2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Brewery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Angkor</a:t>
                      </a:r>
                      <a:r>
                        <a:rPr sz="18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Beer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D4D6DF"/>
                    </a:solidFill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Chan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5289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Cambodia</a:t>
                      </a:r>
                      <a:r>
                        <a:rPr sz="1800" spc="-2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Brewery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Cambodia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Beer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>
                    <a:solidFill>
                      <a:srgbClr val="EAEB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05400" y="6353809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>
                <a:moveTo>
                  <a:pt x="0" y="0"/>
                </a:moveTo>
                <a:lnTo>
                  <a:pt x="2667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50339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17650" y="11430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83689" y="11430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49729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577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8181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785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13889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81200" y="11430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47239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13279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7932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4536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2544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1479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5752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23559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8960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56909" y="11430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2295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8899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55029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21070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87109" y="1143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54420" y="11430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20459" y="114300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3390" y="6432550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65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86000" y="152400"/>
            <a:ext cx="990600" cy="375920"/>
          </a:xfrm>
          <a:custGeom>
            <a:avLst/>
            <a:gdLst/>
            <a:ahLst/>
            <a:cxnLst/>
            <a:rect l="l" t="t" r="r" b="b"/>
            <a:pathLst>
              <a:path w="990600" h="375920">
                <a:moveTo>
                  <a:pt x="0" y="0"/>
                </a:moveTo>
                <a:lnTo>
                  <a:pt x="990600" y="0"/>
                </a:lnTo>
                <a:lnTo>
                  <a:pt x="990600" y="375920"/>
                </a:lnTo>
                <a:lnTo>
                  <a:pt x="0" y="37592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363470" y="168909"/>
            <a:ext cx="643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S</a:t>
            </a:r>
            <a:r>
              <a:rPr sz="1800" b="1" u="sng" spc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e</a:t>
            </a: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ll</a:t>
            </a:r>
            <a:r>
              <a:rPr sz="1800" b="1" u="sng" spc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e</a:t>
            </a: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r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276600" y="152400"/>
            <a:ext cx="2133600" cy="375920"/>
          </a:xfrm>
          <a:custGeom>
            <a:avLst/>
            <a:gdLst/>
            <a:ahLst/>
            <a:cxnLst/>
            <a:rect l="l" t="t" r="r" b="b"/>
            <a:pathLst>
              <a:path w="2133600" h="375920">
                <a:moveTo>
                  <a:pt x="0" y="0"/>
                </a:moveTo>
                <a:lnTo>
                  <a:pt x="2133600" y="0"/>
                </a:lnTo>
                <a:lnTo>
                  <a:pt x="2133600" y="375920"/>
                </a:lnTo>
                <a:lnTo>
                  <a:pt x="0" y="37592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354070" y="168909"/>
            <a:ext cx="1060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C</a:t>
            </a:r>
            <a:r>
              <a:rPr sz="1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o</a:t>
            </a: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m</a:t>
            </a:r>
            <a:r>
              <a:rPr sz="18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p</a:t>
            </a: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a</a:t>
            </a:r>
            <a:r>
              <a:rPr sz="1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ny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286000" y="528319"/>
            <a:ext cx="990600" cy="382270"/>
          </a:xfrm>
          <a:custGeom>
            <a:avLst/>
            <a:gdLst/>
            <a:ahLst/>
            <a:cxnLst/>
            <a:rect l="l" t="t" r="r" b="b"/>
            <a:pathLst>
              <a:path w="990600" h="382269">
                <a:moveTo>
                  <a:pt x="0" y="0"/>
                </a:moveTo>
                <a:lnTo>
                  <a:pt x="990600" y="0"/>
                </a:lnTo>
                <a:lnTo>
                  <a:pt x="990600" y="382269"/>
                </a:lnTo>
                <a:lnTo>
                  <a:pt x="0" y="382269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76600" y="528319"/>
            <a:ext cx="2133600" cy="382270"/>
          </a:xfrm>
          <a:custGeom>
            <a:avLst/>
            <a:gdLst/>
            <a:ahLst/>
            <a:cxnLst/>
            <a:rect l="l" t="t" r="r" b="b"/>
            <a:pathLst>
              <a:path w="2133600" h="382269">
                <a:moveTo>
                  <a:pt x="0" y="0"/>
                </a:moveTo>
                <a:lnTo>
                  <a:pt x="2133600" y="0"/>
                </a:lnTo>
                <a:lnTo>
                  <a:pt x="2133600" y="382269"/>
                </a:lnTo>
                <a:lnTo>
                  <a:pt x="0" y="382269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354070" y="546100"/>
            <a:ext cx="1287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ill Sans MT"/>
                <a:cs typeface="Gill Sans MT"/>
              </a:rPr>
              <a:t>MIAF</a:t>
            </a:r>
            <a:r>
              <a:rPr sz="1800" spc="-65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Trading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286000" y="910589"/>
            <a:ext cx="990600" cy="383540"/>
          </a:xfrm>
          <a:custGeom>
            <a:avLst/>
            <a:gdLst/>
            <a:ahLst/>
            <a:cxnLst/>
            <a:rect l="l" t="t" r="r" b="b"/>
            <a:pathLst>
              <a:path w="990600" h="383540">
                <a:moveTo>
                  <a:pt x="0" y="0"/>
                </a:moveTo>
                <a:lnTo>
                  <a:pt x="990600" y="0"/>
                </a:lnTo>
                <a:lnTo>
                  <a:pt x="990600" y="383539"/>
                </a:lnTo>
                <a:lnTo>
                  <a:pt x="0" y="383539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363470" y="928370"/>
            <a:ext cx="353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S</a:t>
            </a:r>
            <a:r>
              <a:rPr sz="1800" spc="-10" dirty="0">
                <a:latin typeface="Gill Sans MT"/>
                <a:cs typeface="Gill Sans MT"/>
              </a:rPr>
              <a:t>a</a:t>
            </a:r>
            <a:r>
              <a:rPr sz="1800" dirty="0">
                <a:latin typeface="Gill Sans MT"/>
                <a:cs typeface="Gill Sans MT"/>
              </a:rPr>
              <a:t>o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276600" y="910589"/>
            <a:ext cx="2133600" cy="383540"/>
          </a:xfrm>
          <a:custGeom>
            <a:avLst/>
            <a:gdLst/>
            <a:ahLst/>
            <a:cxnLst/>
            <a:rect l="l" t="t" r="r" b="b"/>
            <a:pathLst>
              <a:path w="2133600" h="383540">
                <a:moveTo>
                  <a:pt x="0" y="0"/>
                </a:moveTo>
                <a:lnTo>
                  <a:pt x="2133600" y="0"/>
                </a:lnTo>
                <a:lnTo>
                  <a:pt x="2133600" y="383539"/>
                </a:lnTo>
                <a:lnTo>
                  <a:pt x="0" y="383539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354070" y="928370"/>
            <a:ext cx="1576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ill Sans MT"/>
                <a:cs typeface="Gill Sans MT"/>
              </a:rPr>
              <a:t>Coca-Cola</a:t>
            </a:r>
            <a:r>
              <a:rPr sz="1800" spc="-50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Corp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286000" y="1294130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0" y="0"/>
                </a:moveTo>
                <a:lnTo>
                  <a:pt x="990600" y="0"/>
                </a:lnTo>
                <a:lnTo>
                  <a:pt x="9906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363470" y="1310640"/>
            <a:ext cx="513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ill Sans MT"/>
                <a:cs typeface="Gill Sans MT"/>
              </a:rPr>
              <a:t>C</a:t>
            </a:r>
            <a:r>
              <a:rPr sz="1800" dirty="0">
                <a:latin typeface="Gill Sans MT"/>
                <a:cs typeface="Gill Sans MT"/>
              </a:rPr>
              <a:t>han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76600" y="1294130"/>
            <a:ext cx="2133600" cy="381000"/>
          </a:xfrm>
          <a:custGeom>
            <a:avLst/>
            <a:gdLst/>
            <a:ahLst/>
            <a:cxnLst/>
            <a:rect l="l" t="t" r="r" b="b"/>
            <a:pathLst>
              <a:path w="2133600" h="381000">
                <a:moveTo>
                  <a:pt x="0" y="0"/>
                </a:moveTo>
                <a:lnTo>
                  <a:pt x="2133600" y="0"/>
                </a:lnTo>
                <a:lnTo>
                  <a:pt x="21336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354070" y="1310640"/>
            <a:ext cx="1570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ill Sans MT"/>
                <a:cs typeface="Gill Sans MT"/>
              </a:rPr>
              <a:t>Angkor</a:t>
            </a:r>
            <a:r>
              <a:rPr sz="1800" spc="-70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Brewery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286000" y="1675129"/>
            <a:ext cx="990600" cy="382270"/>
          </a:xfrm>
          <a:custGeom>
            <a:avLst/>
            <a:gdLst/>
            <a:ahLst/>
            <a:cxnLst/>
            <a:rect l="l" t="t" r="r" b="b"/>
            <a:pathLst>
              <a:path w="990600" h="382269">
                <a:moveTo>
                  <a:pt x="0" y="0"/>
                </a:moveTo>
                <a:lnTo>
                  <a:pt x="990600" y="0"/>
                </a:lnTo>
                <a:lnTo>
                  <a:pt x="990600" y="382270"/>
                </a:lnTo>
                <a:lnTo>
                  <a:pt x="0" y="382270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363470" y="1691640"/>
            <a:ext cx="513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ill Sans MT"/>
                <a:cs typeface="Gill Sans MT"/>
              </a:rPr>
              <a:t>C</a:t>
            </a:r>
            <a:r>
              <a:rPr sz="1800" dirty="0">
                <a:latin typeface="Gill Sans MT"/>
                <a:cs typeface="Gill Sans MT"/>
              </a:rPr>
              <a:t>han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276600" y="1675129"/>
            <a:ext cx="2133600" cy="382270"/>
          </a:xfrm>
          <a:custGeom>
            <a:avLst/>
            <a:gdLst/>
            <a:ahLst/>
            <a:cxnLst/>
            <a:rect l="l" t="t" r="r" b="b"/>
            <a:pathLst>
              <a:path w="2133600" h="382269">
                <a:moveTo>
                  <a:pt x="0" y="0"/>
                </a:moveTo>
                <a:lnTo>
                  <a:pt x="2133600" y="0"/>
                </a:lnTo>
                <a:lnTo>
                  <a:pt x="2133600" y="382270"/>
                </a:lnTo>
                <a:lnTo>
                  <a:pt x="0" y="382270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354070" y="1691640"/>
            <a:ext cx="1821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ill Sans MT"/>
                <a:cs typeface="Gill Sans MT"/>
              </a:rPr>
              <a:t>Cambodia</a:t>
            </a:r>
            <a:r>
              <a:rPr sz="1800" spc="-50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Brewery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19100" y="2914650"/>
            <a:ext cx="800100" cy="375920"/>
          </a:xfrm>
          <a:custGeom>
            <a:avLst/>
            <a:gdLst/>
            <a:ahLst/>
            <a:cxnLst/>
            <a:rect l="l" t="t" r="r" b="b"/>
            <a:pathLst>
              <a:path w="800100" h="375920">
                <a:moveTo>
                  <a:pt x="0" y="0"/>
                </a:moveTo>
                <a:lnTo>
                  <a:pt x="800100" y="0"/>
                </a:lnTo>
                <a:lnTo>
                  <a:pt x="800100" y="375920"/>
                </a:lnTo>
                <a:lnTo>
                  <a:pt x="0" y="37592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96569" y="2931159"/>
            <a:ext cx="643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S</a:t>
            </a:r>
            <a:r>
              <a:rPr sz="1800" b="1" u="sng" spc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e</a:t>
            </a: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ll</a:t>
            </a:r>
            <a:r>
              <a:rPr sz="1800" b="1" u="sng" spc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e</a:t>
            </a: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r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219200" y="2914650"/>
            <a:ext cx="1374140" cy="375920"/>
          </a:xfrm>
          <a:custGeom>
            <a:avLst/>
            <a:gdLst/>
            <a:ahLst/>
            <a:cxnLst/>
            <a:rect l="l" t="t" r="r" b="b"/>
            <a:pathLst>
              <a:path w="1374139" h="375920">
                <a:moveTo>
                  <a:pt x="0" y="0"/>
                </a:moveTo>
                <a:lnTo>
                  <a:pt x="1374139" y="0"/>
                </a:lnTo>
                <a:lnTo>
                  <a:pt x="1374139" y="375920"/>
                </a:lnTo>
                <a:lnTo>
                  <a:pt x="0" y="37592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296669" y="2931159"/>
            <a:ext cx="8839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Product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19100" y="3290570"/>
            <a:ext cx="800100" cy="382270"/>
          </a:xfrm>
          <a:custGeom>
            <a:avLst/>
            <a:gdLst/>
            <a:ahLst/>
            <a:cxnLst/>
            <a:rect l="l" t="t" r="r" b="b"/>
            <a:pathLst>
              <a:path w="800100" h="382270">
                <a:moveTo>
                  <a:pt x="0" y="0"/>
                </a:moveTo>
                <a:lnTo>
                  <a:pt x="800100" y="0"/>
                </a:lnTo>
                <a:lnTo>
                  <a:pt x="800100" y="382269"/>
                </a:lnTo>
                <a:lnTo>
                  <a:pt x="0" y="382269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9200" y="3290570"/>
            <a:ext cx="1374140" cy="382270"/>
          </a:xfrm>
          <a:custGeom>
            <a:avLst/>
            <a:gdLst/>
            <a:ahLst/>
            <a:cxnLst/>
            <a:rect l="l" t="t" r="r" b="b"/>
            <a:pathLst>
              <a:path w="1374139" h="382270">
                <a:moveTo>
                  <a:pt x="0" y="0"/>
                </a:moveTo>
                <a:lnTo>
                  <a:pt x="1374139" y="0"/>
                </a:lnTo>
                <a:lnTo>
                  <a:pt x="1374139" y="382269"/>
                </a:lnTo>
                <a:lnTo>
                  <a:pt x="0" y="382269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96569" y="3307079"/>
            <a:ext cx="1395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2165" algn="l"/>
              </a:tabLst>
            </a:pPr>
            <a:r>
              <a:rPr sz="1800" dirty="0">
                <a:latin typeface="Gill Sans MT"/>
                <a:cs typeface="Gill Sans MT"/>
              </a:rPr>
              <a:t>S</a:t>
            </a:r>
            <a:r>
              <a:rPr sz="1800" spc="-5" dirty="0">
                <a:latin typeface="Gill Sans MT"/>
                <a:cs typeface="Gill Sans MT"/>
              </a:rPr>
              <a:t>o</a:t>
            </a:r>
            <a:r>
              <a:rPr sz="1800" dirty="0">
                <a:latin typeface="Gill Sans MT"/>
                <a:cs typeface="Gill Sans MT"/>
              </a:rPr>
              <a:t>k	</a:t>
            </a:r>
            <a:r>
              <a:rPr sz="1800" spc="-5" dirty="0">
                <a:latin typeface="Gill Sans MT"/>
                <a:cs typeface="Gill Sans MT"/>
              </a:rPr>
              <a:t>Z</a:t>
            </a:r>
            <a:r>
              <a:rPr sz="1800" spc="0" dirty="0">
                <a:latin typeface="Gill Sans MT"/>
                <a:cs typeface="Gill Sans MT"/>
              </a:rPr>
              <a:t>e</a:t>
            </a:r>
            <a:r>
              <a:rPr sz="1800" dirty="0">
                <a:latin typeface="Gill Sans MT"/>
                <a:cs typeface="Gill Sans MT"/>
              </a:rPr>
              <a:t>nya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19100" y="3672840"/>
            <a:ext cx="800100" cy="383540"/>
          </a:xfrm>
          <a:custGeom>
            <a:avLst/>
            <a:gdLst/>
            <a:ahLst/>
            <a:cxnLst/>
            <a:rect l="l" t="t" r="r" b="b"/>
            <a:pathLst>
              <a:path w="800100" h="383539">
                <a:moveTo>
                  <a:pt x="0" y="0"/>
                </a:moveTo>
                <a:lnTo>
                  <a:pt x="800100" y="0"/>
                </a:lnTo>
                <a:lnTo>
                  <a:pt x="800100" y="383540"/>
                </a:lnTo>
                <a:lnTo>
                  <a:pt x="0" y="383540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19200" y="3672840"/>
            <a:ext cx="1374140" cy="383540"/>
          </a:xfrm>
          <a:custGeom>
            <a:avLst/>
            <a:gdLst/>
            <a:ahLst/>
            <a:cxnLst/>
            <a:rect l="l" t="t" r="r" b="b"/>
            <a:pathLst>
              <a:path w="1374139" h="383539">
                <a:moveTo>
                  <a:pt x="0" y="0"/>
                </a:moveTo>
                <a:lnTo>
                  <a:pt x="1374139" y="0"/>
                </a:lnTo>
                <a:lnTo>
                  <a:pt x="1374139" y="383540"/>
                </a:lnTo>
                <a:lnTo>
                  <a:pt x="0" y="383540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96569" y="3689350"/>
            <a:ext cx="1332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2165" algn="l"/>
              </a:tabLst>
            </a:pPr>
            <a:r>
              <a:rPr sz="1800" dirty="0">
                <a:latin typeface="Gill Sans MT"/>
                <a:cs typeface="Gill Sans MT"/>
              </a:rPr>
              <a:t>S</a:t>
            </a:r>
            <a:r>
              <a:rPr sz="1800" spc="-10" dirty="0">
                <a:latin typeface="Gill Sans MT"/>
                <a:cs typeface="Gill Sans MT"/>
              </a:rPr>
              <a:t>a</a:t>
            </a:r>
            <a:r>
              <a:rPr sz="1800" dirty="0">
                <a:latin typeface="Gill Sans MT"/>
                <a:cs typeface="Gill Sans MT"/>
              </a:rPr>
              <a:t>o	</a:t>
            </a:r>
            <a:r>
              <a:rPr sz="1800" spc="-5" dirty="0">
                <a:latin typeface="Gill Sans MT"/>
                <a:cs typeface="Gill Sans MT"/>
              </a:rPr>
              <a:t>C</a:t>
            </a:r>
            <a:r>
              <a:rPr sz="1800" spc="0" dirty="0">
                <a:latin typeface="Gill Sans MT"/>
                <a:cs typeface="Gill Sans MT"/>
              </a:rPr>
              <a:t>o</a:t>
            </a:r>
            <a:r>
              <a:rPr sz="1800" spc="-5" dirty="0">
                <a:latin typeface="Gill Sans MT"/>
                <a:cs typeface="Gill Sans MT"/>
              </a:rPr>
              <a:t>k</a:t>
            </a:r>
            <a:r>
              <a:rPr sz="1800" dirty="0">
                <a:latin typeface="Gill Sans MT"/>
                <a:cs typeface="Gill Sans MT"/>
              </a:rPr>
              <a:t>e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19100" y="4056379"/>
            <a:ext cx="800100" cy="381000"/>
          </a:xfrm>
          <a:custGeom>
            <a:avLst/>
            <a:gdLst/>
            <a:ahLst/>
            <a:cxnLst/>
            <a:rect l="l" t="t" r="r" b="b"/>
            <a:pathLst>
              <a:path w="800100" h="381000">
                <a:moveTo>
                  <a:pt x="0" y="0"/>
                </a:moveTo>
                <a:lnTo>
                  <a:pt x="800100" y="0"/>
                </a:lnTo>
                <a:lnTo>
                  <a:pt x="8001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219200" y="4056379"/>
            <a:ext cx="1374140" cy="381000"/>
          </a:xfrm>
          <a:custGeom>
            <a:avLst/>
            <a:gdLst/>
            <a:ahLst/>
            <a:cxnLst/>
            <a:rect l="l" t="t" r="r" b="b"/>
            <a:pathLst>
              <a:path w="1374139" h="381000">
                <a:moveTo>
                  <a:pt x="0" y="0"/>
                </a:moveTo>
                <a:lnTo>
                  <a:pt x="1374139" y="0"/>
                </a:lnTo>
                <a:lnTo>
                  <a:pt x="1374139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96569" y="4071620"/>
            <a:ext cx="1318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2165" algn="l"/>
              </a:tabLst>
            </a:pPr>
            <a:r>
              <a:rPr sz="1800" dirty="0">
                <a:latin typeface="Gill Sans MT"/>
                <a:cs typeface="Gill Sans MT"/>
              </a:rPr>
              <a:t>S</a:t>
            </a:r>
            <a:r>
              <a:rPr sz="1800" spc="-10" dirty="0">
                <a:latin typeface="Gill Sans MT"/>
                <a:cs typeface="Gill Sans MT"/>
              </a:rPr>
              <a:t>a</a:t>
            </a:r>
            <a:r>
              <a:rPr sz="1800" dirty="0">
                <a:latin typeface="Gill Sans MT"/>
                <a:cs typeface="Gill Sans MT"/>
              </a:rPr>
              <a:t>o	</a:t>
            </a:r>
            <a:r>
              <a:rPr sz="1800" spc="-5" dirty="0">
                <a:latin typeface="Gill Sans MT"/>
                <a:cs typeface="Gill Sans MT"/>
              </a:rPr>
              <a:t>F</a:t>
            </a:r>
            <a:r>
              <a:rPr sz="1800" dirty="0">
                <a:latin typeface="Gill Sans MT"/>
                <a:cs typeface="Gill Sans MT"/>
              </a:rPr>
              <a:t>anta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19100" y="4437379"/>
            <a:ext cx="800100" cy="382270"/>
          </a:xfrm>
          <a:custGeom>
            <a:avLst/>
            <a:gdLst/>
            <a:ahLst/>
            <a:cxnLst/>
            <a:rect l="l" t="t" r="r" b="b"/>
            <a:pathLst>
              <a:path w="800100" h="382270">
                <a:moveTo>
                  <a:pt x="0" y="0"/>
                </a:moveTo>
                <a:lnTo>
                  <a:pt x="800100" y="0"/>
                </a:lnTo>
                <a:lnTo>
                  <a:pt x="800100" y="382270"/>
                </a:lnTo>
                <a:lnTo>
                  <a:pt x="0" y="382270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219200" y="4437379"/>
            <a:ext cx="1374140" cy="382270"/>
          </a:xfrm>
          <a:custGeom>
            <a:avLst/>
            <a:gdLst/>
            <a:ahLst/>
            <a:cxnLst/>
            <a:rect l="l" t="t" r="r" b="b"/>
            <a:pathLst>
              <a:path w="1374139" h="382270">
                <a:moveTo>
                  <a:pt x="0" y="0"/>
                </a:moveTo>
                <a:lnTo>
                  <a:pt x="1374139" y="0"/>
                </a:lnTo>
                <a:lnTo>
                  <a:pt x="1374139" y="382270"/>
                </a:lnTo>
                <a:lnTo>
                  <a:pt x="0" y="382270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496569" y="4452620"/>
            <a:ext cx="1370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2165" algn="l"/>
              </a:tabLst>
            </a:pPr>
            <a:r>
              <a:rPr sz="1800" dirty="0">
                <a:latin typeface="Gill Sans MT"/>
                <a:cs typeface="Gill Sans MT"/>
              </a:rPr>
              <a:t>S</a:t>
            </a:r>
            <a:r>
              <a:rPr sz="1800" spc="-10" dirty="0">
                <a:latin typeface="Gill Sans MT"/>
                <a:cs typeface="Gill Sans MT"/>
              </a:rPr>
              <a:t>a</a:t>
            </a:r>
            <a:r>
              <a:rPr sz="1800" dirty="0">
                <a:latin typeface="Gill Sans MT"/>
                <a:cs typeface="Gill Sans MT"/>
              </a:rPr>
              <a:t>o	Sp</a:t>
            </a:r>
            <a:r>
              <a:rPr sz="1800" spc="-15" dirty="0">
                <a:latin typeface="Gill Sans MT"/>
                <a:cs typeface="Gill Sans MT"/>
              </a:rPr>
              <a:t>r</a:t>
            </a:r>
            <a:r>
              <a:rPr sz="1800" dirty="0">
                <a:latin typeface="Gill Sans MT"/>
                <a:cs typeface="Gill Sans MT"/>
              </a:rPr>
              <a:t>i</a:t>
            </a:r>
            <a:r>
              <a:rPr sz="1800" spc="-5" dirty="0">
                <a:latin typeface="Gill Sans MT"/>
                <a:cs typeface="Gill Sans MT"/>
              </a:rPr>
              <a:t>te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19100" y="4819650"/>
            <a:ext cx="800100" cy="382270"/>
          </a:xfrm>
          <a:custGeom>
            <a:avLst/>
            <a:gdLst/>
            <a:ahLst/>
            <a:cxnLst/>
            <a:rect l="l" t="t" r="r" b="b"/>
            <a:pathLst>
              <a:path w="800100" h="382270">
                <a:moveTo>
                  <a:pt x="0" y="0"/>
                </a:moveTo>
                <a:lnTo>
                  <a:pt x="800100" y="0"/>
                </a:lnTo>
                <a:lnTo>
                  <a:pt x="800100" y="382269"/>
                </a:lnTo>
                <a:lnTo>
                  <a:pt x="0" y="382269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496569" y="4836159"/>
            <a:ext cx="513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ill Sans MT"/>
                <a:cs typeface="Gill Sans MT"/>
              </a:rPr>
              <a:t>C</a:t>
            </a:r>
            <a:r>
              <a:rPr sz="1800" dirty="0">
                <a:latin typeface="Gill Sans MT"/>
                <a:cs typeface="Gill Sans MT"/>
              </a:rPr>
              <a:t>han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219200" y="4819650"/>
            <a:ext cx="1374140" cy="382270"/>
          </a:xfrm>
          <a:custGeom>
            <a:avLst/>
            <a:gdLst/>
            <a:ahLst/>
            <a:cxnLst/>
            <a:rect l="l" t="t" r="r" b="b"/>
            <a:pathLst>
              <a:path w="1374139" h="382270">
                <a:moveTo>
                  <a:pt x="0" y="0"/>
                </a:moveTo>
                <a:lnTo>
                  <a:pt x="1374139" y="0"/>
                </a:lnTo>
                <a:lnTo>
                  <a:pt x="1374139" y="382269"/>
                </a:lnTo>
                <a:lnTo>
                  <a:pt x="0" y="382269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1296669" y="4836159"/>
            <a:ext cx="1217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ill Sans MT"/>
                <a:cs typeface="Gill Sans MT"/>
              </a:rPr>
              <a:t>Angkor</a:t>
            </a:r>
            <a:r>
              <a:rPr sz="1800" spc="-65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Beer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9100" y="5201920"/>
            <a:ext cx="800100" cy="641350"/>
          </a:xfrm>
          <a:custGeom>
            <a:avLst/>
            <a:gdLst/>
            <a:ahLst/>
            <a:cxnLst/>
            <a:rect l="l" t="t" r="r" b="b"/>
            <a:pathLst>
              <a:path w="800100" h="641350">
                <a:moveTo>
                  <a:pt x="0" y="0"/>
                </a:moveTo>
                <a:lnTo>
                  <a:pt x="800100" y="0"/>
                </a:lnTo>
                <a:lnTo>
                  <a:pt x="800100" y="641349"/>
                </a:lnTo>
                <a:lnTo>
                  <a:pt x="0" y="641349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96569" y="5218429"/>
            <a:ext cx="513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ill Sans MT"/>
                <a:cs typeface="Gill Sans MT"/>
              </a:rPr>
              <a:t>C</a:t>
            </a:r>
            <a:r>
              <a:rPr sz="1800" dirty="0">
                <a:latin typeface="Gill Sans MT"/>
                <a:cs typeface="Gill Sans MT"/>
              </a:rPr>
              <a:t>han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219200" y="5201920"/>
            <a:ext cx="1374140" cy="641350"/>
          </a:xfrm>
          <a:custGeom>
            <a:avLst/>
            <a:gdLst/>
            <a:ahLst/>
            <a:cxnLst/>
            <a:rect l="l" t="t" r="r" b="b"/>
            <a:pathLst>
              <a:path w="1374139" h="641350">
                <a:moveTo>
                  <a:pt x="0" y="0"/>
                </a:moveTo>
                <a:lnTo>
                  <a:pt x="1374139" y="0"/>
                </a:lnTo>
                <a:lnTo>
                  <a:pt x="1374139" y="641349"/>
                </a:lnTo>
                <a:lnTo>
                  <a:pt x="0" y="641349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1296669" y="5218429"/>
            <a:ext cx="96583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spc="-5" dirty="0">
                <a:latin typeface="Gill Sans MT"/>
                <a:cs typeface="Gill Sans MT"/>
              </a:rPr>
              <a:t>C</a:t>
            </a:r>
            <a:r>
              <a:rPr sz="1800" dirty="0">
                <a:latin typeface="Gill Sans MT"/>
                <a:cs typeface="Gill Sans MT"/>
              </a:rPr>
              <a:t>amb</a:t>
            </a:r>
            <a:r>
              <a:rPr sz="1800" spc="0" dirty="0">
                <a:latin typeface="Gill Sans MT"/>
                <a:cs typeface="Gill Sans MT"/>
              </a:rPr>
              <a:t>o</a:t>
            </a:r>
            <a:r>
              <a:rPr sz="1800" spc="-10" dirty="0">
                <a:latin typeface="Gill Sans MT"/>
                <a:cs typeface="Gill Sans MT"/>
              </a:rPr>
              <a:t>d</a:t>
            </a:r>
            <a:r>
              <a:rPr sz="1800" dirty="0">
                <a:latin typeface="Gill Sans MT"/>
                <a:cs typeface="Gill Sans MT"/>
              </a:rPr>
              <a:t>ia  </a:t>
            </a:r>
            <a:r>
              <a:rPr sz="1800" spc="-5" dirty="0">
                <a:latin typeface="Gill Sans MT"/>
                <a:cs typeface="Gill Sans MT"/>
              </a:rPr>
              <a:t>Beer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410200" y="2743200"/>
            <a:ext cx="1920239" cy="375920"/>
          </a:xfrm>
          <a:custGeom>
            <a:avLst/>
            <a:gdLst/>
            <a:ahLst/>
            <a:cxnLst/>
            <a:rect l="l" t="t" r="r" b="b"/>
            <a:pathLst>
              <a:path w="1920240" h="375919">
                <a:moveTo>
                  <a:pt x="0" y="0"/>
                </a:moveTo>
                <a:lnTo>
                  <a:pt x="1920240" y="0"/>
                </a:lnTo>
                <a:lnTo>
                  <a:pt x="1920240" y="375920"/>
                </a:lnTo>
                <a:lnTo>
                  <a:pt x="0" y="37592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5487670" y="2759709"/>
            <a:ext cx="1059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C</a:t>
            </a:r>
            <a:r>
              <a:rPr sz="1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omp</a:t>
            </a: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a</a:t>
            </a:r>
            <a:r>
              <a:rPr sz="18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n</a:t>
            </a: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y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7330440" y="2743200"/>
            <a:ext cx="1508760" cy="375920"/>
          </a:xfrm>
          <a:custGeom>
            <a:avLst/>
            <a:gdLst/>
            <a:ahLst/>
            <a:cxnLst/>
            <a:rect l="l" t="t" r="r" b="b"/>
            <a:pathLst>
              <a:path w="1508759" h="375919">
                <a:moveTo>
                  <a:pt x="0" y="0"/>
                </a:moveTo>
                <a:lnTo>
                  <a:pt x="1508759" y="0"/>
                </a:lnTo>
                <a:lnTo>
                  <a:pt x="1508759" y="375920"/>
                </a:lnTo>
                <a:lnTo>
                  <a:pt x="0" y="37592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7407909" y="2759709"/>
            <a:ext cx="885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P</a:t>
            </a:r>
            <a:r>
              <a:rPr sz="18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r</a:t>
            </a:r>
            <a:r>
              <a:rPr sz="1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od</a:t>
            </a:r>
            <a:r>
              <a:rPr sz="18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u</a:t>
            </a: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ct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410200" y="3119120"/>
            <a:ext cx="1920239" cy="383540"/>
          </a:xfrm>
          <a:custGeom>
            <a:avLst/>
            <a:gdLst/>
            <a:ahLst/>
            <a:cxnLst/>
            <a:rect l="l" t="t" r="r" b="b"/>
            <a:pathLst>
              <a:path w="1920240" h="383539">
                <a:moveTo>
                  <a:pt x="0" y="0"/>
                </a:moveTo>
                <a:lnTo>
                  <a:pt x="1920240" y="0"/>
                </a:lnTo>
                <a:lnTo>
                  <a:pt x="1920240" y="383539"/>
                </a:lnTo>
                <a:lnTo>
                  <a:pt x="0" y="383539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5487670" y="3135629"/>
            <a:ext cx="1287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ill Sans MT"/>
                <a:cs typeface="Gill Sans MT"/>
              </a:rPr>
              <a:t>MIAF</a:t>
            </a:r>
            <a:r>
              <a:rPr sz="1800" spc="-65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Trading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7330440" y="3119120"/>
            <a:ext cx="1508760" cy="383540"/>
          </a:xfrm>
          <a:custGeom>
            <a:avLst/>
            <a:gdLst/>
            <a:ahLst/>
            <a:cxnLst/>
            <a:rect l="l" t="t" r="r" b="b"/>
            <a:pathLst>
              <a:path w="1508759" h="383539">
                <a:moveTo>
                  <a:pt x="0" y="0"/>
                </a:moveTo>
                <a:lnTo>
                  <a:pt x="1508759" y="0"/>
                </a:lnTo>
                <a:lnTo>
                  <a:pt x="1508759" y="383539"/>
                </a:lnTo>
                <a:lnTo>
                  <a:pt x="0" y="383539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7407909" y="3135629"/>
            <a:ext cx="595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0" dirty="0">
                <a:latin typeface="Gill Sans MT"/>
                <a:cs typeface="Gill Sans MT"/>
              </a:rPr>
              <a:t>Z</a:t>
            </a:r>
            <a:r>
              <a:rPr sz="1800" spc="-5" dirty="0">
                <a:latin typeface="Gill Sans MT"/>
                <a:cs typeface="Gill Sans MT"/>
              </a:rPr>
              <a:t>e</a:t>
            </a:r>
            <a:r>
              <a:rPr sz="1800" dirty="0">
                <a:latin typeface="Gill Sans MT"/>
                <a:cs typeface="Gill Sans MT"/>
              </a:rPr>
              <a:t>nya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5410200" y="3502659"/>
            <a:ext cx="1920239" cy="382270"/>
          </a:xfrm>
          <a:custGeom>
            <a:avLst/>
            <a:gdLst/>
            <a:ahLst/>
            <a:cxnLst/>
            <a:rect l="l" t="t" r="r" b="b"/>
            <a:pathLst>
              <a:path w="1920240" h="382270">
                <a:moveTo>
                  <a:pt x="0" y="0"/>
                </a:moveTo>
                <a:lnTo>
                  <a:pt x="1920240" y="0"/>
                </a:lnTo>
                <a:lnTo>
                  <a:pt x="1920240" y="382269"/>
                </a:lnTo>
                <a:lnTo>
                  <a:pt x="0" y="382269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487670" y="3517900"/>
            <a:ext cx="157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ill Sans MT"/>
                <a:cs typeface="Gill Sans MT"/>
              </a:rPr>
              <a:t>Coca-Cola</a:t>
            </a:r>
            <a:r>
              <a:rPr sz="1800" spc="-55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Corp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7330440" y="3502659"/>
            <a:ext cx="1508760" cy="382270"/>
          </a:xfrm>
          <a:custGeom>
            <a:avLst/>
            <a:gdLst/>
            <a:ahLst/>
            <a:cxnLst/>
            <a:rect l="l" t="t" r="r" b="b"/>
            <a:pathLst>
              <a:path w="1508759" h="382270">
                <a:moveTo>
                  <a:pt x="0" y="0"/>
                </a:moveTo>
                <a:lnTo>
                  <a:pt x="1508759" y="0"/>
                </a:lnTo>
                <a:lnTo>
                  <a:pt x="1508759" y="382269"/>
                </a:lnTo>
                <a:lnTo>
                  <a:pt x="0" y="382269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7407909" y="3517900"/>
            <a:ext cx="533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C</a:t>
            </a:r>
            <a:r>
              <a:rPr sz="1800" spc="-5" dirty="0">
                <a:latin typeface="Gill Sans MT"/>
                <a:cs typeface="Gill Sans MT"/>
              </a:rPr>
              <a:t>o</a:t>
            </a:r>
            <a:r>
              <a:rPr sz="1800" spc="0" dirty="0">
                <a:latin typeface="Gill Sans MT"/>
                <a:cs typeface="Gill Sans MT"/>
              </a:rPr>
              <a:t>k</a:t>
            </a:r>
            <a:r>
              <a:rPr sz="1800" dirty="0">
                <a:latin typeface="Gill Sans MT"/>
                <a:cs typeface="Gill Sans MT"/>
              </a:rPr>
              <a:t>e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410200" y="3884929"/>
            <a:ext cx="1920239" cy="381000"/>
          </a:xfrm>
          <a:custGeom>
            <a:avLst/>
            <a:gdLst/>
            <a:ahLst/>
            <a:cxnLst/>
            <a:rect l="l" t="t" r="r" b="b"/>
            <a:pathLst>
              <a:path w="1920240" h="381000">
                <a:moveTo>
                  <a:pt x="0" y="0"/>
                </a:moveTo>
                <a:lnTo>
                  <a:pt x="1920240" y="0"/>
                </a:lnTo>
                <a:lnTo>
                  <a:pt x="192024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5487670" y="3901440"/>
            <a:ext cx="157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ill Sans MT"/>
                <a:cs typeface="Gill Sans MT"/>
              </a:rPr>
              <a:t>Coca-Cola</a:t>
            </a:r>
            <a:r>
              <a:rPr sz="1800" spc="-55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Corp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7330440" y="3884929"/>
            <a:ext cx="1508760" cy="381000"/>
          </a:xfrm>
          <a:custGeom>
            <a:avLst/>
            <a:gdLst/>
            <a:ahLst/>
            <a:cxnLst/>
            <a:rect l="l" t="t" r="r" b="b"/>
            <a:pathLst>
              <a:path w="1508759" h="381000">
                <a:moveTo>
                  <a:pt x="0" y="0"/>
                </a:moveTo>
                <a:lnTo>
                  <a:pt x="1508759" y="0"/>
                </a:lnTo>
                <a:lnTo>
                  <a:pt x="1508759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7407909" y="3901440"/>
            <a:ext cx="5181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ill Sans MT"/>
                <a:cs typeface="Gill Sans MT"/>
              </a:rPr>
              <a:t>F</a:t>
            </a:r>
            <a:r>
              <a:rPr sz="1800" dirty="0">
                <a:latin typeface="Gill Sans MT"/>
                <a:cs typeface="Gill Sans MT"/>
              </a:rPr>
              <a:t>anta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5410200" y="4265929"/>
            <a:ext cx="1920239" cy="382270"/>
          </a:xfrm>
          <a:custGeom>
            <a:avLst/>
            <a:gdLst/>
            <a:ahLst/>
            <a:cxnLst/>
            <a:rect l="l" t="t" r="r" b="b"/>
            <a:pathLst>
              <a:path w="1920240" h="382270">
                <a:moveTo>
                  <a:pt x="0" y="0"/>
                </a:moveTo>
                <a:lnTo>
                  <a:pt x="1920240" y="0"/>
                </a:lnTo>
                <a:lnTo>
                  <a:pt x="1920240" y="382270"/>
                </a:lnTo>
                <a:lnTo>
                  <a:pt x="0" y="382270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5487670" y="4281170"/>
            <a:ext cx="157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ill Sans MT"/>
                <a:cs typeface="Gill Sans MT"/>
              </a:rPr>
              <a:t>Coca-Cola</a:t>
            </a:r>
            <a:r>
              <a:rPr sz="1800" spc="-55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Corp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7330440" y="4265929"/>
            <a:ext cx="1508760" cy="382270"/>
          </a:xfrm>
          <a:custGeom>
            <a:avLst/>
            <a:gdLst/>
            <a:ahLst/>
            <a:cxnLst/>
            <a:rect l="l" t="t" r="r" b="b"/>
            <a:pathLst>
              <a:path w="1508759" h="382270">
                <a:moveTo>
                  <a:pt x="0" y="0"/>
                </a:moveTo>
                <a:lnTo>
                  <a:pt x="1508759" y="0"/>
                </a:lnTo>
                <a:lnTo>
                  <a:pt x="1508759" y="382270"/>
                </a:lnTo>
                <a:lnTo>
                  <a:pt x="0" y="382270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7407909" y="4281170"/>
            <a:ext cx="571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Sp</a:t>
            </a:r>
            <a:r>
              <a:rPr sz="1800" spc="-5" dirty="0">
                <a:latin typeface="Gill Sans MT"/>
                <a:cs typeface="Gill Sans MT"/>
              </a:rPr>
              <a:t>r</a:t>
            </a:r>
            <a:r>
              <a:rPr sz="1800" dirty="0">
                <a:latin typeface="Gill Sans MT"/>
                <a:cs typeface="Gill Sans MT"/>
              </a:rPr>
              <a:t>i</a:t>
            </a:r>
            <a:r>
              <a:rPr sz="1800" spc="-5" dirty="0">
                <a:latin typeface="Gill Sans MT"/>
                <a:cs typeface="Gill Sans MT"/>
              </a:rPr>
              <a:t>te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5410200" y="4648200"/>
            <a:ext cx="1920239" cy="382270"/>
          </a:xfrm>
          <a:custGeom>
            <a:avLst/>
            <a:gdLst/>
            <a:ahLst/>
            <a:cxnLst/>
            <a:rect l="l" t="t" r="r" b="b"/>
            <a:pathLst>
              <a:path w="1920240" h="382270">
                <a:moveTo>
                  <a:pt x="0" y="0"/>
                </a:moveTo>
                <a:lnTo>
                  <a:pt x="1920240" y="0"/>
                </a:lnTo>
                <a:lnTo>
                  <a:pt x="1920240" y="382269"/>
                </a:lnTo>
                <a:lnTo>
                  <a:pt x="0" y="382269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5487670" y="4664709"/>
            <a:ext cx="156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ill Sans MT"/>
                <a:cs typeface="Gill Sans MT"/>
              </a:rPr>
              <a:t>Angkor</a:t>
            </a:r>
            <a:r>
              <a:rPr sz="1800" spc="-45" dirty="0">
                <a:latin typeface="Gill Sans MT"/>
                <a:cs typeface="Gill Sans MT"/>
              </a:rPr>
              <a:t> </a:t>
            </a:r>
            <a:r>
              <a:rPr sz="1800" spc="-10" dirty="0">
                <a:latin typeface="Gill Sans MT"/>
                <a:cs typeface="Gill Sans MT"/>
              </a:rPr>
              <a:t>Brewery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7330440" y="4648200"/>
            <a:ext cx="1508760" cy="382270"/>
          </a:xfrm>
          <a:custGeom>
            <a:avLst/>
            <a:gdLst/>
            <a:ahLst/>
            <a:cxnLst/>
            <a:rect l="l" t="t" r="r" b="b"/>
            <a:pathLst>
              <a:path w="1508759" h="382270">
                <a:moveTo>
                  <a:pt x="0" y="0"/>
                </a:moveTo>
                <a:lnTo>
                  <a:pt x="1508759" y="0"/>
                </a:lnTo>
                <a:lnTo>
                  <a:pt x="1508759" y="382269"/>
                </a:lnTo>
                <a:lnTo>
                  <a:pt x="0" y="382269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7407909" y="4664709"/>
            <a:ext cx="1217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ill Sans MT"/>
                <a:cs typeface="Gill Sans MT"/>
              </a:rPr>
              <a:t>Angkor</a:t>
            </a:r>
            <a:r>
              <a:rPr sz="1800" spc="-65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Beer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5410200" y="5030470"/>
            <a:ext cx="1920239" cy="640080"/>
          </a:xfrm>
          <a:custGeom>
            <a:avLst/>
            <a:gdLst/>
            <a:ahLst/>
            <a:cxnLst/>
            <a:rect l="l" t="t" r="r" b="b"/>
            <a:pathLst>
              <a:path w="1920240" h="640079">
                <a:moveTo>
                  <a:pt x="0" y="0"/>
                </a:moveTo>
                <a:lnTo>
                  <a:pt x="1920240" y="0"/>
                </a:lnTo>
                <a:lnTo>
                  <a:pt x="1920240" y="640079"/>
                </a:lnTo>
                <a:lnTo>
                  <a:pt x="0" y="640079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5487670" y="5046979"/>
            <a:ext cx="96520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spc="-5" dirty="0">
                <a:latin typeface="Gill Sans MT"/>
                <a:cs typeface="Gill Sans MT"/>
              </a:rPr>
              <a:t>C</a:t>
            </a:r>
            <a:r>
              <a:rPr sz="1800" dirty="0">
                <a:latin typeface="Gill Sans MT"/>
                <a:cs typeface="Gill Sans MT"/>
              </a:rPr>
              <a:t>amb</a:t>
            </a:r>
            <a:r>
              <a:rPr sz="1800" spc="0" dirty="0">
                <a:latin typeface="Gill Sans MT"/>
                <a:cs typeface="Gill Sans MT"/>
              </a:rPr>
              <a:t>o</a:t>
            </a:r>
            <a:r>
              <a:rPr sz="1800" spc="-10" dirty="0">
                <a:latin typeface="Gill Sans MT"/>
                <a:cs typeface="Gill Sans MT"/>
              </a:rPr>
              <a:t>d</a:t>
            </a:r>
            <a:r>
              <a:rPr sz="1800" spc="-5" dirty="0">
                <a:latin typeface="Gill Sans MT"/>
                <a:cs typeface="Gill Sans MT"/>
              </a:rPr>
              <a:t>i</a:t>
            </a:r>
            <a:r>
              <a:rPr sz="1800" dirty="0">
                <a:latin typeface="Gill Sans MT"/>
                <a:cs typeface="Gill Sans MT"/>
              </a:rPr>
              <a:t>a  </a:t>
            </a:r>
            <a:r>
              <a:rPr sz="1800" spc="-5" dirty="0">
                <a:latin typeface="Gill Sans MT"/>
                <a:cs typeface="Gill Sans MT"/>
              </a:rPr>
              <a:t>Brewery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7330440" y="5030470"/>
            <a:ext cx="1508760" cy="640080"/>
          </a:xfrm>
          <a:custGeom>
            <a:avLst/>
            <a:gdLst/>
            <a:ahLst/>
            <a:cxnLst/>
            <a:rect l="l" t="t" r="r" b="b"/>
            <a:pathLst>
              <a:path w="1508759" h="640079">
                <a:moveTo>
                  <a:pt x="0" y="0"/>
                </a:moveTo>
                <a:lnTo>
                  <a:pt x="1508759" y="0"/>
                </a:lnTo>
                <a:lnTo>
                  <a:pt x="1508759" y="640079"/>
                </a:lnTo>
                <a:lnTo>
                  <a:pt x="0" y="640079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7407909" y="5046979"/>
            <a:ext cx="96583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dirty="0">
                <a:latin typeface="Gill Sans MT"/>
                <a:cs typeface="Gill Sans MT"/>
              </a:rPr>
              <a:t>C</a:t>
            </a:r>
            <a:r>
              <a:rPr sz="1800" spc="-10" dirty="0">
                <a:latin typeface="Gill Sans MT"/>
                <a:cs typeface="Gill Sans MT"/>
              </a:rPr>
              <a:t>a</a:t>
            </a:r>
            <a:r>
              <a:rPr sz="1800" spc="5" dirty="0">
                <a:latin typeface="Gill Sans MT"/>
                <a:cs typeface="Gill Sans MT"/>
              </a:rPr>
              <a:t>m</a:t>
            </a:r>
            <a:r>
              <a:rPr sz="1800" spc="-15" dirty="0">
                <a:latin typeface="Gill Sans MT"/>
                <a:cs typeface="Gill Sans MT"/>
              </a:rPr>
              <a:t>b</a:t>
            </a:r>
            <a:r>
              <a:rPr sz="1800" spc="0" dirty="0">
                <a:latin typeface="Gill Sans MT"/>
                <a:cs typeface="Gill Sans MT"/>
              </a:rPr>
              <a:t>o</a:t>
            </a:r>
            <a:r>
              <a:rPr sz="1800" spc="-10" dirty="0">
                <a:latin typeface="Gill Sans MT"/>
                <a:cs typeface="Gill Sans MT"/>
              </a:rPr>
              <a:t>d</a:t>
            </a:r>
            <a:r>
              <a:rPr sz="1800" dirty="0">
                <a:latin typeface="Gill Sans MT"/>
                <a:cs typeface="Gill Sans MT"/>
              </a:rPr>
              <a:t>ia  </a:t>
            </a:r>
            <a:r>
              <a:rPr sz="1800" spc="-5" dirty="0">
                <a:latin typeface="Gill Sans MT"/>
                <a:cs typeface="Gill Sans MT"/>
              </a:rPr>
              <a:t>Beer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419100" y="495300"/>
            <a:ext cx="990600" cy="375920"/>
          </a:xfrm>
          <a:custGeom>
            <a:avLst/>
            <a:gdLst/>
            <a:ahLst/>
            <a:cxnLst/>
            <a:rect l="l" t="t" r="r" b="b"/>
            <a:pathLst>
              <a:path w="990600" h="375919">
                <a:moveTo>
                  <a:pt x="0" y="0"/>
                </a:moveTo>
                <a:lnTo>
                  <a:pt x="990600" y="0"/>
                </a:lnTo>
                <a:lnTo>
                  <a:pt x="990600" y="375920"/>
                </a:lnTo>
                <a:lnTo>
                  <a:pt x="0" y="37592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496569" y="511809"/>
            <a:ext cx="643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S</a:t>
            </a:r>
            <a:r>
              <a:rPr sz="1800" b="1" u="sng" spc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e</a:t>
            </a: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ll</a:t>
            </a:r>
            <a:r>
              <a:rPr sz="1800" b="1" u="sng" spc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e</a:t>
            </a: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r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419100" y="871219"/>
            <a:ext cx="990600" cy="383540"/>
          </a:xfrm>
          <a:custGeom>
            <a:avLst/>
            <a:gdLst/>
            <a:ahLst/>
            <a:cxnLst/>
            <a:rect l="l" t="t" r="r" b="b"/>
            <a:pathLst>
              <a:path w="990600" h="383540">
                <a:moveTo>
                  <a:pt x="0" y="0"/>
                </a:moveTo>
                <a:lnTo>
                  <a:pt x="990600" y="0"/>
                </a:lnTo>
                <a:lnTo>
                  <a:pt x="990600" y="383539"/>
                </a:lnTo>
                <a:lnTo>
                  <a:pt x="0" y="383539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496569" y="887729"/>
            <a:ext cx="366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S</a:t>
            </a:r>
            <a:r>
              <a:rPr sz="1800" spc="-5" dirty="0">
                <a:latin typeface="Gill Sans MT"/>
                <a:cs typeface="Gill Sans MT"/>
              </a:rPr>
              <a:t>o</a:t>
            </a:r>
            <a:r>
              <a:rPr sz="1800" dirty="0">
                <a:latin typeface="Gill Sans MT"/>
                <a:cs typeface="Gill Sans MT"/>
              </a:rPr>
              <a:t>k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419100" y="1254760"/>
            <a:ext cx="990600" cy="379730"/>
          </a:xfrm>
          <a:custGeom>
            <a:avLst/>
            <a:gdLst/>
            <a:ahLst/>
            <a:cxnLst/>
            <a:rect l="l" t="t" r="r" b="b"/>
            <a:pathLst>
              <a:path w="990600" h="379730">
                <a:moveTo>
                  <a:pt x="0" y="0"/>
                </a:moveTo>
                <a:lnTo>
                  <a:pt x="990600" y="0"/>
                </a:lnTo>
                <a:lnTo>
                  <a:pt x="990600" y="379729"/>
                </a:lnTo>
                <a:lnTo>
                  <a:pt x="0" y="379729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496569" y="1270000"/>
            <a:ext cx="353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S</a:t>
            </a:r>
            <a:r>
              <a:rPr sz="1800" spc="-10" dirty="0">
                <a:latin typeface="Gill Sans MT"/>
                <a:cs typeface="Gill Sans MT"/>
              </a:rPr>
              <a:t>a</a:t>
            </a:r>
            <a:r>
              <a:rPr sz="1800" dirty="0">
                <a:latin typeface="Gill Sans MT"/>
                <a:cs typeface="Gill Sans MT"/>
              </a:rPr>
              <a:t>o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419100" y="1634489"/>
            <a:ext cx="990600" cy="383540"/>
          </a:xfrm>
          <a:custGeom>
            <a:avLst/>
            <a:gdLst/>
            <a:ahLst/>
            <a:cxnLst/>
            <a:rect l="l" t="t" r="r" b="b"/>
            <a:pathLst>
              <a:path w="990600" h="383539">
                <a:moveTo>
                  <a:pt x="0" y="0"/>
                </a:moveTo>
                <a:lnTo>
                  <a:pt x="990600" y="0"/>
                </a:lnTo>
                <a:lnTo>
                  <a:pt x="990600" y="383539"/>
                </a:lnTo>
                <a:lnTo>
                  <a:pt x="0" y="383539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496569" y="1651000"/>
            <a:ext cx="513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ill Sans MT"/>
                <a:cs typeface="Gill Sans MT"/>
              </a:rPr>
              <a:t>C</a:t>
            </a:r>
            <a:r>
              <a:rPr sz="1800" dirty="0">
                <a:latin typeface="Gill Sans MT"/>
                <a:cs typeface="Gill Sans MT"/>
              </a:rPr>
              <a:t>han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6248400" y="26669"/>
            <a:ext cx="2133600" cy="375920"/>
          </a:xfrm>
          <a:custGeom>
            <a:avLst/>
            <a:gdLst/>
            <a:ahLst/>
            <a:cxnLst/>
            <a:rect l="l" t="t" r="r" b="b"/>
            <a:pathLst>
              <a:path w="2133600" h="375920">
                <a:moveTo>
                  <a:pt x="0" y="0"/>
                </a:moveTo>
                <a:lnTo>
                  <a:pt x="2133600" y="0"/>
                </a:lnTo>
                <a:lnTo>
                  <a:pt x="2133600" y="375919"/>
                </a:lnTo>
                <a:lnTo>
                  <a:pt x="0" y="375919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6325870" y="44450"/>
            <a:ext cx="1060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C</a:t>
            </a:r>
            <a:r>
              <a:rPr sz="1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o</a:t>
            </a: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m</a:t>
            </a:r>
            <a:r>
              <a:rPr sz="18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p</a:t>
            </a: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a</a:t>
            </a:r>
            <a:r>
              <a:rPr sz="1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ny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6248400" y="402590"/>
            <a:ext cx="2133600" cy="383540"/>
          </a:xfrm>
          <a:custGeom>
            <a:avLst/>
            <a:gdLst/>
            <a:ahLst/>
            <a:cxnLst/>
            <a:rect l="l" t="t" r="r" b="b"/>
            <a:pathLst>
              <a:path w="2133600" h="383540">
                <a:moveTo>
                  <a:pt x="0" y="0"/>
                </a:moveTo>
                <a:lnTo>
                  <a:pt x="2133600" y="0"/>
                </a:lnTo>
                <a:lnTo>
                  <a:pt x="2133600" y="383539"/>
                </a:lnTo>
                <a:lnTo>
                  <a:pt x="0" y="383539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248400" y="786130"/>
            <a:ext cx="2133600" cy="382270"/>
          </a:xfrm>
          <a:custGeom>
            <a:avLst/>
            <a:gdLst/>
            <a:ahLst/>
            <a:cxnLst/>
            <a:rect l="l" t="t" r="r" b="b"/>
            <a:pathLst>
              <a:path w="2133600" h="382269">
                <a:moveTo>
                  <a:pt x="0" y="0"/>
                </a:moveTo>
                <a:lnTo>
                  <a:pt x="2133600" y="0"/>
                </a:lnTo>
                <a:lnTo>
                  <a:pt x="2133600" y="382270"/>
                </a:lnTo>
                <a:lnTo>
                  <a:pt x="0" y="382270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6325870" y="802640"/>
            <a:ext cx="1576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ill Sans MT"/>
                <a:cs typeface="Gill Sans MT"/>
              </a:rPr>
              <a:t>Coca-Cola</a:t>
            </a:r>
            <a:r>
              <a:rPr sz="1800" spc="-50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Corp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6248400" y="1168400"/>
            <a:ext cx="2133600" cy="381000"/>
          </a:xfrm>
          <a:custGeom>
            <a:avLst/>
            <a:gdLst/>
            <a:ahLst/>
            <a:cxnLst/>
            <a:rect l="l" t="t" r="r" b="b"/>
            <a:pathLst>
              <a:path w="2133600" h="381000">
                <a:moveTo>
                  <a:pt x="0" y="0"/>
                </a:moveTo>
                <a:lnTo>
                  <a:pt x="2133600" y="0"/>
                </a:lnTo>
                <a:lnTo>
                  <a:pt x="21336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8393430" y="802640"/>
            <a:ext cx="315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2260" algn="l"/>
              </a:tabLst>
            </a:pPr>
            <a:r>
              <a:rPr sz="1800" u="sng" dirty="0">
                <a:uFill>
                  <a:solidFill>
                    <a:srgbClr val="9EB7CC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6325870" y="1186179"/>
            <a:ext cx="1570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ill Sans MT"/>
                <a:cs typeface="Gill Sans MT"/>
              </a:rPr>
              <a:t>Angkor</a:t>
            </a:r>
            <a:r>
              <a:rPr sz="1800" spc="-70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Brewery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6248400" y="1549400"/>
            <a:ext cx="2133600" cy="382270"/>
          </a:xfrm>
          <a:custGeom>
            <a:avLst/>
            <a:gdLst/>
            <a:ahLst/>
            <a:cxnLst/>
            <a:rect l="l" t="t" r="r" b="b"/>
            <a:pathLst>
              <a:path w="2133600" h="382269">
                <a:moveTo>
                  <a:pt x="0" y="0"/>
                </a:moveTo>
                <a:lnTo>
                  <a:pt x="2133600" y="0"/>
                </a:lnTo>
                <a:lnTo>
                  <a:pt x="2133600" y="382270"/>
                </a:lnTo>
                <a:lnTo>
                  <a:pt x="0" y="382270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6325870" y="1567179"/>
            <a:ext cx="1821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ill Sans MT"/>
                <a:cs typeface="Gill Sans MT"/>
              </a:rPr>
              <a:t>Cambodia</a:t>
            </a:r>
            <a:r>
              <a:rPr sz="1800" spc="-50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Brewery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2971800" y="3810000"/>
            <a:ext cx="2133600" cy="365760"/>
          </a:xfrm>
          <a:custGeom>
            <a:avLst/>
            <a:gdLst/>
            <a:ahLst/>
            <a:cxnLst/>
            <a:rect l="l" t="t" r="r" b="b"/>
            <a:pathLst>
              <a:path w="2133600" h="365760">
                <a:moveTo>
                  <a:pt x="0" y="0"/>
                </a:moveTo>
                <a:lnTo>
                  <a:pt x="2133600" y="0"/>
                </a:lnTo>
                <a:lnTo>
                  <a:pt x="2133600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3049270" y="3826509"/>
            <a:ext cx="8839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Product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2971800" y="4175759"/>
            <a:ext cx="2133600" cy="382270"/>
          </a:xfrm>
          <a:custGeom>
            <a:avLst/>
            <a:gdLst/>
            <a:ahLst/>
            <a:cxnLst/>
            <a:rect l="l" t="t" r="r" b="b"/>
            <a:pathLst>
              <a:path w="2133600" h="382270">
                <a:moveTo>
                  <a:pt x="0" y="0"/>
                </a:moveTo>
                <a:lnTo>
                  <a:pt x="2133600" y="0"/>
                </a:lnTo>
                <a:lnTo>
                  <a:pt x="2133600" y="382269"/>
                </a:lnTo>
                <a:lnTo>
                  <a:pt x="0" y="382269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3049270" y="4192270"/>
            <a:ext cx="595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ill Sans MT"/>
                <a:cs typeface="Gill Sans MT"/>
              </a:rPr>
              <a:t>Z</a:t>
            </a:r>
            <a:r>
              <a:rPr sz="1800" spc="0" dirty="0">
                <a:latin typeface="Gill Sans MT"/>
                <a:cs typeface="Gill Sans MT"/>
              </a:rPr>
              <a:t>e</a:t>
            </a:r>
            <a:r>
              <a:rPr sz="1800" dirty="0">
                <a:latin typeface="Gill Sans MT"/>
                <a:cs typeface="Gill Sans MT"/>
              </a:rPr>
              <a:t>nya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2971800" y="4558029"/>
            <a:ext cx="2133600" cy="383540"/>
          </a:xfrm>
          <a:custGeom>
            <a:avLst/>
            <a:gdLst/>
            <a:ahLst/>
            <a:cxnLst/>
            <a:rect l="l" t="t" r="r" b="b"/>
            <a:pathLst>
              <a:path w="2133600" h="383539">
                <a:moveTo>
                  <a:pt x="0" y="0"/>
                </a:moveTo>
                <a:lnTo>
                  <a:pt x="2133600" y="0"/>
                </a:lnTo>
                <a:lnTo>
                  <a:pt x="2133600" y="383540"/>
                </a:lnTo>
                <a:lnTo>
                  <a:pt x="0" y="383540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3049270" y="4574540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ill Sans MT"/>
                <a:cs typeface="Gill Sans MT"/>
              </a:rPr>
              <a:t>C</a:t>
            </a:r>
            <a:r>
              <a:rPr sz="1800" spc="0" dirty="0">
                <a:latin typeface="Gill Sans MT"/>
                <a:cs typeface="Gill Sans MT"/>
              </a:rPr>
              <a:t>o</a:t>
            </a:r>
            <a:r>
              <a:rPr sz="1800" spc="-5" dirty="0">
                <a:latin typeface="Gill Sans MT"/>
                <a:cs typeface="Gill Sans MT"/>
              </a:rPr>
              <a:t>k</a:t>
            </a:r>
            <a:r>
              <a:rPr sz="1800" dirty="0">
                <a:latin typeface="Gill Sans MT"/>
                <a:cs typeface="Gill Sans MT"/>
              </a:rPr>
              <a:t>e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2971800" y="4941570"/>
            <a:ext cx="2133600" cy="382270"/>
          </a:xfrm>
          <a:custGeom>
            <a:avLst/>
            <a:gdLst/>
            <a:ahLst/>
            <a:cxnLst/>
            <a:rect l="l" t="t" r="r" b="b"/>
            <a:pathLst>
              <a:path w="2133600" h="382270">
                <a:moveTo>
                  <a:pt x="0" y="0"/>
                </a:moveTo>
                <a:lnTo>
                  <a:pt x="2133600" y="0"/>
                </a:lnTo>
                <a:lnTo>
                  <a:pt x="2133600" y="382269"/>
                </a:lnTo>
                <a:lnTo>
                  <a:pt x="0" y="382269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3049270" y="4956809"/>
            <a:ext cx="5181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ill Sans MT"/>
                <a:cs typeface="Gill Sans MT"/>
              </a:rPr>
              <a:t>F</a:t>
            </a:r>
            <a:r>
              <a:rPr sz="1800" dirty="0">
                <a:latin typeface="Gill Sans MT"/>
                <a:cs typeface="Gill Sans MT"/>
              </a:rPr>
              <a:t>anta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2971800" y="5323840"/>
            <a:ext cx="2133600" cy="381000"/>
          </a:xfrm>
          <a:custGeom>
            <a:avLst/>
            <a:gdLst/>
            <a:ahLst/>
            <a:cxnLst/>
            <a:rect l="l" t="t" r="r" b="b"/>
            <a:pathLst>
              <a:path w="2133600" h="381000">
                <a:moveTo>
                  <a:pt x="0" y="0"/>
                </a:moveTo>
                <a:lnTo>
                  <a:pt x="2133600" y="0"/>
                </a:lnTo>
                <a:lnTo>
                  <a:pt x="21336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3049270" y="5340350"/>
            <a:ext cx="570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Sp</a:t>
            </a:r>
            <a:r>
              <a:rPr sz="1800" spc="-15" dirty="0">
                <a:latin typeface="Gill Sans MT"/>
                <a:cs typeface="Gill Sans MT"/>
              </a:rPr>
              <a:t>r</a:t>
            </a:r>
            <a:r>
              <a:rPr sz="1800" dirty="0">
                <a:latin typeface="Gill Sans MT"/>
                <a:cs typeface="Gill Sans MT"/>
              </a:rPr>
              <a:t>i</a:t>
            </a:r>
            <a:r>
              <a:rPr sz="1800" spc="-5" dirty="0">
                <a:latin typeface="Gill Sans MT"/>
                <a:cs typeface="Gill Sans MT"/>
              </a:rPr>
              <a:t>te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2971800" y="5704840"/>
            <a:ext cx="2133600" cy="382270"/>
          </a:xfrm>
          <a:custGeom>
            <a:avLst/>
            <a:gdLst/>
            <a:ahLst/>
            <a:cxnLst/>
            <a:rect l="l" t="t" r="r" b="b"/>
            <a:pathLst>
              <a:path w="2133600" h="382270">
                <a:moveTo>
                  <a:pt x="0" y="0"/>
                </a:moveTo>
                <a:lnTo>
                  <a:pt x="2133600" y="0"/>
                </a:lnTo>
                <a:lnTo>
                  <a:pt x="2133600" y="382270"/>
                </a:lnTo>
                <a:lnTo>
                  <a:pt x="0" y="382270"/>
                </a:lnTo>
                <a:lnTo>
                  <a:pt x="0" y="0"/>
                </a:lnTo>
                <a:close/>
              </a:path>
            </a:pathLst>
          </a:custGeom>
          <a:solidFill>
            <a:srgbClr val="D4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3049270" y="5720079"/>
            <a:ext cx="1217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ill Sans MT"/>
                <a:cs typeface="Gill Sans MT"/>
              </a:rPr>
              <a:t>Angkor</a:t>
            </a:r>
            <a:r>
              <a:rPr sz="1800" spc="-65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Beer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2971800" y="6087109"/>
            <a:ext cx="2133600" cy="382270"/>
          </a:xfrm>
          <a:custGeom>
            <a:avLst/>
            <a:gdLst/>
            <a:ahLst/>
            <a:cxnLst/>
            <a:rect l="l" t="t" r="r" b="b"/>
            <a:pathLst>
              <a:path w="2133600" h="382270">
                <a:moveTo>
                  <a:pt x="0" y="0"/>
                </a:moveTo>
                <a:lnTo>
                  <a:pt x="2133600" y="0"/>
                </a:lnTo>
                <a:lnTo>
                  <a:pt x="2133600" y="382269"/>
                </a:lnTo>
                <a:lnTo>
                  <a:pt x="0" y="382269"/>
                </a:lnTo>
                <a:lnTo>
                  <a:pt x="0" y="0"/>
                </a:lnTo>
                <a:close/>
              </a:path>
            </a:pathLst>
          </a:custGeom>
          <a:solidFill>
            <a:srgbClr val="EA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 txBox="1"/>
          <p:nvPr/>
        </p:nvSpPr>
        <p:spPr>
          <a:xfrm>
            <a:off x="444500" y="6103620"/>
            <a:ext cx="4071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55240" algn="l"/>
              </a:tabLst>
            </a:pPr>
            <a:r>
              <a:rPr sz="1800" u="sng" dirty="0">
                <a:uFill>
                  <a:solidFill>
                    <a:srgbClr val="9EB7CC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Cambodia</a:t>
            </a:r>
            <a:r>
              <a:rPr sz="1800" spc="-55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Beer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409700" y="685800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>
                <a:moveTo>
                  <a:pt x="0" y="0"/>
                </a:moveTo>
                <a:lnTo>
                  <a:pt x="876300" y="0"/>
                </a:lnTo>
              </a:path>
            </a:pathLst>
          </a:custGeom>
          <a:ln w="9344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5147309" y="6103620"/>
            <a:ext cx="3561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8379" algn="l"/>
              </a:tabLst>
            </a:pPr>
            <a:r>
              <a:rPr sz="1800" u="sng" dirty="0">
                <a:uFill>
                  <a:solidFill>
                    <a:srgbClr val="9EB7CC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914400" y="2018029"/>
            <a:ext cx="0" cy="896619"/>
          </a:xfrm>
          <a:custGeom>
            <a:avLst/>
            <a:gdLst/>
            <a:ahLst/>
            <a:cxnLst/>
            <a:rect l="l" t="t" r="r" b="b"/>
            <a:pathLst>
              <a:path h="896619">
                <a:moveTo>
                  <a:pt x="0" y="0"/>
                </a:moveTo>
                <a:lnTo>
                  <a:pt x="0" y="896620"/>
                </a:lnTo>
              </a:path>
            </a:pathLst>
          </a:custGeom>
          <a:ln w="9344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593339" y="3048000"/>
            <a:ext cx="530860" cy="762000"/>
          </a:xfrm>
          <a:custGeom>
            <a:avLst/>
            <a:gdLst/>
            <a:ahLst/>
            <a:cxnLst/>
            <a:rect l="l" t="t" r="r" b="b"/>
            <a:pathLst>
              <a:path w="530860" h="762000">
                <a:moveTo>
                  <a:pt x="530860" y="76200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105400" y="6096000"/>
            <a:ext cx="27432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9344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848600" y="5670550"/>
            <a:ext cx="0" cy="425450"/>
          </a:xfrm>
          <a:custGeom>
            <a:avLst/>
            <a:gdLst/>
            <a:ahLst/>
            <a:cxnLst/>
            <a:rect l="l" t="t" r="r" b="b"/>
            <a:pathLst>
              <a:path h="425450">
                <a:moveTo>
                  <a:pt x="0" y="42545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410200" y="6858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8382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705600" y="19050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344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1487169" y="4140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2" name="object 1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142" name="object 142"/>
          <p:cNvSpPr txBox="1"/>
          <p:nvPr/>
        </p:nvSpPr>
        <p:spPr>
          <a:xfrm>
            <a:off x="725169" y="193929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2668270" y="28638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144770" y="574929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6059170" y="425450"/>
            <a:ext cx="1554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765" algn="l"/>
              </a:tabLst>
            </a:pPr>
            <a:r>
              <a:rPr sz="1800" dirty="0">
                <a:latin typeface="Arial"/>
                <a:cs typeface="Arial"/>
              </a:rPr>
              <a:t>1	</a:t>
            </a:r>
            <a:r>
              <a:rPr sz="2700" spc="-7" baseline="1543" dirty="0">
                <a:latin typeface="Gill Sans MT"/>
                <a:cs typeface="Gill Sans MT"/>
              </a:rPr>
              <a:t>MIAF</a:t>
            </a:r>
            <a:r>
              <a:rPr sz="2700" spc="-97" baseline="1543" dirty="0">
                <a:latin typeface="Gill Sans MT"/>
                <a:cs typeface="Gill Sans MT"/>
              </a:rPr>
              <a:t> </a:t>
            </a:r>
            <a:r>
              <a:rPr sz="2700" spc="-7" baseline="1543" dirty="0">
                <a:latin typeface="Gill Sans MT"/>
                <a:cs typeface="Gill Sans MT"/>
              </a:rPr>
              <a:t>Trading</a:t>
            </a:r>
            <a:endParaRPr sz="2700" baseline="1543">
              <a:latin typeface="Gill Sans MT"/>
              <a:cs typeface="Gill Sans MT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6554469" y="18732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2057400" y="546100"/>
            <a:ext cx="672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aseline="32407" dirty="0">
                <a:latin typeface="Arial"/>
                <a:cs typeface="Arial"/>
              </a:rPr>
              <a:t>M</a:t>
            </a:r>
            <a:r>
              <a:rPr sz="2700" spc="487" baseline="32407" dirty="0">
                <a:latin typeface="Arial"/>
                <a:cs typeface="Arial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Sok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914400" y="2635250"/>
            <a:ext cx="21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3163570" y="3549650"/>
            <a:ext cx="21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6783069" y="2471420"/>
            <a:ext cx="21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7887969" y="5596890"/>
            <a:ext cx="21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43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04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64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2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28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958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18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79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939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60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6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92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5940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54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14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575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23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89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5690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229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889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550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210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7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5442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2045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86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52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185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846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50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1796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84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50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16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82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48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1548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815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47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13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796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456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129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7903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450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11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771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431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092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7654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425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086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4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407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067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740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40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06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72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382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6042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71559" y="6353809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71559" y="1143000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3390" y="6432550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65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59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  <a:tabLst>
                <a:tab pos="8152765" algn="l"/>
              </a:tabLst>
            </a:pPr>
            <a:r>
              <a:rPr dirty="0"/>
              <a:t>Steps of</a:t>
            </a:r>
            <a:r>
              <a:rPr spc="-70" dirty="0"/>
              <a:t> </a:t>
            </a:r>
            <a:r>
              <a:rPr spc="-5" dirty="0"/>
              <a:t>Normalization	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676909" y="6407482"/>
            <a:ext cx="1498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dirty="0">
                <a:solidFill>
                  <a:srgbClr val="454552"/>
                </a:solidFill>
                <a:latin typeface="Arial"/>
                <a:cs typeface="Arial"/>
              </a:rPr>
              <a:t>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35940" y="1176020"/>
            <a:ext cx="7752715" cy="35598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700" b="1" spc="-900" baseline="12345" dirty="0">
                <a:solidFill>
                  <a:srgbClr val="717BA2"/>
                </a:solidFill>
                <a:latin typeface="MS Office Symbol Bold"/>
                <a:cs typeface="MS Office Symbol Bold"/>
              </a:rPr>
              <a:t></a:t>
            </a:r>
            <a:r>
              <a:rPr sz="2700" b="1" spc="675" baseline="12345" dirty="0">
                <a:solidFill>
                  <a:srgbClr val="717BA2"/>
                </a:solidFill>
                <a:latin typeface="MS Office Symbol Bold"/>
                <a:cs typeface="MS Office Symbol Bold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First Normal Form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(1NF)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700" b="1" spc="-900" baseline="12345" dirty="0">
                <a:solidFill>
                  <a:srgbClr val="717BA2"/>
                </a:solidFill>
                <a:latin typeface="MS Office Symbol Bold"/>
                <a:cs typeface="MS Office Symbol Bold"/>
              </a:rPr>
              <a:t></a:t>
            </a:r>
            <a:r>
              <a:rPr sz="2700" b="1" spc="675" baseline="12345" dirty="0">
                <a:solidFill>
                  <a:srgbClr val="717BA2"/>
                </a:solidFill>
                <a:latin typeface="MS Office Symbol Bold"/>
                <a:cs typeface="MS Office Symbol Bold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Second Normal Form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(2NF)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700" b="1" spc="-900" baseline="12345" dirty="0">
                <a:solidFill>
                  <a:srgbClr val="717BA2"/>
                </a:solidFill>
                <a:latin typeface="MS Office Symbol Bold"/>
                <a:cs typeface="MS Office Symbol Bold"/>
              </a:rPr>
              <a:t></a:t>
            </a:r>
            <a:r>
              <a:rPr sz="2700" b="1" spc="675" baseline="12345" dirty="0">
                <a:solidFill>
                  <a:srgbClr val="717BA2"/>
                </a:solidFill>
                <a:latin typeface="MS Office Symbol Bold"/>
                <a:cs typeface="MS Office Symbol Bold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Third Normal Form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(3NF)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700" b="1" spc="-900" baseline="12345" dirty="0">
                <a:solidFill>
                  <a:srgbClr val="717BA2"/>
                </a:solidFill>
                <a:latin typeface="MS Office Symbol Bold"/>
                <a:cs typeface="MS Office Symbol Bold"/>
              </a:rPr>
              <a:t></a:t>
            </a:r>
            <a:r>
              <a:rPr sz="2700" b="1" spc="675" baseline="12345" dirty="0">
                <a:solidFill>
                  <a:srgbClr val="717BA2"/>
                </a:solidFill>
                <a:latin typeface="MS Office Symbol Bold"/>
                <a:cs typeface="MS Office Symbol Bold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Boyce-Codd Normal Form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(BCNF)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700" b="1" spc="-900" baseline="12345" dirty="0">
                <a:solidFill>
                  <a:srgbClr val="717BA2"/>
                </a:solidFill>
                <a:latin typeface="MS Office Symbol Bold"/>
                <a:cs typeface="MS Office Symbol Bold"/>
              </a:rPr>
              <a:t></a:t>
            </a:r>
            <a:r>
              <a:rPr sz="2700" b="1" spc="675" baseline="12345" dirty="0">
                <a:solidFill>
                  <a:srgbClr val="717BA2"/>
                </a:solidFill>
                <a:latin typeface="MS Office Symbol Bold"/>
                <a:cs typeface="MS Office Symbol Bold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Fourth Normal Form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(4NF)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700" b="1" spc="-900" baseline="12345" dirty="0">
                <a:solidFill>
                  <a:srgbClr val="717BA2"/>
                </a:solidFill>
                <a:latin typeface="MS Office Symbol Bold"/>
                <a:cs typeface="MS Office Symbol Bold"/>
              </a:rPr>
              <a:t></a:t>
            </a:r>
            <a:r>
              <a:rPr sz="2700" b="1" spc="675" baseline="12345" dirty="0">
                <a:solidFill>
                  <a:srgbClr val="717BA2"/>
                </a:solidFill>
                <a:latin typeface="MS Office Symbol Bold"/>
                <a:cs typeface="MS Office Symbol Bold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Fifth Normal Form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(5NF)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rebuchet MS"/>
                <a:cs typeface="Trebuchet MS"/>
              </a:rPr>
              <a:t>In </a:t>
            </a:r>
            <a:r>
              <a:rPr sz="2400" spc="-10" dirty="0">
                <a:latin typeface="Trebuchet MS"/>
                <a:cs typeface="Trebuchet MS"/>
              </a:rPr>
              <a:t>practice, </a:t>
            </a:r>
            <a:r>
              <a:rPr sz="2400" spc="-5" dirty="0">
                <a:latin typeface="Trebuchet MS"/>
                <a:cs typeface="Trebuchet MS"/>
              </a:rPr>
              <a:t>1NF, 2NF, and 3NF are enough for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database.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43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04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64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2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28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958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18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79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939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60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6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92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5940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54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14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575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23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89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5690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229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889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550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210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7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5442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2045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86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52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185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846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50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1796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84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50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16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82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48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1548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815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47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13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796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456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129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7903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450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11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771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431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092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7654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425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086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4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407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067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740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40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06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72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382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6042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71559" y="6353809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71559" y="1143000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3390" y="6432550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65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  <a:tabLst>
                <a:tab pos="8152765" algn="l"/>
              </a:tabLst>
            </a:pPr>
            <a:r>
              <a:rPr sz="3600" spc="-5" dirty="0"/>
              <a:t>First Normal Form</a:t>
            </a:r>
            <a:r>
              <a:rPr sz="3600" spc="-70" dirty="0"/>
              <a:t> </a:t>
            </a:r>
            <a:r>
              <a:rPr sz="3600" spc="-5" dirty="0"/>
              <a:t>(1NF)	</a:t>
            </a:r>
            <a:endParaRPr sz="3600"/>
          </a:p>
        </p:txBody>
      </p:sp>
      <p:sp>
        <p:nvSpPr>
          <p:cNvPr id="72" name="object 72"/>
          <p:cNvSpPr txBox="1"/>
          <p:nvPr/>
        </p:nvSpPr>
        <p:spPr>
          <a:xfrm>
            <a:off x="676909" y="6407482"/>
            <a:ext cx="1498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dirty="0">
                <a:solidFill>
                  <a:srgbClr val="454552"/>
                </a:solidFill>
                <a:latin typeface="Arial"/>
                <a:cs typeface="Arial"/>
              </a:rPr>
              <a:t>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35940" y="1163872"/>
            <a:ext cx="7012305" cy="272796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3200" spc="-5" dirty="0">
                <a:latin typeface="Trebuchet MS"/>
                <a:cs typeface="Trebuchet MS"/>
              </a:rPr>
              <a:t>The official qualifications </a:t>
            </a:r>
            <a:r>
              <a:rPr sz="3200" dirty="0">
                <a:latin typeface="Trebuchet MS"/>
                <a:cs typeface="Trebuchet MS"/>
              </a:rPr>
              <a:t>for </a:t>
            </a:r>
            <a:r>
              <a:rPr sz="3200" spc="-5" dirty="0">
                <a:latin typeface="Trebuchet MS"/>
                <a:cs typeface="Trebuchet MS"/>
              </a:rPr>
              <a:t>1NF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are:</a:t>
            </a:r>
            <a:endParaRPr sz="3200">
              <a:latin typeface="Trebuchet MS"/>
              <a:cs typeface="Trebuchet MS"/>
            </a:endParaRPr>
          </a:p>
          <a:p>
            <a:pPr marL="927100" indent="-514350">
              <a:lnSpc>
                <a:spcPct val="100000"/>
              </a:lnSpc>
              <a:spcBef>
                <a:spcPts val="500"/>
              </a:spcBef>
              <a:buClr>
                <a:srgbClr val="9EB7CC"/>
              </a:buClr>
              <a:buSzPct val="76086"/>
              <a:buAutoNum type="arabicPeriod"/>
              <a:tabLst>
                <a:tab pos="926465" algn="l"/>
                <a:tab pos="927100" algn="l"/>
              </a:tabLst>
            </a:pPr>
            <a:r>
              <a:rPr sz="2300" spc="-5" dirty="0">
                <a:solidFill>
                  <a:srgbClr val="454552"/>
                </a:solidFill>
                <a:latin typeface="Trebuchet MS"/>
                <a:cs typeface="Trebuchet MS"/>
              </a:rPr>
              <a:t>Each </a:t>
            </a:r>
            <a:r>
              <a:rPr sz="2300" b="1" spc="-5" dirty="0">
                <a:solidFill>
                  <a:srgbClr val="454552"/>
                </a:solidFill>
                <a:latin typeface="Trebuchet MS"/>
                <a:cs typeface="Trebuchet MS"/>
              </a:rPr>
              <a:t>attribute name </a:t>
            </a:r>
            <a:r>
              <a:rPr sz="2300" spc="-5" dirty="0">
                <a:solidFill>
                  <a:srgbClr val="454552"/>
                </a:solidFill>
                <a:latin typeface="Trebuchet MS"/>
                <a:cs typeface="Trebuchet MS"/>
              </a:rPr>
              <a:t>must be</a:t>
            </a:r>
            <a:r>
              <a:rPr sz="2300" spc="3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454552"/>
                </a:solidFill>
                <a:latin typeface="Trebuchet MS"/>
                <a:cs typeface="Trebuchet MS"/>
              </a:rPr>
              <a:t>unique.</a:t>
            </a:r>
            <a:endParaRPr sz="2300">
              <a:latin typeface="Trebuchet MS"/>
              <a:cs typeface="Trebuchet MS"/>
            </a:endParaRPr>
          </a:p>
          <a:p>
            <a:pPr marL="927100" indent="-514350">
              <a:lnSpc>
                <a:spcPct val="100000"/>
              </a:lnSpc>
              <a:spcBef>
                <a:spcPts val="490"/>
              </a:spcBef>
              <a:buClr>
                <a:srgbClr val="9EB7CC"/>
              </a:buClr>
              <a:buSzPct val="76086"/>
              <a:buAutoNum type="arabicPeriod"/>
              <a:tabLst>
                <a:tab pos="926465" algn="l"/>
                <a:tab pos="927100" algn="l"/>
              </a:tabLst>
            </a:pPr>
            <a:r>
              <a:rPr sz="2300" spc="-5" dirty="0">
                <a:solidFill>
                  <a:srgbClr val="454552"/>
                </a:solidFill>
                <a:latin typeface="Trebuchet MS"/>
                <a:cs typeface="Trebuchet MS"/>
              </a:rPr>
              <a:t>Each </a:t>
            </a:r>
            <a:r>
              <a:rPr sz="2300" b="1" spc="-5" dirty="0">
                <a:solidFill>
                  <a:srgbClr val="454552"/>
                </a:solidFill>
                <a:latin typeface="Trebuchet MS"/>
                <a:cs typeface="Trebuchet MS"/>
              </a:rPr>
              <a:t>attribute value </a:t>
            </a:r>
            <a:r>
              <a:rPr sz="2300" spc="-5" dirty="0">
                <a:solidFill>
                  <a:srgbClr val="454552"/>
                </a:solidFill>
                <a:latin typeface="Trebuchet MS"/>
                <a:cs typeface="Trebuchet MS"/>
              </a:rPr>
              <a:t>must </a:t>
            </a:r>
            <a:r>
              <a:rPr sz="2300" dirty="0">
                <a:solidFill>
                  <a:srgbClr val="454552"/>
                </a:solidFill>
                <a:latin typeface="Trebuchet MS"/>
                <a:cs typeface="Trebuchet MS"/>
              </a:rPr>
              <a:t>be</a:t>
            </a:r>
            <a:r>
              <a:rPr sz="2300" spc="3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454552"/>
                </a:solidFill>
                <a:latin typeface="Trebuchet MS"/>
                <a:cs typeface="Trebuchet MS"/>
              </a:rPr>
              <a:t>single.</a:t>
            </a:r>
            <a:endParaRPr sz="2300">
              <a:latin typeface="Trebuchet MS"/>
              <a:cs typeface="Trebuchet MS"/>
            </a:endParaRPr>
          </a:p>
          <a:p>
            <a:pPr marL="927100" indent="-514350">
              <a:lnSpc>
                <a:spcPct val="100000"/>
              </a:lnSpc>
              <a:spcBef>
                <a:spcPts val="500"/>
              </a:spcBef>
              <a:buClr>
                <a:srgbClr val="9EB7CC"/>
              </a:buClr>
              <a:buSzPct val="76086"/>
              <a:buAutoNum type="arabicPeriod"/>
              <a:tabLst>
                <a:tab pos="926465" algn="l"/>
                <a:tab pos="927100" algn="l"/>
              </a:tabLst>
            </a:pPr>
            <a:r>
              <a:rPr sz="2300" spc="-5" dirty="0">
                <a:solidFill>
                  <a:srgbClr val="454552"/>
                </a:solidFill>
                <a:latin typeface="Trebuchet MS"/>
                <a:cs typeface="Trebuchet MS"/>
              </a:rPr>
              <a:t>Each </a:t>
            </a:r>
            <a:r>
              <a:rPr sz="2300" b="1" dirty="0">
                <a:solidFill>
                  <a:srgbClr val="454552"/>
                </a:solidFill>
                <a:latin typeface="Trebuchet MS"/>
                <a:cs typeface="Trebuchet MS"/>
              </a:rPr>
              <a:t>row </a:t>
            </a:r>
            <a:r>
              <a:rPr sz="2300" spc="-5" dirty="0">
                <a:solidFill>
                  <a:srgbClr val="454552"/>
                </a:solidFill>
                <a:latin typeface="Trebuchet MS"/>
                <a:cs typeface="Trebuchet MS"/>
              </a:rPr>
              <a:t>must be</a:t>
            </a:r>
            <a:r>
              <a:rPr sz="2300" spc="1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454552"/>
                </a:solidFill>
                <a:latin typeface="Trebuchet MS"/>
                <a:cs typeface="Trebuchet MS"/>
              </a:rPr>
              <a:t>unique.</a:t>
            </a:r>
            <a:endParaRPr sz="2300">
              <a:latin typeface="Trebuchet MS"/>
              <a:cs typeface="Trebuchet MS"/>
            </a:endParaRPr>
          </a:p>
          <a:p>
            <a:pPr marL="927100" indent="-514350">
              <a:lnSpc>
                <a:spcPct val="100000"/>
              </a:lnSpc>
              <a:spcBef>
                <a:spcPts val="500"/>
              </a:spcBef>
              <a:buClr>
                <a:srgbClr val="9EB7CC"/>
              </a:buClr>
              <a:buSzPct val="76086"/>
              <a:buAutoNum type="arabicPeriod"/>
              <a:tabLst>
                <a:tab pos="926465" algn="l"/>
                <a:tab pos="927100" algn="l"/>
              </a:tabLst>
            </a:pPr>
            <a:r>
              <a:rPr sz="2300" spc="-5" dirty="0">
                <a:solidFill>
                  <a:srgbClr val="454552"/>
                </a:solidFill>
                <a:latin typeface="Trebuchet MS"/>
                <a:cs typeface="Trebuchet MS"/>
              </a:rPr>
              <a:t>There </a:t>
            </a:r>
            <a:r>
              <a:rPr sz="2300" dirty="0">
                <a:solidFill>
                  <a:srgbClr val="454552"/>
                </a:solidFill>
                <a:latin typeface="Trebuchet MS"/>
                <a:cs typeface="Trebuchet MS"/>
              </a:rPr>
              <a:t>is </a:t>
            </a:r>
            <a:r>
              <a:rPr sz="2300" b="1" spc="-5" dirty="0">
                <a:solidFill>
                  <a:srgbClr val="454552"/>
                </a:solidFill>
                <a:latin typeface="Trebuchet MS"/>
                <a:cs typeface="Trebuchet MS"/>
              </a:rPr>
              <a:t>no repeating</a:t>
            </a:r>
            <a:r>
              <a:rPr sz="2300" b="1" spc="3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b="1" spc="-5" dirty="0">
                <a:solidFill>
                  <a:srgbClr val="454552"/>
                </a:solidFill>
                <a:latin typeface="Trebuchet MS"/>
                <a:cs typeface="Trebuchet MS"/>
              </a:rPr>
              <a:t>groups</a:t>
            </a:r>
            <a:r>
              <a:rPr sz="2300" spc="-5" dirty="0">
                <a:solidFill>
                  <a:srgbClr val="454552"/>
                </a:solidFill>
                <a:latin typeface="Trebuchet MS"/>
                <a:cs typeface="Trebuchet MS"/>
              </a:rPr>
              <a:t>.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925" b="1" spc="-982" baseline="12820" dirty="0">
                <a:solidFill>
                  <a:srgbClr val="717BA2"/>
                </a:solidFill>
                <a:latin typeface="MS Office Symbol Bold"/>
                <a:cs typeface="MS Office Symbol Bold"/>
              </a:rPr>
              <a:t></a:t>
            </a:r>
            <a:r>
              <a:rPr sz="2925" b="1" spc="457" baseline="12820" dirty="0">
                <a:solidFill>
                  <a:srgbClr val="717BA2"/>
                </a:solidFill>
                <a:latin typeface="MS Office Symbol Bold"/>
                <a:cs typeface="MS Office Symbol Bold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Additional: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935989" y="3948429"/>
            <a:ext cx="172085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spc="-600" dirty="0">
                <a:solidFill>
                  <a:srgbClr val="9EB7CC"/>
                </a:solidFill>
                <a:latin typeface="MS Office Symbol Bold"/>
                <a:cs typeface="MS Office Symbol Bold"/>
              </a:rPr>
              <a:t></a:t>
            </a:r>
            <a:endParaRPr sz="1750">
              <a:latin typeface="MS Office Symbol Bold"/>
              <a:cs typeface="MS Office Symbol Bold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450339" y="3929379"/>
            <a:ext cx="294513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solidFill>
                  <a:srgbClr val="454552"/>
                </a:solidFill>
                <a:latin typeface="Trebuchet MS"/>
                <a:cs typeface="Trebuchet MS"/>
              </a:rPr>
              <a:t>Choose </a:t>
            </a:r>
            <a:r>
              <a:rPr sz="2300" dirty="0">
                <a:solidFill>
                  <a:srgbClr val="454552"/>
                </a:solidFill>
                <a:latin typeface="Trebuchet MS"/>
                <a:cs typeface="Trebuchet MS"/>
              </a:rPr>
              <a:t>a </a:t>
            </a:r>
            <a:r>
              <a:rPr sz="2300" spc="-5" dirty="0">
                <a:solidFill>
                  <a:srgbClr val="454552"/>
                </a:solidFill>
                <a:latin typeface="Trebuchet MS"/>
                <a:cs typeface="Trebuchet MS"/>
              </a:rPr>
              <a:t>primary</a:t>
            </a:r>
            <a:r>
              <a:rPr sz="2300" spc="-3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454552"/>
                </a:solidFill>
                <a:latin typeface="Trebuchet MS"/>
                <a:cs typeface="Trebuchet MS"/>
              </a:rPr>
              <a:t>key.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35940" y="4592320"/>
            <a:ext cx="7926070" cy="131191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925" b="1" spc="-982" baseline="12820" dirty="0">
                <a:solidFill>
                  <a:srgbClr val="717BA2"/>
                </a:solidFill>
                <a:latin typeface="MS Office Symbol Bold"/>
                <a:cs typeface="MS Office Symbol Bold"/>
              </a:rPr>
              <a:t></a:t>
            </a:r>
            <a:r>
              <a:rPr sz="2925" b="1" spc="457" baseline="12820" dirty="0">
                <a:solidFill>
                  <a:srgbClr val="717BA2"/>
                </a:solidFill>
                <a:latin typeface="MS Office Symbol Bold"/>
                <a:cs typeface="MS Office Symbol Bold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Reminder:</a:t>
            </a:r>
            <a:endParaRPr sz="2600">
              <a:latin typeface="Trebuchet MS"/>
              <a:cs typeface="Trebuchet MS"/>
            </a:endParaRPr>
          </a:p>
          <a:p>
            <a:pPr marL="285750" marR="5080" indent="-273050">
              <a:lnSpc>
                <a:spcPct val="100000"/>
              </a:lnSpc>
              <a:spcBef>
                <a:spcPts val="600"/>
              </a:spcBef>
              <a:tabLst>
                <a:tab pos="6585584" algn="l"/>
              </a:tabLst>
            </a:pP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primary key </a:t>
            </a:r>
            <a:r>
              <a:rPr sz="2400" dirty="0">
                <a:latin typeface="Trebuchet MS"/>
                <a:cs typeface="Trebuchet MS"/>
              </a:rPr>
              <a:t>is </a:t>
            </a:r>
            <a:r>
              <a:rPr sz="2400" b="1" i="1" spc="-5" dirty="0">
                <a:latin typeface="Trebuchet MS"/>
                <a:cs typeface="Trebuchet MS"/>
              </a:rPr>
              <a:t>unique</a:t>
            </a:r>
            <a:r>
              <a:rPr sz="2400" spc="-5" dirty="0">
                <a:latin typeface="Trebuchet MS"/>
                <a:cs typeface="Trebuchet MS"/>
              </a:rPr>
              <a:t>, </a:t>
            </a:r>
            <a:r>
              <a:rPr sz="2400" b="1" i="1" spc="-5" dirty="0">
                <a:latin typeface="Trebuchet MS"/>
                <a:cs typeface="Trebuchet MS"/>
              </a:rPr>
              <a:t>not</a:t>
            </a:r>
            <a:r>
              <a:rPr sz="2400" b="1" i="1" spc="15" dirty="0">
                <a:latin typeface="Trebuchet MS"/>
                <a:cs typeface="Trebuchet MS"/>
              </a:rPr>
              <a:t> </a:t>
            </a:r>
            <a:r>
              <a:rPr sz="2400" b="1" i="1" spc="-5" dirty="0">
                <a:latin typeface="Trebuchet MS"/>
                <a:cs typeface="Trebuchet MS"/>
              </a:rPr>
              <a:t>null</a:t>
            </a:r>
            <a:r>
              <a:rPr sz="2400" spc="-5" dirty="0">
                <a:latin typeface="Trebuchet MS"/>
                <a:cs typeface="Trebuchet MS"/>
              </a:rPr>
              <a:t>,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b="1" i="1" spc="-5" dirty="0">
                <a:latin typeface="Trebuchet MS"/>
                <a:cs typeface="Trebuchet MS"/>
              </a:rPr>
              <a:t>unchanged</a:t>
            </a:r>
            <a:r>
              <a:rPr sz="2400" spc="-5" dirty="0">
                <a:latin typeface="Trebuchet MS"/>
                <a:cs typeface="Trebuchet MS"/>
              </a:rPr>
              <a:t>.	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primary  key can be either </a:t>
            </a:r>
            <a:r>
              <a:rPr sz="2400" spc="-10" dirty="0">
                <a:latin typeface="Trebuchet MS"/>
                <a:cs typeface="Trebuchet MS"/>
              </a:rPr>
              <a:t>an </a:t>
            </a:r>
            <a:r>
              <a:rPr sz="2400" spc="-5" dirty="0">
                <a:latin typeface="Trebuchet MS"/>
                <a:cs typeface="Trebuchet MS"/>
              </a:rPr>
              <a:t>attribute or </a:t>
            </a:r>
            <a:r>
              <a:rPr sz="2400" spc="-10" dirty="0">
                <a:latin typeface="Trebuchet MS"/>
                <a:cs typeface="Trebuchet MS"/>
              </a:rPr>
              <a:t>combined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attributes.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43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04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64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2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28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958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18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79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939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60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6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92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5940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54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14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575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23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89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5690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229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889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550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210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7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5442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2045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86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52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185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846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50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1796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84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50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16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82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48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1548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815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47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13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796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456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129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7903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450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11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771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431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092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7654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425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086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4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407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067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740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40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06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72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382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6042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71559" y="6353809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71559" y="1143000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3390" y="6432550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65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59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  <a:tabLst>
                <a:tab pos="8152765" algn="l"/>
              </a:tabLst>
            </a:pPr>
            <a:r>
              <a:rPr spc="-5" dirty="0"/>
              <a:t>First Normal Form (1NF) (Cont.)	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676909" y="6407482"/>
            <a:ext cx="1498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dirty="0">
                <a:solidFill>
                  <a:srgbClr val="454552"/>
                </a:solidFill>
                <a:latin typeface="Arial"/>
                <a:cs typeface="Arial"/>
              </a:rPr>
              <a:t>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35940" y="1252220"/>
            <a:ext cx="46526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25" b="1" spc="-982" baseline="12820" dirty="0">
                <a:solidFill>
                  <a:srgbClr val="717BA2"/>
                </a:solidFill>
                <a:latin typeface="MS Office Symbol Bold"/>
                <a:cs typeface="MS Office Symbol Bold"/>
              </a:rPr>
              <a:t></a:t>
            </a:r>
            <a:r>
              <a:rPr sz="2925" b="1" spc="450" baseline="12820" dirty="0">
                <a:solidFill>
                  <a:srgbClr val="717BA2"/>
                </a:solidFill>
                <a:latin typeface="MS Office Symbol Bold"/>
                <a:cs typeface="MS Office Symbol Bold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Example </a:t>
            </a:r>
            <a:r>
              <a:rPr sz="2600" dirty="0">
                <a:latin typeface="Gill Sans MT"/>
                <a:cs typeface="Gill Sans MT"/>
              </a:rPr>
              <a:t>of a </a:t>
            </a:r>
            <a:r>
              <a:rPr sz="2600" spc="-5" dirty="0">
                <a:latin typeface="Gill Sans MT"/>
                <a:cs typeface="Gill Sans MT"/>
              </a:rPr>
              <a:t>table </a:t>
            </a:r>
            <a:r>
              <a:rPr sz="2600" dirty="0">
                <a:latin typeface="Gill Sans MT"/>
                <a:cs typeface="Gill Sans MT"/>
              </a:rPr>
              <a:t>not in 1NF</a:t>
            </a:r>
            <a:r>
              <a:rPr sz="2600" spc="-15" dirty="0">
                <a:latin typeface="Gill Sans MT"/>
                <a:cs typeface="Gill Sans MT"/>
              </a:rPr>
              <a:t> </a:t>
            </a:r>
            <a:r>
              <a:rPr sz="2600" dirty="0">
                <a:latin typeface="Trebuchet MS"/>
                <a:cs typeface="Trebuchet MS"/>
              </a:rPr>
              <a:t>: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35940" y="3780790"/>
            <a:ext cx="4918710" cy="144018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600" spc="-5" dirty="0">
                <a:latin typeface="Trebuchet MS"/>
                <a:cs typeface="Trebuchet MS"/>
              </a:rPr>
              <a:t>It violates the 1NF</a:t>
            </a:r>
            <a:r>
              <a:rPr sz="2600" spc="-3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because: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925" b="1" spc="-982" baseline="12820" dirty="0">
                <a:solidFill>
                  <a:srgbClr val="717BA2"/>
                </a:solidFill>
                <a:latin typeface="MS Office Symbol Bold"/>
                <a:cs typeface="MS Office Symbol Bold"/>
              </a:rPr>
              <a:t></a:t>
            </a:r>
            <a:r>
              <a:rPr sz="2925" b="1" spc="457" baseline="12820" dirty="0">
                <a:solidFill>
                  <a:srgbClr val="717BA2"/>
                </a:solidFill>
                <a:latin typeface="MS Office Symbol Bold"/>
                <a:cs typeface="MS Office Symbol Bold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Attribute values are not</a:t>
            </a:r>
            <a:r>
              <a:rPr sz="2600" spc="-3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single.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925" b="1" spc="-982" baseline="12820" dirty="0">
                <a:solidFill>
                  <a:srgbClr val="717BA2"/>
                </a:solidFill>
                <a:latin typeface="MS Office Symbol Bold"/>
                <a:cs typeface="MS Office Symbol Bold"/>
              </a:rPr>
              <a:t></a:t>
            </a:r>
            <a:r>
              <a:rPr sz="2925" b="1" spc="457" baseline="12820" dirty="0">
                <a:solidFill>
                  <a:srgbClr val="717BA2"/>
                </a:solidFill>
                <a:latin typeface="MS Office Symbol Bold"/>
                <a:cs typeface="MS Office Symbol Bold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Repeating groups</a:t>
            </a:r>
            <a:r>
              <a:rPr sz="2600" spc="-1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exists.</a:t>
            </a:r>
            <a:endParaRPr sz="2600">
              <a:latin typeface="Trebuchet MS"/>
              <a:cs typeface="Trebuchet MS"/>
            </a:endParaRPr>
          </a:p>
        </p:txBody>
      </p:sp>
      <p:graphicFrame>
        <p:nvGraphicFramePr>
          <p:cNvPr id="70" name="object 70"/>
          <p:cNvGraphicFramePr>
            <a:graphicFrameLocks noGrp="1"/>
          </p:cNvGraphicFramePr>
          <p:nvPr/>
        </p:nvGraphicFramePr>
        <p:xfrm>
          <a:off x="457200" y="1828800"/>
          <a:ext cx="8077834" cy="1903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6055"/>
                <a:gridCol w="2583180"/>
                <a:gridCol w="1998344"/>
                <a:gridCol w="847090"/>
                <a:gridCol w="1193165"/>
              </a:tblGrid>
              <a:tr h="401320"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Group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R="2298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Topic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5937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Student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solidFill>
                      <a:srgbClr val="717BA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Score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solidFill>
                      <a:srgbClr val="717BA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6555">
                <a:tc rowSpan="4"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Group</a:t>
                      </a:r>
                      <a:r>
                        <a:rPr sz="1800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200025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Group</a:t>
                      </a:r>
                      <a:r>
                        <a:rPr sz="180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solidFill>
                      <a:srgbClr val="D4D6D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R="23114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Intro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MongoDB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R="228600" algn="ctr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Intro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MySQL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Sok San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marks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solidFill>
                      <a:srgbClr val="D4D6DF"/>
                    </a:solidFill>
                  </a:tcPr>
                </a:tc>
              </a:tr>
              <a:tr h="3727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20" marB="0">
                    <a:solidFill>
                      <a:srgbClr val="D4D6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20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Sao Ry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marks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solidFill>
                      <a:srgbClr val="EAEBEF"/>
                    </a:solidFill>
                  </a:tcPr>
                </a:tc>
              </a:tr>
              <a:tr h="3771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20" marB="0">
                    <a:solidFill>
                      <a:srgbClr val="D4D6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20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Chan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Tina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19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marks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solidFill>
                      <a:srgbClr val="D4D6DF"/>
                    </a:solidFill>
                  </a:tcPr>
                </a:tc>
              </a:tr>
              <a:tr h="3759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20" marB="0">
                    <a:solidFill>
                      <a:srgbClr val="D4D6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20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Tith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Sophea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marks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solidFill>
                      <a:srgbClr val="EAEB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43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04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64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2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28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958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18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79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939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60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6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92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5940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54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14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575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23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89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5690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229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889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550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210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7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5442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2045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86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52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185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846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50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1796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84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50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16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82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48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1548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815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47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13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796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456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129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7903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450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11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771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431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092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7654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425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086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4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407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067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740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40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06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72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382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6042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71559" y="6353809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71559" y="1143000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3390" y="6432550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65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59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  <a:tabLst>
                <a:tab pos="8152765" algn="l"/>
              </a:tabLst>
            </a:pPr>
            <a:r>
              <a:rPr spc="-5" dirty="0"/>
              <a:t>First Normal Form (1NF) (Cont.)	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676909" y="6407482"/>
            <a:ext cx="1498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dirty="0">
                <a:solidFill>
                  <a:srgbClr val="454552"/>
                </a:solidFill>
                <a:latin typeface="Arial"/>
                <a:cs typeface="Arial"/>
              </a:rPr>
              <a:t>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35940" y="1252220"/>
            <a:ext cx="29400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25" b="1" spc="-982" baseline="12820" dirty="0">
                <a:solidFill>
                  <a:srgbClr val="717BA2"/>
                </a:solidFill>
                <a:latin typeface="MS Office Symbol Bold"/>
                <a:cs typeface="MS Office Symbol Bold"/>
              </a:rPr>
              <a:t></a:t>
            </a:r>
            <a:r>
              <a:rPr sz="2925" b="1" spc="419" baseline="12820" dirty="0">
                <a:solidFill>
                  <a:srgbClr val="717BA2"/>
                </a:solidFill>
                <a:latin typeface="MS Office Symbol Bold"/>
                <a:cs typeface="MS Office Symbol Bold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After</a:t>
            </a:r>
            <a:r>
              <a:rPr sz="2600" spc="-3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eliminating: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35940" y="4084320"/>
            <a:ext cx="702437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25" b="1" spc="-982" baseline="12820" dirty="0">
                <a:solidFill>
                  <a:srgbClr val="717BA2"/>
                </a:solidFill>
                <a:latin typeface="MS Office Symbol Bold"/>
                <a:cs typeface="MS Office Symbol Bold"/>
              </a:rPr>
              <a:t></a:t>
            </a:r>
            <a:r>
              <a:rPr sz="2925" b="1" spc="457" baseline="12820" dirty="0">
                <a:solidFill>
                  <a:srgbClr val="717BA2"/>
                </a:solidFill>
                <a:latin typeface="MS Office Symbol Bold"/>
                <a:cs typeface="MS Office Symbol Bold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Now it is in 1NF.</a:t>
            </a:r>
            <a:endParaRPr sz="2600">
              <a:latin typeface="Trebuchet MS"/>
              <a:cs typeface="Trebuchet MS"/>
            </a:endParaRPr>
          </a:p>
          <a:p>
            <a:pPr marL="285750">
              <a:lnSpc>
                <a:spcPct val="100000"/>
              </a:lnSpc>
            </a:pPr>
            <a:r>
              <a:rPr sz="2600" spc="-5" dirty="0">
                <a:latin typeface="Trebuchet MS"/>
                <a:cs typeface="Trebuchet MS"/>
              </a:rPr>
              <a:t>However, it might still violate 2NF and so</a:t>
            </a:r>
            <a:r>
              <a:rPr sz="2600" spc="-1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on.</a:t>
            </a:r>
            <a:endParaRPr sz="2600">
              <a:latin typeface="Trebuchet MS"/>
              <a:cs typeface="Trebuchet MS"/>
            </a:endParaRPr>
          </a:p>
        </p:txBody>
      </p:sp>
      <p:graphicFrame>
        <p:nvGraphicFramePr>
          <p:cNvPr id="70" name="object 70"/>
          <p:cNvGraphicFramePr>
            <a:graphicFrameLocks noGrp="1"/>
          </p:cNvGraphicFramePr>
          <p:nvPr/>
        </p:nvGraphicFramePr>
        <p:xfrm>
          <a:off x="490219" y="1828800"/>
          <a:ext cx="8196578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1565"/>
                <a:gridCol w="2019300"/>
                <a:gridCol w="1766569"/>
                <a:gridCol w="1805940"/>
                <a:gridCol w="1513204"/>
              </a:tblGrid>
              <a:tr h="381000">
                <a:tc>
                  <a:txBody>
                    <a:bodyPr/>
                    <a:lstStyle/>
                    <a:p>
                      <a:pPr marR="12573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Group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Topic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1270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Family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Given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R="11811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Score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solidFill>
                      <a:srgbClr val="717BA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R="12573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Intro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MongoDB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20891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Sok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R="781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San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R="11938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18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solidFill>
                      <a:srgbClr val="D4D6D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R="12573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Intro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MongoDB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20701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Sao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Ry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R="11938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17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solidFill>
                      <a:srgbClr val="EAEB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R="126364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Intro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 MySQL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20764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Chan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R="781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Tina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R="11938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19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solidFill>
                      <a:srgbClr val="D4D6D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R="126364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Intro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 MySQL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208279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Tith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4946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Sophea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R="11938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16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solidFill>
                      <a:srgbClr val="EAEB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43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04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64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2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28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958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18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79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939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60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6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92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5940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54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14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575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23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89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5690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229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889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550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210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7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5442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2045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86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52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185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846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50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1796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84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50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16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82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48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1548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815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47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13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796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456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129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7903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450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11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771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431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092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7654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425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086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4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407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067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740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40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06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72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382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6042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71559" y="6353809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71559" y="1143000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3390" y="6432550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65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59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  <a:tabLst>
                <a:tab pos="8152765" algn="l"/>
              </a:tabLst>
            </a:pPr>
            <a:r>
              <a:rPr lang="en-US" spc="-5" dirty="0" smtClean="0"/>
              <a:t>Example</a:t>
            </a:r>
            <a:r>
              <a:rPr spc="-5" dirty="0"/>
              <a:t>	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676909" y="6407482"/>
            <a:ext cx="1498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dirty="0">
                <a:solidFill>
                  <a:srgbClr val="454552"/>
                </a:solidFill>
                <a:latin typeface="Arial"/>
                <a:cs typeface="Arial"/>
              </a:rPr>
              <a:t>8</a:t>
            </a:fld>
            <a:endParaRPr sz="1400">
              <a:latin typeface="Arial"/>
              <a:cs typeface="Arial"/>
            </a:endParaRPr>
          </a:p>
        </p:txBody>
      </p:sp>
      <p:pic>
        <p:nvPicPr>
          <p:cNvPr id="72" name="Picture 3" descr="fig 05-t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" y="1148411"/>
            <a:ext cx="7535863" cy="548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09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43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04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64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2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28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958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18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79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939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60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6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92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5940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54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14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575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23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89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5690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229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889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5502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2107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7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5442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2045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865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525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1857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8462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50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17969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840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500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16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82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48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1548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815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475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136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796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456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1299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7903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450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111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771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431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092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7654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4258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0861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465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4070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0674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74050" y="6353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4009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0613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7216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38209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604250" y="6353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71559" y="6353809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71559" y="1143000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3390" y="6432550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65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488949" y="535940"/>
            <a:ext cx="8166100" cy="566821"/>
          </a:xfrm>
          <a:prstGeom prst="rect">
            <a:avLst/>
          </a:prstGeom>
        </p:spPr>
        <p:txBody>
          <a:bodyPr vert="horz" wrap="square" lIns="0" tIns="73659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  <a:tabLst>
                <a:tab pos="8152765" algn="l"/>
              </a:tabLst>
            </a:pPr>
            <a:r>
              <a:rPr lang="en-US" spc="-5" dirty="0" smtClean="0"/>
              <a:t>Example (Repeating groups)</a:t>
            </a:r>
            <a:r>
              <a:rPr spc="-5" dirty="0"/>
              <a:t>	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676909" y="6407482"/>
            <a:ext cx="1498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dirty="0">
                <a:solidFill>
                  <a:srgbClr val="454552"/>
                </a:solidFill>
                <a:latin typeface="Arial"/>
                <a:cs typeface="Arial"/>
              </a:rPr>
              <a:t>9</a:t>
            </a:fld>
            <a:endParaRPr sz="1400">
              <a:latin typeface="Arial"/>
              <a:cs typeface="Arial"/>
            </a:endParaRPr>
          </a:p>
        </p:txBody>
      </p:sp>
      <p:pic>
        <p:nvPicPr>
          <p:cNvPr id="70" name="Picture 4" descr="fig 05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2438400"/>
            <a:ext cx="77724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801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3D99BC9DF8C04D9D928F6A8DA9537D" ma:contentTypeVersion="4" ma:contentTypeDescription="Create a new document." ma:contentTypeScope="" ma:versionID="2471ceac72fa167244f68fbb8aa8c78a">
  <xsd:schema xmlns:xsd="http://www.w3.org/2001/XMLSchema" xmlns:xs="http://www.w3.org/2001/XMLSchema" xmlns:p="http://schemas.microsoft.com/office/2006/metadata/properties" xmlns:ns2="e95c14ef-eb61-45fd-8e6d-dfae3b0999e5" targetNamespace="http://schemas.microsoft.com/office/2006/metadata/properties" ma:root="true" ma:fieldsID="bcb4777d4bf4a0dbbc31d825b004a720" ns2:_="">
    <xsd:import namespace="e95c14ef-eb61-45fd-8e6d-dfae3b0999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5c14ef-eb61-45fd-8e6d-dfae3b0999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690FF0-3533-4444-AE76-00797DC85EB4}"/>
</file>

<file path=customXml/itemProps2.xml><?xml version="1.0" encoding="utf-8"?>
<ds:datastoreItem xmlns:ds="http://schemas.openxmlformats.org/officeDocument/2006/customXml" ds:itemID="{CA683C17-4675-4371-B7AB-268A3DC27F65}"/>
</file>

<file path=customXml/itemProps3.xml><?xml version="1.0" encoding="utf-8"?>
<ds:datastoreItem xmlns:ds="http://schemas.openxmlformats.org/officeDocument/2006/customXml" ds:itemID="{0C29E79C-398C-417D-A7D6-8B393AB62BD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1594</Words>
  <Application>Microsoft Office PowerPoint</Application>
  <PresentationFormat>On-screen Show (4:3)</PresentationFormat>
  <Paragraphs>606</Paragraphs>
  <Slides>39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Bookman Old Style</vt:lpstr>
      <vt:lpstr>Calibri</vt:lpstr>
      <vt:lpstr>Gill Sans MT</vt:lpstr>
      <vt:lpstr>MS Office Symbol Bold</vt:lpstr>
      <vt:lpstr>Tahoma</vt:lpstr>
      <vt:lpstr>Times New Roman</vt:lpstr>
      <vt:lpstr>Trebuchet MS</vt:lpstr>
      <vt:lpstr>Office Theme</vt:lpstr>
      <vt:lpstr>Normalization</vt:lpstr>
      <vt:lpstr>Normalization </vt:lpstr>
      <vt:lpstr>Normalization (Cont.) </vt:lpstr>
      <vt:lpstr>Steps of Normalization </vt:lpstr>
      <vt:lpstr>First Normal Form (1NF) </vt:lpstr>
      <vt:lpstr>First Normal Form (1NF) (Cont.) </vt:lpstr>
      <vt:lpstr>First Normal Form (1NF) (Cont.) </vt:lpstr>
      <vt:lpstr>Example </vt:lpstr>
      <vt:lpstr>Example (Repeating groups) </vt:lpstr>
      <vt:lpstr>Example Data Organization:  First Normal Form </vt:lpstr>
      <vt:lpstr>Example </vt:lpstr>
      <vt:lpstr>Example</vt:lpstr>
      <vt:lpstr>Problem in 1NF</vt:lpstr>
      <vt:lpstr> Functional Dependencies </vt:lpstr>
      <vt:lpstr> Functional Dependencies (cont.) </vt:lpstr>
      <vt:lpstr> Functional Dependencies (cont.) </vt:lpstr>
      <vt:lpstr> Determinant </vt:lpstr>
      <vt:lpstr> Second Normal Form (2NF) </vt:lpstr>
      <vt:lpstr>1NF to 2NF –Example</vt:lpstr>
      <vt:lpstr>Problems Resolved in 2NF</vt:lpstr>
      <vt:lpstr>Problems Remaining in 2NF</vt:lpstr>
      <vt:lpstr>Example of a table not in 2NF:</vt:lpstr>
      <vt:lpstr>CourseID</vt:lpstr>
      <vt:lpstr>Example </vt:lpstr>
      <vt:lpstr>Example </vt:lpstr>
      <vt:lpstr> Third Normal Form (3NF) </vt:lpstr>
      <vt:lpstr>2NF to 3NF –Example </vt:lpstr>
      <vt:lpstr>Problems Resolved in 3NF </vt:lpstr>
      <vt:lpstr>PowerPoint Presentation</vt:lpstr>
      <vt:lpstr>Done? Oh no, it is still not in 1NF yet.  Remove Repeating row.</vt:lpstr>
      <vt:lpstr>Boyce Codd Normal Form (BCNF) – 3.5NF</vt:lpstr>
      <vt:lpstr> Boyce Codd Normal Form (BCNF) (Cont.) </vt:lpstr>
      <vt:lpstr>PowerPoint Presentation</vt:lpstr>
      <vt:lpstr> Forth Normal Form (4NF) </vt:lpstr>
      <vt:lpstr> Forth Normal Form (4NF) (Cont.) </vt:lpstr>
      <vt:lpstr>PowerPoint Presentation</vt:lpstr>
      <vt:lpstr> Fifth Normal Form (5NF) </vt:lpstr>
      <vt:lpstr> Fifth Normal Form (5NF) (Cont.)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</dc:title>
  <dc:creator>Zeeshan Saleem Khan</dc:creator>
  <cp:lastModifiedBy>Zeeshan Saleem Khan</cp:lastModifiedBy>
  <cp:revision>16</cp:revision>
  <dcterms:created xsi:type="dcterms:W3CDTF">2017-11-13T04:32:10Z</dcterms:created>
  <dcterms:modified xsi:type="dcterms:W3CDTF">2017-11-15T08:29:37Z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2015-12-15T00:00:00Z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2017-11-13T00:00:00Z</vt:filetime>
  </property>
  <property fmtid="{D5CDD505-2E9C-101B-9397-08002B2CF9AE}" pid="5" name="ContentTypeId">
    <vt:lpwstr>0x0101006E3D99BC9DF8C04D9D928F6A8DA9537D</vt:lpwstr>
  </property>
</Properties>
</file>