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75" r:id="rId12"/>
    <p:sldId id="276" r:id="rId13"/>
    <p:sldId id="277" r:id="rId14"/>
    <p:sldId id="266" r:id="rId15"/>
    <p:sldId id="267" r:id="rId16"/>
    <p:sldId id="268" r:id="rId17"/>
    <p:sldId id="269" r:id="rId18"/>
    <p:sldId id="270" r:id="rId19"/>
    <p:sldId id="271" r:id="rId20"/>
    <p:sldId id="272" r:id="rId21"/>
    <p:sldId id="273" r:id="rId22"/>
    <p:sldId id="274"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35" Type="http://schemas.openxmlformats.org/officeDocument/2006/relationships/customXml" Target="../customXml/item3.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7E8016-AED8-4194-B439-81115742F6A2}" type="datetimeFigureOut">
              <a:rPr lang="en-US" smtClean="0"/>
              <a:t>11/4/2021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C159AC-09E9-47F4-84F7-92FD7274A7A4}" type="slidenum">
              <a:rPr lang="en-US" smtClean="0"/>
              <a:t>‹#›</a:t>
            </a:fld>
            <a:endParaRPr lang="en-US"/>
          </a:p>
        </p:txBody>
      </p:sp>
    </p:spTree>
    <p:extLst>
      <p:ext uri="{BB962C8B-B14F-4D97-AF65-F5344CB8AC3E}">
        <p14:creationId xmlns:p14="http://schemas.microsoft.com/office/powerpoint/2010/main" val="1921297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D24A5-ABDE-4587-A680-B331AA6D74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0BDBD1-47EB-45AC-8AFE-9777FA70FD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06AACB-87E9-40D8-BE95-C327315C917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A95AD5E-8D33-4DCC-BE29-795CEC1C4B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73C74B-7C4F-4550-8C54-0FC5AB4328B3}"/>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1250852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1B42D-379A-4BBE-8D52-DCF708C2B6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95A927-BF6A-4A14-B12D-D85832D00B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BD3C8B-30C0-46DD-AB96-EF6D266C043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B2607A36-C3EA-4ECC-9AFA-C2936F4608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8F7E96-5913-4827-9F7D-BDBCBE60F934}"/>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2467792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239B13-3DFD-4159-8861-34456C2B15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EA3E0B-9999-4B72-AAF5-0497776521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B8E17E-5AEA-4166-9EE1-51FADD7C578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040A926-F466-4FC5-A8A1-15D34D0338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9E1F51-FB98-414C-A530-A33B5C8F69F9}"/>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2521099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785A9-3E39-4A22-95FE-831453E981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7F1EDB-EDB5-4CA4-8EC2-6EB4678195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E846A349-3936-48BF-9996-9BF9445123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47D452-F1E8-4601-A844-8AD6A87941C5}"/>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108093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62B5C-99E4-4F92-BCB1-30BFB14F74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30368A-03E9-4740-936C-4CBA2E281B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EE22F5-B212-471B-BF8F-BDC1473735B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48A793D-FC10-45E4-859A-BE461EC161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E15C35-6D5B-477A-A30E-95DA7A45EBA2}"/>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225802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C50FB-AD4B-4138-B9C4-0F622E8C7F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9F9CD5-302B-4813-8DE5-759113C75C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43EA45-3EAC-4448-BDA7-1661B06335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9AFD92-D8DF-460B-987B-9DFE0187DFE9}"/>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838CFE7-5112-422A-9477-CC6EA41FC2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80B81C-7F80-460C-9371-1386136D8D63}"/>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3144680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D971C-3F95-4420-8038-F4EF2CB903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5A6092-9BA4-4D65-9BB2-8838B2FAB7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66F7C5-5205-4EF1-B237-1DF1669C21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497FC2-381B-49F3-9794-6852C47281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324255-A4AE-4823-8CC7-EFEB329E81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F76011-7229-4FEC-89B3-AEBF80B64F6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73F21C2-8BEB-4BE1-946E-361F46D961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1C2FA7-98C9-4ED6-8566-1E69DB1ED2B9}"/>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1503856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6DA1D-0C36-4228-868D-4848B09617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999AFF-50F0-48C1-8821-3E101531AFD8}"/>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6FDA3EAA-338E-4FA4-ADD5-4DA409992D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4433984-7FC0-4FAC-8348-31C8387A957F}"/>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1071936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271D32-041F-40AB-840C-9A75D616CE71}"/>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091D1762-E4C4-4D4E-AEC5-53137A2AD0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DF853-E573-46E5-8ED8-173F1E866453}"/>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3633376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5D9F8-C15E-4426-B195-7D907480F8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B38C6E-8592-4135-9BDB-2979C266EE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A740AC-486E-4159-A525-3EB5A4D980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CB49A0-E945-40FB-8519-917315FFC63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1576EA7-A27D-4986-91CA-5DA64DCB58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A5A981-8A1C-4E16-BE46-85CA460526A8}"/>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141649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F23EB-FC91-4F79-9C42-C2D180F55C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55198E-3A62-468B-89A5-79028037BD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8AC7BE-6D72-489E-9138-E457A87891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11E720-3A01-4CC6-976B-C42223620EA4}"/>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D33F328-266A-437F-A92A-5E171A4F2B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1817E6-AB07-4CC2-B8A3-386F320AC63D}"/>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2326711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3454BF-7E60-44C1-824A-37A764EC9C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4775A1-4368-499B-A739-C1AC5E49F6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8076AF-09D1-4F75-8325-A99FC5ABB1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5D60D884-6EC3-4D60-8F5E-E1A1BBDE74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66FF0EB-F5DB-4037-B0F9-E03EA65008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D1F45E-4937-46E5-9C1E-39BA4D08C51D}" type="slidenum">
              <a:rPr lang="en-US" smtClean="0"/>
              <a:t>‹#›</a:t>
            </a:fld>
            <a:endParaRPr lang="en-US"/>
          </a:p>
        </p:txBody>
      </p:sp>
      <p:sp>
        <p:nvSpPr>
          <p:cNvPr id="8" name="Rectangle 7">
            <a:extLst>
              <a:ext uri="{FF2B5EF4-FFF2-40B4-BE49-F238E27FC236}">
                <a16:creationId xmlns:a16="http://schemas.microsoft.com/office/drawing/2014/main" id="{F0D35611-613A-42A9-AF4C-227E28A628D4}"/>
              </a:ext>
            </a:extLst>
          </p:cNvPr>
          <p:cNvSpPr/>
          <p:nvPr userDrawn="1"/>
        </p:nvSpPr>
        <p:spPr>
          <a:xfrm>
            <a:off x="0" y="0"/>
            <a:ext cx="12192000"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CS211 - Data Structure and Algorithms</a:t>
            </a:r>
          </a:p>
        </p:txBody>
      </p:sp>
      <p:sp>
        <p:nvSpPr>
          <p:cNvPr id="9" name="Rectangle 8">
            <a:extLst>
              <a:ext uri="{FF2B5EF4-FFF2-40B4-BE49-F238E27FC236}">
                <a16:creationId xmlns:a16="http://schemas.microsoft.com/office/drawing/2014/main" id="{E278B5D5-1D46-4E0C-BED0-839079187963}"/>
              </a:ext>
            </a:extLst>
          </p:cNvPr>
          <p:cNvSpPr/>
          <p:nvPr userDrawn="1"/>
        </p:nvSpPr>
        <p:spPr>
          <a:xfrm>
            <a:off x="0" y="6687405"/>
            <a:ext cx="12192000" cy="17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t>Dr. Sharaf Hussain</a:t>
            </a:r>
          </a:p>
        </p:txBody>
      </p:sp>
    </p:spTree>
    <p:extLst>
      <p:ext uri="{BB962C8B-B14F-4D97-AF65-F5344CB8AC3E}">
        <p14:creationId xmlns:p14="http://schemas.microsoft.com/office/powerpoint/2010/main" val="2050093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6.xml"/><Relationship Id="rId4" Type="http://schemas.microsoft.com/office/2007/relationships/hdphoto" Target="../media/hdphoto3.wdp"/></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Layout" Target="../slideLayouts/slideLayout6.xml"/><Relationship Id="rId4" Type="http://schemas.microsoft.com/office/2007/relationships/hdphoto" Target="../media/hdphoto4.wdp"/></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7.xml"/><Relationship Id="rId4" Type="http://schemas.openxmlformats.org/officeDocument/2006/relationships/image" Target="../media/image11.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77B24-F3E9-4EBF-9135-9D4895F0BFCC}"/>
              </a:ext>
            </a:extLst>
          </p:cNvPr>
          <p:cNvSpPr>
            <a:spLocks noGrp="1"/>
          </p:cNvSpPr>
          <p:nvPr>
            <p:ph type="ctrTitle"/>
          </p:nvPr>
        </p:nvSpPr>
        <p:spPr/>
        <p:txBody>
          <a:bodyPr/>
          <a:lstStyle/>
          <a:p>
            <a:r>
              <a:rPr lang="en-US" dirty="0"/>
              <a:t>CS-211 Data Structure &amp; Algorithms</a:t>
            </a:r>
          </a:p>
        </p:txBody>
      </p:sp>
      <p:sp>
        <p:nvSpPr>
          <p:cNvPr id="3" name="Subtitle 2">
            <a:extLst>
              <a:ext uri="{FF2B5EF4-FFF2-40B4-BE49-F238E27FC236}">
                <a16:creationId xmlns:a16="http://schemas.microsoft.com/office/drawing/2014/main" id="{C72566C3-4CD1-4C7E-9C21-7DAF9F2B3BBB}"/>
              </a:ext>
            </a:extLst>
          </p:cNvPr>
          <p:cNvSpPr>
            <a:spLocks noGrp="1"/>
          </p:cNvSpPr>
          <p:nvPr>
            <p:ph type="subTitle" idx="1"/>
          </p:nvPr>
        </p:nvSpPr>
        <p:spPr/>
        <p:txBody>
          <a:bodyPr/>
          <a:lstStyle/>
          <a:p>
            <a:r>
              <a:rPr lang="en-US" dirty="0"/>
              <a:t>Lecture # 1</a:t>
            </a:r>
          </a:p>
          <a:p>
            <a:r>
              <a:rPr lang="en-US" dirty="0"/>
              <a:t>Abstract Data Types</a:t>
            </a:r>
          </a:p>
        </p:txBody>
      </p:sp>
      <p:sp>
        <p:nvSpPr>
          <p:cNvPr id="5" name="Slide Number Placeholder 4">
            <a:extLst>
              <a:ext uri="{FF2B5EF4-FFF2-40B4-BE49-F238E27FC236}">
                <a16:creationId xmlns:a16="http://schemas.microsoft.com/office/drawing/2014/main" id="{0F14E516-1C1F-4A66-94C0-278759112C2F}"/>
              </a:ext>
            </a:extLst>
          </p:cNvPr>
          <p:cNvSpPr>
            <a:spLocks noGrp="1"/>
          </p:cNvSpPr>
          <p:nvPr>
            <p:ph type="sldNum" sz="quarter" idx="12"/>
          </p:nvPr>
        </p:nvSpPr>
        <p:spPr/>
        <p:txBody>
          <a:bodyPr/>
          <a:lstStyle/>
          <a:p>
            <a:fld id="{1AD1F45E-4937-46E5-9C1E-39BA4D08C51D}" type="slidenum">
              <a:rPr lang="en-US" smtClean="0"/>
              <a:t>1</a:t>
            </a:fld>
            <a:endParaRPr lang="en-US"/>
          </a:p>
        </p:txBody>
      </p:sp>
    </p:spTree>
    <p:extLst>
      <p:ext uri="{BB962C8B-B14F-4D97-AF65-F5344CB8AC3E}">
        <p14:creationId xmlns:p14="http://schemas.microsoft.com/office/powerpoint/2010/main" val="919658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F51EC-98A8-4101-9B58-8B14E3F561B8}"/>
              </a:ext>
            </a:extLst>
          </p:cNvPr>
          <p:cNvSpPr>
            <a:spLocks noGrp="1"/>
          </p:cNvSpPr>
          <p:nvPr>
            <p:ph type="title"/>
          </p:nvPr>
        </p:nvSpPr>
        <p:spPr/>
        <p:txBody>
          <a:bodyPr/>
          <a:lstStyle/>
          <a:p>
            <a:r>
              <a:rPr lang="en-US" dirty="0"/>
              <a:t>Using the ADT</a:t>
            </a:r>
          </a:p>
        </p:txBody>
      </p:sp>
      <p:sp>
        <p:nvSpPr>
          <p:cNvPr id="7" name="Slide Number Placeholder 6">
            <a:extLst>
              <a:ext uri="{FF2B5EF4-FFF2-40B4-BE49-F238E27FC236}">
                <a16:creationId xmlns:a16="http://schemas.microsoft.com/office/drawing/2014/main" id="{250675B6-AABB-48E2-A61A-15BD556E7DC8}"/>
              </a:ext>
            </a:extLst>
          </p:cNvPr>
          <p:cNvSpPr>
            <a:spLocks noGrp="1"/>
          </p:cNvSpPr>
          <p:nvPr>
            <p:ph type="sldNum" sz="quarter" idx="12"/>
          </p:nvPr>
        </p:nvSpPr>
        <p:spPr/>
        <p:txBody>
          <a:bodyPr/>
          <a:lstStyle/>
          <a:p>
            <a:fld id="{1AD1F45E-4937-46E5-9C1E-39BA4D08C51D}" type="slidenum">
              <a:rPr lang="en-US" smtClean="0"/>
              <a:t>10</a:t>
            </a:fld>
            <a:endParaRPr lang="en-US"/>
          </a:p>
        </p:txBody>
      </p:sp>
      <p:grpSp>
        <p:nvGrpSpPr>
          <p:cNvPr id="3" name="Group 4">
            <a:extLst>
              <a:ext uri="{FF2B5EF4-FFF2-40B4-BE49-F238E27FC236}">
                <a16:creationId xmlns:a16="http://schemas.microsoft.com/office/drawing/2014/main" id="{E58E5DD4-E9B0-4ACC-A78D-7A0BCDBD8C34}"/>
              </a:ext>
            </a:extLst>
          </p:cNvPr>
          <p:cNvGrpSpPr>
            <a:grpSpLocks noChangeAspect="1"/>
          </p:cNvGrpSpPr>
          <p:nvPr/>
        </p:nvGrpSpPr>
        <p:grpSpPr bwMode="auto">
          <a:xfrm>
            <a:off x="4112466" y="365125"/>
            <a:ext cx="7774734" cy="6324801"/>
            <a:chOff x="1730" y="887"/>
            <a:chExt cx="4220" cy="3433"/>
          </a:xfrm>
        </p:grpSpPr>
        <p:sp>
          <p:nvSpPr>
            <p:cNvPr id="4" name="AutoShape 3">
              <a:extLst>
                <a:ext uri="{FF2B5EF4-FFF2-40B4-BE49-F238E27FC236}">
                  <a16:creationId xmlns:a16="http://schemas.microsoft.com/office/drawing/2014/main" id="{0FB41BDD-1678-4235-8C9F-80AB89E07CB3}"/>
                </a:ext>
              </a:extLst>
            </p:cNvPr>
            <p:cNvSpPr>
              <a:spLocks noChangeAspect="1" noChangeArrowheads="1" noTextEdit="1"/>
            </p:cNvSpPr>
            <p:nvPr/>
          </p:nvSpPr>
          <p:spPr bwMode="auto">
            <a:xfrm>
              <a:off x="1730" y="887"/>
              <a:ext cx="4220" cy="3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a:extLst>
                <a:ext uri="{FF2B5EF4-FFF2-40B4-BE49-F238E27FC236}">
                  <a16:creationId xmlns:a16="http://schemas.microsoft.com/office/drawing/2014/main" id="{68789375-3286-49DE-B879-37A82D8FA4A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730" y="887"/>
              <a:ext cx="4226" cy="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897713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A10947-34BE-4676-8EF6-5173C08CE3CD}"/>
              </a:ext>
            </a:extLst>
          </p:cNvPr>
          <p:cNvSpPr>
            <a:spLocks noGrp="1"/>
          </p:cNvSpPr>
          <p:nvPr>
            <p:ph type="title"/>
          </p:nvPr>
        </p:nvSpPr>
        <p:spPr/>
        <p:txBody>
          <a:bodyPr/>
          <a:lstStyle/>
          <a:p>
            <a:r>
              <a:rPr lang="en-US" dirty="0"/>
              <a:t>Implementing ADT</a:t>
            </a:r>
          </a:p>
        </p:txBody>
      </p:sp>
      <p:sp>
        <p:nvSpPr>
          <p:cNvPr id="14" name="Slide Number Placeholder 13">
            <a:extLst>
              <a:ext uri="{FF2B5EF4-FFF2-40B4-BE49-F238E27FC236}">
                <a16:creationId xmlns:a16="http://schemas.microsoft.com/office/drawing/2014/main" id="{EBD12193-93FB-4368-A006-0BBED4B038F3}"/>
              </a:ext>
            </a:extLst>
          </p:cNvPr>
          <p:cNvSpPr>
            <a:spLocks noGrp="1"/>
          </p:cNvSpPr>
          <p:nvPr>
            <p:ph type="sldNum" sz="quarter" idx="12"/>
          </p:nvPr>
        </p:nvSpPr>
        <p:spPr/>
        <p:txBody>
          <a:bodyPr/>
          <a:lstStyle/>
          <a:p>
            <a:fld id="{1AD1F45E-4937-46E5-9C1E-39BA4D08C51D}" type="slidenum">
              <a:rPr lang="en-US" smtClean="0"/>
              <a:t>11</a:t>
            </a:fld>
            <a:endParaRPr lang="en-US"/>
          </a:p>
        </p:txBody>
      </p:sp>
      <p:grpSp>
        <p:nvGrpSpPr>
          <p:cNvPr id="2" name="Group 4">
            <a:extLst>
              <a:ext uri="{FF2B5EF4-FFF2-40B4-BE49-F238E27FC236}">
                <a16:creationId xmlns:a16="http://schemas.microsoft.com/office/drawing/2014/main" id="{B4AD2BFB-22E8-4327-8AB3-B71B7596CAF4}"/>
              </a:ext>
            </a:extLst>
          </p:cNvPr>
          <p:cNvGrpSpPr>
            <a:grpSpLocks noChangeAspect="1"/>
          </p:cNvGrpSpPr>
          <p:nvPr/>
        </p:nvGrpSpPr>
        <p:grpSpPr bwMode="auto">
          <a:xfrm>
            <a:off x="2103438" y="1373188"/>
            <a:ext cx="7985125" cy="5275262"/>
            <a:chOff x="1325" y="865"/>
            <a:chExt cx="5030" cy="3323"/>
          </a:xfrm>
        </p:grpSpPr>
        <p:sp>
          <p:nvSpPr>
            <p:cNvPr id="3" name="AutoShape 3">
              <a:extLst>
                <a:ext uri="{FF2B5EF4-FFF2-40B4-BE49-F238E27FC236}">
                  <a16:creationId xmlns:a16="http://schemas.microsoft.com/office/drawing/2014/main" id="{434D000A-F8E7-47B7-AAC5-15DD3225679F}"/>
                </a:ext>
              </a:extLst>
            </p:cNvPr>
            <p:cNvSpPr>
              <a:spLocks noChangeAspect="1" noChangeArrowheads="1" noTextEdit="1"/>
            </p:cNvSpPr>
            <p:nvPr/>
          </p:nvSpPr>
          <p:spPr bwMode="auto">
            <a:xfrm>
              <a:off x="1325" y="865"/>
              <a:ext cx="5030" cy="3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053" name="Picture 5">
              <a:extLst>
                <a:ext uri="{FF2B5EF4-FFF2-40B4-BE49-F238E27FC236}">
                  <a16:creationId xmlns:a16="http://schemas.microsoft.com/office/drawing/2014/main" id="{F0950AA5-A555-47BD-9B50-DA8B43B7C2D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325" y="865"/>
              <a:ext cx="5038" cy="3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276775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9C900-7EB8-4BA4-9B43-8AB73ABD25DB}"/>
              </a:ext>
            </a:extLst>
          </p:cNvPr>
          <p:cNvSpPr>
            <a:spLocks noGrp="1"/>
          </p:cNvSpPr>
          <p:nvPr>
            <p:ph type="title"/>
          </p:nvPr>
        </p:nvSpPr>
        <p:spPr/>
        <p:txBody>
          <a:bodyPr/>
          <a:lstStyle/>
          <a:p>
            <a:r>
              <a:rPr lang="en-US" dirty="0"/>
              <a:t>Implementing ADT</a:t>
            </a:r>
          </a:p>
        </p:txBody>
      </p:sp>
      <p:pic>
        <p:nvPicPr>
          <p:cNvPr id="6" name="Picture 5">
            <a:extLst>
              <a:ext uri="{FF2B5EF4-FFF2-40B4-BE49-F238E27FC236}">
                <a16:creationId xmlns:a16="http://schemas.microsoft.com/office/drawing/2014/main" id="{E808F509-162F-48C6-8DF6-F751707B69A7}"/>
              </a:ext>
            </a:extLst>
          </p:cNvPr>
          <p:cNvPicPr>
            <a:picLocks noChangeAspect="1"/>
          </p:cNvPicPr>
          <p:nvPr/>
        </p:nvPicPr>
        <p:blipFill>
          <a:blip r:embed="rId2">
            <a:lum bright="-20000" contrast="40000"/>
          </a:blip>
          <a:stretch>
            <a:fillRect/>
          </a:stretch>
        </p:blipFill>
        <p:spPr>
          <a:xfrm>
            <a:off x="2644333" y="1260761"/>
            <a:ext cx="7666801" cy="348491"/>
          </a:xfrm>
          <a:prstGeom prst="rect">
            <a:avLst/>
          </a:prstGeom>
        </p:spPr>
      </p:pic>
      <p:sp>
        <p:nvSpPr>
          <p:cNvPr id="8" name="Slide Number Placeholder 7">
            <a:extLst>
              <a:ext uri="{FF2B5EF4-FFF2-40B4-BE49-F238E27FC236}">
                <a16:creationId xmlns:a16="http://schemas.microsoft.com/office/drawing/2014/main" id="{1D72899C-BED8-4243-96F4-4F3CE9B9211A}"/>
              </a:ext>
            </a:extLst>
          </p:cNvPr>
          <p:cNvSpPr>
            <a:spLocks noGrp="1"/>
          </p:cNvSpPr>
          <p:nvPr>
            <p:ph type="sldNum" sz="quarter" idx="12"/>
          </p:nvPr>
        </p:nvSpPr>
        <p:spPr/>
        <p:txBody>
          <a:bodyPr/>
          <a:lstStyle/>
          <a:p>
            <a:fld id="{1AD1F45E-4937-46E5-9C1E-39BA4D08C51D}" type="slidenum">
              <a:rPr lang="en-US" smtClean="0"/>
              <a:t>12</a:t>
            </a:fld>
            <a:endParaRPr lang="en-US"/>
          </a:p>
        </p:txBody>
      </p:sp>
      <p:grpSp>
        <p:nvGrpSpPr>
          <p:cNvPr id="4" name="Group 4">
            <a:extLst>
              <a:ext uri="{FF2B5EF4-FFF2-40B4-BE49-F238E27FC236}">
                <a16:creationId xmlns:a16="http://schemas.microsoft.com/office/drawing/2014/main" id="{62DFE70C-E509-4884-B525-19131C360D99}"/>
              </a:ext>
            </a:extLst>
          </p:cNvPr>
          <p:cNvGrpSpPr>
            <a:grpSpLocks noChangeAspect="1"/>
          </p:cNvGrpSpPr>
          <p:nvPr/>
        </p:nvGrpSpPr>
        <p:grpSpPr bwMode="auto">
          <a:xfrm>
            <a:off x="2516188" y="1609725"/>
            <a:ext cx="7637462" cy="5083175"/>
            <a:chOff x="1585" y="1014"/>
            <a:chExt cx="4811" cy="3202"/>
          </a:xfrm>
        </p:grpSpPr>
        <p:sp>
          <p:nvSpPr>
            <p:cNvPr id="5" name="AutoShape 3">
              <a:extLst>
                <a:ext uri="{FF2B5EF4-FFF2-40B4-BE49-F238E27FC236}">
                  <a16:creationId xmlns:a16="http://schemas.microsoft.com/office/drawing/2014/main" id="{A959BE07-D2B1-4EBA-98AA-BA7CF544B9C2}"/>
                </a:ext>
              </a:extLst>
            </p:cNvPr>
            <p:cNvSpPr>
              <a:spLocks noChangeAspect="1" noChangeArrowheads="1" noTextEdit="1"/>
            </p:cNvSpPr>
            <p:nvPr/>
          </p:nvSpPr>
          <p:spPr bwMode="auto">
            <a:xfrm>
              <a:off x="1585" y="1014"/>
              <a:ext cx="4811" cy="3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077" name="Picture 5">
              <a:extLst>
                <a:ext uri="{FF2B5EF4-FFF2-40B4-BE49-F238E27FC236}">
                  <a16:creationId xmlns:a16="http://schemas.microsoft.com/office/drawing/2014/main" id="{614EAF45-934D-44E7-8060-EEE9AA7A219B}"/>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585" y="1014"/>
              <a:ext cx="4819" cy="3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784708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DB0E9-EC5A-4047-9EB3-DA23047AFB15}"/>
              </a:ext>
            </a:extLst>
          </p:cNvPr>
          <p:cNvSpPr>
            <a:spLocks noGrp="1"/>
          </p:cNvSpPr>
          <p:nvPr>
            <p:ph type="title"/>
          </p:nvPr>
        </p:nvSpPr>
        <p:spPr/>
        <p:txBody>
          <a:bodyPr/>
          <a:lstStyle/>
          <a:p>
            <a:r>
              <a:rPr lang="en-US" dirty="0"/>
              <a:t>Implementing ADT</a:t>
            </a:r>
          </a:p>
        </p:txBody>
      </p:sp>
      <p:pic>
        <p:nvPicPr>
          <p:cNvPr id="4" name="Picture 3">
            <a:extLst>
              <a:ext uri="{FF2B5EF4-FFF2-40B4-BE49-F238E27FC236}">
                <a16:creationId xmlns:a16="http://schemas.microsoft.com/office/drawing/2014/main" id="{879A4E87-85A9-4411-9017-45F3279A0D4C}"/>
              </a:ext>
            </a:extLst>
          </p:cNvPr>
          <p:cNvPicPr>
            <a:picLocks noChangeAspect="1"/>
          </p:cNvPicPr>
          <p:nvPr/>
        </p:nvPicPr>
        <p:blipFill>
          <a:blip r:embed="rId2">
            <a:lum bright="-20000" contrast="40000"/>
          </a:blip>
          <a:stretch>
            <a:fillRect/>
          </a:stretch>
        </p:blipFill>
        <p:spPr>
          <a:xfrm>
            <a:off x="2644333" y="1260761"/>
            <a:ext cx="7666801" cy="348491"/>
          </a:xfrm>
          <a:prstGeom prst="rect">
            <a:avLst/>
          </a:prstGeom>
        </p:spPr>
      </p:pic>
      <p:sp>
        <p:nvSpPr>
          <p:cNvPr id="6" name="Slide Number Placeholder 5">
            <a:extLst>
              <a:ext uri="{FF2B5EF4-FFF2-40B4-BE49-F238E27FC236}">
                <a16:creationId xmlns:a16="http://schemas.microsoft.com/office/drawing/2014/main" id="{A2EF11E1-1129-4971-B776-EB72A849316D}"/>
              </a:ext>
            </a:extLst>
          </p:cNvPr>
          <p:cNvSpPr>
            <a:spLocks noGrp="1"/>
          </p:cNvSpPr>
          <p:nvPr>
            <p:ph type="sldNum" sz="quarter" idx="12"/>
          </p:nvPr>
        </p:nvSpPr>
        <p:spPr/>
        <p:txBody>
          <a:bodyPr/>
          <a:lstStyle/>
          <a:p>
            <a:fld id="{1AD1F45E-4937-46E5-9C1E-39BA4D08C51D}" type="slidenum">
              <a:rPr lang="en-US" smtClean="0"/>
              <a:t>13</a:t>
            </a:fld>
            <a:endParaRPr lang="en-US"/>
          </a:p>
        </p:txBody>
      </p:sp>
      <p:grpSp>
        <p:nvGrpSpPr>
          <p:cNvPr id="5" name="Group 4">
            <a:extLst>
              <a:ext uri="{FF2B5EF4-FFF2-40B4-BE49-F238E27FC236}">
                <a16:creationId xmlns:a16="http://schemas.microsoft.com/office/drawing/2014/main" id="{952E21D3-93CE-4B8E-9E52-F2206D36EFF2}"/>
              </a:ext>
            </a:extLst>
          </p:cNvPr>
          <p:cNvGrpSpPr>
            <a:grpSpLocks noChangeAspect="1"/>
          </p:cNvGrpSpPr>
          <p:nvPr/>
        </p:nvGrpSpPr>
        <p:grpSpPr bwMode="auto">
          <a:xfrm>
            <a:off x="2644775" y="1609725"/>
            <a:ext cx="8674100" cy="5064125"/>
            <a:chOff x="1666" y="1014"/>
            <a:chExt cx="5464" cy="3190"/>
          </a:xfrm>
        </p:grpSpPr>
        <p:sp>
          <p:nvSpPr>
            <p:cNvPr id="7" name="AutoShape 3">
              <a:extLst>
                <a:ext uri="{FF2B5EF4-FFF2-40B4-BE49-F238E27FC236}">
                  <a16:creationId xmlns:a16="http://schemas.microsoft.com/office/drawing/2014/main" id="{34398862-3106-45F0-8388-77E24557AECF}"/>
                </a:ext>
              </a:extLst>
            </p:cNvPr>
            <p:cNvSpPr>
              <a:spLocks noChangeAspect="1" noChangeArrowheads="1" noTextEdit="1"/>
            </p:cNvSpPr>
            <p:nvPr/>
          </p:nvSpPr>
          <p:spPr bwMode="auto">
            <a:xfrm>
              <a:off x="1666" y="1014"/>
              <a:ext cx="5464" cy="3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4101" name="Picture 5">
              <a:extLst>
                <a:ext uri="{FF2B5EF4-FFF2-40B4-BE49-F238E27FC236}">
                  <a16:creationId xmlns:a16="http://schemas.microsoft.com/office/drawing/2014/main" id="{2732427B-E5E3-47FC-880F-8ECB3994E296}"/>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666" y="1014"/>
              <a:ext cx="5472" cy="3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606957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79A8D-6908-4EA3-92DE-74F178B958C7}"/>
              </a:ext>
            </a:extLst>
          </p:cNvPr>
          <p:cNvSpPr>
            <a:spLocks noGrp="1"/>
          </p:cNvSpPr>
          <p:nvPr>
            <p:ph type="title"/>
          </p:nvPr>
        </p:nvSpPr>
        <p:spPr/>
        <p:txBody>
          <a:bodyPr/>
          <a:lstStyle/>
          <a:p>
            <a:r>
              <a:rPr lang="en-US" dirty="0"/>
              <a:t>Complex ADT</a:t>
            </a:r>
          </a:p>
        </p:txBody>
      </p:sp>
      <p:sp>
        <p:nvSpPr>
          <p:cNvPr id="3" name="Content Placeholder 2">
            <a:extLst>
              <a:ext uri="{FF2B5EF4-FFF2-40B4-BE49-F238E27FC236}">
                <a16:creationId xmlns:a16="http://schemas.microsoft.com/office/drawing/2014/main" id="{97BAEC10-3351-437D-888A-37B0C9E6A860}"/>
              </a:ext>
            </a:extLst>
          </p:cNvPr>
          <p:cNvSpPr>
            <a:spLocks noGrp="1"/>
          </p:cNvSpPr>
          <p:nvPr>
            <p:ph idx="1"/>
          </p:nvPr>
        </p:nvSpPr>
        <p:spPr/>
        <p:txBody>
          <a:bodyPr/>
          <a:lstStyle/>
          <a:p>
            <a:r>
              <a:rPr lang="en-US" dirty="0"/>
              <a:t>Bags</a:t>
            </a:r>
          </a:p>
          <a:p>
            <a:pPr lvl="1"/>
            <a:r>
              <a:rPr lang="en-US" dirty="0"/>
              <a:t>A bag is a simple container like a shopping bag that can be used to store a collection of items.</a:t>
            </a:r>
          </a:p>
          <a:p>
            <a:pPr lvl="1"/>
            <a:r>
              <a:rPr lang="en-US" dirty="0"/>
              <a:t>The bag container restricts access to the individual items by only defining operations for adding and removing individual items, for determining if an item is in the bag, and for traversing over the collection of items.</a:t>
            </a:r>
          </a:p>
        </p:txBody>
      </p:sp>
      <p:sp>
        <p:nvSpPr>
          <p:cNvPr id="5" name="Slide Number Placeholder 4">
            <a:extLst>
              <a:ext uri="{FF2B5EF4-FFF2-40B4-BE49-F238E27FC236}">
                <a16:creationId xmlns:a16="http://schemas.microsoft.com/office/drawing/2014/main" id="{CF229666-45CE-49E3-9CF6-E5B23A10ED9A}"/>
              </a:ext>
            </a:extLst>
          </p:cNvPr>
          <p:cNvSpPr>
            <a:spLocks noGrp="1"/>
          </p:cNvSpPr>
          <p:nvPr>
            <p:ph type="sldNum" sz="quarter" idx="12"/>
          </p:nvPr>
        </p:nvSpPr>
        <p:spPr/>
        <p:txBody>
          <a:bodyPr/>
          <a:lstStyle/>
          <a:p>
            <a:fld id="{1AD1F45E-4937-46E5-9C1E-39BA4D08C51D}" type="slidenum">
              <a:rPr lang="en-US" smtClean="0"/>
              <a:t>14</a:t>
            </a:fld>
            <a:endParaRPr lang="en-US"/>
          </a:p>
        </p:txBody>
      </p:sp>
    </p:spTree>
    <p:extLst>
      <p:ext uri="{BB962C8B-B14F-4D97-AF65-F5344CB8AC3E}">
        <p14:creationId xmlns:p14="http://schemas.microsoft.com/office/powerpoint/2010/main" val="3434566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C8F6D-AB44-42D6-815B-62B74FB3D279}"/>
              </a:ext>
            </a:extLst>
          </p:cNvPr>
          <p:cNvSpPr>
            <a:spLocks noGrp="1"/>
          </p:cNvSpPr>
          <p:nvPr>
            <p:ph type="title"/>
          </p:nvPr>
        </p:nvSpPr>
        <p:spPr/>
        <p:txBody>
          <a:bodyPr/>
          <a:lstStyle/>
          <a:p>
            <a:r>
              <a:rPr lang="en-US" dirty="0"/>
              <a:t>Bags</a:t>
            </a:r>
          </a:p>
        </p:txBody>
      </p:sp>
      <p:pic>
        <p:nvPicPr>
          <p:cNvPr id="4" name="Picture 3">
            <a:extLst>
              <a:ext uri="{FF2B5EF4-FFF2-40B4-BE49-F238E27FC236}">
                <a16:creationId xmlns:a16="http://schemas.microsoft.com/office/drawing/2014/main" id="{C243929D-5CC9-429A-A593-388057ACF94D}"/>
              </a:ext>
            </a:extLst>
          </p:cNvPr>
          <p:cNvPicPr>
            <a:picLocks noChangeAspect="1"/>
          </p:cNvPicPr>
          <p:nvPr/>
        </p:nvPicPr>
        <p:blipFill>
          <a:blip r:embed="rId2">
            <a:lum bright="-20000" contrast="40000"/>
          </a:blip>
          <a:stretch>
            <a:fillRect/>
          </a:stretch>
        </p:blipFill>
        <p:spPr>
          <a:xfrm>
            <a:off x="2292319" y="1300422"/>
            <a:ext cx="7607361" cy="5352862"/>
          </a:xfrm>
          <a:prstGeom prst="rect">
            <a:avLst/>
          </a:prstGeom>
        </p:spPr>
      </p:pic>
      <p:sp>
        <p:nvSpPr>
          <p:cNvPr id="6" name="Slide Number Placeholder 5">
            <a:extLst>
              <a:ext uri="{FF2B5EF4-FFF2-40B4-BE49-F238E27FC236}">
                <a16:creationId xmlns:a16="http://schemas.microsoft.com/office/drawing/2014/main" id="{EAB64D28-B095-4DF1-853C-6725594AA944}"/>
              </a:ext>
            </a:extLst>
          </p:cNvPr>
          <p:cNvSpPr>
            <a:spLocks noGrp="1"/>
          </p:cNvSpPr>
          <p:nvPr>
            <p:ph type="sldNum" sz="quarter" idx="12"/>
          </p:nvPr>
        </p:nvSpPr>
        <p:spPr/>
        <p:txBody>
          <a:bodyPr/>
          <a:lstStyle/>
          <a:p>
            <a:fld id="{1AD1F45E-4937-46E5-9C1E-39BA4D08C51D}" type="slidenum">
              <a:rPr lang="en-US" smtClean="0"/>
              <a:t>15</a:t>
            </a:fld>
            <a:endParaRPr lang="en-US"/>
          </a:p>
        </p:txBody>
      </p:sp>
    </p:spTree>
    <p:extLst>
      <p:ext uri="{BB962C8B-B14F-4D97-AF65-F5344CB8AC3E}">
        <p14:creationId xmlns:p14="http://schemas.microsoft.com/office/powerpoint/2010/main" val="1071896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48796-6567-478E-A249-D0F34729D7C7}"/>
              </a:ext>
            </a:extLst>
          </p:cNvPr>
          <p:cNvSpPr>
            <a:spLocks noGrp="1"/>
          </p:cNvSpPr>
          <p:nvPr>
            <p:ph type="title"/>
          </p:nvPr>
        </p:nvSpPr>
        <p:spPr/>
        <p:txBody>
          <a:bodyPr/>
          <a:lstStyle/>
          <a:p>
            <a:r>
              <a:rPr lang="en-US" dirty="0"/>
              <a:t>Selecting a Data Structure</a:t>
            </a:r>
          </a:p>
        </p:txBody>
      </p:sp>
      <p:sp>
        <p:nvSpPr>
          <p:cNvPr id="3" name="Content Placeholder 2">
            <a:extLst>
              <a:ext uri="{FF2B5EF4-FFF2-40B4-BE49-F238E27FC236}">
                <a16:creationId xmlns:a16="http://schemas.microsoft.com/office/drawing/2014/main" id="{715AB48D-DDEF-4CE5-97EC-BB9ACB3889F5}"/>
              </a:ext>
            </a:extLst>
          </p:cNvPr>
          <p:cNvSpPr>
            <a:spLocks noGrp="1"/>
          </p:cNvSpPr>
          <p:nvPr>
            <p:ph idx="1"/>
          </p:nvPr>
        </p:nvSpPr>
        <p:spPr/>
        <p:txBody>
          <a:bodyPr>
            <a:normAutofit lnSpcReduction="10000"/>
          </a:bodyPr>
          <a:lstStyle/>
          <a:p>
            <a:r>
              <a:rPr lang="en-US" dirty="0"/>
              <a:t>The implementation of a complex abstract data type typically requires the use of a data structure for organizing and managing the collection of data items.</a:t>
            </a:r>
          </a:p>
          <a:p>
            <a:r>
              <a:rPr lang="en-US" dirty="0"/>
              <a:t>We have to evaluate the suitability of a data structure for implementing a given abstract data type, which we base on the following criteria:</a:t>
            </a:r>
          </a:p>
          <a:p>
            <a:pPr lvl="1"/>
            <a:r>
              <a:rPr lang="en-US" dirty="0"/>
              <a:t>Does the data structure provide for the storage requirements as specified by the domain of the ADT?</a:t>
            </a:r>
          </a:p>
          <a:p>
            <a:pPr lvl="1"/>
            <a:r>
              <a:rPr lang="en-US" dirty="0"/>
              <a:t>Does the data structure provide the necessary data access and manipulation functionality to fully implement the ADT?</a:t>
            </a:r>
          </a:p>
          <a:p>
            <a:pPr lvl="1"/>
            <a:r>
              <a:rPr lang="en-US" dirty="0"/>
              <a:t>Does the data structure lend itself to an efficient implementation of the operations?</a:t>
            </a:r>
          </a:p>
        </p:txBody>
      </p:sp>
      <p:sp>
        <p:nvSpPr>
          <p:cNvPr id="5" name="Slide Number Placeholder 4">
            <a:extLst>
              <a:ext uri="{FF2B5EF4-FFF2-40B4-BE49-F238E27FC236}">
                <a16:creationId xmlns:a16="http://schemas.microsoft.com/office/drawing/2014/main" id="{7632EB30-3E21-4C68-A51B-658CDE2441C1}"/>
              </a:ext>
            </a:extLst>
          </p:cNvPr>
          <p:cNvSpPr>
            <a:spLocks noGrp="1"/>
          </p:cNvSpPr>
          <p:nvPr>
            <p:ph type="sldNum" sz="quarter" idx="12"/>
          </p:nvPr>
        </p:nvSpPr>
        <p:spPr/>
        <p:txBody>
          <a:bodyPr/>
          <a:lstStyle/>
          <a:p>
            <a:fld id="{1AD1F45E-4937-46E5-9C1E-39BA4D08C51D}" type="slidenum">
              <a:rPr lang="en-US" smtClean="0"/>
              <a:t>16</a:t>
            </a:fld>
            <a:endParaRPr lang="en-US"/>
          </a:p>
        </p:txBody>
      </p:sp>
    </p:spTree>
    <p:extLst>
      <p:ext uri="{BB962C8B-B14F-4D97-AF65-F5344CB8AC3E}">
        <p14:creationId xmlns:p14="http://schemas.microsoft.com/office/powerpoint/2010/main" val="4206613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416D0-BA68-4F17-BD37-8ECF7AF0FC9D}"/>
              </a:ext>
            </a:extLst>
          </p:cNvPr>
          <p:cNvSpPr>
            <a:spLocks noGrp="1"/>
          </p:cNvSpPr>
          <p:nvPr>
            <p:ph type="title"/>
          </p:nvPr>
        </p:nvSpPr>
        <p:spPr/>
        <p:txBody>
          <a:bodyPr/>
          <a:lstStyle/>
          <a:p>
            <a:r>
              <a:rPr lang="en-US" dirty="0"/>
              <a:t>Bag ADT Implementation</a:t>
            </a:r>
          </a:p>
        </p:txBody>
      </p:sp>
      <p:sp>
        <p:nvSpPr>
          <p:cNvPr id="3" name="Content Placeholder 2">
            <a:extLst>
              <a:ext uri="{FF2B5EF4-FFF2-40B4-BE49-F238E27FC236}">
                <a16:creationId xmlns:a16="http://schemas.microsoft.com/office/drawing/2014/main" id="{CE33A503-8E14-43AD-A057-3A9B9C04C38A}"/>
              </a:ext>
            </a:extLst>
          </p:cNvPr>
          <p:cNvSpPr>
            <a:spLocks noGrp="1"/>
          </p:cNvSpPr>
          <p:nvPr>
            <p:ph idx="1"/>
          </p:nvPr>
        </p:nvSpPr>
        <p:spPr/>
        <p:txBody>
          <a:bodyPr>
            <a:normAutofit lnSpcReduction="10000"/>
          </a:bodyPr>
          <a:lstStyle/>
          <a:p>
            <a:r>
              <a:rPr lang="en-US" dirty="0"/>
              <a:t>To help verify a correct implementation of the Bag ADT using the list, we can outline how each bag operation will be implemented:</a:t>
            </a:r>
          </a:p>
          <a:p>
            <a:pPr lvl="1"/>
            <a:r>
              <a:rPr lang="en-US" dirty="0"/>
              <a:t>An empty bag can be represented by an empty list.</a:t>
            </a:r>
          </a:p>
          <a:p>
            <a:pPr lvl="1"/>
            <a:r>
              <a:rPr lang="en-US" dirty="0"/>
              <a:t>The size of the bag can be determined by the size of the list.</a:t>
            </a:r>
          </a:p>
          <a:p>
            <a:pPr lvl="1"/>
            <a:r>
              <a:rPr lang="en-US" dirty="0"/>
              <a:t>Determining if the bag contains a specific item can be done using the equivalent list operation.</a:t>
            </a:r>
          </a:p>
          <a:p>
            <a:pPr lvl="1"/>
            <a:r>
              <a:rPr lang="en-US" dirty="0"/>
              <a:t>When a new item is added to the bag, it can be appended to the end of the list since there is no specific ordering of the items in a bag.</a:t>
            </a:r>
          </a:p>
          <a:p>
            <a:pPr lvl="1"/>
            <a:r>
              <a:rPr lang="en-US" dirty="0"/>
              <a:t>Removing an item from the bag can also be handled by the equivalent list operation.</a:t>
            </a:r>
          </a:p>
          <a:p>
            <a:pPr lvl="1"/>
            <a:r>
              <a:rPr lang="en-US" dirty="0"/>
              <a:t>The items in a list can be traversed using a for loop and Python provides for user-defined iterators that be used with a bag.</a:t>
            </a:r>
          </a:p>
        </p:txBody>
      </p:sp>
      <p:sp>
        <p:nvSpPr>
          <p:cNvPr id="5" name="Slide Number Placeholder 4">
            <a:extLst>
              <a:ext uri="{FF2B5EF4-FFF2-40B4-BE49-F238E27FC236}">
                <a16:creationId xmlns:a16="http://schemas.microsoft.com/office/drawing/2014/main" id="{D2EF36BA-72BD-41B3-907F-9D380940FFD6}"/>
              </a:ext>
            </a:extLst>
          </p:cNvPr>
          <p:cNvSpPr>
            <a:spLocks noGrp="1"/>
          </p:cNvSpPr>
          <p:nvPr>
            <p:ph type="sldNum" sz="quarter" idx="12"/>
          </p:nvPr>
        </p:nvSpPr>
        <p:spPr/>
        <p:txBody>
          <a:bodyPr/>
          <a:lstStyle/>
          <a:p>
            <a:fld id="{1AD1F45E-4937-46E5-9C1E-39BA4D08C51D}" type="slidenum">
              <a:rPr lang="en-US" smtClean="0"/>
              <a:t>17</a:t>
            </a:fld>
            <a:endParaRPr lang="en-US"/>
          </a:p>
        </p:txBody>
      </p:sp>
    </p:spTree>
    <p:extLst>
      <p:ext uri="{BB962C8B-B14F-4D97-AF65-F5344CB8AC3E}">
        <p14:creationId xmlns:p14="http://schemas.microsoft.com/office/powerpoint/2010/main" val="3050345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86FA37-5481-4D8A-943D-871E6AB80F9D}"/>
              </a:ext>
            </a:extLst>
          </p:cNvPr>
          <p:cNvPicPr>
            <a:picLocks noChangeAspect="1"/>
          </p:cNvPicPr>
          <p:nvPr/>
        </p:nvPicPr>
        <p:blipFill>
          <a:blip r:embed="rId2">
            <a:lum bright="-20000" contrast="40000"/>
          </a:blip>
          <a:stretch>
            <a:fillRect/>
          </a:stretch>
        </p:blipFill>
        <p:spPr>
          <a:xfrm>
            <a:off x="1633745" y="0"/>
            <a:ext cx="8924510" cy="6829428"/>
          </a:xfrm>
          <a:prstGeom prst="rect">
            <a:avLst/>
          </a:prstGeom>
        </p:spPr>
      </p:pic>
      <p:pic>
        <p:nvPicPr>
          <p:cNvPr id="5" name="Picture 4">
            <a:extLst>
              <a:ext uri="{FF2B5EF4-FFF2-40B4-BE49-F238E27FC236}">
                <a16:creationId xmlns:a16="http://schemas.microsoft.com/office/drawing/2014/main" id="{76B380D9-7405-401B-972D-27A05B4C1333}"/>
              </a:ext>
            </a:extLst>
          </p:cNvPr>
          <p:cNvPicPr>
            <a:picLocks noChangeAspect="1"/>
          </p:cNvPicPr>
          <p:nvPr/>
        </p:nvPicPr>
        <p:blipFill>
          <a:blip r:embed="rId3"/>
          <a:stretch>
            <a:fillRect/>
          </a:stretch>
        </p:blipFill>
        <p:spPr>
          <a:xfrm>
            <a:off x="7733574" y="937539"/>
            <a:ext cx="4339784" cy="945851"/>
          </a:xfrm>
          <a:prstGeom prst="rect">
            <a:avLst/>
          </a:prstGeom>
        </p:spPr>
      </p:pic>
      <p:pic>
        <p:nvPicPr>
          <p:cNvPr id="7" name="Picture 6">
            <a:extLst>
              <a:ext uri="{FF2B5EF4-FFF2-40B4-BE49-F238E27FC236}">
                <a16:creationId xmlns:a16="http://schemas.microsoft.com/office/drawing/2014/main" id="{8306720E-4454-4660-9E72-C615D03E7EF0}"/>
              </a:ext>
            </a:extLst>
          </p:cNvPr>
          <p:cNvPicPr>
            <a:picLocks noChangeAspect="1"/>
          </p:cNvPicPr>
          <p:nvPr/>
        </p:nvPicPr>
        <p:blipFill>
          <a:blip r:embed="rId4"/>
          <a:stretch>
            <a:fillRect/>
          </a:stretch>
        </p:blipFill>
        <p:spPr>
          <a:xfrm>
            <a:off x="7733574" y="2207659"/>
            <a:ext cx="4208217" cy="1443203"/>
          </a:xfrm>
          <a:prstGeom prst="rect">
            <a:avLst/>
          </a:prstGeom>
        </p:spPr>
      </p:pic>
      <p:sp>
        <p:nvSpPr>
          <p:cNvPr id="9" name="Slide Number Placeholder 8">
            <a:extLst>
              <a:ext uri="{FF2B5EF4-FFF2-40B4-BE49-F238E27FC236}">
                <a16:creationId xmlns:a16="http://schemas.microsoft.com/office/drawing/2014/main" id="{285CA040-2A50-4C38-9D0C-5186E8520E54}"/>
              </a:ext>
            </a:extLst>
          </p:cNvPr>
          <p:cNvSpPr>
            <a:spLocks noGrp="1"/>
          </p:cNvSpPr>
          <p:nvPr>
            <p:ph type="sldNum" sz="quarter" idx="12"/>
          </p:nvPr>
        </p:nvSpPr>
        <p:spPr/>
        <p:txBody>
          <a:bodyPr/>
          <a:lstStyle/>
          <a:p>
            <a:fld id="{1AD1F45E-4937-46E5-9C1E-39BA4D08C51D}" type="slidenum">
              <a:rPr lang="en-US" smtClean="0"/>
              <a:t>18</a:t>
            </a:fld>
            <a:endParaRPr lang="en-US"/>
          </a:p>
        </p:txBody>
      </p:sp>
    </p:spTree>
    <p:extLst>
      <p:ext uri="{BB962C8B-B14F-4D97-AF65-F5344CB8AC3E}">
        <p14:creationId xmlns:p14="http://schemas.microsoft.com/office/powerpoint/2010/main" val="3005494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D94D8-0031-435C-9BE1-DBCDD263859F}"/>
              </a:ext>
            </a:extLst>
          </p:cNvPr>
          <p:cNvSpPr>
            <a:spLocks noGrp="1"/>
          </p:cNvSpPr>
          <p:nvPr>
            <p:ph type="title"/>
          </p:nvPr>
        </p:nvSpPr>
        <p:spPr/>
        <p:txBody>
          <a:bodyPr/>
          <a:lstStyle/>
          <a:p>
            <a:r>
              <a:rPr lang="en-US" dirty="0"/>
              <a:t>Iterators</a:t>
            </a:r>
          </a:p>
        </p:txBody>
      </p:sp>
      <p:sp>
        <p:nvSpPr>
          <p:cNvPr id="3" name="Content Placeholder 2">
            <a:extLst>
              <a:ext uri="{FF2B5EF4-FFF2-40B4-BE49-F238E27FC236}">
                <a16:creationId xmlns:a16="http://schemas.microsoft.com/office/drawing/2014/main" id="{771C1C2D-0339-4054-8DE1-FBCCCBA835BE}"/>
              </a:ext>
            </a:extLst>
          </p:cNvPr>
          <p:cNvSpPr>
            <a:spLocks noGrp="1"/>
          </p:cNvSpPr>
          <p:nvPr>
            <p:ph idx="1"/>
          </p:nvPr>
        </p:nvSpPr>
        <p:spPr/>
        <p:txBody>
          <a:bodyPr>
            <a:normAutofit/>
          </a:bodyPr>
          <a:lstStyle/>
          <a:p>
            <a:r>
              <a:rPr lang="en-US" dirty="0"/>
              <a:t>An iterator is an object that provides a mechanism for performing generic traversals through a container without having to expose the underlying implementation.</a:t>
            </a:r>
          </a:p>
          <a:p>
            <a:r>
              <a:rPr lang="en-US" dirty="0"/>
              <a:t>To use Python's traversal mechanism with our own abstract data types, we must define an iterator class, which is a class in Python containing two special methods, __</a:t>
            </a:r>
            <a:r>
              <a:rPr lang="en-US" dirty="0" err="1"/>
              <a:t>iter</a:t>
            </a:r>
            <a:r>
              <a:rPr lang="en-US" dirty="0"/>
              <a:t>__ and __next__ . Iterator classes are commonly defined in the same module as the corresponding container class.</a:t>
            </a:r>
          </a:p>
        </p:txBody>
      </p:sp>
      <p:sp>
        <p:nvSpPr>
          <p:cNvPr id="5" name="Slide Number Placeholder 4">
            <a:extLst>
              <a:ext uri="{FF2B5EF4-FFF2-40B4-BE49-F238E27FC236}">
                <a16:creationId xmlns:a16="http://schemas.microsoft.com/office/drawing/2014/main" id="{B8624BBF-BA2C-4F50-9CE7-2B46C96BC52D}"/>
              </a:ext>
            </a:extLst>
          </p:cNvPr>
          <p:cNvSpPr>
            <a:spLocks noGrp="1"/>
          </p:cNvSpPr>
          <p:nvPr>
            <p:ph type="sldNum" sz="quarter" idx="12"/>
          </p:nvPr>
        </p:nvSpPr>
        <p:spPr/>
        <p:txBody>
          <a:bodyPr/>
          <a:lstStyle/>
          <a:p>
            <a:fld id="{1AD1F45E-4937-46E5-9C1E-39BA4D08C51D}" type="slidenum">
              <a:rPr lang="en-US" smtClean="0"/>
              <a:t>19</a:t>
            </a:fld>
            <a:endParaRPr lang="en-US"/>
          </a:p>
        </p:txBody>
      </p:sp>
    </p:spTree>
    <p:extLst>
      <p:ext uri="{BB962C8B-B14F-4D97-AF65-F5344CB8AC3E}">
        <p14:creationId xmlns:p14="http://schemas.microsoft.com/office/powerpoint/2010/main" val="2038163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2341D-FEA7-4283-A013-A717D2AC7CD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8883D5E-794A-4A1E-B863-FC376EFD3BC3}"/>
              </a:ext>
            </a:extLst>
          </p:cNvPr>
          <p:cNvSpPr>
            <a:spLocks noGrp="1"/>
          </p:cNvSpPr>
          <p:nvPr>
            <p:ph idx="1"/>
          </p:nvPr>
        </p:nvSpPr>
        <p:spPr/>
        <p:txBody>
          <a:bodyPr>
            <a:normAutofit lnSpcReduction="10000"/>
          </a:bodyPr>
          <a:lstStyle/>
          <a:p>
            <a:r>
              <a:rPr lang="en-US" dirty="0"/>
              <a:t>Data Structure</a:t>
            </a:r>
          </a:p>
          <a:p>
            <a:pPr lvl="1"/>
            <a:r>
              <a:rPr lang="en-US" dirty="0"/>
              <a:t>A data structure is a specialized format for organizing, processing, retrieving and storing data.</a:t>
            </a:r>
          </a:p>
          <a:p>
            <a:pPr lvl="1"/>
            <a:r>
              <a:rPr lang="en-US" dirty="0"/>
              <a:t>There are several basic and advanced types of data structures, all designed to arrange data to suit a specific purpose. </a:t>
            </a:r>
          </a:p>
          <a:p>
            <a:pPr lvl="2"/>
            <a:r>
              <a:rPr lang="en-US" dirty="0"/>
              <a:t>Linked List</a:t>
            </a:r>
          </a:p>
          <a:p>
            <a:pPr lvl="2"/>
            <a:r>
              <a:rPr lang="en-US" dirty="0"/>
              <a:t>Queues</a:t>
            </a:r>
          </a:p>
          <a:p>
            <a:pPr lvl="2"/>
            <a:r>
              <a:rPr lang="en-US" dirty="0"/>
              <a:t>Hash Tables</a:t>
            </a:r>
          </a:p>
          <a:p>
            <a:pPr lvl="2"/>
            <a:r>
              <a:rPr lang="en-US" dirty="0"/>
              <a:t>Trees</a:t>
            </a:r>
          </a:p>
          <a:p>
            <a:pPr lvl="1"/>
            <a:r>
              <a:rPr lang="en-US" dirty="0"/>
              <a:t>Data structures make it easy for users to access and work with the data they need in appropriate ways. </a:t>
            </a:r>
          </a:p>
          <a:p>
            <a:pPr lvl="1"/>
            <a:r>
              <a:rPr lang="en-US" dirty="0"/>
              <a:t>Most importantly, data structures frame the organization of information so that machines and humans can better understand it.</a:t>
            </a:r>
          </a:p>
        </p:txBody>
      </p:sp>
      <p:sp>
        <p:nvSpPr>
          <p:cNvPr id="5" name="Slide Number Placeholder 4">
            <a:extLst>
              <a:ext uri="{FF2B5EF4-FFF2-40B4-BE49-F238E27FC236}">
                <a16:creationId xmlns:a16="http://schemas.microsoft.com/office/drawing/2014/main" id="{F23243D3-8396-46F9-9FFB-083D405590DB}"/>
              </a:ext>
            </a:extLst>
          </p:cNvPr>
          <p:cNvSpPr>
            <a:spLocks noGrp="1"/>
          </p:cNvSpPr>
          <p:nvPr>
            <p:ph type="sldNum" sz="quarter" idx="12"/>
          </p:nvPr>
        </p:nvSpPr>
        <p:spPr/>
        <p:txBody>
          <a:bodyPr/>
          <a:lstStyle/>
          <a:p>
            <a:fld id="{1AD1F45E-4937-46E5-9C1E-39BA4D08C51D}" type="slidenum">
              <a:rPr lang="en-US" smtClean="0"/>
              <a:t>2</a:t>
            </a:fld>
            <a:endParaRPr lang="en-US"/>
          </a:p>
        </p:txBody>
      </p:sp>
    </p:spTree>
    <p:extLst>
      <p:ext uri="{BB962C8B-B14F-4D97-AF65-F5344CB8AC3E}">
        <p14:creationId xmlns:p14="http://schemas.microsoft.com/office/powerpoint/2010/main" val="1833184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BE2DE-7FBF-4353-90B4-4B550DFD7587}"/>
              </a:ext>
            </a:extLst>
          </p:cNvPr>
          <p:cNvSpPr>
            <a:spLocks noGrp="1"/>
          </p:cNvSpPr>
          <p:nvPr>
            <p:ph type="title"/>
          </p:nvPr>
        </p:nvSpPr>
        <p:spPr/>
        <p:txBody>
          <a:bodyPr/>
          <a:lstStyle/>
          <a:p>
            <a:r>
              <a:rPr lang="en-US" dirty="0"/>
              <a:t>Iterators</a:t>
            </a:r>
          </a:p>
        </p:txBody>
      </p:sp>
      <p:pic>
        <p:nvPicPr>
          <p:cNvPr id="5" name="Picture 4">
            <a:extLst>
              <a:ext uri="{FF2B5EF4-FFF2-40B4-BE49-F238E27FC236}">
                <a16:creationId xmlns:a16="http://schemas.microsoft.com/office/drawing/2014/main" id="{1FA49511-BECB-4EBC-8005-F187DEA5BFE6}"/>
              </a:ext>
            </a:extLst>
          </p:cNvPr>
          <p:cNvPicPr>
            <a:picLocks noChangeAspect="1"/>
          </p:cNvPicPr>
          <p:nvPr/>
        </p:nvPicPr>
        <p:blipFill>
          <a:blip r:embed="rId2">
            <a:lum bright="-20000" contrast="40000"/>
          </a:blip>
          <a:stretch>
            <a:fillRect/>
          </a:stretch>
        </p:blipFill>
        <p:spPr>
          <a:xfrm>
            <a:off x="838200" y="1485972"/>
            <a:ext cx="10454665" cy="5006903"/>
          </a:xfrm>
          <a:prstGeom prst="rect">
            <a:avLst/>
          </a:prstGeom>
        </p:spPr>
      </p:pic>
      <p:pic>
        <p:nvPicPr>
          <p:cNvPr id="7" name="Picture 6">
            <a:extLst>
              <a:ext uri="{FF2B5EF4-FFF2-40B4-BE49-F238E27FC236}">
                <a16:creationId xmlns:a16="http://schemas.microsoft.com/office/drawing/2014/main" id="{85269565-F4D0-435A-8DEA-0002E57953F2}"/>
              </a:ext>
            </a:extLst>
          </p:cNvPr>
          <p:cNvPicPr>
            <a:picLocks noChangeAspect="1"/>
          </p:cNvPicPr>
          <p:nvPr/>
        </p:nvPicPr>
        <p:blipFill>
          <a:blip r:embed="rId3"/>
          <a:stretch>
            <a:fillRect/>
          </a:stretch>
        </p:blipFill>
        <p:spPr>
          <a:xfrm>
            <a:off x="7418211" y="2350612"/>
            <a:ext cx="4236977" cy="2156775"/>
          </a:xfrm>
          <a:prstGeom prst="rect">
            <a:avLst/>
          </a:prstGeom>
        </p:spPr>
      </p:pic>
      <p:sp>
        <p:nvSpPr>
          <p:cNvPr id="9" name="Slide Number Placeholder 8">
            <a:extLst>
              <a:ext uri="{FF2B5EF4-FFF2-40B4-BE49-F238E27FC236}">
                <a16:creationId xmlns:a16="http://schemas.microsoft.com/office/drawing/2014/main" id="{27F35102-FD09-4015-B8AB-E88AAD946328}"/>
              </a:ext>
            </a:extLst>
          </p:cNvPr>
          <p:cNvSpPr>
            <a:spLocks noGrp="1"/>
          </p:cNvSpPr>
          <p:nvPr>
            <p:ph type="sldNum" sz="quarter" idx="12"/>
          </p:nvPr>
        </p:nvSpPr>
        <p:spPr/>
        <p:txBody>
          <a:bodyPr/>
          <a:lstStyle/>
          <a:p>
            <a:fld id="{1AD1F45E-4937-46E5-9C1E-39BA4D08C51D}" type="slidenum">
              <a:rPr lang="en-US" smtClean="0"/>
              <a:t>20</a:t>
            </a:fld>
            <a:endParaRPr lang="en-US"/>
          </a:p>
        </p:txBody>
      </p:sp>
    </p:spTree>
    <p:extLst>
      <p:ext uri="{BB962C8B-B14F-4D97-AF65-F5344CB8AC3E}">
        <p14:creationId xmlns:p14="http://schemas.microsoft.com/office/powerpoint/2010/main" val="1706064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85769-8765-4115-8C04-404E349FD3F6}"/>
              </a:ext>
            </a:extLst>
          </p:cNvPr>
          <p:cNvSpPr>
            <a:spLocks noGrp="1"/>
          </p:cNvSpPr>
          <p:nvPr>
            <p:ph type="title"/>
          </p:nvPr>
        </p:nvSpPr>
        <p:spPr/>
        <p:txBody>
          <a:bodyPr/>
          <a:lstStyle/>
          <a:p>
            <a:r>
              <a:rPr lang="en-US" dirty="0"/>
              <a:t>Application: Student Records</a:t>
            </a:r>
          </a:p>
        </p:txBody>
      </p:sp>
      <p:pic>
        <p:nvPicPr>
          <p:cNvPr id="4" name="Picture 3">
            <a:extLst>
              <a:ext uri="{FF2B5EF4-FFF2-40B4-BE49-F238E27FC236}">
                <a16:creationId xmlns:a16="http://schemas.microsoft.com/office/drawing/2014/main" id="{E632367B-A607-4BDB-99E8-0AC2041FB5C1}"/>
              </a:ext>
            </a:extLst>
          </p:cNvPr>
          <p:cNvPicPr>
            <a:picLocks noChangeAspect="1"/>
          </p:cNvPicPr>
          <p:nvPr/>
        </p:nvPicPr>
        <p:blipFill>
          <a:blip r:embed="rId2">
            <a:lum bright="-20000" contrast="40000"/>
          </a:blip>
          <a:stretch>
            <a:fillRect/>
          </a:stretch>
        </p:blipFill>
        <p:spPr>
          <a:xfrm>
            <a:off x="3027708" y="1690688"/>
            <a:ext cx="6136583" cy="4675493"/>
          </a:xfrm>
          <a:prstGeom prst="rect">
            <a:avLst/>
          </a:prstGeom>
        </p:spPr>
      </p:pic>
      <p:sp>
        <p:nvSpPr>
          <p:cNvPr id="6" name="Slide Number Placeholder 5">
            <a:extLst>
              <a:ext uri="{FF2B5EF4-FFF2-40B4-BE49-F238E27FC236}">
                <a16:creationId xmlns:a16="http://schemas.microsoft.com/office/drawing/2014/main" id="{D856CD2B-1FE5-4E2B-8E48-F5AB401D358A}"/>
              </a:ext>
            </a:extLst>
          </p:cNvPr>
          <p:cNvSpPr>
            <a:spLocks noGrp="1"/>
          </p:cNvSpPr>
          <p:nvPr>
            <p:ph type="sldNum" sz="quarter" idx="12"/>
          </p:nvPr>
        </p:nvSpPr>
        <p:spPr/>
        <p:txBody>
          <a:bodyPr/>
          <a:lstStyle/>
          <a:p>
            <a:fld id="{1AD1F45E-4937-46E5-9C1E-39BA4D08C51D}" type="slidenum">
              <a:rPr lang="en-US" smtClean="0"/>
              <a:t>21</a:t>
            </a:fld>
            <a:endParaRPr lang="en-US"/>
          </a:p>
        </p:txBody>
      </p:sp>
    </p:spTree>
    <p:extLst>
      <p:ext uri="{BB962C8B-B14F-4D97-AF65-F5344CB8AC3E}">
        <p14:creationId xmlns:p14="http://schemas.microsoft.com/office/powerpoint/2010/main" val="4956533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E85BC-220D-448A-9FB0-8FFB90DCFA06}"/>
              </a:ext>
            </a:extLst>
          </p:cNvPr>
          <p:cNvSpPr>
            <a:spLocks noGrp="1"/>
          </p:cNvSpPr>
          <p:nvPr>
            <p:ph type="title"/>
          </p:nvPr>
        </p:nvSpPr>
        <p:spPr>
          <a:xfrm>
            <a:off x="305928" y="574445"/>
            <a:ext cx="3315159" cy="1325563"/>
          </a:xfrm>
        </p:spPr>
        <p:txBody>
          <a:bodyPr>
            <a:normAutofit fontScale="90000"/>
          </a:bodyPr>
          <a:lstStyle/>
          <a:p>
            <a:r>
              <a:rPr lang="en-US" dirty="0"/>
              <a:t>Application: Student File Reader ADT</a:t>
            </a:r>
          </a:p>
        </p:txBody>
      </p:sp>
      <p:sp>
        <p:nvSpPr>
          <p:cNvPr id="7" name="Slide Number Placeholder 6">
            <a:extLst>
              <a:ext uri="{FF2B5EF4-FFF2-40B4-BE49-F238E27FC236}">
                <a16:creationId xmlns:a16="http://schemas.microsoft.com/office/drawing/2014/main" id="{D1A1F320-08C8-427D-8923-EF90E78F6019}"/>
              </a:ext>
            </a:extLst>
          </p:cNvPr>
          <p:cNvSpPr>
            <a:spLocks noGrp="1"/>
          </p:cNvSpPr>
          <p:nvPr>
            <p:ph type="sldNum" sz="quarter" idx="12"/>
          </p:nvPr>
        </p:nvSpPr>
        <p:spPr/>
        <p:txBody>
          <a:bodyPr/>
          <a:lstStyle/>
          <a:p>
            <a:fld id="{1AD1F45E-4937-46E5-9C1E-39BA4D08C51D}" type="slidenum">
              <a:rPr lang="en-US" smtClean="0"/>
              <a:t>22</a:t>
            </a:fld>
            <a:endParaRPr lang="en-US"/>
          </a:p>
        </p:txBody>
      </p:sp>
      <p:grpSp>
        <p:nvGrpSpPr>
          <p:cNvPr id="3" name="Group 4">
            <a:extLst>
              <a:ext uri="{FF2B5EF4-FFF2-40B4-BE49-F238E27FC236}">
                <a16:creationId xmlns:a16="http://schemas.microsoft.com/office/drawing/2014/main" id="{3C4B7BCB-DACA-4697-893E-94523A3A2D6F}"/>
              </a:ext>
            </a:extLst>
          </p:cNvPr>
          <p:cNvGrpSpPr>
            <a:grpSpLocks noChangeAspect="1"/>
          </p:cNvGrpSpPr>
          <p:nvPr/>
        </p:nvGrpSpPr>
        <p:grpSpPr bwMode="auto">
          <a:xfrm>
            <a:off x="3635375" y="365125"/>
            <a:ext cx="8329613" cy="6329363"/>
            <a:chOff x="2290" y="230"/>
            <a:chExt cx="5247" cy="3987"/>
          </a:xfrm>
        </p:grpSpPr>
        <p:sp>
          <p:nvSpPr>
            <p:cNvPr id="4" name="AutoShape 3">
              <a:extLst>
                <a:ext uri="{FF2B5EF4-FFF2-40B4-BE49-F238E27FC236}">
                  <a16:creationId xmlns:a16="http://schemas.microsoft.com/office/drawing/2014/main" id="{A3F31B8F-96F5-4B9F-A8C3-AB88A3D357B3}"/>
                </a:ext>
              </a:extLst>
            </p:cNvPr>
            <p:cNvSpPr>
              <a:spLocks noChangeAspect="1" noChangeArrowheads="1" noTextEdit="1"/>
            </p:cNvSpPr>
            <p:nvPr/>
          </p:nvSpPr>
          <p:spPr bwMode="auto">
            <a:xfrm>
              <a:off x="2290" y="230"/>
              <a:ext cx="5247" cy="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5125" name="Picture 5">
              <a:extLst>
                <a:ext uri="{FF2B5EF4-FFF2-40B4-BE49-F238E27FC236}">
                  <a16:creationId xmlns:a16="http://schemas.microsoft.com/office/drawing/2014/main" id="{409AE74C-9A01-4771-B754-342957EAF7B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290" y="230"/>
              <a:ext cx="5256" cy="3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594221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5BE096-37FF-4062-A6F9-6DC2F38CC628}"/>
              </a:ext>
            </a:extLst>
          </p:cNvPr>
          <p:cNvSpPr>
            <a:spLocks noGrp="1"/>
          </p:cNvSpPr>
          <p:nvPr>
            <p:ph type="title"/>
          </p:nvPr>
        </p:nvSpPr>
        <p:spPr/>
        <p:txBody>
          <a:bodyPr/>
          <a:lstStyle/>
          <a:p>
            <a:r>
              <a:rPr lang="en-US" dirty="0"/>
              <a:t>Application: Student File Reader ADT - Implementation</a:t>
            </a:r>
          </a:p>
        </p:txBody>
      </p:sp>
      <p:sp>
        <p:nvSpPr>
          <p:cNvPr id="10" name="Slide Number Placeholder 9">
            <a:extLst>
              <a:ext uri="{FF2B5EF4-FFF2-40B4-BE49-F238E27FC236}">
                <a16:creationId xmlns:a16="http://schemas.microsoft.com/office/drawing/2014/main" id="{9CD4A3E4-0BF8-4E23-8472-72D778CAF7E7}"/>
              </a:ext>
            </a:extLst>
          </p:cNvPr>
          <p:cNvSpPr>
            <a:spLocks noGrp="1"/>
          </p:cNvSpPr>
          <p:nvPr>
            <p:ph type="sldNum" sz="quarter" idx="12"/>
          </p:nvPr>
        </p:nvSpPr>
        <p:spPr/>
        <p:txBody>
          <a:bodyPr/>
          <a:lstStyle/>
          <a:p>
            <a:fld id="{1AD1F45E-4937-46E5-9C1E-39BA4D08C51D}" type="slidenum">
              <a:rPr lang="en-US" smtClean="0"/>
              <a:t>23</a:t>
            </a:fld>
            <a:endParaRPr lang="en-US"/>
          </a:p>
        </p:txBody>
      </p:sp>
      <p:grpSp>
        <p:nvGrpSpPr>
          <p:cNvPr id="2" name="Group 4">
            <a:extLst>
              <a:ext uri="{FF2B5EF4-FFF2-40B4-BE49-F238E27FC236}">
                <a16:creationId xmlns:a16="http://schemas.microsoft.com/office/drawing/2014/main" id="{1EF7FA92-6C3F-4166-80A1-8C0D513623DF}"/>
              </a:ext>
            </a:extLst>
          </p:cNvPr>
          <p:cNvGrpSpPr>
            <a:grpSpLocks noChangeAspect="1"/>
          </p:cNvGrpSpPr>
          <p:nvPr/>
        </p:nvGrpSpPr>
        <p:grpSpPr bwMode="auto">
          <a:xfrm>
            <a:off x="3703638" y="2309813"/>
            <a:ext cx="4784725" cy="2724150"/>
            <a:chOff x="2333" y="1455"/>
            <a:chExt cx="3014" cy="1716"/>
          </a:xfrm>
        </p:grpSpPr>
        <p:sp>
          <p:nvSpPr>
            <p:cNvPr id="3" name="AutoShape 3">
              <a:extLst>
                <a:ext uri="{FF2B5EF4-FFF2-40B4-BE49-F238E27FC236}">
                  <a16:creationId xmlns:a16="http://schemas.microsoft.com/office/drawing/2014/main" id="{83F09DAF-B46A-4525-A6BF-E2918525797E}"/>
                </a:ext>
              </a:extLst>
            </p:cNvPr>
            <p:cNvSpPr>
              <a:spLocks noChangeAspect="1" noChangeArrowheads="1" noTextEdit="1"/>
            </p:cNvSpPr>
            <p:nvPr/>
          </p:nvSpPr>
          <p:spPr bwMode="auto">
            <a:xfrm>
              <a:off x="2333" y="1455"/>
              <a:ext cx="3014" cy="1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6149" name="Picture 5">
              <a:extLst>
                <a:ext uri="{FF2B5EF4-FFF2-40B4-BE49-F238E27FC236}">
                  <a16:creationId xmlns:a16="http://schemas.microsoft.com/office/drawing/2014/main" id="{A8825123-0681-4C7A-901D-0C9B3F0282C2}"/>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333" y="1455"/>
              <a:ext cx="3028" cy="1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834683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5BE096-37FF-4062-A6F9-6DC2F38CC628}"/>
              </a:ext>
            </a:extLst>
          </p:cNvPr>
          <p:cNvSpPr>
            <a:spLocks noGrp="1"/>
          </p:cNvSpPr>
          <p:nvPr>
            <p:ph type="title"/>
          </p:nvPr>
        </p:nvSpPr>
        <p:spPr>
          <a:xfrm>
            <a:off x="0" y="486311"/>
            <a:ext cx="4626166" cy="1325563"/>
          </a:xfrm>
        </p:spPr>
        <p:txBody>
          <a:bodyPr>
            <a:normAutofit fontScale="90000"/>
          </a:bodyPr>
          <a:lstStyle/>
          <a:p>
            <a:r>
              <a:rPr lang="en-US" dirty="0"/>
              <a:t>Application: Student File Reader ADT - Implementation</a:t>
            </a:r>
          </a:p>
        </p:txBody>
      </p:sp>
      <p:sp>
        <p:nvSpPr>
          <p:cNvPr id="6" name="Slide Number Placeholder 5">
            <a:extLst>
              <a:ext uri="{FF2B5EF4-FFF2-40B4-BE49-F238E27FC236}">
                <a16:creationId xmlns:a16="http://schemas.microsoft.com/office/drawing/2014/main" id="{B27347A6-9FF7-4F4D-A73A-0F3081AD5EC3}"/>
              </a:ext>
            </a:extLst>
          </p:cNvPr>
          <p:cNvSpPr>
            <a:spLocks noGrp="1"/>
          </p:cNvSpPr>
          <p:nvPr>
            <p:ph type="sldNum" sz="quarter" idx="12"/>
          </p:nvPr>
        </p:nvSpPr>
        <p:spPr/>
        <p:txBody>
          <a:bodyPr/>
          <a:lstStyle/>
          <a:p>
            <a:fld id="{1AD1F45E-4937-46E5-9C1E-39BA4D08C51D}" type="slidenum">
              <a:rPr lang="en-US" smtClean="0"/>
              <a:t>24</a:t>
            </a:fld>
            <a:endParaRPr lang="en-US"/>
          </a:p>
        </p:txBody>
      </p:sp>
      <p:grpSp>
        <p:nvGrpSpPr>
          <p:cNvPr id="2" name="Group 4">
            <a:extLst>
              <a:ext uri="{FF2B5EF4-FFF2-40B4-BE49-F238E27FC236}">
                <a16:creationId xmlns:a16="http://schemas.microsoft.com/office/drawing/2014/main" id="{D1ADB28D-AE41-4991-80EA-26190A2A71DE}"/>
              </a:ext>
            </a:extLst>
          </p:cNvPr>
          <p:cNvGrpSpPr>
            <a:grpSpLocks noChangeAspect="1"/>
          </p:cNvGrpSpPr>
          <p:nvPr/>
        </p:nvGrpSpPr>
        <p:grpSpPr bwMode="auto">
          <a:xfrm>
            <a:off x="3567113" y="874713"/>
            <a:ext cx="8570912" cy="5305425"/>
            <a:chOff x="2247" y="551"/>
            <a:chExt cx="5399" cy="3342"/>
          </a:xfrm>
        </p:grpSpPr>
        <p:sp>
          <p:nvSpPr>
            <p:cNvPr id="5" name="AutoShape 3">
              <a:extLst>
                <a:ext uri="{FF2B5EF4-FFF2-40B4-BE49-F238E27FC236}">
                  <a16:creationId xmlns:a16="http://schemas.microsoft.com/office/drawing/2014/main" id="{F1FF789C-955F-4CE7-8C74-85E718E4C45B}"/>
                </a:ext>
              </a:extLst>
            </p:cNvPr>
            <p:cNvSpPr>
              <a:spLocks noChangeAspect="1" noChangeArrowheads="1" noTextEdit="1"/>
            </p:cNvSpPr>
            <p:nvPr/>
          </p:nvSpPr>
          <p:spPr bwMode="auto">
            <a:xfrm>
              <a:off x="2247" y="551"/>
              <a:ext cx="5399" cy="3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7173" name="Picture 5">
              <a:extLst>
                <a:ext uri="{FF2B5EF4-FFF2-40B4-BE49-F238E27FC236}">
                  <a16:creationId xmlns:a16="http://schemas.microsoft.com/office/drawing/2014/main" id="{45B595FB-649F-431E-91A2-72EFDCFA1161}"/>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247" y="551"/>
              <a:ext cx="5407" cy="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281377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5BE096-37FF-4062-A6F9-6DC2F38CC628}"/>
              </a:ext>
            </a:extLst>
          </p:cNvPr>
          <p:cNvSpPr>
            <a:spLocks noGrp="1"/>
          </p:cNvSpPr>
          <p:nvPr>
            <p:ph type="title"/>
          </p:nvPr>
        </p:nvSpPr>
        <p:spPr>
          <a:xfrm>
            <a:off x="177188" y="794782"/>
            <a:ext cx="4031255" cy="1325563"/>
          </a:xfrm>
        </p:spPr>
        <p:txBody>
          <a:bodyPr>
            <a:normAutofit fontScale="90000"/>
          </a:bodyPr>
          <a:lstStyle/>
          <a:p>
            <a:r>
              <a:rPr lang="en-US" dirty="0"/>
              <a:t>Application: Student File Reader ADT - Implementation</a:t>
            </a:r>
          </a:p>
        </p:txBody>
      </p:sp>
      <p:sp>
        <p:nvSpPr>
          <p:cNvPr id="7" name="Slide Number Placeholder 6">
            <a:extLst>
              <a:ext uri="{FF2B5EF4-FFF2-40B4-BE49-F238E27FC236}">
                <a16:creationId xmlns:a16="http://schemas.microsoft.com/office/drawing/2014/main" id="{126F974F-A555-439E-96DD-82BB279BAB4A}"/>
              </a:ext>
            </a:extLst>
          </p:cNvPr>
          <p:cNvSpPr>
            <a:spLocks noGrp="1"/>
          </p:cNvSpPr>
          <p:nvPr>
            <p:ph type="sldNum" sz="quarter" idx="12"/>
          </p:nvPr>
        </p:nvSpPr>
        <p:spPr/>
        <p:txBody>
          <a:bodyPr/>
          <a:lstStyle/>
          <a:p>
            <a:fld id="{1AD1F45E-4937-46E5-9C1E-39BA4D08C51D}" type="slidenum">
              <a:rPr lang="en-US" smtClean="0"/>
              <a:t>25</a:t>
            </a:fld>
            <a:endParaRPr lang="en-US"/>
          </a:p>
        </p:txBody>
      </p:sp>
      <p:grpSp>
        <p:nvGrpSpPr>
          <p:cNvPr id="2" name="Group 4">
            <a:extLst>
              <a:ext uri="{FF2B5EF4-FFF2-40B4-BE49-F238E27FC236}">
                <a16:creationId xmlns:a16="http://schemas.microsoft.com/office/drawing/2014/main" id="{BEFC6465-DA10-411D-889D-2888D21DBF2F}"/>
              </a:ext>
            </a:extLst>
          </p:cNvPr>
          <p:cNvGrpSpPr>
            <a:grpSpLocks noChangeAspect="1"/>
          </p:cNvGrpSpPr>
          <p:nvPr/>
        </p:nvGrpSpPr>
        <p:grpSpPr bwMode="auto">
          <a:xfrm>
            <a:off x="3557588" y="423863"/>
            <a:ext cx="8851900" cy="5172075"/>
            <a:chOff x="2241" y="267"/>
            <a:chExt cx="5576" cy="3258"/>
          </a:xfrm>
        </p:grpSpPr>
        <p:sp>
          <p:nvSpPr>
            <p:cNvPr id="3" name="AutoShape 3">
              <a:extLst>
                <a:ext uri="{FF2B5EF4-FFF2-40B4-BE49-F238E27FC236}">
                  <a16:creationId xmlns:a16="http://schemas.microsoft.com/office/drawing/2014/main" id="{F700172D-66E6-49E1-A3FF-E90D4E50BC4D}"/>
                </a:ext>
              </a:extLst>
            </p:cNvPr>
            <p:cNvSpPr>
              <a:spLocks noChangeAspect="1" noChangeArrowheads="1" noTextEdit="1"/>
            </p:cNvSpPr>
            <p:nvPr/>
          </p:nvSpPr>
          <p:spPr bwMode="auto">
            <a:xfrm>
              <a:off x="2241" y="267"/>
              <a:ext cx="5576" cy="3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8197" name="Picture 5">
              <a:extLst>
                <a:ext uri="{FF2B5EF4-FFF2-40B4-BE49-F238E27FC236}">
                  <a16:creationId xmlns:a16="http://schemas.microsoft.com/office/drawing/2014/main" id="{4109DCA7-648C-428E-8E86-B254B7825CD4}"/>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241" y="267"/>
              <a:ext cx="5585" cy="3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9703456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5BE096-37FF-4062-A6F9-6DC2F38CC628}"/>
              </a:ext>
            </a:extLst>
          </p:cNvPr>
          <p:cNvSpPr>
            <a:spLocks noGrp="1"/>
          </p:cNvSpPr>
          <p:nvPr>
            <p:ph type="title"/>
          </p:nvPr>
        </p:nvSpPr>
        <p:spPr/>
        <p:txBody>
          <a:bodyPr/>
          <a:lstStyle/>
          <a:p>
            <a:r>
              <a:rPr lang="en-US" dirty="0"/>
              <a:t>Application: Student File Reader ADT - Implementation</a:t>
            </a:r>
          </a:p>
        </p:txBody>
      </p:sp>
      <p:pic>
        <p:nvPicPr>
          <p:cNvPr id="3" name="Picture 2">
            <a:extLst>
              <a:ext uri="{FF2B5EF4-FFF2-40B4-BE49-F238E27FC236}">
                <a16:creationId xmlns:a16="http://schemas.microsoft.com/office/drawing/2014/main" id="{09B72A36-CC67-4774-AB82-2CA1C97659FF}"/>
              </a:ext>
            </a:extLst>
          </p:cNvPr>
          <p:cNvPicPr>
            <a:picLocks noChangeAspect="1"/>
          </p:cNvPicPr>
          <p:nvPr/>
        </p:nvPicPr>
        <p:blipFill>
          <a:blip r:embed="rId2">
            <a:lum bright="-20000" contrast="40000"/>
          </a:blip>
          <a:stretch>
            <a:fillRect/>
          </a:stretch>
        </p:blipFill>
        <p:spPr>
          <a:xfrm>
            <a:off x="2398671" y="1690686"/>
            <a:ext cx="9229221" cy="461461"/>
          </a:xfrm>
          <a:prstGeom prst="rect">
            <a:avLst/>
          </a:prstGeom>
        </p:spPr>
      </p:pic>
      <p:pic>
        <p:nvPicPr>
          <p:cNvPr id="7" name="Picture 6">
            <a:extLst>
              <a:ext uri="{FF2B5EF4-FFF2-40B4-BE49-F238E27FC236}">
                <a16:creationId xmlns:a16="http://schemas.microsoft.com/office/drawing/2014/main" id="{6B4DE7FB-2969-445F-8635-BDA1FB5ED235}"/>
              </a:ext>
            </a:extLst>
          </p:cNvPr>
          <p:cNvPicPr>
            <a:picLocks noChangeAspect="1"/>
          </p:cNvPicPr>
          <p:nvPr/>
        </p:nvPicPr>
        <p:blipFill>
          <a:blip r:embed="rId3">
            <a:lum bright="-20000" contrast="40000"/>
          </a:blip>
          <a:stretch>
            <a:fillRect/>
          </a:stretch>
        </p:blipFill>
        <p:spPr>
          <a:xfrm>
            <a:off x="2398672" y="2359356"/>
            <a:ext cx="9407202" cy="2139288"/>
          </a:xfrm>
          <a:prstGeom prst="rect">
            <a:avLst/>
          </a:prstGeom>
        </p:spPr>
      </p:pic>
      <p:sp>
        <p:nvSpPr>
          <p:cNvPr id="9" name="Slide Number Placeholder 8">
            <a:extLst>
              <a:ext uri="{FF2B5EF4-FFF2-40B4-BE49-F238E27FC236}">
                <a16:creationId xmlns:a16="http://schemas.microsoft.com/office/drawing/2014/main" id="{CD0B9818-6B77-4184-BEF9-B1445DA429A6}"/>
              </a:ext>
            </a:extLst>
          </p:cNvPr>
          <p:cNvSpPr>
            <a:spLocks noGrp="1"/>
          </p:cNvSpPr>
          <p:nvPr>
            <p:ph type="sldNum" sz="quarter" idx="12"/>
          </p:nvPr>
        </p:nvSpPr>
        <p:spPr/>
        <p:txBody>
          <a:bodyPr/>
          <a:lstStyle/>
          <a:p>
            <a:fld id="{1AD1F45E-4937-46E5-9C1E-39BA4D08C51D}" type="slidenum">
              <a:rPr lang="en-US" smtClean="0"/>
              <a:t>26</a:t>
            </a:fld>
            <a:endParaRPr lang="en-US"/>
          </a:p>
        </p:txBody>
      </p:sp>
    </p:spTree>
    <p:extLst>
      <p:ext uri="{BB962C8B-B14F-4D97-AF65-F5344CB8AC3E}">
        <p14:creationId xmlns:p14="http://schemas.microsoft.com/office/powerpoint/2010/main" val="187220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2341D-FEA7-4283-A013-A717D2AC7CDC}"/>
              </a:ext>
            </a:extLst>
          </p:cNvPr>
          <p:cNvSpPr>
            <a:spLocks noGrp="1"/>
          </p:cNvSpPr>
          <p:nvPr>
            <p:ph type="title"/>
          </p:nvPr>
        </p:nvSpPr>
        <p:spPr/>
        <p:txBody>
          <a:bodyPr/>
          <a:lstStyle/>
          <a:p>
            <a:r>
              <a:rPr lang="en-US"/>
              <a:t>Introduction</a:t>
            </a:r>
            <a:endParaRPr lang="en-US" dirty="0"/>
          </a:p>
        </p:txBody>
      </p:sp>
      <p:sp>
        <p:nvSpPr>
          <p:cNvPr id="3" name="Content Placeholder 2">
            <a:extLst>
              <a:ext uri="{FF2B5EF4-FFF2-40B4-BE49-F238E27FC236}">
                <a16:creationId xmlns:a16="http://schemas.microsoft.com/office/drawing/2014/main" id="{18883D5E-794A-4A1E-B863-FC376EFD3BC3}"/>
              </a:ext>
            </a:extLst>
          </p:cNvPr>
          <p:cNvSpPr>
            <a:spLocks noGrp="1"/>
          </p:cNvSpPr>
          <p:nvPr>
            <p:ph idx="1"/>
          </p:nvPr>
        </p:nvSpPr>
        <p:spPr>
          <a:xfrm>
            <a:off x="838200" y="1825625"/>
            <a:ext cx="10515600" cy="1603375"/>
          </a:xfrm>
        </p:spPr>
        <p:txBody>
          <a:bodyPr>
            <a:normAutofit fontScale="92500"/>
          </a:bodyPr>
          <a:lstStyle/>
          <a:p>
            <a:r>
              <a:rPr lang="en-US"/>
              <a:t>Algorithms</a:t>
            </a:r>
          </a:p>
          <a:p>
            <a:pPr lvl="1"/>
            <a:r>
              <a:rPr lang="en-US"/>
              <a:t>An algorithm is a sequence of unambiguous instructions for solving a problem, i.e., for obtaining a required output for any legitimate input in a finite amount of time.</a:t>
            </a:r>
            <a:br>
              <a:rPr lang="en-US"/>
            </a:br>
            <a:endParaRPr lang="en-US" dirty="0"/>
          </a:p>
        </p:txBody>
      </p:sp>
      <p:pic>
        <p:nvPicPr>
          <p:cNvPr id="18" name="Picture 17">
            <a:extLst>
              <a:ext uri="{FF2B5EF4-FFF2-40B4-BE49-F238E27FC236}">
                <a16:creationId xmlns:a16="http://schemas.microsoft.com/office/drawing/2014/main" id="{CD3AEE7A-11E1-43F5-9664-4B4CF384E632}"/>
              </a:ext>
            </a:extLst>
          </p:cNvPr>
          <p:cNvPicPr>
            <a:picLocks noChangeAspect="1"/>
          </p:cNvPicPr>
          <p:nvPr/>
        </p:nvPicPr>
        <p:blipFill>
          <a:blip r:embed="rId2"/>
          <a:stretch>
            <a:fillRect/>
          </a:stretch>
        </p:blipFill>
        <p:spPr>
          <a:xfrm>
            <a:off x="2447228" y="3172655"/>
            <a:ext cx="7297544" cy="3023878"/>
          </a:xfrm>
          <a:prstGeom prst="rect">
            <a:avLst/>
          </a:prstGeom>
        </p:spPr>
      </p:pic>
      <p:sp>
        <p:nvSpPr>
          <p:cNvPr id="20" name="Slide Number Placeholder 19">
            <a:extLst>
              <a:ext uri="{FF2B5EF4-FFF2-40B4-BE49-F238E27FC236}">
                <a16:creationId xmlns:a16="http://schemas.microsoft.com/office/drawing/2014/main" id="{FF172224-0EA9-450E-80EB-3BA0A1421549}"/>
              </a:ext>
            </a:extLst>
          </p:cNvPr>
          <p:cNvSpPr>
            <a:spLocks noGrp="1"/>
          </p:cNvSpPr>
          <p:nvPr>
            <p:ph type="sldNum" sz="quarter" idx="12"/>
          </p:nvPr>
        </p:nvSpPr>
        <p:spPr/>
        <p:txBody>
          <a:bodyPr/>
          <a:lstStyle/>
          <a:p>
            <a:fld id="{1AD1F45E-4937-46E5-9C1E-39BA4D08C51D}" type="slidenum">
              <a:rPr lang="en-US" smtClean="0"/>
              <a:t>3</a:t>
            </a:fld>
            <a:endParaRPr lang="en-US"/>
          </a:p>
        </p:txBody>
      </p:sp>
    </p:spTree>
    <p:extLst>
      <p:ext uri="{BB962C8B-B14F-4D97-AF65-F5344CB8AC3E}">
        <p14:creationId xmlns:p14="http://schemas.microsoft.com/office/powerpoint/2010/main" val="560789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2341D-FEA7-4283-A013-A717D2AC7CD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8883D5E-794A-4A1E-B863-FC376EFD3BC3}"/>
              </a:ext>
            </a:extLst>
          </p:cNvPr>
          <p:cNvSpPr>
            <a:spLocks noGrp="1"/>
          </p:cNvSpPr>
          <p:nvPr>
            <p:ph idx="1"/>
          </p:nvPr>
        </p:nvSpPr>
        <p:spPr/>
        <p:txBody>
          <a:bodyPr>
            <a:normAutofit fontScale="85000" lnSpcReduction="10000"/>
          </a:bodyPr>
          <a:lstStyle/>
          <a:p>
            <a:r>
              <a:rPr lang="en-US" dirty="0"/>
              <a:t>Primitive Data Types - Programming languages commonly provide data types as part of the language itself. These data types, known as primitives.</a:t>
            </a:r>
          </a:p>
          <a:p>
            <a:pPr lvl="1"/>
            <a:r>
              <a:rPr lang="en-US" dirty="0"/>
              <a:t>The</a:t>
            </a:r>
            <a:r>
              <a:rPr lang="en-US" b="1" i="1" dirty="0"/>
              <a:t> simple data types </a:t>
            </a:r>
            <a:r>
              <a:rPr lang="en-US" dirty="0"/>
              <a:t>consist of values that are in the most basic form and cannot be decomposed into smaller parts. Integer and real types, for example, consist of single numeric values.</a:t>
            </a:r>
          </a:p>
          <a:p>
            <a:pPr lvl="1"/>
            <a:r>
              <a:rPr lang="en-US" dirty="0"/>
              <a:t>The </a:t>
            </a:r>
            <a:r>
              <a:rPr lang="en-US" b="1" i="1" dirty="0"/>
              <a:t>complex data types</a:t>
            </a:r>
            <a:r>
              <a:rPr lang="en-US" dirty="0"/>
              <a:t>, on the other hand, are constructed of multiple components consisting of simple types or other complex types. In Python, objects, strings, lists, and dictionaries, which can contain multiple values, are all examples of complex types.</a:t>
            </a:r>
          </a:p>
          <a:p>
            <a:r>
              <a:rPr lang="en-US" dirty="0"/>
              <a:t>The primitive types provided by a language may not be sufficient for solving large complex problems.</a:t>
            </a:r>
          </a:p>
          <a:p>
            <a:r>
              <a:rPr lang="en-US" dirty="0"/>
              <a:t>Thus, most languages allow for the construction of additional data types, known as user-defined types since they are defined by the programmer and not the language. Some of these data types can themselves be very complex.</a:t>
            </a:r>
          </a:p>
        </p:txBody>
      </p:sp>
      <p:sp>
        <p:nvSpPr>
          <p:cNvPr id="5" name="Slide Number Placeholder 4">
            <a:extLst>
              <a:ext uri="{FF2B5EF4-FFF2-40B4-BE49-F238E27FC236}">
                <a16:creationId xmlns:a16="http://schemas.microsoft.com/office/drawing/2014/main" id="{32AF04DF-4EF3-49D3-A2EF-67A384CE92F4}"/>
              </a:ext>
            </a:extLst>
          </p:cNvPr>
          <p:cNvSpPr>
            <a:spLocks noGrp="1"/>
          </p:cNvSpPr>
          <p:nvPr>
            <p:ph type="sldNum" sz="quarter" idx="12"/>
          </p:nvPr>
        </p:nvSpPr>
        <p:spPr/>
        <p:txBody>
          <a:bodyPr/>
          <a:lstStyle/>
          <a:p>
            <a:fld id="{1AD1F45E-4937-46E5-9C1E-39BA4D08C51D}" type="slidenum">
              <a:rPr lang="en-US" smtClean="0"/>
              <a:t>4</a:t>
            </a:fld>
            <a:endParaRPr lang="en-US"/>
          </a:p>
        </p:txBody>
      </p:sp>
    </p:spTree>
    <p:extLst>
      <p:ext uri="{BB962C8B-B14F-4D97-AF65-F5344CB8AC3E}">
        <p14:creationId xmlns:p14="http://schemas.microsoft.com/office/powerpoint/2010/main" val="3592295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25D51-8146-4253-985A-847ED6820A86}"/>
              </a:ext>
            </a:extLst>
          </p:cNvPr>
          <p:cNvSpPr>
            <a:spLocks noGrp="1"/>
          </p:cNvSpPr>
          <p:nvPr>
            <p:ph type="title"/>
          </p:nvPr>
        </p:nvSpPr>
        <p:spPr/>
        <p:txBody>
          <a:bodyPr/>
          <a:lstStyle/>
          <a:p>
            <a:r>
              <a:rPr lang="en-US" dirty="0"/>
              <a:t>Abstraction</a:t>
            </a:r>
          </a:p>
        </p:txBody>
      </p:sp>
      <p:sp>
        <p:nvSpPr>
          <p:cNvPr id="3" name="Content Placeholder 2">
            <a:extLst>
              <a:ext uri="{FF2B5EF4-FFF2-40B4-BE49-F238E27FC236}">
                <a16:creationId xmlns:a16="http://schemas.microsoft.com/office/drawing/2014/main" id="{C353D99C-B744-4371-A14A-AA9AC5DD1494}"/>
              </a:ext>
            </a:extLst>
          </p:cNvPr>
          <p:cNvSpPr>
            <a:spLocks noGrp="1"/>
          </p:cNvSpPr>
          <p:nvPr>
            <p:ph idx="1"/>
          </p:nvPr>
        </p:nvSpPr>
        <p:spPr/>
        <p:txBody>
          <a:bodyPr>
            <a:normAutofit/>
          </a:bodyPr>
          <a:lstStyle/>
          <a:p>
            <a:r>
              <a:rPr lang="en-US" dirty="0"/>
              <a:t>An abstraction is a mechanism for separating the properties of an object and restricting the focus to those relevant in the current context. </a:t>
            </a:r>
          </a:p>
          <a:p>
            <a:r>
              <a:rPr lang="en-US" dirty="0"/>
              <a:t>The user of the abstraction does not have to understand all of the details in order to utilize the object, but only those relevant to the current task or problem.</a:t>
            </a:r>
          </a:p>
          <a:p>
            <a:r>
              <a:rPr lang="en-US" b="1" i="1" dirty="0"/>
              <a:t>Procedural abstraction </a:t>
            </a:r>
            <a:r>
              <a:rPr lang="en-US" dirty="0"/>
              <a:t>is the use of a function or method knowing what it does but ignoring how it’s accomplished.</a:t>
            </a:r>
          </a:p>
          <a:p>
            <a:r>
              <a:rPr lang="en-US" b="1" i="1" dirty="0"/>
              <a:t>Data abstraction </a:t>
            </a:r>
            <a:r>
              <a:rPr lang="en-US" dirty="0"/>
              <a:t>is the separation of the properties of a data type (its values and operations) from the implementation of that data type.</a:t>
            </a:r>
          </a:p>
        </p:txBody>
      </p:sp>
      <p:sp>
        <p:nvSpPr>
          <p:cNvPr id="5" name="Slide Number Placeholder 4">
            <a:extLst>
              <a:ext uri="{FF2B5EF4-FFF2-40B4-BE49-F238E27FC236}">
                <a16:creationId xmlns:a16="http://schemas.microsoft.com/office/drawing/2014/main" id="{3A33366F-534B-43FA-B913-8FB2641159D5}"/>
              </a:ext>
            </a:extLst>
          </p:cNvPr>
          <p:cNvSpPr>
            <a:spLocks noGrp="1"/>
          </p:cNvSpPr>
          <p:nvPr>
            <p:ph type="sldNum" sz="quarter" idx="12"/>
          </p:nvPr>
        </p:nvSpPr>
        <p:spPr/>
        <p:txBody>
          <a:bodyPr/>
          <a:lstStyle/>
          <a:p>
            <a:fld id="{1AD1F45E-4937-46E5-9C1E-39BA4D08C51D}" type="slidenum">
              <a:rPr lang="en-US" smtClean="0"/>
              <a:t>5</a:t>
            </a:fld>
            <a:endParaRPr lang="en-US"/>
          </a:p>
        </p:txBody>
      </p:sp>
    </p:spTree>
    <p:extLst>
      <p:ext uri="{BB962C8B-B14F-4D97-AF65-F5344CB8AC3E}">
        <p14:creationId xmlns:p14="http://schemas.microsoft.com/office/powerpoint/2010/main" val="3990056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4D2D2-E3AA-419D-B4A2-9F16F47550A1}"/>
              </a:ext>
            </a:extLst>
          </p:cNvPr>
          <p:cNvSpPr>
            <a:spLocks noGrp="1"/>
          </p:cNvSpPr>
          <p:nvPr>
            <p:ph type="title"/>
          </p:nvPr>
        </p:nvSpPr>
        <p:spPr/>
        <p:txBody>
          <a:bodyPr/>
          <a:lstStyle/>
          <a:p>
            <a:r>
              <a:rPr lang="en-US" dirty="0"/>
              <a:t>Abstract Data Types (ADT)</a:t>
            </a:r>
          </a:p>
        </p:txBody>
      </p:sp>
      <p:sp>
        <p:nvSpPr>
          <p:cNvPr id="3" name="Content Placeholder 2">
            <a:extLst>
              <a:ext uri="{FF2B5EF4-FFF2-40B4-BE49-F238E27FC236}">
                <a16:creationId xmlns:a16="http://schemas.microsoft.com/office/drawing/2014/main" id="{8EDC091F-6FD9-40C5-9A76-285C6DD537C8}"/>
              </a:ext>
            </a:extLst>
          </p:cNvPr>
          <p:cNvSpPr>
            <a:spLocks noGrp="1"/>
          </p:cNvSpPr>
          <p:nvPr>
            <p:ph idx="1"/>
          </p:nvPr>
        </p:nvSpPr>
        <p:spPr/>
        <p:txBody>
          <a:bodyPr/>
          <a:lstStyle/>
          <a:p>
            <a:r>
              <a:rPr lang="en-US" dirty="0"/>
              <a:t>An abstract data type (or ADT) is a programmer-defined data type that species a set of data values and a collection of well-defined operations that can be performed on those values.</a:t>
            </a:r>
          </a:p>
        </p:txBody>
      </p:sp>
      <p:pic>
        <p:nvPicPr>
          <p:cNvPr id="5" name="Picture 4">
            <a:extLst>
              <a:ext uri="{FF2B5EF4-FFF2-40B4-BE49-F238E27FC236}">
                <a16:creationId xmlns:a16="http://schemas.microsoft.com/office/drawing/2014/main" id="{45C1E008-2E24-4EA3-95EA-5310EC75A02A}"/>
              </a:ext>
            </a:extLst>
          </p:cNvPr>
          <p:cNvPicPr>
            <a:picLocks noChangeAspect="1"/>
          </p:cNvPicPr>
          <p:nvPr/>
        </p:nvPicPr>
        <p:blipFill>
          <a:blip r:embed="rId2">
            <a:lum bright="-20000" contrast="40000"/>
          </a:blip>
          <a:stretch>
            <a:fillRect/>
          </a:stretch>
        </p:blipFill>
        <p:spPr>
          <a:xfrm>
            <a:off x="2770848" y="3299717"/>
            <a:ext cx="6650303" cy="2118444"/>
          </a:xfrm>
          <a:prstGeom prst="rect">
            <a:avLst/>
          </a:prstGeom>
        </p:spPr>
      </p:pic>
      <p:sp>
        <p:nvSpPr>
          <p:cNvPr id="7" name="Slide Number Placeholder 6">
            <a:extLst>
              <a:ext uri="{FF2B5EF4-FFF2-40B4-BE49-F238E27FC236}">
                <a16:creationId xmlns:a16="http://schemas.microsoft.com/office/drawing/2014/main" id="{09B4A9EF-A474-4C13-8E10-D3CCDED82F6D}"/>
              </a:ext>
            </a:extLst>
          </p:cNvPr>
          <p:cNvSpPr>
            <a:spLocks noGrp="1"/>
          </p:cNvSpPr>
          <p:nvPr>
            <p:ph type="sldNum" sz="quarter" idx="12"/>
          </p:nvPr>
        </p:nvSpPr>
        <p:spPr/>
        <p:txBody>
          <a:bodyPr/>
          <a:lstStyle/>
          <a:p>
            <a:fld id="{1AD1F45E-4937-46E5-9C1E-39BA4D08C51D}" type="slidenum">
              <a:rPr lang="en-US" smtClean="0"/>
              <a:t>6</a:t>
            </a:fld>
            <a:endParaRPr lang="en-US"/>
          </a:p>
        </p:txBody>
      </p:sp>
    </p:spTree>
    <p:extLst>
      <p:ext uri="{BB962C8B-B14F-4D97-AF65-F5344CB8AC3E}">
        <p14:creationId xmlns:p14="http://schemas.microsoft.com/office/powerpoint/2010/main" val="3881438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9581E-43F4-4E3F-98F6-A6042E749338}"/>
              </a:ext>
            </a:extLst>
          </p:cNvPr>
          <p:cNvSpPr>
            <a:spLocks noGrp="1"/>
          </p:cNvSpPr>
          <p:nvPr>
            <p:ph type="title"/>
          </p:nvPr>
        </p:nvSpPr>
        <p:spPr/>
        <p:txBody>
          <a:bodyPr/>
          <a:lstStyle/>
          <a:p>
            <a:r>
              <a:rPr lang="en-US" dirty="0"/>
              <a:t>Abstract Data Types (ADT)</a:t>
            </a:r>
          </a:p>
        </p:txBody>
      </p:sp>
      <p:sp>
        <p:nvSpPr>
          <p:cNvPr id="3" name="Content Placeholder 2">
            <a:extLst>
              <a:ext uri="{FF2B5EF4-FFF2-40B4-BE49-F238E27FC236}">
                <a16:creationId xmlns:a16="http://schemas.microsoft.com/office/drawing/2014/main" id="{0FD3307C-6AFC-49C3-BDE3-243BB42AD25D}"/>
              </a:ext>
            </a:extLst>
          </p:cNvPr>
          <p:cNvSpPr>
            <a:spLocks noGrp="1"/>
          </p:cNvSpPr>
          <p:nvPr>
            <p:ph idx="1"/>
          </p:nvPr>
        </p:nvSpPr>
        <p:spPr/>
        <p:txBody>
          <a:bodyPr/>
          <a:lstStyle/>
          <a:p>
            <a:r>
              <a:rPr lang="en-US" b="1" i="1" dirty="0"/>
              <a:t>Constructors:</a:t>
            </a:r>
            <a:r>
              <a:rPr lang="en-US" dirty="0"/>
              <a:t> Create and initialize new instances of the ADT.</a:t>
            </a:r>
          </a:p>
          <a:p>
            <a:r>
              <a:rPr lang="en-US" b="1" i="1" dirty="0"/>
              <a:t>Accessors:</a:t>
            </a:r>
            <a:r>
              <a:rPr lang="en-US" dirty="0"/>
              <a:t> Return data contained in an instance without modifying it.</a:t>
            </a:r>
          </a:p>
          <a:p>
            <a:r>
              <a:rPr lang="en-US" b="1" i="1" dirty="0"/>
              <a:t>Mutators:</a:t>
            </a:r>
            <a:r>
              <a:rPr lang="en-US" dirty="0"/>
              <a:t> Modify the contents of an ADT instance.</a:t>
            </a:r>
          </a:p>
          <a:p>
            <a:r>
              <a:rPr lang="en-US" b="1" i="1" dirty="0"/>
              <a:t>Iterators:</a:t>
            </a:r>
            <a:r>
              <a:rPr lang="en-US" dirty="0"/>
              <a:t> Process individual data components sequentially.</a:t>
            </a:r>
          </a:p>
        </p:txBody>
      </p:sp>
      <p:sp>
        <p:nvSpPr>
          <p:cNvPr id="5" name="Slide Number Placeholder 4">
            <a:extLst>
              <a:ext uri="{FF2B5EF4-FFF2-40B4-BE49-F238E27FC236}">
                <a16:creationId xmlns:a16="http://schemas.microsoft.com/office/drawing/2014/main" id="{F7675535-3893-4C87-A074-0465C483E20A}"/>
              </a:ext>
            </a:extLst>
          </p:cNvPr>
          <p:cNvSpPr>
            <a:spLocks noGrp="1"/>
          </p:cNvSpPr>
          <p:nvPr>
            <p:ph type="sldNum" sz="quarter" idx="12"/>
          </p:nvPr>
        </p:nvSpPr>
        <p:spPr/>
        <p:txBody>
          <a:bodyPr/>
          <a:lstStyle/>
          <a:p>
            <a:fld id="{1AD1F45E-4937-46E5-9C1E-39BA4D08C51D}" type="slidenum">
              <a:rPr lang="en-US" smtClean="0"/>
              <a:t>7</a:t>
            </a:fld>
            <a:endParaRPr lang="en-US"/>
          </a:p>
        </p:txBody>
      </p:sp>
    </p:spTree>
    <p:extLst>
      <p:ext uri="{BB962C8B-B14F-4D97-AF65-F5344CB8AC3E}">
        <p14:creationId xmlns:p14="http://schemas.microsoft.com/office/powerpoint/2010/main" val="2911043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47816-BEB9-4CF9-A2E3-38042D1132D9}"/>
              </a:ext>
            </a:extLst>
          </p:cNvPr>
          <p:cNvSpPr>
            <a:spLocks noGrp="1"/>
          </p:cNvSpPr>
          <p:nvPr>
            <p:ph type="title"/>
          </p:nvPr>
        </p:nvSpPr>
        <p:spPr/>
        <p:txBody>
          <a:bodyPr/>
          <a:lstStyle/>
          <a:p>
            <a:r>
              <a:rPr lang="en-US" dirty="0"/>
              <a:t>General Definitions</a:t>
            </a:r>
          </a:p>
        </p:txBody>
      </p:sp>
      <p:sp>
        <p:nvSpPr>
          <p:cNvPr id="3" name="Content Placeholder 2">
            <a:extLst>
              <a:ext uri="{FF2B5EF4-FFF2-40B4-BE49-F238E27FC236}">
                <a16:creationId xmlns:a16="http://schemas.microsoft.com/office/drawing/2014/main" id="{8837C743-DF5B-4A05-894D-B568752BC372}"/>
              </a:ext>
            </a:extLst>
          </p:cNvPr>
          <p:cNvSpPr>
            <a:spLocks noGrp="1"/>
          </p:cNvSpPr>
          <p:nvPr>
            <p:ph idx="1"/>
          </p:nvPr>
        </p:nvSpPr>
        <p:spPr/>
        <p:txBody>
          <a:bodyPr>
            <a:normAutofit/>
          </a:bodyPr>
          <a:lstStyle/>
          <a:p>
            <a:r>
              <a:rPr lang="en-US" dirty="0"/>
              <a:t>A </a:t>
            </a:r>
            <a:r>
              <a:rPr lang="en-US" b="1" i="1" dirty="0"/>
              <a:t>collection</a:t>
            </a:r>
            <a:r>
              <a:rPr lang="en-US" dirty="0"/>
              <a:t> is a group of values with no implied organization or relationship between the individual values.</a:t>
            </a:r>
          </a:p>
          <a:p>
            <a:r>
              <a:rPr lang="en-US" dirty="0"/>
              <a:t>A </a:t>
            </a:r>
            <a:r>
              <a:rPr lang="en-US" b="1" i="1" dirty="0"/>
              <a:t>container</a:t>
            </a:r>
            <a:r>
              <a:rPr lang="en-US" dirty="0"/>
              <a:t> is any data structure or abstract data type that stores and organizes a collection.</a:t>
            </a:r>
          </a:p>
          <a:p>
            <a:r>
              <a:rPr lang="en-US" dirty="0"/>
              <a:t>A </a:t>
            </a:r>
            <a:r>
              <a:rPr lang="en-US" b="1" i="1" dirty="0"/>
              <a:t>sequence</a:t>
            </a:r>
            <a:r>
              <a:rPr lang="en-US" dirty="0"/>
              <a:t> is a container in which the elements are arranged in linear order from front to back, with each element accessible by position.</a:t>
            </a:r>
          </a:p>
          <a:p>
            <a:r>
              <a:rPr lang="en-US" dirty="0"/>
              <a:t>A </a:t>
            </a:r>
            <a:r>
              <a:rPr lang="en-US" b="1" i="1" dirty="0"/>
              <a:t>sorted sequence </a:t>
            </a:r>
            <a:r>
              <a:rPr lang="en-US" dirty="0"/>
              <a:t>is one in which the position of the elements is based on a prescribed relationship between each element and its successor.</a:t>
            </a:r>
          </a:p>
        </p:txBody>
      </p:sp>
      <p:sp>
        <p:nvSpPr>
          <p:cNvPr id="5" name="Slide Number Placeholder 4">
            <a:extLst>
              <a:ext uri="{FF2B5EF4-FFF2-40B4-BE49-F238E27FC236}">
                <a16:creationId xmlns:a16="http://schemas.microsoft.com/office/drawing/2014/main" id="{475EA21E-9881-41E7-950E-1D6743216863}"/>
              </a:ext>
            </a:extLst>
          </p:cNvPr>
          <p:cNvSpPr>
            <a:spLocks noGrp="1"/>
          </p:cNvSpPr>
          <p:nvPr>
            <p:ph type="sldNum" sz="quarter" idx="12"/>
          </p:nvPr>
        </p:nvSpPr>
        <p:spPr/>
        <p:txBody>
          <a:bodyPr/>
          <a:lstStyle/>
          <a:p>
            <a:fld id="{1AD1F45E-4937-46E5-9C1E-39BA4D08C51D}" type="slidenum">
              <a:rPr lang="en-US" smtClean="0"/>
              <a:t>8</a:t>
            </a:fld>
            <a:endParaRPr lang="en-US"/>
          </a:p>
        </p:txBody>
      </p:sp>
    </p:spTree>
    <p:extLst>
      <p:ext uri="{BB962C8B-B14F-4D97-AF65-F5344CB8AC3E}">
        <p14:creationId xmlns:p14="http://schemas.microsoft.com/office/powerpoint/2010/main" val="3904971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3E328-E063-4A75-AFE9-7DB110F984C1}"/>
              </a:ext>
            </a:extLst>
          </p:cNvPr>
          <p:cNvSpPr>
            <a:spLocks noGrp="1"/>
          </p:cNvSpPr>
          <p:nvPr>
            <p:ph type="title"/>
          </p:nvPr>
        </p:nvSpPr>
        <p:spPr/>
        <p:txBody>
          <a:bodyPr/>
          <a:lstStyle/>
          <a:p>
            <a:r>
              <a:rPr lang="en-US" dirty="0"/>
              <a:t>Defining the ADT</a:t>
            </a:r>
          </a:p>
        </p:txBody>
      </p:sp>
      <p:sp>
        <p:nvSpPr>
          <p:cNvPr id="3" name="Content Placeholder 2">
            <a:extLst>
              <a:ext uri="{FF2B5EF4-FFF2-40B4-BE49-F238E27FC236}">
                <a16:creationId xmlns:a16="http://schemas.microsoft.com/office/drawing/2014/main" id="{D7A36992-4143-4715-A445-A8BFFEE64FF0}"/>
              </a:ext>
            </a:extLst>
          </p:cNvPr>
          <p:cNvSpPr>
            <a:spLocks noGrp="1"/>
          </p:cNvSpPr>
          <p:nvPr>
            <p:ph idx="1"/>
          </p:nvPr>
        </p:nvSpPr>
        <p:spPr>
          <a:xfrm>
            <a:off x="838200" y="1405719"/>
            <a:ext cx="10515600" cy="5452281"/>
          </a:xfrm>
        </p:spPr>
        <p:txBody>
          <a:bodyPr>
            <a:normAutofit fontScale="85000" lnSpcReduction="20000"/>
          </a:bodyPr>
          <a:lstStyle/>
          <a:p>
            <a:r>
              <a:rPr lang="en-US" dirty="0"/>
              <a:t>A date represents a single day in the proleptic Gregorian calendar in which the first day starts on November 24, 4713 BC.</a:t>
            </a:r>
          </a:p>
          <a:p>
            <a:pPr lvl="1"/>
            <a:r>
              <a:rPr lang="en-US" b="1" dirty="0"/>
              <a:t>Date( month, day, year ): </a:t>
            </a:r>
            <a:r>
              <a:rPr lang="en-US" dirty="0"/>
              <a:t>Creates a new Date instance initialized to the given Gregorian date which must be valid. Year 1 BC and earlier are indicated by negative year components.</a:t>
            </a:r>
          </a:p>
          <a:p>
            <a:pPr lvl="1"/>
            <a:r>
              <a:rPr lang="en-US" b="1" dirty="0"/>
              <a:t>day(): </a:t>
            </a:r>
            <a:r>
              <a:rPr lang="en-US" dirty="0"/>
              <a:t>Returns the Gregorian day number of this date.</a:t>
            </a:r>
          </a:p>
          <a:p>
            <a:pPr lvl="1"/>
            <a:r>
              <a:rPr lang="en-US" b="1" dirty="0"/>
              <a:t>month(): </a:t>
            </a:r>
            <a:r>
              <a:rPr lang="en-US" dirty="0"/>
              <a:t>Returns the Gregorian month number of this date.</a:t>
            </a:r>
          </a:p>
          <a:p>
            <a:pPr lvl="1"/>
            <a:r>
              <a:rPr lang="en-US" b="1" dirty="0"/>
              <a:t>year(): </a:t>
            </a:r>
            <a:r>
              <a:rPr lang="en-US" dirty="0"/>
              <a:t>Returns the Gregorian year of this date.</a:t>
            </a:r>
          </a:p>
          <a:p>
            <a:pPr lvl="1"/>
            <a:r>
              <a:rPr lang="en-US" b="1" dirty="0" err="1"/>
              <a:t>monthName</a:t>
            </a:r>
            <a:r>
              <a:rPr lang="en-US" b="1" dirty="0"/>
              <a:t>():</a:t>
            </a:r>
            <a:r>
              <a:rPr lang="en-US" dirty="0"/>
              <a:t> Returns the Gregorian month name of this date.</a:t>
            </a:r>
          </a:p>
          <a:p>
            <a:pPr lvl="1"/>
            <a:r>
              <a:rPr lang="en-US" b="1" dirty="0" err="1"/>
              <a:t>dayOfWeek</a:t>
            </a:r>
            <a:r>
              <a:rPr lang="en-US" b="1" dirty="0"/>
              <a:t>(): </a:t>
            </a:r>
            <a:r>
              <a:rPr lang="en-US" dirty="0"/>
              <a:t>Returns the day of the week as a number between 0 and 6 with 0 representing Monday and 6 representing Sunday.</a:t>
            </a:r>
          </a:p>
          <a:p>
            <a:pPr lvl="1"/>
            <a:r>
              <a:rPr lang="en-US" b="1" dirty="0" err="1"/>
              <a:t>numDays</a:t>
            </a:r>
            <a:r>
              <a:rPr lang="en-US" b="1" dirty="0"/>
              <a:t>( </a:t>
            </a:r>
            <a:r>
              <a:rPr lang="en-US" b="1" dirty="0" err="1"/>
              <a:t>otherDate</a:t>
            </a:r>
            <a:r>
              <a:rPr lang="en-US" b="1" dirty="0"/>
              <a:t> ): </a:t>
            </a:r>
            <a:r>
              <a:rPr lang="en-US" dirty="0"/>
              <a:t>Returns the number of days as a positive integer between this date and the </a:t>
            </a:r>
            <a:r>
              <a:rPr lang="en-US" dirty="0" err="1"/>
              <a:t>otherDate</a:t>
            </a:r>
            <a:r>
              <a:rPr lang="en-US" dirty="0"/>
              <a:t>.</a:t>
            </a:r>
          </a:p>
          <a:p>
            <a:pPr lvl="1"/>
            <a:r>
              <a:rPr lang="en-US" b="1" dirty="0" err="1"/>
              <a:t>isLeapYear</a:t>
            </a:r>
            <a:r>
              <a:rPr lang="en-US" b="1" dirty="0"/>
              <a:t>(): </a:t>
            </a:r>
            <a:r>
              <a:rPr lang="en-US" dirty="0"/>
              <a:t>Determines if this date falls in a leap year and returns the appropriate </a:t>
            </a:r>
            <a:r>
              <a:rPr lang="en-US" dirty="0" err="1"/>
              <a:t>boolean</a:t>
            </a:r>
            <a:r>
              <a:rPr lang="en-US" dirty="0"/>
              <a:t> value.</a:t>
            </a:r>
          </a:p>
          <a:p>
            <a:pPr lvl="1"/>
            <a:r>
              <a:rPr lang="en-US" b="1" dirty="0" err="1"/>
              <a:t>advanceBy</a:t>
            </a:r>
            <a:r>
              <a:rPr lang="en-US" b="1" dirty="0"/>
              <a:t>( days ): </a:t>
            </a:r>
            <a:r>
              <a:rPr lang="en-US" dirty="0"/>
              <a:t>Advances the date by the given number of days. The date is incremented if days is positive and decremented if days is negative. The date is capped to November 24, 4714 BC, if necessary.</a:t>
            </a:r>
          </a:p>
          <a:p>
            <a:pPr lvl="1"/>
            <a:r>
              <a:rPr lang="en-US" b="1" dirty="0"/>
              <a:t>comparable ( </a:t>
            </a:r>
            <a:r>
              <a:rPr lang="en-US" b="1" dirty="0" err="1"/>
              <a:t>otherDate</a:t>
            </a:r>
            <a:r>
              <a:rPr lang="en-US" b="1" dirty="0"/>
              <a:t> ): </a:t>
            </a:r>
            <a:r>
              <a:rPr lang="en-US" dirty="0"/>
              <a:t>Compares this date to the </a:t>
            </a:r>
            <a:r>
              <a:rPr lang="en-US" dirty="0" err="1"/>
              <a:t>otherDate</a:t>
            </a:r>
            <a:r>
              <a:rPr lang="en-US" dirty="0"/>
              <a:t> to determine their logical ordering. This comparison can be done using any of the logical operators &lt;, &lt;=, &gt;, &gt;=, ==, !=.</a:t>
            </a:r>
          </a:p>
          <a:p>
            <a:pPr lvl="1"/>
            <a:r>
              <a:rPr lang="en-US" b="1" dirty="0" err="1"/>
              <a:t>toString</a:t>
            </a:r>
            <a:r>
              <a:rPr lang="en-US" b="1" dirty="0"/>
              <a:t> ():</a:t>
            </a:r>
            <a:r>
              <a:rPr lang="en-US" dirty="0"/>
              <a:t> Returns a string representing the Gregorian date in the format mm/dd/</a:t>
            </a:r>
            <a:r>
              <a:rPr lang="en-US" dirty="0" err="1"/>
              <a:t>yyyy</a:t>
            </a:r>
            <a:r>
              <a:rPr lang="en-US" dirty="0"/>
              <a:t>. Implemented as the Python operator that is automatically called via the str() constructor.</a:t>
            </a:r>
          </a:p>
        </p:txBody>
      </p:sp>
      <p:sp>
        <p:nvSpPr>
          <p:cNvPr id="5" name="Slide Number Placeholder 4">
            <a:extLst>
              <a:ext uri="{FF2B5EF4-FFF2-40B4-BE49-F238E27FC236}">
                <a16:creationId xmlns:a16="http://schemas.microsoft.com/office/drawing/2014/main" id="{8FC430F8-2038-4BBD-A50B-1F098DC2C091}"/>
              </a:ext>
            </a:extLst>
          </p:cNvPr>
          <p:cNvSpPr>
            <a:spLocks noGrp="1"/>
          </p:cNvSpPr>
          <p:nvPr>
            <p:ph type="sldNum" sz="quarter" idx="12"/>
          </p:nvPr>
        </p:nvSpPr>
        <p:spPr/>
        <p:txBody>
          <a:bodyPr/>
          <a:lstStyle/>
          <a:p>
            <a:fld id="{1AD1F45E-4937-46E5-9C1E-39BA4D08C51D}" type="slidenum">
              <a:rPr lang="en-US" smtClean="0"/>
              <a:t>9</a:t>
            </a:fld>
            <a:endParaRPr lang="en-US"/>
          </a:p>
        </p:txBody>
      </p:sp>
    </p:spTree>
    <p:extLst>
      <p:ext uri="{BB962C8B-B14F-4D97-AF65-F5344CB8AC3E}">
        <p14:creationId xmlns:p14="http://schemas.microsoft.com/office/powerpoint/2010/main" val="11464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F9DEC66FF0BE046AA8833F30C1EF9E3" ma:contentTypeVersion="0" ma:contentTypeDescription="Create a new document." ma:contentTypeScope="" ma:versionID="be0bf9d85b0222e068c96be6463888c5">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84A73A8-C3F8-4EBA-A3BA-A2912A8DC89E}"/>
</file>

<file path=customXml/itemProps2.xml><?xml version="1.0" encoding="utf-8"?>
<ds:datastoreItem xmlns:ds="http://schemas.openxmlformats.org/officeDocument/2006/customXml" ds:itemID="{073F1DA9-2EA3-4E65-9B8E-FE96C661E5AF}"/>
</file>

<file path=customXml/itemProps3.xml><?xml version="1.0" encoding="utf-8"?>
<ds:datastoreItem xmlns:ds="http://schemas.openxmlformats.org/officeDocument/2006/customXml" ds:itemID="{6E146DB2-7B34-404B-A754-033CAAC14ACB}"/>
</file>

<file path=docProps/app.xml><?xml version="1.0" encoding="utf-8"?>
<Properties xmlns="http://schemas.openxmlformats.org/officeDocument/2006/extended-properties" xmlns:vt="http://schemas.openxmlformats.org/officeDocument/2006/docPropsVTypes">
  <Template>Retrospect</Template>
  <TotalTime>1904</TotalTime>
  <Words>1329</Words>
  <Application>Microsoft Office PowerPoint</Application>
  <PresentationFormat>Widescreen</PresentationFormat>
  <Paragraphs>111</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CS-211 Data Structure &amp; Algorithms</vt:lpstr>
      <vt:lpstr>Introduction</vt:lpstr>
      <vt:lpstr>Introduction</vt:lpstr>
      <vt:lpstr>Introduction</vt:lpstr>
      <vt:lpstr>Abstraction</vt:lpstr>
      <vt:lpstr>Abstract Data Types (ADT)</vt:lpstr>
      <vt:lpstr>Abstract Data Types (ADT)</vt:lpstr>
      <vt:lpstr>General Definitions</vt:lpstr>
      <vt:lpstr>Defining the ADT</vt:lpstr>
      <vt:lpstr>Using the ADT</vt:lpstr>
      <vt:lpstr>Implementing ADT</vt:lpstr>
      <vt:lpstr>Implementing ADT</vt:lpstr>
      <vt:lpstr>Implementing ADT</vt:lpstr>
      <vt:lpstr>Complex ADT</vt:lpstr>
      <vt:lpstr>Bags</vt:lpstr>
      <vt:lpstr>Selecting a Data Structure</vt:lpstr>
      <vt:lpstr>Bag ADT Implementation</vt:lpstr>
      <vt:lpstr>PowerPoint Presentation</vt:lpstr>
      <vt:lpstr>Iterators</vt:lpstr>
      <vt:lpstr>Iterators</vt:lpstr>
      <vt:lpstr>Application: Student Records</vt:lpstr>
      <vt:lpstr>Application: Student File Reader ADT</vt:lpstr>
      <vt:lpstr>Application: Student File Reader ADT - Implementation</vt:lpstr>
      <vt:lpstr>Application: Student File Reader ADT - Implementation</vt:lpstr>
      <vt:lpstr>Application: Student File Reader ADT - Implementation</vt:lpstr>
      <vt:lpstr>Application: Student File Reader ADT - 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CS-211 Data Structure &amp; Algorithms</dc:title>
  <dc:creator>Sharaf Hussain</dc:creator>
  <cp:lastModifiedBy>Sharaf Hussain</cp:lastModifiedBy>
  <cp:revision>16</cp:revision>
  <dcterms:created xsi:type="dcterms:W3CDTF">2021-10-12T12:24:35Z</dcterms:created>
  <dcterms:modified xsi:type="dcterms:W3CDTF">2021-11-04T12:26:15Z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0x0101003F9DEC66FF0BE046AA8833F30C1EF9E3</vt:lpwstr>
  </property>
</Properties>
</file>