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7" r:id="rId31"/>
    <p:sldId id="288" r:id="rId32"/>
    <p:sldId id="289" r:id="rId33"/>
    <p:sldId id="290" r:id="rId34"/>
    <p:sldId id="286" r:id="rId35"/>
    <p:sldId id="291" r:id="rId36"/>
    <p:sldId id="292" r:id="rId37"/>
    <p:sldId id="283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9.wdp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26.png"/><Relationship Id="rId4" Type="http://schemas.microsoft.com/office/2007/relationships/hdphoto" Target="../media/hdphoto10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4" Type="http://schemas.microsoft.com/office/2007/relationships/hdphoto" Target="../media/hdphoto16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Relationship Id="rId4" Type="http://schemas.microsoft.com/office/2007/relationships/hdphoto" Target="../media/hdphoto18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Relationship Id="rId4" Type="http://schemas.microsoft.com/office/2007/relationships/hdphoto" Target="../media/hdphoto2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F641-8D99-45B3-BBC6-B4A31AEA8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and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08D32-D8A7-40E6-9FC7-EA30CE5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2</a:t>
            </a:r>
          </a:p>
          <a:p>
            <a:r>
              <a:rPr lang="en-US" dirty="0"/>
              <a:t>Dr. Sharaf Hussain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1EBC7-4AB9-4CC6-8ADF-82616652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E599-2CB4-4A62-B005-E92D667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Array -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9E93F-30F7-4618-8766-50D1E586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4FA83-15ED-4893-8A4E-0E000F2AA3CF}"/>
              </a:ext>
            </a:extLst>
          </p:cNvPr>
          <p:cNvSpPr txBox="1"/>
          <p:nvPr/>
        </p:nvSpPr>
        <p:spPr>
          <a:xfrm>
            <a:off x="838200" y="1443841"/>
            <a:ext cx="71036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myarray</a:t>
            </a:r>
            <a:r>
              <a:rPr lang="en-US" sz="2000" b="1" dirty="0"/>
              <a:t> length is:  </a:t>
            </a:r>
            <a:r>
              <a:rPr lang="en-US" sz="2000" b="1" dirty="0">
                <a:solidFill>
                  <a:schemeClr val="accent1"/>
                </a:solidFill>
              </a:rPr>
              <a:t>10</a:t>
            </a:r>
          </a:p>
          <a:p>
            <a:r>
              <a:rPr lang="en-US" sz="2000" b="1" dirty="0"/>
              <a:t>0 --&gt; 0.26</a:t>
            </a:r>
          </a:p>
          <a:p>
            <a:r>
              <a:rPr lang="en-US" sz="2000" b="1" dirty="0"/>
              <a:t>1 --&gt; 0.21</a:t>
            </a:r>
          </a:p>
          <a:p>
            <a:r>
              <a:rPr lang="en-US" sz="2000" b="1" dirty="0"/>
              <a:t>2 --&gt; 0.12</a:t>
            </a:r>
          </a:p>
          <a:p>
            <a:r>
              <a:rPr lang="en-US" sz="2000" b="1" dirty="0"/>
              <a:t>3 --&gt; 0.12</a:t>
            </a:r>
          </a:p>
          <a:p>
            <a:r>
              <a:rPr lang="en-US" sz="2000" b="1" dirty="0"/>
              <a:t>4 --&gt; 0.76</a:t>
            </a:r>
          </a:p>
          <a:p>
            <a:r>
              <a:rPr lang="en-US" sz="2000" b="1" dirty="0"/>
              <a:t>5 --&gt; 0.73</a:t>
            </a:r>
          </a:p>
          <a:p>
            <a:r>
              <a:rPr lang="en-US" sz="2000" b="1" dirty="0"/>
              <a:t>6 --&gt; 0.74</a:t>
            </a:r>
          </a:p>
          <a:p>
            <a:r>
              <a:rPr lang="en-US" sz="2000" b="1" dirty="0"/>
              <a:t>7 --&gt; 0.86</a:t>
            </a:r>
          </a:p>
          <a:p>
            <a:r>
              <a:rPr lang="en-US" sz="2000" b="1" dirty="0"/>
              <a:t>8 --&gt; 1.00</a:t>
            </a:r>
          </a:p>
          <a:p>
            <a:r>
              <a:rPr lang="en-US" sz="2000" b="1" dirty="0"/>
              <a:t>9 --&gt; 0.48</a:t>
            </a:r>
          </a:p>
          <a:p>
            <a:r>
              <a:rPr lang="en-US" sz="2000" b="1" dirty="0" err="1"/>
              <a:t>myarray</a:t>
            </a:r>
            <a:r>
              <a:rPr lang="en-US" sz="2000" b="1" dirty="0"/>
              <a:t> is initialized </a:t>
            </a:r>
            <a:r>
              <a:rPr lang="en-US" sz="2000" b="1" dirty="0" err="1"/>
              <a:t>upto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10</a:t>
            </a:r>
            <a:r>
              <a:rPr lang="en-US" sz="2000" b="1" dirty="0"/>
              <a:t> values</a:t>
            </a:r>
          </a:p>
          <a:p>
            <a:r>
              <a:rPr lang="en-US" sz="2000" b="1" dirty="0"/>
              <a:t>Enter the index value of array element: </a:t>
            </a:r>
            <a:r>
              <a:rPr lang="en-US" sz="2000" b="1" dirty="0">
                <a:solidFill>
                  <a:srgbClr val="00B050"/>
                </a:solidFill>
              </a:rPr>
              <a:t>9</a:t>
            </a:r>
          </a:p>
          <a:p>
            <a:r>
              <a:rPr lang="en-US" sz="2000" b="1" dirty="0"/>
              <a:t>The array index '9' contains item </a:t>
            </a:r>
            <a:r>
              <a:rPr lang="en-US" sz="2000" b="1" dirty="0">
                <a:solidFill>
                  <a:schemeClr val="accent5"/>
                </a:solidFill>
              </a:rPr>
              <a:t>0.48</a:t>
            </a:r>
          </a:p>
        </p:txBody>
      </p:sp>
    </p:spTree>
    <p:extLst>
      <p:ext uri="{BB962C8B-B14F-4D97-AF65-F5344CB8AC3E}">
        <p14:creationId xmlns:p14="http://schemas.microsoft.com/office/powerpoint/2010/main" val="16466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5F46-D9FA-4F57-98F8-7BCFE683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D29F-F045-48A6-9B1F-550F840A2D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Python's list structure is a mutable sequence container that can change size as items are added or removed.</a:t>
            </a:r>
          </a:p>
          <a:p>
            <a:r>
              <a:rPr lang="en-US" dirty="0"/>
              <a:t>It is an abstract data type that is implemented using an array structure to store the items contained in the list.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fi-FI" sz="1800" b="0" i="0" u="none" strike="noStrike" baseline="0" dirty="0">
                <a:solidFill>
                  <a:srgbClr val="0070C0"/>
                </a:solidFill>
                <a:latin typeface="BeraSansMono-Roman"/>
              </a:rPr>
              <a:t>pyList = [ 4, 12, 2, 34, 17 ]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2F155-7C8C-419E-BFBE-70AC78D8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BEDD22-93A2-4297-AF1D-7688B7E337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19850" y="1435100"/>
            <a:ext cx="4879975" cy="2441575"/>
            <a:chOff x="4044" y="904"/>
            <a:chExt cx="3074" cy="153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604F4668-BB3D-4698-8FB1-9BBF627D60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44" y="904"/>
              <a:ext cx="3074" cy="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id="{43D80EAF-4A0C-44BF-9CEC-FE36D2340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" y="904"/>
              <a:ext cx="3081" cy="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483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2AFD-E1D6-4F99-8BFB-761FE120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List – Appending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23C8-B340-486F-95A2-D7C12A6A78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Appending an item</a:t>
            </a:r>
          </a:p>
          <a:p>
            <a:pPr lvl="1"/>
            <a:r>
              <a:rPr lang="en-US" sz="1800" b="0" i="0" u="none" strike="noStrike" baseline="0" dirty="0" err="1">
                <a:solidFill>
                  <a:srgbClr val="0070C0"/>
                </a:solidFill>
                <a:latin typeface="BeraSansMono-Roman"/>
              </a:rPr>
              <a:t>pyList.append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BeraSansMono-Roman"/>
              </a:rPr>
              <a:t>( 50 )</a:t>
            </a:r>
          </a:p>
          <a:p>
            <a:r>
              <a:rPr lang="en-US" sz="2200" b="0" i="0" u="none" strike="noStrike" baseline="0" dirty="0">
                <a:latin typeface="BeraSansMono-Roman"/>
              </a:rPr>
              <a:t>Appending more items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latin typeface="BeraSansMono-Roman"/>
              </a:rPr>
              <a:t>pyList.append</a:t>
            </a:r>
            <a:r>
              <a:rPr lang="en-US" sz="1800" dirty="0">
                <a:solidFill>
                  <a:srgbClr val="0070C0"/>
                </a:solidFill>
                <a:latin typeface="BeraSansMono-Roman"/>
              </a:rPr>
              <a:t>( 18 )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latin typeface="BeraSansMono-Roman"/>
              </a:rPr>
              <a:t>pyList.append</a:t>
            </a:r>
            <a:r>
              <a:rPr lang="en-US" sz="1800" dirty="0">
                <a:solidFill>
                  <a:srgbClr val="0070C0"/>
                </a:solidFill>
                <a:latin typeface="BeraSansMono-Roman"/>
              </a:rPr>
              <a:t>( 64 )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latin typeface="BeraSansMono-Roman"/>
              </a:rPr>
              <a:t>pyList.append</a:t>
            </a:r>
            <a:r>
              <a:rPr lang="en-US" sz="1800" dirty="0">
                <a:solidFill>
                  <a:srgbClr val="0070C0"/>
                </a:solidFill>
                <a:latin typeface="BeraSansMono-Roman"/>
              </a:rPr>
              <a:t>( 6 )</a:t>
            </a:r>
          </a:p>
          <a:p>
            <a:r>
              <a:rPr lang="en-US" dirty="0"/>
              <a:t>when the third statement is executed, the array will have to be expanded to make room for value 6.</a:t>
            </a:r>
          </a:p>
          <a:p>
            <a:r>
              <a:rPr lang="en-US" dirty="0"/>
              <a:t>To allow for the expansion of the list, the following steps have to be performed: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9790A7-8523-4F2A-9580-7405BD6B9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5397" y="1778670"/>
            <a:ext cx="3686460" cy="111632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85461-EA41-4520-848E-871CD5EC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0BF5E-3392-4A5A-8834-423E2A6A4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01" y="2990716"/>
            <a:ext cx="3557055" cy="11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2AFD-E1D6-4F99-8BFB-761FE120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List – Appending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23C8-B340-486F-95A2-D7C12A6A78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allow for the expansion of the list, the following steps have to be performed: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new array is created with additional capacity,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items from the original array are copied to the new array,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larger array is set as the data structure for the list,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original smaller array is destroyed.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85461-EA41-4520-848E-871CD5EC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0BF5E-3392-4A5A-8834-423E2A6A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915" y="1325012"/>
            <a:ext cx="3557055" cy="11239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C47BC3-12D9-4897-88E5-274EDF0D1B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936858" y="2448942"/>
            <a:ext cx="6072039" cy="787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FD588F-FCFB-4428-A2C9-8897FE0DA5A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936858" y="3289619"/>
            <a:ext cx="5947021" cy="14102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D7F5AA-7892-4C77-8811-8D45CE68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20000" contrast="20000"/>
          </a:blip>
          <a:stretch>
            <a:fillRect/>
          </a:stretch>
        </p:blipFill>
        <p:spPr>
          <a:xfrm>
            <a:off x="5936857" y="4711204"/>
            <a:ext cx="5947021" cy="8964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3BF60E-DE58-45BB-ADFF-550E2163D97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5936857" y="5710192"/>
            <a:ext cx="5832166" cy="8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85C-87BD-4946-A7B9-BC62FE2D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List – Extending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55492-737E-4B2E-BD2B-4CACAA5241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list can be appended to a second list using the extend() method as shown in the following example:</a:t>
            </a:r>
          </a:p>
          <a:p>
            <a:pPr lvl="1"/>
            <a:r>
              <a:rPr lang="fi-FI" dirty="0">
                <a:solidFill>
                  <a:schemeClr val="accent1"/>
                </a:solidFill>
              </a:rPr>
              <a:t>pyListA = [ 34, 12 ]</a:t>
            </a:r>
          </a:p>
          <a:p>
            <a:pPr lvl="1"/>
            <a:r>
              <a:rPr lang="fi-FI" dirty="0">
                <a:solidFill>
                  <a:schemeClr val="accent1"/>
                </a:solidFill>
              </a:rPr>
              <a:t>pyListB = [ 4, 6, 31, 9 ]</a:t>
            </a:r>
          </a:p>
          <a:p>
            <a:pPr lvl="1"/>
            <a:r>
              <a:rPr lang="fi-FI" dirty="0">
                <a:solidFill>
                  <a:schemeClr val="accent1"/>
                </a:solidFill>
              </a:rPr>
              <a:t>pyListA.extend( pyListB 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AB1C3E-01C8-4179-8DF8-5710EF7A8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172202" y="2203749"/>
            <a:ext cx="5550314" cy="24501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1F38A-A259-491C-894F-AEAFD39D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0550-F444-42C5-B268-31438E08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List – Inserting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F244-A100-4242-9843-031543AE27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item can be inserted anywhere within the list using the insert() method. In the following example: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pyList.insert</a:t>
            </a:r>
            <a:r>
              <a:rPr lang="en-US" dirty="0">
                <a:solidFill>
                  <a:schemeClr val="accent1"/>
                </a:solidFill>
              </a:rPr>
              <a:t>( 3, 79 )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array elements are shifted to the right one at a time, traversing from right to left,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new value is then inserted into the array at the given position,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result after inserting the item.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24442A-273C-4076-914C-5B79D2876A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096000" y="1825625"/>
            <a:ext cx="6025332" cy="286920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21FCE-9E03-4E75-8522-B42E207C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6875-7961-46B5-BB4C-14F0C294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List – Removing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EFEC-D6E4-47B4-B84B-9A0B944482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item can be removed from any position within the list using the pop() method.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pyList.pop</a:t>
            </a:r>
            <a:r>
              <a:rPr lang="en-US" dirty="0">
                <a:solidFill>
                  <a:schemeClr val="accent1"/>
                </a:solidFill>
              </a:rPr>
              <a:t>( 0 ) </a:t>
            </a:r>
            <a:r>
              <a:rPr lang="en-US" sz="2000" dirty="0">
                <a:solidFill>
                  <a:schemeClr val="accent1"/>
                </a:solidFill>
              </a:rPr>
              <a:t># remove the first </a:t>
            </a:r>
            <a:r>
              <a:rPr lang="en-US" dirty="0">
                <a:solidFill>
                  <a:schemeClr val="accent1"/>
                </a:solidFill>
              </a:rPr>
              <a:t>item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copy of the item is saved;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array elements are shifted to the left one at a time, traversing left to right and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size of the list is decremented by one.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1E7EA5-D79C-466E-B64C-713EED684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019799" y="1942522"/>
            <a:ext cx="5921207" cy="29706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2387B-A1E7-4CA5-9D70-B5B0B170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2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19D9-43EC-4073-88C2-B02E2A01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List  - List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07E9-869D-4AB5-93F7-C214B3E607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Slicing is an operation that creates a new list consisting of a contiguous subset of elements from the original list.</a:t>
            </a:r>
          </a:p>
          <a:p>
            <a:r>
              <a:rPr lang="en-US" dirty="0"/>
              <a:t>The original list is not modified by this operation.</a:t>
            </a:r>
          </a:p>
          <a:p>
            <a:r>
              <a:rPr lang="en-US" dirty="0"/>
              <a:t>Instead, references to the corresponding elements are copied and stored in the new list.</a:t>
            </a:r>
          </a:p>
          <a:p>
            <a:pPr lvl="1"/>
            <a:r>
              <a:rPr lang="en-US" dirty="0" err="1"/>
              <a:t>aSlice</a:t>
            </a:r>
            <a:r>
              <a:rPr lang="en-US" dirty="0"/>
              <a:t> = </a:t>
            </a:r>
            <a:r>
              <a:rPr lang="en-US" dirty="0" err="1"/>
              <a:t>pyList</a:t>
            </a:r>
            <a:r>
              <a:rPr lang="en-US" dirty="0"/>
              <a:t>[2:4]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845396-0130-4E31-A3E5-3375F9293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886543" y="2893325"/>
            <a:ext cx="6014305" cy="231662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F3BC3-C74E-42A9-9547-1B8287FE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29E6-9F21-4737-BCDD-D1418B1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5149-8F66-4E6A-834E-32586A9B89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Two-dimensional array arrange data in rows and columns.</a:t>
            </a:r>
          </a:p>
          <a:p>
            <a:r>
              <a:rPr lang="en-US" dirty="0"/>
              <a:t>The individual elements are accessed by specifying two indices, one for the row and one for the column, [</a:t>
            </a:r>
            <a:r>
              <a:rPr lang="en-US" dirty="0" err="1"/>
              <a:t>i,j</a:t>
            </a:r>
            <a:r>
              <a:rPr lang="en-US" dirty="0"/>
              <a:t>].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E9925-7B40-42F5-B78D-F73D02E1F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570239" y="1690687"/>
            <a:ext cx="3252435" cy="146756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FD9B5-EB6A-4273-9699-253363CC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4F5DA-BC52-4CAC-9E5F-0C8C996690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621416" y="3368440"/>
            <a:ext cx="3150079" cy="266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6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2AA9-2506-459C-ACD7-859A14D1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 -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E2010-492A-4C9C-B122-06C5501C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6800DD-B214-41BE-AEC1-EE476AC48CC6}"/>
              </a:ext>
            </a:extLst>
          </p:cNvPr>
          <p:cNvGrpSpPr/>
          <p:nvPr/>
        </p:nvGrpSpPr>
        <p:grpSpPr>
          <a:xfrm>
            <a:off x="838200" y="1500188"/>
            <a:ext cx="7392988" cy="5149850"/>
            <a:chOff x="838200" y="1500188"/>
            <a:chExt cx="7392988" cy="5149850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10495E69-2949-4D90-8F0A-0C29C70C9B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8200" y="1500188"/>
              <a:ext cx="7392988" cy="2608262"/>
              <a:chOff x="528" y="945"/>
              <a:chExt cx="4657" cy="1643"/>
            </a:xfrm>
          </p:grpSpPr>
          <p:sp>
            <p:nvSpPr>
              <p:cNvPr id="6" name="AutoShape 3">
                <a:extLst>
                  <a:ext uri="{FF2B5EF4-FFF2-40B4-BE49-F238E27FC236}">
                    <a16:creationId xmlns:a16="http://schemas.microsoft.com/office/drawing/2014/main" id="{0EFEA839-788C-48FA-956F-816A58571E3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8" y="945"/>
                <a:ext cx="4657" cy="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6149" name="Picture 5">
                <a:extLst>
                  <a:ext uri="{FF2B5EF4-FFF2-40B4-BE49-F238E27FC236}">
                    <a16:creationId xmlns:a16="http://schemas.microsoft.com/office/drawing/2014/main" id="{85DF6998-332E-4CFA-B5B5-9627AB278A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945"/>
                <a:ext cx="4665" cy="1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E6AAF82E-FE49-48B9-B251-B6788D2FD8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8200" y="4108450"/>
              <a:ext cx="7392988" cy="2541588"/>
              <a:chOff x="528" y="2588"/>
              <a:chExt cx="4657" cy="1601"/>
            </a:xfrm>
          </p:grpSpPr>
          <p:sp>
            <p:nvSpPr>
              <p:cNvPr id="9" name="AutoShape 7">
                <a:extLst>
                  <a:ext uri="{FF2B5EF4-FFF2-40B4-BE49-F238E27FC236}">
                    <a16:creationId xmlns:a16="http://schemas.microsoft.com/office/drawing/2014/main" id="{837278B1-A462-4BB0-8197-CC6FA635C9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8" y="2588"/>
                <a:ext cx="4657" cy="1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6153" name="Picture 9">
                <a:extLst>
                  <a:ext uri="{FF2B5EF4-FFF2-40B4-BE49-F238E27FC236}">
                    <a16:creationId xmlns:a16="http://schemas.microsoft.com/office/drawing/2014/main" id="{75EDC762-D04A-4720-B1DF-E35B514E6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2588"/>
                <a:ext cx="4665" cy="1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195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78CD-36B8-4A78-8CA6-8AE0D5A1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C1ED-AB7D-4E61-8229-CE3873A5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7253"/>
          </a:xfrm>
        </p:spPr>
        <p:txBody>
          <a:bodyPr/>
          <a:lstStyle/>
          <a:p>
            <a:r>
              <a:rPr lang="en-US" dirty="0"/>
              <a:t>A one-dimensional array is composed of multiple sequential elements stored in contiguous bytes of memory and allows for random access to the individual elements.</a:t>
            </a:r>
          </a:p>
          <a:p>
            <a:r>
              <a:rPr lang="en-US" dirty="0"/>
              <a:t>Array contains fixed number of elements</a:t>
            </a:r>
          </a:p>
          <a:p>
            <a:r>
              <a:rPr lang="en-US" dirty="0"/>
              <a:t>Individual elements within the array can be accessed directly form their index values.</a:t>
            </a:r>
          </a:p>
          <a:p>
            <a:r>
              <a:rPr lang="en-US" dirty="0"/>
              <a:t>Occupy less memory as compared to python list</a:t>
            </a:r>
          </a:p>
          <a:p>
            <a:r>
              <a:rPr lang="en-US" dirty="0"/>
              <a:t>Internal processing is faster than python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F464D-74B1-4813-B904-B2DA4788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6FCCE-CE23-4523-B027-86E61CE1026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559430" y="5790600"/>
            <a:ext cx="5073139" cy="7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E616-0BA3-4489-93EA-1706193D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2-D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36DC2-87B8-41FA-BCCF-87C786622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array of arrays to store the elements of a 2-D array.</a:t>
            </a:r>
          </a:p>
          <a:p>
            <a:r>
              <a:rPr lang="en-US" dirty="0"/>
              <a:t>Store each row of the 2-D array within its own 1-D array.</a:t>
            </a:r>
          </a:p>
          <a:p>
            <a:r>
              <a:rPr lang="en-US" dirty="0"/>
              <a:t>Then, another 1-D array is used to store references to each of the arrays used to store the row elements.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4C52B-EFF8-4B4C-BADF-8AF42EB2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E21350-FB26-4B4D-BAD0-60BEB8BF15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56450" y="1690688"/>
            <a:ext cx="2908300" cy="1890712"/>
            <a:chOff x="4508" y="1065"/>
            <a:chExt cx="1832" cy="119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50C056E-83F1-415B-9E74-3693A1B5952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08" y="1065"/>
              <a:ext cx="1832" cy="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3" name="Picture 5">
              <a:extLst>
                <a:ext uri="{FF2B5EF4-FFF2-40B4-BE49-F238E27FC236}">
                  <a16:creationId xmlns:a16="http://schemas.microsoft.com/office/drawing/2014/main" id="{4E3E7EE8-F13D-42BB-8BB5-EB1FCD949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" y="1065"/>
              <a:ext cx="1841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703074D-36B8-44E4-83D2-4BB7AFD897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37313" y="3705225"/>
            <a:ext cx="4916487" cy="1997075"/>
            <a:chOff x="4055" y="2334"/>
            <a:chExt cx="3097" cy="1258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00DB7FD9-FB69-4072-952C-35F1349B848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55" y="2334"/>
              <a:ext cx="3097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7" name="Picture 9">
              <a:extLst>
                <a:ext uri="{FF2B5EF4-FFF2-40B4-BE49-F238E27FC236}">
                  <a16:creationId xmlns:a16="http://schemas.microsoft.com/office/drawing/2014/main" id="{586C144F-92A0-4951-8C98-CB9B97896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2334"/>
              <a:ext cx="3105" cy="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235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25A0-2E4E-4E01-B011-7B2C3071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2-D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CC2A4-2451-4D82-9814-DEE6F47C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AF9E0F0-BAA9-477B-812F-1CD13473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4362"/>
            <a:ext cx="9608024" cy="507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import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Array2D: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Array(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self._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Array(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(self._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(self._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clear(self, value):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row in range(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self.numRows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self._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[row].clear(value)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4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25A0-2E4E-4E01-B011-7B2C3071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2-D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CC2A4-2451-4D82-9814-DEE6F47C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1736B-028C-4EE6-B46B-6112756E0D3D}"/>
              </a:ext>
            </a:extLst>
          </p:cNvPr>
          <p:cNvSpPr txBox="1"/>
          <p:nvPr/>
        </p:nvSpPr>
        <p:spPr>
          <a:xfrm>
            <a:off x="838200" y="1345863"/>
            <a:ext cx="9725167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assert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)==2, "Invalid number of array subscripts"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row =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col =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assert row &gt;= 0 and row &lt;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self.numRows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\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and col &gt;= 0 and col &lt;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self.numCols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(),\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"Array subscript out of range"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the1dArray = self._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theRows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[row]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the1dArray[col]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value):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assert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)==2, "Invalid no of array subscripts"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row =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col =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assert row &gt;=0 and row &lt;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self.numRows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\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and col &gt;= 0 and col &lt;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self.numCols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\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"Array subscript out of range."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the1dArray = self._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theRows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[row]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the1dArray[col] =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838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25A0-2E4E-4E01-B011-7B2C3071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2-D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CC2A4-2451-4D82-9814-DEE6F47C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EAB406-61B1-4C33-A656-6C1B5D9C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61361"/>
            <a:ext cx="9697872" cy="452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##-------------------------------------</a:t>
            </a:r>
            <a:b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Implementation</a:t>
            </a:r>
            <a:b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##-------------------------------------</a:t>
            </a:r>
            <a:b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Array2D(3,3)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twoDArray.clear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twoDArray.numRows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print('')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twoDArray.numCols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int(input('enter value %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'%(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print(‘Your 2D-Array is here:')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twoDArray.numRows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print('')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twoDArray.numCols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],end =" ")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15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5D72-A507-4855-B781-E7FC4637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 Abstract Data 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31E9067-7A00-46A1-A472-51DAABD05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039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matrix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rectangular grid or table of numerical values divided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columns.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31E9067-7A00-46A1-A472-51DAABD05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03927"/>
              </a:xfrm>
              <a:blipFill>
                <a:blip r:embed="rId2"/>
                <a:stretch>
                  <a:fillRect l="-1043" t="-10738" b="-1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83BF2-7485-458F-8F44-8B4B77A7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0AC84A-C6B6-4111-8B84-4A9EE42BE833}"/>
              </a:ext>
            </a:extLst>
          </p:cNvPr>
          <p:cNvGrpSpPr/>
          <p:nvPr/>
        </p:nvGrpSpPr>
        <p:grpSpPr>
          <a:xfrm>
            <a:off x="838200" y="2600325"/>
            <a:ext cx="7772400" cy="4092575"/>
            <a:chOff x="838200" y="2600325"/>
            <a:chExt cx="7772400" cy="4092575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7DDDA2D9-08A8-4F22-AFCD-399B5FA944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8200" y="2600325"/>
              <a:ext cx="7772400" cy="2370138"/>
              <a:chOff x="528" y="1638"/>
              <a:chExt cx="4896" cy="1493"/>
            </a:xfrm>
          </p:grpSpPr>
          <p:sp>
            <p:nvSpPr>
              <p:cNvPr id="6" name="AutoShape 3">
                <a:extLst>
                  <a:ext uri="{FF2B5EF4-FFF2-40B4-BE49-F238E27FC236}">
                    <a16:creationId xmlns:a16="http://schemas.microsoft.com/office/drawing/2014/main" id="{B40AAD89-C9C5-40A4-B529-86C6F3469D2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8" y="1638"/>
                <a:ext cx="4896" cy="1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197" name="Picture 5">
                <a:extLst>
                  <a:ext uri="{FF2B5EF4-FFF2-40B4-BE49-F238E27FC236}">
                    <a16:creationId xmlns:a16="http://schemas.microsoft.com/office/drawing/2014/main" id="{6F259BD6-5B7E-432B-B6F3-61B255CDD3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1638"/>
                <a:ext cx="4904" cy="1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42154025-07B3-4D31-B3CE-99CE412653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8850" y="4960938"/>
              <a:ext cx="7597775" cy="1731962"/>
              <a:chOff x="604" y="3125"/>
              <a:chExt cx="4786" cy="1091"/>
            </a:xfrm>
          </p:grpSpPr>
          <p:sp>
            <p:nvSpPr>
              <p:cNvPr id="8" name="AutoShape 7">
                <a:extLst>
                  <a:ext uri="{FF2B5EF4-FFF2-40B4-BE49-F238E27FC236}">
                    <a16:creationId xmlns:a16="http://schemas.microsoft.com/office/drawing/2014/main" id="{1DAA8775-C12B-4DF1-BC65-808779A7A18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4" y="3125"/>
                <a:ext cx="4786" cy="1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201" name="Picture 9">
                <a:extLst>
                  <a:ext uri="{FF2B5EF4-FFF2-40B4-BE49-F238E27FC236}">
                    <a16:creationId xmlns:a16="http://schemas.microsoft.com/office/drawing/2014/main" id="{A3153423-B107-4DD9-B0D2-B584224EE7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" y="3125"/>
                <a:ext cx="4794" cy="1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0228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5D72-A507-4855-B781-E7FC4637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 Abstract Data 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31E9067-7A00-46A1-A472-51DAABD05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039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matrix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rectangular grid or table of numerical values divided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columns.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31E9067-7A00-46A1-A472-51DAABD05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03927"/>
              </a:xfrm>
              <a:blipFill>
                <a:blip r:embed="rId2"/>
                <a:stretch>
                  <a:fillRect l="-1043" t="-10738" b="-1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83BF2-7485-458F-8F44-8B4B77A7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F5233-9913-42ED-AF53-B62E4834B01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838201" y="2729552"/>
            <a:ext cx="7050206" cy="361848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C3C0DD89-D512-4E0B-854A-F1E1C667C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3157538"/>
            <a:ext cx="7050088" cy="3571875"/>
            <a:chOff x="528" y="1989"/>
            <a:chExt cx="4441" cy="225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CA0ED4E-9F2B-46D0-B47C-E055B1ADA6D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989"/>
              <a:ext cx="4441" cy="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05F69754-08D9-4B68-AA94-90946C3E6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89"/>
              <a:ext cx="4449" cy="2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2103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BCCA-9F64-4D11-A5FF-4DF4D9C0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Implementing the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01506-4780-46C0-9BE6-6F7BB28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26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4ECCEE2-9ABA-4098-9B46-9F05E28EB3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187450"/>
            <a:ext cx="7650163" cy="5387975"/>
            <a:chOff x="528" y="748"/>
            <a:chExt cx="4819" cy="339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D4CD71F-DA5F-49C3-BF8E-09F172A416A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748"/>
              <a:ext cx="4819" cy="3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ACD58BFF-E716-4636-A2EE-8D72D345A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48"/>
              <a:ext cx="4826" cy="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1061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BCCA-9F64-4D11-A5FF-4DF4D9C0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Implementing the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01506-4780-46C0-9BE6-6F7BB28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27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11D333B-D5ED-4E3E-B853-E08C77E716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066800"/>
            <a:ext cx="6791325" cy="5829300"/>
            <a:chOff x="528" y="672"/>
            <a:chExt cx="4278" cy="367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8A72A50F-9540-46D3-A876-880789AA94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672"/>
              <a:ext cx="4278" cy="3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69" name="Picture 5">
              <a:extLst>
                <a:ext uri="{FF2B5EF4-FFF2-40B4-BE49-F238E27FC236}">
                  <a16:creationId xmlns:a16="http://schemas.microsoft.com/office/drawing/2014/main" id="{49190F0B-B055-4B24-A6A3-697CE6AE3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672"/>
              <a:ext cx="4285" cy="3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461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952C-78D5-4EFD-B27F-DE66AB3A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The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00DC-C920-40CA-9C6A-FE01B136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cell is alive and has either two or three live neighbors, the cell remains alive in the next generation. The neighbors are the eight cells immediately surrounding a cell: vertically, horizontally, and diagonally.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living cell that has no live neighbors or a single live neighbor dies from isolation in the next generation.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living cell that has four or more live neighbors dies from overpopulation in the next generation.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dead cell with exactly three live neighbors results in a birth and becomes alive in the next generation. All other dead cells remain dead in the next generation.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4327-E9E3-4F7E-97DD-BE977836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7A507-3F42-4028-93D2-ACF45E1E191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582044" y="2476157"/>
            <a:ext cx="1543511" cy="15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29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9369-8075-4AA4-A826-8EB4B255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The Game of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2D771-FAB7-4077-8EE3-B5E8D3AF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58E8F-1E33-4F32-928D-222B2E11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1470"/>
            <a:ext cx="1277203" cy="1052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4501E-89F6-401F-B014-12F4ACDA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41" y="1811469"/>
            <a:ext cx="1277202" cy="1064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32BB-59E1-4643-A93D-D5C60C76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149" y="1811469"/>
            <a:ext cx="1277202" cy="1071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86A6D1-C659-41BD-8DD7-288123BA3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984762"/>
            <a:ext cx="2825244" cy="1147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C08993-AE11-4B6F-837C-F2D53E3CB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340174"/>
            <a:ext cx="4240152" cy="139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6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9130-5112-4C6E-90CA-ADDB8009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5AB7E-9C50-4209-B3BA-D44B6DDB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22203A28-95E3-47C9-A086-7EDD0332B5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84450" y="1317625"/>
            <a:ext cx="7023100" cy="5175250"/>
            <a:chOff x="1628" y="830"/>
            <a:chExt cx="4424" cy="326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F3F31A9A-47C4-4278-9243-5EFA39549D6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28" y="830"/>
              <a:ext cx="4424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43C5513-1F3E-4E25-935B-184C6BD66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" y="830"/>
              <a:ext cx="4431" cy="3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9499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0C12-B5C7-4852-B01E-72E7DD9E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Life - Designing a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7ED6-2482-4024-970F-3197262D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30</a:t>
            </a:fld>
            <a:endParaRPr lang="en-US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4DBF572-8ED0-45D5-8384-ADF96A1FCA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312863"/>
            <a:ext cx="8154988" cy="5303837"/>
            <a:chOff x="528" y="827"/>
            <a:chExt cx="5137" cy="3341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16C47B-EA7D-455A-A3FF-3AF479AE35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27"/>
              <a:ext cx="5137" cy="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293" name="Picture 5">
              <a:extLst>
                <a:ext uri="{FF2B5EF4-FFF2-40B4-BE49-F238E27FC236}">
                  <a16:creationId xmlns:a16="http://schemas.microsoft.com/office/drawing/2014/main" id="{123DBD20-722B-46B0-BF59-95214D0F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27"/>
              <a:ext cx="5145" cy="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085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0C12-B5C7-4852-B01E-72E7DD9E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Life - Designing a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7ED6-2482-4024-970F-3197262D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C1239-4501-42C6-B001-E6C5B9D7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419084"/>
            <a:ext cx="7772400" cy="386046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B5D9910F-6693-45B9-B678-FB5406422D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804988"/>
            <a:ext cx="7772400" cy="3263900"/>
            <a:chOff x="528" y="1137"/>
            <a:chExt cx="4896" cy="205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5ACA680-EF60-4286-AF09-AF03FFC8C46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137"/>
              <a:ext cx="4896" cy="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317" name="Picture 5">
              <a:extLst>
                <a:ext uri="{FF2B5EF4-FFF2-40B4-BE49-F238E27FC236}">
                  <a16:creationId xmlns:a16="http://schemas.microsoft.com/office/drawing/2014/main" id="{BEFC9935-7434-46ED-B1E4-39ECE823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137"/>
              <a:ext cx="4904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679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D00D-1726-4367-B5E4-01D85B74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Life - Designing 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908F2-72AE-4448-853E-35BF9090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66D1412-0BD5-45F5-81F9-47A6D30097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295400"/>
            <a:ext cx="8101013" cy="5197475"/>
            <a:chOff x="528" y="816"/>
            <a:chExt cx="5103" cy="3274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9985DBE2-D662-44B5-8302-EB302F841E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16"/>
              <a:ext cx="5103" cy="3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341" name="Picture 5">
              <a:extLst>
                <a:ext uri="{FF2B5EF4-FFF2-40B4-BE49-F238E27FC236}">
                  <a16:creationId xmlns:a16="http://schemas.microsoft.com/office/drawing/2014/main" id="{BBFA5481-34AD-4F63-96CC-37981CC5F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16"/>
              <a:ext cx="5111" cy="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646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D00D-1726-4367-B5E4-01D85B74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Life - Designing 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908F2-72AE-4448-853E-35BF9090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B6391-0F66-4F6F-A633-3DDD0E0F5D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16592" y="1273283"/>
            <a:ext cx="7772400" cy="376844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59C03063-18DC-4199-AFFB-25CCF9C209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199" y="1588244"/>
            <a:ext cx="7145741" cy="5229376"/>
            <a:chOff x="528" y="1065"/>
            <a:chExt cx="4441" cy="325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FE4A033C-D604-4CC4-9278-D580380E54A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4441" cy="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365" name="Picture 5">
              <a:extLst>
                <a:ext uri="{FF2B5EF4-FFF2-40B4-BE49-F238E27FC236}">
                  <a16:creationId xmlns:a16="http://schemas.microsoft.com/office/drawing/2014/main" id="{811E113E-A633-485D-8D4B-7C03654AA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4448" cy="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1439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19BC-6463-4CCD-9E98-317A0BFB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Life - Designing 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E20E1-5BFB-4604-A980-0EF5E765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34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E679CA4-29DF-4742-9205-F30526E57D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08363" y="1384300"/>
            <a:ext cx="5667375" cy="5262563"/>
            <a:chOff x="2147" y="872"/>
            <a:chExt cx="3570" cy="331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B197B1E-73E9-4320-93D6-364B67A71A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47" y="872"/>
              <a:ext cx="3570" cy="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6389" name="Picture 5">
              <a:extLst>
                <a:ext uri="{FF2B5EF4-FFF2-40B4-BE49-F238E27FC236}">
                  <a16:creationId xmlns:a16="http://schemas.microsoft.com/office/drawing/2014/main" id="{0414C2AC-D100-4233-A117-8BA56175A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" y="872"/>
              <a:ext cx="3581" cy="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5696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1B3E-4C17-467E-BBA4-F60DC52B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Life -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1A009-544F-4221-AAD6-9FFA1D4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35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8EC7867-08E1-485F-A2A9-40420C60B2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263650"/>
            <a:ext cx="8424863" cy="5341938"/>
            <a:chOff x="528" y="796"/>
            <a:chExt cx="5307" cy="336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BC9AF84-C638-4575-929B-2306F79E6EC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796"/>
              <a:ext cx="5307" cy="3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413" name="Picture 5">
              <a:extLst>
                <a:ext uri="{FF2B5EF4-FFF2-40B4-BE49-F238E27FC236}">
                  <a16:creationId xmlns:a16="http://schemas.microsoft.com/office/drawing/2014/main" id="{A2F5A9CD-DCE2-424D-86CE-AA0DFB176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96"/>
              <a:ext cx="5315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7710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1B3E-4C17-467E-BBA4-F60DC52B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Life -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1A009-544F-4221-AAD6-9FFA1D4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EF4B4-8B69-4C97-8920-491BEF6A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345204"/>
            <a:ext cx="7773641" cy="365125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D974E724-9D2D-42E4-B494-ED0B7CD1D5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7281863" cy="4973637"/>
            <a:chOff x="528" y="1065"/>
            <a:chExt cx="4587" cy="3133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CC351D9-03A4-47E3-A75E-BB79EDF6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4587" cy="3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8437" name="Picture 5">
              <a:extLst>
                <a:ext uri="{FF2B5EF4-FFF2-40B4-BE49-F238E27FC236}">
                  <a16:creationId xmlns:a16="http://schemas.microsoft.com/office/drawing/2014/main" id="{67E486D3-598F-4654-B3DD-A90CDFE53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4594" cy="3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782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A4FD-A948-42F2-BD58-B4BC7C12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BD40-CA73-4771-8567-EFF2D09E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Implement Matrix class that can perform following operations,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Subtraction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Transpose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r>
              <a:rPr lang="en-US" dirty="0"/>
              <a:t>Inverse of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1740C-8C0F-4650-9188-1E4858AF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25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A4FD-A948-42F2-BD58-B4BC7C12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BD40-CA73-4771-8567-EFF2D09E1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10651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numLiveNeighbors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LifeGrid</a:t>
            </a:r>
            <a:r>
              <a:rPr lang="en-US" dirty="0"/>
              <a:t> class.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Complete the implementation of the gameoflife.py program by implementing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 </a:t>
            </a:r>
            <a:r>
              <a:rPr lang="en-US" dirty="0"/>
              <a:t>function. The output should look similar to the following, where dead cells are indicated using a period and live cells are indicated using the @ symbol.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Modify the gameoflife.py program to prompt the user for the grid size and the number of generations to evolve.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1740C-8C0F-4650-9188-1E4858AF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E6C98-06A2-4869-B0BE-944F6358C59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10681366" y="2615000"/>
            <a:ext cx="1344868" cy="162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222D2-B187-4424-AB78-0D0068C0AD2A}"/>
              </a:ext>
            </a:extLst>
          </p:cNvPr>
          <p:cNvSpPr txBox="1"/>
          <p:nvPr/>
        </p:nvSpPr>
        <p:spPr>
          <a:xfrm>
            <a:off x="838200" y="5308979"/>
            <a:ext cx="6496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Due Date: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Submission: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272699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0755-F8C1-4C95-A9CE-F963F147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Class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CE5ED-F58E-452E-B4BD-D2543BC5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2B22F-281B-44B3-B7C1-E11FE6081AD5}"/>
              </a:ext>
            </a:extLst>
          </p:cNvPr>
          <p:cNvSpPr txBox="1"/>
          <p:nvPr/>
        </p:nvSpPr>
        <p:spPr>
          <a:xfrm>
            <a:off x="838200" y="1690688"/>
            <a:ext cx="10953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1" u="none" strike="noStrike" baseline="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Fill a 1</a:t>
            </a:r>
            <a:r>
              <a:rPr lang="en-US" sz="2400" b="0" i="0" u="none" strike="noStrike" baseline="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0" i="1" u="none" strike="noStrike" baseline="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array with random values, then print them, one per line.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</a:p>
          <a:p>
            <a:pPr algn="l"/>
            <a:r>
              <a:rPr lang="en-US" sz="2400" b="0" i="1" u="none" strike="noStrike" baseline="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constructor is called to create the array.</a:t>
            </a:r>
          </a:p>
          <a:p>
            <a:pPr algn="l"/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valueList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Array( 100 )</a:t>
            </a:r>
          </a:p>
          <a:p>
            <a:pPr algn="l"/>
            <a:r>
              <a:rPr lang="en-US" sz="2400" b="0" i="1" u="none" strike="noStrike" baseline="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Fill the array with random floating</a:t>
            </a:r>
            <a:r>
              <a:rPr lang="en-US" sz="2400" b="0" i="0" u="none" strike="noStrike" baseline="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0" i="1" u="none" strike="noStrike" baseline="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values.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valueList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: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valueList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i="1" u="none" strike="noStrike" baseline="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values, one per line.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valueList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value 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6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0755-F8C1-4C95-A9CE-F963F147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Class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CE5ED-F58E-452E-B4BD-D2543BC5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2B22F-281B-44B3-B7C1-E11FE6081AD5}"/>
              </a:ext>
            </a:extLst>
          </p:cNvPr>
          <p:cNvSpPr txBox="1"/>
          <p:nvPr/>
        </p:nvSpPr>
        <p:spPr>
          <a:xfrm>
            <a:off x="838200" y="1690688"/>
            <a:ext cx="109534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u="none" strike="noStrike" baseline="0" dirty="0">
                <a:solidFill>
                  <a:srgbClr val="5A5A5A"/>
                </a:solidFill>
                <a:latin typeface="BeraSansMono-Oblique"/>
              </a:rPr>
              <a:t>#Count the number of occurrences of each letter in a text file.</a:t>
            </a:r>
          </a:p>
          <a:p>
            <a:pPr algn="l"/>
            <a:r>
              <a:rPr lang="en-US" sz="1600" b="1" i="0" u="none" strike="noStrike" baseline="0" dirty="0">
                <a:solidFill>
                  <a:srgbClr val="000000"/>
                </a:solidFill>
                <a:latin typeface="BeraSansMono-Bold"/>
              </a:rPr>
              <a:t>from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array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BeraSansMono-Bold"/>
              </a:rPr>
              <a:t>import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Array</a:t>
            </a:r>
          </a:p>
          <a:p>
            <a:pPr algn="l"/>
            <a:r>
              <a:rPr lang="en-US" sz="1600" b="0" i="1" u="none" strike="noStrike" baseline="0" dirty="0">
                <a:solidFill>
                  <a:srgbClr val="5A5A5A"/>
                </a:solidFill>
                <a:latin typeface="BeraSansMono-Oblique"/>
              </a:rPr>
              <a:t># Create an array for the counters and initialize each element to 0.</a:t>
            </a:r>
          </a:p>
          <a:p>
            <a:pPr algn="l"/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theCounters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 = Array( 127 )</a:t>
            </a:r>
          </a:p>
          <a:p>
            <a:pPr algn="l"/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theCounters.clear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( 0 )</a:t>
            </a:r>
          </a:p>
          <a:p>
            <a:pPr algn="l"/>
            <a:r>
              <a:rPr lang="en-US" sz="1600" b="0" i="1" u="none" strike="noStrike" baseline="0" dirty="0">
                <a:solidFill>
                  <a:srgbClr val="5A5A5A"/>
                </a:solidFill>
                <a:latin typeface="BeraSansMono-Oblique"/>
              </a:rPr>
              <a:t># Open the text file for reading and extract each line from the file</a:t>
            </a:r>
          </a:p>
          <a:p>
            <a:pPr algn="l"/>
            <a:r>
              <a:rPr lang="en-US" sz="1600" b="0" i="1" u="none" strike="noStrike" baseline="0" dirty="0">
                <a:solidFill>
                  <a:srgbClr val="5A5A5A"/>
                </a:solidFill>
                <a:latin typeface="BeraSansMono-Oblique"/>
              </a:rPr>
              <a:t># and iterate over each character in the line.</a:t>
            </a:r>
          </a:p>
          <a:p>
            <a:pPr algn="l"/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theFile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 = open(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BeraSansMono-Oblique"/>
              </a:rPr>
              <a:t>'atextfile.txt'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,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BeraSansMono-Oblique"/>
              </a:rPr>
              <a:t>'r'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rgbClr val="000000"/>
                </a:solidFill>
                <a:latin typeface="BeraSansMono-Bold"/>
              </a:rPr>
              <a:t>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line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BeraSansMono-Bold"/>
              </a:rPr>
              <a:t>in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theFile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 :</a:t>
            </a:r>
          </a:p>
          <a:p>
            <a:pPr algn="l"/>
            <a:r>
              <a:rPr lang="en-US" sz="1600" b="1" i="0" u="none" strike="noStrike" baseline="0" dirty="0">
                <a:solidFill>
                  <a:srgbClr val="000000"/>
                </a:solidFill>
                <a:latin typeface="BeraSansMono-Bold"/>
              </a:rPr>
              <a:t>	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letter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BeraSansMono-Bold"/>
              </a:rPr>
              <a:t>in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line :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		code 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ord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( letter )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		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theCounters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[code] += 1</a:t>
            </a:r>
          </a:p>
          <a:p>
            <a:pPr algn="l"/>
            <a:r>
              <a:rPr lang="en-US" sz="1600" b="0" i="1" u="none" strike="noStrike" baseline="0" dirty="0">
                <a:solidFill>
                  <a:srgbClr val="5A5A5A"/>
                </a:solidFill>
                <a:latin typeface="BeraSansMono-Oblique"/>
              </a:rPr>
              <a:t># Close the file</a:t>
            </a:r>
          </a:p>
          <a:p>
            <a:pPr algn="l"/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theFile.close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()</a:t>
            </a:r>
          </a:p>
          <a:p>
            <a:pPr algn="l"/>
            <a:r>
              <a:rPr lang="en-US" sz="1600" b="0" i="1" u="none" strike="noStrike" baseline="0" dirty="0">
                <a:solidFill>
                  <a:srgbClr val="5A5A5A"/>
                </a:solidFill>
                <a:latin typeface="BeraSansMono-Oblique"/>
              </a:rPr>
              <a:t># Print the results. The uppercase letters have ASCII values in the</a:t>
            </a:r>
          </a:p>
          <a:p>
            <a:pPr algn="l"/>
            <a:r>
              <a:rPr lang="en-US" sz="1600" b="0" i="1" u="none" strike="noStrike" baseline="0" dirty="0">
                <a:solidFill>
                  <a:srgbClr val="5A5A5A"/>
                </a:solidFill>
                <a:latin typeface="BeraSansMono-Oblique"/>
              </a:rPr>
              <a:t># range 65..90 and the lowercase letters are in the range 97..122.</a:t>
            </a:r>
          </a:p>
          <a:p>
            <a:pPr algn="l"/>
            <a:r>
              <a:rPr lang="en-US" sz="1600" b="1" i="0" u="none" strike="noStrike" baseline="0" dirty="0">
                <a:solidFill>
                  <a:srgbClr val="000000"/>
                </a:solidFill>
                <a:latin typeface="BeraSansMono-Bold"/>
              </a:rPr>
              <a:t>for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BeraSansMono-Bold"/>
              </a:rPr>
              <a:t>in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range( 26 ) :</a:t>
            </a:r>
          </a:p>
          <a:p>
            <a:pPr algn="l"/>
            <a:r>
              <a:rPr lang="en-US" sz="1600" b="1" i="0" u="none" strike="noStrike" baseline="0" dirty="0">
                <a:solidFill>
                  <a:srgbClr val="000000"/>
                </a:solidFill>
                <a:latin typeface="BeraSansMono-Bold"/>
              </a:rPr>
              <a:t>	print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(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BeraSansMono-Oblique"/>
              </a:rPr>
              <a:t>"%c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MTT9"/>
              </a:rPr>
              <a:t>-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BeraSansMono-Oblique"/>
              </a:rPr>
              <a:t>%4d %c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MTT9"/>
              </a:rPr>
              <a:t>-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BeraSansMono-Oblique"/>
              </a:rPr>
              <a:t>%4d"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% \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	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chr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(65+i),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theCounters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[65+i],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chr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(97+i),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BeraSansMono-Roman"/>
              </a:rPr>
              <a:t>theCounters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BeraSansMono-Roman"/>
              </a:rPr>
              <a:t>[97+i]) 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3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5198-9CF8-4FA3-B9F4-174D43D6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53156-24EA-4410-89DA-0A4BBA0B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E4A30A12-BD68-4642-BE45-21C76BB23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276350"/>
            <a:ext cx="8196263" cy="5216525"/>
            <a:chOff x="528" y="833"/>
            <a:chExt cx="5163" cy="328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CB50171-8639-43AB-A17A-5FF9CE30BA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33"/>
              <a:ext cx="5163" cy="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3CA1D6B6-34BE-43EC-9D6D-19DFFE164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33"/>
              <a:ext cx="5171" cy="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364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5198-9CF8-4FA3-B9F4-174D43D6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53156-24EA-4410-89DA-0A4BBA0B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6AC0E-4D2F-4AF3-89F7-FE371226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363446"/>
            <a:ext cx="9929884" cy="481449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94FF30F-7CEB-4887-949D-C0DBA5E37B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2175" y="1882775"/>
            <a:ext cx="9929813" cy="4041775"/>
            <a:chOff x="562" y="1186"/>
            <a:chExt cx="6255" cy="254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D04C137-2EDE-4D92-90C9-FECA903384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2" y="1186"/>
              <a:ext cx="6255" cy="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DA68C5DD-7A52-4626-9FDF-6DA395F58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" y="1186"/>
              <a:ext cx="6265" cy="2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02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5198-9CF8-4FA3-B9F4-174D43D6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53156-24EA-4410-89DA-0A4BBA0B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6AC0E-4D2F-4AF3-89F7-FE371226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363446"/>
            <a:ext cx="9929884" cy="481449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3F538EB6-5D61-499D-9E7A-2E34A705DC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828800"/>
            <a:ext cx="9929813" cy="3775075"/>
            <a:chOff x="528" y="1152"/>
            <a:chExt cx="6255" cy="2378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CB23D50-34DB-4A9B-9552-FD3CC7A499C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152"/>
              <a:ext cx="6255" cy="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3AF17E69-82D0-46ED-8BAA-8D5D822B9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152"/>
              <a:ext cx="6264" cy="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606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E599-2CB4-4A62-B005-E92D667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9E93F-30F7-4618-8766-50D1E586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C55E871-25F6-4DE0-ACEF-4BB2FAAF0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49429"/>
            <a:ext cx="11062648" cy="4093428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is: 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"{} --&gt; {:.2f}"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initialized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{}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the index value of array element: 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array index '{}' contains item {:.2f}"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4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Template.potx" id="{2C2BCA3A-8B6C-4AD4-B4C6-B78FEB25BD83}" vid="{6DB96ACC-AEAD-4415-901B-06C723DEA4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1A278A-98A0-4DD7-9C49-C1C110D2D6CB}"/>
</file>

<file path=customXml/itemProps2.xml><?xml version="1.0" encoding="utf-8"?>
<ds:datastoreItem xmlns:ds="http://schemas.openxmlformats.org/officeDocument/2006/customXml" ds:itemID="{5F8D74C8-F3D7-46CE-B4BE-64BDCED15E82}"/>
</file>

<file path=customXml/itemProps3.xml><?xml version="1.0" encoding="utf-8"?>
<ds:datastoreItem xmlns:ds="http://schemas.openxmlformats.org/officeDocument/2006/customXml" ds:itemID="{1BB681D7-F3F9-4645-8FD0-9853B4DBDFE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20691</TotalTime>
  <Words>1921</Words>
  <Application>Microsoft Office PowerPoint</Application>
  <PresentationFormat>Widescreen</PresentationFormat>
  <Paragraphs>191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BeraSansMono-Bold</vt:lpstr>
      <vt:lpstr>BeraSansMono-Oblique</vt:lpstr>
      <vt:lpstr>BeraSansMono-Roman</vt:lpstr>
      <vt:lpstr>Calibri</vt:lpstr>
      <vt:lpstr>Calibri Light</vt:lpstr>
      <vt:lpstr>Cambria Math</vt:lpstr>
      <vt:lpstr>CMTT9</vt:lpstr>
      <vt:lpstr>Courier New</vt:lpstr>
      <vt:lpstr>Office Theme</vt:lpstr>
      <vt:lpstr>Arrays and Lists</vt:lpstr>
      <vt:lpstr>Arrays</vt:lpstr>
      <vt:lpstr>Array ADT</vt:lpstr>
      <vt:lpstr>Array Class in Python</vt:lpstr>
      <vt:lpstr>Array Class in Python</vt:lpstr>
      <vt:lpstr>Implementing the Array</vt:lpstr>
      <vt:lpstr>Implementing the Array</vt:lpstr>
      <vt:lpstr>Implementing the Array</vt:lpstr>
      <vt:lpstr>Using the Array</vt:lpstr>
      <vt:lpstr>Using the Array - output</vt:lpstr>
      <vt:lpstr>The Python List</vt:lpstr>
      <vt:lpstr>The Python List – Appending item</vt:lpstr>
      <vt:lpstr>The Python List – Appending item</vt:lpstr>
      <vt:lpstr>The Python List – Extending list</vt:lpstr>
      <vt:lpstr>The Python List – Inserting items</vt:lpstr>
      <vt:lpstr>The Python List – Removing items</vt:lpstr>
      <vt:lpstr>The Python List  - List Slice</vt:lpstr>
      <vt:lpstr>Two-Dimensional Arrays</vt:lpstr>
      <vt:lpstr>Two-Dimensional Arrays - ADT</vt:lpstr>
      <vt:lpstr>Implementing the 2-D Array</vt:lpstr>
      <vt:lpstr>Implementing the 2-D Array</vt:lpstr>
      <vt:lpstr>Implementing the 2-D Array</vt:lpstr>
      <vt:lpstr>Implementing the 2-D Array</vt:lpstr>
      <vt:lpstr>The Matrix Abstract Data Type</vt:lpstr>
      <vt:lpstr>The Matrix Abstract Data Type</vt:lpstr>
      <vt:lpstr>Implementing the Matrix</vt:lpstr>
      <vt:lpstr>Implementing the Matrix</vt:lpstr>
      <vt:lpstr>Application: The Game of Life</vt:lpstr>
      <vt:lpstr>Application: The Game of Life</vt:lpstr>
      <vt:lpstr>The Game of Life - Designing a Solution</vt:lpstr>
      <vt:lpstr>The Game of Life - Designing a Solution</vt:lpstr>
      <vt:lpstr>The Game of Life - Designing a Solution</vt:lpstr>
      <vt:lpstr>The Game of Life - Designing a Solution</vt:lpstr>
      <vt:lpstr>The Game of Life - Designing a Solution</vt:lpstr>
      <vt:lpstr>The Game of Life - Implementation</vt:lpstr>
      <vt:lpstr>The Game of Life - Implementation</vt:lpstr>
      <vt:lpstr>Assignment – 1</vt:lpstr>
      <vt:lpstr>Assignment –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Lists</dc:title>
  <dc:creator>Sharaf Hussain</dc:creator>
  <cp:lastModifiedBy>Sharaf Hussain</cp:lastModifiedBy>
  <cp:revision>31</cp:revision>
  <dcterms:created xsi:type="dcterms:W3CDTF">2021-10-15T07:02:57Z</dcterms:created>
  <dcterms:modified xsi:type="dcterms:W3CDTF">2022-08-12T09:48:29Z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