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8016-AED8-4194-B439-81115742F6A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159AC-09E9-47F4-84F7-92FD7274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9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8D24A5-ABDE-4587-A680-B331AA6D7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90BDBD1-47EB-45AC-8AFE-9777FA70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06AACB-87E9-40D8-BE95-C327315C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95AD5E-8D33-4DCC-BE29-795CEC1C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73C74B-7C4F-4550-8C54-0FC5AB43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A1B42D-379A-4BBE-8D52-DCF708C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A95A927-BF6A-4A14-B12D-D85832D0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BD3C8B-30C0-46DD-AB96-EF6D266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607A36-C3EA-4ECC-9AFA-C2936F46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8F7E96-5913-4827-9F7D-BDBCBE60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1239B13-3DFD-4159-8861-34456C2B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EA3E0B-9999-4B72-AAF5-04977765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B8E17E-5AEA-4166-9EE1-51FADD7C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40A926-F466-4FC5-A8A1-15D34D0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9E1F51-FB98-414C-A530-A33B5C8F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785A9-3E39-4A22-95FE-831453E9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7F1EDB-EDB5-4CA4-8EC2-6EB46781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46A349-3936-48BF-9996-9BF94451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47D452-F1E8-4601-A844-8AD6A879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62B5C-99E4-4F92-BCB1-30BFB14F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30368A-03E9-4740-936C-4CBA2E28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EE22F5-B212-471B-BF8F-BDC14737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8A793D-FC10-45E4-859A-BE461EC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E15C35-6D5B-477A-A30E-95DA7A4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8C50FB-AD4B-4138-B9C4-0F622E8C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9F9CD5-302B-4813-8DE5-759113C75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43EA45-3EAC-4448-BDA7-1661B063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99AFD92-D8DF-460B-987B-9DFE0187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838CFE7-5112-422A-9477-CC6EA41F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B80B81C-7F80-460C-9371-1386136D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CD971C-3F95-4420-8038-F4EF2CB9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65A6092-9BA4-4D65-9BB2-8838B2FA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66F7C5-5205-4EF1-B237-1DF1669C2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C497FC2-381B-49F3-9794-6852C472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8324255-A4AE-4823-8CC7-EFEB329E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DF76011-7229-4FEC-89B3-AEBF80B6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73F21C2-8BEB-4BE1-946E-361F46D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61C2FA7-98C9-4ED6-8566-1E69DB1E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D6DA1D-0C36-4228-868D-4848B096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8999AFF-50F0-48C1-8821-3E101531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FDA3EAA-338E-4FA4-ADD5-4DA40999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433984-7FC0-4FAC-8348-31C8387A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E271D32-041F-40AB-840C-9A75D61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91D1762-E4C4-4D4E-AEC5-53137A2A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66DF853-E573-46E5-8ED8-173F1E8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B5D9F8-C15E-4426-B195-7D907480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B38C6E-8592-4135-9BDB-2979C266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4A740AC-486E-4159-A525-3EB5A4D98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CB49A0-E945-40FB-8519-917315FF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576EA7-A27D-4986-91CA-5DA64DCB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A5A981-8A1C-4E16-BE46-85CA4605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AF23EB-FC91-4F79-9C42-C2D180F5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055198E-3A62-468B-89A5-79028037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F8AC7BE-6D72-489E-9138-E457A878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E720-3A01-4CC6-976B-C422236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33F328-266A-437F-A92A-5E171A4F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1817E6-AB07-4CC2-B8A3-386F320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B3454BF-7E60-44C1-824A-37A764EC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4775A1-4368-499B-A739-C1AC5E49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8076AF-09D1-4F75-8325-A99FC5AB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60D884-6EC3-4D60-8F5E-E1A1BBDE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6FF0EB-F5DB-4037-B0F9-E03EA6500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0D35611-613A-42A9-AF4C-227E28A628D4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CS211 - Data Structure and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278B5D5-1D46-4E0C-BED0-839079187963}"/>
              </a:ext>
            </a:extLst>
          </p:cNvPr>
          <p:cNvSpPr/>
          <p:nvPr userDrawn="1"/>
        </p:nvSpPr>
        <p:spPr>
          <a:xfrm>
            <a:off x="0" y="6687405"/>
            <a:ext cx="12192000" cy="17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Dr. Sharaf Hussain</a:t>
            </a:r>
          </a:p>
        </p:txBody>
      </p:sp>
    </p:spTree>
    <p:extLst>
      <p:ext uri="{BB962C8B-B14F-4D97-AF65-F5344CB8AC3E}">
        <p14:creationId xmlns:p14="http://schemas.microsoft.com/office/powerpoint/2010/main" val="205009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microsoft.com/office/2007/relationships/hdphoto" Target="../media/hdphoto8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0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0.wdp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4.wdp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7" Type="http://schemas.microsoft.com/office/2007/relationships/hdphoto" Target="../media/hdphoto17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6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77B24-F3E9-4EBF-9135-9D4895F0B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CS-211 Data Structure &amp;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2566C3-4CD1-4C7E-9C21-7DAF9F2B3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# 3</a:t>
            </a:r>
          </a:p>
          <a:p>
            <a:r>
              <a:rPr lang="en-US" dirty="0"/>
              <a:t>Sets and Maps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14E516-1C1F-4A66-94C0-27875911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795C79-D3D5-48E0-A49E-325B4611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- ADT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3B0CA5-EF86-4E31-915F-060FF38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10</a:t>
            </a:fld>
            <a:endParaRPr lang="en-US"/>
          </a:p>
        </p:txBody>
      </p:sp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3D90F00B-2826-46E0-9659-DF6F50A716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301750"/>
            <a:ext cx="6927850" cy="5354638"/>
            <a:chOff x="528" y="820"/>
            <a:chExt cx="4364" cy="3373"/>
          </a:xfrm>
        </p:grpSpPr>
        <p:sp>
          <p:nvSpPr>
            <p:cNvPr id="5" name="AutoShape 3">
              <a:extLst>
                <a:ext uri="{FF2B5EF4-FFF2-40B4-BE49-F238E27FC236}">
                  <a16:creationId xmlns="" xmlns:a16="http://schemas.microsoft.com/office/drawing/2014/main" id="{2ADCFE04-1672-499C-BDB9-7DB8126669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820"/>
              <a:ext cx="4364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="" xmlns:a16="http://schemas.microsoft.com/office/drawing/2014/main" id="{4245AFC2-E1CC-419F-86B1-9631A34EE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20"/>
              <a:ext cx="4371" cy="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67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795C79-D3D5-48E0-A49E-325B4611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- List-Based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2BD431-1AF2-41A6-B5F2-92AA8281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Bag?</a:t>
            </a:r>
          </a:p>
          <a:p>
            <a:pPr lvl="1"/>
            <a:r>
              <a:rPr lang="en-US" dirty="0"/>
              <a:t>Duplicate items</a:t>
            </a:r>
          </a:p>
          <a:p>
            <a:r>
              <a:rPr lang="en-US" dirty="0"/>
              <a:t>Array?</a:t>
            </a:r>
          </a:p>
          <a:p>
            <a:pPr lvl="1"/>
            <a:r>
              <a:rPr lang="en-US" dirty="0"/>
              <a:t>Fixed length</a:t>
            </a:r>
          </a:p>
          <a:p>
            <a:r>
              <a:rPr lang="en-US" dirty="0"/>
              <a:t>List?</a:t>
            </a:r>
          </a:p>
          <a:p>
            <a:pPr lvl="1"/>
            <a:r>
              <a:rPr lang="en-US" dirty="0"/>
              <a:t>Two lists?</a:t>
            </a:r>
          </a:p>
          <a:p>
            <a:pPr lvl="2"/>
            <a:r>
              <a:rPr lang="en-US" dirty="0"/>
              <a:t>each key/value must be stored in corresponding elements of the parallel lists and that association must be maintained.</a:t>
            </a:r>
          </a:p>
          <a:p>
            <a:pPr lvl="1"/>
            <a:r>
              <a:rPr lang="en-US" dirty="0"/>
              <a:t>Single list?</a:t>
            </a:r>
          </a:p>
          <a:p>
            <a:pPr lvl="2"/>
            <a:r>
              <a:rPr lang="en-US" dirty="0"/>
              <a:t>The individual keys and corresponding values can both be saved in a single object, with that object then stored in the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3B0CA5-EF86-4E31-915F-060FF38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795C79-D3D5-48E0-A49E-325B4611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- List-Based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3B0CA5-EF86-4E31-915F-060FF38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1732E238-D1B6-46FA-98F4-067A7825A3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479550"/>
            <a:ext cx="6667500" cy="3313113"/>
            <a:chOff x="528" y="932"/>
            <a:chExt cx="4200" cy="2087"/>
          </a:xfrm>
        </p:grpSpPr>
        <p:sp>
          <p:nvSpPr>
            <p:cNvPr id="5" name="AutoShape 3">
              <a:extLst>
                <a:ext uri="{FF2B5EF4-FFF2-40B4-BE49-F238E27FC236}">
                  <a16:creationId xmlns="" xmlns:a16="http://schemas.microsoft.com/office/drawing/2014/main" id="{A9133A66-02E3-41A2-930A-146982B7804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932"/>
              <a:ext cx="4200" cy="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01" name="Picture 5">
              <a:extLst>
                <a:ext uri="{FF2B5EF4-FFF2-40B4-BE49-F238E27FC236}">
                  <a16:creationId xmlns="" xmlns:a16="http://schemas.microsoft.com/office/drawing/2014/main" id="{85D88B17-C6B3-457C-B855-F9CF572BC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32"/>
              <a:ext cx="4207" cy="2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8">
            <a:extLst>
              <a:ext uri="{FF2B5EF4-FFF2-40B4-BE49-F238E27FC236}">
                <a16:creationId xmlns="" xmlns:a16="http://schemas.microsoft.com/office/drawing/2014/main" id="{487C14C8-443B-4F7B-9E28-BAB63BE1E5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9475" y="4778375"/>
            <a:ext cx="6705600" cy="1928813"/>
            <a:chOff x="554" y="3010"/>
            <a:chExt cx="4224" cy="1215"/>
          </a:xfrm>
        </p:grpSpPr>
        <p:sp>
          <p:nvSpPr>
            <p:cNvPr id="9" name="AutoShape 7">
              <a:extLst>
                <a:ext uri="{FF2B5EF4-FFF2-40B4-BE49-F238E27FC236}">
                  <a16:creationId xmlns="" xmlns:a16="http://schemas.microsoft.com/office/drawing/2014/main" id="{B261C582-75F3-4DA0-BC42-0CAAC7B2364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54" y="3010"/>
              <a:ext cx="4224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05" name="Picture 9">
              <a:extLst>
                <a:ext uri="{FF2B5EF4-FFF2-40B4-BE49-F238E27FC236}">
                  <a16:creationId xmlns="" xmlns:a16="http://schemas.microsoft.com/office/drawing/2014/main" id="{7392C68D-6F94-4C15-B7DD-768D138E77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" y="3010"/>
              <a:ext cx="4231" cy="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76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795C79-D3D5-48E0-A49E-325B4611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- List-Based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3B0CA5-EF86-4E31-915F-060FF38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13</a:t>
            </a:fld>
            <a:endParaRPr lang="en-US"/>
          </a:p>
        </p:txBody>
      </p:sp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20B67A47-462C-4DC8-9C18-E869D2E53E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8850" y="1779588"/>
            <a:ext cx="7761288" cy="4024312"/>
            <a:chOff x="604" y="1121"/>
            <a:chExt cx="4889" cy="2535"/>
          </a:xfrm>
        </p:grpSpPr>
        <p:sp>
          <p:nvSpPr>
            <p:cNvPr id="6" name="AutoShape 3">
              <a:extLst>
                <a:ext uri="{FF2B5EF4-FFF2-40B4-BE49-F238E27FC236}">
                  <a16:creationId xmlns="" xmlns:a16="http://schemas.microsoft.com/office/drawing/2014/main" id="{8AC5997B-5156-4233-B323-687F2E31F4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04" y="1121"/>
              <a:ext cx="4889" cy="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25" name="Picture 5">
              <a:extLst>
                <a:ext uri="{FF2B5EF4-FFF2-40B4-BE49-F238E27FC236}">
                  <a16:creationId xmlns="" xmlns:a16="http://schemas.microsoft.com/office/drawing/2014/main" id="{4BC23ABD-63B4-4842-B1AC-936188F1D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" y="1121"/>
              <a:ext cx="4898" cy="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8">
            <a:extLst>
              <a:ext uri="{FF2B5EF4-FFF2-40B4-BE49-F238E27FC236}">
                <a16:creationId xmlns="" xmlns:a16="http://schemas.microsoft.com/office/drawing/2014/main" id="{C96558C4-6712-400F-845D-0705502EEA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409700"/>
            <a:ext cx="7881938" cy="369888"/>
            <a:chOff x="528" y="888"/>
            <a:chExt cx="4965" cy="233"/>
          </a:xfrm>
        </p:grpSpPr>
        <p:sp>
          <p:nvSpPr>
            <p:cNvPr id="8" name="AutoShape 7">
              <a:extLst>
                <a:ext uri="{FF2B5EF4-FFF2-40B4-BE49-F238E27FC236}">
                  <a16:creationId xmlns="" xmlns:a16="http://schemas.microsoft.com/office/drawing/2014/main" id="{6107FA25-31CF-4696-A339-4A3835F9F08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888"/>
              <a:ext cx="4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29" name="Picture 9">
              <a:extLst>
                <a:ext uri="{FF2B5EF4-FFF2-40B4-BE49-F238E27FC236}">
                  <a16:creationId xmlns="" xmlns:a16="http://schemas.microsoft.com/office/drawing/2014/main" id="{DCE7E768-F635-4C30-847C-7A5131984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88"/>
              <a:ext cx="49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89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795C79-D3D5-48E0-A49E-325B4611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- List-Based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3B0CA5-EF86-4E31-915F-060FF38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14</a:t>
            </a:fld>
            <a:endParaRPr lang="en-US"/>
          </a:p>
        </p:txBody>
      </p:sp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1D45DE34-6705-408C-98AF-67B06307C3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1063" y="1944688"/>
            <a:ext cx="8724900" cy="3746500"/>
            <a:chOff x="555" y="1225"/>
            <a:chExt cx="5496" cy="2360"/>
          </a:xfrm>
        </p:grpSpPr>
        <p:sp>
          <p:nvSpPr>
            <p:cNvPr id="7" name="AutoShape 3">
              <a:extLst>
                <a:ext uri="{FF2B5EF4-FFF2-40B4-BE49-F238E27FC236}">
                  <a16:creationId xmlns="" xmlns:a16="http://schemas.microsoft.com/office/drawing/2014/main" id="{1D894A82-6A71-4C79-A302-5E35897022D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55" y="1225"/>
              <a:ext cx="5496" cy="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9" name="Picture 5">
              <a:extLst>
                <a:ext uri="{FF2B5EF4-FFF2-40B4-BE49-F238E27FC236}">
                  <a16:creationId xmlns="" xmlns:a16="http://schemas.microsoft.com/office/drawing/2014/main" id="{9E3DD34F-A220-4219-90B1-63BD45FC8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" y="1225"/>
              <a:ext cx="5505" cy="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8">
            <a:extLst>
              <a:ext uri="{FF2B5EF4-FFF2-40B4-BE49-F238E27FC236}">
                <a16:creationId xmlns="" xmlns:a16="http://schemas.microsoft.com/office/drawing/2014/main" id="{F8E2D69A-4865-41D8-B526-A49AA1F506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409700"/>
            <a:ext cx="8540750" cy="401638"/>
            <a:chOff x="528" y="888"/>
            <a:chExt cx="5380" cy="253"/>
          </a:xfrm>
        </p:grpSpPr>
        <p:sp>
          <p:nvSpPr>
            <p:cNvPr id="9" name="AutoShape 7">
              <a:extLst>
                <a:ext uri="{FF2B5EF4-FFF2-40B4-BE49-F238E27FC236}">
                  <a16:creationId xmlns="" xmlns:a16="http://schemas.microsoft.com/office/drawing/2014/main" id="{2924022A-BBFC-4DC9-87E3-11A5BEC55E6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888"/>
              <a:ext cx="53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53" name="Picture 9">
              <a:extLst>
                <a:ext uri="{FF2B5EF4-FFF2-40B4-BE49-F238E27FC236}">
                  <a16:creationId xmlns="" xmlns:a16="http://schemas.microsoft.com/office/drawing/2014/main" id="{E1146CE9-AABC-4C53-9A95-DE8C03A4F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88"/>
              <a:ext cx="538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89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081579-9320-4C21-BBF4-E71D800D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E13B20A-028D-4050-B4B3-2AB71EED68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687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multi-dimensional array stores a collection of data in which the individual elements are accessed with multi-component subscripts: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 two-dimensional array is typically viewed as a table or grid consisting of rows and columns.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3B20A-028D-4050-B4B3-2AB71EED6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68703"/>
              </a:xfrm>
              <a:blipFill>
                <a:blip r:embed="rId2"/>
                <a:stretch>
                  <a:fillRect l="-1043" t="-4290" b="-3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E8338E-B88C-4108-95FE-8D267118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D130455-36CC-4045-AF92-E001A4DDE5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487951" y="4057596"/>
            <a:ext cx="3216098" cy="260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B0FB48-AC11-4B9D-BC44-F65BB32F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431444-1237-4D45-A3E4-003C81CD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6566"/>
          </a:xfrm>
        </p:spPr>
        <p:txBody>
          <a:bodyPr/>
          <a:lstStyle/>
          <a:p>
            <a:r>
              <a:rPr lang="en-US" dirty="0"/>
              <a:t>The three-dimensional array can be visualized as a box of tables where each table is divided into rows and columns.</a:t>
            </a:r>
          </a:p>
          <a:p>
            <a:r>
              <a:rPr lang="en-US" dirty="0"/>
              <a:t>Larger dimensions are used in the solutions for some problems, but they are more difficult to visualize.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DBC5C3C-1F10-4456-BC70-9C0E3D8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4EDCE05-EB90-41A6-8F83-7C69147816F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592674" y="3712191"/>
            <a:ext cx="3006652" cy="288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B65906-E1D0-4293-A9C3-7097192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Multi-Array ADT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1FF4DED-1F48-427C-A5E7-62EA5A3F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17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="" xmlns:a16="http://schemas.microsoft.com/office/drawing/2014/main" id="{2A030B36-9C1D-41E2-984C-3E2BC62E87A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341438"/>
            <a:ext cx="7418388" cy="5295900"/>
            <a:chOff x="528" y="845"/>
            <a:chExt cx="4673" cy="3336"/>
          </a:xfrm>
        </p:grpSpPr>
        <p:sp>
          <p:nvSpPr>
            <p:cNvPr id="6" name="AutoShape 3">
              <a:extLst>
                <a:ext uri="{FF2B5EF4-FFF2-40B4-BE49-F238E27FC236}">
                  <a16:creationId xmlns="" xmlns:a16="http://schemas.microsoft.com/office/drawing/2014/main" id="{44EC8EAA-8576-478F-90D2-31E0D829E9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845"/>
              <a:ext cx="4673" cy="3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173" name="Picture 5">
              <a:extLst>
                <a:ext uri="{FF2B5EF4-FFF2-40B4-BE49-F238E27FC236}">
                  <a16:creationId xmlns="" xmlns:a16="http://schemas.microsoft.com/office/drawing/2014/main" id="{53660D6E-FC69-4029-9023-485CF8AB7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45"/>
              <a:ext cx="4679" cy="3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63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4AE0FF-E19E-4C1D-8EE4-D037A1AA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Multi-Array ADT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121B7B1-7202-4236-B67A-F21EF747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18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="" xmlns:a16="http://schemas.microsoft.com/office/drawing/2014/main" id="{7BB813C0-0597-4E55-85AC-46ECD1A2BE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2316163"/>
            <a:ext cx="7772400" cy="3203575"/>
            <a:chOff x="528" y="1459"/>
            <a:chExt cx="4896" cy="2018"/>
          </a:xfrm>
        </p:grpSpPr>
        <p:sp>
          <p:nvSpPr>
            <p:cNvPr id="6" name="AutoShape 3">
              <a:extLst>
                <a:ext uri="{FF2B5EF4-FFF2-40B4-BE49-F238E27FC236}">
                  <a16:creationId xmlns="" xmlns:a16="http://schemas.microsoft.com/office/drawing/2014/main" id="{C2579288-CD67-42AF-BCC3-0A953CB187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459"/>
              <a:ext cx="4896" cy="2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197" name="Picture 5">
              <a:extLst>
                <a:ext uri="{FF2B5EF4-FFF2-40B4-BE49-F238E27FC236}">
                  <a16:creationId xmlns="" xmlns:a16="http://schemas.microsoft.com/office/drawing/2014/main" id="{55E0A3CB-F6FA-436D-BD0E-898FEA0D2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459"/>
              <a:ext cx="4902" cy="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8">
            <a:extLst>
              <a:ext uri="{FF2B5EF4-FFF2-40B4-BE49-F238E27FC236}">
                <a16:creationId xmlns="" xmlns:a16="http://schemas.microsoft.com/office/drawing/2014/main" id="{4E4A331B-851C-409A-8BA9-4042CF118C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7772400" cy="493712"/>
            <a:chOff x="528" y="1065"/>
            <a:chExt cx="4896" cy="311"/>
          </a:xfrm>
        </p:grpSpPr>
        <p:sp>
          <p:nvSpPr>
            <p:cNvPr id="9" name="AutoShape 7">
              <a:extLst>
                <a:ext uri="{FF2B5EF4-FFF2-40B4-BE49-F238E27FC236}">
                  <a16:creationId xmlns="" xmlns:a16="http://schemas.microsoft.com/office/drawing/2014/main" id="{98AB5AC2-F9AC-4FF0-B0F1-2F01FE6B17B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65"/>
              <a:ext cx="4896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201" name="Picture 9">
              <a:extLst>
                <a:ext uri="{FF2B5EF4-FFF2-40B4-BE49-F238E27FC236}">
                  <a16:creationId xmlns="" xmlns:a16="http://schemas.microsoft.com/office/drawing/2014/main" id="{60DB8ADB-9276-4757-B90E-6518BBDD1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65"/>
              <a:ext cx="490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52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FEFAA6-8972-45E3-856D-9C087927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Organization - Array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13E4D1-46E3-4B36-8B24-C9F18E28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row-major order</a:t>
            </a:r>
          </a:p>
          <a:p>
            <a:r>
              <a:rPr lang="en-US" dirty="0"/>
              <a:t>column-major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71CE19-75D5-4D2B-B32B-7E9AC68F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FCD2650-36C5-4B2E-BC25-1AD50E221669}"/>
              </a:ext>
            </a:extLst>
          </p:cNvPr>
          <p:cNvSpPr txBox="1"/>
          <p:nvPr/>
        </p:nvSpPr>
        <p:spPr>
          <a:xfrm>
            <a:off x="3687141" y="1746545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sz="4000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2A90249-736D-4784-9C56-01C7E5E623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23113" y="1479550"/>
            <a:ext cx="2974975" cy="1949450"/>
            <a:chOff x="4487" y="932"/>
            <a:chExt cx="1874" cy="1228"/>
          </a:xfrm>
        </p:grpSpPr>
        <p:sp>
          <p:nvSpPr>
            <p:cNvPr id="7" name="AutoShape 3">
              <a:extLst>
                <a:ext uri="{FF2B5EF4-FFF2-40B4-BE49-F238E27FC236}">
                  <a16:creationId xmlns="" xmlns:a16="http://schemas.microsoft.com/office/drawing/2014/main" id="{1F43F756-71AF-461F-8D2D-3F31E231F6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87" y="932"/>
              <a:ext cx="1874" cy="1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221" name="Picture 5">
              <a:extLst>
                <a:ext uri="{FF2B5EF4-FFF2-40B4-BE49-F238E27FC236}">
                  <a16:creationId xmlns="" xmlns:a16="http://schemas.microsoft.com/office/drawing/2014/main" id="{0AB6057F-D823-4D8E-9D7F-324E0205B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7" y="932"/>
              <a:ext cx="1882" cy="1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1F7252AD-8749-4D13-B506-00AF52D65D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7325" y="3586163"/>
            <a:ext cx="5648325" cy="2681287"/>
            <a:chOff x="118" y="2259"/>
            <a:chExt cx="3558" cy="1689"/>
          </a:xfrm>
        </p:grpSpPr>
        <p:sp>
          <p:nvSpPr>
            <p:cNvPr id="12" name="AutoShape 7">
              <a:extLst>
                <a:ext uri="{FF2B5EF4-FFF2-40B4-BE49-F238E27FC236}">
                  <a16:creationId xmlns="" xmlns:a16="http://schemas.microsoft.com/office/drawing/2014/main" id="{C6A913FE-5D92-4F11-BE5E-911A896843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8" y="2259"/>
              <a:ext cx="355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225" name="Picture 9">
              <a:extLst>
                <a:ext uri="{FF2B5EF4-FFF2-40B4-BE49-F238E27FC236}">
                  <a16:creationId xmlns="" xmlns:a16="http://schemas.microsoft.com/office/drawing/2014/main" id="{B1CE01C3-4F0F-4459-BF17-F23D41680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" y="2259"/>
              <a:ext cx="3564" cy="1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B09524E-2668-4EB2-BB92-2AE8C26040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16675" y="3644900"/>
            <a:ext cx="5576888" cy="2562225"/>
            <a:chOff x="4042" y="2296"/>
            <a:chExt cx="3513" cy="1614"/>
          </a:xfrm>
        </p:grpSpPr>
        <p:sp>
          <p:nvSpPr>
            <p:cNvPr id="14" name="AutoShape 11">
              <a:extLst>
                <a:ext uri="{FF2B5EF4-FFF2-40B4-BE49-F238E27FC236}">
                  <a16:creationId xmlns="" xmlns:a16="http://schemas.microsoft.com/office/drawing/2014/main" id="{866642E6-0814-4C90-B75E-026AF97C9DC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42" y="2296"/>
              <a:ext cx="3513" cy="1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229" name="Picture 13">
              <a:extLst>
                <a:ext uri="{FF2B5EF4-FFF2-40B4-BE49-F238E27FC236}">
                  <a16:creationId xmlns="" xmlns:a16="http://schemas.microsoft.com/office/drawing/2014/main" id="{7ADB3481-5FBF-4A19-A0C1-8047F2CF7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296"/>
              <a:ext cx="3519" cy="1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807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9A004-8EDD-4A2F-A158-7B25CFF0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149377-5B01-40E8-8B04-2C70F7D2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ADT is a common container used in computer science.</a:t>
            </a:r>
          </a:p>
          <a:p>
            <a:r>
              <a:rPr lang="en-US" dirty="0"/>
              <a:t>A set stores unique values and represents the same structure found in mathematics.</a:t>
            </a:r>
          </a:p>
          <a:p>
            <a:r>
              <a:rPr lang="en-US" dirty="0"/>
              <a:t>Store a collection of unique values.</a:t>
            </a:r>
          </a:p>
          <a:p>
            <a:r>
              <a:rPr lang="en-US" dirty="0"/>
              <a:t>Performs various mathematical set operations on collections.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ACDC074-F885-4E5D-89B0-1B695714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E538A-837D-42D6-AFCF-92B411F2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Organization – Index Computation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A98D8FF-3388-4642-A7F4-63D17E46DC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563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2-D array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using row-major ordering.</a:t>
                </a:r>
              </a:p>
              <a:p>
                <a:r>
                  <a:rPr lang="en-US" dirty="0"/>
                  <a:t>Element (0,0) maps to position 0 since it is the first element in both the abstract 2-D and physical 1-D arrays. </a:t>
                </a:r>
              </a:p>
              <a:p>
                <a:r>
                  <a:rPr lang="en-US" dirty="0"/>
                  <a:t>The first entry of the second row (1,0) maps to position n since it follows the first n elements of the first row.</a:t>
                </a:r>
              </a:p>
              <a:p>
                <a:r>
                  <a:rPr lang="en-US" dirty="0"/>
                  <a:t>Likewise, element (2,0) maps to position 2n since it follows the first 2n elements in the first two rows.</a:t>
                </a:r>
              </a:p>
              <a:p>
                <a:r>
                  <a:rPr lang="en-US" dirty="0"/>
                  <a:t>The first element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th row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8D8FF-3388-4642-A7F4-63D17E46D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56309"/>
              </a:xfrm>
              <a:blipFill>
                <a:blip r:embed="rId2"/>
                <a:stretch>
                  <a:fillRect l="-1043" t="-2593" b="-2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7CC037-B32C-4E59-8E62-60C26136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37CC8851-645A-4BDA-913B-C615010AF14D}"/>
                  </a:ext>
                </a:extLst>
              </p:cNvPr>
              <p:cNvSpPr txBox="1"/>
              <p:nvPr/>
            </p:nvSpPr>
            <p:spPr>
              <a:xfrm flipH="1">
                <a:off x="715371" y="5607689"/>
                <a:ext cx="57320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𝑖𝑛𝑑𝑒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𝑖𝑛𝑑𝑒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+3=13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CC8851-645A-4BDA-913B-C615010AF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5371" y="5607689"/>
                <a:ext cx="5732060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4">
            <a:extLst>
              <a:ext uri="{FF2B5EF4-FFF2-40B4-BE49-F238E27FC236}">
                <a16:creationId xmlns="" xmlns:a16="http://schemas.microsoft.com/office/drawing/2014/main" id="{02BD0E6C-2453-45EE-8608-0D239AE208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9366" y="5538925"/>
            <a:ext cx="5576887" cy="923925"/>
            <a:chOff x="3983" y="3537"/>
            <a:chExt cx="3513" cy="582"/>
          </a:xfrm>
        </p:grpSpPr>
        <p:sp>
          <p:nvSpPr>
            <p:cNvPr id="7" name="AutoShape 3">
              <a:extLst>
                <a:ext uri="{FF2B5EF4-FFF2-40B4-BE49-F238E27FC236}">
                  <a16:creationId xmlns="" xmlns:a16="http://schemas.microsoft.com/office/drawing/2014/main" id="{5D051854-E075-4A85-9345-6A243D81DB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983" y="3537"/>
              <a:ext cx="351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45" name="Picture 5">
              <a:extLst>
                <a:ext uri="{FF2B5EF4-FFF2-40B4-BE49-F238E27FC236}">
                  <a16:creationId xmlns="" xmlns:a16="http://schemas.microsoft.com/office/drawing/2014/main" id="{D8B52A6B-28FB-4904-BAFA-FB28CD226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" y="3537"/>
              <a:ext cx="3519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ADE7B6D-FE45-43E1-9AF7-324A8CCF851C}"/>
              </a:ext>
            </a:extLst>
          </p:cNvPr>
          <p:cNvSpPr/>
          <p:nvPr/>
        </p:nvSpPr>
        <p:spPr>
          <a:xfrm>
            <a:off x="11054687" y="5854890"/>
            <a:ext cx="421942" cy="637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9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323CE7A8-2792-4EEE-A23E-3864D77474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Data Organization – Index Computation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23CE7A8-2792-4EEE-A23E-3864D7747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C217F42-F5F6-4A47-BB7D-C54C038F8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2788" y="1824993"/>
                <a:ext cx="10515600" cy="4667881"/>
              </a:xfrm>
            </p:spPr>
            <p:txBody>
              <a:bodyPr/>
              <a:lstStyle/>
              <a:p>
                <a:r>
                  <a:rPr lang="en-US" dirty="0"/>
                  <a:t>A 3-D array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the 1-D array offset of element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stored using row-major order will be,</a:t>
                </a:r>
              </a:p>
              <a:p>
                <a:endParaRPr lang="en-US" dirty="0"/>
              </a:p>
              <a:p>
                <a:r>
                  <a:rPr lang="en-US" dirty="0"/>
                  <a:t>The equation to compute the offset for a 4-D array is,</a:t>
                </a:r>
              </a:p>
              <a:p>
                <a:endParaRPr lang="en-US" dirty="0"/>
              </a:p>
              <a:p>
                <a:r>
                  <a:rPr lang="en-US" dirty="0"/>
                  <a:t>This pattern leads to a general equation for computing the 1-D array offset for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within an n-dimensional array: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17F42-F5F6-4A47-BB7D-C54C038F8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788" y="1824993"/>
                <a:ext cx="10515600" cy="4667881"/>
              </a:xfrm>
              <a:blipFill>
                <a:blip r:embed="rId3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8339C04-6E9E-4FB0-9AB8-8767FFB7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5E440437-A54E-435A-ADF7-AEB02E797C52}"/>
                  </a:ext>
                </a:extLst>
              </p:cNvPr>
              <p:cNvSpPr txBox="1"/>
              <p:nvPr/>
            </p:nvSpPr>
            <p:spPr>
              <a:xfrm>
                <a:off x="932788" y="2643731"/>
                <a:ext cx="7564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𝑖𝑛𝑑𝑒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440437-A54E-435A-ADF7-AEB02E797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88" y="2643731"/>
                <a:ext cx="75645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7652B5D7-204E-478B-B694-76BD33ACBB3B}"/>
                  </a:ext>
                </a:extLst>
              </p:cNvPr>
              <p:cNvSpPr txBox="1"/>
              <p:nvPr/>
            </p:nvSpPr>
            <p:spPr>
              <a:xfrm>
                <a:off x="838200" y="3691050"/>
                <a:ext cx="115360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𝑖𝑛𝑑𝑒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652B5D7-204E-478B-B694-76BD33ACB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91050"/>
                <a:ext cx="1153604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90429DD2-977D-47E5-9A16-6BC07AB68671}"/>
                  </a:ext>
                </a:extLst>
              </p:cNvPr>
              <p:cNvSpPr txBox="1"/>
              <p:nvPr/>
            </p:nvSpPr>
            <p:spPr>
              <a:xfrm>
                <a:off x="932788" y="5091961"/>
                <a:ext cx="9723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429DD2-977D-47E5-9A16-6BC07AB68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88" y="5091961"/>
                <a:ext cx="97230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23BAE57B-6077-40E3-A3F5-3133FD58BE42}"/>
                  </a:ext>
                </a:extLst>
              </p:cNvPr>
              <p:cNvSpPr txBox="1"/>
              <p:nvPr/>
            </p:nvSpPr>
            <p:spPr>
              <a:xfrm>
                <a:off x="3692154" y="5747034"/>
                <a:ext cx="5413598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BAE57B-6077-40E3-A3F5-3133FD58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154" y="5747034"/>
                <a:ext cx="5413598" cy="573427"/>
              </a:xfrm>
              <a:prstGeom prst="rect">
                <a:avLst/>
              </a:prstGeom>
              <a:blipFill>
                <a:blip r:embed="rId7"/>
                <a:stretch>
                  <a:fillRect t="-10638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2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323CE7A8-2792-4EEE-A23E-3864D77474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Data Organization – Index Computation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23CE7A8-2792-4EEE-A23E-3864D7747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C217F42-F5F6-4A47-BB7D-C54C038F8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2788" y="1824993"/>
                <a:ext cx="10515600" cy="4667881"/>
              </a:xfrm>
            </p:spPr>
            <p:txBody>
              <a:bodyPr/>
              <a:lstStyle/>
              <a:p>
                <a:r>
                  <a:rPr lang="en-US" dirty="0"/>
                  <a:t>A 3-D array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the 1-D array offset of element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stored using row-major order will be,</a:t>
                </a:r>
              </a:p>
              <a:p>
                <a:endParaRPr lang="en-US" dirty="0"/>
              </a:p>
              <a:p>
                <a:r>
                  <a:rPr lang="en-US" dirty="0"/>
                  <a:t>3D Array (3x3x3)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17F42-F5F6-4A47-BB7D-C54C038F8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788" y="1824993"/>
                <a:ext cx="10515600" cy="4667881"/>
              </a:xfrm>
              <a:blipFill>
                <a:blip r:embed="rId3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8339C04-6E9E-4FB0-9AB8-8767FFB7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5E440437-A54E-435A-ADF7-AEB02E797C52}"/>
                  </a:ext>
                </a:extLst>
              </p:cNvPr>
              <p:cNvSpPr txBox="1"/>
              <p:nvPr/>
            </p:nvSpPr>
            <p:spPr>
              <a:xfrm>
                <a:off x="932788" y="2643731"/>
                <a:ext cx="7564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𝑖𝑛𝑑𝑒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440437-A54E-435A-ADF7-AEB02E797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88" y="2643731"/>
                <a:ext cx="75645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9">
            <a:extLst>
              <a:ext uri="{FF2B5EF4-FFF2-40B4-BE49-F238E27FC236}">
                <a16:creationId xmlns="" xmlns:a16="http://schemas.microsoft.com/office/drawing/2014/main" id="{0688F84C-3728-441F-B746-10FE2CE5F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78655"/>
              </p:ext>
            </p:extLst>
          </p:nvPr>
        </p:nvGraphicFramePr>
        <p:xfrm>
          <a:off x="10247967" y="2616730"/>
          <a:ext cx="13116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33">
                  <a:extLst>
                    <a:ext uri="{9D8B030D-6E8A-4147-A177-3AD203B41FA5}">
                      <a16:colId xmlns="" xmlns:a16="http://schemas.microsoft.com/office/drawing/2014/main" val="1750820631"/>
                    </a:ext>
                  </a:extLst>
                </a:gridCol>
                <a:gridCol w="437233">
                  <a:extLst>
                    <a:ext uri="{9D8B030D-6E8A-4147-A177-3AD203B41FA5}">
                      <a16:colId xmlns="" xmlns:a16="http://schemas.microsoft.com/office/drawing/2014/main" val="3930381439"/>
                    </a:ext>
                  </a:extLst>
                </a:gridCol>
                <a:gridCol w="437233">
                  <a:extLst>
                    <a:ext uri="{9D8B030D-6E8A-4147-A177-3AD203B41FA5}">
                      <a16:colId xmlns="" xmlns:a16="http://schemas.microsoft.com/office/drawing/2014/main" val="2351857757"/>
                    </a:ext>
                  </a:extLst>
                </a:gridCol>
              </a:tblGrid>
              <a:tr h="2722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3111756"/>
                  </a:ext>
                </a:extLst>
              </a:tr>
              <a:tr h="2722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7681291"/>
                  </a:ext>
                </a:extLst>
              </a:tr>
              <a:tr h="2722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2099056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="" xmlns:a16="http://schemas.microsoft.com/office/drawing/2014/main" id="{6BB576C5-A3D6-4647-9C06-D0D781132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66198"/>
              </p:ext>
            </p:extLst>
          </p:nvPr>
        </p:nvGraphicFramePr>
        <p:xfrm>
          <a:off x="10146106" y="2751035"/>
          <a:ext cx="13116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33">
                  <a:extLst>
                    <a:ext uri="{9D8B030D-6E8A-4147-A177-3AD203B41FA5}">
                      <a16:colId xmlns="" xmlns:a16="http://schemas.microsoft.com/office/drawing/2014/main" val="1750820631"/>
                    </a:ext>
                  </a:extLst>
                </a:gridCol>
                <a:gridCol w="437233">
                  <a:extLst>
                    <a:ext uri="{9D8B030D-6E8A-4147-A177-3AD203B41FA5}">
                      <a16:colId xmlns="" xmlns:a16="http://schemas.microsoft.com/office/drawing/2014/main" val="3930381439"/>
                    </a:ext>
                  </a:extLst>
                </a:gridCol>
                <a:gridCol w="437233">
                  <a:extLst>
                    <a:ext uri="{9D8B030D-6E8A-4147-A177-3AD203B41FA5}">
                      <a16:colId xmlns="" xmlns:a16="http://schemas.microsoft.com/office/drawing/2014/main" val="2351857757"/>
                    </a:ext>
                  </a:extLst>
                </a:gridCol>
              </a:tblGrid>
              <a:tr h="2722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3111756"/>
                  </a:ext>
                </a:extLst>
              </a:tr>
              <a:tr h="2722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7681291"/>
                  </a:ext>
                </a:extLst>
              </a:tr>
              <a:tr h="2722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20990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0A77F372-5E32-4CB5-B7FA-CF88957A5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674832"/>
              </p:ext>
            </p:extLst>
          </p:nvPr>
        </p:nvGraphicFramePr>
        <p:xfrm>
          <a:off x="10044245" y="2897928"/>
          <a:ext cx="13116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33">
                  <a:extLst>
                    <a:ext uri="{9D8B030D-6E8A-4147-A177-3AD203B41FA5}">
                      <a16:colId xmlns="" xmlns:a16="http://schemas.microsoft.com/office/drawing/2014/main" val="1750820631"/>
                    </a:ext>
                  </a:extLst>
                </a:gridCol>
                <a:gridCol w="437233">
                  <a:extLst>
                    <a:ext uri="{9D8B030D-6E8A-4147-A177-3AD203B41FA5}">
                      <a16:colId xmlns="" xmlns:a16="http://schemas.microsoft.com/office/drawing/2014/main" val="3930381439"/>
                    </a:ext>
                  </a:extLst>
                </a:gridCol>
                <a:gridCol w="437233">
                  <a:extLst>
                    <a:ext uri="{9D8B030D-6E8A-4147-A177-3AD203B41FA5}">
                      <a16:colId xmlns="" xmlns:a16="http://schemas.microsoft.com/office/drawing/2014/main" val="2351857757"/>
                    </a:ext>
                  </a:extLst>
                </a:gridCol>
              </a:tblGrid>
              <a:tr h="2722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3111756"/>
                  </a:ext>
                </a:extLst>
              </a:tr>
              <a:tr h="2722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7681291"/>
                  </a:ext>
                </a:extLst>
              </a:tr>
              <a:tr h="2722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2099056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="" xmlns:a16="http://schemas.microsoft.com/office/drawing/2014/main" id="{0DA10367-EFFC-42B5-87D0-3EB291B3F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0893"/>
              </p:ext>
            </p:extLst>
          </p:nvPr>
        </p:nvGraphicFramePr>
        <p:xfrm>
          <a:off x="3929044" y="5952914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037">
                  <a:extLst>
                    <a:ext uri="{9D8B030D-6E8A-4147-A177-3AD203B41FA5}">
                      <a16:colId xmlns="" xmlns:a16="http://schemas.microsoft.com/office/drawing/2014/main" val="1771331064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1307898238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1585799769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3668475764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4075972641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1275756696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2601416458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2719160312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558905566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2670893492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3218824592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317861050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2616589630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863898550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2281315713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1517105522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1674758775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3090653233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2579853471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126516197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2824169758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507446559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3378067996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3020372875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1862385712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2532018576"/>
                    </a:ext>
                  </a:extLst>
                </a:gridCol>
                <a:gridCol w="301037">
                  <a:extLst>
                    <a:ext uri="{9D8B030D-6E8A-4147-A177-3AD203B41FA5}">
                      <a16:colId xmlns="" xmlns:a16="http://schemas.microsoft.com/office/drawing/2014/main" val="1821309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51888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8802837F-B7D0-4374-9862-075D0ABAC01C}"/>
                  </a:ext>
                </a:extLst>
              </p:cNvPr>
              <p:cNvSpPr txBox="1"/>
              <p:nvPr/>
            </p:nvSpPr>
            <p:spPr>
              <a:xfrm>
                <a:off x="932788" y="3789601"/>
                <a:ext cx="6303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𝑖𝑛𝑑𝑒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1,1,1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=1×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3×3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+1×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+1=</m:t>
                    </m:r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13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02837F-B7D0-4374-9862-075D0ABAC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88" y="3789601"/>
                <a:ext cx="6303520" cy="461665"/>
              </a:xfrm>
              <a:prstGeom prst="rect">
                <a:avLst/>
              </a:prstGeom>
              <a:blipFill>
                <a:blip r:embed="rId5"/>
                <a:stretch>
                  <a:fillRect l="-290" t="-10667" r="-125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6E0D76F5-1C85-439C-8F7A-EF56860D8FD9}"/>
                  </a:ext>
                </a:extLst>
              </p:cNvPr>
              <p:cNvSpPr txBox="1"/>
              <p:nvPr/>
            </p:nvSpPr>
            <p:spPr>
              <a:xfrm>
                <a:off x="821510" y="4461393"/>
                <a:ext cx="6360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𝑖𝑛𝑑𝑒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0,1,1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=0×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0D76F5-1C85-439C-8F7A-EF56860D8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10" y="4461393"/>
                <a:ext cx="636013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62B0D69D-ED8D-4602-A49F-5CBE54A81311}"/>
                  </a:ext>
                </a:extLst>
              </p:cNvPr>
              <p:cNvSpPr txBox="1"/>
              <p:nvPr/>
            </p:nvSpPr>
            <p:spPr>
              <a:xfrm>
                <a:off x="838200" y="5057363"/>
                <a:ext cx="6530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𝑖𝑛𝑑𝑒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2,2,1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=2×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+2×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B0D69D-ED8D-4602-A49F-5CBE54A81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57363"/>
                <a:ext cx="6530057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BF91754-9226-4EF7-B103-2A14A1C6A066}"/>
              </a:ext>
            </a:extLst>
          </p:cNvPr>
          <p:cNvSpPr/>
          <p:nvPr/>
        </p:nvSpPr>
        <p:spPr>
          <a:xfrm>
            <a:off x="7545721" y="5952914"/>
            <a:ext cx="288114" cy="370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91BDD76-955A-4650-A9EC-91FD745A4AD8}"/>
              </a:ext>
            </a:extLst>
          </p:cNvPr>
          <p:cNvSpPr/>
          <p:nvPr/>
        </p:nvSpPr>
        <p:spPr>
          <a:xfrm>
            <a:off x="4832091" y="5937656"/>
            <a:ext cx="288114" cy="3708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824D0B9-0C92-4EE5-BCE2-E00089553E25}"/>
              </a:ext>
            </a:extLst>
          </p:cNvPr>
          <p:cNvSpPr/>
          <p:nvPr/>
        </p:nvSpPr>
        <p:spPr>
          <a:xfrm>
            <a:off x="11146646" y="5940324"/>
            <a:ext cx="288114" cy="3708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4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24A67C-B1F4-4A25-A6F6-440E7ECB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6436"/>
          </a:xfrm>
        </p:spPr>
        <p:txBody>
          <a:bodyPr>
            <a:normAutofit/>
          </a:bodyPr>
          <a:lstStyle/>
          <a:p>
            <a:r>
              <a:rPr lang="en-US" dirty="0"/>
              <a:t>Implementing the </a:t>
            </a:r>
            <a:r>
              <a:rPr lang="en-US" dirty="0" err="1"/>
              <a:t>MultiArray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8E0150A-E318-4D59-B9DE-9EA8A118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D2AB0DC8-BF1B-4A42-A982-3C5BB1C29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1561"/>
            <a:ext cx="9894627" cy="4801314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#implementation of multiarray ADT using 1-D array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sys.path.append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*dimensions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dimensions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"Dimensions can not be less than 1"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._dims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dimensions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dimensions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"Dimensions should be greater than 0"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#create a 1-D array to store all elements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._elements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Array(size)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#create 1-D array to store the equation factors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._factors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dimensions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computeFactors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24A67C-B1F4-4A25-A6F6-440E7ECB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564"/>
          </a:xfrm>
        </p:spPr>
        <p:txBody>
          <a:bodyPr>
            <a:normAutofit/>
          </a:bodyPr>
          <a:lstStyle/>
          <a:p>
            <a:r>
              <a:rPr lang="en-US" dirty="0"/>
              <a:t>Implementing the </a:t>
            </a:r>
            <a:r>
              <a:rPr lang="en-US" dirty="0" err="1"/>
              <a:t>MultiArray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8E0150A-E318-4D59-B9DE-9EA8A118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7D28C076-0979-4B4B-AA81-131A783E3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9259"/>
            <a:ext cx="10672549" cy="5632311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#no of dimensions in the array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numDims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._dims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#returns the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lenth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the given dimension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B70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._dims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"Dimension component out of range"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._dims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 clears the array by setting all elements to value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B70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elements.clear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#returns the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cotnest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element(i_1, i_2,...,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i_n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ndxTuple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ndxTuple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.numDims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array subscripts!"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ndxTuple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not None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"Array subscript out of range"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._elements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[index]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3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24A67C-B1F4-4A25-A6F6-440E7ECB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564"/>
          </a:xfrm>
        </p:spPr>
        <p:txBody>
          <a:bodyPr>
            <a:normAutofit/>
          </a:bodyPr>
          <a:lstStyle/>
          <a:p>
            <a:r>
              <a:rPr lang="en-US" dirty="0"/>
              <a:t>Implementing the </a:t>
            </a:r>
            <a:r>
              <a:rPr lang="en-US" dirty="0" err="1"/>
              <a:t>MultiArray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8E0150A-E318-4D59-B9DE-9EA8A118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04FF9611-A60F-4BA7-BDCC-4795A289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2578"/>
            <a:ext cx="10822675" cy="575542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#sets the contents of element(i_1, i_2, i_3,...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i_n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ndxTuple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ndxTuple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.numDims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# of array subscripts"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ndxTuple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not 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"Array subscript out of range"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._elements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#computes a 1-D array offset for element (i_1, i_2, ...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i_n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#using the equation i_1 * f_1 + i_2 * f_2 +.... +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i_n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f_n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B70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#make sure the index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within the legal range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._dims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._factors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#computes the factor values used in the index equation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#done as part of exercise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B70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computeFactors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._factors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._factors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._factors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._factors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._factors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._dims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0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1DDB64-F070-4B85-81F5-C6CBD78D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Assignment-2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AC47D5-D880-4A78-A687-1A601231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Complete the Set ADT by implementing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intersect()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difference()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Set() </a:t>
            </a:r>
            <a:r>
              <a:rPr lang="en-US" dirty="0"/>
              <a:t>constructor to accept an optional variable argument to which a collection of initial values can be passed to initialize the set. The prototype for the new constructor should look as follows: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Set( self,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initElements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 ), </a:t>
            </a:r>
            <a:r>
              <a:rPr lang="en-US" dirty="0"/>
              <a:t>It can then be used as shown here to create a set initialized with the given values: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Set( 150, 75, 23, 86, 49 )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new operation to the Set ADT to test for a proper subset. Given two sets, A and B, A is a proper subset of B, if A is a subset of B and A does not equal 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28DF23B-158B-47D5-BE61-472CF2AC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451007-A295-4E9F-BF5F-2FCCD1F0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7D03FE-9A6A-4F6E-96C6-AD26A8CE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9227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Add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 </a:t>
            </a:r>
            <a:r>
              <a:rPr lang="en-US" dirty="0"/>
              <a:t>method to the Set implementation to allow a user to print the contents of the set. The resulting string should look similar to that of a list, except you are to use curly braces to surround the elements.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Write a function that extracts the sales data from a text </a:t>
            </a:r>
            <a:r>
              <a:rPr lang="en-US" dirty="0" smtClean="0"/>
              <a:t>file </a:t>
            </a:r>
            <a:r>
              <a:rPr lang="en-US" dirty="0"/>
              <a:t>and builds the 3-D array used to produce the various reports in Section 3.4. Assume the data file has the format as described in the chapter 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65EC4E7-E567-4736-ACB4-51EF807D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3183" y="5870713"/>
            <a:ext cx="8646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Due Date: Sunday 6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3200" b="1" dirty="0" smtClean="0">
                <a:solidFill>
                  <a:srgbClr val="FF0000"/>
                </a:solidFill>
              </a:rPr>
              <a:t> November 2022 @ 11:00PM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9A004-8EDD-4A2F-A158-7B25CFF0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- ADT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ACDC074-F885-4E5D-89B0-1B695714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5BB08930-05C9-457E-B66F-B78B927AB9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75" y="1257300"/>
            <a:ext cx="5808663" cy="5235575"/>
            <a:chOff x="26" y="792"/>
            <a:chExt cx="3659" cy="3298"/>
          </a:xfrm>
        </p:grpSpPr>
        <p:sp>
          <p:nvSpPr>
            <p:cNvPr id="5" name="AutoShape 3">
              <a:extLst>
                <a:ext uri="{FF2B5EF4-FFF2-40B4-BE49-F238E27FC236}">
                  <a16:creationId xmlns="" xmlns:a16="http://schemas.microsoft.com/office/drawing/2014/main" id="{3F8A0B31-935E-444F-903A-13276DFBC85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6" y="792"/>
              <a:ext cx="3659" cy="3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="" xmlns:a16="http://schemas.microsoft.com/office/drawing/2014/main" id="{E28075FD-F08C-4AA9-9804-1A4369680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" y="792"/>
              <a:ext cx="3667" cy="3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8">
            <a:extLst>
              <a:ext uri="{FF2B5EF4-FFF2-40B4-BE49-F238E27FC236}">
                <a16:creationId xmlns="" xmlns:a16="http://schemas.microsoft.com/office/drawing/2014/main" id="{B38B0EE9-F457-47F5-85F2-FE76C81587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34088" y="2046288"/>
            <a:ext cx="6134100" cy="2744787"/>
            <a:chOff x="3801" y="1289"/>
            <a:chExt cx="3864" cy="1729"/>
          </a:xfrm>
        </p:grpSpPr>
        <p:sp>
          <p:nvSpPr>
            <p:cNvPr id="7" name="AutoShape 7">
              <a:extLst>
                <a:ext uri="{FF2B5EF4-FFF2-40B4-BE49-F238E27FC236}">
                  <a16:creationId xmlns="" xmlns:a16="http://schemas.microsoft.com/office/drawing/2014/main" id="{0142121A-BF52-4049-AC8A-47AF0BBD380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01" y="1289"/>
              <a:ext cx="3864" cy="1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3" name="Picture 9">
              <a:extLst>
                <a:ext uri="{FF2B5EF4-FFF2-40B4-BE49-F238E27FC236}">
                  <a16:creationId xmlns="" xmlns:a16="http://schemas.microsoft.com/office/drawing/2014/main" id="{65BBBDC7-8E59-4F30-8912-46EE5190F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" y="1289"/>
              <a:ext cx="3870" cy="1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="" xmlns:a16="http://schemas.microsoft.com/office/drawing/2014/main" id="{C06071FD-6E6B-462D-ABC0-A4FE7DE6F0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000" y="4856163"/>
            <a:ext cx="6054725" cy="636587"/>
            <a:chOff x="3840" y="3059"/>
            <a:chExt cx="3814" cy="401"/>
          </a:xfrm>
        </p:grpSpPr>
        <p:sp>
          <p:nvSpPr>
            <p:cNvPr id="9" name="AutoShape 11">
              <a:extLst>
                <a:ext uri="{FF2B5EF4-FFF2-40B4-BE49-F238E27FC236}">
                  <a16:creationId xmlns="" xmlns:a16="http://schemas.microsoft.com/office/drawing/2014/main" id="{D4EA9CB9-6F82-4631-8608-19A34324DB8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40" y="3059"/>
              <a:ext cx="381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7" name="Picture 13">
              <a:extLst>
                <a:ext uri="{FF2B5EF4-FFF2-40B4-BE49-F238E27FC236}">
                  <a16:creationId xmlns="" xmlns:a16="http://schemas.microsoft.com/office/drawing/2014/main" id="{9E820735-AB53-4F69-91F3-69483749B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3059"/>
              <a:ext cx="3820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37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9A004-8EDD-4A2F-A158-7B25CFF0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ACDC074-F885-4E5D-89B0-1B695714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8DFA216-C399-4BF5-8EE6-C452FFDBF04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415044" y="1690688"/>
            <a:ext cx="5361912" cy="187666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22813DB1-E1F4-4ED0-A01F-A9BF3B847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047" y="3567357"/>
            <a:ext cx="8391100" cy="3108543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smith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roberts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"Smith and Roberts are taking the same courses."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sameCourses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smith.intersection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roberts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sameCourses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"Smith and Roberts are not taking any of the same courses."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"Smith and Roberts are taking some of the same courses:"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course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sameCourses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course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'Smith is taking courses different from Roberts.'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uniqueCourses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smith.difference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roberts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course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uniqueCourses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course 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5783A133-8D6D-47D4-B681-13CC0AF34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1529"/>
            <a:ext cx="3275463" cy="2800767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smith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smith.add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"CSCI-112"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smith.add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"MATH-121"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smith.add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"HIST-340"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smith.add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"ECON-101"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roberts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roberts.add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"POL-101"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roberts.add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"ANTH-230"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roberts.add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"CSCI-112"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roberts.add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"ECON-101"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9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F5DA85-F0EB-4C47-802C-044FD2D3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-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BD04811-706A-41E8-894E-8A232BCE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66FBD6-4CC8-4197-89A6-763D78A74B86}"/>
              </a:ext>
            </a:extLst>
          </p:cNvPr>
          <p:cNvSpPr txBox="1"/>
          <p:nvPr/>
        </p:nvSpPr>
        <p:spPr>
          <a:xfrm>
            <a:off x="838200" y="1690688"/>
            <a:ext cx="6100548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--------------------------------------------------</a:t>
            </a:r>
          </a:p>
          <a:p>
            <a:r>
              <a:rPr lang="en-US" dirty="0">
                <a:solidFill>
                  <a:schemeClr val="bg1"/>
                </a:solidFill>
              </a:rPr>
              <a:t>Smith is taking courses:</a:t>
            </a:r>
          </a:p>
          <a:p>
            <a:r>
              <a:rPr lang="en-US" dirty="0">
                <a:solidFill>
                  <a:schemeClr val="bg1"/>
                </a:solidFill>
              </a:rPr>
              <a:t>CSCI-112, MATH-121, HIST-340, ECON-101, </a:t>
            </a:r>
          </a:p>
          <a:p>
            <a:r>
              <a:rPr lang="en-US" dirty="0">
                <a:solidFill>
                  <a:schemeClr val="bg1"/>
                </a:solidFill>
              </a:rPr>
              <a:t>--------------------------------------------------</a:t>
            </a:r>
          </a:p>
          <a:p>
            <a:r>
              <a:rPr lang="en-US" dirty="0">
                <a:solidFill>
                  <a:schemeClr val="bg1"/>
                </a:solidFill>
              </a:rPr>
              <a:t>Smith is taking courses:</a:t>
            </a:r>
          </a:p>
          <a:p>
            <a:r>
              <a:rPr lang="en-US" dirty="0">
                <a:solidFill>
                  <a:schemeClr val="bg1"/>
                </a:solidFill>
              </a:rPr>
              <a:t>POL-101, ANTH-230, CSCI-112, ECON-101, </a:t>
            </a:r>
          </a:p>
          <a:p>
            <a:r>
              <a:rPr lang="en-US" dirty="0">
                <a:solidFill>
                  <a:schemeClr val="bg1"/>
                </a:solidFill>
              </a:rPr>
              <a:t>--------------------------------------------------</a:t>
            </a:r>
          </a:p>
          <a:p>
            <a:r>
              <a:rPr lang="en-US" dirty="0">
                <a:solidFill>
                  <a:schemeClr val="bg1"/>
                </a:solidFill>
              </a:rPr>
              <a:t>Smith and Roberts are taking some of the same courses:</a:t>
            </a:r>
          </a:p>
          <a:p>
            <a:r>
              <a:rPr lang="en-US" dirty="0">
                <a:solidFill>
                  <a:schemeClr val="bg1"/>
                </a:solidFill>
              </a:rPr>
              <a:t>CSCI-112</a:t>
            </a:r>
          </a:p>
          <a:p>
            <a:r>
              <a:rPr lang="en-US" dirty="0">
                <a:solidFill>
                  <a:schemeClr val="bg1"/>
                </a:solidFill>
              </a:rPr>
              <a:t>ECON-101</a:t>
            </a:r>
          </a:p>
          <a:p>
            <a:r>
              <a:rPr lang="en-US" dirty="0">
                <a:solidFill>
                  <a:schemeClr val="bg1"/>
                </a:solidFill>
              </a:rPr>
              <a:t>--------------------------------------------------</a:t>
            </a:r>
          </a:p>
          <a:p>
            <a:r>
              <a:rPr lang="en-US" dirty="0">
                <a:solidFill>
                  <a:schemeClr val="bg1"/>
                </a:solidFill>
              </a:rPr>
              <a:t>Smith is taking courses different from Roberts.</a:t>
            </a:r>
          </a:p>
          <a:p>
            <a:r>
              <a:rPr lang="en-US" dirty="0">
                <a:solidFill>
                  <a:schemeClr val="bg1"/>
                </a:solidFill>
              </a:rPr>
              <a:t>MATH-121</a:t>
            </a:r>
          </a:p>
          <a:p>
            <a:r>
              <a:rPr lang="en-US" dirty="0">
                <a:solidFill>
                  <a:schemeClr val="bg1"/>
                </a:solidFill>
              </a:rPr>
              <a:t>HIST-340</a:t>
            </a:r>
          </a:p>
        </p:txBody>
      </p:sp>
    </p:spTree>
    <p:extLst>
      <p:ext uri="{BB962C8B-B14F-4D97-AF65-F5344CB8AC3E}">
        <p14:creationId xmlns:p14="http://schemas.microsoft.com/office/powerpoint/2010/main" val="37511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F5DA85-F0EB-4C47-802C-044FD2D3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- Selecting a Data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78374D-60CE-4EE9-AE70-3F3496ED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Bag?</a:t>
            </a:r>
          </a:p>
          <a:p>
            <a:pPr lvl="1"/>
            <a:r>
              <a:rPr lang="en-US" dirty="0"/>
              <a:t>bag and set are very similar with the difference being that a set cannot contain duplicates.</a:t>
            </a:r>
          </a:p>
          <a:p>
            <a:r>
              <a:rPr lang="en-US" dirty="0"/>
              <a:t>Dictionary?</a:t>
            </a:r>
          </a:p>
          <a:p>
            <a:pPr lvl="1"/>
            <a:r>
              <a:rPr lang="en-US" dirty="0"/>
              <a:t>stores key/value pairs, which requires two data fields per entry – waste of space</a:t>
            </a:r>
          </a:p>
          <a:p>
            <a:r>
              <a:rPr lang="en-US" dirty="0"/>
              <a:t>Array?</a:t>
            </a:r>
          </a:p>
          <a:p>
            <a:pPr lvl="1"/>
            <a:r>
              <a:rPr lang="en-US" dirty="0"/>
              <a:t>a set can contain any number of elements and by definition an array has a fixed size.</a:t>
            </a:r>
          </a:p>
          <a:p>
            <a:r>
              <a:rPr lang="en-US" dirty="0"/>
              <a:t>List?</a:t>
            </a:r>
          </a:p>
          <a:p>
            <a:pPr lvl="1"/>
            <a:r>
              <a:rPr lang="en-US" dirty="0"/>
              <a:t>list can grow as needed; it can provide for the complete functionality of the ADT.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BD04811-706A-41E8-894E-8A232BCE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F5DA85-F0EB-4C47-802C-044FD2D3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- List-Based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BD04811-706A-41E8-894E-8A232BCE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A644FD8-E4A7-4330-9465-0888FBD6AF0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44271" y="1716254"/>
            <a:ext cx="8303458" cy="324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F5DA85-F0EB-4C47-802C-044FD2D3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777"/>
          </a:xfrm>
        </p:spPr>
        <p:txBody>
          <a:bodyPr>
            <a:normAutofit fontScale="90000"/>
          </a:bodyPr>
          <a:lstStyle/>
          <a:p>
            <a:r>
              <a:rPr lang="en-US" dirty="0"/>
              <a:t>Sets - List-Based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BD04811-706A-41E8-894E-8A232BCE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="" xmlns:a16="http://schemas.microsoft.com/office/drawing/2014/main" id="{0EC390A6-6143-47A6-A39B-95289B4F75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913" y="917575"/>
            <a:ext cx="5608637" cy="5713413"/>
            <a:chOff x="39" y="578"/>
            <a:chExt cx="3533" cy="3599"/>
          </a:xfrm>
        </p:grpSpPr>
        <p:sp>
          <p:nvSpPr>
            <p:cNvPr id="5" name="AutoShape 3">
              <a:extLst>
                <a:ext uri="{FF2B5EF4-FFF2-40B4-BE49-F238E27FC236}">
                  <a16:creationId xmlns="" xmlns:a16="http://schemas.microsoft.com/office/drawing/2014/main" id="{D1284103-2F29-4A4C-AB9F-3FDCF3FAC7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9" y="578"/>
              <a:ext cx="3533" cy="3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3" name="Picture 5">
              <a:extLst>
                <a:ext uri="{FF2B5EF4-FFF2-40B4-BE49-F238E27FC236}">
                  <a16:creationId xmlns="" xmlns:a16="http://schemas.microsoft.com/office/drawing/2014/main" id="{4295EEA8-2A3D-45E7-82AD-EC9DBEB7ED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" y="578"/>
              <a:ext cx="3540" cy="3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8">
            <a:extLst>
              <a:ext uri="{FF2B5EF4-FFF2-40B4-BE49-F238E27FC236}">
                <a16:creationId xmlns="" xmlns:a16="http://schemas.microsoft.com/office/drawing/2014/main" id="{305CCF7A-F308-471D-8DBB-D5E16D464A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1213" y="960438"/>
            <a:ext cx="5935662" cy="5224462"/>
            <a:chOff x="3711" y="605"/>
            <a:chExt cx="3739" cy="3291"/>
          </a:xfrm>
        </p:grpSpPr>
        <p:sp>
          <p:nvSpPr>
            <p:cNvPr id="7" name="AutoShape 7">
              <a:extLst>
                <a:ext uri="{FF2B5EF4-FFF2-40B4-BE49-F238E27FC236}">
                  <a16:creationId xmlns="" xmlns:a16="http://schemas.microsoft.com/office/drawing/2014/main" id="{9CD5D271-AD2A-4E2C-A0EB-DF985243EBD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1" y="605"/>
              <a:ext cx="3739" cy="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7" name="Picture 9">
              <a:extLst>
                <a:ext uri="{FF2B5EF4-FFF2-40B4-BE49-F238E27FC236}">
                  <a16:creationId xmlns="" xmlns:a16="http://schemas.microsoft.com/office/drawing/2014/main" id="{4DD961FC-9879-47EA-9C80-29CA76E5BE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" y="605"/>
              <a:ext cx="3746" cy="3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8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795C79-D3D5-48E0-A49E-325B4611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066794-6265-476F-97E2-96C9A6E6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0781"/>
          </a:xfrm>
        </p:spPr>
        <p:txBody>
          <a:bodyPr/>
          <a:lstStyle/>
          <a:p>
            <a:r>
              <a:rPr lang="en-US" dirty="0"/>
              <a:t>Searching for data items based on unique key values is often referred to Maps or Dictionary.</a:t>
            </a:r>
          </a:p>
          <a:p>
            <a:r>
              <a:rPr lang="en-US" dirty="0"/>
              <a:t>It maps a key to a corresponding value.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3B0CA5-EF86-4E31-915F-060FF38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71FAE33-A264-46A8-9D3B-447AD812B0D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3210949"/>
            <a:ext cx="3178262" cy="332796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="" xmlns:a16="http://schemas.microsoft.com/office/drawing/2014/main" id="{68954C96-3106-4833-A331-72DFD35F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97719"/>
              </p:ext>
            </p:extLst>
          </p:nvPr>
        </p:nvGraphicFramePr>
        <p:xfrm>
          <a:off x="4584131" y="3316406"/>
          <a:ext cx="259459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677">
                  <a:extLst>
                    <a:ext uri="{9D8B030D-6E8A-4147-A177-3AD203B41FA5}">
                      <a16:colId xmlns="" xmlns:a16="http://schemas.microsoft.com/office/drawing/2014/main" val="2656416609"/>
                    </a:ext>
                  </a:extLst>
                </a:gridCol>
                <a:gridCol w="1746914">
                  <a:extLst>
                    <a:ext uri="{9D8B030D-6E8A-4147-A177-3AD203B41FA5}">
                      <a16:colId xmlns="" xmlns:a16="http://schemas.microsoft.com/office/drawing/2014/main" val="1830871770"/>
                    </a:ext>
                  </a:extLst>
                </a:gridCol>
              </a:tblGrid>
              <a:tr h="349383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8533281"/>
                  </a:ext>
                </a:extLst>
              </a:tr>
              <a:tr h="349383">
                <a:tc>
                  <a:txBody>
                    <a:bodyPr/>
                    <a:lstStyle/>
                    <a:p>
                      <a:r>
                        <a:rPr lang="en-US" dirty="0"/>
                        <a:t>10210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 Jessica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6576491"/>
                  </a:ext>
                </a:extLst>
              </a:tr>
              <a:tr h="349383">
                <a:tc>
                  <a:txBody>
                    <a:bodyPr/>
                    <a:lstStyle/>
                    <a:p>
                      <a:r>
                        <a:rPr lang="en-US" dirty="0"/>
                        <a:t>10175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 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1173009"/>
                  </a:ext>
                </a:extLst>
              </a:tr>
              <a:tr h="349383">
                <a:tc>
                  <a:txBody>
                    <a:bodyPr/>
                    <a:lstStyle/>
                    <a:p>
                      <a:r>
                        <a:rPr lang="en-US" dirty="0"/>
                        <a:t>10142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Roberts 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6781552"/>
                  </a:ext>
                </a:extLst>
              </a:tr>
              <a:tr h="349383">
                <a:tc>
                  <a:txBody>
                    <a:bodyPr/>
                    <a:lstStyle/>
                    <a:p>
                      <a:r>
                        <a:rPr lang="en-US" dirty="0"/>
                        <a:t>10016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 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476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8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-211 Data Structure &amp; Algorithms_Lecture1.pptx" id="{B226581E-7EE8-429C-9C41-B7848FDC2AE4}" vid="{281B967C-C3A0-43CB-AC9E-9D7EE25817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DEC66FF0BE046AA8833F30C1EF9E3" ma:contentTypeVersion="2" ma:contentTypeDescription="Create a new document." ma:contentTypeScope="" ma:versionID="2cb38bb42f3a98ed64b1a2b7ee23d80d">
  <xsd:schema xmlns:xsd="http://www.w3.org/2001/XMLSchema" xmlns:xs="http://www.w3.org/2001/XMLSchema" xmlns:p="http://schemas.microsoft.com/office/2006/metadata/properties" xmlns:ns2="05bd553a-5ff0-4262-9ea3-7140608e2e27" targetNamespace="http://schemas.microsoft.com/office/2006/metadata/properties" ma:root="true" ma:fieldsID="8be209923d142a8c5b2c77de859f29da" ns2:_="">
    <xsd:import namespace="05bd553a-5ff0-4262-9ea3-7140608e2e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d553a-5ff0-4262-9ea3-7140608e2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61005F-F9B7-481E-8D2C-F2165DB2024C}"/>
</file>

<file path=customXml/itemProps2.xml><?xml version="1.0" encoding="utf-8"?>
<ds:datastoreItem xmlns:ds="http://schemas.openxmlformats.org/officeDocument/2006/customXml" ds:itemID="{2BD70BCA-36A1-477D-8DA8-C5BB2D3B7572}"/>
</file>

<file path=customXml/itemProps3.xml><?xml version="1.0" encoding="utf-8"?>
<ds:datastoreItem xmlns:ds="http://schemas.openxmlformats.org/officeDocument/2006/customXml" ds:itemID="{8EF9D219-B285-43B8-8EE1-2365B0B866A0}"/>
</file>

<file path=docProps/app.xml><?xml version="1.0" encoding="utf-8"?>
<Properties xmlns="http://schemas.openxmlformats.org/officeDocument/2006/extended-properties" xmlns:vt="http://schemas.openxmlformats.org/officeDocument/2006/docPropsVTypes">
  <Template>DSATemplate</Template>
  <TotalTime>17340</TotalTime>
  <Words>850</Words>
  <Application>Microsoft Office PowerPoint</Application>
  <PresentationFormat>Widescreen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CS-211 Data Structure &amp; Algorithms</vt:lpstr>
      <vt:lpstr>Sets - Introduction</vt:lpstr>
      <vt:lpstr>Sets - ADT</vt:lpstr>
      <vt:lpstr>Sets - Example</vt:lpstr>
      <vt:lpstr>Sets - Example</vt:lpstr>
      <vt:lpstr>Sets - Selecting a Data Structure</vt:lpstr>
      <vt:lpstr>Sets - List-Based Implementation</vt:lpstr>
      <vt:lpstr>Sets - List-Based Implementation</vt:lpstr>
      <vt:lpstr>Maps</vt:lpstr>
      <vt:lpstr>Maps - ADT</vt:lpstr>
      <vt:lpstr>Maps - List-Based Implementation</vt:lpstr>
      <vt:lpstr>Maps - List-Based Implementation</vt:lpstr>
      <vt:lpstr>Maps - List-Based Implementation</vt:lpstr>
      <vt:lpstr>Maps - List-Based Implementation</vt:lpstr>
      <vt:lpstr>Multi-Dimensional Arrays</vt:lpstr>
      <vt:lpstr>Multi-Dimensional Arrays</vt:lpstr>
      <vt:lpstr>The Multi-Array ADT</vt:lpstr>
      <vt:lpstr>The Multi-Array ADT</vt:lpstr>
      <vt:lpstr>Data Organization - Array Storage</vt:lpstr>
      <vt:lpstr>Data Organization – Index Computation 2D</vt:lpstr>
      <vt:lpstr>Data Organization – Index Computation n-D</vt:lpstr>
      <vt:lpstr>Data Organization – Index Computation n-D</vt:lpstr>
      <vt:lpstr>Implementing the MultiArray</vt:lpstr>
      <vt:lpstr>Implementing the MultiArray</vt:lpstr>
      <vt:lpstr>Implementing the MultiArray</vt:lpstr>
      <vt:lpstr>Assignment-2</vt:lpstr>
      <vt:lpstr>Assignment-3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CS-211 Data Structure &amp; Algorithms</dc:title>
  <dc:creator>Sharaf Hussain</dc:creator>
  <cp:lastModifiedBy>Sharaf Hussain</cp:lastModifiedBy>
  <cp:revision>14</cp:revision>
  <dcterms:created xsi:type="dcterms:W3CDTF">2021-10-21T11:59:28Z</dcterms:created>
  <dcterms:modified xsi:type="dcterms:W3CDTF">2022-10-31T11:33:53Z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0x0101003F9DEC66FF0BE046AA8833F30C1EF9E3</vt:lpwstr>
  </property>
</Properties>
</file>