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5.xml" ContentType="application/vnd.openxmlformats-officedocument.presentationml.slide+xml"/>
  <Override PartName="/ppt/slides/slide30.xml" ContentType="application/vnd.openxmlformats-officedocument.presentationml.slide+xml"/>
  <Override PartName="/ppt/slides/slide28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9.xml" ContentType="application/vnd.openxmlformats-officedocument.presentationml.slide+xml"/>
  <Override PartName="/ppt/slides/slide24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92" r:id="rId22"/>
    <p:sldId id="276" r:id="rId23"/>
    <p:sldId id="278" r:id="rId24"/>
    <p:sldId id="291" r:id="rId25"/>
    <p:sldId id="279" r:id="rId26"/>
    <p:sldId id="281" r:id="rId27"/>
    <p:sldId id="280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45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E8016-AED8-4194-B439-81115742F6A2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C159AC-09E9-47F4-84F7-92FD7274A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97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8D24A5-ABDE-4587-A680-B331AA6D7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90BDBD1-47EB-45AC-8AFE-9777FA70F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06AACB-87E9-40D8-BE95-C327315C9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A95AD5E-8D33-4DCC-BE29-795CEC1C4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C73C74B-7C4F-4550-8C54-0FC5AB432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5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A1B42D-379A-4BBE-8D52-DCF708C2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A95A927-BF6A-4A14-B12D-D85832D00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FBD3C8B-30C0-46DD-AB96-EF6D266C0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2607A36-C3EA-4ECC-9AFA-C2936F460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8F7E96-5913-4827-9F7D-BDBCBE60F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9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1239B13-3DFD-4159-8861-34456C2B15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AEA3E0B-9999-4B72-AAF5-049777652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5B8E17E-5AEA-4166-9EE1-51FADD7C5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040A926-F466-4FC5-A8A1-15D34D033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69E1F51-FB98-414C-A530-A33B5C8F6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9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E785A9-3E39-4A22-95FE-831453E98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7F1EDB-EDB5-4CA4-8EC2-6EB467819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846A349-3936-48BF-9996-9BF944512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647D452-F1E8-4601-A844-8AD6A8794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3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E62B5C-99E4-4F92-BCB1-30BFB14F7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E30368A-03E9-4740-936C-4CBA2E281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8EE22F5-B212-471B-BF8F-BDC147373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48A793D-FC10-45E4-859A-BE461EC16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3E15C35-6D5B-477A-A30E-95DA7A45E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2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8C50FB-AD4B-4138-B9C4-0F622E8C7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9F9CD5-302B-4813-8DE5-759113C75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643EA45-3EAC-4448-BDA7-1661B0633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99AFD92-D8DF-460B-987B-9DFE0187D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838CFE7-5112-422A-9477-CC6EA41FC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B80B81C-7F80-460C-9371-1386136D8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8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CD971C-3F95-4420-8038-F4EF2CB90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65A6092-9BA4-4D65-9BB2-8838B2FAB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666F7C5-5205-4EF1-B237-1DF1669C2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C497FC2-381B-49F3-9794-6852C4728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8324255-A4AE-4823-8CC7-EFEB329E8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DF76011-7229-4FEC-89B3-AEBF80B64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73F21C2-8BEB-4BE1-946E-361F46D96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61C2FA7-98C9-4ED6-8566-1E69DB1ED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5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D6DA1D-0C36-4228-868D-4848B096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8999AFF-50F0-48C1-8821-3E101531A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FDA3EAA-338E-4FA4-ADD5-4DA409992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4433984-7FC0-4FAC-8348-31C8387A9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36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E271D32-041F-40AB-840C-9A75D616C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91D1762-E4C4-4D4E-AEC5-53137A2A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66DF853-E573-46E5-8ED8-173F1E866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76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B5D9F8-C15E-4426-B195-7D907480F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5B38C6E-8592-4135-9BDB-2979C266E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4A740AC-486E-4159-A525-3EB5A4D98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4CB49A0-E945-40FB-8519-917315FFC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1576EA7-A27D-4986-91CA-5DA64DCB5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EA5A981-8A1C-4E16-BE46-85CA4605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9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AF23EB-FC91-4F79-9C42-C2D180F55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055198E-3A62-468B-89A5-79028037B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F8AC7BE-6D72-489E-9138-E457A8789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511E720-3A01-4CC6-976B-C42223620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D33F328-266A-437F-A92A-5E171A4F2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D1817E6-AB07-4CC2-B8A3-386F320A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1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B3454BF-7E60-44C1-824A-37A764EC9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4775A1-4368-499B-A739-C1AC5E49F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8076AF-09D1-4F75-8325-A99FC5ABB1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D60D884-6EC3-4D60-8F5E-E1A1BBDE7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66FF0EB-F5DB-4037-B0F9-E03EA6500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0D35611-613A-42A9-AF4C-227E28A628D4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CS211 - Data Structure and Algorithms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278B5D5-1D46-4E0C-BED0-839079187963}"/>
              </a:ext>
            </a:extLst>
          </p:cNvPr>
          <p:cNvSpPr/>
          <p:nvPr userDrawn="1"/>
        </p:nvSpPr>
        <p:spPr>
          <a:xfrm>
            <a:off x="0" y="6687405"/>
            <a:ext cx="12192000" cy="17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/>
              <a:t>Nasir Uddin</a:t>
            </a:r>
          </a:p>
        </p:txBody>
      </p:sp>
    </p:spTree>
    <p:extLst>
      <p:ext uri="{BB962C8B-B14F-4D97-AF65-F5344CB8AC3E}">
        <p14:creationId xmlns:p14="http://schemas.microsoft.com/office/powerpoint/2010/main" val="205009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microsoft.com/office/2007/relationships/hdphoto" Target="../media/hdphoto10.wdp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microsoft.com/office/2007/relationships/hdphoto" Target="../media/hdphoto13.wdp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5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6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microsoft.com/office/2007/relationships/hdphoto" Target="../media/hdphoto17.wdp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8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9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microsoft.com/office/2007/relationships/hdphoto" Target="../media/hdphoto20.wdp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21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5" Type="http://schemas.microsoft.com/office/2007/relationships/hdphoto" Target="../media/hdphoto22.wdp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23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24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5" Type="http://schemas.microsoft.com/office/2007/relationships/hdphoto" Target="../media/hdphoto25.wdp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26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5" Type="http://schemas.microsoft.com/office/2007/relationships/hdphoto" Target="../media/hdphoto24.wdp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27.wdp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28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29.wdp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591BED-7B2E-40FD-81E0-38AA705209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Searching and Sorting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E0B7412-E117-42C9-8EE7-888DC1590C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# 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1E42C4D-0D91-4600-BD60-2E4B9377E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43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24E64B-2EDC-412E-AD93-294D01FFE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Binary Search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7DD1833-4085-4602-AE6E-395AB3E2E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value 10 from the following sorted array.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E20E74C-F821-4655-9160-449F0A1F0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10</a:t>
            </a:fld>
            <a:endParaRPr lang="en-US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xmlns="" id="{B4E0E296-D0B7-47B8-B569-C3F5458DE5E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82875" y="2422525"/>
            <a:ext cx="6826250" cy="3843338"/>
            <a:chOff x="1690" y="1526"/>
            <a:chExt cx="4300" cy="2421"/>
          </a:xfrm>
        </p:grpSpPr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xmlns="" id="{D55D5CA1-AF7E-4F2A-95A5-A7D3EDC0C33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690" y="1526"/>
              <a:ext cx="4300" cy="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149" name="Picture 5">
              <a:extLst>
                <a:ext uri="{FF2B5EF4-FFF2-40B4-BE49-F238E27FC236}">
                  <a16:creationId xmlns:a16="http://schemas.microsoft.com/office/drawing/2014/main" xmlns="" id="{4104623A-CF2A-4484-89B8-C0438CACA4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0" y="1526"/>
              <a:ext cx="4309" cy="2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47855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F01A6A-7AE5-48FE-AF7C-E1B2D8C9E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Binary Search -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EA6F3B9-B26D-4343-9535-76631F954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11</a:t>
            </a:fld>
            <a:endParaRPr lang="en-US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xmlns="" id="{B27A9FED-92C3-4D08-9D51-3167045F4BE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55675" y="1301750"/>
            <a:ext cx="8502650" cy="5335588"/>
            <a:chOff x="602" y="820"/>
            <a:chExt cx="5356" cy="3361"/>
          </a:xfrm>
        </p:grpSpPr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xmlns="" id="{489F01EE-A730-481E-A4EC-C6E7C436021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02" y="820"/>
              <a:ext cx="5356" cy="3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7173" name="Picture 5">
              <a:extLst>
                <a:ext uri="{FF2B5EF4-FFF2-40B4-BE49-F238E27FC236}">
                  <a16:creationId xmlns:a16="http://schemas.microsoft.com/office/drawing/2014/main" xmlns="" id="{2D52ACA9-FDDB-4D9F-8DB2-FB5AC38CE1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" y="820"/>
              <a:ext cx="5363" cy="3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2733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29CB15-CE58-49C1-984E-256146EF2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Binary Search – Run Time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FDD137A9-E255-466F-A165-F38AC8D54E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Division is performed in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manner,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D137A9-E255-466F-A165-F38AC8D54E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AC37B06-E2AD-4FF9-BC84-6C58A3E0F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xmlns="" id="{46F333BC-6CB2-4A7A-A8CA-138709F6B3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6662851"/>
                  </p:ext>
                </p:extLst>
              </p:nvPr>
            </p:nvGraphicFramePr>
            <p:xfrm>
              <a:off x="4430215" y="2433686"/>
              <a:ext cx="3331569" cy="3606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997">
                      <a:extLst>
                        <a:ext uri="{9D8B030D-6E8A-4147-A177-3AD203B41FA5}">
                          <a16:colId xmlns:a16="http://schemas.microsoft.com/office/drawing/2014/main" xmlns="" val="245649346"/>
                        </a:ext>
                      </a:extLst>
                    </a:gridCol>
                    <a:gridCol w="1992572">
                      <a:extLst>
                        <a:ext uri="{9D8B030D-6E8A-4147-A177-3AD203B41FA5}">
                          <a16:colId xmlns:a16="http://schemas.microsoft.com/office/drawing/2014/main" xmlns="" val="42976446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Number of partitions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Number of steps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func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3144195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5645020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3658748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=3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989927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=4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949297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=5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8714013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=6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9197649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9620291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8672161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46F333BC-6CB2-4A7A-A8CA-138709F6B3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6662851"/>
                  </p:ext>
                </p:extLst>
              </p:nvPr>
            </p:nvGraphicFramePr>
            <p:xfrm>
              <a:off x="4430215" y="2433686"/>
              <a:ext cx="3331569" cy="3606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997">
                      <a:extLst>
                        <a:ext uri="{9D8B030D-6E8A-4147-A177-3AD203B41FA5}">
                          <a16:colId xmlns:a16="http://schemas.microsoft.com/office/drawing/2014/main" val="245649346"/>
                        </a:ext>
                      </a:extLst>
                    </a:gridCol>
                    <a:gridCol w="1992572">
                      <a:extLst>
                        <a:ext uri="{9D8B030D-6E8A-4147-A177-3AD203B41FA5}">
                          <a16:colId xmlns:a16="http://schemas.microsoft.com/office/drawing/2014/main" val="42976446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Number of partitions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7378" t="-4762" r="-1220" b="-4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44195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7378" t="-180328" r="-1220" b="-7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45020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7378" t="-280328" r="-1220" b="-6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58748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7378" t="-380328" r="-1220" b="-5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89927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7378" t="-480328" r="-1220" b="-4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49297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7378" t="-590000" r="-1220" b="-31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14013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7378" t="-678689" r="-1220" b="-2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97649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20291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55" t="-878689" r="-150909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7378" t="-878689" r="-1220" b="-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72161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3651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B089F4-B691-4176-8D20-DAE5CE43C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AD493339-28BD-4B3F-9FA5-04D1C42673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𝑆𝑜𝑟𝑡𝑖𝑛𝑔</m:t>
                    </m:r>
                  </m:oMath>
                </a14:m>
                <a:r>
                  <a:rPr lang="en-US" dirty="0"/>
                  <a:t> is the process of arranging or ordering a collection of items such that each item and its successor satisfy a prescribed relationship.</a:t>
                </a:r>
              </a:p>
              <a:p>
                <a:pPr lvl="1"/>
                <a:r>
                  <a:rPr lang="en-US" dirty="0"/>
                  <a:t>listings of a phone book, </a:t>
                </a:r>
              </a:p>
              <a:p>
                <a:pPr lvl="1"/>
                <a:r>
                  <a:rPr lang="en-US" dirty="0"/>
                  <a:t>the definitions in a dictionary, </a:t>
                </a:r>
              </a:p>
              <a:p>
                <a:pPr lvl="1"/>
                <a:r>
                  <a:rPr lang="en-US" dirty="0"/>
                  <a:t>the terms in an index,</a:t>
                </a:r>
              </a:p>
              <a:p>
                <a:pPr lvl="1"/>
                <a:r>
                  <a:rPr lang="en-US" dirty="0"/>
                  <a:t>class roster by student name, </a:t>
                </a:r>
              </a:p>
              <a:p>
                <a:pPr lvl="1"/>
                <a:r>
                  <a:rPr lang="en-US" dirty="0"/>
                  <a:t>sort a list of cities by zip code or population, </a:t>
                </a:r>
              </a:p>
              <a:p>
                <a:pPr lvl="1"/>
                <a:r>
                  <a:rPr lang="en-US" dirty="0"/>
                  <a:t>rank order SAT scores, </a:t>
                </a:r>
              </a:p>
              <a:p>
                <a:pPr lvl="1"/>
                <a:r>
                  <a:rPr lang="en-US" dirty="0"/>
                  <a:t>or list entries on a bank statement by date.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493339-28BD-4B3F-9FA5-04D1C42673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0C0BADC-5770-4AE5-8977-A1D71EF5B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56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3DCDCF-BF09-4457-881A-3261842DA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5B30ED-0A7E-4201-AA8B-87C423F75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solution to the sorting problem is the bubble sort algorithm, which re-arranges the values by iterating over the list multiple times, causing larger values to bubble to the top or end of the list.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C751022-3470-4018-90F0-EEBF96124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14</a:t>
            </a:fld>
            <a:endParaRPr lang="en-US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xmlns="" id="{31B9BD28-DA3D-4FBB-8BE8-DD69B4212E6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761581" y="2976871"/>
            <a:ext cx="4668837" cy="3589337"/>
            <a:chOff x="2483" y="1917"/>
            <a:chExt cx="2941" cy="2261"/>
          </a:xfrm>
        </p:grpSpPr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xmlns="" id="{7FF030F2-87D9-4B57-AE95-24A19D3FB93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483" y="1917"/>
              <a:ext cx="2941" cy="2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8197" name="Picture 5">
              <a:extLst>
                <a:ext uri="{FF2B5EF4-FFF2-40B4-BE49-F238E27FC236}">
                  <a16:creationId xmlns:a16="http://schemas.microsoft.com/office/drawing/2014/main" xmlns="" id="{C4517891-3EFD-4EA6-83D9-DB43B44EF4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" y="1917"/>
              <a:ext cx="2947" cy="2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08544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3DCDCF-BF09-4457-881A-3261842DA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5B30ED-0A7E-4201-AA8B-87C423F75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solution to the sorting problem is the bubble sort algorithm, which re-arranges the values by iterating over the list multiple times, causing larger values to bubble to the top or end of the list.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C751022-3470-4018-90F0-EEBF96124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15</a:t>
            </a:fld>
            <a:endParaRPr lang="en-US"/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xmlns="" id="{AC4C485C-434F-42CF-AF38-31584FFA96F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22713" y="3046413"/>
            <a:ext cx="4346575" cy="3811587"/>
            <a:chOff x="2471" y="1919"/>
            <a:chExt cx="2738" cy="2401"/>
          </a:xfrm>
        </p:grpSpPr>
        <p:sp>
          <p:nvSpPr>
            <p:cNvPr id="10" name="AutoShape 3">
              <a:extLst>
                <a:ext uri="{FF2B5EF4-FFF2-40B4-BE49-F238E27FC236}">
                  <a16:creationId xmlns:a16="http://schemas.microsoft.com/office/drawing/2014/main" xmlns="" id="{7EA51F43-9028-45D0-8BEC-6DF6712F901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471" y="1919"/>
              <a:ext cx="2738" cy="2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9221" name="Picture 5">
              <a:extLst>
                <a:ext uri="{FF2B5EF4-FFF2-40B4-BE49-F238E27FC236}">
                  <a16:creationId xmlns:a16="http://schemas.microsoft.com/office/drawing/2014/main" xmlns="" id="{BBE1F3BC-D80B-4087-BC80-29E02A55B9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1" y="1919"/>
              <a:ext cx="2744" cy="2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79517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805F81-F2BF-4083-97A7-747B63649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- Implementation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EA40497-120F-4882-885F-40D04F345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16</a:t>
            </a:fld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xmlns="" id="{E9B47483-787C-4C59-A640-51214C7D6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32035"/>
            <a:ext cx="10612272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Sorts a sequence in ascending order using the bubble sort algorithm.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bubbleSort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(theSeq):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n =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len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(theSeq)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Perform n-1 bubble operations on the sequence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range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 -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Bubble the largest item to the end.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range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 -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-i):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theSeq[j] &gt; theSeq[j +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]: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swap the j and j+1 items.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tmp = theSeq[j]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theSeq[j] = theSeq[j +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theSeq[j +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 = tmp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theSeq</a:t>
            </a:r>
            <a:endParaRPr kumimoji="0" lang="en-US" altLang="en-US" sz="5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979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805F81-F2BF-4083-97A7-747B63649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- Implementation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EA40497-120F-4882-885F-40D04F345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17</a:t>
            </a:fld>
            <a:endParaRPr lang="en-US"/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xmlns="" id="{DD4EEC5D-3E54-416B-A46F-520D4D38275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84297" y="1690688"/>
            <a:ext cx="5594208" cy="4929220"/>
            <a:chOff x="2494" y="974"/>
            <a:chExt cx="2692" cy="2372"/>
          </a:xfrm>
        </p:grpSpPr>
        <p:sp>
          <p:nvSpPr>
            <p:cNvPr id="9" name="AutoShape 3">
              <a:extLst>
                <a:ext uri="{FF2B5EF4-FFF2-40B4-BE49-F238E27FC236}">
                  <a16:creationId xmlns:a16="http://schemas.microsoft.com/office/drawing/2014/main" xmlns="" id="{3EE7F7B1-D19A-408F-B3F0-D94602A773D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494" y="974"/>
              <a:ext cx="2692" cy="2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1269" name="Picture 5">
              <a:extLst>
                <a:ext uri="{FF2B5EF4-FFF2-40B4-BE49-F238E27FC236}">
                  <a16:creationId xmlns:a16="http://schemas.microsoft.com/office/drawing/2014/main" xmlns="" id="{DA1FC9DA-D557-44EF-9965-95FBB55009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4" y="974"/>
              <a:ext cx="2698" cy="2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Group 8">
            <a:extLst>
              <a:ext uri="{FF2B5EF4-FFF2-40B4-BE49-F238E27FC236}">
                <a16:creationId xmlns:a16="http://schemas.microsoft.com/office/drawing/2014/main" xmlns="" id="{CCAD9C7D-5CCD-4472-8F15-3FAED8D7B51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84950" y="1690688"/>
            <a:ext cx="5607050" cy="4110037"/>
            <a:chOff x="4148" y="1065"/>
            <a:chExt cx="3532" cy="2589"/>
          </a:xfrm>
        </p:grpSpPr>
        <p:sp>
          <p:nvSpPr>
            <p:cNvPr id="13" name="AutoShape 7">
              <a:extLst>
                <a:ext uri="{FF2B5EF4-FFF2-40B4-BE49-F238E27FC236}">
                  <a16:creationId xmlns:a16="http://schemas.microsoft.com/office/drawing/2014/main" xmlns="" id="{8ABE8DE3-6C2F-4F0B-A3AE-E2BC9DA490B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148" y="1065"/>
              <a:ext cx="3532" cy="2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1273" name="Picture 9">
              <a:extLst>
                <a:ext uri="{FF2B5EF4-FFF2-40B4-BE49-F238E27FC236}">
                  <a16:creationId xmlns:a16="http://schemas.microsoft.com/office/drawing/2014/main" xmlns="" id="{84806F16-9BC1-4BAF-9853-E1BDE15F4B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8" y="1065"/>
              <a:ext cx="3540" cy="2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57884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805F81-F2BF-4083-97A7-747B63649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- Implementation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EA40497-120F-4882-885F-40D04F345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xmlns="" id="{E9B47483-787C-4C59-A640-51214C7D6B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1505856"/>
                <a:ext cx="10612272" cy="5176674"/>
              </a:xfrm>
              <a:prstGeom prst="rect">
                <a:avLst/>
              </a:prstGeom>
              <a:solidFill>
                <a:srgbClr val="2B2B2B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JetBrains Mono"/>
                  </a:rPr>
                  <a:t># Sorts a sequence in ascending order using the bubble sort algorithm.</a:t>
                </a:r>
                <a:b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JetBrains Mono"/>
                  </a:rPr>
                </a:b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JetBrains Mono"/>
                  </a:rPr>
                  <a:t>def </a:t>
                </a:r>
                <a:r>
                  <a:rPr kumimoji="0" lang="en-US" altLang="en-US" sz="2400" b="0" i="0" u="none" strike="noStrike" cap="none" normalizeH="0" baseline="0" dirty="0" err="1">
                    <a:ln>
                      <a:noFill/>
                    </a:ln>
                    <a:solidFill>
                      <a:srgbClr val="FFC66D"/>
                    </a:solidFill>
                    <a:effectLst/>
                    <a:latin typeface="JetBrains Mono"/>
                  </a:rPr>
                  <a:t>bubbleSort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JetBrains Mono"/>
                  </a:rPr>
                  <a:t>(</a:t>
                </a:r>
                <a:r>
                  <a:rPr kumimoji="0" lang="en-US" altLang="en-US" sz="2400" b="0" i="0" u="none" strike="noStrike" cap="none" normalizeH="0" baseline="0" dirty="0" err="1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JetBrains Mono"/>
                  </a:rPr>
                  <a:t>theSeq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JetBrains Mono"/>
                  </a:rPr>
                  <a:t>):</a:t>
                </a:r>
                <a:b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JetBrains Mono"/>
                  </a:rPr>
                </a:b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JetBrains Mono"/>
                  </a:rPr>
                  <a:t>    n = </a:t>
                </a:r>
                <a:r>
                  <a:rPr kumimoji="0" lang="en-US" altLang="en-US" sz="2400" b="0" i="0" u="none" strike="noStrike" cap="none" normalizeH="0" baseline="0" dirty="0" err="1">
                    <a:ln>
                      <a:noFill/>
                    </a:ln>
                    <a:solidFill>
                      <a:srgbClr val="8888C6"/>
                    </a:solidFill>
                    <a:effectLst/>
                    <a:latin typeface="JetBrains Mono"/>
                  </a:rPr>
                  <a:t>len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JetBrains Mono"/>
                  </a:rPr>
                  <a:t>(</a:t>
                </a:r>
                <a:r>
                  <a:rPr kumimoji="0" lang="en-US" altLang="en-US" sz="2400" b="0" i="0" u="none" strike="noStrike" cap="none" normalizeH="0" baseline="0" dirty="0" err="1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JetBrains Mono"/>
                  </a:rPr>
                  <a:t>theSeq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JetBrains Mono"/>
                  </a:rPr>
                  <a:t>)</a:t>
                </a:r>
                <a:b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JetBrains Mono"/>
                  </a:rPr>
                </a:b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JetBrains Mono"/>
                  </a:rPr>
                  <a:t>    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JetBrains Mono"/>
                  </a:rPr>
                  <a:t># Perform n-1 bubble operations on the sequence</a:t>
                </a:r>
                <a:b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JetBrains Mono"/>
                  </a:rPr>
                </a:b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JetBrains Mono"/>
                  </a:rPr>
                  <a:t>    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JetBrains Mono"/>
                  </a:rPr>
                  <a:t>for </a:t>
                </a:r>
                <a:r>
                  <a:rPr kumimoji="0" lang="en-US" altLang="en-US" sz="2400" b="0" i="0" u="none" strike="noStrike" cap="none" normalizeH="0" baseline="0" dirty="0" err="1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JetBrains Mono"/>
                  </a:rPr>
                  <a:t>i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JetBrains Mono"/>
                  </a:rPr>
                  <a:t> 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JetBrains Mono"/>
                  </a:rPr>
                  <a:t>in 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8888C6"/>
                    </a:solidFill>
                    <a:effectLst/>
                    <a:latin typeface="JetBrains Mono"/>
                  </a:rPr>
                  <a:t>range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JetBrains Mono"/>
                  </a:rPr>
                  <a:t>(n - 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6897BB"/>
                    </a:solidFill>
                    <a:effectLst/>
                    <a:latin typeface="JetBrains Mono"/>
                  </a:rPr>
                  <a:t>1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JetBrains Mono"/>
                  </a:rPr>
                  <a:t>): #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0" lang="en-US" alt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alt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0" lang="en-US" alt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kumimoji="0" lang="en-US" alt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0" lang="en-US" alt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/>
                    </m:nary>
                  </m:oMath>
                </a14:m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JetBrains Mono"/>
                  </a:rPr>
                  <a:t/>
                </a:r>
                <a:b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JetBrains Mono"/>
                  </a:rPr>
                </a:b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JetBrains Mono"/>
                  </a:rPr>
                  <a:t>        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JetBrains Mono"/>
                  </a:rPr>
                  <a:t># Bubble the largest item to the end.</a:t>
                </a:r>
                <a:b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JetBrains Mono"/>
                  </a:rPr>
                </a:b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JetBrains Mono"/>
                  </a:rPr>
                  <a:t>        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JetBrains Mono"/>
                  </a:rPr>
                  <a:t>for 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JetBrains Mono"/>
                  </a:rPr>
                  <a:t>j 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JetBrains Mono"/>
                  </a:rPr>
                  <a:t>in 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8888C6"/>
                    </a:solidFill>
                    <a:effectLst/>
                    <a:latin typeface="JetBrains Mono"/>
                  </a:rPr>
                  <a:t>range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JetBrains Mono"/>
                  </a:rPr>
                  <a:t>(n - 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6897BB"/>
                    </a:solidFill>
                    <a:effectLst/>
                    <a:latin typeface="JetBrains Mono"/>
                  </a:rPr>
                  <a:t>1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JetBrains Mono"/>
                  </a:rPr>
                  <a:t>-i): #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0" lang="en-US" alt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alt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0" lang="en-US" alt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kumimoji="0" lang="en-US" alt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0" lang="en-US" alt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−1−</m:t>
                        </m:r>
                        <m:r>
                          <a:rPr kumimoji="0" lang="en-US" alt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/>
                    </m:nary>
                  </m:oMath>
                </a14:m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JetBrains Mono"/>
                  </a:rPr>
                  <a:t/>
                </a:r>
                <a:b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JetBrains Mono"/>
                  </a:rPr>
                </a:b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JetBrains Mono"/>
                  </a:rPr>
                  <a:t>            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JetBrains Mono"/>
                  </a:rPr>
                  <a:t>if </a:t>
                </a:r>
                <a:r>
                  <a:rPr kumimoji="0" lang="en-US" altLang="en-US" sz="2400" b="0" i="0" u="none" strike="noStrike" cap="none" normalizeH="0" baseline="0" dirty="0" err="1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JetBrains Mono"/>
                  </a:rPr>
                  <a:t>theSeq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JetBrains Mono"/>
                  </a:rPr>
                  <a:t>[j] &gt; </a:t>
                </a:r>
                <a:r>
                  <a:rPr kumimoji="0" lang="en-US" altLang="en-US" sz="2400" b="0" i="0" u="none" strike="noStrike" cap="none" normalizeH="0" baseline="0" dirty="0" err="1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JetBrains Mono"/>
                  </a:rPr>
                  <a:t>theSeq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JetBrains Mono"/>
                  </a:rPr>
                  <a:t>[j + 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6897BB"/>
                    </a:solidFill>
                    <a:effectLst/>
                    <a:latin typeface="JetBrains Mono"/>
                  </a:rPr>
                  <a:t>1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JetBrains Mono"/>
                  </a:rPr>
                  <a:t>]: 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JetBrains Mono"/>
                  </a:rPr>
                  <a:t># swap the j and j+1 items. (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JetBrains Mono"/>
                  </a:rPr>
                  <a:t>1 basic statement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JetBrains Mono"/>
                  </a:rPr>
                  <a:t>)</a:t>
                </a:r>
                <a:b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JetBrains Mono"/>
                  </a:rPr>
                </a:b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JetBrains Mono"/>
                  </a:rPr>
                  <a:t>                </a:t>
                </a:r>
                <a:r>
                  <a:rPr kumimoji="0" lang="en-US" altLang="en-US" sz="2400" b="0" i="0" u="none" strike="noStrike" cap="none" normalizeH="0" baseline="0" dirty="0" err="1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JetBrains Mono"/>
                  </a:rPr>
                  <a:t>tmp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JetBrains Mono"/>
                  </a:rPr>
                  <a:t> = </a:t>
                </a:r>
                <a:r>
                  <a:rPr kumimoji="0" lang="en-US" altLang="en-US" sz="2400" b="0" i="0" u="none" strike="noStrike" cap="none" normalizeH="0" baseline="0" dirty="0" err="1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JetBrains Mono"/>
                  </a:rPr>
                  <a:t>theSeq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JetBrains Mono"/>
                  </a:rPr>
                  <a:t>[j]</a:t>
                </a:r>
                <a:b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JetBrains Mono"/>
                  </a:rPr>
                </a:b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JetBrains Mono"/>
                  </a:rPr>
                  <a:t>                </a:t>
                </a:r>
                <a:r>
                  <a:rPr kumimoji="0" lang="en-US" altLang="en-US" sz="2400" b="0" i="0" u="none" strike="noStrike" cap="none" normalizeH="0" baseline="0" dirty="0" err="1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JetBrains Mono"/>
                  </a:rPr>
                  <a:t>theSeq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JetBrains Mono"/>
                  </a:rPr>
                  <a:t>[j] = </a:t>
                </a:r>
                <a:r>
                  <a:rPr kumimoji="0" lang="en-US" altLang="en-US" sz="2400" b="0" i="0" u="none" strike="noStrike" cap="none" normalizeH="0" baseline="0" dirty="0" err="1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JetBrains Mono"/>
                  </a:rPr>
                  <a:t>theSeq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JetBrains Mono"/>
                  </a:rPr>
                  <a:t>[j + 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6897BB"/>
                    </a:solidFill>
                    <a:effectLst/>
                    <a:latin typeface="JetBrains Mono"/>
                  </a:rPr>
                  <a:t>1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JetBrains Mono"/>
                  </a:rPr>
                  <a:t>]</a:t>
                </a:r>
                <a:b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JetBrains Mono"/>
                  </a:rPr>
                </a:b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JetBrains Mono"/>
                  </a:rPr>
                  <a:t>                </a:t>
                </a:r>
                <a:r>
                  <a:rPr kumimoji="0" lang="en-US" altLang="en-US" sz="2400" b="0" i="0" u="none" strike="noStrike" cap="none" normalizeH="0" baseline="0" dirty="0" err="1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JetBrains Mono"/>
                  </a:rPr>
                  <a:t>theSeq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JetBrains Mono"/>
                  </a:rPr>
                  <a:t>[j + 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6897BB"/>
                    </a:solidFill>
                    <a:effectLst/>
                    <a:latin typeface="JetBrains Mono"/>
                  </a:rPr>
                  <a:t>1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JetBrains Mono"/>
                  </a:rPr>
                  <a:t>] = </a:t>
                </a:r>
                <a:r>
                  <a:rPr kumimoji="0" lang="en-US" altLang="en-US" sz="2400" b="0" i="0" u="none" strike="noStrike" cap="none" normalizeH="0" baseline="0" dirty="0" err="1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JetBrains Mono"/>
                  </a:rPr>
                  <a:t>tmp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JetBrains Mono"/>
                  </a:rPr>
                  <a:t/>
                </a:r>
                <a:b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JetBrains Mono"/>
                  </a:rPr>
                </a:b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JetBrains Mono"/>
                  </a:rPr>
                  <a:t>    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JetBrains Mono"/>
                  </a:rPr>
                  <a:t>return </a:t>
                </a:r>
                <a:r>
                  <a:rPr kumimoji="0" lang="en-US" altLang="en-US" sz="24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JetBrains Mono"/>
                  </a:rPr>
                  <a:t>theSeq</a:t>
                </a:r>
                <a:endPara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9B47483-787C-4C59-A640-51214C7D6B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505856"/>
                <a:ext cx="10612272" cy="5176674"/>
              </a:xfrm>
              <a:prstGeom prst="rect">
                <a:avLst/>
              </a:prstGeom>
              <a:blipFill rotWithShape="0">
                <a:blip r:embed="rId2"/>
                <a:stretch>
                  <a:fillRect l="-920" t="-353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0497648D-8D55-4CD7-96FC-2AD6AD5FC271}"/>
                  </a:ext>
                </a:extLst>
              </p:cNvPr>
              <p:cNvSpPr txBox="1"/>
              <p:nvPr/>
            </p:nvSpPr>
            <p:spPr>
              <a:xfrm>
                <a:off x="6995150" y="3142397"/>
                <a:ext cx="4407489" cy="14661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−1−</m:t>
                              </m:r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  <m:e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nary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nary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  <a:p>
                <a:endParaRPr lang="en-US" b="0" i="1" dirty="0">
                  <a:solidFill>
                    <a:srgbClr val="FFFF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∈(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97648D-8D55-4CD7-96FC-2AD6AD5FC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150" y="3142397"/>
                <a:ext cx="4407489" cy="1466171"/>
              </a:xfrm>
              <a:prstGeom prst="rect">
                <a:avLst/>
              </a:prstGeom>
              <a:blipFill>
                <a:blip r:embed="rId3"/>
                <a:stretch>
                  <a:fillRect b="-2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93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B1075C-C859-47C0-BFD3-EB7255B87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322F4008-1FB0-47A8-AFC7-A0C9BDF783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𝑆𝑒𝑙𝑒𝑐𝑡𝑖𝑜𝑛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𝑆𝑜𝑟𝑡</m:t>
                    </m:r>
                  </m:oMath>
                </a14:m>
                <a:r>
                  <a:rPr lang="en-US" dirty="0"/>
                  <a:t> works in a fashion similar to what a human may use to sort a list of values.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2F4008-1FB0-47A8-AFC7-A0C9BDF783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6125FE4-4682-4705-BB81-60CBA0DE2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19</a:t>
            </a:fld>
            <a:endParaRPr lang="en-US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xmlns="" id="{92C5701A-DA03-49D6-97F9-BEF005DD3F6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8200" y="2619375"/>
            <a:ext cx="7642225" cy="4102100"/>
            <a:chOff x="1433" y="868"/>
            <a:chExt cx="4814" cy="2584"/>
          </a:xfrm>
        </p:grpSpPr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xmlns="" id="{C5D76FDA-A244-43AE-95CF-B1C244DCBC7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33" y="868"/>
              <a:ext cx="4814" cy="2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3317" name="Picture 5">
              <a:extLst>
                <a:ext uri="{FF2B5EF4-FFF2-40B4-BE49-F238E27FC236}">
                  <a16:creationId xmlns:a16="http://schemas.microsoft.com/office/drawing/2014/main" xmlns="" id="{9C4D46A5-B8AB-4B79-99C7-BC70B57FF9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3" y="868"/>
              <a:ext cx="4820" cy="2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40F2E08-EBA6-4DBF-9BFF-0C51626A1F03}"/>
              </a:ext>
            </a:extLst>
          </p:cNvPr>
          <p:cNvSpPr txBox="1"/>
          <p:nvPr/>
        </p:nvSpPr>
        <p:spPr>
          <a:xfrm>
            <a:off x="8741392" y="2619375"/>
            <a:ext cx="324134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[7, 6, 5, 4, 3, 2, 1]</a:t>
            </a:r>
          </a:p>
          <a:p>
            <a:r>
              <a:rPr lang="en-US" sz="3200" dirty="0"/>
              <a:t>[</a:t>
            </a:r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/>
              <a:t>, 6, 5, 4, 3, 2, </a:t>
            </a:r>
            <a:r>
              <a:rPr lang="en-US" sz="3200" dirty="0">
                <a:solidFill>
                  <a:srgbClr val="FF0000"/>
                </a:solidFill>
              </a:rPr>
              <a:t>7</a:t>
            </a:r>
            <a:r>
              <a:rPr lang="en-US" sz="3200" dirty="0"/>
              <a:t>]</a:t>
            </a:r>
          </a:p>
          <a:p>
            <a:r>
              <a:rPr lang="en-US" sz="3200" dirty="0"/>
              <a:t>[1, </a:t>
            </a:r>
            <a:r>
              <a:rPr lang="en-US" sz="3200" dirty="0">
                <a:solidFill>
                  <a:srgbClr val="FF0000"/>
                </a:solidFill>
              </a:rPr>
              <a:t>2</a:t>
            </a:r>
            <a:r>
              <a:rPr lang="en-US" sz="3200" dirty="0"/>
              <a:t>, 5, 4, 3, </a:t>
            </a:r>
            <a:r>
              <a:rPr lang="en-US" sz="3200" dirty="0">
                <a:solidFill>
                  <a:srgbClr val="FF0000"/>
                </a:solidFill>
              </a:rPr>
              <a:t>6</a:t>
            </a:r>
            <a:r>
              <a:rPr lang="en-US" sz="3200" dirty="0"/>
              <a:t>, 7]</a:t>
            </a:r>
          </a:p>
          <a:p>
            <a:r>
              <a:rPr lang="en-US" sz="3200" dirty="0"/>
              <a:t>[1, 2, </a:t>
            </a:r>
            <a:r>
              <a:rPr lang="en-US" sz="3200" dirty="0">
                <a:solidFill>
                  <a:srgbClr val="FF0000"/>
                </a:solidFill>
              </a:rPr>
              <a:t>3</a:t>
            </a:r>
            <a:r>
              <a:rPr lang="en-US" sz="3200" dirty="0"/>
              <a:t>, 4, 5, 6, 7]</a:t>
            </a:r>
          </a:p>
          <a:p>
            <a:r>
              <a:rPr lang="en-US" sz="3200" dirty="0"/>
              <a:t>[1, 2, 3, 4, 5, 6, 7]</a:t>
            </a:r>
          </a:p>
        </p:txBody>
      </p:sp>
    </p:spTree>
    <p:extLst>
      <p:ext uri="{BB962C8B-B14F-4D97-AF65-F5344CB8AC3E}">
        <p14:creationId xmlns:p14="http://schemas.microsoft.com/office/powerpoint/2010/main" val="1166071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30288A-36F7-47C0-BD77-B337966E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02D0643-B128-4353-91F2-712BB4D327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𝑆𝑒𝑎𝑟𝑐h𝑖𝑛𝑔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is the process of selecting particular information from a collection of data based on specific criteria.</a:t>
                </a:r>
              </a:p>
              <a:p>
                <a:pPr lvl="1"/>
                <a:r>
                  <a:rPr lang="en-US" dirty="0"/>
                  <a:t>Web Search</a:t>
                </a:r>
              </a:p>
              <a:p>
                <a:pPr lvl="2"/>
                <a:r>
                  <a:rPr lang="en-US" dirty="0"/>
                  <a:t>Text Query</a:t>
                </a:r>
              </a:p>
              <a:p>
                <a:pPr lvl="1"/>
                <a:r>
                  <a:rPr lang="en-US" dirty="0"/>
                  <a:t>Telephone directory</a:t>
                </a:r>
              </a:p>
              <a:p>
                <a:pPr lvl="2"/>
                <a:r>
                  <a:rPr lang="en-US" dirty="0"/>
                  <a:t>by first or last name</a:t>
                </a:r>
              </a:p>
              <a:p>
                <a:pPr lvl="2"/>
                <a:r>
                  <a:rPr lang="en-US" dirty="0"/>
                  <a:t>By number</a:t>
                </a:r>
              </a:p>
              <a:p>
                <a:pPr lvl="1"/>
                <a:r>
                  <a:rPr lang="en-US" dirty="0"/>
                  <a:t>Text search</a:t>
                </a:r>
              </a:p>
              <a:p>
                <a:pPr lvl="2"/>
                <a:r>
                  <a:rPr lang="en-US" dirty="0"/>
                  <a:t>Search from the text documents</a:t>
                </a:r>
              </a:p>
              <a:p>
                <a:pPr lvl="1"/>
                <a:r>
                  <a:rPr lang="en-US" dirty="0"/>
                  <a:t>File search</a:t>
                </a:r>
              </a:p>
              <a:p>
                <a:pPr lvl="2"/>
                <a:r>
                  <a:rPr lang="en-US" dirty="0"/>
                  <a:t>Search files from the given directory</a:t>
                </a:r>
              </a:p>
              <a:p>
                <a:pPr lvl="1"/>
                <a:r>
                  <a:rPr lang="en-US" dirty="0"/>
                  <a:t>Path Search</a:t>
                </a:r>
              </a:p>
              <a:p>
                <a:pPr lvl="2"/>
                <a:r>
                  <a:rPr lang="en-US" dirty="0"/>
                  <a:t>Search shortest path to destination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2D0643-B128-4353-91F2-712BB4D327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B39F073-86FC-4601-BF75-A2B2AE34C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9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768354-BA56-4D0F-938B-B94F35853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A1A1F06-2F3D-420B-855D-6867D03E6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20</a:t>
            </a:fld>
            <a:endParaRPr lang="en-US"/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xmlns="" id="{AE6CDA12-08E0-47A4-8B54-3EE98F337A9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12788" y="1333500"/>
            <a:ext cx="4295775" cy="5345113"/>
            <a:chOff x="449" y="840"/>
            <a:chExt cx="2706" cy="3367"/>
          </a:xfrm>
        </p:grpSpPr>
        <p:sp>
          <p:nvSpPr>
            <p:cNvPr id="9" name="AutoShape 3">
              <a:extLst>
                <a:ext uri="{FF2B5EF4-FFF2-40B4-BE49-F238E27FC236}">
                  <a16:creationId xmlns:a16="http://schemas.microsoft.com/office/drawing/2014/main" xmlns="" id="{48CE9DF7-D04C-419D-95A6-51D8F781AE3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9" y="840"/>
              <a:ext cx="2706" cy="3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29" name="Picture 5">
              <a:extLst>
                <a:ext uri="{FF2B5EF4-FFF2-40B4-BE49-F238E27FC236}">
                  <a16:creationId xmlns:a16="http://schemas.microsoft.com/office/drawing/2014/main" xmlns="" id="{BB04625F-0D10-40FA-B7F4-97508757A0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" y="840"/>
              <a:ext cx="2713" cy="3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8">
            <a:extLst>
              <a:ext uri="{FF2B5EF4-FFF2-40B4-BE49-F238E27FC236}">
                <a16:creationId xmlns:a16="http://schemas.microsoft.com/office/drawing/2014/main" xmlns="" id="{64B303F5-C667-46FB-9678-FCD3AD82E3B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96000" y="1333500"/>
            <a:ext cx="5173663" cy="5022850"/>
            <a:chOff x="3840" y="840"/>
            <a:chExt cx="3259" cy="3164"/>
          </a:xfrm>
        </p:grpSpPr>
        <p:sp>
          <p:nvSpPr>
            <p:cNvPr id="11" name="AutoShape 7">
              <a:extLst>
                <a:ext uri="{FF2B5EF4-FFF2-40B4-BE49-F238E27FC236}">
                  <a16:creationId xmlns:a16="http://schemas.microsoft.com/office/drawing/2014/main" xmlns="" id="{87C525BF-F921-4F36-A8E0-75E2FB35CE3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840" y="840"/>
              <a:ext cx="3259" cy="3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33" name="Picture 9">
              <a:extLst>
                <a:ext uri="{FF2B5EF4-FFF2-40B4-BE49-F238E27FC236}">
                  <a16:creationId xmlns:a16="http://schemas.microsoft.com/office/drawing/2014/main" xmlns="" id="{B4F8517D-1B16-4E58-ABDC-05878FAB78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0" y="840"/>
              <a:ext cx="3268" cy="3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0804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768354-BA56-4D0F-938B-B94F35853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A1A1F06-2F3D-420B-855D-6867D03E6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21</a:t>
            </a:fld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AA285660-4C09-4BF9-B16E-22450CA47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58496"/>
            <a:ext cx="10912522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selectionSort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theSeq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n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len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theSeq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range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(n-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theSeq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smallNdx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j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range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(i+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n):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#check if any element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aftrer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i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contains smaller value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theSeq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[j] &lt;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theSeq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smallNdx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smallNdx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j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smallNdx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!= i: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tmp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theSeq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theSeq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theSeq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smallNdx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theSeq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smallNdx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tmp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theSeq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1A9AF25-DB75-4617-87D9-AA17249AD225}"/>
              </a:ext>
            </a:extLst>
          </p:cNvPr>
          <p:cNvSpPr txBox="1"/>
          <p:nvPr/>
        </p:nvSpPr>
        <p:spPr>
          <a:xfrm>
            <a:off x="8509380" y="874455"/>
            <a:ext cx="324134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[7, 6, 5, 4, 3, 2, 1]</a:t>
            </a:r>
          </a:p>
          <a:p>
            <a:r>
              <a:rPr lang="en-US" sz="3200" dirty="0"/>
              <a:t>[</a:t>
            </a:r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/>
              <a:t>, 6, 5, 4, 3, 2, </a:t>
            </a:r>
            <a:r>
              <a:rPr lang="en-US" sz="3200" dirty="0">
                <a:solidFill>
                  <a:srgbClr val="FF0000"/>
                </a:solidFill>
              </a:rPr>
              <a:t>7</a:t>
            </a:r>
            <a:r>
              <a:rPr lang="en-US" sz="3200" dirty="0"/>
              <a:t>]</a:t>
            </a:r>
          </a:p>
          <a:p>
            <a:r>
              <a:rPr lang="en-US" sz="3200" dirty="0"/>
              <a:t>[1, </a:t>
            </a:r>
            <a:r>
              <a:rPr lang="en-US" sz="3200" dirty="0">
                <a:solidFill>
                  <a:srgbClr val="FF0000"/>
                </a:solidFill>
              </a:rPr>
              <a:t>2</a:t>
            </a:r>
            <a:r>
              <a:rPr lang="en-US" sz="3200" dirty="0"/>
              <a:t>, 5, 4, 3, </a:t>
            </a:r>
            <a:r>
              <a:rPr lang="en-US" sz="3200" dirty="0">
                <a:solidFill>
                  <a:srgbClr val="FF0000"/>
                </a:solidFill>
              </a:rPr>
              <a:t>6</a:t>
            </a:r>
            <a:r>
              <a:rPr lang="en-US" sz="3200" dirty="0"/>
              <a:t>, 7]</a:t>
            </a:r>
          </a:p>
          <a:p>
            <a:r>
              <a:rPr lang="en-US" sz="3200" dirty="0"/>
              <a:t>[1, 2, </a:t>
            </a:r>
            <a:r>
              <a:rPr lang="en-US" sz="3200" dirty="0">
                <a:solidFill>
                  <a:srgbClr val="FF0000"/>
                </a:solidFill>
              </a:rPr>
              <a:t>3</a:t>
            </a:r>
            <a:r>
              <a:rPr lang="en-US" sz="3200" dirty="0"/>
              <a:t>, 4, 5, 6, 7]</a:t>
            </a:r>
          </a:p>
          <a:p>
            <a:r>
              <a:rPr lang="en-US" sz="3200" dirty="0"/>
              <a:t>[1, 2, 3, 4, 5, 6, 7]</a:t>
            </a:r>
          </a:p>
        </p:txBody>
      </p:sp>
    </p:spTree>
    <p:extLst>
      <p:ext uri="{BB962C8B-B14F-4D97-AF65-F5344CB8AC3E}">
        <p14:creationId xmlns:p14="http://schemas.microsoft.com/office/powerpoint/2010/main" val="1717000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6D4C70-5492-4F94-AE50-22D7E687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0FA7D5-EFF1-4D9A-8FFC-34378352D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insertion sort algorithm, we assume that a certain portion of the list has already been sorted, while the other portion remains unsorted.</a:t>
            </a:r>
          </a:p>
          <a:p>
            <a:r>
              <a:rPr lang="en-US" dirty="0"/>
              <a:t>With this assumption, we move through the unsorted portion of the list, picking one element at a time.</a:t>
            </a:r>
          </a:p>
          <a:p>
            <a:r>
              <a:rPr lang="en-US" dirty="0"/>
              <a:t>With this element, we go through the sorted portion of the list and insert it in the right order so that the sorted portion of the list remains sorted.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D59EC18-C0BA-409C-987A-5EF4A683D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21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42B508-7722-4474-A2DF-E62FD891C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D13B9EB-2328-4999-A245-AB5219EF9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23</a:t>
            </a:fld>
            <a:endParaRPr lang="en-US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xmlns="" id="{91193077-7672-48E2-8D80-17729A10E2E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0" y="1392072"/>
            <a:ext cx="8832825" cy="4281938"/>
            <a:chOff x="528" y="1065"/>
            <a:chExt cx="6240" cy="3025"/>
          </a:xfrm>
        </p:grpSpPr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xmlns="" id="{4369967D-DFB0-4F87-A2F4-86CF36EF866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8" y="1065"/>
              <a:ext cx="6240" cy="3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053" name="Picture 5">
              <a:extLst>
                <a:ext uri="{FF2B5EF4-FFF2-40B4-BE49-F238E27FC236}">
                  <a16:creationId xmlns:a16="http://schemas.microsoft.com/office/drawing/2014/main" xmlns="" id="{252D97D4-F226-4C0F-BF69-561B53C6BE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1065"/>
              <a:ext cx="6250" cy="30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B75B567-101F-491D-9346-F38A5D39902B}"/>
              </a:ext>
            </a:extLst>
          </p:cNvPr>
          <p:cNvSpPr txBox="1"/>
          <p:nvPr/>
        </p:nvSpPr>
        <p:spPr>
          <a:xfrm>
            <a:off x="9027994" y="136525"/>
            <a:ext cx="3045725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[10, 51, 2, 18, 4, 31, 13, 5, 23, 64, 29]</a:t>
            </a:r>
          </a:p>
          <a:p>
            <a:r>
              <a:rPr lang="en-US" sz="1400" dirty="0"/>
              <a:t>[10, 51, 2, 18, 4, 31, 13, 5, 23, 64, 29]</a:t>
            </a:r>
          </a:p>
          <a:p>
            <a:r>
              <a:rPr lang="en-US" sz="1400" dirty="0"/>
              <a:t>[10, 51, 51, 18, 4, 31, 13, 5, 23, 64, 29]</a:t>
            </a:r>
          </a:p>
          <a:p>
            <a:r>
              <a:rPr lang="en-US" sz="1400" dirty="0"/>
              <a:t>[10, 10, 51, 18, 4, 31, 13, 5, 23, 64, 29]</a:t>
            </a:r>
          </a:p>
          <a:p>
            <a:r>
              <a:rPr lang="en-US" sz="1400" dirty="0"/>
              <a:t>[2, 10, 51, 18, 4, 31, 13, 5, 23, 64, 29]</a:t>
            </a:r>
          </a:p>
          <a:p>
            <a:r>
              <a:rPr lang="en-US" sz="1400" dirty="0"/>
              <a:t>[2, 10, 51, 51, 4, 31, 13, 5, 23, 64, 29]</a:t>
            </a:r>
          </a:p>
          <a:p>
            <a:r>
              <a:rPr lang="en-US" sz="1400" dirty="0"/>
              <a:t>[2, 10, 18, 51, 4, 31, 13, 5, 23, 64, 29]</a:t>
            </a:r>
          </a:p>
          <a:p>
            <a:r>
              <a:rPr lang="en-US" sz="1400" dirty="0"/>
              <a:t>[2, 10, 18, 51, 51, 31, 13, 5, 23, 64, 29]</a:t>
            </a:r>
          </a:p>
          <a:p>
            <a:r>
              <a:rPr lang="en-US" sz="1400" dirty="0"/>
              <a:t>[2, 10, 18, 18, 51, 31, 13, 5, 23, 64, 29]</a:t>
            </a:r>
          </a:p>
          <a:p>
            <a:r>
              <a:rPr lang="en-US" sz="1400" dirty="0"/>
              <a:t>[2, 10, 10, 18, 51, 31, 13, 5, 23, 64, 29]</a:t>
            </a:r>
          </a:p>
          <a:p>
            <a:r>
              <a:rPr lang="en-US" sz="1400" dirty="0"/>
              <a:t>[2, 4, 10, 18, 51, 31, 13, 5, 23, 64, 29]</a:t>
            </a:r>
          </a:p>
          <a:p>
            <a:r>
              <a:rPr lang="en-US" sz="1400" dirty="0"/>
              <a:t>[2, 4, 10, 18, 51, 51, 13, 5, 23, 64, 29]</a:t>
            </a:r>
          </a:p>
          <a:p>
            <a:r>
              <a:rPr lang="en-US" sz="1400" dirty="0"/>
              <a:t>[2, 4, 10, 18, 31, 51, 13, 5, 23, 64, 29]</a:t>
            </a:r>
          </a:p>
          <a:p>
            <a:r>
              <a:rPr lang="en-US" sz="1400" dirty="0"/>
              <a:t>[2, 4, 10, 18, 31, 51, 51, 5, 23, 64, 29]</a:t>
            </a:r>
          </a:p>
          <a:p>
            <a:r>
              <a:rPr lang="en-US" sz="1400" dirty="0"/>
              <a:t>[2, 4, 10, 18, 31, 31, 51, 5, 23, 64, 29]</a:t>
            </a:r>
          </a:p>
          <a:p>
            <a:r>
              <a:rPr lang="en-US" sz="1400" dirty="0"/>
              <a:t>[2, 4, 10, 18, 18, 31, 51, 5, 23, 64, 29]</a:t>
            </a:r>
          </a:p>
          <a:p>
            <a:r>
              <a:rPr lang="en-US" sz="1400" dirty="0"/>
              <a:t>[2, 4, 10, 13, 18, 31, 51, 5, 23, 64, 29]</a:t>
            </a:r>
          </a:p>
          <a:p>
            <a:r>
              <a:rPr lang="en-US" sz="1400" dirty="0"/>
              <a:t>[2, 4, 10, 13, 18, 31, 51, 51, 23, 64, 29]</a:t>
            </a:r>
          </a:p>
          <a:p>
            <a:r>
              <a:rPr lang="en-US" sz="1400" dirty="0"/>
              <a:t>[2, 4, 10, 13, 18, 31, 31, 51, 23, 64, 29]</a:t>
            </a:r>
          </a:p>
          <a:p>
            <a:r>
              <a:rPr lang="en-US" sz="1400" dirty="0"/>
              <a:t>[2, 4, 10, 13, 18, 18, 31, 51, 23, 64, 29]</a:t>
            </a:r>
          </a:p>
          <a:p>
            <a:r>
              <a:rPr lang="en-US" sz="1400" dirty="0"/>
              <a:t>[2, 4, 10, 13, 13, 18, 31, 51, 23, 64, 29]</a:t>
            </a:r>
          </a:p>
          <a:p>
            <a:r>
              <a:rPr lang="en-US" sz="1400" dirty="0"/>
              <a:t>[2, 4, 10, 10, 13, 18, 31, 51, 23, 64, 29]</a:t>
            </a:r>
          </a:p>
          <a:p>
            <a:r>
              <a:rPr lang="en-US" sz="1400" dirty="0"/>
              <a:t>[2, 4, 5, 10, 13, 18, 31, 51, 23, 64, 29]</a:t>
            </a:r>
          </a:p>
          <a:p>
            <a:r>
              <a:rPr lang="en-US" sz="1400" dirty="0"/>
              <a:t>[2, 4, 5, 10, 13, 18, 31, 51, 51, 64, 29]</a:t>
            </a:r>
          </a:p>
          <a:p>
            <a:r>
              <a:rPr lang="en-US" sz="1400" dirty="0"/>
              <a:t>[2, 4, 5, 10, 13, 18, 31, 31, 51, 64, 29]</a:t>
            </a:r>
          </a:p>
          <a:p>
            <a:r>
              <a:rPr lang="en-US" sz="1400" dirty="0"/>
              <a:t>[2, 4, 5, 10, 13, 18, 23, 31, 51, 64, 29]</a:t>
            </a:r>
          </a:p>
          <a:p>
            <a:r>
              <a:rPr lang="en-US" sz="1400" dirty="0"/>
              <a:t>[2, 4, 5, 10, 13, 18, 23, 31, 51, 64, 29]</a:t>
            </a:r>
          </a:p>
          <a:p>
            <a:r>
              <a:rPr lang="en-US" sz="1400" dirty="0"/>
              <a:t>[2, 4, 5, 10, 13, 18, 23, 31, 51, 64, 64]</a:t>
            </a:r>
          </a:p>
          <a:p>
            <a:r>
              <a:rPr lang="en-US" sz="1400" dirty="0"/>
              <a:t>[2, 4, 5, 10, 13, 18, 23, 31, 51, 51, 64]</a:t>
            </a:r>
          </a:p>
          <a:p>
            <a:r>
              <a:rPr lang="en-US" sz="1400" dirty="0"/>
              <a:t>[2, 4, 5, 10, 13, 18, 23, 31, 31, 51, 64]</a:t>
            </a:r>
          </a:p>
        </p:txBody>
      </p:sp>
    </p:spTree>
    <p:extLst>
      <p:ext uri="{BB962C8B-B14F-4D97-AF65-F5344CB8AC3E}">
        <p14:creationId xmlns:p14="http://schemas.microsoft.com/office/powerpoint/2010/main" val="1962188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768354-BA56-4D0F-938B-B94F35853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A1A1F06-2F3D-420B-855D-6867D03E6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xmlns="" id="{3F578EA4-644B-4007-B2C0-39337133C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71" y="1554162"/>
            <a:ext cx="4846305" cy="4938713"/>
          </a:xfrm>
          <a:prstGeom prst="rect">
            <a:avLst/>
          </a:prstGeom>
        </p:spPr>
      </p:pic>
      <p:pic>
        <p:nvPicPr>
          <p:cNvPr id="13" name="Picture 12" descr="A close-up of a calculator&#10;&#10;Description automatically generated with medium confidence">
            <a:extLst>
              <a:ext uri="{FF2B5EF4-FFF2-40B4-BE49-F238E27FC236}">
                <a16:creationId xmlns:a16="http://schemas.microsoft.com/office/drawing/2014/main" xmlns="" id="{DAA90B8F-280D-492B-B572-9D8DA82E24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505" y="1287689"/>
            <a:ext cx="4976888" cy="424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25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7423C5-0D35-4266-80F8-5B087ADA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Maintaining a Sorted 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D76E109-07AF-473C-9CD6-A9913F443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25</a:t>
            </a:fld>
            <a:endParaRPr lang="en-US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xmlns="" id="{394DCAB1-1EC1-40CA-BFDC-F32AA56244D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8200" y="1690687"/>
            <a:ext cx="10006208" cy="4901181"/>
            <a:chOff x="1582" y="1054"/>
            <a:chExt cx="4516" cy="2212"/>
          </a:xfrm>
        </p:grpSpPr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xmlns="" id="{173364F7-64B3-4A00-B6E4-6161A2A1C86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582" y="1054"/>
              <a:ext cx="4516" cy="2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077" name="Picture 5">
              <a:extLst>
                <a:ext uri="{FF2B5EF4-FFF2-40B4-BE49-F238E27FC236}">
                  <a16:creationId xmlns:a16="http://schemas.microsoft.com/office/drawing/2014/main" xmlns="" id="{9EAE7D52-8F66-4D07-A52A-2669C5DB0F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2" y="1054"/>
              <a:ext cx="4522" cy="2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274843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CFAA85-485D-472F-9F5A-244B120AE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Maintaining a Sorted List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E49D8C3-9134-4A65-BD14-D6EAA35B5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26</a:t>
            </a:fld>
            <a:endParaRPr lang="en-US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xmlns="" id="{C5C59E3B-166D-4BAF-B726-054E5CF1CA0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71608" y="1460499"/>
            <a:ext cx="5424392" cy="4433913"/>
            <a:chOff x="2323" y="920"/>
            <a:chExt cx="3034" cy="2480"/>
          </a:xfrm>
        </p:grpSpPr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xmlns="" id="{9AFD2140-018F-4EF6-9666-72E24E7EE98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323" y="920"/>
              <a:ext cx="3034" cy="2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4101" name="Picture 5">
              <a:extLst>
                <a:ext uri="{FF2B5EF4-FFF2-40B4-BE49-F238E27FC236}">
                  <a16:creationId xmlns:a16="http://schemas.microsoft.com/office/drawing/2014/main" xmlns="" id="{D21C12FF-4A5C-45E4-9529-9C7133B981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3" y="920"/>
              <a:ext cx="3040" cy="2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8">
            <a:extLst>
              <a:ext uri="{FF2B5EF4-FFF2-40B4-BE49-F238E27FC236}">
                <a16:creationId xmlns:a16="http://schemas.microsoft.com/office/drawing/2014/main" xmlns="" id="{084DABA7-6031-4A9F-997F-C84946D0A2C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96000" y="1324023"/>
            <a:ext cx="5627313" cy="4073478"/>
            <a:chOff x="3847" y="920"/>
            <a:chExt cx="3426" cy="2480"/>
          </a:xfrm>
        </p:grpSpPr>
        <p:sp>
          <p:nvSpPr>
            <p:cNvPr id="11" name="AutoShape 7">
              <a:extLst>
                <a:ext uri="{FF2B5EF4-FFF2-40B4-BE49-F238E27FC236}">
                  <a16:creationId xmlns:a16="http://schemas.microsoft.com/office/drawing/2014/main" xmlns="" id="{3A791DEA-F85E-4C12-A267-3F3E9B95BF5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847" y="920"/>
              <a:ext cx="3426" cy="2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4105" name="Picture 9">
              <a:extLst>
                <a:ext uri="{FF2B5EF4-FFF2-40B4-BE49-F238E27FC236}">
                  <a16:creationId xmlns:a16="http://schemas.microsoft.com/office/drawing/2014/main" xmlns="" id="{B5F89C40-DB36-4F2F-9696-8CD8AA9EC7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7" y="920"/>
              <a:ext cx="3432" cy="2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11FC927-6BA3-4198-8BD7-C1FBC01074AE}"/>
              </a:ext>
            </a:extLst>
          </p:cNvPr>
          <p:cNvSpPr txBox="1"/>
          <p:nvPr/>
        </p:nvSpPr>
        <p:spPr>
          <a:xfrm>
            <a:off x="3045726" y="6181588"/>
            <a:ext cx="7231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NimbusSanL-Regu"/>
              </a:rPr>
              <a:t>Performing a binary search on a sorted list when searching for value 25.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6779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E566C2-21DB-424A-95C4-8B9B9D508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Sorted Lists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CFE12BC-B98C-46FD-BED5-F74013F04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it may be necessary to take two sorted lists and merge them to create a new sorted list.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4ED918F-CD27-41A5-A32C-1E55819DA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9416939-3755-4FF4-84A7-ACDCFAC42250}"/>
              </a:ext>
            </a:extLst>
          </p:cNvPr>
          <p:cNvSpPr txBox="1"/>
          <p:nvPr/>
        </p:nvSpPr>
        <p:spPr>
          <a:xfrm>
            <a:off x="3881652" y="2688946"/>
            <a:ext cx="610054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&gt;&gt;&gt; </a:t>
            </a:r>
            <a:r>
              <a:rPr lang="en-US" dirty="0" err="1"/>
              <a:t>listA</a:t>
            </a:r>
            <a:r>
              <a:rPr lang="en-US" dirty="0"/>
              <a:t> = [ 2, 8, 15, 23, 37 ]</a:t>
            </a:r>
          </a:p>
          <a:p>
            <a:r>
              <a:rPr lang="en-US" dirty="0"/>
              <a:t>&gt;&gt;&gt; </a:t>
            </a:r>
            <a:r>
              <a:rPr lang="en-US" dirty="0" err="1"/>
              <a:t>listB</a:t>
            </a:r>
            <a:r>
              <a:rPr lang="en-US" dirty="0"/>
              <a:t> = [ 4, 6, 15, 20 ]</a:t>
            </a:r>
          </a:p>
          <a:p>
            <a:r>
              <a:rPr lang="en-US" dirty="0"/>
              <a:t>&gt;&gt;&gt; </a:t>
            </a:r>
            <a:r>
              <a:rPr lang="en-US" dirty="0" err="1"/>
              <a:t>newList</a:t>
            </a:r>
            <a:r>
              <a:rPr lang="en-US" dirty="0"/>
              <a:t> = </a:t>
            </a:r>
            <a:r>
              <a:rPr lang="en-US" dirty="0" err="1"/>
              <a:t>mergeSortedLists</a:t>
            </a:r>
            <a:r>
              <a:rPr lang="en-US" dirty="0"/>
              <a:t>( </a:t>
            </a:r>
            <a:r>
              <a:rPr lang="en-US" dirty="0" err="1"/>
              <a:t>listA</a:t>
            </a:r>
            <a:r>
              <a:rPr lang="en-US" dirty="0"/>
              <a:t>, </a:t>
            </a:r>
            <a:r>
              <a:rPr lang="en-US" dirty="0" err="1"/>
              <a:t>listB</a:t>
            </a:r>
            <a:r>
              <a:rPr lang="en-US" dirty="0"/>
              <a:t> )</a:t>
            </a:r>
          </a:p>
          <a:p>
            <a:r>
              <a:rPr lang="en-US" dirty="0"/>
              <a:t>&gt;&gt;&gt; print( </a:t>
            </a:r>
            <a:r>
              <a:rPr lang="en-US" dirty="0" err="1"/>
              <a:t>newList</a:t>
            </a:r>
            <a:r>
              <a:rPr lang="en-US" dirty="0"/>
              <a:t> )</a:t>
            </a:r>
          </a:p>
          <a:p>
            <a:r>
              <a:rPr lang="en-US" dirty="0"/>
              <a:t>[2, 4, 6, 8, 15, 15, 20, 23, 37]</a:t>
            </a:r>
          </a:p>
        </p:txBody>
      </p:sp>
    </p:spTree>
    <p:extLst>
      <p:ext uri="{BB962C8B-B14F-4D97-AF65-F5344CB8AC3E}">
        <p14:creationId xmlns:p14="http://schemas.microsoft.com/office/powerpoint/2010/main" val="19935803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FD576B-847D-4514-BC52-90273F639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Sorted Lists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FB52D98-00B4-45FE-8143-2BB97AB3C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28</a:t>
            </a:fld>
            <a:endParaRPr lang="en-US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xmlns="" id="{F236BEE7-CF97-4D0D-889E-20FF9AD680B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8200" y="1582738"/>
            <a:ext cx="7802178" cy="4910137"/>
            <a:chOff x="528" y="997"/>
            <a:chExt cx="3696" cy="2326"/>
          </a:xfrm>
        </p:grpSpPr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xmlns="" id="{8B285BBA-76FE-4A04-97A6-9556E0A724F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8" y="997"/>
              <a:ext cx="3696" cy="2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5125" name="Picture 5">
              <a:extLst>
                <a:ext uri="{FF2B5EF4-FFF2-40B4-BE49-F238E27FC236}">
                  <a16:creationId xmlns:a16="http://schemas.microsoft.com/office/drawing/2014/main" xmlns="" id="{311FF44E-811D-4E7A-8784-D4FBF4DE3A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997"/>
              <a:ext cx="3702" cy="2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657313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FD576B-847D-4514-BC52-90273F639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Sorted Lists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FB52D98-00B4-45FE-8143-2BB97AB3C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29</a:t>
            </a:fld>
            <a:endParaRPr lang="en-US"/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xmlns="" id="{CCD1C689-7985-497C-AAA8-BE348E9759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8200" y="1690688"/>
            <a:ext cx="10231438" cy="4665662"/>
            <a:chOff x="528" y="1065"/>
            <a:chExt cx="6445" cy="2939"/>
          </a:xfrm>
        </p:grpSpPr>
        <p:sp>
          <p:nvSpPr>
            <p:cNvPr id="9" name="AutoShape 3">
              <a:extLst>
                <a:ext uri="{FF2B5EF4-FFF2-40B4-BE49-F238E27FC236}">
                  <a16:creationId xmlns:a16="http://schemas.microsoft.com/office/drawing/2014/main" xmlns="" id="{ED28D9AB-E01B-41E0-96CB-8ACE02552CD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8" y="1065"/>
              <a:ext cx="6445" cy="2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149" name="Picture 5">
              <a:extLst>
                <a:ext uri="{FF2B5EF4-FFF2-40B4-BE49-F238E27FC236}">
                  <a16:creationId xmlns:a16="http://schemas.microsoft.com/office/drawing/2014/main" xmlns="" id="{8A909458-F0CB-49B7-A69A-F883892E96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1065"/>
              <a:ext cx="6452" cy="2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Group 8">
            <a:extLst>
              <a:ext uri="{FF2B5EF4-FFF2-40B4-BE49-F238E27FC236}">
                <a16:creationId xmlns:a16="http://schemas.microsoft.com/office/drawing/2014/main" xmlns="" id="{DBBFF682-948F-4D0A-A6E8-E4CFD39496D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47738" y="1533525"/>
            <a:ext cx="6450012" cy="263525"/>
            <a:chOff x="597" y="966"/>
            <a:chExt cx="4063" cy="166"/>
          </a:xfrm>
        </p:grpSpPr>
        <p:sp>
          <p:nvSpPr>
            <p:cNvPr id="13" name="AutoShape 7">
              <a:extLst>
                <a:ext uri="{FF2B5EF4-FFF2-40B4-BE49-F238E27FC236}">
                  <a16:creationId xmlns:a16="http://schemas.microsoft.com/office/drawing/2014/main" xmlns="" id="{93382FB1-7FED-463A-991C-2371D7F49F6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97" y="966"/>
              <a:ext cx="4063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153" name="Picture 9">
              <a:extLst>
                <a:ext uri="{FF2B5EF4-FFF2-40B4-BE49-F238E27FC236}">
                  <a16:creationId xmlns:a16="http://schemas.microsoft.com/office/drawing/2014/main" xmlns="" id="{7C3A1F92-D97F-4A41-91A2-EBF616C022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" y="966"/>
              <a:ext cx="407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99267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0A679C-B89A-4515-81AE-F268CBB3C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Searching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FFDA30F2-B3B2-47A9-8C40-39CE4B03DD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𝑆𝑒𝑞𝑢𝑒𝑛𝑐𝑒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𝑆𝑒𝑎𝑟𝑐h</m:t>
                    </m:r>
                  </m:oMath>
                </a14:m>
                <a:r>
                  <a:rPr lang="en-US" dirty="0"/>
                  <a:t> involves finding an item within a sequence using a search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𝑠𝑒𝑎𝑟𝑐h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identify the specific item.</a:t>
                </a:r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dirty="0"/>
                  <a:t> is a unique value used to identify the data elements of a collection.</a:t>
                </a:r>
              </a:p>
              <a:p>
                <a:r>
                  <a:rPr lang="en-US" dirty="0"/>
                  <a:t>The simplest solution to the sequence search problem is the sequential 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𝑙𝑖𝑛𝑒𝑎𝑟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𝑠𝑒𝑎𝑟𝑐h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algorithm.</a:t>
                </a:r>
              </a:p>
              <a:p>
                <a:pPr lvl="1"/>
                <a:r>
                  <a:rPr lang="en-US" dirty="0"/>
                  <a:t>iterates over the sequence, one item at a time, until the specific item is found, or all items have been examined.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DA30F2-B3B2-47A9-8C40-39CE4B03DD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91037DF-199A-474F-A3E9-6947681C3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7602D442-8D2F-4703-B55E-2697366C1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5754" y="5353633"/>
            <a:ext cx="4940491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key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theArray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"The key is in the array."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"The key is not in the array."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3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2ECE58-C30C-46F3-B51F-AF155922E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0386"/>
          </a:xfrm>
        </p:spPr>
        <p:txBody>
          <a:bodyPr/>
          <a:lstStyle/>
          <a:p>
            <a:r>
              <a:rPr lang="en-US" dirty="0"/>
              <a:t>Merging Sorted Lists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58D529B-69DD-4F8E-89E2-DBB7DCDC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30</a:t>
            </a:fld>
            <a:endParaRPr lang="en-US"/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xmlns="" id="{8772D4B1-93C1-4B56-895E-67E3AC2C2F6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0" y="1171576"/>
            <a:ext cx="7128730" cy="4521199"/>
            <a:chOff x="528" y="912"/>
            <a:chExt cx="5137" cy="3258"/>
          </a:xfrm>
        </p:grpSpPr>
        <p:sp>
          <p:nvSpPr>
            <p:cNvPr id="9" name="AutoShape 3">
              <a:extLst>
                <a:ext uri="{FF2B5EF4-FFF2-40B4-BE49-F238E27FC236}">
                  <a16:creationId xmlns:a16="http://schemas.microsoft.com/office/drawing/2014/main" xmlns="" id="{F2F433A7-74D9-4F22-8FE4-1C632776318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8" y="912"/>
              <a:ext cx="5137" cy="3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7173" name="Picture 5">
              <a:extLst>
                <a:ext uri="{FF2B5EF4-FFF2-40B4-BE49-F238E27FC236}">
                  <a16:creationId xmlns:a16="http://schemas.microsoft.com/office/drawing/2014/main" xmlns="" id="{D394213D-3513-43C2-A08F-ABCB5D15F8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912"/>
              <a:ext cx="5144" cy="3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" name="Group 12">
            <a:extLst>
              <a:ext uri="{FF2B5EF4-FFF2-40B4-BE49-F238E27FC236}">
                <a16:creationId xmlns:a16="http://schemas.microsoft.com/office/drawing/2014/main" xmlns="" id="{82AB5A96-3580-4368-A516-4D6163A3DB9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782470" y="5123563"/>
            <a:ext cx="6265862" cy="1547812"/>
            <a:chOff x="3543" y="2519"/>
            <a:chExt cx="3947" cy="975"/>
          </a:xfrm>
        </p:grpSpPr>
        <p:sp>
          <p:nvSpPr>
            <p:cNvPr id="18" name="AutoShape 11">
              <a:extLst>
                <a:ext uri="{FF2B5EF4-FFF2-40B4-BE49-F238E27FC236}">
                  <a16:creationId xmlns:a16="http://schemas.microsoft.com/office/drawing/2014/main" xmlns="" id="{AFBAEE30-5D91-4D8D-B279-96BE0F4A8B2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543" y="2519"/>
              <a:ext cx="3947" cy="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7181" name="Picture 13">
              <a:extLst>
                <a:ext uri="{FF2B5EF4-FFF2-40B4-BE49-F238E27FC236}">
                  <a16:creationId xmlns:a16="http://schemas.microsoft.com/office/drawing/2014/main" xmlns="" id="{930B5341-8643-462A-AC9B-D7D908B23F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3" y="2519"/>
              <a:ext cx="3953" cy="9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63180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7FC723-64ED-4E83-AE4C-74920AC2C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Sorted Set ADT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BF06EF4-7CCB-441E-B297-C844A41F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31</a:t>
            </a:fld>
            <a:endParaRPr lang="en-US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xmlns="" id="{2E8E5540-B5F2-4341-AE9F-858772D79C3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8200" y="1690688"/>
            <a:ext cx="6807200" cy="4371975"/>
            <a:chOff x="1696" y="783"/>
            <a:chExt cx="4288" cy="2754"/>
          </a:xfrm>
        </p:grpSpPr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xmlns="" id="{C7B242C1-5131-4F3A-95D2-338CAB4AB8C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696" y="783"/>
              <a:ext cx="4288" cy="2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8197" name="Picture 5">
              <a:extLst>
                <a:ext uri="{FF2B5EF4-FFF2-40B4-BE49-F238E27FC236}">
                  <a16:creationId xmlns:a16="http://schemas.microsoft.com/office/drawing/2014/main" xmlns="" id="{18B83A5E-B860-49B3-BBE1-B62425F160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" y="783"/>
              <a:ext cx="4294" cy="2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892011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C6444-AB49-4975-84B6-6FFA0AE73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Sorted Set ADT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B676D12-C051-4120-BBA1-BD0596B52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32</a:t>
            </a:fld>
            <a:endParaRPr lang="en-US"/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xmlns="" id="{314A069D-6F1A-48EB-9AF4-6FDF730A4DF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8200" y="1778000"/>
            <a:ext cx="7245350" cy="450850"/>
            <a:chOff x="528" y="1120"/>
            <a:chExt cx="4564" cy="284"/>
          </a:xfrm>
        </p:grpSpPr>
        <p:sp>
          <p:nvSpPr>
            <p:cNvPr id="9" name="AutoShape 3">
              <a:extLst>
                <a:ext uri="{FF2B5EF4-FFF2-40B4-BE49-F238E27FC236}">
                  <a16:creationId xmlns:a16="http://schemas.microsoft.com/office/drawing/2014/main" xmlns="" id="{65F3C69F-5913-4DA7-94DF-24CD8412FA8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8" y="1120"/>
              <a:ext cx="4564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245" name="Picture 5">
              <a:extLst>
                <a:ext uri="{FF2B5EF4-FFF2-40B4-BE49-F238E27FC236}">
                  <a16:creationId xmlns:a16="http://schemas.microsoft.com/office/drawing/2014/main" xmlns="" id="{80CE822B-9517-4582-86B7-6BD371CA13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1120"/>
              <a:ext cx="457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8">
            <a:extLst>
              <a:ext uri="{FF2B5EF4-FFF2-40B4-BE49-F238E27FC236}">
                <a16:creationId xmlns:a16="http://schemas.microsoft.com/office/drawing/2014/main" xmlns="" id="{7EBD6818-D786-4D1F-9AC3-90087FBCA4A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8200" y="2228850"/>
            <a:ext cx="7162800" cy="4391025"/>
            <a:chOff x="528" y="1404"/>
            <a:chExt cx="4512" cy="2766"/>
          </a:xfrm>
        </p:grpSpPr>
        <p:sp>
          <p:nvSpPr>
            <p:cNvPr id="11" name="AutoShape 7">
              <a:extLst>
                <a:ext uri="{FF2B5EF4-FFF2-40B4-BE49-F238E27FC236}">
                  <a16:creationId xmlns:a16="http://schemas.microsoft.com/office/drawing/2014/main" xmlns="" id="{AC214207-D390-44FF-8C69-135F1C4AAF3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8" y="1404"/>
              <a:ext cx="4512" cy="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249" name="Picture 9">
              <a:extLst>
                <a:ext uri="{FF2B5EF4-FFF2-40B4-BE49-F238E27FC236}">
                  <a16:creationId xmlns:a16="http://schemas.microsoft.com/office/drawing/2014/main" xmlns="" id="{4D966DA8-41A6-48F6-B0B4-E7FAB34C4B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1404"/>
              <a:ext cx="4519" cy="2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460394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358CC3-1197-4250-BE4E-960D21720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Sorted Set ADT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383EE44E-F1EC-4CEC-82D3-5ECFB8069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33</a:t>
            </a:fld>
            <a:endParaRPr lang="en-US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xmlns="" id="{4D665FC5-449A-48A4-AF8A-4C69676C05E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8198" y="2169994"/>
            <a:ext cx="7418698" cy="3263644"/>
            <a:chOff x="528" y="1262"/>
            <a:chExt cx="5085" cy="2237"/>
          </a:xfrm>
        </p:grpSpPr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xmlns="" id="{A4BE0341-15A0-4861-BF51-46DCB0F46EE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8" y="1262"/>
              <a:ext cx="5085" cy="2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9221" name="Picture 5">
              <a:extLst>
                <a:ext uri="{FF2B5EF4-FFF2-40B4-BE49-F238E27FC236}">
                  <a16:creationId xmlns:a16="http://schemas.microsoft.com/office/drawing/2014/main" xmlns="" id="{E7163F28-3F22-49F0-9B85-A807DB00BC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1262"/>
              <a:ext cx="5092" cy="2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8">
            <a:extLst>
              <a:ext uri="{FF2B5EF4-FFF2-40B4-BE49-F238E27FC236}">
                <a16:creationId xmlns:a16="http://schemas.microsoft.com/office/drawing/2014/main" xmlns="" id="{CE9BAF21-B25C-4C55-826C-1AF3FDC377C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8200" y="1690688"/>
            <a:ext cx="7536047" cy="468193"/>
            <a:chOff x="528" y="1065"/>
            <a:chExt cx="4861" cy="302"/>
          </a:xfrm>
        </p:grpSpPr>
        <p:sp>
          <p:nvSpPr>
            <p:cNvPr id="11" name="AutoShape 7">
              <a:extLst>
                <a:ext uri="{FF2B5EF4-FFF2-40B4-BE49-F238E27FC236}">
                  <a16:creationId xmlns:a16="http://schemas.microsoft.com/office/drawing/2014/main" xmlns="" id="{C95FB9EB-9355-47F1-A7DC-BD6DABC24D4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8" y="1065"/>
              <a:ext cx="4861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9225" name="Picture 9">
              <a:extLst>
                <a:ext uri="{FF2B5EF4-FFF2-40B4-BE49-F238E27FC236}">
                  <a16:creationId xmlns:a16="http://schemas.microsoft.com/office/drawing/2014/main" xmlns="" id="{79675A10-3EA4-4D6D-8536-86D8C14576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1065"/>
              <a:ext cx="4868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654893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0DE137-4EA3-478D-B9B2-5F7EF462D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Sorted Set ADT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94859CB-719D-4916-9901-21F1B91CA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34</a:t>
            </a:fld>
            <a:endParaRPr lang="en-US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xmlns="" id="{BF74260F-2BD1-459B-BEE9-FBE01AD54EE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8200" y="1690688"/>
            <a:ext cx="8891588" cy="3576637"/>
            <a:chOff x="528" y="1065"/>
            <a:chExt cx="5601" cy="2253"/>
          </a:xfrm>
        </p:grpSpPr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xmlns="" id="{698FCC59-7A9F-43FE-9C91-9ACD75C515E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8" y="1065"/>
              <a:ext cx="5601" cy="2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1269" name="Picture 5">
              <a:extLst>
                <a:ext uri="{FF2B5EF4-FFF2-40B4-BE49-F238E27FC236}">
                  <a16:creationId xmlns:a16="http://schemas.microsoft.com/office/drawing/2014/main" xmlns="" id="{E2610409-4D6C-412F-9CCF-7087314315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1065"/>
              <a:ext cx="5609" cy="2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395862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EF8AB1-2FDC-4AD2-92B8-DD479D235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Sorted Set ADT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8940617-D201-42E7-9782-AFC0BA1D2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35</a:t>
            </a:fld>
            <a:endParaRPr lang="en-US"/>
          </a:p>
        </p:txBody>
      </p:sp>
      <p:grpSp>
        <p:nvGrpSpPr>
          <p:cNvPr id="10" name="Group 8">
            <a:extLst>
              <a:ext uri="{FF2B5EF4-FFF2-40B4-BE49-F238E27FC236}">
                <a16:creationId xmlns:a16="http://schemas.microsoft.com/office/drawing/2014/main" xmlns="" id="{B295F82B-0910-4C64-8C07-9A0DBC74433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8200" y="1690688"/>
            <a:ext cx="7432675" cy="4972050"/>
            <a:chOff x="528" y="1065"/>
            <a:chExt cx="4682" cy="3132"/>
          </a:xfrm>
        </p:grpSpPr>
        <p:sp>
          <p:nvSpPr>
            <p:cNvPr id="11" name="AutoShape 7">
              <a:extLst>
                <a:ext uri="{FF2B5EF4-FFF2-40B4-BE49-F238E27FC236}">
                  <a16:creationId xmlns:a16="http://schemas.microsoft.com/office/drawing/2014/main" xmlns="" id="{BFFD49FE-786D-4F7D-96E4-81D85BFE527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8" y="1065"/>
              <a:ext cx="4682" cy="3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297" name="Picture 9">
              <a:extLst>
                <a:ext uri="{FF2B5EF4-FFF2-40B4-BE49-F238E27FC236}">
                  <a16:creationId xmlns:a16="http://schemas.microsoft.com/office/drawing/2014/main" xmlns="" id="{B3F39EEA-032F-417D-A1F9-E771D33C80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1065"/>
              <a:ext cx="4689" cy="3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604930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8287FD-174F-4DB4-A9E2-3ECA1B0AC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Sorted Set ADT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462ECEE-97F9-4D9C-9A24-0B230DAE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36</a:t>
            </a:fld>
            <a:endParaRPr lang="en-US"/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xmlns="" id="{54CE35E0-315B-42CE-9544-61934D79447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8200" y="2438234"/>
            <a:ext cx="8003604" cy="3143700"/>
            <a:chOff x="1844" y="1376"/>
            <a:chExt cx="3992" cy="1568"/>
          </a:xfrm>
        </p:grpSpPr>
        <p:sp>
          <p:nvSpPr>
            <p:cNvPr id="9" name="AutoShape 3">
              <a:extLst>
                <a:ext uri="{FF2B5EF4-FFF2-40B4-BE49-F238E27FC236}">
                  <a16:creationId xmlns:a16="http://schemas.microsoft.com/office/drawing/2014/main" xmlns="" id="{9FD56972-808F-4D34-9777-4A4A6363B05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844" y="1376"/>
              <a:ext cx="3992" cy="1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3317" name="Picture 5">
              <a:extLst>
                <a:ext uri="{FF2B5EF4-FFF2-40B4-BE49-F238E27FC236}">
                  <a16:creationId xmlns:a16="http://schemas.microsoft.com/office/drawing/2014/main" xmlns="" id="{23E2F2FD-C9AA-4890-99A9-2E1B4CAB34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4" y="1376"/>
              <a:ext cx="3998" cy="1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Group 8">
            <a:extLst>
              <a:ext uri="{FF2B5EF4-FFF2-40B4-BE49-F238E27FC236}">
                <a16:creationId xmlns:a16="http://schemas.microsoft.com/office/drawing/2014/main" xmlns="" id="{40026FE7-2A70-4D1C-B305-683C55EEDCC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8200" y="1822450"/>
            <a:ext cx="7907874" cy="484022"/>
            <a:chOff x="528" y="1148"/>
            <a:chExt cx="3627" cy="222"/>
          </a:xfrm>
        </p:grpSpPr>
        <p:sp>
          <p:nvSpPr>
            <p:cNvPr id="13" name="AutoShape 7">
              <a:extLst>
                <a:ext uri="{FF2B5EF4-FFF2-40B4-BE49-F238E27FC236}">
                  <a16:creationId xmlns:a16="http://schemas.microsoft.com/office/drawing/2014/main" xmlns="" id="{1D22494C-7C9E-45D9-B827-03AF020A90F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8" y="1148"/>
              <a:ext cx="3627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3321" name="Picture 9">
              <a:extLst>
                <a:ext uri="{FF2B5EF4-FFF2-40B4-BE49-F238E27FC236}">
                  <a16:creationId xmlns:a16="http://schemas.microsoft.com/office/drawing/2014/main" xmlns="" id="{7B912D01-4C9C-488A-8DB3-1ECF6615B8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1148"/>
              <a:ext cx="3633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48165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808DB8-C1B3-4DCE-87DF-73B0FF14B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Searching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D769B1C-85C5-4F2A-BB98-E05639D96D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use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𝑖𝑛</m:t>
                    </m:r>
                  </m:oMath>
                </a14:m>
                <a:r>
                  <a:rPr lang="en-US" dirty="0"/>
                  <a:t> operator makes our code simple and easy to read but it hides the inner workings.</a:t>
                </a:r>
              </a:p>
              <a:p>
                <a:r>
                  <a:rPr lang="en-US" dirty="0"/>
                  <a:t>Underneath,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𝑖𝑛</m:t>
                    </m:r>
                  </m:oMath>
                </a14:m>
                <a:r>
                  <a:rPr lang="en-US" dirty="0"/>
                  <a:t> operator is implemented as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𝑙𝑖𝑛𝑒𝑎𝑟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𝑠𝑒𝑎𝑟𝑐h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769B1C-85C5-4F2A-BB98-E05639D96D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0A23E1D-7DC5-4C43-8391-F666897AD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4</a:t>
            </a:fld>
            <a:endParaRPr lang="en-US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xmlns="" id="{949273AC-32A7-481C-8C39-55A390B1771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703513" y="3429000"/>
            <a:ext cx="6784975" cy="3063875"/>
            <a:chOff x="1703" y="2160"/>
            <a:chExt cx="4274" cy="1930"/>
          </a:xfrm>
        </p:grpSpPr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xmlns="" id="{19298F63-666F-4AF0-A893-DAACC8BB834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703" y="2160"/>
              <a:ext cx="4274" cy="1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053" name="Picture 5">
              <a:extLst>
                <a:ext uri="{FF2B5EF4-FFF2-40B4-BE49-F238E27FC236}">
                  <a16:creationId xmlns:a16="http://schemas.microsoft.com/office/drawing/2014/main" xmlns="" id="{F0BA75F4-0268-4D79-9A60-A7E417BCF4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3" y="2160"/>
              <a:ext cx="4281" cy="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08076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8ABA83-DD24-4733-8A5B-73658DDFD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Linear/Sequential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A830DD-A636-45A6-95C0-20C4246BF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Sequential search algorithm, which results in a Boolean value indicating success or failure of the search.</a:t>
            </a:r>
          </a:p>
          <a:p>
            <a:r>
              <a:rPr lang="en-US" dirty="0"/>
              <a:t>A count-controlled loop is used to traverse through the sequence during which each element is compared against the target value. </a:t>
            </a:r>
          </a:p>
          <a:p>
            <a:r>
              <a:rPr lang="en-US" dirty="0"/>
              <a:t>If the item is in the sequence, the loop is terminated and </a:t>
            </a:r>
            <a:r>
              <a:rPr lang="en-US" dirty="0">
                <a:solidFill>
                  <a:srgbClr val="FF0000"/>
                </a:solidFill>
              </a:rPr>
              <a:t>True</a:t>
            </a:r>
            <a:r>
              <a:rPr lang="en-US" dirty="0"/>
              <a:t> is returned. Otherwise, a full traversal is performed and </a:t>
            </a:r>
            <a:r>
              <a:rPr lang="en-US" dirty="0">
                <a:solidFill>
                  <a:srgbClr val="FF0000"/>
                </a:solidFill>
              </a:rPr>
              <a:t>False</a:t>
            </a:r>
            <a:r>
              <a:rPr lang="en-US" dirty="0"/>
              <a:t> is returned after the loop terminates.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848D000-733A-4A8F-BBC3-B06B5123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15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A54094-D416-4582-A02A-66FE6405D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Linear/Sequential Search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B0E157E-F2D3-4652-8AC3-01BE34BDC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6</a:t>
            </a:fld>
            <a:endParaRPr lang="en-US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xmlns="" id="{ECEF1AF8-F6B5-4EEC-87A0-A96CA7CC2B4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8200" y="1690688"/>
            <a:ext cx="10557589" cy="3634888"/>
            <a:chOff x="2033" y="3029"/>
            <a:chExt cx="3924" cy="1351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xmlns="" id="{5C3CB5D9-2914-4826-BF1B-9CDE72FAD5C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033" y="3029"/>
              <a:ext cx="3924" cy="1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D54CC111-AC5F-4EAA-B426-97DAE59B1E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3" y="3029"/>
              <a:ext cx="3930" cy="1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91616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5B66F2-25B3-4873-805F-43E9B97F8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a Sorted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D0CF87-ECA0-48B7-86B8-860E7C1A9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linear search on a sorted sequence works in the same fashion as that for the unsorted sequence, with one exception.</a:t>
            </a:r>
          </a:p>
          <a:p>
            <a:r>
              <a:rPr lang="en-US" dirty="0"/>
              <a:t>It's possible to terminate the search early when the value is not in the sequence instead of always having to perform a complete traversal.</a:t>
            </a:r>
          </a:p>
          <a:p>
            <a:r>
              <a:rPr lang="en-US" dirty="0"/>
              <a:t>The only modification to the earlier version is the inclusion of a test to determine if the current item within the sequence is larger than the target value.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6D18558-50BE-4367-8AC3-DCDE39AB5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7</a:t>
            </a:fld>
            <a:endParaRPr lang="en-US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xmlns="" id="{561A4371-44FA-4776-BE5B-367663114A6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02500" y="5327650"/>
            <a:ext cx="4889500" cy="1087438"/>
            <a:chOff x="4600" y="3356"/>
            <a:chExt cx="3080" cy="685"/>
          </a:xfrm>
        </p:grpSpPr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xmlns="" id="{9AD26774-BC7D-4C2E-8FEA-6C319FAA972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600" y="3356"/>
              <a:ext cx="3080" cy="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4101" name="Picture 5">
              <a:extLst>
                <a:ext uri="{FF2B5EF4-FFF2-40B4-BE49-F238E27FC236}">
                  <a16:creationId xmlns:a16="http://schemas.microsoft.com/office/drawing/2014/main" xmlns="" id="{5A8D2E97-BE87-40EC-987C-274B17F9D6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0" y="3356"/>
              <a:ext cx="3086" cy="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06218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9BD5E0-3393-4B38-ABC7-D6668978D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a Sorted Sequence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6FD552B-C7B1-421F-AC99-5E5C75342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8</a:t>
            </a:fld>
            <a:endParaRPr lang="en-US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xmlns="" id="{7ACAAD54-B408-4D3C-98A5-ECE95D1BF8D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8200" y="1690688"/>
            <a:ext cx="10906125" cy="3946525"/>
            <a:chOff x="528" y="1065"/>
            <a:chExt cx="6870" cy="2486"/>
          </a:xfrm>
        </p:grpSpPr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xmlns="" id="{41F22E0D-E212-4CA5-8C16-F468A0BDED8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8" y="1065"/>
              <a:ext cx="6870" cy="2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5125" name="Picture 5">
              <a:extLst>
                <a:ext uri="{FF2B5EF4-FFF2-40B4-BE49-F238E27FC236}">
                  <a16:creationId xmlns:a16="http://schemas.microsoft.com/office/drawing/2014/main" xmlns="" id="{79E60276-6FAD-4BC7-93C0-D8C26B2AE9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1065"/>
              <a:ext cx="6878" cy="2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05295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73CE7-FF5D-40B1-A818-0E5366E9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8F126A-B420-465E-903C-1DC8FCA67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linear search algorithm for a sorted sequence produced a slight improvement over the linear search with an unsorted sequence, but both have a linear time-complexity in the worst case.</a:t>
            </a:r>
          </a:p>
          <a:p>
            <a:r>
              <a:rPr lang="en-US" dirty="0"/>
              <a:t>The binary search algorithm starts by examining the middle item of the sorted sequence, resulting in one of three possible conditions: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middle item is the target value,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target value is less than the middle item,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or the target is larger than the middle item.</a:t>
            </a:r>
          </a:p>
          <a:p>
            <a:r>
              <a:rPr lang="en-US" dirty="0"/>
              <a:t>Since the sequence is ordered, we can eliminate half the values in the list when the target value is not found at the middle position.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F2B83B1-8704-4290-9C8D-A1E5E6BC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99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SA_Lecture_ppt_template.potm" id="{4607FD5F-9BAF-4077-ABCF-655628B553F9}" vid="{8713B6A6-D862-4170-A280-A25BEF79CA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9DEC66FF0BE046AA8833F30C1EF9E3" ma:contentTypeVersion="2" ma:contentTypeDescription="Create a new document." ma:contentTypeScope="" ma:versionID="2cb38bb42f3a98ed64b1a2b7ee23d80d">
  <xsd:schema xmlns:xsd="http://www.w3.org/2001/XMLSchema" xmlns:xs="http://www.w3.org/2001/XMLSchema" xmlns:p="http://schemas.microsoft.com/office/2006/metadata/properties" xmlns:ns2="05bd553a-5ff0-4262-9ea3-7140608e2e27" targetNamespace="http://schemas.microsoft.com/office/2006/metadata/properties" ma:root="true" ma:fieldsID="8be209923d142a8c5b2c77de859f29da" ns2:_="">
    <xsd:import namespace="05bd553a-5ff0-4262-9ea3-7140608e2e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bd553a-5ff0-4262-9ea3-7140608e2e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5ED4F04-1CC2-40F4-9D18-EC4F7C5196F0}"/>
</file>

<file path=customXml/itemProps2.xml><?xml version="1.0" encoding="utf-8"?>
<ds:datastoreItem xmlns:ds="http://schemas.openxmlformats.org/officeDocument/2006/customXml" ds:itemID="{570E2C59-EA59-4A44-9579-4476EB1C47BE}"/>
</file>

<file path=customXml/itemProps3.xml><?xml version="1.0" encoding="utf-8"?>
<ds:datastoreItem xmlns:ds="http://schemas.openxmlformats.org/officeDocument/2006/customXml" ds:itemID="{D118D5E6-58CA-40B7-AF6C-C3D1A23A6E4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11086</TotalTime>
  <Words>1818</Words>
  <Application>Microsoft Office PowerPoint</Application>
  <PresentationFormat>Widescreen</PresentationFormat>
  <Paragraphs>192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JetBrains Mono</vt:lpstr>
      <vt:lpstr>NimbusSanL-Regu</vt:lpstr>
      <vt:lpstr>Office Theme</vt:lpstr>
      <vt:lpstr>Searching and Sorting</vt:lpstr>
      <vt:lpstr>Searching</vt:lpstr>
      <vt:lpstr>Sequence Searching</vt:lpstr>
      <vt:lpstr>Sequence Searching</vt:lpstr>
      <vt:lpstr>Linear/Sequential Search</vt:lpstr>
      <vt:lpstr>Linear/Sequential Search</vt:lpstr>
      <vt:lpstr>Searching a Sorted Sequence</vt:lpstr>
      <vt:lpstr>Searching a Sorted Sequence</vt:lpstr>
      <vt:lpstr>The Binary Search</vt:lpstr>
      <vt:lpstr>The Binary Search</vt:lpstr>
      <vt:lpstr>The Binary Search - Implementation</vt:lpstr>
      <vt:lpstr>The Binary Search – Run Time Analysis</vt:lpstr>
      <vt:lpstr>Sorting</vt:lpstr>
      <vt:lpstr>Bubble Sort</vt:lpstr>
      <vt:lpstr>Bubble Sort</vt:lpstr>
      <vt:lpstr>Bubble Sort - Implementation</vt:lpstr>
      <vt:lpstr>Bubble Sort - Implementation</vt:lpstr>
      <vt:lpstr>Bubble Sort - Implementation</vt:lpstr>
      <vt:lpstr>Selection Sort</vt:lpstr>
      <vt:lpstr>Selection Sort</vt:lpstr>
      <vt:lpstr>Selection Sort</vt:lpstr>
      <vt:lpstr>Insertion Sort</vt:lpstr>
      <vt:lpstr>Insertion Sort</vt:lpstr>
      <vt:lpstr>Insertion Sort</vt:lpstr>
      <vt:lpstr>Maintaining a Sorted List</vt:lpstr>
      <vt:lpstr>Maintaining a Sorted List</vt:lpstr>
      <vt:lpstr>Merging Sorted Lists</vt:lpstr>
      <vt:lpstr>Merging Sorted Lists</vt:lpstr>
      <vt:lpstr>Merging Sorted Lists</vt:lpstr>
      <vt:lpstr>Merging Sorted Lists</vt:lpstr>
      <vt:lpstr>Sorted Set ADT</vt:lpstr>
      <vt:lpstr>Sorted Set ADT</vt:lpstr>
      <vt:lpstr>Sorted Set ADT</vt:lpstr>
      <vt:lpstr>Sorted Set ADT</vt:lpstr>
      <vt:lpstr>Sorted Set ADT</vt:lpstr>
      <vt:lpstr>Sorted Set ADT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Sharaf Hussain</dc:creator>
  <cp:lastModifiedBy>Sharaf Hussain</cp:lastModifiedBy>
  <cp:revision>20</cp:revision>
  <dcterms:created xsi:type="dcterms:W3CDTF">2021-11-10T09:18:07Z</dcterms:created>
  <dcterms:modified xsi:type="dcterms:W3CDTF">2022-11-14T06:44:43Z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0x0101003F9DEC66FF0BE046AA8833F30C1EF9E3</vt:lpwstr>
  </property>
</Properties>
</file>