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94" r:id="rId27"/>
    <p:sldId id="295" r:id="rId28"/>
    <p:sldId id="296" r:id="rId29"/>
    <p:sldId id="297" r:id="rId30"/>
    <p:sldId id="298" r:id="rId31"/>
    <p:sldId id="316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1A7BC2-86D2-43C0-ABE8-954B06FA96CE}" type="slidenum">
              <a:rPr lang="en-US"/>
              <a:pPr/>
              <a:t>26</a:t>
            </a:fld>
            <a:endParaRPr lang="en-US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93F0C3-83D9-4E78-964E-046C6A5643A6}" type="slidenum">
              <a:rPr lang="en-US"/>
              <a:pPr/>
              <a:t>36</a:t>
            </a:fld>
            <a:endParaRPr lang="en-US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4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0EF4F0-3902-4AC7-A693-E4B90D78BC8A}" type="slidenum">
              <a:rPr lang="en-US"/>
              <a:pPr/>
              <a:t>37</a:t>
            </a:fld>
            <a:endParaRPr lang="en-US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5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4A293E-E5AB-48D5-96C5-A3463FBEFBC7}" type="slidenum">
              <a:rPr lang="en-US"/>
              <a:pPr/>
              <a:t>38</a:t>
            </a:fld>
            <a:endParaRPr lang="en-US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2FED5C-90AF-4FDD-9937-E6BEDDB4EBA7}" type="slidenum">
              <a:rPr lang="en-US"/>
              <a:pPr/>
              <a:t>39</a:t>
            </a:fld>
            <a:endParaRPr lang="en-US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1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31B496-04EB-4A7F-9DA5-510D49917714}" type="slidenum">
              <a:rPr lang="en-US"/>
              <a:pPr/>
              <a:t>40</a:t>
            </a:fld>
            <a:endParaRPr lang="en-US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0A8A3F-2B9E-47C1-8B9F-00DBF7290990}" type="slidenum">
              <a:rPr lang="en-US"/>
              <a:pPr/>
              <a:t>41</a:t>
            </a:fld>
            <a:endParaRPr lang="en-US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0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30159D-9896-4A82-8053-29CF7F7F6FD3}" type="slidenum">
              <a:rPr lang="en-US"/>
              <a:pPr/>
              <a:t>42</a:t>
            </a:fld>
            <a:endParaRPr lang="en-US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B4CA42-5EE3-43D0-A789-337814870C17}" type="slidenum">
              <a:rPr lang="en-US"/>
              <a:pPr/>
              <a:t>43</a:t>
            </a:fld>
            <a:endParaRPr lang="en-US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D0D83C-2553-4BAB-A781-628EE0C15430}" type="slidenum">
              <a:rPr lang="en-US"/>
              <a:pPr/>
              <a:t>44</a:t>
            </a:fld>
            <a:endParaRPr lang="en-US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2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C7CAEF-4B04-4974-908A-AB30338295FA}" type="slidenum">
              <a:rPr lang="en-US"/>
              <a:pPr/>
              <a:t>45</a:t>
            </a:fld>
            <a:endParaRPr lang="en-US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E71D59-318C-41E0-BD91-EEDECF7052CE}" type="slidenum">
              <a:rPr lang="en-US"/>
              <a:pPr/>
              <a:t>27</a:t>
            </a:fld>
            <a:endParaRPr lang="en-US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13A3FB-B54C-4D11-A1AB-91540AFAE4F1}" type="slidenum">
              <a:rPr lang="en-US"/>
              <a:pPr/>
              <a:t>46</a:t>
            </a:fld>
            <a:endParaRPr 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6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03D96-86E1-4430-B23B-721FFC55C61F}" type="slidenum">
              <a:rPr lang="en-US"/>
              <a:pPr/>
              <a:t>47</a:t>
            </a:fld>
            <a:endParaRPr 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C8BEF8-34A0-48D8-8DAA-66AA13B957B9}" type="slidenum">
              <a:rPr lang="en-US"/>
              <a:pPr/>
              <a:t>48</a:t>
            </a:fld>
            <a:endParaRPr 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4131E5-CA35-4892-9DEC-9C211794095E}" type="slidenum">
              <a:rPr lang="en-US"/>
              <a:pPr/>
              <a:t>28</a:t>
            </a:fld>
            <a:endParaRPr lang="en-US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E8001-6C53-45F5-8D49-F88AAE77F2EA}" type="slidenum">
              <a:rPr lang="en-US"/>
              <a:pPr/>
              <a:t>29</a:t>
            </a:fld>
            <a:endParaRPr lang="en-US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C16FBE-1D68-44F8-AAF5-3634DA0BB1DA}" type="slidenum">
              <a:rPr lang="en-US"/>
              <a:pPr/>
              <a:t>30</a:t>
            </a:fld>
            <a:endParaRPr lang="en-US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F4B51D-C940-430F-8499-2855F95CE8BF}" type="slidenum">
              <a:rPr lang="en-US"/>
              <a:pPr/>
              <a:t>32</a:t>
            </a:fld>
            <a:endParaRPr lang="en-US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E496D1-352F-4B5C-96F4-ED17839DEE43}" type="slidenum">
              <a:rPr lang="en-US"/>
              <a:pPr/>
              <a:t>33</a:t>
            </a:fld>
            <a:endParaRPr lang="en-US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F53483-A482-46D9-BD23-296EFAF86331}" type="slidenum">
              <a:rPr lang="en-US"/>
              <a:pPr/>
              <a:t>34</a:t>
            </a:fld>
            <a:endParaRPr lang="en-US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4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6C3461-B529-4C23-B9FC-50EC669E56C3}" type="slidenum">
              <a:rPr lang="en-US"/>
              <a:pPr/>
              <a:t>35</a:t>
            </a:fld>
            <a:endParaRPr lang="en-US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06204-E65E-49EA-9A8D-A647BD719504}"/>
              </a:ext>
            </a:extLst>
          </p:cNvPr>
          <p:cNvSpPr txBox="1"/>
          <p:nvPr userDrawn="1"/>
        </p:nvSpPr>
        <p:spPr>
          <a:xfrm>
            <a:off x="0" y="6623863"/>
            <a:ext cx="1607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10 - Recursion 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9CA9-92CC-4125-AA48-E76873D2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72CFA-5132-4A4D-AEFB-DE72A85D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BF470FC-318B-43B0-890F-1D7290C9A4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7"/>
            <a:ext cx="7486934" cy="4930509"/>
            <a:chOff x="1787" y="808"/>
            <a:chExt cx="4106" cy="270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DBC3637-F71D-46AE-A795-8E7209BE7FA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87" y="808"/>
              <a:ext cx="4106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94E9565A-08FA-4EB5-8074-DAEEAC948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808"/>
              <a:ext cx="4112" cy="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475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71C-39AF-4248-A992-81A3AAE1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06649-2B56-4A52-B44F-2EEDEA8D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0EA4E91-D1B3-4782-9E03-AF4BFDDB0A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9471" y="1691032"/>
            <a:ext cx="6946921" cy="4847881"/>
            <a:chOff x="2209" y="864"/>
            <a:chExt cx="3389" cy="236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0A137DB-8B91-46CF-AFE6-917FDC1976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9" y="1091"/>
              <a:ext cx="3262" cy="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id="{A43067B9-DD3E-48F7-ADDD-8BDD88C56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0" y="864"/>
              <a:ext cx="3268" cy="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EC8349B-A02B-4439-8990-6418472D3DE4}"/>
              </a:ext>
            </a:extLst>
          </p:cNvPr>
          <p:cNvSpPr txBox="1"/>
          <p:nvPr/>
        </p:nvSpPr>
        <p:spPr>
          <a:xfrm>
            <a:off x="686937" y="6069521"/>
            <a:ext cx="1150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recursive call tree for the binary search algorithm (top) when searching for value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/>
              <a:t> in the given sequence (bottom).</a:t>
            </a:r>
          </a:p>
        </p:txBody>
      </p:sp>
    </p:spTree>
    <p:extLst>
      <p:ext uri="{BB962C8B-B14F-4D97-AF65-F5344CB8AC3E}">
        <p14:creationId xmlns:p14="http://schemas.microsoft.com/office/powerpoint/2010/main" val="374817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76DC-1EA6-41CD-B22D-50FE045F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5F7ABD-DC55-4C03-84E5-DB9DFFA3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Towers of Hanoi puzzle, consists of a board with three vertical poles and a stack of disks.</a:t>
            </a:r>
          </a:p>
          <a:p>
            <a:r>
              <a:rPr lang="en-US" dirty="0"/>
              <a:t>The objective is to move all of the disks from the starting pole to one of the other two poles to create a new tower. There are, however, two restrictions: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only one disk can be moved at a time,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larger disk can never be placed on top of a smaller disk.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EABDFD-969A-4957-A966-B76059B2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C3F6E29-BD3C-4275-9505-45A16A7F72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72073" y="4850098"/>
            <a:ext cx="5447854" cy="1871377"/>
            <a:chOff x="2038" y="1541"/>
            <a:chExt cx="3604" cy="1238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6483F4E-7761-4C0C-90D8-013B81CC63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38" y="1541"/>
              <a:ext cx="3604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>
              <a:extLst>
                <a:ext uri="{FF2B5EF4-FFF2-40B4-BE49-F238E27FC236}">
                  <a16:creationId xmlns:a16="http://schemas.microsoft.com/office/drawing/2014/main" id="{4976B80D-5182-414D-B6B1-30AD8CA4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" y="1541"/>
              <a:ext cx="3610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29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668-AC62-4591-8680-06E2290F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2FB44-F25F-4DDC-B21B-A66301EDE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disks and three poles labeled source (</a:t>
                </a: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), destination (</a:t>
                </a: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), and intermediate (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), we can define the recursive operation as:</a:t>
                </a:r>
              </a:p>
              <a:p>
                <a:pPr lvl="1"/>
                <a:r>
                  <a:rPr lang="en-US" dirty="0"/>
                  <a:t>Move the top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disks from pole </a:t>
                </a: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 to pole 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using pole </a:t>
                </a: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Move the remaining disk from pole </a:t>
                </a: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 to pole </a:t>
                </a: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Move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disks from pole 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to pole </a:t>
                </a: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using pole </a:t>
                </a:r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D2FB44-F25F-4DDC-B21B-A66301EDE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8C737-F405-4520-A5A7-C589A087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8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D2A754-5751-4E39-84A3-5A8E10FC1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3315" name="Group 11">
            <a:extLst>
              <a:ext uri="{FF2B5EF4-FFF2-40B4-BE49-F238E27FC236}">
                <a16:creationId xmlns:a16="http://schemas.microsoft.com/office/drawing/2014/main" id="{EDA7CAFD-7A32-4016-9471-BB1B10912CE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3325" name="Rectangle 3">
              <a:extLst>
                <a:ext uri="{FF2B5EF4-FFF2-40B4-BE49-F238E27FC236}">
                  <a16:creationId xmlns:a16="http://schemas.microsoft.com/office/drawing/2014/main" id="{762145BF-26DD-4B0F-8C4D-18EF9A889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Rectangle 6">
              <a:extLst>
                <a:ext uri="{FF2B5EF4-FFF2-40B4-BE49-F238E27FC236}">
                  <a16:creationId xmlns:a16="http://schemas.microsoft.com/office/drawing/2014/main" id="{226F2486-B536-4087-9FAE-64344539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16" name="Group 12">
            <a:extLst>
              <a:ext uri="{FF2B5EF4-FFF2-40B4-BE49-F238E27FC236}">
                <a16:creationId xmlns:a16="http://schemas.microsoft.com/office/drawing/2014/main" id="{5E0C9062-48A8-4706-B58B-1720AF2CC77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3323" name="Rectangle 4">
              <a:extLst>
                <a:ext uri="{FF2B5EF4-FFF2-40B4-BE49-F238E27FC236}">
                  <a16:creationId xmlns:a16="http://schemas.microsoft.com/office/drawing/2014/main" id="{5DA672CE-DB64-4334-868C-B8A4F5DEC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Rectangle 7">
              <a:extLst>
                <a:ext uri="{FF2B5EF4-FFF2-40B4-BE49-F238E27FC236}">
                  <a16:creationId xmlns:a16="http://schemas.microsoft.com/office/drawing/2014/main" id="{DB7A5DEA-A949-4D20-9F38-836CB262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317" name="Group 13">
            <a:extLst>
              <a:ext uri="{FF2B5EF4-FFF2-40B4-BE49-F238E27FC236}">
                <a16:creationId xmlns:a16="http://schemas.microsoft.com/office/drawing/2014/main" id="{6FDA1EB5-2683-4F57-9277-878571C43E61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3321" name="Rectangle 5">
              <a:extLst>
                <a:ext uri="{FF2B5EF4-FFF2-40B4-BE49-F238E27FC236}">
                  <a16:creationId xmlns:a16="http://schemas.microsoft.com/office/drawing/2014/main" id="{7BE5688A-EEBF-4625-ADF5-72EAA08E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2" name="Rectangle 8">
              <a:extLst>
                <a:ext uri="{FF2B5EF4-FFF2-40B4-BE49-F238E27FC236}">
                  <a16:creationId xmlns:a16="http://schemas.microsoft.com/office/drawing/2014/main" id="{E5286352-BCE7-4CFC-A022-AE0D97B1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318" name="Oval 9">
            <a:extLst>
              <a:ext uri="{FF2B5EF4-FFF2-40B4-BE49-F238E27FC236}">
                <a16:creationId xmlns:a16="http://schemas.microsoft.com/office/drawing/2014/main" id="{165C2542-BBD3-442F-8761-D16376B3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10">
            <a:extLst>
              <a:ext uri="{FF2B5EF4-FFF2-40B4-BE49-F238E27FC236}">
                <a16:creationId xmlns:a16="http://schemas.microsoft.com/office/drawing/2014/main" id="{AEC54F06-2B41-4365-9800-952CB53FD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Oval 14">
            <a:extLst>
              <a:ext uri="{FF2B5EF4-FFF2-40B4-BE49-F238E27FC236}">
                <a16:creationId xmlns:a16="http://schemas.microsoft.com/office/drawing/2014/main" id="{F1AFBB6D-E08F-4832-81AA-9553136E5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B1ACC-8DE3-4847-94D4-5267D1C9334D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5CA50-9E44-4CA8-82A4-B951B72CC8E6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2DE5F-6D92-4CD8-B8CB-5808E0DA460D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CD2F653-17B9-431B-8674-326351316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F4706D0B-67B9-4B12-BD3F-67DF086C5FD4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4349" name="Rectangle 4">
              <a:extLst>
                <a:ext uri="{FF2B5EF4-FFF2-40B4-BE49-F238E27FC236}">
                  <a16:creationId xmlns:a16="http://schemas.microsoft.com/office/drawing/2014/main" id="{697D92AE-2046-4DE3-9C54-B159E6E2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0" name="Rectangle 5">
              <a:extLst>
                <a:ext uri="{FF2B5EF4-FFF2-40B4-BE49-F238E27FC236}">
                  <a16:creationId xmlns:a16="http://schemas.microsoft.com/office/drawing/2014/main" id="{92EE5F2D-128C-4359-990D-C8077D6B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340" name="Group 6">
            <a:extLst>
              <a:ext uri="{FF2B5EF4-FFF2-40B4-BE49-F238E27FC236}">
                <a16:creationId xmlns:a16="http://schemas.microsoft.com/office/drawing/2014/main" id="{0EDBB54F-6DEB-4493-902A-C8EE34F6136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4347" name="Rectangle 7">
              <a:extLst>
                <a:ext uri="{FF2B5EF4-FFF2-40B4-BE49-F238E27FC236}">
                  <a16:creationId xmlns:a16="http://schemas.microsoft.com/office/drawing/2014/main" id="{28107672-395B-4024-91A4-52A7AB1C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8" name="Rectangle 8">
              <a:extLst>
                <a:ext uri="{FF2B5EF4-FFF2-40B4-BE49-F238E27FC236}">
                  <a16:creationId xmlns:a16="http://schemas.microsoft.com/office/drawing/2014/main" id="{EE71FE94-C7CE-4D46-93BB-8C961622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341" name="Group 9">
            <a:extLst>
              <a:ext uri="{FF2B5EF4-FFF2-40B4-BE49-F238E27FC236}">
                <a16:creationId xmlns:a16="http://schemas.microsoft.com/office/drawing/2014/main" id="{116011BF-58B0-4714-BFFF-25B3082E48ED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4345" name="Rectangle 10">
              <a:extLst>
                <a:ext uri="{FF2B5EF4-FFF2-40B4-BE49-F238E27FC236}">
                  <a16:creationId xmlns:a16="http://schemas.microsoft.com/office/drawing/2014/main" id="{CD0954A0-469B-4772-9CC6-32518B3F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6" name="Rectangle 11">
              <a:extLst>
                <a:ext uri="{FF2B5EF4-FFF2-40B4-BE49-F238E27FC236}">
                  <a16:creationId xmlns:a16="http://schemas.microsoft.com/office/drawing/2014/main" id="{419201F8-E49F-413A-AA08-35570F881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342" name="Oval 12">
            <a:extLst>
              <a:ext uri="{FF2B5EF4-FFF2-40B4-BE49-F238E27FC236}">
                <a16:creationId xmlns:a16="http://schemas.microsoft.com/office/drawing/2014/main" id="{034B32C0-E351-4373-8EE5-764F9221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val 13">
            <a:extLst>
              <a:ext uri="{FF2B5EF4-FFF2-40B4-BE49-F238E27FC236}">
                <a16:creationId xmlns:a16="http://schemas.microsoft.com/office/drawing/2014/main" id="{90C3F532-039F-4843-92F4-AD571D0D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14">
            <a:extLst>
              <a:ext uri="{FF2B5EF4-FFF2-40B4-BE49-F238E27FC236}">
                <a16:creationId xmlns:a16="http://schemas.microsoft.com/office/drawing/2014/main" id="{C491F028-C829-44BA-AEB5-AF48740E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083E9-01D4-49B0-BDB8-ACCF838A7969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0D3D0-24B2-4E4A-8399-5AAA057ACFE3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1531C-9A67-4D16-85CD-F82FEB6DE960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1166ECE-BC1C-47C8-A050-CB162CC2D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746E64A9-2756-4E66-B83C-F08F6E00942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5373" name="Rectangle 4">
              <a:extLst>
                <a:ext uri="{FF2B5EF4-FFF2-40B4-BE49-F238E27FC236}">
                  <a16:creationId xmlns:a16="http://schemas.microsoft.com/office/drawing/2014/main" id="{44AA7304-921D-4B06-93DF-45598294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4" name="Rectangle 5">
              <a:extLst>
                <a:ext uri="{FF2B5EF4-FFF2-40B4-BE49-F238E27FC236}">
                  <a16:creationId xmlns:a16="http://schemas.microsoft.com/office/drawing/2014/main" id="{4F57CC5E-FFC5-41EA-851D-003DE381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4" name="Group 6">
            <a:extLst>
              <a:ext uri="{FF2B5EF4-FFF2-40B4-BE49-F238E27FC236}">
                <a16:creationId xmlns:a16="http://schemas.microsoft.com/office/drawing/2014/main" id="{25F091E8-14E6-4186-86A9-11344332E13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5371" name="Rectangle 7">
              <a:extLst>
                <a:ext uri="{FF2B5EF4-FFF2-40B4-BE49-F238E27FC236}">
                  <a16:creationId xmlns:a16="http://schemas.microsoft.com/office/drawing/2014/main" id="{C3C91F83-5FB3-4225-9148-0520F88A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2" name="Rectangle 8">
              <a:extLst>
                <a:ext uri="{FF2B5EF4-FFF2-40B4-BE49-F238E27FC236}">
                  <a16:creationId xmlns:a16="http://schemas.microsoft.com/office/drawing/2014/main" id="{3AA5B4CC-E3B7-42A3-842D-E1508C32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5" name="Group 9">
            <a:extLst>
              <a:ext uri="{FF2B5EF4-FFF2-40B4-BE49-F238E27FC236}">
                <a16:creationId xmlns:a16="http://schemas.microsoft.com/office/drawing/2014/main" id="{85EFC0B8-53D6-44B5-B3B3-527EE2149F13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5369" name="Rectangle 10">
              <a:extLst>
                <a:ext uri="{FF2B5EF4-FFF2-40B4-BE49-F238E27FC236}">
                  <a16:creationId xmlns:a16="http://schemas.microsoft.com/office/drawing/2014/main" id="{0028862C-E48D-4701-9DF1-EC017B7D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0" name="Rectangle 11">
              <a:extLst>
                <a:ext uri="{FF2B5EF4-FFF2-40B4-BE49-F238E27FC236}">
                  <a16:creationId xmlns:a16="http://schemas.microsoft.com/office/drawing/2014/main" id="{323F4F2E-BA67-4A53-9131-9C5FC1E4A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366" name="Oval 12">
            <a:extLst>
              <a:ext uri="{FF2B5EF4-FFF2-40B4-BE49-F238E27FC236}">
                <a16:creationId xmlns:a16="http://schemas.microsoft.com/office/drawing/2014/main" id="{3B69E9BF-D358-459B-954E-F524EDCCF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13">
            <a:extLst>
              <a:ext uri="{FF2B5EF4-FFF2-40B4-BE49-F238E27FC236}">
                <a16:creationId xmlns:a16="http://schemas.microsoft.com/office/drawing/2014/main" id="{05026BBF-FB76-435C-876D-0A1385E1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Oval 14">
            <a:extLst>
              <a:ext uri="{FF2B5EF4-FFF2-40B4-BE49-F238E27FC236}">
                <a16:creationId xmlns:a16="http://schemas.microsoft.com/office/drawing/2014/main" id="{951580A3-56BE-4048-AD45-2998F255A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08B3D-8CFA-4363-9081-D9885883DEC0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B5EBE-5921-4AA6-8D8F-2414078EB032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4F26D-EB37-456E-9EB9-31DCC76CAE1B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032994C-1FA0-4A11-8897-4C7EFF8A8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C364AAA6-6D36-43E5-8BD4-1DE0600D3B0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6397" name="Rectangle 4">
              <a:extLst>
                <a:ext uri="{FF2B5EF4-FFF2-40B4-BE49-F238E27FC236}">
                  <a16:creationId xmlns:a16="http://schemas.microsoft.com/office/drawing/2014/main" id="{ADD30FF1-924A-4D0A-9F1F-C1EFB0B10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8" name="Rectangle 5">
              <a:extLst>
                <a:ext uri="{FF2B5EF4-FFF2-40B4-BE49-F238E27FC236}">
                  <a16:creationId xmlns:a16="http://schemas.microsoft.com/office/drawing/2014/main" id="{EDBB2152-740E-4D6F-99EB-18322EDB2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8" name="Group 6">
            <a:extLst>
              <a:ext uri="{FF2B5EF4-FFF2-40B4-BE49-F238E27FC236}">
                <a16:creationId xmlns:a16="http://schemas.microsoft.com/office/drawing/2014/main" id="{9123633E-4472-4036-96F0-AA28462378F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6395" name="Rectangle 7">
              <a:extLst>
                <a:ext uri="{FF2B5EF4-FFF2-40B4-BE49-F238E27FC236}">
                  <a16:creationId xmlns:a16="http://schemas.microsoft.com/office/drawing/2014/main" id="{B11D2B0B-3D37-41A7-B7A9-F38C9966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6" name="Rectangle 8">
              <a:extLst>
                <a:ext uri="{FF2B5EF4-FFF2-40B4-BE49-F238E27FC236}">
                  <a16:creationId xmlns:a16="http://schemas.microsoft.com/office/drawing/2014/main" id="{29F5611D-1B1F-441C-830A-A7FEA3B0C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9" name="Group 9">
            <a:extLst>
              <a:ext uri="{FF2B5EF4-FFF2-40B4-BE49-F238E27FC236}">
                <a16:creationId xmlns:a16="http://schemas.microsoft.com/office/drawing/2014/main" id="{059B5773-0B4D-4912-98BC-77385188E281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6393" name="Rectangle 10">
              <a:extLst>
                <a:ext uri="{FF2B5EF4-FFF2-40B4-BE49-F238E27FC236}">
                  <a16:creationId xmlns:a16="http://schemas.microsoft.com/office/drawing/2014/main" id="{057D9E88-5FAA-4FB0-A02E-D3D0C0CA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4" name="Rectangle 11">
              <a:extLst>
                <a:ext uri="{FF2B5EF4-FFF2-40B4-BE49-F238E27FC236}">
                  <a16:creationId xmlns:a16="http://schemas.microsoft.com/office/drawing/2014/main" id="{2FB6E19A-5E7A-49A3-9A52-DFAA56FA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390" name="Oval 12">
            <a:extLst>
              <a:ext uri="{FF2B5EF4-FFF2-40B4-BE49-F238E27FC236}">
                <a16:creationId xmlns:a16="http://schemas.microsoft.com/office/drawing/2014/main" id="{6BDC1DDE-A911-4A55-836A-CA917DE5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13">
            <a:extLst>
              <a:ext uri="{FF2B5EF4-FFF2-40B4-BE49-F238E27FC236}">
                <a16:creationId xmlns:a16="http://schemas.microsoft.com/office/drawing/2014/main" id="{6AB29D79-2AB6-4AF6-B820-8E4154BD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14">
            <a:extLst>
              <a:ext uri="{FF2B5EF4-FFF2-40B4-BE49-F238E27FC236}">
                <a16:creationId xmlns:a16="http://schemas.microsoft.com/office/drawing/2014/main" id="{0610CBBB-E88F-4950-A9F5-2181882D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638EE-D09B-4F7B-8EE6-B0C1CB7DED96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751CF-844E-4795-95B5-639CE9603E40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062D2-951A-493F-9628-028C00AAE475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A5EE359-06A3-4317-81D1-CD5D9AD7D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AF8DA266-DA8D-49A7-AB8B-C88910479E1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7421" name="Rectangle 4">
              <a:extLst>
                <a:ext uri="{FF2B5EF4-FFF2-40B4-BE49-F238E27FC236}">
                  <a16:creationId xmlns:a16="http://schemas.microsoft.com/office/drawing/2014/main" id="{6BD8EE94-3CE3-4655-AF43-0B0A4876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2" name="Rectangle 5">
              <a:extLst>
                <a:ext uri="{FF2B5EF4-FFF2-40B4-BE49-F238E27FC236}">
                  <a16:creationId xmlns:a16="http://schemas.microsoft.com/office/drawing/2014/main" id="{1858FA35-FCEE-4987-8436-8FEB38F9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2" name="Group 6">
            <a:extLst>
              <a:ext uri="{FF2B5EF4-FFF2-40B4-BE49-F238E27FC236}">
                <a16:creationId xmlns:a16="http://schemas.microsoft.com/office/drawing/2014/main" id="{8BF1E598-7880-4D86-B702-D2BBE424C28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7419" name="Rectangle 7">
              <a:extLst>
                <a:ext uri="{FF2B5EF4-FFF2-40B4-BE49-F238E27FC236}">
                  <a16:creationId xmlns:a16="http://schemas.microsoft.com/office/drawing/2014/main" id="{E14868A0-ED52-40D5-9421-310D3346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0" name="Rectangle 8">
              <a:extLst>
                <a:ext uri="{FF2B5EF4-FFF2-40B4-BE49-F238E27FC236}">
                  <a16:creationId xmlns:a16="http://schemas.microsoft.com/office/drawing/2014/main" id="{048854E2-BD3E-47A5-89FB-608CCFDD8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3" name="Group 9">
            <a:extLst>
              <a:ext uri="{FF2B5EF4-FFF2-40B4-BE49-F238E27FC236}">
                <a16:creationId xmlns:a16="http://schemas.microsoft.com/office/drawing/2014/main" id="{3CF2A3DF-C283-4A65-AE8B-A5B9529AFD75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7417" name="Rectangle 10">
              <a:extLst>
                <a:ext uri="{FF2B5EF4-FFF2-40B4-BE49-F238E27FC236}">
                  <a16:creationId xmlns:a16="http://schemas.microsoft.com/office/drawing/2014/main" id="{6DADDD23-FD89-462B-81AC-A2D9BB65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8" name="Rectangle 11">
              <a:extLst>
                <a:ext uri="{FF2B5EF4-FFF2-40B4-BE49-F238E27FC236}">
                  <a16:creationId xmlns:a16="http://schemas.microsoft.com/office/drawing/2014/main" id="{F20621FE-14AA-4EEA-A37F-A17C9CD2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414" name="Oval 12">
            <a:extLst>
              <a:ext uri="{FF2B5EF4-FFF2-40B4-BE49-F238E27FC236}">
                <a16:creationId xmlns:a16="http://schemas.microsoft.com/office/drawing/2014/main" id="{0A30D276-0E03-40C3-A27D-A42ABB6C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13">
            <a:extLst>
              <a:ext uri="{FF2B5EF4-FFF2-40B4-BE49-F238E27FC236}">
                <a16:creationId xmlns:a16="http://schemas.microsoft.com/office/drawing/2014/main" id="{F89DBBB8-0810-4E81-ABA2-497003D5D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Oval 14">
            <a:extLst>
              <a:ext uri="{FF2B5EF4-FFF2-40B4-BE49-F238E27FC236}">
                <a16:creationId xmlns:a16="http://schemas.microsoft.com/office/drawing/2014/main" id="{C763204E-0FC3-4869-9FD8-6025E95C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764FC-675F-4D49-B9D0-80074DAAA7E2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A7A3A-DB03-41CB-B4DD-D4A5B657D498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CAF50-93A6-4DAF-99B0-8EF84DF397F4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B1780D6-0DCD-4C82-B61B-8BC59934E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05210EBA-91C8-4D1E-8AD0-E48AED81CC0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8445" name="Rectangle 4">
              <a:extLst>
                <a:ext uri="{FF2B5EF4-FFF2-40B4-BE49-F238E27FC236}">
                  <a16:creationId xmlns:a16="http://schemas.microsoft.com/office/drawing/2014/main" id="{4A1C1FCC-2945-42B7-B7C5-6FEB829E1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6" name="Rectangle 5">
              <a:extLst>
                <a:ext uri="{FF2B5EF4-FFF2-40B4-BE49-F238E27FC236}">
                  <a16:creationId xmlns:a16="http://schemas.microsoft.com/office/drawing/2014/main" id="{0F5F8B0C-6119-4C8F-A455-5E9FD305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36" name="Group 6">
            <a:extLst>
              <a:ext uri="{FF2B5EF4-FFF2-40B4-BE49-F238E27FC236}">
                <a16:creationId xmlns:a16="http://schemas.microsoft.com/office/drawing/2014/main" id="{F95B1176-E0F1-499C-B9F8-BEFFF0E001D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8443" name="Rectangle 7">
              <a:extLst>
                <a:ext uri="{FF2B5EF4-FFF2-40B4-BE49-F238E27FC236}">
                  <a16:creationId xmlns:a16="http://schemas.microsoft.com/office/drawing/2014/main" id="{81B6145D-C82B-489F-97A5-A13A30CC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EB0A7CAA-AEFF-443F-B237-0C81C0A7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37" name="Group 9">
            <a:extLst>
              <a:ext uri="{FF2B5EF4-FFF2-40B4-BE49-F238E27FC236}">
                <a16:creationId xmlns:a16="http://schemas.microsoft.com/office/drawing/2014/main" id="{24CE1896-9E11-4E2B-8D12-46B90AA3AA41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8441" name="Rectangle 10">
              <a:extLst>
                <a:ext uri="{FF2B5EF4-FFF2-40B4-BE49-F238E27FC236}">
                  <a16:creationId xmlns:a16="http://schemas.microsoft.com/office/drawing/2014/main" id="{BA49AF47-E4A8-42A9-9274-F8936214E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2" name="Rectangle 11">
              <a:extLst>
                <a:ext uri="{FF2B5EF4-FFF2-40B4-BE49-F238E27FC236}">
                  <a16:creationId xmlns:a16="http://schemas.microsoft.com/office/drawing/2014/main" id="{D00EE414-D40E-4E33-A8E0-25BDC86A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438" name="Oval 12">
            <a:extLst>
              <a:ext uri="{FF2B5EF4-FFF2-40B4-BE49-F238E27FC236}">
                <a16:creationId xmlns:a16="http://schemas.microsoft.com/office/drawing/2014/main" id="{284BDA11-A4D4-4E9C-88A6-B1581C74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13">
            <a:extLst>
              <a:ext uri="{FF2B5EF4-FFF2-40B4-BE49-F238E27FC236}">
                <a16:creationId xmlns:a16="http://schemas.microsoft.com/office/drawing/2014/main" id="{85DF3C28-5FE8-4001-829F-83C95FDC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14">
            <a:extLst>
              <a:ext uri="{FF2B5EF4-FFF2-40B4-BE49-F238E27FC236}">
                <a16:creationId xmlns:a16="http://schemas.microsoft.com/office/drawing/2014/main" id="{3B333B33-A57A-4BCB-AC00-8B838D63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AD5C1-5986-4465-925B-AF9597E71565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E34A0-E746-4B75-BD93-12696928C12E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AB9B54-C20D-451F-BDEF-748F6080903E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A85FA1-5355-4B99-AFB4-2637822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728FEC-0C0D-4FD3-ACEB-5D18A366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process for solving problems by subdividing a larger problem into smaller cases of the problem itself and then solving the smaller, more trivial parts.</a:t>
            </a:r>
          </a:p>
          <a:p>
            <a:r>
              <a:rPr lang="en-US" dirty="0"/>
              <a:t>A function that calls itself is known as a recursive function.</a:t>
            </a:r>
          </a:p>
          <a:p>
            <a:r>
              <a:rPr lang="en-US" dirty="0"/>
              <a:t>All recursive solutions must satisfy three rules or properties: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recursive solution must contain a base 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recursive solution must contain a recursive 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recursive solution must make progress toward the base case.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A02031-4899-48FE-8C38-8956F4AA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58B70A-2596-4AC7-A330-0D42340A1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Tower of Hanoi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A5DE2B02-00CB-4488-8C8E-B0471AE6949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19469" name="Rectangle 4">
              <a:extLst>
                <a:ext uri="{FF2B5EF4-FFF2-40B4-BE49-F238E27FC236}">
                  <a16:creationId xmlns:a16="http://schemas.microsoft.com/office/drawing/2014/main" id="{87A73341-9155-413E-AA20-4404C42D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Rectangle 5">
              <a:extLst>
                <a:ext uri="{FF2B5EF4-FFF2-40B4-BE49-F238E27FC236}">
                  <a16:creationId xmlns:a16="http://schemas.microsoft.com/office/drawing/2014/main" id="{1EC18121-2A7B-4D01-A132-5084485A6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EABFC507-9F48-4CC1-86B7-ECAF7F7959C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19467" name="Rectangle 7">
              <a:extLst>
                <a:ext uri="{FF2B5EF4-FFF2-40B4-BE49-F238E27FC236}">
                  <a16:creationId xmlns:a16="http://schemas.microsoft.com/office/drawing/2014/main" id="{54ED44F2-3F4A-4610-AB0E-C3B21E91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Rectangle 8">
              <a:extLst>
                <a:ext uri="{FF2B5EF4-FFF2-40B4-BE49-F238E27FC236}">
                  <a16:creationId xmlns:a16="http://schemas.microsoft.com/office/drawing/2014/main" id="{1A8FFFA9-8ECC-46E4-9629-9EABF3E9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1" name="Group 9">
            <a:extLst>
              <a:ext uri="{FF2B5EF4-FFF2-40B4-BE49-F238E27FC236}">
                <a16:creationId xmlns:a16="http://schemas.microsoft.com/office/drawing/2014/main" id="{34581C26-1A43-4F26-915D-A0E8C54A3A1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19465" name="Rectangle 10">
              <a:extLst>
                <a:ext uri="{FF2B5EF4-FFF2-40B4-BE49-F238E27FC236}">
                  <a16:creationId xmlns:a16="http://schemas.microsoft.com/office/drawing/2014/main" id="{2A243BDF-67DA-428B-9847-8E304F6A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6" name="Rectangle 11">
              <a:extLst>
                <a:ext uri="{FF2B5EF4-FFF2-40B4-BE49-F238E27FC236}">
                  <a16:creationId xmlns:a16="http://schemas.microsoft.com/office/drawing/2014/main" id="{647C6194-0FFB-4A4E-96BD-A1C201FE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462" name="Oval 12">
            <a:extLst>
              <a:ext uri="{FF2B5EF4-FFF2-40B4-BE49-F238E27FC236}">
                <a16:creationId xmlns:a16="http://schemas.microsoft.com/office/drawing/2014/main" id="{6CEB9E68-1BBC-4EAF-BC3E-1D00F686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Oval 13">
            <a:extLst>
              <a:ext uri="{FF2B5EF4-FFF2-40B4-BE49-F238E27FC236}">
                <a16:creationId xmlns:a16="http://schemas.microsoft.com/office/drawing/2014/main" id="{A9405CC5-65FC-4FA0-8DFF-EA7E6E81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Oval 14">
            <a:extLst>
              <a:ext uri="{FF2B5EF4-FFF2-40B4-BE49-F238E27FC236}">
                <a16:creationId xmlns:a16="http://schemas.microsoft.com/office/drawing/2014/main" id="{51DF90EC-1D3A-4B05-BCEB-911B3649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CC049-EB07-47A1-A833-98AA6D988865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A7831-A4DE-4791-B937-AC2AA595A82D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5B510-A206-4605-8EB7-ED881CE61111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05DC41C-2D7F-493E-9A9E-F502B7C45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 of Hanoi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48DB5B5B-107E-4C8A-A2BD-6F28556AD9F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057400" cy="2209800"/>
            <a:chOff x="528" y="2496"/>
            <a:chExt cx="1296" cy="1392"/>
          </a:xfrm>
        </p:grpSpPr>
        <p:sp>
          <p:nvSpPr>
            <p:cNvPr id="20493" name="Rectangle 4">
              <a:extLst>
                <a:ext uri="{FF2B5EF4-FFF2-40B4-BE49-F238E27FC236}">
                  <a16:creationId xmlns:a16="http://schemas.microsoft.com/office/drawing/2014/main" id="{B7C7752F-F40A-44CE-A7CF-A28B58CE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Rectangle 5">
              <a:extLst>
                <a:ext uri="{FF2B5EF4-FFF2-40B4-BE49-F238E27FC236}">
                  <a16:creationId xmlns:a16="http://schemas.microsoft.com/office/drawing/2014/main" id="{A0377262-0B0C-4147-8FBC-FCEB7DC99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84" name="Group 6">
            <a:extLst>
              <a:ext uri="{FF2B5EF4-FFF2-40B4-BE49-F238E27FC236}">
                <a16:creationId xmlns:a16="http://schemas.microsoft.com/office/drawing/2014/main" id="{1E97599C-F86E-4936-8E78-22C5ACDFD8A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62400"/>
            <a:ext cx="2057400" cy="2209800"/>
            <a:chOff x="2256" y="2496"/>
            <a:chExt cx="1296" cy="1392"/>
          </a:xfrm>
        </p:grpSpPr>
        <p:sp>
          <p:nvSpPr>
            <p:cNvPr id="20491" name="Rectangle 7">
              <a:extLst>
                <a:ext uri="{FF2B5EF4-FFF2-40B4-BE49-F238E27FC236}">
                  <a16:creationId xmlns:a16="http://schemas.microsoft.com/office/drawing/2014/main" id="{E32A8D83-91C0-4931-A89B-05E1680E0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Rectangle 8">
              <a:extLst>
                <a:ext uri="{FF2B5EF4-FFF2-40B4-BE49-F238E27FC236}">
                  <a16:creationId xmlns:a16="http://schemas.microsoft.com/office/drawing/2014/main" id="{5F907AD6-3FE1-4926-ADD3-EBF0E4CE4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85" name="Group 9">
            <a:extLst>
              <a:ext uri="{FF2B5EF4-FFF2-40B4-BE49-F238E27FC236}">
                <a16:creationId xmlns:a16="http://schemas.microsoft.com/office/drawing/2014/main" id="{7670755F-EF49-4514-8927-5111CAACEAF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62400"/>
            <a:ext cx="2057400" cy="2209800"/>
            <a:chOff x="3936" y="2496"/>
            <a:chExt cx="1296" cy="1392"/>
          </a:xfrm>
        </p:grpSpPr>
        <p:sp>
          <p:nvSpPr>
            <p:cNvPr id="20489" name="Rectangle 10">
              <a:extLst>
                <a:ext uri="{FF2B5EF4-FFF2-40B4-BE49-F238E27FC236}">
                  <a16:creationId xmlns:a16="http://schemas.microsoft.com/office/drawing/2014/main" id="{C497DC1D-ECE8-4D7E-B750-E234EACB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Rectangle 11">
              <a:extLst>
                <a:ext uri="{FF2B5EF4-FFF2-40B4-BE49-F238E27FC236}">
                  <a16:creationId xmlns:a16="http://schemas.microsoft.com/office/drawing/2014/main" id="{E6FB7DAF-DD48-4CD0-A1C0-2836EC36E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86" name="Oval 12">
            <a:extLst>
              <a:ext uri="{FF2B5EF4-FFF2-40B4-BE49-F238E27FC236}">
                <a16:creationId xmlns:a16="http://schemas.microsoft.com/office/drawing/2014/main" id="{2DC5A744-A5C2-4511-8CD3-8E8600F2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Oval 13">
            <a:extLst>
              <a:ext uri="{FF2B5EF4-FFF2-40B4-BE49-F238E27FC236}">
                <a16:creationId xmlns:a16="http://schemas.microsoft.com/office/drawing/2014/main" id="{8F6D6CEF-13BB-4787-8267-F501B0E2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Oval 14">
            <a:extLst>
              <a:ext uri="{FF2B5EF4-FFF2-40B4-BE49-F238E27FC236}">
                <a16:creationId xmlns:a16="http://schemas.microsoft.com/office/drawing/2014/main" id="{08F8F99D-2E52-421E-BA6F-913DF5A9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AA8AA-270C-4356-9827-BABF739D2675}"/>
              </a:ext>
            </a:extLst>
          </p:cNvPr>
          <p:cNvSpPr txBox="1"/>
          <p:nvPr/>
        </p:nvSpPr>
        <p:spPr>
          <a:xfrm>
            <a:off x="2978864" y="618238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44CA4-EC26-4177-92BA-4F9196D605C9}"/>
              </a:ext>
            </a:extLst>
          </p:cNvPr>
          <p:cNvSpPr txBox="1"/>
          <p:nvPr/>
        </p:nvSpPr>
        <p:spPr>
          <a:xfrm>
            <a:off x="5540392" y="6172200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9B2AC-F4F5-4E0A-B39D-3FFC7089A180}"/>
              </a:ext>
            </a:extLst>
          </p:cNvPr>
          <p:cNvSpPr txBox="1"/>
          <p:nvPr/>
        </p:nvSpPr>
        <p:spPr>
          <a:xfrm>
            <a:off x="8136732" y="6182388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10F5-9887-4218-BB27-17B49230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Tower of Hanoi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CE12C-8CD3-45B5-84AD-1182D9BF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8F66E14-39D5-4824-85A7-B9696F18F7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7"/>
            <a:ext cx="9378722" cy="2499175"/>
            <a:chOff x="1776" y="1610"/>
            <a:chExt cx="4128" cy="110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4319BB6-DD3C-4466-AAB0-410D1B82E7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76" y="1610"/>
              <a:ext cx="4128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416763A-B770-44C3-9107-4A6C9BA12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1610"/>
              <a:ext cx="4134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57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9A75-5D5D-4887-9E08-D6DF749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Tower of Hanoi – Output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45E4-2DB8-48DB-A12B-D558CA50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move( 3, 1, 3, 2 )</a:t>
            </a:r>
          </a:p>
          <a:p>
            <a:r>
              <a:rPr lang="en-US" dirty="0"/>
              <a:t>Move 1 -&gt; 3</a:t>
            </a:r>
          </a:p>
          <a:p>
            <a:r>
              <a:rPr lang="en-US" dirty="0"/>
              <a:t>Move 1 -&gt; 2</a:t>
            </a:r>
          </a:p>
          <a:p>
            <a:r>
              <a:rPr lang="en-US" dirty="0"/>
              <a:t>Move 3 -&gt; 2</a:t>
            </a:r>
          </a:p>
          <a:p>
            <a:r>
              <a:rPr lang="en-US" dirty="0"/>
              <a:t>Move 1 -&gt; 3</a:t>
            </a:r>
          </a:p>
          <a:p>
            <a:r>
              <a:rPr lang="en-US" dirty="0"/>
              <a:t>Move 2 -&gt; 1</a:t>
            </a:r>
          </a:p>
          <a:p>
            <a:r>
              <a:rPr lang="en-US" dirty="0"/>
              <a:t>Move 2 -&gt; 3</a:t>
            </a:r>
          </a:p>
          <a:p>
            <a:r>
              <a:rPr lang="en-US" dirty="0"/>
              <a:t>Move 1 -&gt;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53A6-D0FA-4E23-9CC4-1A70116C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94F6-93C9-423B-86C9-D0321AF8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Tower of Hanoi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9BA4F-955F-4EF9-984D-B48E83BB4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anose="05000000000000000000" pitchFamily="2" charset="2"/>
                  </a:rPr>
                  <a:t>1 disk  1 move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2 disks  3 moves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3 disks  7 moves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4 disks  15 moves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disks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-US" dirty="0"/>
                  <a:t> moves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9BA4F-955F-4EF9-984D-B48E83BB4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2C7E-7B14-4EF6-B3A0-CFB3873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6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7216-33AF-420E-AAF6-BFECD3A4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Tower of Hanoi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AADCB-94D9-40F4-A2D8-22CF66E1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25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1FEBBCC-F4D1-4646-A01D-5C9241C85E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10763250" cy="3795712"/>
            <a:chOff x="528" y="1065"/>
            <a:chExt cx="6780" cy="2391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C9B39C8-27FC-428E-B781-B4F24EACE3F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6780" cy="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C76B6099-46B2-4644-8884-11EDD5580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6788" cy="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349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Playing Tic-</a:t>
            </a:r>
            <a:r>
              <a:rPr lang="en-US" dirty="0" err="1"/>
              <a:t>Tac</a:t>
            </a:r>
            <a:r>
              <a:rPr lang="en-US" dirty="0"/>
              <a:t>-Toe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Consider the game of tic-tac-toe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If you play tic-tac-toe against a computer, how does the computer make its decisions?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040" y="4339176"/>
            <a:ext cx="1843200" cy="184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3280" y="4339176"/>
            <a:ext cx="1843200" cy="184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Game Tree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Provides the sequence of all possible moves that can be made in the game for both opponents.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computer can evaluate the game tree and determine its best move.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For tic-tac-toe, the best move is one that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allows it to win before its opponent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 the fewest possible moves.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“computer” can evaluate every possible move much faster than a human.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Game Tree Example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Suppose you (O) have been playing against the computer (X)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and now it's the computer's turn.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4400" y="3570621"/>
            <a:ext cx="1843200" cy="184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Game Tree Example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computer would need to evaluate all of its possible moves to determine the best.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5760" y="2695964"/>
            <a:ext cx="7560000" cy="31064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D0A-CBBF-4CAF-B2DC-F7080A3F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99C2B-0107-443C-8E5E-E98937B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766766-3F2B-4DC8-8BF5-B8BD566C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340"/>
            <a:ext cx="3643952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def printRev( n ):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if n &gt; 0 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print( n 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printRev( n-1 )</a:t>
            </a:r>
            <a:endParaRPr kumimoji="0" lang="en-US" altLang="en-US" sz="5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FE05EC1B-FE55-4454-9C9C-0818973C4C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40350" y="549275"/>
            <a:ext cx="3932238" cy="6056313"/>
            <a:chOff x="3364" y="346"/>
            <a:chExt cx="2477" cy="3815"/>
          </a:xfrm>
        </p:grpSpPr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D828E230-2096-42F8-9332-F41D4857CD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64" y="346"/>
              <a:ext cx="2477" cy="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5" name="Picture 7">
              <a:extLst>
                <a:ext uri="{FF2B5EF4-FFF2-40B4-BE49-F238E27FC236}">
                  <a16:creationId xmlns:a16="http://schemas.microsoft.com/office/drawing/2014/main" id="{CDA5F268-682B-4B91-982A-189CB936E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" y="346"/>
              <a:ext cx="2484" cy="3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87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Game Tree Example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following figure shows the rest of the tree for a movement in the upper-right square.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960" y="2778142"/>
            <a:ext cx="4534560" cy="3770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D31A-049B-4010-9C53-D534290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DFAD-9BE0-411A-8354-C762BF01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Assignment should be solved using recursive technique.</a:t>
            </a:r>
          </a:p>
          <a:p>
            <a:pPr lvl="1"/>
            <a:r>
              <a:rPr lang="en-US" dirty="0"/>
              <a:t>Assignment should not be solved by using Minmax or Alpha-Beta pruning algorithm.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Submission Deadline : 15 January 2023 @11:59PM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CBFA7-AF8A-4D9A-9DCF-AF487B0C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solidFill>
            <a:srgbClr val="E6E6E6"/>
          </a:solidFill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8-Queens Problem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task is to place 8 queens onto a chessboard such that no queen can attack another queen.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Uses a standard 8 x 8 chess board.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There are 92 solutions to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Queen Moves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queen can move and attack any piece of the opponent by moving in any direction along a straight line.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4240" y="3297327"/>
            <a:ext cx="2962080" cy="2962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Sample Solutions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2064-61D5-413F-895D-EDDA8648542C}" type="slidenum">
              <a:rPr lang="en-US"/>
              <a:pPr/>
              <a:t>34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8081" y="2076699"/>
            <a:ext cx="7397280" cy="33152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To develop an algorithm, we consider the smaller 4-queens problem.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Since no two queens can occupy the same column, we can proceed one column at a time.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Place a queen in position (0, 0).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4647657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This move eliminates a number of squares for the placement of additional queens.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2903345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move to the second column and place a queen at position (2, 1)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2903345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3</a:t>
            </a:r>
            <a:r>
              <a:rPr lang="en-US" baseline="33000" dirty="0"/>
              <a:t>rd</a:t>
            </a:r>
            <a:r>
              <a:rPr lang="en-US" dirty="0"/>
              <a:t> queen should be placed in the 3</a:t>
            </a:r>
            <a:r>
              <a:rPr lang="en-US" baseline="33000" dirty="0"/>
              <a:t>rd</a:t>
            </a:r>
            <a:r>
              <a:rPr lang="en-US" dirty="0"/>
              <a:t> column. 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But there are no open cells in the third column.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So there is no solution based on the placement of the first 2 queens.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3853672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have to backtrack: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go back to the previous column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pickup the last queen placed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try to find another valid cell in that column.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3927164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D0A-CBBF-4CAF-B2DC-F7080A3F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99C2B-0107-443C-8E5E-E98937B1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5740A5-B8F4-44CE-A3A9-66758F95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3564338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printInc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 n 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if n &gt; 0 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printInc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 n-1 )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 n 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26AC06DF-7D53-4429-9FB2-95C18C7CC6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5125" y="471488"/>
            <a:ext cx="4040188" cy="6113462"/>
            <a:chOff x="3430" y="297"/>
            <a:chExt cx="2545" cy="3851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984F2AC2-75F5-4D57-AE40-3F91D6873E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30" y="297"/>
              <a:ext cx="2545" cy="3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50EC94CF-70BA-4901-B99F-D34F5CA82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" y="297"/>
              <a:ext cx="2552" cy="3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1015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Place a queen at position (3,1) and move forward.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2695963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 the 3</a:t>
            </a:r>
            <a:r>
              <a:rPr lang="en-US" baseline="33000" dirty="0"/>
              <a:t>rd</a:t>
            </a:r>
            <a:r>
              <a:rPr lang="en-US" dirty="0"/>
              <a:t> column, we can now place a queen at position (1,2).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But now we have no open slots in the 4</a:t>
            </a:r>
            <a:r>
              <a:rPr lang="en-US" baseline="33000" dirty="0"/>
              <a:t>th</a:t>
            </a:r>
            <a:r>
              <a:rPr lang="en-US" dirty="0"/>
              <a:t> column.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3850357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again must backtrack and pick up the queen from the 3</a:t>
            </a:r>
            <a:r>
              <a:rPr lang="en-US" baseline="33000" dirty="0"/>
              <a:t>rd</a:t>
            </a:r>
            <a:r>
              <a:rPr lang="en-US" dirty="0"/>
              <a:t> column.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But there are no other empty cells in the 3</a:t>
            </a:r>
            <a:r>
              <a:rPr lang="en-US" baseline="33000" dirty="0"/>
              <a:t>rd</a:t>
            </a:r>
            <a:r>
              <a:rPr lang="en-US" dirty="0"/>
              <a:t> column.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4282532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must backtrack yet again and pick up the queen from the 2</a:t>
            </a:r>
            <a:r>
              <a:rPr lang="en-US" baseline="33000" dirty="0"/>
              <a:t>rd</a:t>
            </a:r>
            <a:r>
              <a:rPr lang="en-US" dirty="0"/>
              <a:t> column.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But there are no other empty cells in the 2</a:t>
            </a:r>
            <a:r>
              <a:rPr lang="en-US" baseline="33000" dirty="0"/>
              <a:t>nd</a:t>
            </a:r>
            <a:r>
              <a:rPr lang="en-US" dirty="0"/>
              <a:t> </a:t>
            </a:r>
            <a:r>
              <a:rPr lang="en-US" baseline="33000" dirty="0"/>
              <a:t> </a:t>
            </a:r>
            <a:r>
              <a:rPr lang="en-US" dirty="0"/>
              <a:t> column either.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4108752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So we backtrack one more time and pick up the queen from the 1</a:t>
            </a:r>
            <a:r>
              <a:rPr lang="en-US" baseline="33000" dirty="0"/>
              <a:t>st</a:t>
            </a:r>
            <a:r>
              <a:rPr lang="en-US" dirty="0"/>
              <a:t> column.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then try again to place a queen in the 1</a:t>
            </a:r>
            <a:r>
              <a:rPr lang="en-US" baseline="33000" dirty="0"/>
              <a:t>st</a:t>
            </a:r>
            <a:r>
              <a:rPr lang="en-US" dirty="0"/>
              <a:t>  column.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3893433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 the 1</a:t>
            </a:r>
            <a:r>
              <a:rPr lang="en-US" baseline="33000" dirty="0"/>
              <a:t>st</a:t>
            </a:r>
            <a:r>
              <a:rPr lang="en-US" dirty="0"/>
              <a:t> column, we can place a queen at position (1, 0).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9200" y="3344793"/>
            <a:ext cx="2073600" cy="2073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4-Queens Problem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again continue with the process and attempt to find open positions in each of the remaining columns.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can use a similar approach to solve the original 8-queens problem.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7600" y="4512956"/>
            <a:ext cx="7212960" cy="1843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N-Queens Board ADT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</a:t>
            </a:r>
            <a:r>
              <a:rPr lang="en-US" i="1" dirty="0">
                <a:solidFill>
                  <a:srgbClr val="003B7C"/>
                </a:solidFill>
              </a:rPr>
              <a:t>n-queens board</a:t>
            </a:r>
            <a:r>
              <a:rPr lang="en-US" dirty="0"/>
              <a:t> is used for positioning queens on a square board for use in solving the n-queens problem.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consists of </a:t>
            </a:r>
            <a:r>
              <a:rPr lang="en-US" i="1" dirty="0"/>
              <a:t>n x n</a:t>
            </a:r>
            <a:r>
              <a:rPr lang="en-US" dirty="0"/>
              <a:t> squares.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each square is identified by index </a:t>
            </a:r>
            <a:r>
              <a:rPr lang="en-US" i="1" dirty="0"/>
              <a:t>[0...n)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graphicFrame>
        <p:nvGraphicFramePr>
          <p:cNvPr id="73731" name="Group 3"/>
          <p:cNvGraphicFramePr>
            <a:graphicFrameLocks noGrp="1"/>
          </p:cNvGraphicFramePr>
          <p:nvPr/>
        </p:nvGraphicFramePr>
        <p:xfrm>
          <a:off x="3247681" y="4960171"/>
          <a:ext cx="6222240" cy="1761305"/>
        </p:xfrm>
        <a:graphic>
          <a:graphicData uri="http://schemas.openxmlformats.org/drawingml/2006/table">
            <a:tbl>
              <a:tblPr/>
              <a:tblGrid>
                <a:gridCol w="311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1305">
                <a:tc>
                  <a:txBody>
                    <a:bodyPr/>
                    <a:lstStyle/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NQueensBoard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 n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size()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numQueens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unguarded( row,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col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 )</a:t>
                      </a:r>
                    </a:p>
                  </a:txBody>
                  <a:tcPr marL="57473" marR="57473" marT="188766" marB="57479" horzOverflow="overflow">
                    <a:lnL>
                      <a:noFill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placeQueen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 row,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col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removeQueen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 row,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col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reset()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draw()</a:t>
                      </a:r>
                    </a:p>
                  </a:txBody>
                  <a:tcPr marL="57473" marR="57473" marT="188766" marB="57479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8-Queens Solution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CAAE-EB0F-441B-A076-4EAC16F20FD4}" type="slidenum">
              <a:rPr lang="en-US"/>
              <a:pPr/>
              <a:t>48</a:t>
            </a:fld>
            <a:endParaRPr lang="en-US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171360" y="1602889"/>
            <a:ext cx="5847840" cy="3583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343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solveNQueens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board,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):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board.numQueens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() ==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board.size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()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True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row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range(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board.size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() ):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board.unguarded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row,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):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board.placeQueen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row,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)   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board.solveNQueens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board, col+1 )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True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board.removeQueen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row,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col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)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False   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6FBB-1A76-4C6D-A2BF-FDEE14D6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B9960-115B-4275-90E2-8FC9C20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5C8F1-D13B-4859-8DAE-72C3455D0C6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72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×…×1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5C8F1-D13B-4859-8DAE-72C3455D0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7272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A311F3-A895-4685-9310-38E2A7504AAB}"/>
                  </a:ext>
                </a:extLst>
              </p:cNvPr>
              <p:cNvSpPr txBox="1"/>
              <p:nvPr/>
            </p:nvSpPr>
            <p:spPr>
              <a:xfrm>
                <a:off x="1479369" y="2269783"/>
                <a:ext cx="244490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1!=1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2!=2×1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3!=3×2×1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4!=4×3×2×1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5!=5×4×3×2×1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A311F3-A895-4685-9310-38E2A7504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9" y="2269783"/>
                <a:ext cx="2444900" cy="203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D46092-AA5F-432B-A0C9-6D839108F193}"/>
                  </a:ext>
                </a:extLst>
              </p:cNvPr>
              <p:cNvSpPr txBox="1"/>
              <p:nvPr/>
            </p:nvSpPr>
            <p:spPr>
              <a:xfrm>
                <a:off x="1479369" y="4072827"/>
                <a:ext cx="191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1!=1×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2!=2×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3!=3×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4!=4×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5!=5×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D46092-AA5F-432B-A0C9-6D839108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9" y="4072827"/>
                <a:ext cx="1918346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518DE6-7F6F-495D-88B0-4DC8F5DB6ABC}"/>
                  </a:ext>
                </a:extLst>
              </p:cNvPr>
              <p:cNvSpPr txBox="1"/>
              <p:nvPr/>
            </p:nvSpPr>
            <p:spPr>
              <a:xfrm>
                <a:off x="4717576" y="2060020"/>
                <a:ext cx="420493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518DE6-7F6F-495D-88B0-4DC8F5DB6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76" y="2060020"/>
                <a:ext cx="420493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4">
            <a:extLst>
              <a:ext uri="{FF2B5EF4-FFF2-40B4-BE49-F238E27FC236}">
                <a16:creationId xmlns:a16="http://schemas.microsoft.com/office/drawing/2014/main" id="{1E55BE10-546B-49CF-8F2A-0650A24B9A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5650" y="3046413"/>
            <a:ext cx="7421563" cy="2230437"/>
            <a:chOff x="2876" y="1919"/>
            <a:chExt cx="4675" cy="1405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128672B0-77AF-44B6-B551-BE55BAB658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76" y="1919"/>
              <a:ext cx="4675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390A4626-F1E2-40CA-BDED-4C92FEEC0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6" y="1919"/>
              <a:ext cx="4682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198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D1DB-958A-4F98-9A07-8E88BAD9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136F96-737B-4EFE-9325-A69BA53B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4C6CA4-53E0-4DD7-BCEE-15A2526E785B}"/>
              </a:ext>
            </a:extLst>
          </p:cNvPr>
          <p:cNvGrpSpPr/>
          <p:nvPr/>
        </p:nvGrpSpPr>
        <p:grpSpPr>
          <a:xfrm>
            <a:off x="3155950" y="1709738"/>
            <a:ext cx="5880100" cy="4646612"/>
            <a:chOff x="3155950" y="1709738"/>
            <a:chExt cx="5880100" cy="46466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373D3F23-E452-46AB-89EC-F25C4B23C7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55950" y="1709738"/>
              <a:ext cx="5880100" cy="4646612"/>
              <a:chOff x="1988" y="1077"/>
              <a:chExt cx="3704" cy="2927"/>
            </a:xfrm>
          </p:grpSpPr>
          <p:sp>
            <p:nvSpPr>
              <p:cNvPr id="7" name="AutoShape 3">
                <a:extLst>
                  <a:ext uri="{FF2B5EF4-FFF2-40B4-BE49-F238E27FC236}">
                    <a16:creationId xmlns:a16="http://schemas.microsoft.com/office/drawing/2014/main" id="{CB7124C1-691F-44B3-B9A8-1F5820F9855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988" y="1077"/>
                <a:ext cx="3704" cy="2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E8B52059-FB21-496B-9EC6-72E1B2CABB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8" y="1077"/>
                <a:ext cx="3712" cy="2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77E1B4-77D7-4289-982C-5FDBEEB62CFC}"/>
                </a:ext>
              </a:extLst>
            </p:cNvPr>
            <p:cNvSpPr txBox="1"/>
            <p:nvPr/>
          </p:nvSpPr>
          <p:spPr>
            <a:xfrm>
              <a:off x="5186150" y="4737986"/>
              <a:ext cx="442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96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0F45-07ED-4EB8-8FE7-00A1094D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24D7B0D-24AC-4720-995E-9944D4DC6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431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Fibonacci sequence is a sequence of integer values in which the first two values are both 1 and each subsequent value is the sum of the two previous values.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Fibonacci number can be computed by the recurrence relation (for n &gt; 0):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24D7B0D-24AC-4720-995E-9944D4DC6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43163"/>
              </a:xfrm>
              <a:blipFill>
                <a:blip r:embed="rId2"/>
                <a:stretch>
                  <a:fillRect l="-1043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4EC5-E806-4C47-8AFD-9F49D118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E6A7F-0DDF-452E-9A82-EC7A9FDF09D8}"/>
                  </a:ext>
                </a:extLst>
              </p:cNvPr>
              <p:cNvSpPr txBox="1"/>
              <p:nvPr/>
            </p:nvSpPr>
            <p:spPr>
              <a:xfrm>
                <a:off x="4353637" y="3151188"/>
                <a:ext cx="3889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0,1,1,2,3,5,8,13,21,34,55,89,…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DE6A7F-0DDF-452E-9A82-EC7A9FD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37" y="3151188"/>
                <a:ext cx="3889611" cy="461665"/>
              </a:xfrm>
              <a:prstGeom prst="rect">
                <a:avLst/>
              </a:prstGeom>
              <a:blipFill>
                <a:blip r:embed="rId3"/>
                <a:stretch>
                  <a:fillRect l="-313" r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8">
            <a:extLst>
              <a:ext uri="{FF2B5EF4-FFF2-40B4-BE49-F238E27FC236}">
                <a16:creationId xmlns:a16="http://schemas.microsoft.com/office/drawing/2014/main" id="{A9ED68AC-4B0B-411D-A2B9-6CC22C782C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08250" y="4514850"/>
            <a:ext cx="7580313" cy="1230313"/>
            <a:chOff x="1580" y="2844"/>
            <a:chExt cx="4775" cy="775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BD2A5842-D136-4314-B158-F88528CD07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0" y="2844"/>
              <a:ext cx="4775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904D7B5D-7567-4CCF-A352-75931C0FF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" y="2844"/>
              <a:ext cx="4784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109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435-52E4-4336-BD05-C8E2DB9E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Sequence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6ADAF-955F-477A-A4B9-74CF0E7B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364787-FF56-9693-2ECA-47C36806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7729"/>
            <a:ext cx="8379858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fact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assert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 &gt;=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"Fibonacci not defined for n &lt; 1."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n&lt;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fact(n-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)+fact(n-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921-944E-4EB3-AA22-9B18526A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Sequence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41BDB-EE3B-4471-9E77-C73B207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F0CB32A-4130-4CD1-B9C7-A6481D0ACC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63650" y="1706563"/>
            <a:ext cx="9664700" cy="4832350"/>
            <a:chOff x="796" y="1075"/>
            <a:chExt cx="6088" cy="304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BBA672B-33EA-486A-9A26-79A0213A86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96" y="1075"/>
              <a:ext cx="6088" cy="3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0234ED9A-2632-47B8-986F-841E16167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" y="1075"/>
              <a:ext cx="6096" cy="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462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B7B77E-7A87-4DD1-805D-5CF911460AF1}"/>
</file>

<file path=customXml/itemProps2.xml><?xml version="1.0" encoding="utf-8"?>
<ds:datastoreItem xmlns:ds="http://schemas.openxmlformats.org/officeDocument/2006/customXml" ds:itemID="{6FCC751C-C260-4283-959A-976D232740B8}"/>
</file>

<file path=customXml/itemProps3.xml><?xml version="1.0" encoding="utf-8"?>
<ds:datastoreItem xmlns:ds="http://schemas.openxmlformats.org/officeDocument/2006/customXml" ds:itemID="{6934D6D4-835D-4BFA-A86D-EDC2135720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8963</TotalTime>
  <Words>1433</Words>
  <Application>Microsoft Office PowerPoint</Application>
  <PresentationFormat>Widescreen</PresentationFormat>
  <Paragraphs>253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JetBrains Mono</vt:lpstr>
      <vt:lpstr>Symbol</vt:lpstr>
      <vt:lpstr>Times New Roman</vt:lpstr>
      <vt:lpstr>Wingdings</vt:lpstr>
      <vt:lpstr>Office Theme</vt:lpstr>
      <vt:lpstr>Recursion</vt:lpstr>
      <vt:lpstr>Recursion</vt:lpstr>
      <vt:lpstr>Recursion</vt:lpstr>
      <vt:lpstr>Recursion</vt:lpstr>
      <vt:lpstr>Factorials</vt:lpstr>
      <vt:lpstr>Factorials</vt:lpstr>
      <vt:lpstr>The Fibonacci Sequence</vt:lpstr>
      <vt:lpstr>The Fibonacci Sequence</vt:lpstr>
      <vt:lpstr>The Fibonacci Sequence</vt:lpstr>
      <vt:lpstr>Recursive Binary Search</vt:lpstr>
      <vt:lpstr>Recursive Binary Search</vt:lpstr>
      <vt:lpstr>Towers of Hanoi</vt:lpstr>
      <vt:lpstr>Towers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 – Output </vt:lpstr>
      <vt:lpstr>Tower of Hanoi</vt:lpstr>
      <vt:lpstr>Tower of Hanoi</vt:lpstr>
      <vt:lpstr>Playing Tic-Tac-Toe</vt:lpstr>
      <vt:lpstr>Game Tree</vt:lpstr>
      <vt:lpstr>Game Tree Example</vt:lpstr>
      <vt:lpstr>Game Tree Example</vt:lpstr>
      <vt:lpstr>Game Tree Example</vt:lpstr>
      <vt:lpstr>Game Tree Example</vt:lpstr>
      <vt:lpstr>The 8-Queens Problem</vt:lpstr>
      <vt:lpstr>Queen Moves</vt:lpstr>
      <vt:lpstr>Sample Solutions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4-Queens Problem</vt:lpstr>
      <vt:lpstr>N-Queens Board ADT</vt:lpstr>
      <vt:lpstr>8-Queens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18</cp:revision>
  <dcterms:created xsi:type="dcterms:W3CDTF">2021-11-10T09:18:07Z</dcterms:created>
  <dcterms:modified xsi:type="dcterms:W3CDTF">2023-01-11T09:59:16Z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