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74" r:id="rId3"/>
    <p:sldId id="275" r:id="rId4"/>
    <p:sldId id="276" r:id="rId5"/>
    <p:sldId id="328" r:id="rId6"/>
    <p:sldId id="277" r:id="rId7"/>
    <p:sldId id="278" r:id="rId8"/>
    <p:sldId id="279" r:id="rId9"/>
    <p:sldId id="32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330" r:id="rId23"/>
    <p:sldId id="292" r:id="rId24"/>
    <p:sldId id="293" r:id="rId25"/>
    <p:sldId id="294" r:id="rId26"/>
    <p:sldId id="331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E8016-AED8-4194-B439-81115742F6A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159AC-09E9-47F4-84F7-92FD7274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9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D5129A-6F93-42DC-A6FD-269E0792FF02}" type="slidenum">
              <a:rPr lang="en-US"/>
              <a:pPr/>
              <a:t>2</a:t>
            </a:fld>
            <a:endParaRPr 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00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FEABE2-2E8B-4184-AC98-B62D5622C375}" type="slidenum">
              <a:rPr lang="en-US"/>
              <a:pPr/>
              <a:t>12</a:t>
            </a:fld>
            <a:endParaRPr lang="en-US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33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0EADE8-FBF0-4DB6-9604-E1CE1787A1D3}" type="slidenum">
              <a:rPr lang="en-US"/>
              <a:pPr/>
              <a:t>13</a:t>
            </a:fld>
            <a:endParaRPr lang="en-US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263B1C-8A40-4F02-8997-BD48805EE416}" type="slidenum">
              <a:rPr lang="en-US"/>
              <a:pPr/>
              <a:t>14</a:t>
            </a:fld>
            <a:endParaRPr lang="en-US"/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35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5C5715-3C80-4DB6-8861-B5C61BFAFF4A}" type="slidenum">
              <a:rPr lang="en-US"/>
              <a:pPr/>
              <a:t>15</a:t>
            </a:fld>
            <a:endParaRPr 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01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FA1AC9-B91D-4FB5-9D8F-B7BD03987A04}" type="slidenum">
              <a:rPr lang="en-US"/>
              <a:pPr/>
              <a:t>16</a:t>
            </a:fld>
            <a:endParaRPr lang="en-US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28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E91BAC-4571-4511-854A-507D285F6B3D}" type="slidenum">
              <a:rPr lang="en-US"/>
              <a:pPr/>
              <a:t>17</a:t>
            </a:fld>
            <a:endParaRPr 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34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B667E5-E876-400B-96AA-830A12F2B54A}" type="slidenum">
              <a:rPr lang="en-US"/>
              <a:pPr/>
              <a:t>18</a:t>
            </a:fld>
            <a:endParaRPr 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63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947EBA-FD30-4306-BF0F-79A823C3BEC6}" type="slidenum">
              <a:rPr lang="en-US"/>
              <a:pPr/>
              <a:t>19</a:t>
            </a:fld>
            <a:endParaRPr 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79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7AB54F-1FF3-4997-A34B-3FEB166C074A}" type="slidenum">
              <a:rPr lang="en-US"/>
              <a:pPr/>
              <a:t>20</a:t>
            </a:fld>
            <a:endParaRPr lang="en-US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83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D17FE1-BC9E-4FE3-B3FF-D828C6C59CC0}" type="slidenum">
              <a:rPr lang="en-US"/>
              <a:pPr/>
              <a:t>21</a:t>
            </a:fld>
            <a:endParaRPr lang="en-US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1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D5DD41-1299-4911-8352-E6917DA81413}" type="slidenum">
              <a:rPr lang="en-US"/>
              <a:pPr/>
              <a:t>3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3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29089D-4365-4B36-8A15-C9A9DD1559AB}" type="slidenum">
              <a:rPr lang="en-US"/>
              <a:pPr/>
              <a:t>23</a:t>
            </a:fld>
            <a:endParaRPr lang="en-US"/>
          </a:p>
        </p:txBody>
      </p:sp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D9CAA7-5601-4966-8D42-83F06C8856E2}" type="slidenum">
              <a:rPr lang="en-US"/>
              <a:pPr/>
              <a:t>24</a:t>
            </a:fld>
            <a:endParaRPr lang="en-U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25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AFBF43-5318-412F-912C-5EEB7825D5D2}" type="slidenum">
              <a:rPr lang="en-US"/>
              <a:pPr/>
              <a:t>25</a:t>
            </a:fld>
            <a:endParaRPr lang="en-US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08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A19356-B30F-484D-B7E8-97A58858A6FF}" type="slidenum">
              <a:rPr lang="en-US"/>
              <a:pPr/>
              <a:t>27</a:t>
            </a:fld>
            <a:endParaRPr lang="en-US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48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E580D4-155A-4175-8E54-70778B7A9B0B}" type="slidenum">
              <a:rPr lang="en-US"/>
              <a:pPr/>
              <a:t>28</a:t>
            </a:fld>
            <a:endParaRPr 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27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37E4FF-9BD0-402B-93A8-8713989FDCBE}" type="slidenum">
              <a:rPr lang="en-US"/>
              <a:pPr/>
              <a:t>29</a:t>
            </a:fld>
            <a:endParaRPr 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83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8D72D9-3FC6-4160-812D-207ADBA23756}" type="slidenum">
              <a:rPr lang="en-US"/>
              <a:pPr/>
              <a:t>30</a:t>
            </a:fld>
            <a:endParaRPr lang="en-US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84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C2F217-151B-414F-97C7-E5D8D766DE64}" type="slidenum">
              <a:rPr lang="en-US"/>
              <a:pPr/>
              <a:t>31</a:t>
            </a:fld>
            <a:endParaRPr lang="en-US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85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94D3A9-841E-49C3-957A-5695C055C186}" type="slidenum">
              <a:rPr lang="en-US"/>
              <a:pPr/>
              <a:t>32</a:t>
            </a:fld>
            <a:endParaRPr 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00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84C71-20AF-41C9-B8CE-EB3378858B62}" type="slidenum">
              <a:rPr lang="en-US"/>
              <a:pPr/>
              <a:t>33</a:t>
            </a:fld>
            <a:endParaRPr lang="en-US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1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FA0AB4-A64D-47D0-924B-617DCC8E2006}" type="slidenum">
              <a:rPr lang="en-US"/>
              <a:pPr/>
              <a:t>4</a:t>
            </a:fld>
            <a:endParaRPr 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227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A59020-F23C-4E5E-8328-2A475341267D}" type="slidenum">
              <a:rPr lang="en-US"/>
              <a:pPr/>
              <a:t>34</a:t>
            </a:fld>
            <a:endParaRPr lang="en-US"/>
          </a:p>
        </p:txBody>
      </p:sp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632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42087B-42EE-4225-8FE0-1B248C76F406}" type="slidenum">
              <a:rPr lang="en-US"/>
              <a:pPr/>
              <a:t>35</a:t>
            </a:fld>
            <a:endParaRPr lang="en-US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05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7CFB01-5E79-4597-BCEB-D4CCE103FE1D}" type="slidenum">
              <a:rPr lang="en-US"/>
              <a:pPr/>
              <a:t>36</a:t>
            </a:fld>
            <a:endParaRPr lang="en-US"/>
          </a:p>
        </p:txBody>
      </p:sp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69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A7CD64-07ED-4AC5-9DB3-9A92BA7CCD73}" type="slidenum">
              <a:rPr lang="en-US"/>
              <a:pPr/>
              <a:t>37</a:t>
            </a:fld>
            <a:endParaRPr lang="en-US"/>
          </a:p>
        </p:txBody>
      </p:sp>
      <p:sp>
        <p:nvSpPr>
          <p:cNvPr id="952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700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01D65D-1602-45A3-9258-4F9CCFC9841A}" type="slidenum">
              <a:rPr lang="en-US"/>
              <a:pPr/>
              <a:t>38</a:t>
            </a:fld>
            <a:endParaRPr lang="en-US"/>
          </a:p>
        </p:txBody>
      </p:sp>
      <p:sp>
        <p:nvSpPr>
          <p:cNvPr id="962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50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10B092-77DA-43D4-9E86-7FFBF6FC1DEB}" type="slidenum">
              <a:rPr lang="en-US"/>
              <a:pPr/>
              <a:t>39</a:t>
            </a:fld>
            <a:endParaRPr lang="en-US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405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5D3FA0-14B8-41B6-B66E-955BC3C03F29}" type="slidenum">
              <a:rPr lang="en-US"/>
              <a:pPr/>
              <a:t>40</a:t>
            </a:fld>
            <a:endParaRPr lang="en-US"/>
          </a:p>
        </p:txBody>
      </p:sp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637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E61E81-8D8E-4467-9EC7-E009E1EFBAF4}" type="slidenum">
              <a:rPr lang="en-US"/>
              <a:pPr/>
              <a:t>41</a:t>
            </a:fld>
            <a:endParaRPr lang="en-US"/>
          </a:p>
        </p:txBody>
      </p:sp>
      <p:sp>
        <p:nvSpPr>
          <p:cNvPr id="993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127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9334BB-EBB7-4AF5-B049-F85BDEB6C634}" type="slidenum">
              <a:rPr lang="en-US"/>
              <a:pPr/>
              <a:t>42</a:t>
            </a:fld>
            <a:endParaRPr lang="en-US"/>
          </a:p>
        </p:txBody>
      </p:sp>
      <p:sp>
        <p:nvSpPr>
          <p:cNvPr id="1003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80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4BC741-3B06-4477-817B-5FC5B0352385}" type="slidenum">
              <a:rPr lang="en-US"/>
              <a:pPr/>
              <a:t>43</a:t>
            </a:fld>
            <a:endParaRPr lang="en-US"/>
          </a:p>
        </p:txBody>
      </p:sp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0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96A7AC-EDAE-4D93-85CE-22BD398BA5D6}" type="slidenum">
              <a:rPr lang="en-US"/>
              <a:pPr/>
              <a:t>5</a:t>
            </a:fld>
            <a:endParaRPr 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828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BA4E74-5DB4-4BEE-B9F6-36B586A5F11C}" type="slidenum">
              <a:rPr lang="en-US"/>
              <a:pPr/>
              <a:t>44</a:t>
            </a:fld>
            <a:endParaRPr lang="en-US"/>
          </a:p>
        </p:txBody>
      </p:sp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631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ADA17B-F474-4B3F-A789-706A82719D8C}" type="slidenum">
              <a:rPr lang="en-US"/>
              <a:pPr/>
              <a:t>45</a:t>
            </a:fld>
            <a:endParaRPr lang="en-US"/>
          </a:p>
        </p:txBody>
      </p:sp>
      <p:sp>
        <p:nvSpPr>
          <p:cNvPr id="1034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026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E28681-0AFE-4D77-BA1F-B49AFB83E33D}" type="slidenum">
              <a:rPr lang="en-US"/>
              <a:pPr/>
              <a:t>46</a:t>
            </a:fld>
            <a:endParaRPr lang="en-US"/>
          </a:p>
        </p:txBody>
      </p:sp>
      <p:sp>
        <p:nvSpPr>
          <p:cNvPr id="1044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729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913124-3EB2-46F7-A217-C66E0BCE42F2}" type="slidenum">
              <a:rPr lang="en-US"/>
              <a:pPr/>
              <a:t>47</a:t>
            </a:fld>
            <a:endParaRPr lang="en-US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953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85C274-C015-48D2-8FCF-9E3FA2C4F369}" type="slidenum">
              <a:rPr lang="en-US"/>
              <a:pPr/>
              <a:t>48</a:t>
            </a:fld>
            <a:endParaRPr lang="en-US"/>
          </a:p>
        </p:txBody>
      </p:sp>
      <p:sp>
        <p:nvSpPr>
          <p:cNvPr id="1064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16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FDBC0E-69C7-470D-89DC-F95E54B18D2E}" type="slidenum">
              <a:rPr lang="en-US"/>
              <a:pPr/>
              <a:t>49</a:t>
            </a:fld>
            <a:endParaRPr lang="en-US"/>
          </a:p>
        </p:txBody>
      </p:sp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007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86344E-D5EF-44C5-B6F8-603EF7361B04}" type="slidenum">
              <a:rPr lang="en-US"/>
              <a:pPr/>
              <a:t>50</a:t>
            </a:fld>
            <a:endParaRPr lang="en-US"/>
          </a:p>
        </p:txBody>
      </p:sp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58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234210-A4D6-4747-81AE-C4412E3C4BFB}" type="slidenum">
              <a:rPr lang="en-US"/>
              <a:pPr/>
              <a:t>51</a:t>
            </a:fld>
            <a:endParaRPr lang="en-US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829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2A1CFE-104A-4466-A75B-872C3211A21E}" type="slidenum">
              <a:rPr lang="en-US"/>
              <a:pPr/>
              <a:t>52</a:t>
            </a:fld>
            <a:endParaRPr lang="en-US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372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9F7FF7-456E-44C8-A430-3F0159D7D6CD}" type="slidenum">
              <a:rPr lang="en-US"/>
              <a:pPr/>
              <a:t>53</a:t>
            </a:fld>
            <a:endParaRPr lang="en-US"/>
          </a:p>
        </p:txBody>
      </p:sp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26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96A7AC-EDAE-4D93-85CE-22BD398BA5D6}" type="slidenum">
              <a:rPr lang="en-US"/>
              <a:pPr/>
              <a:t>6</a:t>
            </a:fld>
            <a:endParaRPr 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023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02A478-1C13-4257-AF9B-40E1E3DDC184}" type="slidenum">
              <a:rPr lang="en-US"/>
              <a:pPr/>
              <a:t>54</a:t>
            </a:fld>
            <a:endParaRPr lang="en-US"/>
          </a:p>
        </p:txBody>
      </p:sp>
      <p:sp>
        <p:nvSpPr>
          <p:cNvPr id="1126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67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638B1B-D317-4DFE-8252-14E83DF441A6}" type="slidenum">
              <a:rPr lang="en-US"/>
              <a:pPr/>
              <a:t>55</a:t>
            </a:fld>
            <a:endParaRPr lang="en-US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26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6CDB24-24EC-4E10-8A95-106FF30468B6}" type="slidenum">
              <a:rPr lang="en-US"/>
              <a:pPr/>
              <a:t>56</a:t>
            </a:fld>
            <a:endParaRPr lang="en-US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473472-B9E8-4156-ADA4-C9DADDBBE405}" type="slidenum">
              <a:rPr lang="en-US"/>
              <a:pPr/>
              <a:t>7</a:t>
            </a:fld>
            <a:endParaRPr 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76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961EA8-6728-45A0-83D0-C3A0739B49BE}" type="slidenum">
              <a:rPr lang="en-US"/>
              <a:pPr/>
              <a:t>8</a:t>
            </a:fld>
            <a:endParaRPr 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0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15DCFA-8558-446A-A870-3AAA2CB8ADD9}" type="slidenum">
              <a:rPr lang="en-US"/>
              <a:pPr/>
              <a:t>10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84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953047-66D7-4DC7-943A-E0900D6A4813}" type="slidenum">
              <a:rPr lang="en-US"/>
              <a:pPr/>
              <a:t>11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24A5-ABDE-4587-A680-B331AA6D7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BDBD1-47EB-45AC-8AFE-9777FA70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6AACB-87E9-40D8-BE95-C327315C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AD5E-8D33-4DCC-BE29-795CEC1C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3C74B-7C4F-4550-8C54-0FC5AB43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B42D-379A-4BBE-8D52-DCF708C2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5A927-BF6A-4A14-B12D-D85832D0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D3C8B-30C0-46DD-AB96-EF6D266C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7A36-C3EA-4ECC-9AFA-C2936F46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F7E96-5913-4827-9F7D-BDBCBE60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39B13-3DFD-4159-8861-34456C2B1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A3E0B-9999-4B72-AAF5-049777652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E17E-5AEA-4166-9EE1-51FADD7C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A926-F466-4FC5-A8A1-15D34D03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1F51-FB98-414C-A530-A33B5C8F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9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100160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6161" y="1656175"/>
            <a:ext cx="10210560" cy="2193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161" y="3987779"/>
            <a:ext cx="10210560" cy="219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11064960" y="6428836"/>
            <a:ext cx="512640" cy="290911"/>
          </a:xfrm>
        </p:spPr>
        <p:txBody>
          <a:bodyPr/>
          <a:lstStyle>
            <a:lvl1pPr>
              <a:defRPr/>
            </a:lvl1pPr>
          </a:lstStyle>
          <a:p>
            <a:fld id="{DC7CCCE5-726E-4C63-9913-B0288E56A06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>
          <a:xfrm>
            <a:off x="8219521" y="6221454"/>
            <a:ext cx="2837760" cy="20594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2"/>
          </p:nvPr>
        </p:nvSpPr>
        <p:spPr>
          <a:xfrm>
            <a:off x="7201920" y="6428836"/>
            <a:ext cx="3863040" cy="2909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 –  </a:t>
            </a:r>
          </a:p>
        </p:txBody>
      </p:sp>
    </p:spTree>
    <p:extLst>
      <p:ext uri="{BB962C8B-B14F-4D97-AF65-F5344CB8AC3E}">
        <p14:creationId xmlns:p14="http://schemas.microsoft.com/office/powerpoint/2010/main" val="80662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85A9-3E39-4A22-95FE-831453E9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1EDB-EDB5-4CA4-8EC2-6EB46781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A349-3936-48BF-9996-9BF94451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7D452-F1E8-4601-A844-8AD6A879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2B5C-99E4-4F92-BCB1-30BFB14F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0368A-03E9-4740-936C-4CBA2E28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E22F5-B212-471B-BF8F-BDC14737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793D-FC10-45E4-859A-BE461EC1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5C35-6D5B-477A-A30E-95DA7A45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50FB-AD4B-4138-B9C4-0F622E8C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F9CD5-302B-4813-8DE5-759113C75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3EA45-3EAC-4448-BDA7-1661B0633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AFD92-D8DF-460B-987B-9DFE0187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CFE7-5112-422A-9477-CC6EA41F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0B81C-7F80-460C-9371-1386136D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971C-3F95-4420-8038-F4EF2CB9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6092-9BA4-4D65-9BB2-8838B2FA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6F7C5-5205-4EF1-B237-1DF1669C2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97FC2-381B-49F3-9794-6852C4728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24255-A4AE-4823-8CC7-EFEB329E8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76011-7229-4FEC-89B3-AEBF80B6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F21C2-8BEB-4BE1-946E-361F46D9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C2FA7-98C9-4ED6-8566-1E69DB1E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A1D-0C36-4228-868D-4848B096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99AFF-50F0-48C1-8821-3E101531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A3EAA-338E-4FA4-ADD5-4DA40999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33984-7FC0-4FAC-8348-31C8387A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71D32-041F-40AB-840C-9A75D61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D1762-E4C4-4D4E-AEC5-53137A2A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DF853-E573-46E5-8ED8-173F1E86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D9F8-C15E-4426-B195-7D907480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8C6E-8592-4135-9BDB-2979C266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740AC-486E-4159-A525-3EB5A4D98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B49A0-E945-40FB-8519-917315FF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76EA7-A27D-4986-91CA-5DA64DCB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5A981-8A1C-4E16-BE46-85CA4605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9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23EB-FC91-4F79-9C42-C2D180F5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5198E-3A62-468B-89A5-79028037B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AC7BE-6D72-489E-9138-E457A8789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E720-3A01-4CC6-976B-C4222362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3F328-266A-437F-A92A-5E171A4F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817E6-AB07-4CC2-B8A3-386F320A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454BF-7E60-44C1-824A-37A764EC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75A1-4368-499B-A739-C1AC5E49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076AF-09D1-4F75-8325-A99FC5ABB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D884-6EC3-4D60-8F5E-E1A1BBDE7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F0EB-F5DB-4037-B0F9-E03EA6500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D35611-613A-42A9-AF4C-227E28A628D4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CS211 - Data Structure and 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8B5D5-1D46-4E0C-BED0-839079187963}"/>
              </a:ext>
            </a:extLst>
          </p:cNvPr>
          <p:cNvSpPr/>
          <p:nvPr userDrawn="1"/>
        </p:nvSpPr>
        <p:spPr>
          <a:xfrm>
            <a:off x="0" y="6687405"/>
            <a:ext cx="12192000" cy="17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/>
              <a:t>Dr. Sharaf Hussain</a:t>
            </a:r>
          </a:p>
        </p:txBody>
      </p:sp>
    </p:spTree>
    <p:extLst>
      <p:ext uri="{BB962C8B-B14F-4D97-AF65-F5344CB8AC3E}">
        <p14:creationId xmlns:p14="http://schemas.microsoft.com/office/powerpoint/2010/main" val="205009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1BED-7B2E-40FD-81E0-38AA70520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B7412-E117-42C9-8EE7-888DC1590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# 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42C4D-0D91-4600-BD60-2E4B9377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4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Closed hashing: probing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If two keys map to the same table entry, we must resolve the collision to find another available slot. 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/>
              <a:t>linear probe</a:t>
            </a:r>
            <a:r>
              <a:rPr lang="en-US" dirty="0"/>
              <a:t> – simplest approach which examines the table entries in sequential order.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4625" y="4478004"/>
            <a:ext cx="5377541" cy="206122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6081932" y="4618683"/>
            <a:ext cx="4923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Probing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Consider adding key 903 to our hash table.</a:t>
            </a:r>
          </a:p>
          <a:p>
            <a:pPr marL="1175057" lvl="2" indent="-260644">
              <a:lnSpc>
                <a:spcPct val="94000"/>
              </a:lnSpc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>
                <a:latin typeface="Courier New" pitchFamily="49" charset="0"/>
              </a:rPr>
              <a:t>h(903) =&gt; 6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5520" y="2786695"/>
            <a:ext cx="6796800" cy="26052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Probing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If the end of the array is reached during the probe, it wraps around to the first entry and continues.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Consider adding key 388 to our hash table.</a:t>
            </a:r>
          </a:p>
          <a:p>
            <a:pPr marL="1175057" lvl="2" indent="-260644">
              <a:lnSpc>
                <a:spcPct val="94000"/>
              </a:lnSpc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>
                <a:latin typeface="Courier New" pitchFamily="49" charset="0"/>
              </a:rPr>
              <a:t>h(388) =&gt; 11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27200" y="3643584"/>
            <a:ext cx="6796800" cy="25778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Searching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Searching a hash table for a specific key is very similar to the add operation.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Target key is mapped to an initial slot.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See if the slot contains the target.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Otherwise, apply the same probe used to add keys to locate the target.</a:t>
            </a:r>
          </a:p>
          <a:p>
            <a:pPr marL="391686" indent="-293764">
              <a:spcBef>
                <a:spcPts val="3266"/>
              </a:spcBef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Example: search for key 903.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6560" y="4962762"/>
            <a:ext cx="6796800" cy="12586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Searching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spcAft>
                <a:spcPts val="13062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What if the key is not in the hash table?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probe continues until either: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 null reference is reached, or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all slots have been examined.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7600" y="2448957"/>
            <a:ext cx="6796800" cy="12788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Deleting Keys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Deleting a key from a hash table is a bit more complicated than adding keys.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We can search for the key to be deleted.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But we cannot simply remove it by setting the entry to </a:t>
            </a:r>
            <a:r>
              <a:rPr lang="en-US" dirty="0">
                <a:latin typeface="Courier New" pitchFamily="49" charset="0"/>
              </a:rPr>
              <a:t>None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Incorrect Deletion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spcAft>
                <a:spcPts val="100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Suppose we simply remove key 226 from slot 6.</a:t>
            </a:r>
          </a:p>
          <a:p>
            <a:pPr marL="391686" indent="-293764">
              <a:spcAft>
                <a:spcPts val="100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dirty="0"/>
          </a:p>
          <a:p>
            <a:pPr marL="391686" indent="-293764">
              <a:spcAft>
                <a:spcPts val="100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dirty="0"/>
          </a:p>
          <a:p>
            <a:pPr marL="391686" indent="-293764">
              <a:spcAft>
                <a:spcPts val="100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What happens if we search for key 903?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7600" y="2648438"/>
            <a:ext cx="6796800" cy="78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7600" y="4378619"/>
            <a:ext cx="6796800" cy="12586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Correct Deletion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91686" indent="-293764">
              <a:spcAft>
                <a:spcPts val="100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We use a special flag to indicate the entry is now empty, but was previously occupied.</a:t>
            </a:r>
          </a:p>
          <a:p>
            <a:pPr marL="391686" indent="-293764">
              <a:spcAft>
                <a:spcPts val="100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dirty="0"/>
          </a:p>
          <a:p>
            <a:pPr marL="391686" indent="-293764">
              <a:spcAft>
                <a:spcPts val="100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dirty="0"/>
          </a:p>
          <a:p>
            <a:pPr marL="391686" indent="-293764">
              <a:spcAft>
                <a:spcPts val="100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When searching a hash table, the probe must continue past the slot(s) with the special flag.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7600" y="4918271"/>
            <a:ext cx="6796800" cy="12586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7600" y="3038719"/>
            <a:ext cx="6796800" cy="78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Clustering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grouping of keys in a common area.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As more keys are added to the hash table, more collisions are likely to occur.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Clusters begin to form due to the probing required to find an empty slot.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As a cluster grows larger, more collisions will occur.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/>
              <a:t>primary clustering</a:t>
            </a:r>
            <a:r>
              <a:rPr lang="en-US" dirty="0"/>
              <a:t> – clustering around the original hash 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Probe Sequence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order in which the hash entries are visited during a probe.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linear probe steps through the entries in sequential order.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next array slot can be represented as</a:t>
            </a:r>
          </a:p>
          <a:p>
            <a:pPr marL="1175057" lvl="2" indent="-260644">
              <a:lnSpc>
                <a:spcPct val="94000"/>
              </a:lnSpc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dirty="0">
              <a:latin typeface="Courier New" pitchFamily="49" charset="0"/>
            </a:endParaRP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dirty="0"/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where</a:t>
            </a:r>
          </a:p>
          <a:p>
            <a:pPr marL="1175057" lvl="2" indent="-260644">
              <a:lnSpc>
                <a:spcPct val="94000"/>
              </a:lnSpc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/>
              <a:t> is the </a:t>
            </a:r>
            <a:r>
              <a:rPr lang="en-US" dirty="0" err="1"/>
              <a:t>i</a:t>
            </a:r>
            <a:r>
              <a:rPr lang="en-US" baseline="33000" dirty="0" err="1"/>
              <a:t>th</a:t>
            </a:r>
            <a:r>
              <a:rPr lang="en-US" dirty="0"/>
              <a:t> probe.</a:t>
            </a:r>
          </a:p>
          <a:p>
            <a:pPr marL="1175057" lvl="2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home is the </a:t>
            </a:r>
            <a:r>
              <a:rPr lang="en-US" b="1" dirty="0"/>
              <a:t>home position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644480" y="3428999"/>
            <a:ext cx="4472224" cy="51520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715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slot = (home +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) % 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Introduction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When discussing search we saw: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linear search – O( n )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binary search – O( log n )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Can we improve the search operation to achieve better than O( log n )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Modified Linear Probe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We can improve the linear probe by changing the step size to some fixed constant.</a:t>
            </a:r>
          </a:p>
          <a:p>
            <a:pPr marL="1175057" lvl="2" indent="-260644">
              <a:lnSpc>
                <a:spcPct val="94000"/>
              </a:lnSpc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dirty="0">
              <a:latin typeface="Courier New" pitchFamily="49" charset="0"/>
            </a:endParaRPr>
          </a:p>
          <a:p>
            <a:pPr marL="391686" indent="-293764">
              <a:spcBef>
                <a:spcPts val="1633"/>
              </a:spcBef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Suppose we set c = 3 to build the hash table.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334313" y="4201316"/>
            <a:ext cx="6084000" cy="1045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715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h(765) =&gt; 11         h(579) =&gt; 7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h(431) =&gt; 2          h(226) =&gt; 5   =&gt; 8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h(96)  =&gt; 5          h(903) =&gt; 6 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h(142) =&gt; 12         h(388) =&gt; 11  =&gt; 1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368000" y="2772245"/>
            <a:ext cx="3456000" cy="4824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715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slot = (home +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* c) % M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4240" y="5711822"/>
            <a:ext cx="6796800" cy="78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Quadratic Probing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 better approach for reducing primary clustering.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Increases the distance between each probe in the sequence.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Example: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084960" y="4546194"/>
            <a:ext cx="7188480" cy="1045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715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h(765) =&gt; 11     h(579) =&gt; 7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h(431) =&gt; 2      h(226) =&gt; 5   =&gt; 6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h(96)  =&gt; 5      h(903) =&gt; 6   =&gt; 7  =&gt; 10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h(142) =&gt; 12     h(388) =&gt; 11  =&gt; 12 =&gt; 2  =&gt; 7 =&gt; 1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833416" y="2487673"/>
            <a:ext cx="3317760" cy="4824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715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slot = (home +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**2) % M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8240" y="5783863"/>
            <a:ext cx="6796800" cy="78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Computations from last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Quadratic probing</a:t>
            </a:r>
          </a:p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01760" y="2277556"/>
            <a:ext cx="7188480" cy="104555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0" tIns="13715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h(765) =&gt; 11     h(579) =&gt; 7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h(431) =&gt; 2      h(226) =&gt; 5   =&gt; 6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h(96)  =&gt; 5      h(903) =&gt; 6   =&gt; 7  =&gt; 10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h(142) =&gt; 12     h(388) =&gt; 11  =&gt; 12 =&gt; 2  =&gt; 7 =&gt; 1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99876" y="3863181"/>
            <a:ext cx="8594504" cy="1438024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0" tIns="13715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h(226) =&gt; 5, second (5 + 1</a:t>
            </a:r>
            <a:r>
              <a:rPr lang="en-US" baseline="300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) % M =&gt; 6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h(903) =&gt; 6, second (6 + 1</a:t>
            </a:r>
            <a:r>
              <a:rPr lang="en-US" baseline="300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) % M =&gt; 7, third (6 + 2</a:t>
            </a:r>
            <a:r>
              <a:rPr lang="en-US" baseline="300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) % M =&gt; 10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h(388) =&gt; 11, second (11 + 1</a:t>
            </a:r>
            <a:r>
              <a:rPr lang="en-US" baseline="300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) % M =&gt; 12, 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	third (11 + 2</a:t>
            </a:r>
            <a:r>
              <a:rPr lang="en-US" baseline="300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) % M =&gt; 2, fourth(11 + 3</a:t>
            </a:r>
            <a:r>
              <a:rPr lang="en-US" baseline="300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) % M =&gt; 7,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Bitstream Vera Sans" charset="0"/>
              <a:cs typeface="Bitstream Vera Sans" charset="0"/>
            </a:endParaRP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fifth (11 + 4</a:t>
            </a:r>
            <a:r>
              <a:rPr lang="en-US" baseline="300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) % M =&gt; 1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5170" y="5783863"/>
            <a:ext cx="6796800" cy="78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209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Quadratic Probing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Reduces the number of collisions.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Introduces the problem of </a:t>
            </a:r>
            <a:r>
              <a:rPr lang="en-US" b="1" dirty="0"/>
              <a:t>secondary clustering</a:t>
            </a:r>
            <a:r>
              <a:rPr lang="en-US" dirty="0"/>
              <a:t>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When two keys map to the same entry and have the same probe sequence.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Example: add key 648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hashes to entry 11 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follows the same sequence as key 388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8240" y="5592638"/>
            <a:ext cx="6796800" cy="78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Double Hashing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When a collision occurs, a second hash function is used to build a probe sequence.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dirty="0"/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Step size remains a constant throughout the probe.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Multiple keys that have the same home position, will have different probe sequences.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53280" y="2866765"/>
            <a:ext cx="4285440" cy="482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715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slot = (home +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* hp(key)) % 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Double Hashing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 simple choice for the second hash function.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Example: let P = 8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533108" y="2484126"/>
            <a:ext cx="2903040" cy="4824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715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hp(key) = 1 + key % P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174240" y="3815916"/>
            <a:ext cx="5391360" cy="1045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715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h(765) =&gt; 11         h(579) =&gt; 7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h(431) =&gt; 2          h(226) =&gt; 5   =&gt; 8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h(96)  =&gt; 5          h(903) =&gt; 6 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h(142) =&gt; 12         h(388) =&gt; 11  =&gt; 3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7600" y="5356999"/>
            <a:ext cx="6796800" cy="78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Computations from last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hashing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Bitstream Vera Sans" charset="0"/>
                <a:cs typeface="Courier New" panose="02070309020205020404" pitchFamily="49" charset="0"/>
              </a:rPr>
              <a:t>slot = (home +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Courier New" panose="02070309020205020404" pitchFamily="49" charset="0"/>
              </a:rPr>
              <a:t> *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Courier New" panose="02070309020205020404" pitchFamily="49" charset="0"/>
              </a:rPr>
              <a:t>hp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Courier New" panose="02070309020205020404" pitchFamily="49" charset="0"/>
              </a:rPr>
              <a:t>(key)) % M, e.g., M==13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hp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(key) = 1 + key % P, e.g., P == 8</a:t>
            </a:r>
          </a:p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01760" y="2975871"/>
            <a:ext cx="7188480" cy="104555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0" tIns="13715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h(765) =&gt; 11         h(579) =&gt; 7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h(431) =&gt; 2          h(226) =&gt; 5   =&gt; 8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h(96)  =&gt; 5          h(903) =&gt; 6 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h(142) =&gt; 12         h(388) =&gt; 11  =&gt; 3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41479" y="4442700"/>
            <a:ext cx="8174729" cy="742758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0" tIns="13715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h(226) =&gt; 5, double hashing [(5+(1*(1+226%P)))] % M =&gt; 8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h(388) =&gt; 11, double hashing [(11+(1*(1+388%P)))] % M  =&gt; 3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Bitstream Vera Sans" charset="0"/>
              <a:cs typeface="Bitstream Vera Sans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7600" y="5542192"/>
            <a:ext cx="6796800" cy="78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8BA195-DAC4-5A48-48BF-1BE2EC04499F}"/>
                  </a:ext>
                </a:extLst>
              </p:cNvPr>
              <p:cNvSpPr txBox="1"/>
              <p:nvPr/>
            </p:nvSpPr>
            <p:spPr>
              <a:xfrm>
                <a:off x="8272817" y="632205"/>
                <a:ext cx="3835021" cy="123597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=226%13=5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=1+226%8=3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𝑘𝑒𝑦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5+1∗3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%13=8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8BA195-DAC4-5A48-48BF-1BE2EC044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817" y="632205"/>
                <a:ext cx="3835021" cy="1235979"/>
              </a:xfrm>
              <a:prstGeom prst="rect">
                <a:avLst/>
              </a:prstGeom>
              <a:blipFill>
                <a:blip r:embed="rId3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3EEC6D-3E62-6505-CFED-DCB2AFBE8A69}"/>
                  </a:ext>
                </a:extLst>
              </p:cNvPr>
              <p:cNvSpPr txBox="1"/>
              <p:nvPr/>
            </p:nvSpPr>
            <p:spPr>
              <a:xfrm>
                <a:off x="8272817" y="2880656"/>
                <a:ext cx="3835021" cy="123597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388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=388%13=11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388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=1+388%8=5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𝑘𝑒𝑦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388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11+1∗5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%13=3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3EEC6D-3E62-6505-CFED-DCB2AFBE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817" y="2880656"/>
                <a:ext cx="3835021" cy="1235979"/>
              </a:xfrm>
              <a:prstGeom prst="rect">
                <a:avLst/>
              </a:prstGeom>
              <a:blipFill>
                <a:blip r:embed="rId4"/>
                <a:stretch>
                  <a:fillRect l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34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Table Size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How big should a hash table be?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If we know the max number of keys.</a:t>
            </a:r>
          </a:p>
          <a:p>
            <a:pPr marL="1175057" lvl="2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create it big enough to hold all of the keys.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In most instances, we don't know the number of keys.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Most probing techniques work best when the table size is a prime number (e.g.,11,13,17,19,…).</a:t>
            </a:r>
          </a:p>
          <a:p>
            <a:pPr marL="783372" lvl="1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Rehashing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2"/>
              <p:cNvSpPr>
                <a:spLocks noGrp="1" noChangeArrowheads="1"/>
              </p:cNvSpPr>
              <p:nvPr>
                <p:ph idx="1"/>
              </p:nvPr>
            </p:nvSpPr>
            <p:spPr>
              <a:ln/>
            </p:spPr>
            <p:txBody>
              <a:bodyPr/>
              <a:lstStyle/>
              <a:p>
                <a:pPr marL="391686" indent="-293764"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/>
                  <a:t>We can start with a small table and expand it as needed.</a:t>
                </a:r>
              </a:p>
              <a:p>
                <a:pPr marL="783372" lvl="1" indent="-293764"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/>
                  <a:t>Similar to the approach used with the array.</a:t>
                </a:r>
              </a:p>
              <a:p>
                <a:pPr marL="1240572" lvl="2" indent="-293764"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/>
                  <a:t>M=11 </a:t>
                </a:r>
                <a:r>
                  <a:rPr lang="en-US" dirty="0">
                    <a:sym typeface="Wingdings" panose="05000000000000000000" pitchFamily="2" charset="2"/>
                  </a:rPr>
                  <a:t> M=13  M=17, …</a:t>
                </a:r>
                <a:endParaRPr lang="en-US" dirty="0"/>
              </a:p>
              <a:p>
                <a:pPr marL="391686" indent="-293764"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b="1" dirty="0"/>
                  <a:t>load factor</a:t>
                </a:r>
                <a:r>
                  <a:rPr lang="en-US" dirty="0"/>
                  <a:t> – the ratio between the number of keys and the size of the table.</a:t>
                </a:r>
              </a:p>
              <a:p>
                <a:pPr marL="783372" lvl="1" indent="-293764"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/>
                  <a:t>A hash table should be expanded before the load factor reaches 80%.</a:t>
                </a:r>
              </a:p>
              <a:p>
                <a:pPr marL="1240572" lvl="2" indent="-293764"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/>
                  <a:t>M=13,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𝑘𝑒𝑦𝑠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⇒84.6%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62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Rehashing Example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spcAft>
                <a:spcPts val="9797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After creating a larger array for the table, we can not simply copy the original keys to the new table.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We must rebuild or rehash the entire table.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1600" y="2963255"/>
            <a:ext cx="6796800" cy="78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138604" y="4555608"/>
            <a:ext cx="4561920" cy="1045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715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h(765) =&gt; 0          h(579) =&gt; 1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h(431) =&gt; 6          h(226) =&gt; 5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h(96)  =&gt; 11         h(903) =&gt; 2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h(142) =&gt; 6  =&gt; 7    h(388) =&gt; 14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68160" y="5865934"/>
            <a:ext cx="7454880" cy="6538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Comparison-Based Searches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To locate an item, the target search key has to be compared against the other keys in the collection.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O( log n) is the best that can be achieved.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We must use a different technique if we want to improve the search time.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Expansion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Rectangle 2"/>
              <p:cNvSpPr>
                <a:spLocks noGrp="1" noChangeArrowheads="1"/>
              </p:cNvSpPr>
              <p:nvPr>
                <p:ph idx="1"/>
              </p:nvPr>
            </p:nvSpPr>
            <p:spPr>
              <a:ln/>
            </p:spPr>
            <p:txBody>
              <a:bodyPr>
                <a:normAutofit/>
              </a:bodyPr>
              <a:lstStyle/>
              <a:p>
                <a:pPr marL="391686" indent="-293764"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/>
                  <a:t>Size of the expansion depends on the application.</a:t>
                </a:r>
              </a:p>
              <a:p>
                <a:pPr marL="391686" indent="-293764"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/>
                  <a:t>Good rule of thumb is to at least double its size.</a:t>
                </a:r>
              </a:p>
              <a:p>
                <a:pPr marL="391686" indent="-293764"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/>
                  <a:t>Two common approaches:</a:t>
                </a:r>
              </a:p>
              <a:p>
                <a:pPr marL="783372" lvl="1" indent="-293764"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/>
                  <a:t>double the size of the table, then search for the first larger prime number.</a:t>
                </a:r>
              </a:p>
              <a:p>
                <a:pPr marL="1240572" lvl="2" indent="-293764"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=13⇒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endParaRPr lang="en-US" dirty="0"/>
              </a:p>
              <a:p>
                <a:pPr marL="783372" lvl="1" indent="-293764"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/>
                  <a:t>double the size of the table and add one to ensure M is odd.</a:t>
                </a:r>
              </a:p>
              <a:p>
                <a:pPr marL="1240572" lvl="2" indent="-293764"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=13⇒13∗2+1=27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6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Efficiency Analysis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Depends on: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hash function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size of the table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type of collision resolution probe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Once an empty slot is located, adding or deleting a key can be done in O(1) time.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time required to perform the search is the main contributor to the overall time of all ops.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Efficiency Analysis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Best case:  O(1)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key maps directly to the correct entry.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There are no collisions.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Worst case: O(m)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Assume there are </a:t>
            </a:r>
            <a:r>
              <a:rPr lang="en-US" i="1" dirty="0"/>
              <a:t>n</a:t>
            </a:r>
            <a:r>
              <a:rPr lang="en-US" dirty="0"/>
              <a:t> keys stored in a table of size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probe has to visit every entry in the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Efficiency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6" name="Rectangle 2"/>
              <p:cNvSpPr>
                <a:spLocks noGrp="1" noChangeArrowheads="1"/>
              </p:cNvSpPr>
              <p:nvPr>
                <p:ph idx="1"/>
              </p:nvPr>
            </p:nvSpPr>
            <p:spPr>
              <a:ln/>
            </p:spPr>
            <p:txBody>
              <a:bodyPr>
                <a:normAutofit/>
              </a:bodyPr>
              <a:lstStyle/>
              <a:p>
                <a:pPr marL="391686" indent="-293764"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sz="2400" dirty="0"/>
                  <a:t>While hashing appears to be no better than a basic linear search or binary search in worst case, hashing is very efficient in the average case with load factor &lt; 0.8. (Table shows the data for M == 13.)</a:t>
                </a:r>
              </a:p>
              <a:p>
                <a:pPr marL="391686" indent="-293764"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sz="2400" dirty="0"/>
                  <a:t>Remember linear search O(n), binary search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)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func>
                  </m:oMath>
                </a14:m>
                <a:r>
                  <a:rPr lang="en-US" sz="2400" dirty="0"/>
                  <a:t> s about 3.7.</a:t>
                </a:r>
              </a:p>
              <a:p>
                <a:pPr marL="391686" indent="-293764"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endParaRPr lang="en-US" sz="2400" dirty="0"/>
              </a:p>
            </p:txBody>
          </p:sp>
        </mc:Choice>
        <mc:Fallback xmlns="">
          <p:sp>
            <p:nvSpPr>
              <p:cNvPr id="3174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96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graphicFrame>
        <p:nvGraphicFramePr>
          <p:cNvPr id="31747" name="Group 3"/>
          <p:cNvGraphicFramePr>
            <a:graphicFrameLocks noGrp="1"/>
          </p:cNvGraphicFramePr>
          <p:nvPr/>
        </p:nvGraphicFramePr>
        <p:xfrm>
          <a:off x="3048001" y="4050558"/>
          <a:ext cx="6244259" cy="2305793"/>
        </p:xfrm>
        <a:graphic>
          <a:graphicData uri="http://schemas.openxmlformats.org/drawingml/2006/table">
            <a:tbl>
              <a:tblPr/>
              <a:tblGrid>
                <a:gridCol w="23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4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931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Load Factor</a:t>
                      </a:r>
                    </a:p>
                  </a:txBody>
                  <a:tcPr marL="80658" marR="80658" marT="73482" marB="57479" anchor="ctr" horzOverflow="overflow">
                    <a:lnL>
                      <a:noFill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0.25</a:t>
                      </a:r>
                    </a:p>
                  </a:txBody>
                  <a:tcPr marL="32655" marR="32655" marT="48661" marB="32659" anchor="ctr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0.5</a:t>
                      </a:r>
                    </a:p>
                  </a:txBody>
                  <a:tcPr marL="81638" marR="81638" marT="58459" marB="42456" anchor="ctr" horzOverflow="overflow">
                    <a:lnL>
                      <a:noFill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0.67</a:t>
                      </a:r>
                    </a:p>
                  </a:txBody>
                  <a:tcPr marL="81638" marR="81638" marT="58459" marB="4245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0.8</a:t>
                      </a:r>
                    </a:p>
                  </a:txBody>
                  <a:tcPr marL="81638" marR="81638" marT="58459" marB="4245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0.99</a:t>
                      </a:r>
                    </a:p>
                  </a:txBody>
                  <a:tcPr marL="81638" marR="81638" marT="58459" marB="4245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1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Successful search:</a:t>
                      </a:r>
                    </a:p>
                  </a:txBody>
                  <a:tcPr marL="80658" marR="80658" marT="73482" marB="57479" anchor="ctr" horzOverflow="overflow">
                    <a:lnL>
                      <a:noFill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Bitstream Vera Sans" charset="0"/>
                        <a:cs typeface="Bitstream Vera Sans" charset="0"/>
                      </a:endParaRPr>
                    </a:p>
                  </a:txBody>
                  <a:tcPr marL="80658" marR="80658" marT="71881" marB="57479" anchor="ctr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Bitstream Vera Sans" charset="0"/>
                        <a:cs typeface="Bitstream Vera Sans" charset="0"/>
                      </a:endParaRPr>
                    </a:p>
                  </a:txBody>
                  <a:tcPr marL="80658" marR="80658" marT="71881" marB="57479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Bitstream Vera Sans" charset="0"/>
                        <a:cs typeface="Bitstream Vera Sans" charset="0"/>
                      </a:endParaRPr>
                    </a:p>
                  </a:txBody>
                  <a:tcPr marL="80658" marR="80658" marT="71881" marB="57479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Bitstream Vera Sans" charset="0"/>
                        <a:cs typeface="Bitstream Vera Sans" charset="0"/>
                      </a:endParaRPr>
                    </a:p>
                  </a:txBody>
                  <a:tcPr marL="80658" marR="80658" marT="71881" marB="57479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Bitstream Vera Sans" charset="0"/>
                        <a:cs typeface="Bitstream Vera Sans" charset="0"/>
                      </a:endParaRPr>
                    </a:p>
                  </a:txBody>
                  <a:tcPr marL="80658" marR="80658" marT="71881" marB="57479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16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Linear probe</a:t>
                      </a:r>
                    </a:p>
                  </a:txBody>
                  <a:tcPr marL="80658" marR="80658" marT="73482" marB="57479" anchor="ctr" horzOverflow="overflow">
                    <a:lnL>
                      <a:noFill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C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1.17</a:t>
                      </a:r>
                    </a:p>
                  </a:txBody>
                  <a:tcPr marL="80658" marR="80658" marT="73482" marB="57479" anchor="ctr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C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1.50</a:t>
                      </a:r>
                    </a:p>
                  </a:txBody>
                  <a:tcPr marL="80658" marR="80658" marT="73482" marB="57479" anchor="ctr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C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Bitstream Vera Sans" charset="0"/>
                          <a:cs typeface="Bitstream Vera Sans" charset="0"/>
                        </a:rPr>
                        <a:t>2.02</a:t>
                      </a:r>
                    </a:p>
                  </a:txBody>
                  <a:tcPr marL="80658" marR="80658" marT="73482" marB="57479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C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Bitstream Vera Sans" charset="0"/>
                          <a:cs typeface="Bitstream Vera Sans" charset="0"/>
                        </a:rPr>
                        <a:t>3.00</a:t>
                      </a:r>
                    </a:p>
                  </a:txBody>
                  <a:tcPr marL="80658" marR="80658" marT="73482" marB="57479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C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Bitstream Vera Sans" charset="0"/>
                          <a:cs typeface="Bitstream Vera Sans" charset="0"/>
                        </a:rPr>
                        <a:t>50.50</a:t>
                      </a:r>
                    </a:p>
                  </a:txBody>
                  <a:tcPr marL="80658" marR="80658" marT="73482" marB="57479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C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16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Quadratic probe</a:t>
                      </a:r>
                    </a:p>
                  </a:txBody>
                  <a:tcPr marL="80658" marR="80658" marT="73482" marB="57479" anchor="ctr" horzOverflow="overflow">
                    <a:lnL>
                      <a:noFill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1.66</a:t>
                      </a:r>
                    </a:p>
                  </a:txBody>
                  <a:tcPr marL="80658" marR="80658" marT="73482" marB="57479" anchor="ctr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2.00</a:t>
                      </a:r>
                    </a:p>
                  </a:txBody>
                  <a:tcPr marL="80658" marR="80658" marT="73482" marB="57479" anchor="ctr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Bitstream Vera Sans" charset="0"/>
                          <a:cs typeface="Bitstream Vera Sans" charset="0"/>
                        </a:rPr>
                        <a:t>2.39</a:t>
                      </a:r>
                    </a:p>
                  </a:txBody>
                  <a:tcPr marL="80658" marR="80658" marT="73482" marB="57479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Bitstream Vera Sans" charset="0"/>
                          <a:cs typeface="Bitstream Vera Sans" charset="0"/>
                        </a:rPr>
                        <a:t>2.90</a:t>
                      </a:r>
                    </a:p>
                  </a:txBody>
                  <a:tcPr marL="80658" marR="80658" marT="73482" marB="57479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Bitstream Vera Sans" charset="0"/>
                          <a:cs typeface="Bitstream Vera Sans" charset="0"/>
                        </a:rPr>
                        <a:t>6.71</a:t>
                      </a:r>
                    </a:p>
                  </a:txBody>
                  <a:tcPr marL="80658" marR="80658" marT="73482" marB="57479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1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Unsuccessful search:</a:t>
                      </a:r>
                    </a:p>
                  </a:txBody>
                  <a:tcPr marL="80658" marR="80658" marT="73482" marB="57479" anchor="ctr" horzOverflow="overflow">
                    <a:lnL>
                      <a:noFill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C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Bitstream Vera Sans" charset="0"/>
                        <a:cs typeface="Bitstream Vera Sans" charset="0"/>
                      </a:endParaRPr>
                    </a:p>
                  </a:txBody>
                  <a:tcPr marL="80658" marR="80658" marT="71881" marB="57479" anchor="ctr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C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Bitstream Vera Sans" charset="0"/>
                        <a:cs typeface="Bitstream Vera Sans" charset="0"/>
                      </a:endParaRPr>
                    </a:p>
                  </a:txBody>
                  <a:tcPr marL="80658" marR="80658" marT="71881" marB="57479" anchor="ctr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C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Bitstream Vera Sans" charset="0"/>
                        <a:cs typeface="Bitstream Vera Sans" charset="0"/>
                      </a:endParaRPr>
                    </a:p>
                  </a:txBody>
                  <a:tcPr marL="80658" marR="80658" marT="71881" marB="57479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C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Bitstream Vera Sans" charset="0"/>
                        <a:cs typeface="Bitstream Vera Sans" charset="0"/>
                      </a:endParaRPr>
                    </a:p>
                  </a:txBody>
                  <a:tcPr marL="80658" marR="80658" marT="71881" marB="57479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C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Bitstream Vera Sans" charset="0"/>
                        <a:cs typeface="Bitstream Vera Sans" charset="0"/>
                      </a:endParaRPr>
                    </a:p>
                  </a:txBody>
                  <a:tcPr marL="80658" marR="80658" marT="71881" marB="57479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C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16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Linear probe</a:t>
                      </a:r>
                    </a:p>
                  </a:txBody>
                  <a:tcPr marL="80658" marR="80658" marT="73482" marB="57479" horzOverflow="overflow">
                    <a:lnL>
                      <a:noFill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1.39</a:t>
                      </a:r>
                    </a:p>
                  </a:txBody>
                  <a:tcPr marL="80658" marR="80658" marT="73482" marB="57479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2.50</a:t>
                      </a:r>
                    </a:p>
                  </a:txBody>
                  <a:tcPr marL="80658" marR="80658" marT="73482" marB="57479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Bitstream Vera Sans" charset="0"/>
                          <a:cs typeface="Bitstream Vera Sans" charset="0"/>
                        </a:rPr>
                        <a:t>5.09</a:t>
                      </a:r>
                    </a:p>
                  </a:txBody>
                  <a:tcPr marL="80658" marR="80658" marT="73482" marB="57479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Bitstream Vera Sans" charset="0"/>
                          <a:cs typeface="Bitstream Vera Sans" charset="0"/>
                        </a:rPr>
                        <a:t>13.00</a:t>
                      </a:r>
                    </a:p>
                  </a:txBody>
                  <a:tcPr marL="80658" marR="80658" marT="73482" marB="57479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Bitstream Vera Sans" charset="0"/>
                          <a:cs typeface="Bitstream Vera Sans" charset="0"/>
                        </a:rPr>
                        <a:t>5000.50</a:t>
                      </a:r>
                    </a:p>
                  </a:txBody>
                  <a:tcPr marL="80658" marR="80658" marT="73482" marB="57479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316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Quadratic probe</a:t>
                      </a:r>
                    </a:p>
                  </a:txBody>
                  <a:tcPr marL="80658" marR="80658" marT="73482" marB="57479" anchor="ctr" horzOverflow="overflow">
                    <a:lnL>
                      <a:noFill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C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1.33</a:t>
                      </a:r>
                    </a:p>
                  </a:txBody>
                  <a:tcPr marL="80658" marR="80658" marT="73482" marB="57479" anchor="ctr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C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2.00</a:t>
                      </a:r>
                    </a:p>
                  </a:txBody>
                  <a:tcPr marL="80658" marR="80658" marT="73482" marB="57479" anchor="ctr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C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Bitstream Vera Sans" charset="0"/>
                          <a:cs typeface="Bitstream Vera Sans" charset="0"/>
                        </a:rPr>
                        <a:t>3.03</a:t>
                      </a:r>
                    </a:p>
                  </a:txBody>
                  <a:tcPr marL="80658" marR="80658" marT="73482" marB="57479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C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Bitstream Vera Sans" charset="0"/>
                          <a:cs typeface="Bitstream Vera Sans" charset="0"/>
                        </a:rPr>
                        <a:t>5.00</a:t>
                      </a:r>
                    </a:p>
                  </a:txBody>
                  <a:tcPr marL="80658" marR="80658" marT="73482" marB="57479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C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Bitstream Vera Sans" charset="0"/>
                          <a:cs typeface="Bitstream Vera Sans" charset="0"/>
                        </a:rPr>
                        <a:t>100.00</a:t>
                      </a:r>
                    </a:p>
                  </a:txBody>
                  <a:tcPr marL="80658" marR="80658" marT="73482" marB="57479" horzOverflow="overflow">
                    <a:lnL w="7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C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Hash Functions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efficiency of hashing depends in large part on the selection of a good hash function.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 “perfect” function will map every key to a different table entry.</a:t>
            </a:r>
          </a:p>
          <a:p>
            <a:pPr marL="1175057" lvl="2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This is seldom achieved except in special cases.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 “good” hash function distributes the keys evenly across the range of table entries.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Function Guidelines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Important guidelines to consider in designing a hash function.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Computation should be simple.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Resulting index can not be random.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Every part of a multi-part key should contribute.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Table size should be a prime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Common Hash Functions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b="1" dirty="0"/>
              <a:t>Division</a:t>
            </a:r>
            <a:r>
              <a:rPr lang="en-US" dirty="0"/>
              <a:t> – simplest for integer values.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  <a:p>
            <a:pPr marL="783372" lvl="1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b="1" dirty="0"/>
              <a:t>Truncation</a:t>
            </a:r>
            <a:r>
              <a:rPr lang="en-US" dirty="0"/>
              <a:t> – some columns in the key are ignored.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Example: assume keys composed of 7 digits.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Use the 1</a:t>
            </a:r>
            <a:r>
              <a:rPr lang="en-US" baseline="33000" dirty="0"/>
              <a:t>st</a:t>
            </a:r>
            <a:r>
              <a:rPr lang="en-US" dirty="0"/>
              <a:t>, 3</a:t>
            </a:r>
            <a:r>
              <a:rPr lang="en-US" baseline="33000" dirty="0"/>
              <a:t>rd</a:t>
            </a:r>
            <a:r>
              <a:rPr lang="en-US" dirty="0"/>
              <a:t>, 6</a:t>
            </a:r>
            <a:r>
              <a:rPr lang="en-US" baseline="33000" dirty="0"/>
              <a:t>th</a:t>
            </a:r>
            <a:r>
              <a:rPr lang="en-US" dirty="0"/>
              <a:t> digits to form an index (M = 1000).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Using this technique, key value 4873152 would hash to index 832.</a:t>
            </a:r>
          </a:p>
          <a:p>
            <a:pPr marL="391686" indent="-293764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114800" y="2521705"/>
            <a:ext cx="2211840" cy="325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715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h(key) = key % 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Common Hash Functions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b="1" dirty="0"/>
              <a:t>Folding</a:t>
            </a:r>
            <a:r>
              <a:rPr lang="en-US" dirty="0"/>
              <a:t> – key is split into multiple parts then combined into a single value.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Given the key value 4873152, split it into three smaller values (48, 73, 152).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Add the values together and use with division to get the index 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Hashing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8" name="Rectangle 2"/>
              <p:cNvSpPr>
                <a:spLocks noGrp="1" noChangeArrowheads="1"/>
              </p:cNvSpPr>
              <p:nvPr>
                <p:ph idx="1"/>
              </p:nvPr>
            </p:nvSpPr>
            <p:spPr>
              <a:ln/>
            </p:spPr>
            <p:txBody>
              <a:bodyPr>
                <a:normAutofit fontScale="92500" lnSpcReduction="20000"/>
              </a:bodyPr>
              <a:lstStyle/>
              <a:p>
                <a:pPr marL="391686" indent="-293764">
                  <a:spcBef>
                    <a:spcPts val="400"/>
                  </a:spcBef>
                  <a:spcAft>
                    <a:spcPts val="400"/>
                  </a:spcAft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/>
                  <a:t>Strings can also be stored in a hash table.</a:t>
                </a:r>
              </a:p>
              <a:p>
                <a:pPr marL="783372" lvl="1" indent="-293764">
                  <a:spcBef>
                    <a:spcPts val="400"/>
                  </a:spcBef>
                  <a:spcAft>
                    <a:spcPts val="400"/>
                  </a:spcAft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/>
                  <a:t>Convert to an integer value that can be used with the division or truncation methods.</a:t>
                </a:r>
              </a:p>
              <a:p>
                <a:pPr marL="391686" indent="-293764">
                  <a:spcBef>
                    <a:spcPts val="400"/>
                  </a:spcBef>
                  <a:spcAft>
                    <a:spcPts val="400"/>
                  </a:spcAft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/>
                  <a:t>Simplest approach: sum the ASCII values of individual characters.</a:t>
                </a:r>
              </a:p>
              <a:p>
                <a:pPr marL="783372" lvl="1" indent="-293764">
                  <a:spcBef>
                    <a:spcPts val="400"/>
                  </a:spcBef>
                  <a:spcAft>
                    <a:spcPts val="400"/>
                  </a:spcAft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/>
                  <a:t>Short strings will not hash to larger table entries.</a:t>
                </a:r>
              </a:p>
              <a:p>
                <a:pPr marL="383322" indent="-293764">
                  <a:spcBef>
                    <a:spcPts val="400"/>
                  </a:spcBef>
                  <a:spcAft>
                    <a:spcPts val="400"/>
                  </a:spcAft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/>
                  <a:t>Better approach: use a polynomial.</a:t>
                </a:r>
              </a:p>
              <a:p>
                <a:pPr marL="840522" lvl="1" indent="-293764">
                  <a:spcBef>
                    <a:spcPts val="400"/>
                  </a:spcBef>
                  <a:spcAft>
                    <a:spcPts val="400"/>
                  </a:spcAft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marL="840522" lvl="1" indent="-293764">
                  <a:spcBef>
                    <a:spcPts val="400"/>
                  </a:spcBef>
                  <a:spcAft>
                    <a:spcPts val="400"/>
                  </a:spcAft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non-zero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element of the string,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length of the string. </a:t>
                </a:r>
              </a:p>
              <a:p>
                <a:pPr marL="840522" lvl="1" indent="-293764">
                  <a:spcBef>
                    <a:spcPts val="400"/>
                  </a:spcBef>
                  <a:spcAft>
                    <a:spcPts val="400"/>
                  </a:spcAft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/>
                  <a:t>If we use this method with the string 'hashing', where a = 27, the resulting hash value will be 41746817200. </a:t>
                </a:r>
              </a:p>
              <a:p>
                <a:pPr marL="840522" lvl="1" indent="-293764">
                  <a:spcBef>
                    <a:spcPts val="400"/>
                  </a:spcBef>
                  <a:spcAft>
                    <a:spcPts val="400"/>
                  </a:spcAft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/>
                  <a:t>This value can then be used with the division method to yield an index value within the valid range.</a:t>
                </a:r>
              </a:p>
            </p:txBody>
          </p:sp>
        </mc:Choice>
        <mc:Fallback xmlns="">
          <p:sp>
            <p:nvSpPr>
              <p:cNvPr id="3993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3501" r="-34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Hash Map ADT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Hash tables are commonly used to implement a map or dictionary.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Same as the Map ADT.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Keys must be </a:t>
            </a:r>
            <a:r>
              <a:rPr lang="en-US" dirty="0" err="1"/>
              <a:t>hashable</a:t>
            </a:r>
            <a:r>
              <a:rPr lang="en-US" dirty="0"/>
              <a:t>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Python's dictionary is implemented using a hash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Hashing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process of mapping a search key to a limited range of array indices.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goal is to provide direct access to the keys.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/>
              <a:t>hash table</a:t>
            </a:r>
            <a:r>
              <a:rPr lang="en-US" dirty="0"/>
              <a:t> – the array containing the keys.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/>
              <a:t>hash function</a:t>
            </a:r>
            <a:r>
              <a:rPr lang="en-US" dirty="0"/>
              <a:t> – maps a key to an array index.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HashMap</a:t>
            </a:r>
            <a:r>
              <a:rPr lang="en-US" dirty="0"/>
              <a:t> Implementation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spcBef>
                <a:spcPts val="600"/>
              </a:spcBef>
              <a:spcAft>
                <a:spcPts val="60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Hash table:</a:t>
            </a:r>
          </a:p>
          <a:p>
            <a:pPr marL="783372" lvl="1" indent="-293764">
              <a:spcBef>
                <a:spcPts val="600"/>
              </a:spcBef>
              <a:spcAft>
                <a:spcPts val="60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Initial size: M = 7</a:t>
            </a:r>
          </a:p>
          <a:p>
            <a:pPr marL="783372" lvl="1" indent="-293764">
              <a:spcBef>
                <a:spcPts val="600"/>
              </a:spcBef>
              <a:spcAft>
                <a:spcPts val="60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Must expand as needed.</a:t>
            </a:r>
          </a:p>
          <a:p>
            <a:pPr marL="783372" lvl="1" indent="-293764">
              <a:spcBef>
                <a:spcPts val="600"/>
              </a:spcBef>
              <a:spcAft>
                <a:spcPts val="60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Load factor: 2/3</a:t>
            </a:r>
          </a:p>
          <a:p>
            <a:pPr marL="783372" lvl="1" indent="-293764">
              <a:spcBef>
                <a:spcPts val="600"/>
              </a:spcBef>
              <a:spcAft>
                <a:spcPts val="60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Expansion size: 2M + 1</a:t>
            </a:r>
          </a:p>
          <a:p>
            <a:pPr marL="391686" indent="-293764">
              <a:spcBef>
                <a:spcPts val="600"/>
              </a:spcBef>
              <a:spcAft>
                <a:spcPts val="60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Entries: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165600" y="4946132"/>
            <a:ext cx="4839840" cy="1045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715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MapEntry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:              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__init__( self, key, value ):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self.key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= key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self.value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= value 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err="1"/>
              <a:t>HashMap</a:t>
            </a:r>
            <a:r>
              <a:rPr lang="en-US" dirty="0"/>
              <a:t>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0" name="Rectangle 2"/>
              <p:cNvSpPr>
                <a:spLocks noGrp="1" noChangeArrowheads="1"/>
              </p:cNvSpPr>
              <p:nvPr>
                <p:ph idx="1"/>
              </p:nvPr>
            </p:nvSpPr>
            <p:spPr>
              <a:ln/>
            </p:spPr>
            <p:txBody>
              <a:bodyPr>
                <a:normAutofit/>
              </a:bodyPr>
              <a:lstStyle/>
              <a:p>
                <a:pPr marL="391686" indent="-293764"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/>
                  <a:t>Use double hashing:</a:t>
                </a:r>
              </a:p>
              <a:p>
                <a:pPr marL="783372" lvl="1" indent="-293764">
                  <a:spcAft>
                    <a:spcPts val="6531"/>
                  </a:spcAft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/>
                  <a:t>Hash function:</a:t>
                </a:r>
              </a:p>
              <a:p>
                <a:pPr marL="783372" lvl="1" indent="-293764">
                  <a:spcAft>
                    <a:spcPts val="6531"/>
                  </a:spcAft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/>
                  <a:t>Probe function:</a:t>
                </a:r>
              </a:p>
              <a:p>
                <a:pPr marL="391686" indent="-293764">
                  <a:lnSpc>
                    <a:spcPct val="94000"/>
                  </a:lnSpc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>
                    <a:latin typeface="Courier New" pitchFamily="49" charset="0"/>
                  </a:rPr>
                  <a:t>hash()</a:t>
                </a:r>
                <a:r>
                  <a:rPr lang="en-US" dirty="0"/>
                  <a:t> is Python's built-in </a:t>
                </a:r>
                <a:r>
                  <a:rPr lang="en-US" dirty="0">
                    <a:latin typeface="Courier New" pitchFamily="49" charset="0"/>
                  </a:rPr>
                  <a:t>hash()</a:t>
                </a:r>
                <a:r>
                  <a:rPr lang="en-US" dirty="0"/>
                  <a:t> function.</a:t>
                </a:r>
              </a:p>
              <a:p>
                <a:pPr marL="783372" lvl="1" indent="-293764">
                  <a:buSzPct val="45000"/>
                  <a:buFont typeface="Wingdings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</a:tabLst>
                </a:pPr>
                <a:r>
                  <a:rPr lang="en-US" dirty="0"/>
                  <a:t>Takes a built-in type as the key and returns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r>
                  <a:rPr lang="en-US" dirty="0"/>
                  <a:t> value that can be used with division method.</a:t>
                </a:r>
              </a:p>
            </p:txBody>
          </p:sp>
        </mc:Choice>
        <mc:Fallback xmlns="">
          <p:sp>
            <p:nvSpPr>
              <p:cNvPr id="4301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649312" y="2628276"/>
            <a:ext cx="3317760" cy="482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715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h(key) = |hash(key)| % M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620529" y="3799893"/>
            <a:ext cx="4839840" cy="482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715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hp(key) = 1 + |hash(key)| % (M - 2)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Application: Histograms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Graphical chart of tabulated frequencies.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Very common in statistics.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Used to show the distribution of data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9920" y="3490563"/>
            <a:ext cx="3690720" cy="32302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The Histogram ADT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 histogram is a container that can be used to collect and store discrete frequency counts across multiple categories.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category objects must be comparable.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graphicFrame>
        <p:nvGraphicFramePr>
          <p:cNvPr id="45059" name="Group 3"/>
          <p:cNvGraphicFramePr>
            <a:graphicFrameLocks noGrp="1"/>
          </p:cNvGraphicFramePr>
          <p:nvPr/>
        </p:nvGraphicFramePr>
        <p:xfrm>
          <a:off x="4823041" y="3967090"/>
          <a:ext cx="2923200" cy="2145245"/>
        </p:xfrm>
        <a:graphic>
          <a:graphicData uri="http://schemas.openxmlformats.org/drawingml/2006/table">
            <a:tbl>
              <a:tblPr/>
              <a:tblGrid>
                <a:gridCol w="292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145">
                <a:tc>
                  <a:txBody>
                    <a:bodyPr/>
                    <a:lstStyle/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Histogram(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catSeq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 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getCount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( category 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incCount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( category 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totalCount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iterator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WenQuanYi Zen Hei" charset="0"/>
                          <a:cs typeface="WenQuanYi Zen Hei" charset="0"/>
                        </a:rPr>
                        <a:t>()</a:t>
                      </a:r>
                    </a:p>
                  </a:txBody>
                  <a:tcPr marL="57473" marR="57473" marT="188766" marB="172764" horzOverflow="overflow">
                    <a:lnL>
                      <a:noFill/>
                    </a:lnL>
                    <a:lnR>
                      <a:noFill/>
                    </a:lnR>
                    <a:lnT w="360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Building a Histogram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We can use the ADT to show a grade distribution.</a:t>
            </a:r>
          </a:p>
          <a:p>
            <a:pPr marL="783372" lvl="1" indent="-293764">
              <a:spcAft>
                <a:spcPts val="7801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Input: text file containing </a:t>
            </a:r>
            <a:r>
              <a:rPr lang="en-US" dirty="0" err="1"/>
              <a:t>int</a:t>
            </a:r>
            <a:r>
              <a:rPr lang="en-US" dirty="0"/>
              <a:t> grades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Output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980389" y="2910865"/>
            <a:ext cx="6719040" cy="4824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2343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77 89 53 95 68 86 91 89 60 70 80 77 73 73 93 85 83 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67 75 71 94 64 79 97 59 69 61 80 73 70 82 86 70 45 100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948069" y="3799409"/>
            <a:ext cx="5751360" cy="29220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0972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                Grade Distribution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       |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     A +******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       |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     B +*********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       |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     C +***********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       |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     D +******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       |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     F +***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       |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       +----+----+----+----+----+----+----+----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        0    5    10   15   20   25   30   35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Histogram: Example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AF2A-B505-4F61-BC19-C2EF36B5B680}" type="slidenum">
              <a:rPr lang="en-US"/>
              <a:pPr/>
              <a:t>45</a:t>
            </a:fld>
            <a:endParaRPr lang="en-US"/>
          </a:p>
        </p:txBody>
      </p:sp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2768160" y="1451673"/>
            <a:ext cx="6842880" cy="1441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801280" y="1601450"/>
            <a:ext cx="6968160" cy="457824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0972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endParaRPr lang="en-US" sz="1500" dirty="0">
              <a:solidFill>
                <a:srgbClr val="000000"/>
              </a:solidFill>
              <a:latin typeface="Courier New" pitchFamily="49" charset="0"/>
              <a:ea typeface="Bitstream Vera Sans" charset="0"/>
              <a:cs typeface="Bitstream Vera Sans" charset="0"/>
            </a:endParaRP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maphist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Histogram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endParaRPr lang="en-US" sz="1500" dirty="0">
              <a:solidFill>
                <a:srgbClr val="000000"/>
              </a:solidFill>
              <a:latin typeface="Courier New" pitchFamily="49" charset="0"/>
              <a:ea typeface="Bitstream Vera Sans" charset="0"/>
              <a:cs typeface="Bitstream Vera Sans" charset="0"/>
            </a:endParaRP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def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main():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1500" i="1" dirty="0">
                <a:solidFill>
                  <a:srgbClr val="003B7C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# Create a Histogram instance for computing the frequencies.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gradeHist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= Histogram( "ABCDF" )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1500" i="1" dirty="0">
                <a:solidFill>
                  <a:srgbClr val="003B7C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# Open the text file containing the grades.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gradeFile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= open('cs204grades.txt', "r")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1500" i="1" dirty="0">
                <a:solidFill>
                  <a:srgbClr val="003B7C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# Extract the grades and increment the appropriate counter.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line 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gradeFile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: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grade =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(line)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gradeHist.incCount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(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letterGrade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(grade) )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endParaRPr lang="en-US" sz="1500" dirty="0">
              <a:solidFill>
                <a:srgbClr val="000000"/>
              </a:solidFill>
              <a:latin typeface="Courier New" pitchFamily="49" charset="0"/>
              <a:ea typeface="Bitstream Vera Sans" charset="0"/>
              <a:cs typeface="Bitstream Vera Sans" charset="0"/>
            </a:endParaRP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1500" i="1" dirty="0">
                <a:solidFill>
                  <a:srgbClr val="003B7C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# Print the histogram chart.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printChart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(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gradeHist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)  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endParaRPr lang="en-US" sz="1500" dirty="0">
              <a:solidFill>
                <a:srgbClr val="000000"/>
              </a:solidFill>
              <a:latin typeface="Courier New" pitchFamily="49" charset="0"/>
              <a:ea typeface="Bitstream Vera Sans" charset="0"/>
              <a:cs typeface="Bitstream Vera Sans" charset="0"/>
            </a:endParaRP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7952160" y="1244291"/>
            <a:ext cx="1658880" cy="207382"/>
          </a:xfrm>
          <a:prstGeom prst="roundRect">
            <a:avLst>
              <a:gd name="adj" fmla="val 694"/>
            </a:avLst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12801" rIns="0" bIns="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1500" dirty="0">
                <a:solidFill>
                  <a:srgbClr val="FFFFFF"/>
                </a:solidFill>
                <a:ea typeface="Bitstream Vera Sans" charset="0"/>
                <a:cs typeface="Bitstream Vera Sans" charset="0"/>
              </a:rPr>
              <a:t>buildhist.py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Histogram: Example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0685-6CE1-4C8F-8247-4A6EEB348F5E}" type="slidenum">
              <a:rPr lang="en-US"/>
              <a:pPr/>
              <a:t>46</a:t>
            </a:fld>
            <a:endParaRPr lang="en-US"/>
          </a:p>
        </p:txBody>
      </p:sp>
      <p:sp>
        <p:nvSpPr>
          <p:cNvPr id="48130" name="Line 2"/>
          <p:cNvSpPr>
            <a:spLocks noChangeShapeType="1"/>
          </p:cNvSpPr>
          <p:nvPr/>
        </p:nvSpPr>
        <p:spPr bwMode="auto">
          <a:xfrm>
            <a:off x="2768160" y="1451673"/>
            <a:ext cx="6842880" cy="1441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801280" y="1601450"/>
            <a:ext cx="6415200" cy="457824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0972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sz="1500" dirty="0">
              <a:solidFill>
                <a:srgbClr val="000000"/>
              </a:solidFill>
              <a:latin typeface="Courier New" pitchFamily="49" charset="0"/>
              <a:ea typeface="Bitstream Vera Sans" charset="0"/>
              <a:cs typeface="Bitstream Vera Sans" charset="0"/>
            </a:endParaRP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i="1" dirty="0">
                <a:solidFill>
                  <a:srgbClr val="003B7C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# Determines the letter grade for the given numeric value.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def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letterGrade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( grade ):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grade &gt;= 90 :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'A'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elif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grade &gt;= 80 :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'B'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elif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grade &gt;= 70 :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'C'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elif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grade &gt;= 60 :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'D'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: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'F'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sz="1500" dirty="0">
              <a:solidFill>
                <a:srgbClr val="000000"/>
              </a:solidFill>
              <a:latin typeface="Courier New" pitchFamily="49" charset="0"/>
              <a:ea typeface="Bitstream Vera Sans" charset="0"/>
              <a:cs typeface="Bitstream Vera Sans" charset="0"/>
            </a:endParaRP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7952160" y="1244291"/>
            <a:ext cx="1658880" cy="207382"/>
          </a:xfrm>
          <a:prstGeom prst="roundRect">
            <a:avLst>
              <a:gd name="adj" fmla="val 694"/>
            </a:avLst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12801" rIns="0" bIns="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1500" dirty="0">
                <a:solidFill>
                  <a:srgbClr val="FFFFFF"/>
                </a:solidFill>
                <a:ea typeface="Bitstream Vera Sans" charset="0"/>
                <a:cs typeface="Bitstream Vera Sans" charset="0"/>
              </a:rPr>
              <a:t>buildhist.py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Histogram: Example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237A-DD8A-4C7D-BEA0-6447E05D4E0E}" type="slidenum">
              <a:rPr lang="en-US"/>
              <a:pPr/>
              <a:t>47</a:t>
            </a:fld>
            <a:endParaRPr lang="en-US"/>
          </a:p>
        </p:txBody>
      </p:sp>
      <p:sp>
        <p:nvSpPr>
          <p:cNvPr id="49154" name="Line 2"/>
          <p:cNvSpPr>
            <a:spLocks noChangeShapeType="1"/>
          </p:cNvSpPr>
          <p:nvPr/>
        </p:nvSpPr>
        <p:spPr bwMode="auto">
          <a:xfrm>
            <a:off x="2768160" y="1451673"/>
            <a:ext cx="6842880" cy="1441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801280" y="1601450"/>
            <a:ext cx="6082560" cy="457824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0972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sz="1500" dirty="0">
              <a:solidFill>
                <a:srgbClr val="000000"/>
              </a:solidFill>
              <a:latin typeface="Courier New" pitchFamily="49" charset="0"/>
              <a:ea typeface="Bitstream Vera Sans" charset="0"/>
              <a:cs typeface="Bitstream Vera Sans" charset="0"/>
            </a:endParaRP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def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printChart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(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gradeHist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):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print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( "           Grade Distribution" )  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i="1" dirty="0">
                <a:solidFill>
                  <a:srgbClr val="003B7C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# Print the body of the chart.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letterGrades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= ( 'A', 'B', 'C', 'D', 'F' )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letter 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letterGrades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: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print( "  |" )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print( letter + " +", end = "" )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freq = </a:t>
            </a:r>
            <a:r>
              <a:rPr lang="en-US" sz="1500" dirty="0" err="1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gradeHist.getCount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( letter )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print( '*' * freq )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i="1" dirty="0">
                <a:solidFill>
                  <a:srgbClr val="003B7C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# Print the x-axis.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print( "  |" )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print( "  +----+----+----+----+----+----+----+----" )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print( "  0    5    10   15   20   25   30   35" )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  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i="1" dirty="0">
                <a:solidFill>
                  <a:srgbClr val="003B7C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# Calls the main routine.  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r>
              <a:rPr lang="en-US" sz="15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main()    </a:t>
            </a:r>
          </a:p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</a:tabLst>
            </a:pPr>
            <a:endParaRPr lang="en-US" sz="1500" dirty="0">
              <a:solidFill>
                <a:srgbClr val="000000"/>
              </a:solidFill>
              <a:latin typeface="Courier New" pitchFamily="49" charset="0"/>
              <a:ea typeface="Bitstream Vera Sans" charset="0"/>
              <a:cs typeface="Bitstream Vera Sans" charset="0"/>
            </a:endParaRPr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7952160" y="1244291"/>
            <a:ext cx="1658880" cy="207382"/>
          </a:xfrm>
          <a:prstGeom prst="roundRect">
            <a:avLst>
              <a:gd name="adj" fmla="val 694"/>
            </a:avLst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12801" rIns="0" bIns="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1500" dirty="0">
                <a:solidFill>
                  <a:srgbClr val="FFFFFF"/>
                </a:solidFill>
                <a:ea typeface="Bitstream Vera Sans" charset="0"/>
                <a:cs typeface="Bitstream Vera Sans" charset="0"/>
              </a:rPr>
              <a:t>buildhist.py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The Color Histogram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Used to tabulate the frequency counts of individual colors within a digital image.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Example that deals with millions of distinct categories, none of which are known up front.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Used in image processing and digital photography.</a:t>
            </a:r>
          </a:p>
          <a:p>
            <a:pPr marL="391686" indent="-293764">
              <a:spcBef>
                <a:spcPts val="3266"/>
              </a:spcBef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The Histogram ADT would not be efficient for this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Color Histogram ADT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 </a:t>
            </a:r>
            <a:r>
              <a:rPr lang="en-US" i="1" dirty="0">
                <a:solidFill>
                  <a:srgbClr val="104475"/>
                </a:solidFill>
              </a:rPr>
              <a:t>color histogram</a:t>
            </a:r>
            <a:r>
              <a:rPr lang="en-US" dirty="0"/>
              <a:t> is a container that can be used to collect and store frequency counts for multiple discrete RGB colors.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RGB values are discrete in the range [0 ... 255].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graphicFrame>
        <p:nvGraphicFramePr>
          <p:cNvPr id="51203" name="Group 3"/>
          <p:cNvGraphicFramePr>
            <a:graphicFrameLocks noGrp="1"/>
          </p:cNvGraphicFramePr>
          <p:nvPr/>
        </p:nvGraphicFramePr>
        <p:xfrm>
          <a:off x="4682041" y="4104175"/>
          <a:ext cx="3673440" cy="2145245"/>
        </p:xfrm>
        <a:graphic>
          <a:graphicData uri="http://schemas.openxmlformats.org/drawingml/2006/table">
            <a:tbl>
              <a:tblPr/>
              <a:tblGrid>
                <a:gridCol w="367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8145">
                <a:tc>
                  <a:txBody>
                    <a:bodyPr/>
                    <a:lstStyle/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Bitstream Vera Sans" charset="0"/>
                          <a:cs typeface="Bitstream Vera Sans" charset="0"/>
                        </a:rPr>
                        <a:t>ColorHistogram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Bitstream Vera Sans" charset="0"/>
                          <a:cs typeface="Bitstream Vera Sans" charset="0"/>
                        </a:rPr>
                        <a:t>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Bitstream Vera Sans" charset="0"/>
                          <a:cs typeface="Bitstream Vera Sans" charset="0"/>
                        </a:rPr>
                        <a:t>getCount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Bitstream Vera Sans" charset="0"/>
                          <a:cs typeface="Bitstream Vera Sans" charset="0"/>
                        </a:rPr>
                        <a:t>( red, green, blue 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Bitstream Vera Sans" charset="0"/>
                          <a:cs typeface="Bitstream Vera Sans" charset="0"/>
                        </a:rPr>
                        <a:t>incCount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Bitstream Vera Sans" charset="0"/>
                          <a:cs typeface="Bitstream Vera Sans" charset="0"/>
                        </a:rPr>
                        <a:t>( red, green, blue 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Bitstream Vera Sans" charset="0"/>
                          <a:cs typeface="Bitstream Vera Sans" charset="0"/>
                        </a:rPr>
                        <a:t>totalCount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Bitstream Vera Sans" charset="0"/>
                          <a:cs typeface="Bitstream Vera Sans" charset="0"/>
                        </a:rPr>
                        <a:t>()</a:t>
                      </a:r>
                    </a:p>
                    <a:p>
                      <a:pPr marL="431800" marR="0" lvl="1" indent="-21590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  <a:tabLst>
                          <a:tab pos="723900" algn="l"/>
                          <a:tab pos="1447800" algn="l"/>
                          <a:tab pos="2171700" algn="l"/>
                        </a:tabLst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Bitstream Vera Sans" charset="0"/>
                          <a:cs typeface="Bitstream Vera Sans" charset="0"/>
                        </a:rPr>
                        <a:t>iterator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Bitstream Vera Sans" charset="0"/>
                          <a:cs typeface="Bitstream Vera Sans" charset="0"/>
                        </a:rPr>
                        <a:t>()</a:t>
                      </a:r>
                    </a:p>
                  </a:txBody>
                  <a:tcPr marL="57473" marR="57473" marT="188766" marB="172764" horzOverflow="overflow">
                    <a:lnL>
                      <a:noFill/>
                    </a:lnL>
                    <a:lnR>
                      <a:noFill/>
                    </a:lnR>
                    <a:lnT w="360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Hashing Example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91686" indent="-293764">
              <a:spcBef>
                <a:spcPts val="600"/>
              </a:spcBef>
              <a:spcAft>
                <a:spcPts val="60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Suppose we have a list of popular fruits, we want to find if a particular type of fruit is in our inventory.</a:t>
            </a:r>
          </a:p>
          <a:p>
            <a:pPr marL="391686" indent="-293764">
              <a:spcBef>
                <a:spcPts val="600"/>
              </a:spcBef>
              <a:spcAft>
                <a:spcPts val="60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Apple, Banana, Grape, Orange, Pear, Pineapple, Strawberry.</a:t>
            </a:r>
          </a:p>
          <a:p>
            <a:pPr marL="391686" indent="-293764">
              <a:spcBef>
                <a:spcPts val="600"/>
              </a:spcBef>
              <a:spcAft>
                <a:spcPts val="60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We could use an array of 26 elements, each is index by the first letter of the fruit name, assuming no repetition. We can simply check for fruit[name[0]]!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Color Histogram: Organization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What data structure should be used?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3-D array of size 256 x 256 x 256:</a:t>
            </a:r>
          </a:p>
          <a:p>
            <a:pPr marL="1175057" lvl="2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Very fast with direct access.</a:t>
            </a:r>
          </a:p>
          <a:p>
            <a:pPr marL="1175057" lvl="2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Far too costly in terms of memory.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Vector or linked list:</a:t>
            </a:r>
          </a:p>
          <a:p>
            <a:pPr marL="1175057" lvl="2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Better in terms of memory.</a:t>
            </a:r>
          </a:p>
          <a:p>
            <a:pPr marL="1175057" lvl="2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Inefficient when working with millions of 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Color Histogram: Organization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What about hashing?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Closed hashing:</a:t>
            </a:r>
          </a:p>
          <a:p>
            <a:pPr marL="1175057" lvl="2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Inefficient due to the many rehashes that would be required.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Separate chaining:</a:t>
            </a:r>
          </a:p>
          <a:p>
            <a:pPr marL="1175057" lvl="2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Requires a good hash function and appropriately sized hash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Color Histogram: Organization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What about a custom structure that combines: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advantage of direct access of a 3-D array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limited memory use and fast searches of hashing.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Structure: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2-D array of linked lists.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array elements correspond to red and green.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linked lists represent the chains for all colors with the same red and green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Color Histogram: Organization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9F084-951C-4055-8FCD-04F02EF6FCD8}" type="slidenum">
              <a:rPr lang="en-US"/>
              <a:pPr/>
              <a:t>53</a:t>
            </a:fld>
            <a:endParaRPr lang="en-US"/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421120" y="1656175"/>
            <a:ext cx="7659360" cy="49800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2080" y="1283176"/>
            <a:ext cx="6027840" cy="5111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Color Histogram: Traversals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After a color histogram is constructed, it's common to perform a traversal over the unique colors.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Could traverse over every element of the 2-D array.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Look for non empty chains and traverse the list.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This can be time consuming.</a:t>
            </a:r>
          </a:p>
          <a:p>
            <a:pPr marL="1175057" lvl="2" indent="-260644">
              <a:buSzPct val="75000"/>
              <a:buFont typeface="Symbol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In practice, many of the elements will not contain any colors.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How can we improve the time required to perform a traversal.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Color Histogram: Traversals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Modify the structure: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add a second link to each color node to create multi-linked nodes.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when a new color is added to the histogram, add it to a second linked list (</a:t>
            </a:r>
            <a:r>
              <a:rPr lang="en-US" dirty="0" err="1">
                <a:solidFill>
                  <a:srgbClr val="003B7C"/>
                </a:solidFill>
              </a:rPr>
              <a:t>colorList</a:t>
            </a:r>
            <a:r>
              <a:rPr lang="en-US" dirty="0"/>
              <a:t>).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 traversal is performed by iterating over the nodes in the </a:t>
            </a:r>
            <a:r>
              <a:rPr lang="en-US" dirty="0" err="1">
                <a:solidFill>
                  <a:srgbClr val="003B7C"/>
                </a:solidFill>
              </a:rPr>
              <a:t>colorList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Color Histogram: Traversals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E48B7-4364-49F9-BD00-6D1D631D8A2A}" type="slidenum">
              <a:rPr lang="en-US"/>
              <a:pPr/>
              <a:t>56</a:t>
            </a:fld>
            <a:endParaRPr lang="en-US"/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421120" y="1656175"/>
            <a:ext cx="7659360" cy="49800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2080" y="1283176"/>
            <a:ext cx="6027840" cy="5111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Hashing Example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91686" indent="-293764">
              <a:spcBef>
                <a:spcPts val="600"/>
              </a:spcBef>
              <a:spcAft>
                <a:spcPts val="60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Suppose we have the following set of keys</a:t>
            </a:r>
          </a:p>
          <a:p>
            <a:pPr marL="391686" indent="-293764">
              <a:spcBef>
                <a:spcPts val="600"/>
              </a:spcBef>
              <a:spcAft>
                <a:spcPts val="60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dirty="0"/>
          </a:p>
          <a:p>
            <a:pPr marL="391686" indent="-293764">
              <a:spcBef>
                <a:spcPts val="600"/>
              </a:spcBef>
              <a:spcAft>
                <a:spcPts val="60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 hash table, T, with M = 13 elements.</a:t>
            </a:r>
          </a:p>
          <a:p>
            <a:pPr marL="391686" indent="-293764">
              <a:spcBef>
                <a:spcPts val="600"/>
              </a:spcBef>
              <a:spcAft>
                <a:spcPts val="60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We can define a simple hash function h()</a:t>
            </a:r>
          </a:p>
          <a:p>
            <a:pPr marL="391686" indent="-293764">
              <a:spcBef>
                <a:spcPts val="600"/>
              </a:spcBef>
              <a:spcAft>
                <a:spcPts val="600"/>
              </a:spcAft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h(765) -&gt; 11, h(431) -&gt; 2, …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206470" y="2421533"/>
            <a:ext cx="6096517" cy="482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715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765, 431, 96, 142, 579, 226, 903, 388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884160" y="4708522"/>
            <a:ext cx="2211840" cy="482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13715" rIns="0" bIns="0"/>
          <a:lstStyle/>
          <a:p>
            <a:pPr>
              <a:lnSpc>
                <a:spcPct val="94000"/>
              </a:lnSpc>
              <a:tabLst>
                <a:tab pos="656650" algn="l"/>
                <a:tab pos="1313299" algn="l"/>
                <a:tab pos="1969949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Bitstream Vera Sans" charset="0"/>
                <a:cs typeface="Bitstream Vera Sans" charset="0"/>
              </a:rPr>
              <a:t>h(key) = key % 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Adding Keys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To add a key to the hash table: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Apply the hash function to determine the array index in which the key should be stored.</a:t>
            </a:r>
          </a:p>
          <a:p>
            <a:pPr marL="1175057" lvl="2" indent="-260644">
              <a:lnSpc>
                <a:spcPct val="94000"/>
              </a:lnSpc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>
                <a:latin typeface="Courier New" pitchFamily="49" charset="0"/>
              </a:rPr>
              <a:t>h(765) =&gt; 11</a:t>
            </a:r>
          </a:p>
          <a:p>
            <a:pPr marL="1175057" lvl="2" indent="-260644">
              <a:lnSpc>
                <a:spcPct val="94000"/>
              </a:lnSpc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>
                <a:latin typeface="Courier New" pitchFamily="49" charset="0"/>
              </a:rPr>
              <a:t>h(431) =&gt; 2</a:t>
            </a:r>
          </a:p>
          <a:p>
            <a:pPr marL="1175057" lvl="2" indent="-260644">
              <a:lnSpc>
                <a:spcPct val="94000"/>
              </a:lnSpc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>
                <a:latin typeface="Courier New" pitchFamily="49" charset="0"/>
              </a:rPr>
              <a:t>h(96) =&gt; 5</a:t>
            </a:r>
          </a:p>
          <a:p>
            <a:pPr marL="1175057" lvl="2" indent="-260644">
              <a:lnSpc>
                <a:spcPct val="94000"/>
              </a:lnSpc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>
                <a:latin typeface="Courier New" pitchFamily="49" charset="0"/>
              </a:rPr>
              <a:t>h(142) =&gt; 12</a:t>
            </a:r>
          </a:p>
          <a:p>
            <a:pPr marL="1175057" lvl="2" indent="-260644">
              <a:lnSpc>
                <a:spcPct val="94000"/>
              </a:lnSpc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>
                <a:latin typeface="Courier New" pitchFamily="49" charset="0"/>
              </a:rPr>
              <a:t>h(579) =&gt; 7</a:t>
            </a:r>
          </a:p>
          <a:p>
            <a:pPr marL="783372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Store the key in the given slot.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6240" y="5592547"/>
            <a:ext cx="6796800" cy="78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320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Collisions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What happens when we attempt to add key 226?</a:t>
            </a:r>
          </a:p>
          <a:p>
            <a:pPr marL="1175057" lvl="2" indent="-260644">
              <a:lnSpc>
                <a:spcPct val="94000"/>
              </a:lnSpc>
              <a:buSzPct val="7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>
                <a:latin typeface="Courier New" pitchFamily="49" charset="0"/>
              </a:rPr>
              <a:t>h(226) =&gt; 5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b="1" dirty="0"/>
              <a:t>collision</a:t>
            </a:r>
            <a:r>
              <a:rPr lang="en-US" dirty="0"/>
              <a:t> – when two or more keys map to the same hash location.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95F7D5-43DC-3B43-BA16-D9C3EA521FC2}" type="datetimeFigureOut">
              <a:rPr lang="en-US" smtClean="0"/>
              <a:pPr/>
              <a:t>1/11/2023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97600" y="4020021"/>
            <a:ext cx="6796800" cy="1497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in general two approaches to resolve collisions,</a:t>
            </a:r>
          </a:p>
          <a:p>
            <a:pPr lvl="1"/>
            <a:r>
              <a:rPr lang="en-US" dirty="0"/>
              <a:t>Closed hashing: find a spot within the hash table to store the new element</a:t>
            </a:r>
          </a:p>
          <a:p>
            <a:pPr lvl="1"/>
            <a:r>
              <a:rPr lang="en-US" dirty="0"/>
              <a:t>Open hashing: create a structure, e.g., a list, or a tree, in the hashed spot to store the elements that have the same hashing key</a:t>
            </a:r>
          </a:p>
          <a:p>
            <a:r>
              <a:rPr lang="en-US" dirty="0"/>
              <a:t>We first concentrate on closed hashing.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A_Lecture_ppt_template.potm" id="{4607FD5F-9BAF-4077-ABCF-655628B553F9}" vid="{8713B6A6-D862-4170-A280-A25BEF79CA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DEC66FF0BE046AA8833F30C1EF9E3" ma:contentTypeVersion="2" ma:contentTypeDescription="Create a new document." ma:contentTypeScope="" ma:versionID="2cb38bb42f3a98ed64b1a2b7ee23d80d">
  <xsd:schema xmlns:xsd="http://www.w3.org/2001/XMLSchema" xmlns:xs="http://www.w3.org/2001/XMLSchema" xmlns:p="http://schemas.microsoft.com/office/2006/metadata/properties" xmlns:ns2="05bd553a-5ff0-4262-9ea3-7140608e2e27" targetNamespace="http://schemas.microsoft.com/office/2006/metadata/properties" ma:root="true" ma:fieldsID="8be209923d142a8c5b2c77de859f29da" ns2:_="">
    <xsd:import namespace="05bd553a-5ff0-4262-9ea3-7140608e2e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bd553a-5ff0-4262-9ea3-7140608e2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EF3AC8-B650-493C-B39C-807C53A11B93}"/>
</file>

<file path=customXml/itemProps2.xml><?xml version="1.0" encoding="utf-8"?>
<ds:datastoreItem xmlns:ds="http://schemas.openxmlformats.org/officeDocument/2006/customXml" ds:itemID="{F907A3E1-C72C-493F-BBCF-03C70EFBCEE3}"/>
</file>

<file path=customXml/itemProps3.xml><?xml version="1.0" encoding="utf-8"?>
<ds:datastoreItem xmlns:ds="http://schemas.openxmlformats.org/officeDocument/2006/customXml" ds:itemID="{BD828409-3053-4008-955F-41126140B86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20453</TotalTime>
  <Words>3571</Words>
  <Application>Microsoft Office PowerPoint</Application>
  <PresentationFormat>Widescreen</PresentationFormat>
  <Paragraphs>543</Paragraphs>
  <Slides>56</Slides>
  <Notes>52</Notes>
  <HiddenSlides>9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Wingdings</vt:lpstr>
      <vt:lpstr>Office Theme</vt:lpstr>
      <vt:lpstr>Equation</vt:lpstr>
      <vt:lpstr>Hash Tables</vt:lpstr>
      <vt:lpstr>Introduction</vt:lpstr>
      <vt:lpstr>Comparison-Based Searches</vt:lpstr>
      <vt:lpstr>Hashing</vt:lpstr>
      <vt:lpstr>Hashing Example</vt:lpstr>
      <vt:lpstr>Hashing Example</vt:lpstr>
      <vt:lpstr>Adding Keys</vt:lpstr>
      <vt:lpstr>Collisions</vt:lpstr>
      <vt:lpstr>Resolving collisions</vt:lpstr>
      <vt:lpstr>Closed hashing: probing</vt:lpstr>
      <vt:lpstr>Probing</vt:lpstr>
      <vt:lpstr>Probing</vt:lpstr>
      <vt:lpstr>Searching</vt:lpstr>
      <vt:lpstr>Searching</vt:lpstr>
      <vt:lpstr>Deleting Keys</vt:lpstr>
      <vt:lpstr>Incorrect Deletion</vt:lpstr>
      <vt:lpstr>Correct Deletion</vt:lpstr>
      <vt:lpstr>Clustering</vt:lpstr>
      <vt:lpstr>Probe Sequence</vt:lpstr>
      <vt:lpstr>Modified Linear Probe</vt:lpstr>
      <vt:lpstr>Quadratic Probing</vt:lpstr>
      <vt:lpstr>Computations from last slide</vt:lpstr>
      <vt:lpstr>Quadratic Probing</vt:lpstr>
      <vt:lpstr>Double Hashing</vt:lpstr>
      <vt:lpstr>Double Hashing</vt:lpstr>
      <vt:lpstr>Computations from last slide</vt:lpstr>
      <vt:lpstr>Table Size</vt:lpstr>
      <vt:lpstr>Rehashing</vt:lpstr>
      <vt:lpstr>Rehashing Example</vt:lpstr>
      <vt:lpstr>Expansion Size</vt:lpstr>
      <vt:lpstr>Efficiency Analysis</vt:lpstr>
      <vt:lpstr>Efficiency Analysis</vt:lpstr>
      <vt:lpstr>Efficiency Analysis</vt:lpstr>
      <vt:lpstr>Hash Functions</vt:lpstr>
      <vt:lpstr>Function Guidelines</vt:lpstr>
      <vt:lpstr>Common Hash Functions</vt:lpstr>
      <vt:lpstr>Common Hash Functions</vt:lpstr>
      <vt:lpstr>Hashing Strings</vt:lpstr>
      <vt:lpstr>The Hash Map ADT</vt:lpstr>
      <vt:lpstr>HashMap Implementation</vt:lpstr>
      <vt:lpstr>HashMap Implementation</vt:lpstr>
      <vt:lpstr>Application: Histograms</vt:lpstr>
      <vt:lpstr>The Histogram ADT</vt:lpstr>
      <vt:lpstr>Building a Histogram</vt:lpstr>
      <vt:lpstr>Histogram: Example</vt:lpstr>
      <vt:lpstr>Histogram: Example</vt:lpstr>
      <vt:lpstr>Histogram: Example</vt:lpstr>
      <vt:lpstr>The Color Histogram</vt:lpstr>
      <vt:lpstr>Color Histogram ADT</vt:lpstr>
      <vt:lpstr>Color Histogram: Organization</vt:lpstr>
      <vt:lpstr>Color Histogram: Organization</vt:lpstr>
      <vt:lpstr>Color Histogram: Organization</vt:lpstr>
      <vt:lpstr>Color Histogram: Organization</vt:lpstr>
      <vt:lpstr>Color Histogram: Traversals</vt:lpstr>
      <vt:lpstr>Color Histogram: Traversals</vt:lpstr>
      <vt:lpstr>Color Histogram: Traversals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Sharaf Hussain</dc:creator>
  <cp:lastModifiedBy>Sharaf Hussain</cp:lastModifiedBy>
  <cp:revision>13</cp:revision>
  <dcterms:created xsi:type="dcterms:W3CDTF">2021-11-10T09:18:07Z</dcterms:created>
  <dcterms:modified xsi:type="dcterms:W3CDTF">2023-01-11T08:41:14Z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0x0101003F9DEC66FF0BE046AA8833F30C1EF9E3</vt:lpwstr>
  </property>
</Properties>
</file>