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7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FC384C-B307-4B92-A9F5-418262C7593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06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737D4E-EAC6-4F41-B09B-79084C5A749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577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AE34C8-83FC-4248-A556-21E1B54D3D0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65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C58C25-750A-4BDF-B633-6793DD6F413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000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0CB2C7-FAE8-4257-BD38-CEF121BD573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01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ED78A8-988E-4942-B03F-7571118B65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2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3B4F65-81C1-42A0-BA26-3A54A04FA68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06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80EF5C-751E-4632-A862-DC115009BF0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938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00C4DC-68FB-4FD7-A454-5A978767963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40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4BB263-55FD-4659-ACB2-2F3B66AB718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29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A9AB86-0269-47E1-AA27-5F59F2163F6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40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A2B34A-33D5-45C3-8476-3892A3D1F4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31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59B032-BFAE-4BB1-BF2F-BBC9B0DDCD9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55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A46873-62BB-4311-B4BD-D3A4706BE01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36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38EB6C-8D53-425A-BA09-A3DCEE7AF15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43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CFFA2F-8460-4A34-A63E-34DFE3127FA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32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D9FF48-900D-44CD-989A-E61EF789B26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61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8923" y="434340"/>
            <a:ext cx="8074152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95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Improved Version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previous version: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only works with Python lists.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splitting creates new physical lists.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uses the splice operation which is time 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01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Improved Version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We can improve the implementation: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using virtual subsequences.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that works with any sequence.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81" y="3094921"/>
            <a:ext cx="4053600" cy="323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418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Code #2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An improved version of the merge sort.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727402" y="2886408"/>
            <a:ext cx="759024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recMergeSort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, first, last,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# Check the base case.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first == last :</a:t>
            </a:r>
          </a:p>
          <a:p>
            <a:pPr>
              <a:lnSpc>
                <a:spcPct val="94000"/>
              </a:lnSpc>
            </a:pPr>
            <a:r>
              <a:rPr lang="en-US" altLang="en-US" sz="1633">
                <a:latin typeface="Courier New" panose="02070309020205020404" pitchFamily="49" charset="0"/>
              </a:rPr>
              <a:t>    </a:t>
            </a:r>
            <a:r>
              <a:rPr lang="en-US" altLang="en-US" sz="1633" b="1">
                <a:latin typeface="Courier New" panose="02070309020205020404" pitchFamily="49" charset="0"/>
              </a:rPr>
              <a:t>return</a:t>
            </a: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>
                <a:latin typeface="Courier New" panose="02070309020205020404" pitchFamily="49" charset="0"/>
              </a:rPr>
              <a:t>else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Compute the mid point.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mid = (first + last) // 2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Split the sequence and perform the recursive step.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recMergeSort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, first, mid,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recMergeSort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, mid+1, last,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Merge the two ordered subsequences.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mergeSeq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, first, mid+1, last,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332417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Merging Sorted Sequences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2571-DDF9-491A-BF78-D6EF4EEA24F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487361" y="1659241"/>
            <a:ext cx="7217280" cy="352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b="1" dirty="0">
                <a:latin typeface="Courier New" panose="02070309020205020404" pitchFamily="49" charset="0"/>
              </a:rPr>
              <a:t>def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mergeSeq</a:t>
            </a:r>
            <a:r>
              <a:rPr lang="en-US" altLang="en-US" sz="1633" dirty="0">
                <a:latin typeface="Courier New" panose="02070309020205020404" pitchFamily="49" charset="0"/>
              </a:rPr>
              <a:t>(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, left, right, end,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a = left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b = right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m = 0                                      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>
                <a:latin typeface="Courier New" panose="02070309020205020404" pitchFamily="49" charset="0"/>
              </a:rPr>
              <a:t>while</a:t>
            </a:r>
            <a:r>
              <a:rPr lang="en-US" altLang="en-US" sz="1633" dirty="0">
                <a:latin typeface="Courier New" panose="02070309020205020404" pitchFamily="49" charset="0"/>
              </a:rPr>
              <a:t> a &lt; right and b &lt;= end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if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[a] &lt;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[b]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[m] =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[a]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a += 1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b="1" dirty="0">
                <a:latin typeface="Courier New" panose="02070309020205020404" pitchFamily="49" charset="0"/>
              </a:rPr>
              <a:t>else</a:t>
            </a:r>
            <a:r>
              <a:rPr lang="en-US" altLang="en-US" sz="1633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[m] =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[b]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b += 1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m += 1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   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    :   </a:t>
            </a:r>
          </a:p>
        </p:txBody>
      </p:sp>
    </p:spTree>
    <p:extLst>
      <p:ext uri="{BB962C8B-B14F-4D97-AF65-F5344CB8AC3E}">
        <p14:creationId xmlns:p14="http://schemas.microsoft.com/office/powerpoint/2010/main" val="1716374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Merging Sorted Sequences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166D-FD0B-4494-B545-677F1E23DE4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768050" y="1659241"/>
            <a:ext cx="3981600" cy="352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2343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  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       :</a:t>
            </a:r>
          </a:p>
          <a:p>
            <a:pPr>
              <a:lnSpc>
                <a:spcPct val="94000"/>
              </a:lnSpc>
            </a:pPr>
            <a:endParaRPr lang="en-US" altLang="en-US" sz="1633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>
                <a:latin typeface="Courier New" panose="02070309020205020404" pitchFamily="49" charset="0"/>
              </a:rPr>
              <a:t>while</a:t>
            </a:r>
            <a:r>
              <a:rPr lang="en-US" altLang="en-US" sz="1633" dirty="0">
                <a:latin typeface="Courier New" panose="02070309020205020404" pitchFamily="49" charset="0"/>
              </a:rPr>
              <a:t> a &lt; right :  # in parallel with first while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[m] =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[a]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a += 1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m += 1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>
                <a:latin typeface="Courier New" panose="02070309020205020404" pitchFamily="49" charset="0"/>
              </a:rPr>
              <a:t>while</a:t>
            </a:r>
            <a:r>
              <a:rPr lang="en-US" altLang="en-US" sz="1633" dirty="0">
                <a:latin typeface="Courier New" panose="02070309020205020404" pitchFamily="49" charset="0"/>
              </a:rPr>
              <a:t> b &lt;= end :    # in parallel with the two whiles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[m] =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[b]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b += 1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m += 1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>
                <a:latin typeface="Courier New" panose="02070309020205020404" pitchFamily="49" charset="0"/>
              </a:rPr>
              <a:t>for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dirty="0" err="1">
                <a:latin typeface="Courier New" panose="02070309020205020404" pitchFamily="49" charset="0"/>
              </a:rPr>
              <a:t>i</a:t>
            </a:r>
            <a:r>
              <a:rPr lang="en-US" altLang="en-US" sz="1633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in</a:t>
            </a:r>
            <a:r>
              <a:rPr lang="en-US" altLang="en-US" sz="1633" dirty="0">
                <a:latin typeface="Courier New" panose="02070309020205020404" pitchFamily="49" charset="0"/>
              </a:rPr>
              <a:t> range( end – left + 1 ) :</a:t>
            </a:r>
          </a:p>
          <a:p>
            <a:pPr>
              <a:lnSpc>
                <a:spcPct val="94000"/>
              </a:lnSpc>
            </a:pPr>
            <a:r>
              <a:rPr lang="en-US" altLang="en-US" sz="1633" dirty="0">
                <a:latin typeface="Courier New" panose="02070309020205020404" pitchFamily="49" charset="0"/>
              </a:rPr>
              <a:t>    </a:t>
            </a:r>
            <a:r>
              <a:rPr lang="en-US" altLang="en-US" sz="1633" dirty="0" err="1">
                <a:latin typeface="Courier New" panose="02070309020205020404" pitchFamily="49" charset="0"/>
              </a:rPr>
              <a:t>theSeq</a:t>
            </a:r>
            <a:r>
              <a:rPr lang="en-US" altLang="en-US" sz="1633" dirty="0">
                <a:latin typeface="Courier New" panose="02070309020205020404" pitchFamily="49" charset="0"/>
              </a:rPr>
              <a:t>[</a:t>
            </a:r>
            <a:r>
              <a:rPr lang="en-US" altLang="en-US" sz="1633" dirty="0" err="1">
                <a:latin typeface="Courier New" panose="02070309020205020404" pitchFamily="49" charset="0"/>
              </a:rPr>
              <a:t>i+left</a:t>
            </a:r>
            <a:r>
              <a:rPr lang="en-US" altLang="en-US" sz="1633" dirty="0">
                <a:latin typeface="Courier New" panose="02070309020205020404" pitchFamily="49" charset="0"/>
              </a:rPr>
              <a:t>] = </a:t>
            </a:r>
            <a:r>
              <a:rPr lang="en-US" altLang="en-US" sz="1633" dirty="0" err="1">
                <a:latin typeface="Courier New" panose="02070309020205020404" pitchFamily="49" charset="0"/>
              </a:rPr>
              <a:t>tmpArray</a:t>
            </a:r>
            <a:r>
              <a:rPr lang="en-US" altLang="en-US" sz="1633" dirty="0">
                <a:latin typeface="Courier New" panose="02070309020205020404" pitchFamily="49" charset="0"/>
              </a:rPr>
              <a:t>[</a:t>
            </a:r>
            <a:r>
              <a:rPr lang="en-US" altLang="en-US" sz="1633" dirty="0" err="1">
                <a:latin typeface="Courier New" panose="02070309020205020404" pitchFamily="49" charset="0"/>
              </a:rPr>
              <a:t>i</a:t>
            </a:r>
            <a:r>
              <a:rPr lang="en-US" altLang="en-US" sz="1633" dirty="0"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4699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Temporary Array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 temporary array is used to merge two virtual subsequences.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21" y="2548609"/>
            <a:ext cx="5352480" cy="384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414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Wrapper Functions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 function that provides a simpler and cleaner interface for another function.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Provides little or no additional functionality.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Commonly used with recursive functions that require additional arguments.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192961" y="4431465"/>
            <a:ext cx="5806080" cy="130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mergeSort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theSeq</a:t>
            </a:r>
            <a:r>
              <a:rPr lang="en-US" altLang="en-US" sz="1814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n = </a:t>
            </a:r>
            <a:r>
              <a:rPr lang="en-US" altLang="en-US" sz="1814" dirty="0" err="1">
                <a:latin typeface="Courier New" panose="02070309020205020404" pitchFamily="49" charset="0"/>
              </a:rPr>
              <a:t>len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theSeq</a:t>
            </a:r>
            <a:r>
              <a:rPr lang="en-US" altLang="en-US" sz="1814" dirty="0">
                <a:latin typeface="Courier New" panose="02070309020205020404" pitchFamily="49" charset="0"/>
              </a:rPr>
              <a:t> )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tmpArray</a:t>
            </a:r>
            <a:r>
              <a:rPr lang="en-US" altLang="en-US" sz="1814" dirty="0">
                <a:latin typeface="Courier New" panose="02070309020205020404" pitchFamily="49" charset="0"/>
              </a:rPr>
              <a:t> = Array( n )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dirty="0" err="1">
                <a:latin typeface="Courier New" panose="02070309020205020404" pitchFamily="49" charset="0"/>
              </a:rPr>
              <a:t>recMergeSort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theSeq</a:t>
            </a:r>
            <a:r>
              <a:rPr lang="en-US" altLang="en-US" sz="1814" dirty="0">
                <a:latin typeface="Courier New" panose="02070309020205020404" pitchFamily="49" charset="0"/>
              </a:rPr>
              <a:t>, 0, n-1, </a:t>
            </a:r>
            <a:r>
              <a:rPr lang="en-US" altLang="en-US" sz="1814" dirty="0" err="1">
                <a:latin typeface="Courier New" panose="02070309020205020404" pitchFamily="49" charset="0"/>
              </a:rPr>
              <a:t>tmpArray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7451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Efficiency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We need to determine the number of invocations and the time required by each function.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01" y="2696041"/>
            <a:ext cx="7852320" cy="291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353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Efficiency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Consider a sequence of </a:t>
            </a:r>
            <a:r>
              <a:rPr lang="en-US" altLang="en-US" i="1"/>
              <a:t>n</a:t>
            </a:r>
            <a:r>
              <a:rPr lang="en-US" altLang="en-US"/>
              <a:t> items.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81" y="2438281"/>
            <a:ext cx="7021440" cy="362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67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265"/>
              </a:spcBef>
            </a:pPr>
            <a:r>
              <a:rPr spc="-5" dirty="0"/>
              <a:t>Quick</a:t>
            </a:r>
            <a:r>
              <a:rPr spc="-95" dirty="0"/>
              <a:t> </a:t>
            </a:r>
            <a:r>
              <a:rPr dirty="0"/>
              <a:t>Sort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464300"/>
            <a:ext cx="20478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97150" y="1685544"/>
            <a:ext cx="6947534" cy="304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>
              <a:lnSpc>
                <a:spcPts val="302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dirty="0">
                <a:latin typeface="Calibri"/>
                <a:cs typeface="Calibri"/>
              </a:rPr>
              <a:t>Uses a </a:t>
            </a:r>
            <a:r>
              <a:rPr sz="2800" spc="-5" dirty="0">
                <a:latin typeface="Calibri"/>
                <a:cs typeface="Calibri"/>
              </a:rPr>
              <a:t>divide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conquer </a:t>
            </a:r>
            <a:r>
              <a:rPr sz="2800" spc="-20" dirty="0">
                <a:latin typeface="Calibri"/>
                <a:cs typeface="Calibri"/>
              </a:rPr>
              <a:t>strategy to </a:t>
            </a:r>
            <a:r>
              <a:rPr sz="2800" spc="-5" dirty="0">
                <a:latin typeface="Calibri"/>
                <a:cs typeface="Calibri"/>
              </a:rPr>
              <a:t>sort </a:t>
            </a:r>
            <a:r>
              <a:rPr sz="2800" dirty="0">
                <a:latin typeface="Calibri"/>
                <a:cs typeface="Calibri"/>
              </a:rPr>
              <a:t>the  </a:t>
            </a:r>
            <a:r>
              <a:rPr sz="2800" spc="-40" dirty="0">
                <a:latin typeface="Calibri"/>
                <a:cs typeface="Calibri"/>
              </a:rPr>
              <a:t>keys </a:t>
            </a: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dirty="0">
                <a:latin typeface="Calibri"/>
                <a:cs typeface="Calibri"/>
              </a:rPr>
              <a:t>in a</a:t>
            </a:r>
            <a:r>
              <a:rPr sz="2800" spc="-5" dirty="0">
                <a:latin typeface="Calibri"/>
                <a:cs typeface="Calibri"/>
              </a:rPr>
              <a:t> sequence.</a:t>
            </a:r>
            <a:endParaRPr sz="2800">
              <a:latin typeface="Calibri"/>
              <a:cs typeface="Calibri"/>
            </a:endParaRPr>
          </a:p>
          <a:p>
            <a:pPr marL="698500" marR="573405" lvl="1" indent="-293370">
              <a:lnSpc>
                <a:spcPts val="2590"/>
              </a:lnSpc>
              <a:spcBef>
                <a:spcPts val="520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Partitions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sequence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dividing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two  segments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pivot</a:t>
            </a:r>
            <a:r>
              <a:rPr sz="2400" b="1" spc="-30" dirty="0">
                <a:latin typeface="Calibri"/>
                <a:cs typeface="Calibri"/>
              </a:rPr>
              <a:t> key</a:t>
            </a:r>
            <a:r>
              <a:rPr sz="2400" spc="-3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8500" marR="346075" lvl="1" indent="-293370">
              <a:lnSpc>
                <a:spcPts val="2590"/>
              </a:lnSpc>
              <a:spcBef>
                <a:spcPts val="500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Uses virtual </a:t>
            </a:r>
            <a:r>
              <a:rPr sz="2400" spc="-10" dirty="0">
                <a:latin typeface="Calibri"/>
                <a:cs typeface="Calibri"/>
              </a:rPr>
              <a:t>subsequences </a:t>
            </a:r>
            <a:r>
              <a:rPr sz="2400" dirty="0">
                <a:latin typeface="Calibri"/>
                <a:cs typeface="Calibri"/>
              </a:rPr>
              <a:t>without the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spc="-10" dirty="0">
                <a:latin typeface="Calibri"/>
                <a:cs typeface="Calibri"/>
              </a:rPr>
              <a:t>temporary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Wingdings"/>
              <a:buChar char=""/>
            </a:pPr>
            <a:endParaRPr sz="2500">
              <a:latin typeface="Times New Roman"/>
              <a:cs typeface="Times New Roman"/>
            </a:endParaRPr>
          </a:p>
          <a:p>
            <a:pPr marL="306705" indent="-294005">
              <a:lnSpc>
                <a:spcPct val="10000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Quick sort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15" dirty="0">
                <a:latin typeface="Calibri"/>
                <a:cs typeface="Calibri"/>
              </a:rPr>
              <a:t>recursive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algorithm.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Review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/>
              <a:t>sorting</a:t>
            </a:r>
            <a:r>
              <a:rPr lang="en-US" altLang="en-US"/>
              <a:t> – the process of arranging a collection of items such that each item and its successor satisfy a prescribed relationship.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/>
              <a:t>sort key</a:t>
            </a:r>
            <a:r>
              <a:rPr lang="en-US" altLang="en-US"/>
              <a:t> – values on which items are ordered. 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items arranged in ascending or descending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57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60" dirty="0">
                <a:latin typeface="Calibri Light"/>
                <a:cs typeface="Calibri Light"/>
              </a:rPr>
              <a:t> </a:t>
            </a:r>
            <a:r>
              <a:rPr spc="-5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464300"/>
            <a:ext cx="20478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36776"/>
            <a:ext cx="7109459" cy="355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Select the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40" dirty="0">
                <a:latin typeface="Calibri"/>
                <a:cs typeface="Calibri"/>
              </a:rPr>
              <a:t>key </a:t>
            </a:r>
            <a:r>
              <a:rPr sz="2800" dirty="0">
                <a:latin typeface="Calibri"/>
                <a:cs typeface="Calibri"/>
              </a:rPr>
              <a:t>as the </a:t>
            </a:r>
            <a:r>
              <a:rPr sz="2800" spc="-10" dirty="0">
                <a:latin typeface="Calibri"/>
                <a:cs typeface="Calibri"/>
              </a:rPr>
              <a:t>pivot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(p)</a:t>
            </a:r>
            <a:endParaRPr sz="28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665"/>
              </a:spcBef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10" dirty="0">
                <a:latin typeface="Calibri"/>
                <a:cs typeface="Calibri"/>
              </a:rPr>
              <a:t>Partition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sequence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segments </a:t>
            </a:r>
            <a:r>
              <a:rPr sz="2800" dirty="0">
                <a:latin typeface="Calibri"/>
                <a:cs typeface="Calibri"/>
              </a:rPr>
              <a:t>L 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G.</a:t>
            </a:r>
            <a:endParaRPr sz="2800">
              <a:latin typeface="Calibri"/>
              <a:cs typeface="Calibri"/>
            </a:endParaRPr>
          </a:p>
          <a:p>
            <a:pPr marL="698500" lvl="1" indent="-293370">
              <a:lnSpc>
                <a:spcPct val="100000"/>
              </a:lnSpc>
              <a:spcBef>
                <a:spcPts val="229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35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less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698500" lvl="1" indent="-293370">
              <a:lnSpc>
                <a:spcPct val="100000"/>
              </a:lnSpc>
              <a:spcBef>
                <a:spcPts val="215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G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35" dirty="0">
                <a:latin typeface="Calibri"/>
                <a:cs typeface="Calibri"/>
              </a:rPr>
              <a:t>keys </a:t>
            </a: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equal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p.</a:t>
            </a:r>
            <a:endParaRPr sz="24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635"/>
              </a:spcBef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15" dirty="0">
                <a:latin typeface="Calibri"/>
                <a:cs typeface="Calibri"/>
              </a:rPr>
              <a:t>Recursively </a:t>
            </a:r>
            <a:r>
              <a:rPr sz="2800" dirty="0">
                <a:latin typeface="Calibri"/>
                <a:cs typeface="Calibri"/>
              </a:rPr>
              <a:t>apply the </a:t>
            </a:r>
            <a:r>
              <a:rPr sz="2800" spc="-5" dirty="0">
                <a:latin typeface="Calibri"/>
                <a:cs typeface="Calibri"/>
              </a:rPr>
              <a:t>same </a:t>
            </a:r>
            <a:r>
              <a:rPr sz="2800" spc="-15" dirty="0">
                <a:latin typeface="Calibri"/>
                <a:cs typeface="Calibri"/>
              </a:rPr>
              <a:t>operation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L &amp;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G.</a:t>
            </a:r>
            <a:endParaRPr sz="2800">
              <a:latin typeface="Calibri"/>
              <a:cs typeface="Calibri"/>
            </a:endParaRPr>
          </a:p>
          <a:p>
            <a:pPr marL="698500" lvl="1" indent="-293370">
              <a:lnSpc>
                <a:spcPct val="100000"/>
              </a:lnSpc>
              <a:spcBef>
                <a:spcPts val="235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Continues </a:t>
            </a:r>
            <a:r>
              <a:rPr sz="2400" spc="-10" dirty="0">
                <a:latin typeface="Calibri"/>
                <a:cs typeface="Calibri"/>
              </a:rPr>
              <a:t>until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sequence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306705" marR="997585" indent="-294005">
              <a:lnSpc>
                <a:spcPts val="3020"/>
              </a:lnSpc>
              <a:spcBef>
                <a:spcPts val="1019"/>
              </a:spcBef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15" dirty="0">
                <a:latin typeface="Calibri"/>
                <a:cs typeface="Calibri"/>
              </a:rPr>
              <a:t>Merge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pivot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two segments </a:t>
            </a:r>
            <a:r>
              <a:rPr sz="2800" spc="-5" dirty="0">
                <a:latin typeface="Calibri"/>
                <a:cs typeface="Calibri"/>
              </a:rPr>
              <a:t>back  </a:t>
            </a:r>
            <a:r>
              <a:rPr sz="2800" spc="-45" dirty="0">
                <a:latin typeface="Calibri"/>
                <a:cs typeface="Calibri"/>
              </a:rPr>
              <a:t>together.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85" dirty="0">
                <a:latin typeface="Calibri Light"/>
                <a:cs typeface="Calibri Light"/>
              </a:rPr>
              <a:t> </a:t>
            </a:r>
            <a:r>
              <a:rPr dirty="0"/>
              <a:t>Divide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10433" y="1658873"/>
            <a:ext cx="6769608" cy="4223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65" dirty="0">
                <a:latin typeface="Calibri Light"/>
                <a:cs typeface="Calibri Light"/>
              </a:rPr>
              <a:t> </a:t>
            </a:r>
            <a:r>
              <a:rPr spc="-25" dirty="0"/>
              <a:t>Merge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14244" y="1658873"/>
            <a:ext cx="6763511" cy="4225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65" dirty="0">
                <a:latin typeface="Calibri Light"/>
                <a:cs typeface="Calibri Light"/>
              </a:rPr>
              <a:t> </a:t>
            </a:r>
            <a:r>
              <a:rPr spc="-15" dirty="0"/>
              <a:t>Implementation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36776"/>
            <a:ext cx="5725160" cy="179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ct val="10000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efficient </a:t>
            </a:r>
            <a:r>
              <a:rPr sz="2800" spc="-5" dirty="0">
                <a:latin typeface="Calibri"/>
                <a:cs typeface="Calibri"/>
              </a:rPr>
              <a:t>solution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designed.</a:t>
            </a:r>
            <a:endParaRPr sz="2800">
              <a:latin typeface="Calibri"/>
              <a:cs typeface="Calibri"/>
            </a:endParaRPr>
          </a:p>
          <a:p>
            <a:pPr marL="496570" marR="2496185" indent="-248920">
              <a:lnSpc>
                <a:spcPts val="1839"/>
              </a:lnSpc>
              <a:spcBef>
                <a:spcPts val="1420"/>
              </a:spcBef>
            </a:pPr>
            <a:r>
              <a:rPr sz="1600" b="1" spc="15" dirty="0">
                <a:latin typeface="Courier New"/>
                <a:cs typeface="Courier New"/>
              </a:rPr>
              <a:t>def </a:t>
            </a:r>
            <a:r>
              <a:rPr sz="1600" spc="10" dirty="0">
                <a:latin typeface="Courier New"/>
                <a:cs typeface="Courier New"/>
              </a:rPr>
              <a:t>quickSort( theSeq </a:t>
            </a:r>
            <a:r>
              <a:rPr sz="1600" spc="5" dirty="0">
                <a:latin typeface="Courier New"/>
                <a:cs typeface="Courier New"/>
              </a:rPr>
              <a:t>):  </a:t>
            </a:r>
            <a:r>
              <a:rPr sz="1600" spc="15" dirty="0">
                <a:latin typeface="Courier New"/>
                <a:cs typeface="Courier New"/>
              </a:rPr>
              <a:t>n = </a:t>
            </a:r>
            <a:r>
              <a:rPr sz="1600" spc="10" dirty="0">
                <a:latin typeface="Courier New"/>
                <a:cs typeface="Courier New"/>
              </a:rPr>
              <a:t>len( theSeq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496570">
              <a:lnSpc>
                <a:spcPts val="1795"/>
              </a:lnSpc>
            </a:pPr>
            <a:r>
              <a:rPr sz="1600" spc="10" dirty="0">
                <a:latin typeface="Courier New"/>
                <a:cs typeface="Courier New"/>
              </a:rPr>
              <a:t>recQuickSort( theSeq, </a:t>
            </a:r>
            <a:r>
              <a:rPr sz="1600" spc="15" dirty="0">
                <a:latin typeface="Courier New"/>
                <a:cs typeface="Courier New"/>
              </a:rPr>
              <a:t>0, </a:t>
            </a:r>
            <a:r>
              <a:rPr sz="1600" spc="10" dirty="0">
                <a:latin typeface="Courier New"/>
                <a:cs typeface="Courier New"/>
              </a:rPr>
              <a:t>n-1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</a:pPr>
            <a:r>
              <a:rPr sz="1600" b="1" spc="15" dirty="0">
                <a:latin typeface="Courier New"/>
                <a:cs typeface="Courier New"/>
              </a:rPr>
              <a:t>def </a:t>
            </a:r>
            <a:r>
              <a:rPr sz="1600" spc="10" dirty="0">
                <a:latin typeface="Courier New"/>
                <a:cs typeface="Courier New"/>
              </a:rPr>
              <a:t>recQuickSort( theSeq, first, last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1527" y="3631183"/>
            <a:ext cx="522732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b="1" spc="10" dirty="0">
                <a:latin typeface="Courier New"/>
                <a:cs typeface="Courier New"/>
              </a:rPr>
              <a:t>if </a:t>
            </a:r>
            <a:r>
              <a:rPr sz="1600" spc="10" dirty="0">
                <a:latin typeface="Courier New"/>
                <a:cs typeface="Courier New"/>
              </a:rPr>
              <a:t>first &gt;= last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4215130" indent="247650">
              <a:lnSpc>
                <a:spcPts val="1839"/>
              </a:lnSpc>
              <a:spcBef>
                <a:spcPts val="85"/>
              </a:spcBef>
            </a:pPr>
            <a:r>
              <a:rPr sz="1600" b="1" spc="5" dirty="0">
                <a:latin typeface="Courier New"/>
                <a:cs typeface="Courier New"/>
              </a:rPr>
              <a:t>re</a:t>
            </a:r>
            <a:r>
              <a:rPr sz="1600" b="1" spc="10" dirty="0">
                <a:latin typeface="Courier New"/>
                <a:cs typeface="Courier New"/>
              </a:rPr>
              <a:t>tu</a:t>
            </a:r>
            <a:r>
              <a:rPr sz="1600" b="1" spc="5" dirty="0">
                <a:latin typeface="Courier New"/>
                <a:cs typeface="Courier New"/>
              </a:rPr>
              <a:t>r</a:t>
            </a:r>
            <a:r>
              <a:rPr sz="1600" b="1" spc="15" dirty="0">
                <a:latin typeface="Courier New"/>
                <a:cs typeface="Courier New"/>
              </a:rPr>
              <a:t>n  </a:t>
            </a:r>
            <a:r>
              <a:rPr sz="1600" b="1" spc="10" dirty="0">
                <a:latin typeface="Courier New"/>
                <a:cs typeface="Courier New"/>
              </a:rPr>
              <a:t>else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383540">
              <a:lnSpc>
                <a:spcPts val="1795"/>
              </a:lnSpc>
            </a:pPr>
            <a:r>
              <a:rPr sz="1600" i="1" spc="15" dirty="0">
                <a:solidFill>
                  <a:srgbClr val="003A7B"/>
                </a:solidFill>
                <a:latin typeface="Courier New"/>
                <a:cs typeface="Courier New"/>
              </a:rPr>
              <a:t># </a:t>
            </a:r>
            <a:r>
              <a:rPr sz="1600" i="1" spc="10" dirty="0">
                <a:solidFill>
                  <a:srgbClr val="003A7B"/>
                </a:solidFill>
                <a:latin typeface="Courier New"/>
                <a:cs typeface="Courier New"/>
              </a:rPr>
              <a:t>Partition the sequence </a:t>
            </a:r>
            <a:r>
              <a:rPr sz="1600" i="1" spc="15" dirty="0">
                <a:solidFill>
                  <a:srgbClr val="003A7B"/>
                </a:solidFill>
                <a:latin typeface="Courier New"/>
                <a:cs typeface="Courier New"/>
              </a:rPr>
              <a:t>and </a:t>
            </a:r>
            <a:r>
              <a:rPr sz="1600" i="1" spc="10" dirty="0">
                <a:solidFill>
                  <a:srgbClr val="003A7B"/>
                </a:solidFill>
                <a:latin typeface="Courier New"/>
                <a:cs typeface="Courier New"/>
              </a:rPr>
              <a:t>obtain</a:t>
            </a:r>
            <a:r>
              <a:rPr sz="1600" i="1" spc="-35" dirty="0">
                <a:solidFill>
                  <a:srgbClr val="003A7B"/>
                </a:solidFill>
                <a:latin typeface="Courier New"/>
                <a:cs typeface="Courier New"/>
              </a:rPr>
              <a:t> </a:t>
            </a:r>
            <a:r>
              <a:rPr sz="1600" i="1" spc="10" dirty="0">
                <a:solidFill>
                  <a:srgbClr val="003A7B"/>
                </a:solidFill>
                <a:latin typeface="Courier New"/>
                <a:cs typeface="Courier New"/>
              </a:rPr>
              <a:t>the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6231" y="4332985"/>
            <a:ext cx="64579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10" dirty="0">
                <a:solidFill>
                  <a:srgbClr val="003A7B"/>
                </a:solidFill>
                <a:latin typeface="Courier New"/>
                <a:cs typeface="Courier New"/>
              </a:rPr>
              <a:t>p</a:t>
            </a:r>
            <a:r>
              <a:rPr sz="1600" i="1" spc="5" dirty="0">
                <a:solidFill>
                  <a:srgbClr val="003A7B"/>
                </a:solidFill>
                <a:latin typeface="Courier New"/>
                <a:cs typeface="Courier New"/>
              </a:rPr>
              <a:t>iv</a:t>
            </a:r>
            <a:r>
              <a:rPr sz="1600" i="1" spc="10" dirty="0">
                <a:solidFill>
                  <a:srgbClr val="003A7B"/>
                </a:solidFill>
                <a:latin typeface="Courier New"/>
                <a:cs typeface="Courier New"/>
              </a:rPr>
              <a:t>ot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9273" y="4332985"/>
            <a:ext cx="114109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10" dirty="0">
                <a:solidFill>
                  <a:srgbClr val="003A7B"/>
                </a:solidFill>
                <a:latin typeface="Courier New"/>
                <a:cs typeface="Courier New"/>
              </a:rPr>
              <a:t>position.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178" y="4566920"/>
            <a:ext cx="510413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Courier New"/>
                <a:cs typeface="Courier New"/>
              </a:rPr>
              <a:t>pos </a:t>
            </a:r>
            <a:r>
              <a:rPr sz="1600" spc="15" dirty="0">
                <a:latin typeface="Courier New"/>
                <a:cs typeface="Courier New"/>
              </a:rPr>
              <a:t>= </a:t>
            </a:r>
            <a:r>
              <a:rPr sz="1600" spc="10" dirty="0">
                <a:latin typeface="Courier New"/>
                <a:cs typeface="Courier New"/>
              </a:rPr>
              <a:t>partitionSeq( theSeq, first, last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19653" y="5022420"/>
          <a:ext cx="5741429" cy="802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6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099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i="1" spc="15" dirty="0">
                          <a:solidFill>
                            <a:srgbClr val="003A7B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1600" i="1" spc="10" dirty="0">
                          <a:solidFill>
                            <a:srgbClr val="003A7B"/>
                          </a:solidFill>
                          <a:latin typeface="Courier New"/>
                          <a:cs typeface="Courier New"/>
                        </a:rPr>
                        <a:t>Repeat</a:t>
                      </a:r>
                      <a:r>
                        <a:rPr sz="1600" i="1" spc="-65" dirty="0">
                          <a:solidFill>
                            <a:srgbClr val="003A7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003A7B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i="1" spc="10" dirty="0">
                          <a:solidFill>
                            <a:srgbClr val="003A7B"/>
                          </a:solidFill>
                          <a:latin typeface="Courier New"/>
                          <a:cs typeface="Courier New"/>
                        </a:rPr>
                        <a:t>process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i="1" spc="10" dirty="0">
                          <a:solidFill>
                            <a:srgbClr val="003A7B"/>
                          </a:solidFill>
                          <a:latin typeface="Courier New"/>
                          <a:cs typeface="Courier New"/>
                        </a:rPr>
                        <a:t>on the two</a:t>
                      </a:r>
                      <a:r>
                        <a:rPr sz="1600" i="1" spc="-40" dirty="0">
                          <a:solidFill>
                            <a:srgbClr val="003A7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i="1" spc="10" dirty="0">
                          <a:solidFill>
                            <a:srgbClr val="003A7B"/>
                          </a:solidFill>
                          <a:latin typeface="Courier New"/>
                          <a:cs typeface="Courier New"/>
                        </a:rPr>
                        <a:t>subsequences.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34">
                <a:tc>
                  <a:txBody>
                    <a:bodyPr/>
                    <a:lstStyle/>
                    <a:p>
                      <a:pPr marR="53340" algn="r">
                        <a:lnSpc>
                          <a:spcPts val="162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cQ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ck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theSeq,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25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first, pos 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- 1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99">
                <a:tc>
                  <a:txBody>
                    <a:bodyPr/>
                    <a:lstStyle/>
                    <a:p>
                      <a:pPr marR="53340" algn="r">
                        <a:lnSpc>
                          <a:spcPts val="1625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cQ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ck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So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theSeq,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25"/>
                        </a:lnSpc>
                      </a:pPr>
                      <a:r>
                        <a:rPr sz="1600" spc="10" dirty="0">
                          <a:latin typeface="Courier New"/>
                          <a:cs typeface="Courier New"/>
                        </a:rPr>
                        <a:t>pos 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600" spc="10" dirty="0">
                          <a:latin typeface="Courier New"/>
                          <a:cs typeface="Courier New"/>
                        </a:rPr>
                        <a:t>1, last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15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85544"/>
            <a:ext cx="703580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650875" indent="-294005">
              <a:lnSpc>
                <a:spcPts val="302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The partitioning </a:t>
            </a:r>
            <a:r>
              <a:rPr sz="2800" spc="-20" dirty="0">
                <a:latin typeface="Calibri"/>
                <a:cs typeface="Calibri"/>
              </a:rPr>
              <a:t>step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done </a:t>
            </a:r>
            <a:r>
              <a:rPr sz="2800" dirty="0">
                <a:latin typeface="Calibri"/>
                <a:cs typeface="Calibri"/>
              </a:rPr>
              <a:t>without  </a:t>
            </a:r>
            <a:r>
              <a:rPr sz="2800" spc="-10" dirty="0">
                <a:latin typeface="Calibri"/>
                <a:cs typeface="Calibri"/>
              </a:rPr>
              <a:t>having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use </a:t>
            </a:r>
            <a:r>
              <a:rPr sz="2800" spc="-10" dirty="0">
                <a:latin typeface="Calibri"/>
                <a:cs typeface="Calibri"/>
              </a:rPr>
              <a:t>temporary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storage.</a:t>
            </a:r>
            <a:endParaRPr sz="2800">
              <a:latin typeface="Calibri"/>
              <a:cs typeface="Calibri"/>
            </a:endParaRPr>
          </a:p>
          <a:p>
            <a:pPr marL="698500" lvl="1" indent="-293370">
              <a:lnSpc>
                <a:spcPct val="100000"/>
              </a:lnSpc>
              <a:spcBef>
                <a:spcPts val="195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Rearranges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keys </a:t>
            </a:r>
            <a:r>
              <a:rPr sz="2400" dirty="0">
                <a:latin typeface="Calibri"/>
                <a:cs typeface="Calibri"/>
              </a:rPr>
              <a:t>within the </a:t>
            </a:r>
            <a:r>
              <a:rPr sz="2400" spc="-5" dirty="0">
                <a:latin typeface="Calibri"/>
                <a:cs typeface="Calibri"/>
              </a:rPr>
              <a:t>sequence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9579" y="4575555"/>
            <a:ext cx="6867525" cy="140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marR="516890" indent="-293370">
              <a:lnSpc>
                <a:spcPts val="2590"/>
              </a:lnSpc>
              <a:buSzPct val="43750"/>
              <a:buFont typeface="Wingdings"/>
              <a:buChar char=""/>
              <a:tabLst>
                <a:tab pos="30607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pivot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in its </a:t>
            </a:r>
            <a:r>
              <a:rPr sz="2400" spc="-10" dirty="0">
                <a:latin typeface="Calibri"/>
                <a:cs typeface="Calibri"/>
              </a:rPr>
              <a:t>correct </a:t>
            </a:r>
            <a:r>
              <a:rPr sz="2400" spc="-5" dirty="0">
                <a:latin typeface="Calibri"/>
                <a:cs typeface="Calibri"/>
              </a:rPr>
              <a:t>position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  <a:p>
            <a:pPr marL="306070" marR="5080" indent="-293370">
              <a:lnSpc>
                <a:spcPts val="2590"/>
              </a:lnSpc>
              <a:spcBef>
                <a:spcPts val="505"/>
              </a:spcBef>
              <a:buSzPct val="43750"/>
              <a:buFont typeface="Wingdings"/>
              <a:buChar char=""/>
              <a:tabLst>
                <a:tab pos="306070" algn="l"/>
              </a:tabLst>
            </a:pPr>
            <a:r>
              <a:rPr sz="2400" spc="-10" dirty="0">
                <a:latin typeface="Calibri"/>
                <a:cs typeface="Calibri"/>
              </a:rPr>
              <a:t>Position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pivot indicates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position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split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occurred.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7220" y="3152394"/>
            <a:ext cx="4031741" cy="995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85544"/>
            <a:ext cx="6584950" cy="158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441325" indent="-294005">
              <a:lnSpc>
                <a:spcPts val="302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illustration,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20" dirty="0">
                <a:latin typeface="Calibri"/>
                <a:cs typeface="Calibri"/>
              </a:rPr>
              <a:t>step </a:t>
            </a:r>
            <a:r>
              <a:rPr sz="2800" spc="-10" dirty="0">
                <a:latin typeface="Calibri"/>
                <a:cs typeface="Calibri"/>
              </a:rPr>
              <a:t>through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first  complete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partitioning.</a:t>
            </a:r>
            <a:endParaRPr sz="2800">
              <a:latin typeface="Calibri"/>
              <a:cs typeface="Calibri"/>
            </a:endParaRPr>
          </a:p>
          <a:p>
            <a:pPr marL="698500" lvl="1" indent="-293370">
              <a:lnSpc>
                <a:spcPct val="100000"/>
              </a:lnSpc>
              <a:spcBef>
                <a:spcPts val="195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Pivot value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35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segment.</a:t>
            </a:r>
            <a:endParaRPr sz="2400">
              <a:latin typeface="Calibri"/>
              <a:cs typeface="Calibri"/>
            </a:endParaRPr>
          </a:p>
          <a:p>
            <a:pPr marL="698500" lvl="1" indent="-293370">
              <a:lnSpc>
                <a:spcPct val="100000"/>
              </a:lnSpc>
              <a:spcBef>
                <a:spcPts val="185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Two </a:t>
            </a:r>
            <a:r>
              <a:rPr sz="2400" spc="-20" dirty="0">
                <a:latin typeface="Calibri"/>
                <a:cs typeface="Calibri"/>
              </a:rPr>
              <a:t>markers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latin typeface="Courier New"/>
                <a:cs typeface="Courier New"/>
              </a:rPr>
              <a:t>left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ourier New"/>
                <a:cs typeface="Courier New"/>
              </a:rPr>
              <a:t>right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initialized.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9579" y="4968748"/>
            <a:ext cx="6553834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marR="5080" indent="-293370">
              <a:lnSpc>
                <a:spcPts val="2590"/>
              </a:lnSpc>
              <a:buSzPct val="43750"/>
              <a:buFont typeface="Wingdings"/>
              <a:buChar char=""/>
              <a:tabLst>
                <a:tab pos="30607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markers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shifted left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right until they  cross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0811" y="3630929"/>
            <a:ext cx="4032503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78685"/>
            <a:ext cx="6581775" cy="799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>
              <a:lnSpc>
                <a:spcPts val="305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left</a:t>
            </a:r>
            <a:r>
              <a:rPr sz="2800" spc="-107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alibri"/>
                <a:cs typeface="Calibri"/>
              </a:rPr>
              <a:t>marker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shifted right until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40" dirty="0">
                <a:latin typeface="Calibri"/>
                <a:cs typeface="Calibri"/>
              </a:rPr>
              <a:t>key 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15" dirty="0">
                <a:latin typeface="Calibri"/>
                <a:cs typeface="Calibri"/>
              </a:rPr>
              <a:t>larger </a:t>
            </a:r>
            <a:r>
              <a:rPr sz="2800" dirty="0">
                <a:latin typeface="Calibri"/>
                <a:cs typeface="Calibri"/>
              </a:rPr>
              <a:t>than the </a:t>
            </a:r>
            <a:r>
              <a:rPr sz="2800" spc="-10" dirty="0">
                <a:latin typeface="Calibri"/>
                <a:cs typeface="Calibri"/>
              </a:rPr>
              <a:t>pivot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150" y="4237735"/>
            <a:ext cx="7350759" cy="799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>
              <a:lnSpc>
                <a:spcPts val="305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right</a:t>
            </a:r>
            <a:r>
              <a:rPr sz="2800" spc="-101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alibri"/>
                <a:cs typeface="Calibri"/>
              </a:rPr>
              <a:t>marker </a:t>
            </a:r>
            <a:r>
              <a:rPr sz="2800" dirty="0">
                <a:latin typeface="Calibri"/>
                <a:cs typeface="Calibri"/>
              </a:rPr>
              <a:t>is then </a:t>
            </a:r>
            <a:r>
              <a:rPr sz="2800" spc="-10" dirty="0">
                <a:latin typeface="Calibri"/>
                <a:cs typeface="Calibri"/>
              </a:rPr>
              <a:t>shifted </a:t>
            </a:r>
            <a:r>
              <a:rPr sz="2800" spc="-15" dirty="0">
                <a:latin typeface="Calibri"/>
                <a:cs typeface="Calibri"/>
              </a:rPr>
              <a:t>left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45" dirty="0">
                <a:latin typeface="Calibri"/>
                <a:cs typeface="Calibri"/>
              </a:rPr>
              <a:t>key 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dirty="0">
                <a:latin typeface="Calibri"/>
                <a:cs typeface="Calibri"/>
              </a:rPr>
              <a:t>less than the </a:t>
            </a:r>
            <a:r>
              <a:rPr sz="2800" spc="-10" dirty="0">
                <a:latin typeface="Calibri"/>
                <a:cs typeface="Calibri"/>
              </a:rPr>
              <a:t>pivot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1929" y="2903220"/>
            <a:ext cx="4032504" cy="829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1929" y="5254752"/>
            <a:ext cx="4032504" cy="77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7150" y="1632965"/>
            <a:ext cx="701484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indent="-294005">
              <a:lnSpc>
                <a:spcPts val="319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two </a:t>
            </a:r>
            <a:r>
              <a:rPr sz="2800" spc="-40" dirty="0">
                <a:latin typeface="Calibri"/>
                <a:cs typeface="Calibri"/>
              </a:rPr>
              <a:t>keys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positions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left</a:t>
            </a:r>
            <a:r>
              <a:rPr sz="2800" spc="-98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306705">
              <a:lnSpc>
                <a:spcPts val="3190"/>
              </a:lnSpc>
            </a:pPr>
            <a:r>
              <a:rPr sz="2800" spc="-5" dirty="0">
                <a:latin typeface="Courier New"/>
                <a:cs typeface="Courier New"/>
              </a:rPr>
              <a:t>right</a:t>
            </a:r>
            <a:r>
              <a:rPr sz="2800" spc="-113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alibri"/>
                <a:cs typeface="Calibri"/>
              </a:rPr>
              <a:t>markers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swapped.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747" y="2670048"/>
            <a:ext cx="4032504" cy="1218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9747" y="4725161"/>
            <a:ext cx="4032504" cy="843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39" y="6463538"/>
            <a:ext cx="179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85544"/>
            <a:ext cx="7382509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>
              <a:lnSpc>
                <a:spcPts val="302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two </a:t>
            </a:r>
            <a:r>
              <a:rPr sz="2800" spc="-20" dirty="0">
                <a:latin typeface="Calibri"/>
                <a:cs typeface="Calibri"/>
              </a:rPr>
              <a:t>markers </a:t>
            </a:r>
            <a:r>
              <a:rPr sz="2800" spc="-15" dirty="0">
                <a:latin typeface="Calibri"/>
                <a:cs typeface="Calibri"/>
              </a:rPr>
              <a:t>are again </a:t>
            </a:r>
            <a:r>
              <a:rPr sz="2800" spc="-10" dirty="0">
                <a:latin typeface="Calibri"/>
                <a:cs typeface="Calibri"/>
              </a:rPr>
              <a:t>shifted starting where  they left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off.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747" y="3950208"/>
            <a:ext cx="4032504" cy="83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9747" y="5200650"/>
            <a:ext cx="4032504" cy="758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9747" y="2668523"/>
            <a:ext cx="4032504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85544"/>
            <a:ext cx="7293609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>
              <a:lnSpc>
                <a:spcPts val="302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markers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shifted,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corresponding  </a:t>
            </a:r>
            <a:r>
              <a:rPr sz="2800" spc="-40" dirty="0">
                <a:latin typeface="Calibri"/>
                <a:cs typeface="Calibri"/>
              </a:rPr>
              <a:t>keys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swapped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before.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747" y="2563367"/>
            <a:ext cx="4032504" cy="115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9747" y="4363973"/>
            <a:ext cx="4032504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Sorting Algorithms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Can be divided into two categories: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 dirty="0"/>
              <a:t>comparison sorts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items are arranged by performing pairwise logical comparisons between two sort keys.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b="1" dirty="0"/>
              <a:t>distribution sorts</a:t>
            </a:r>
          </a:p>
          <a:p>
            <a:pPr marL="1175057" lvl="2" indent="-26064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distributes the sort keys into intermediate groups  based on individual key values.</a:t>
            </a:r>
          </a:p>
        </p:txBody>
      </p:sp>
    </p:spTree>
    <p:extLst>
      <p:ext uri="{BB962C8B-B14F-4D97-AF65-F5344CB8AC3E}">
        <p14:creationId xmlns:p14="http://schemas.microsoft.com/office/powerpoint/2010/main" val="866300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85544"/>
            <a:ext cx="6868159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5080" indent="-294005">
              <a:lnSpc>
                <a:spcPts val="302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The shifting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swapping </a:t>
            </a:r>
            <a:r>
              <a:rPr sz="2800" spc="-10" dirty="0">
                <a:latin typeface="Calibri"/>
                <a:cs typeface="Calibri"/>
              </a:rPr>
              <a:t>continues until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20" dirty="0">
                <a:latin typeface="Calibri"/>
                <a:cs typeface="Calibri"/>
              </a:rPr>
              <a:t>markers </a:t>
            </a:r>
            <a:r>
              <a:rPr sz="2800" spc="-15" dirty="0">
                <a:latin typeface="Calibri"/>
                <a:cs typeface="Calibri"/>
              </a:rPr>
              <a:t>cross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other.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747" y="2926079"/>
            <a:ext cx="4032504" cy="834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9747" y="4354829"/>
            <a:ext cx="4032504" cy="758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78685"/>
            <a:ext cx="7397115" cy="152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44450" indent="-294005">
              <a:lnSpc>
                <a:spcPts val="305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dirty="0">
                <a:latin typeface="Calibri"/>
                <a:cs typeface="Calibri"/>
              </a:rPr>
              <a:t>When the </a:t>
            </a:r>
            <a:r>
              <a:rPr sz="2800" spc="-15" dirty="0">
                <a:latin typeface="Calibri"/>
                <a:cs typeface="Calibri"/>
              </a:rPr>
              <a:t>two </a:t>
            </a:r>
            <a:r>
              <a:rPr sz="2800" spc="-20" dirty="0">
                <a:latin typeface="Calibri"/>
                <a:cs typeface="Calibri"/>
              </a:rPr>
              <a:t>markers </a:t>
            </a:r>
            <a:r>
              <a:rPr sz="2800" spc="-15" dirty="0">
                <a:latin typeface="Calibri"/>
                <a:cs typeface="Calibri"/>
              </a:rPr>
              <a:t>cross,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right</a:t>
            </a:r>
            <a:r>
              <a:rPr sz="2800" spc="-106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alibri"/>
                <a:cs typeface="Calibri"/>
              </a:rPr>
              <a:t>marker  indicates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final position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pivot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698500" marR="5080" lvl="1" indent="-293370">
              <a:lnSpc>
                <a:spcPts val="2590"/>
              </a:lnSpc>
              <a:spcBef>
                <a:spcPts val="515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pivot value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value 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right </a:t>
            </a:r>
            <a:r>
              <a:rPr sz="2400" spc="-15" dirty="0">
                <a:latin typeface="Calibri"/>
                <a:cs typeface="Calibri"/>
              </a:rPr>
              <a:t>marker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swapped.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747" y="3525773"/>
            <a:ext cx="4032504" cy="1058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9747" y="5006340"/>
            <a:ext cx="4032504" cy="758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55" dirty="0">
                <a:latin typeface="Calibri Light"/>
                <a:cs typeface="Calibri Light"/>
              </a:rPr>
              <a:t> </a:t>
            </a:r>
            <a:r>
              <a:rPr spc="-15" dirty="0"/>
              <a:t>Partition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10671" y="2606547"/>
            <a:ext cx="89281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0" dirty="0">
                <a:latin typeface="Courier New"/>
                <a:cs typeface="Courier New"/>
              </a:rPr>
              <a:t>pivot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9722" y="1436623"/>
            <a:ext cx="5104130" cy="165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b="1" spc="15" dirty="0">
                <a:latin typeface="Courier New"/>
                <a:cs typeface="Courier New"/>
              </a:rPr>
              <a:t>def </a:t>
            </a:r>
            <a:r>
              <a:rPr sz="1600" spc="10" dirty="0">
                <a:latin typeface="Courier New"/>
                <a:cs typeface="Courier New"/>
              </a:rPr>
              <a:t>partitionSeq( theSeq, first, last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  <a:p>
            <a:pPr marL="260985" marR="2233295">
              <a:lnSpc>
                <a:spcPts val="1839"/>
              </a:lnSpc>
              <a:spcBef>
                <a:spcPts val="90"/>
              </a:spcBef>
            </a:pPr>
            <a:r>
              <a:rPr sz="1600" spc="10" dirty="0">
                <a:latin typeface="Courier New"/>
                <a:cs typeface="Courier New"/>
              </a:rPr>
              <a:t>pivot </a:t>
            </a:r>
            <a:r>
              <a:rPr sz="1600" spc="15" dirty="0">
                <a:latin typeface="Courier New"/>
                <a:cs typeface="Courier New"/>
              </a:rPr>
              <a:t>= </a:t>
            </a:r>
            <a:r>
              <a:rPr sz="1600" spc="10" dirty="0">
                <a:latin typeface="Courier New"/>
                <a:cs typeface="Courier New"/>
              </a:rPr>
              <a:t>theSeq[first]  left </a:t>
            </a:r>
            <a:r>
              <a:rPr sz="1600" spc="15" dirty="0">
                <a:latin typeface="Courier New"/>
                <a:cs typeface="Courier New"/>
              </a:rPr>
              <a:t>= </a:t>
            </a:r>
            <a:r>
              <a:rPr sz="1600" spc="10" dirty="0">
                <a:latin typeface="Courier New"/>
                <a:cs typeface="Courier New"/>
              </a:rPr>
              <a:t>first </a:t>
            </a:r>
            <a:r>
              <a:rPr sz="1600" spc="15" dirty="0">
                <a:latin typeface="Courier New"/>
                <a:cs typeface="Courier New"/>
              </a:rPr>
              <a:t>+ 1  </a:t>
            </a:r>
            <a:r>
              <a:rPr sz="1600" spc="10" dirty="0">
                <a:latin typeface="Courier New"/>
                <a:cs typeface="Courier New"/>
              </a:rPr>
              <a:t>right </a:t>
            </a:r>
            <a:r>
              <a:rPr sz="1600" spc="15" dirty="0">
                <a:latin typeface="Courier New"/>
                <a:cs typeface="Courier New"/>
              </a:rPr>
              <a:t>=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last</a:t>
            </a:r>
            <a:endParaRPr sz="1600">
              <a:latin typeface="Courier New"/>
              <a:cs typeface="Courier New"/>
            </a:endParaRPr>
          </a:p>
          <a:p>
            <a:pPr marL="260985">
              <a:lnSpc>
                <a:spcPts val="1755"/>
              </a:lnSpc>
            </a:pPr>
            <a:r>
              <a:rPr sz="1600" b="1" spc="10" dirty="0">
                <a:latin typeface="Courier New"/>
                <a:cs typeface="Courier New"/>
              </a:rPr>
              <a:t>while </a:t>
            </a:r>
            <a:r>
              <a:rPr sz="1600" spc="10" dirty="0">
                <a:latin typeface="Courier New"/>
                <a:cs typeface="Courier New"/>
              </a:rPr>
              <a:t>left </a:t>
            </a:r>
            <a:r>
              <a:rPr sz="1600" spc="15" dirty="0">
                <a:latin typeface="Courier New"/>
                <a:cs typeface="Courier New"/>
              </a:rPr>
              <a:t>&lt;= </a:t>
            </a:r>
            <a:r>
              <a:rPr sz="1600" spc="10" dirty="0">
                <a:latin typeface="Courier New"/>
                <a:cs typeface="Courier New"/>
              </a:rPr>
              <a:t>right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755650" marR="5080" indent="-247015">
              <a:lnSpc>
                <a:spcPts val="1839"/>
              </a:lnSpc>
              <a:spcBef>
                <a:spcPts val="85"/>
              </a:spcBef>
            </a:pPr>
            <a:r>
              <a:rPr sz="1600" b="1" spc="10" dirty="0">
                <a:latin typeface="Courier New"/>
                <a:cs typeface="Courier New"/>
              </a:rPr>
              <a:t>while </a:t>
            </a:r>
            <a:r>
              <a:rPr sz="1600" spc="10" dirty="0">
                <a:latin typeface="Courier New"/>
                <a:cs typeface="Courier New"/>
              </a:rPr>
              <a:t>left </a:t>
            </a:r>
            <a:r>
              <a:rPr sz="1600" spc="15" dirty="0">
                <a:latin typeface="Courier New"/>
                <a:cs typeface="Courier New"/>
              </a:rPr>
              <a:t>&lt; </a:t>
            </a:r>
            <a:r>
              <a:rPr sz="1600" spc="10" dirty="0">
                <a:latin typeface="Courier New"/>
                <a:cs typeface="Courier New"/>
              </a:rPr>
              <a:t>right </a:t>
            </a:r>
            <a:r>
              <a:rPr sz="1600" b="1" spc="10" dirty="0">
                <a:latin typeface="Courier New"/>
                <a:cs typeface="Courier New"/>
              </a:rPr>
              <a:t>and </a:t>
            </a:r>
            <a:r>
              <a:rPr sz="1600" spc="10" dirty="0">
                <a:latin typeface="Courier New"/>
                <a:cs typeface="Courier New"/>
              </a:rPr>
              <a:t>theSeq[left] </a:t>
            </a:r>
            <a:r>
              <a:rPr sz="1600" spc="15" dirty="0">
                <a:latin typeface="Courier New"/>
                <a:cs typeface="Courier New"/>
              </a:rPr>
              <a:t>&lt;  </a:t>
            </a:r>
            <a:r>
              <a:rPr sz="1600" spc="10" dirty="0">
                <a:latin typeface="Courier New"/>
                <a:cs typeface="Courier New"/>
              </a:rPr>
              <a:t>left +=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0979" y="3308350"/>
            <a:ext cx="126492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Courier New"/>
                <a:cs typeface="Courier New"/>
              </a:rPr>
              <a:t>&gt;= </a:t>
            </a:r>
            <a:r>
              <a:rPr sz="1600" spc="10" dirty="0">
                <a:latin typeface="Courier New"/>
                <a:cs typeface="Courier New"/>
              </a:rPr>
              <a:t>pivot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5784" y="3324605"/>
            <a:ext cx="460819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marR="5080" indent="-247015">
              <a:lnSpc>
                <a:spcPts val="1839"/>
              </a:lnSpc>
            </a:pPr>
            <a:r>
              <a:rPr sz="1600" b="1" spc="10" dirty="0">
                <a:latin typeface="Courier New"/>
                <a:cs typeface="Courier New"/>
              </a:rPr>
              <a:t>while </a:t>
            </a:r>
            <a:r>
              <a:rPr sz="1600" spc="10" dirty="0">
                <a:latin typeface="Courier New"/>
                <a:cs typeface="Courier New"/>
              </a:rPr>
              <a:t>right &gt;= left </a:t>
            </a:r>
            <a:r>
              <a:rPr sz="1600" b="1" spc="15" dirty="0">
                <a:latin typeface="Courier New"/>
                <a:cs typeface="Courier New"/>
              </a:rPr>
              <a:t>and </a:t>
            </a:r>
            <a:r>
              <a:rPr sz="1600" spc="10" dirty="0">
                <a:latin typeface="Courier New"/>
                <a:cs typeface="Courier New"/>
              </a:rPr>
              <a:t>theSeq[right]  right </a:t>
            </a:r>
            <a:r>
              <a:rPr sz="1600" spc="15" dirty="0">
                <a:latin typeface="Courier New"/>
                <a:cs typeface="Courier New"/>
              </a:rPr>
              <a:t>-=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5784" y="4010152"/>
            <a:ext cx="893444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b="1" spc="10" dirty="0">
                <a:latin typeface="Courier New"/>
                <a:cs typeface="Courier New"/>
              </a:rPr>
              <a:t>if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left</a:t>
            </a:r>
            <a:endParaRPr sz="1600">
              <a:latin typeface="Courier New"/>
              <a:cs typeface="Courier New"/>
            </a:endParaRPr>
          </a:p>
          <a:p>
            <a:pPr marL="259079">
              <a:lnSpc>
                <a:spcPts val="1880"/>
              </a:lnSpc>
            </a:pPr>
            <a:r>
              <a:rPr sz="1600" spc="15" dirty="0">
                <a:latin typeface="Courier New"/>
                <a:cs typeface="Courier New"/>
              </a:rPr>
              <a:t>tmp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2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5586" y="4010152"/>
            <a:ext cx="151257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spc="15" dirty="0">
                <a:latin typeface="Courier New"/>
                <a:cs typeface="Courier New"/>
              </a:rPr>
              <a:t>&lt; </a:t>
            </a:r>
            <a:r>
              <a:rPr sz="1600" spc="10" dirty="0">
                <a:latin typeface="Courier New"/>
                <a:cs typeface="Courier New"/>
              </a:rPr>
              <a:t>right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600" spc="10" dirty="0">
                <a:latin typeface="Courier New"/>
                <a:cs typeface="Courier New"/>
              </a:rPr>
              <a:t>theSeq[left]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671" y="4494529"/>
            <a:ext cx="3618229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9"/>
              </a:lnSpc>
              <a:tabLst>
                <a:tab pos="1994535" algn="l"/>
              </a:tabLst>
            </a:pPr>
            <a:r>
              <a:rPr sz="1600" spc="10" dirty="0">
                <a:latin typeface="Courier New"/>
                <a:cs typeface="Courier New"/>
              </a:rPr>
              <a:t>th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spc="10" dirty="0">
                <a:latin typeface="Courier New"/>
                <a:cs typeface="Courier New"/>
              </a:rPr>
              <a:t>S</a:t>
            </a:r>
            <a:r>
              <a:rPr sz="1600" spc="5" dirty="0">
                <a:latin typeface="Courier New"/>
                <a:cs typeface="Courier New"/>
              </a:rPr>
              <a:t>eq</a:t>
            </a:r>
            <a:r>
              <a:rPr sz="1600" spc="10" dirty="0">
                <a:latin typeface="Courier New"/>
                <a:cs typeface="Courier New"/>
              </a:rPr>
              <a:t>[l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spc="10" dirty="0">
                <a:latin typeface="Courier New"/>
                <a:cs typeface="Courier New"/>
              </a:rPr>
              <a:t>f</a:t>
            </a:r>
            <a:r>
              <a:rPr sz="1600" spc="5" dirty="0">
                <a:latin typeface="Courier New"/>
                <a:cs typeface="Courier New"/>
              </a:rPr>
              <a:t>t</a:t>
            </a:r>
            <a:r>
              <a:rPr sz="1600" spc="15" dirty="0">
                <a:latin typeface="Courier New"/>
                <a:cs typeface="Courier New"/>
              </a:rPr>
              <a:t>]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5" dirty="0">
                <a:latin typeface="Courier New"/>
                <a:cs typeface="Courier New"/>
              </a:rPr>
              <a:t>th</a:t>
            </a:r>
            <a:r>
              <a:rPr sz="1600" spc="10" dirty="0">
                <a:latin typeface="Courier New"/>
                <a:cs typeface="Courier New"/>
              </a:rPr>
              <a:t>eS</a:t>
            </a:r>
            <a:r>
              <a:rPr sz="1600" spc="5" dirty="0">
                <a:latin typeface="Courier New"/>
                <a:cs typeface="Courier New"/>
              </a:rPr>
              <a:t>e</a:t>
            </a:r>
            <a:r>
              <a:rPr sz="1600" spc="10" dirty="0">
                <a:latin typeface="Courier New"/>
                <a:cs typeface="Courier New"/>
              </a:rPr>
              <a:t>q</a:t>
            </a:r>
            <a:r>
              <a:rPr sz="1600" spc="5" dirty="0">
                <a:latin typeface="Courier New"/>
                <a:cs typeface="Courier New"/>
              </a:rPr>
              <a:t>[r</a:t>
            </a:r>
            <a:r>
              <a:rPr sz="1600" spc="10" dirty="0">
                <a:latin typeface="Courier New"/>
                <a:cs typeface="Courier New"/>
              </a:rPr>
              <a:t>ig</a:t>
            </a:r>
            <a:r>
              <a:rPr sz="1600" spc="5" dirty="0">
                <a:latin typeface="Courier New"/>
                <a:cs typeface="Courier New"/>
              </a:rPr>
              <a:t>h</a:t>
            </a:r>
            <a:r>
              <a:rPr sz="1600" spc="10" dirty="0">
                <a:latin typeface="Courier New"/>
                <a:cs typeface="Courier New"/>
              </a:rPr>
              <a:t>t]  theSeq[right] </a:t>
            </a:r>
            <a:r>
              <a:rPr sz="1600" spc="15" dirty="0">
                <a:latin typeface="Courier New"/>
                <a:cs typeface="Courier New"/>
              </a:rPr>
              <a:t>=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tmp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8134" y="5196332"/>
            <a:ext cx="2131060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 marR="5080" indent="-247650" algn="just">
              <a:lnSpc>
                <a:spcPts val="1839"/>
              </a:lnSpc>
            </a:pPr>
            <a:r>
              <a:rPr sz="1600" b="1" spc="10" dirty="0">
                <a:latin typeface="Courier New"/>
                <a:cs typeface="Courier New"/>
              </a:rPr>
              <a:t>if </a:t>
            </a:r>
            <a:r>
              <a:rPr sz="1600" spc="10" dirty="0">
                <a:latin typeface="Courier New"/>
                <a:cs typeface="Courier New"/>
              </a:rPr>
              <a:t>right !=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first  theSeq[first]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=  </a:t>
            </a:r>
            <a:r>
              <a:rPr sz="1600" spc="10" dirty="0">
                <a:latin typeface="Courier New"/>
                <a:cs typeface="Courier New"/>
              </a:rPr>
              <a:t>theSeq[right]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15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7557" y="5180076"/>
            <a:ext cx="163639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spc="1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1839"/>
              </a:lnSpc>
              <a:spcBef>
                <a:spcPts val="90"/>
              </a:spcBef>
            </a:pPr>
            <a:r>
              <a:rPr sz="1600" spc="5" dirty="0">
                <a:latin typeface="Courier New"/>
                <a:cs typeface="Courier New"/>
              </a:rPr>
              <a:t>t</a:t>
            </a:r>
            <a:r>
              <a:rPr sz="1600" spc="10" dirty="0">
                <a:latin typeface="Courier New"/>
                <a:cs typeface="Courier New"/>
              </a:rPr>
              <a:t>h</a:t>
            </a:r>
            <a:r>
              <a:rPr sz="1600" spc="5" dirty="0">
                <a:latin typeface="Courier New"/>
                <a:cs typeface="Courier New"/>
              </a:rPr>
              <a:t>eS</a:t>
            </a:r>
            <a:r>
              <a:rPr sz="1600" spc="10" dirty="0">
                <a:latin typeface="Courier New"/>
                <a:cs typeface="Courier New"/>
              </a:rPr>
              <a:t>eq</a:t>
            </a:r>
            <a:r>
              <a:rPr sz="1600" spc="5" dirty="0">
                <a:latin typeface="Courier New"/>
                <a:cs typeface="Courier New"/>
              </a:rPr>
              <a:t>[</a:t>
            </a:r>
            <a:r>
              <a:rPr sz="1600" spc="10" dirty="0">
                <a:latin typeface="Courier New"/>
                <a:cs typeface="Courier New"/>
              </a:rPr>
              <a:t>r</a:t>
            </a:r>
            <a:r>
              <a:rPr sz="1600" spc="5" dirty="0">
                <a:latin typeface="Courier New"/>
                <a:cs typeface="Courier New"/>
              </a:rPr>
              <a:t>ig</a:t>
            </a:r>
            <a:r>
              <a:rPr sz="1600" spc="10" dirty="0">
                <a:latin typeface="Courier New"/>
                <a:cs typeface="Courier New"/>
              </a:rPr>
              <a:t>ht]  pivot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8134" y="6115811"/>
            <a:ext cx="151193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" dirty="0">
                <a:latin typeface="Courier New"/>
                <a:cs typeface="Courier New"/>
              </a:rPr>
              <a:t>return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right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15" dirty="0"/>
              <a:t>Pivot</a:t>
            </a:r>
            <a:r>
              <a:rPr spc="-50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7150" y="1685544"/>
            <a:ext cx="7179945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662940" indent="-294005">
              <a:lnSpc>
                <a:spcPts val="3020"/>
              </a:lnSpc>
              <a:buSzPct val="44642"/>
              <a:buFont typeface="Wingdings"/>
              <a:buChar char=""/>
              <a:tabLst>
                <a:tab pos="307340" algn="l"/>
              </a:tabLst>
            </a:pPr>
            <a:r>
              <a:rPr sz="2800" spc="-55" dirty="0">
                <a:latin typeface="Calibri"/>
                <a:cs typeface="Calibri"/>
              </a:rPr>
              <a:t>We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not limited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selecting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40" dirty="0">
                <a:latin typeface="Calibri"/>
                <a:cs typeface="Calibri"/>
              </a:rPr>
              <a:t>key  </a:t>
            </a:r>
            <a:r>
              <a:rPr sz="2800" dirty="0">
                <a:latin typeface="Calibri"/>
                <a:cs typeface="Calibri"/>
              </a:rPr>
              <a:t>within the </a:t>
            </a:r>
            <a:r>
              <a:rPr sz="2800" spc="-5" dirty="0">
                <a:latin typeface="Calibri"/>
                <a:cs typeface="Calibri"/>
              </a:rPr>
              <a:t>sequence </a:t>
            </a:r>
            <a:r>
              <a:rPr sz="2800" dirty="0">
                <a:latin typeface="Calibri"/>
                <a:cs typeface="Calibri"/>
              </a:rPr>
              <a:t>as 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pivot.</a:t>
            </a:r>
            <a:endParaRPr sz="2800">
              <a:latin typeface="Calibri"/>
              <a:cs typeface="Calibri"/>
            </a:endParaRPr>
          </a:p>
          <a:p>
            <a:pPr marL="698500" lvl="1" indent="-293370">
              <a:lnSpc>
                <a:spcPct val="100000"/>
              </a:lnSpc>
              <a:spcBef>
                <a:spcPts val="195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Using 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spc="-35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poor </a:t>
            </a:r>
            <a:r>
              <a:rPr sz="2400" dirty="0">
                <a:latin typeface="Calibri"/>
                <a:cs typeface="Calibri"/>
              </a:rPr>
              <a:t>choice 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practice.</a:t>
            </a:r>
            <a:endParaRPr sz="2400">
              <a:latin typeface="Calibri"/>
              <a:cs typeface="Calibri"/>
            </a:endParaRPr>
          </a:p>
          <a:p>
            <a:pPr marL="698500" lvl="1" indent="-293370">
              <a:lnSpc>
                <a:spcPct val="100000"/>
              </a:lnSpc>
              <a:spcBef>
                <a:spcPts val="210"/>
              </a:spcBef>
              <a:buSzPct val="43750"/>
              <a:buFont typeface="Wingdings"/>
              <a:buChar char="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Choosing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key </a:t>
            </a:r>
            <a:r>
              <a:rPr sz="2400" spc="-5" dirty="0">
                <a:latin typeface="Calibri"/>
                <a:cs typeface="Calibri"/>
              </a:rPr>
              <a:t>near </a:t>
            </a:r>
            <a:r>
              <a:rPr sz="2400" dirty="0">
                <a:latin typeface="Calibri"/>
                <a:cs typeface="Calibri"/>
              </a:rPr>
              <a:t>the middle is a </a:t>
            </a:r>
            <a:r>
              <a:rPr sz="2400" spc="-15" dirty="0">
                <a:latin typeface="Calibri"/>
                <a:cs typeface="Calibri"/>
              </a:rPr>
              <a:t>better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choice.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pc="-5" dirty="0"/>
              <a:t>Quick </a:t>
            </a:r>
            <a:r>
              <a:rPr dirty="0"/>
              <a:t>Sort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-60" dirty="0">
                <a:latin typeface="Calibri Light"/>
                <a:cs typeface="Calibri Light"/>
              </a:rPr>
              <a:t> </a:t>
            </a:r>
            <a:r>
              <a:rPr spc="-25" dirty="0"/>
              <a:t>Efficiency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159" indent="-294005">
              <a:lnSpc>
                <a:spcPct val="100000"/>
              </a:lnSpc>
              <a:buSzPct val="44642"/>
              <a:buFont typeface="Wingdings"/>
              <a:buChar char=""/>
              <a:tabLst>
                <a:tab pos="518795" algn="l"/>
              </a:tabLst>
            </a:pPr>
            <a:r>
              <a:rPr spc="-5" dirty="0"/>
              <a:t>The quick sort</a:t>
            </a:r>
            <a:r>
              <a:rPr spc="-30" dirty="0"/>
              <a:t> </a:t>
            </a:r>
            <a:r>
              <a:rPr spc="-5" dirty="0"/>
              <a:t>algorithm:</a:t>
            </a:r>
          </a:p>
          <a:p>
            <a:pPr marL="909955" lvl="1" indent="-293370">
              <a:lnSpc>
                <a:spcPct val="100000"/>
              </a:lnSpc>
              <a:spcBef>
                <a:spcPts val="235"/>
              </a:spcBef>
              <a:buSzPct val="43750"/>
              <a:buFont typeface="Wingdings"/>
              <a:buChar char=""/>
              <a:tabLst>
                <a:tab pos="909955" algn="l"/>
              </a:tabLst>
            </a:pP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worst </a:t>
            </a:r>
            <a:r>
              <a:rPr sz="2400" spc="-10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O(n</a:t>
            </a:r>
            <a:r>
              <a:rPr sz="2400" i="1" spc="-7" baseline="27777" dirty="0">
                <a:latin typeface="Calibri"/>
                <a:cs typeface="Calibri"/>
              </a:rPr>
              <a:t>2</a:t>
            </a:r>
            <a:r>
              <a:rPr sz="2400" i="1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909955" lvl="1" indent="-293370">
              <a:lnSpc>
                <a:spcPct val="100000"/>
              </a:lnSpc>
              <a:spcBef>
                <a:spcPts val="210"/>
              </a:spcBef>
              <a:buSzPct val="43750"/>
              <a:buFont typeface="Wingdings"/>
              <a:buChar char=""/>
              <a:tabLst>
                <a:tab pos="909955" algn="l"/>
              </a:tabLst>
            </a:pP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i="1" spc="-5" dirty="0">
                <a:latin typeface="Calibri"/>
                <a:cs typeface="Calibri"/>
              </a:rPr>
              <a:t>O(n </a:t>
            </a:r>
            <a:r>
              <a:rPr sz="2400" i="1" dirty="0">
                <a:latin typeface="Calibri"/>
                <a:cs typeface="Calibri"/>
              </a:rPr>
              <a:t>log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518159" indent="-294005">
              <a:lnSpc>
                <a:spcPct val="100000"/>
              </a:lnSpc>
              <a:spcBef>
                <a:spcPts val="640"/>
              </a:spcBef>
              <a:buSzPct val="44642"/>
              <a:buFont typeface="Wingdings"/>
              <a:buChar char=""/>
              <a:tabLst>
                <a:tab pos="518795" algn="l"/>
              </a:tabLst>
            </a:pPr>
            <a:r>
              <a:rPr dirty="0"/>
              <a:t>It </a:t>
            </a:r>
            <a:r>
              <a:rPr spc="-5" dirty="0"/>
              <a:t>does not </a:t>
            </a:r>
            <a:r>
              <a:rPr spc="-15" dirty="0"/>
              <a:t>require </a:t>
            </a:r>
            <a:r>
              <a:rPr spc="-5" dirty="0"/>
              <a:t>additional </a:t>
            </a:r>
            <a:r>
              <a:rPr spc="-25" dirty="0"/>
              <a:t>storage</a:t>
            </a:r>
            <a:r>
              <a:rPr spc="30" dirty="0"/>
              <a:t> </a:t>
            </a:r>
            <a:r>
              <a:rPr spc="-5" dirty="0"/>
              <a:t>(in-place).</a:t>
            </a:r>
          </a:p>
          <a:p>
            <a:pPr marL="518159" indent="-294005">
              <a:lnSpc>
                <a:spcPct val="100000"/>
              </a:lnSpc>
              <a:spcBef>
                <a:spcPts val="665"/>
              </a:spcBef>
              <a:buSzPct val="44642"/>
              <a:buFont typeface="Wingdings"/>
              <a:buChar char=""/>
              <a:tabLst>
                <a:tab pos="518795" algn="l"/>
              </a:tabLst>
            </a:pPr>
            <a:r>
              <a:rPr spc="-5" dirty="0"/>
              <a:t>Commonly used </a:t>
            </a:r>
            <a:r>
              <a:rPr dirty="0"/>
              <a:t>in </a:t>
            </a:r>
            <a:r>
              <a:rPr spc="-5" dirty="0"/>
              <a:t>language</a:t>
            </a:r>
            <a:r>
              <a:rPr spc="-75" dirty="0"/>
              <a:t> </a:t>
            </a:r>
            <a:r>
              <a:rPr spc="-10" dirty="0"/>
              <a:t>libraries.</a:t>
            </a:r>
          </a:p>
          <a:p>
            <a:pPr marL="909955" lvl="1" indent="-293370">
              <a:lnSpc>
                <a:spcPct val="100000"/>
              </a:lnSpc>
              <a:spcBef>
                <a:spcPts val="235"/>
              </a:spcBef>
              <a:buSzPct val="43750"/>
              <a:buFont typeface="Wingdings"/>
              <a:buChar char=""/>
              <a:tabLst>
                <a:tab pos="909955" algn="l"/>
              </a:tabLst>
            </a:pPr>
            <a:r>
              <a:rPr sz="2400" spc="-10" dirty="0">
                <a:latin typeface="Calibri"/>
                <a:cs typeface="Calibri"/>
              </a:rPr>
              <a:t>Earlier </a:t>
            </a:r>
            <a:r>
              <a:rPr sz="2400" spc="-15" dirty="0">
                <a:latin typeface="Calibri"/>
                <a:cs typeface="Calibri"/>
              </a:rPr>
              <a:t>versions </a:t>
            </a:r>
            <a:r>
              <a:rPr sz="2400" dirty="0">
                <a:latin typeface="Calibri"/>
                <a:cs typeface="Calibri"/>
              </a:rPr>
              <a:t>of Python </a:t>
            </a:r>
            <a:r>
              <a:rPr sz="2400" spc="-5" dirty="0">
                <a:latin typeface="Calibri"/>
                <a:cs typeface="Calibri"/>
              </a:rPr>
              <a:t>used quick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  <a:p>
            <a:pPr marL="909955" marR="585470" lvl="1" indent="-293370">
              <a:lnSpc>
                <a:spcPts val="2590"/>
              </a:lnSpc>
              <a:spcBef>
                <a:spcPts val="535"/>
              </a:spcBef>
              <a:buSzPct val="43750"/>
              <a:buFont typeface="Wingdings"/>
              <a:buChar char=""/>
              <a:tabLst>
                <a:tab pos="909955" algn="l"/>
              </a:tabLst>
            </a:pPr>
            <a:r>
              <a:rPr sz="2400" spc="-15" dirty="0">
                <a:latin typeface="Calibri"/>
                <a:cs typeface="Calibri"/>
              </a:rPr>
              <a:t>Current versions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hybrid that combines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insertion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merge </a:t>
            </a:r>
            <a:r>
              <a:rPr sz="2400" spc="-5" dirty="0">
                <a:latin typeface="Calibri"/>
                <a:cs typeface="Calibri"/>
              </a:rPr>
              <a:t>sort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6464300"/>
            <a:ext cx="204788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pPr marL="25400">
                <a:lnSpc>
                  <a:spcPts val="124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E6E6E6"/>
          </a:solidFill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Merge Sort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Uses a divide and conquer strategy to sort the keys stored in a sequence.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Keys are recursively divided into smaller and smaller subsequences.</a:t>
            </a:r>
          </a:p>
          <a:p>
            <a:pPr marL="783372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Subsequences are merged back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299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Divide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Starts by splitting the original sequence in the middle to create two subsequences of  approximately equal size.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1" y="4021842"/>
            <a:ext cx="6084000" cy="200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854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Divide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two subsequences are then split in the middle.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21" y="3181321"/>
            <a:ext cx="7169760" cy="204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483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Divide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The subdivision continues until there is a single item in the sequence.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01" y="3110761"/>
            <a:ext cx="7587360" cy="203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90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– Conquer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/>
              <a:t>After the sequences are split, they are merge back together, two at a time to create sorted sequences.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05" y="3425028"/>
            <a:ext cx="5101719" cy="303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74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Merge Sort Code #1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altLang="en-US" dirty="0"/>
              <a:t>A simple implementation for sorting a Python list.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1/25/2022</a:t>
            </a:fld>
            <a:endParaRPr lang="en-US" alt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768161" y="2620672"/>
            <a:ext cx="7464960" cy="391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13715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en-US" sz="1814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pythonMergeSort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theList</a:t>
            </a:r>
            <a:r>
              <a:rPr lang="en-US" altLang="en-US" sz="1814" dirty="0">
                <a:latin typeface="Courier New" panose="02070309020205020404" pitchFamily="49" charset="0"/>
              </a:rPr>
              <a:t> ):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 # Check the base case.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if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len</a:t>
            </a:r>
            <a:r>
              <a:rPr lang="en-US" altLang="en-US" sz="1814" dirty="0">
                <a:latin typeface="Courier New" panose="02070309020205020404" pitchFamily="49" charset="0"/>
              </a:rPr>
              <a:t>(</a:t>
            </a:r>
            <a:r>
              <a:rPr lang="en-US" altLang="en-US" sz="1814" dirty="0" err="1">
                <a:latin typeface="Courier New" panose="02070309020205020404" pitchFamily="49" charset="0"/>
              </a:rPr>
              <a:t>theList</a:t>
            </a:r>
            <a:r>
              <a:rPr lang="en-US" altLang="en-US" sz="1814" dirty="0">
                <a:latin typeface="Courier New" panose="02070309020205020404" pitchFamily="49" charset="0"/>
              </a:rPr>
              <a:t>) &lt;= 1 :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b="1" dirty="0">
                <a:latin typeface="Courier New" panose="02070309020205020404" pitchFamily="49" charset="0"/>
              </a:rPr>
              <a:t>return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theList</a:t>
            </a: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</a:t>
            </a:r>
            <a:r>
              <a:rPr lang="en-US" altLang="en-US" sz="1814" b="1" dirty="0">
                <a:latin typeface="Courier New" panose="02070309020205020404" pitchFamily="49" charset="0"/>
              </a:rPr>
              <a:t>else</a:t>
            </a:r>
            <a:r>
              <a:rPr lang="en-US" altLang="en-US" sz="1814" dirty="0">
                <a:latin typeface="Courier New" panose="02070309020205020404" pitchFamily="49" charset="0"/>
              </a:rPr>
              <a:t> :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Compute the midpoint.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mid = </a:t>
            </a:r>
            <a:r>
              <a:rPr lang="en-US" altLang="en-US" sz="1814" dirty="0" err="1">
                <a:latin typeface="Courier New" panose="02070309020205020404" pitchFamily="49" charset="0"/>
              </a:rPr>
              <a:t>len</a:t>
            </a:r>
            <a:r>
              <a:rPr lang="en-US" altLang="en-US" sz="1814" dirty="0">
                <a:latin typeface="Courier New" panose="02070309020205020404" pitchFamily="49" charset="0"/>
              </a:rPr>
              <a:t>(</a:t>
            </a:r>
            <a:r>
              <a:rPr lang="en-US" altLang="en-US" sz="1814" dirty="0" err="1">
                <a:latin typeface="Courier New" panose="02070309020205020404" pitchFamily="49" charset="0"/>
              </a:rPr>
              <a:t>theList</a:t>
            </a:r>
            <a:r>
              <a:rPr lang="en-US" altLang="en-US" sz="1814" dirty="0">
                <a:latin typeface="Courier New" panose="02070309020205020404" pitchFamily="49" charset="0"/>
              </a:rPr>
              <a:t>) // 2</a:t>
            </a:r>
          </a:p>
          <a:p>
            <a:pPr>
              <a:lnSpc>
                <a:spcPct val="94000"/>
              </a:lnSpc>
            </a:pPr>
            <a:endParaRPr lang="en-US" altLang="en-US" sz="1814" dirty="0">
              <a:latin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 Split the list and perform the recursive step.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leftHalf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pythonMergeSort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theList</a:t>
            </a:r>
            <a:r>
              <a:rPr lang="en-US" altLang="en-US" sz="1814" dirty="0">
                <a:latin typeface="Courier New" panose="02070309020205020404" pitchFamily="49" charset="0"/>
              </a:rPr>
              <a:t>[ :mid ]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rightHalf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pythonMergeSort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theList</a:t>
            </a:r>
            <a:r>
              <a:rPr lang="en-US" altLang="en-US" sz="1814" dirty="0">
                <a:latin typeface="Courier New" panose="02070309020205020404" pitchFamily="49" charset="0"/>
              </a:rPr>
              <a:t>[ mid: ] )    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     #Merge the two ordered </a:t>
            </a:r>
            <a:r>
              <a:rPr lang="en-US" altLang="en-US" sz="1814" i="1" dirty="0" err="1">
                <a:solidFill>
                  <a:srgbClr val="003B7C"/>
                </a:solidFill>
                <a:latin typeface="Courier New" panose="02070309020205020404" pitchFamily="49" charset="0"/>
              </a:rPr>
              <a:t>sublists</a:t>
            </a:r>
            <a:r>
              <a:rPr lang="en-US" altLang="en-US" sz="1814" i="1" dirty="0">
                <a:solidFill>
                  <a:srgbClr val="003B7C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dirty="0" err="1">
                <a:latin typeface="Courier New" panose="02070309020205020404" pitchFamily="49" charset="0"/>
              </a:rPr>
              <a:t>newList</a:t>
            </a:r>
            <a:r>
              <a:rPr lang="en-US" altLang="en-US" sz="1814" dirty="0">
                <a:latin typeface="Courier New" panose="02070309020205020404" pitchFamily="49" charset="0"/>
              </a:rPr>
              <a:t> = </a:t>
            </a:r>
            <a:r>
              <a:rPr lang="en-US" altLang="en-US" sz="1814" dirty="0" err="1">
                <a:latin typeface="Courier New" panose="02070309020205020404" pitchFamily="49" charset="0"/>
              </a:rPr>
              <a:t>mergeOrderedLists</a:t>
            </a:r>
            <a:r>
              <a:rPr lang="en-US" altLang="en-US" sz="1814" dirty="0">
                <a:latin typeface="Courier New" panose="02070309020205020404" pitchFamily="49" charset="0"/>
              </a:rPr>
              <a:t>( </a:t>
            </a:r>
            <a:r>
              <a:rPr lang="en-US" altLang="en-US" sz="1814" dirty="0" err="1">
                <a:latin typeface="Courier New" panose="02070309020205020404" pitchFamily="49" charset="0"/>
              </a:rPr>
              <a:t>leftHalf</a:t>
            </a:r>
            <a:r>
              <a:rPr lang="en-US" altLang="en-US" sz="1814" dirty="0">
                <a:latin typeface="Courier New" panose="02070309020205020404" pitchFamily="49" charset="0"/>
              </a:rPr>
              <a:t>, </a:t>
            </a:r>
            <a:r>
              <a:rPr lang="en-US" altLang="en-US" sz="1814" dirty="0" err="1">
                <a:latin typeface="Courier New" panose="02070309020205020404" pitchFamily="49" charset="0"/>
              </a:rPr>
              <a:t>rightHalf</a:t>
            </a:r>
            <a:r>
              <a:rPr lang="en-US" altLang="en-US" sz="1814" dirty="0">
                <a:latin typeface="Courier New" panose="02070309020205020404" pitchFamily="49" charset="0"/>
              </a:rPr>
              <a:t> )</a:t>
            </a:r>
          </a:p>
          <a:p>
            <a:pPr>
              <a:lnSpc>
                <a:spcPct val="94000"/>
              </a:lnSpc>
            </a:pP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  <a:r>
              <a:rPr lang="en-US" altLang="en-US" sz="1814" b="1" dirty="0">
                <a:latin typeface="Courier New" panose="02070309020205020404" pitchFamily="49" charset="0"/>
              </a:rPr>
              <a:t>return</a:t>
            </a:r>
            <a:r>
              <a:rPr lang="en-US" altLang="en-US" sz="1814" dirty="0">
                <a:latin typeface="Courier New" panose="02070309020205020404" pitchFamily="49" charset="0"/>
              </a:rPr>
              <a:t> </a:t>
            </a:r>
            <a:r>
              <a:rPr lang="en-US" altLang="en-US" sz="1814" dirty="0" err="1">
                <a:latin typeface="Courier New" panose="02070309020205020404" pitchFamily="49" charset="0"/>
              </a:rPr>
              <a:t>newList</a:t>
            </a:r>
            <a:r>
              <a:rPr lang="en-US" altLang="en-US" sz="1814" dirty="0"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04182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625C40-0F13-4506-A418-561EA5ADD1E5}"/>
</file>

<file path=customXml/itemProps2.xml><?xml version="1.0" encoding="utf-8"?>
<ds:datastoreItem xmlns:ds="http://schemas.openxmlformats.org/officeDocument/2006/customXml" ds:itemID="{FC7F6878-7A3D-40A9-8CDA-099F48691E79}"/>
</file>

<file path=customXml/itemProps3.xml><?xml version="1.0" encoding="utf-8"?>
<ds:datastoreItem xmlns:ds="http://schemas.openxmlformats.org/officeDocument/2006/customXml" ds:itemID="{5390C195-A18B-4DF4-8542-54F9BE72FBE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1508</Words>
  <Application>Microsoft Office PowerPoint</Application>
  <PresentationFormat>Widescreen</PresentationFormat>
  <Paragraphs>253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Advanced Sorting</vt:lpstr>
      <vt:lpstr>Review</vt:lpstr>
      <vt:lpstr>Sorting Algorithms</vt:lpstr>
      <vt:lpstr>Merge Sort</vt:lpstr>
      <vt:lpstr>Merge Sort – Divide</vt:lpstr>
      <vt:lpstr>Merge Sort – Divide</vt:lpstr>
      <vt:lpstr>Merge Sort – Divide</vt:lpstr>
      <vt:lpstr>Merge Sort – Conquer</vt:lpstr>
      <vt:lpstr>Merge Sort Code #1</vt:lpstr>
      <vt:lpstr>Merge Sort – Improved Version</vt:lpstr>
      <vt:lpstr>Merge Sort – Improved Version</vt:lpstr>
      <vt:lpstr>Merge Sort Code #2</vt:lpstr>
      <vt:lpstr>Merging Sorted Sequences</vt:lpstr>
      <vt:lpstr>Merging Sorted Sequences</vt:lpstr>
      <vt:lpstr>Merge Sort – Temporary Array</vt:lpstr>
      <vt:lpstr>Wrapper Functions</vt:lpstr>
      <vt:lpstr>Merge Sort – Efficiency</vt:lpstr>
      <vt:lpstr>Merge Sort – Efficiency</vt:lpstr>
      <vt:lpstr>Quick Sort</vt:lpstr>
      <vt:lpstr>Quick Sort – Description</vt:lpstr>
      <vt:lpstr>Quick Sort – Divide</vt:lpstr>
      <vt:lpstr>Quick Sort – Merge</vt:lpstr>
      <vt:lpstr>Quick Sort – Implementation</vt:lpstr>
      <vt:lpstr>Quick Sort – Partition</vt:lpstr>
      <vt:lpstr>Quick Sort – Partition</vt:lpstr>
      <vt:lpstr>Quick Sort – Partition</vt:lpstr>
      <vt:lpstr>Quick Sort – Partition</vt:lpstr>
      <vt:lpstr>Quick Sort – Partition</vt:lpstr>
      <vt:lpstr>Quick Sort – Partition</vt:lpstr>
      <vt:lpstr>Quick Sort – Partition</vt:lpstr>
      <vt:lpstr>Quick Sort – Partition</vt:lpstr>
      <vt:lpstr>Quick Sort – Partition</vt:lpstr>
      <vt:lpstr>Pivot Key</vt:lpstr>
      <vt:lpstr>Quick Sort –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2</cp:revision>
  <dcterms:created xsi:type="dcterms:W3CDTF">2021-11-10T09:18:07Z</dcterms:created>
  <dcterms:modified xsi:type="dcterms:W3CDTF">2022-01-25T13:57:45Z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