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Sorting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8BB0-DB14-4751-9F72-46283F74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Can We Sort?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44A81-4C2C-41D8-AB85-56E8E2B57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comparison sort algorithms achieve their goal by comparing the individual sort keys to other keys in the list.</a:t>
                </a:r>
              </a:p>
              <a:p>
                <a:pPr lvl="1"/>
                <a:r>
                  <a:rPr lang="en-US" dirty="0"/>
                  <a:t>Bubble, selection, and insertion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Merge sort has a worst-case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Quick sort has a worst-case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Quick sort average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natural question is can we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For a comparison sort, the answer is </a:t>
                </a:r>
                <a:r>
                  <a:rPr lang="en-US" dirty="0">
                    <a:solidFill>
                      <a:srgbClr val="FF0000"/>
                    </a:solidFill>
                  </a:rPr>
                  <a:t>NO.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44A81-4C2C-41D8-AB85-56E8E2B57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47FA-FA51-4376-BE08-00E317F7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A5B-F1C5-4CF4-B0B0-874C60F1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Can We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3243-C3B9-43D1-B265-CF7F291C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sort algorithms use techniques other than comparisons among the keys themselves to sort the sequence of keys.</a:t>
            </a:r>
          </a:p>
          <a:p>
            <a:r>
              <a:rPr lang="en-US" dirty="0"/>
              <a:t>While these distribution algorithms are fast, they are not general-purpose sorting algorithms.</a:t>
            </a:r>
          </a:p>
          <a:p>
            <a:r>
              <a:rPr lang="en-US" dirty="0"/>
              <a:t>These algorithms are used when the keys have certain characteristics and for specific types of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E1EC-026C-4C66-8E63-628B33B9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D73F-3BE1-4FCC-B7CF-9C1EA85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3320-F23F-401F-9A16-3000F678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Radix sort is a fast distribution sorting algorithm that orders keys by examining the individual components of the keys instead of comparing the keys themselves.</a:t>
            </a:r>
          </a:p>
          <a:p>
            <a:r>
              <a:rPr lang="en-US" dirty="0"/>
              <a:t>For example, when sorting integer keys, the individual digits of the keys are compared from least significant to most significant. </a:t>
            </a:r>
          </a:p>
          <a:p>
            <a:r>
              <a:rPr lang="en-US" dirty="0"/>
              <a:t>The radix sort algorithm also known as bin sort can be traced back to the time of punch cards and card readers.</a:t>
            </a:r>
          </a:p>
          <a:p>
            <a:r>
              <a:rPr lang="en-US" dirty="0"/>
              <a:t>Card readers contained a number of bins in which punch cards could be placed after being read by the card reader. </a:t>
            </a:r>
          </a:p>
          <a:p>
            <a:r>
              <a:rPr lang="en-US" dirty="0"/>
              <a:t>To sort values punched on cards the cards were first separated into 10 different bins based on the value in the ones column of each value.</a:t>
            </a:r>
          </a:p>
          <a:p>
            <a:r>
              <a:rPr lang="en-US" dirty="0"/>
              <a:t>The cards were then sorted again, but this time by the tens column. The process continued until the cards were sorted by each digit in the largest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58D4-B579-41DE-AEEE-9B369ADC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AF71-A9FC-4B63-90A3-1A773F69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F9DE-D838-4234-834B-625D1D49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array,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4DE9D-2D5D-40CE-AD7C-96D1FAA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A5DA378-C710-4BDD-9905-5657ACFA28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566185"/>
            <a:ext cx="5032060" cy="472186"/>
            <a:chOff x="2380" y="2023"/>
            <a:chExt cx="2920" cy="2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4E66403-108A-44D7-AEA8-62DC285D09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80" y="2023"/>
              <a:ext cx="292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B94F371C-718D-4CB4-8C39-3EA81CCE3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" y="2023"/>
              <a:ext cx="292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2B95B76-2522-4C74-9607-329074BF94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519" y="3082575"/>
            <a:ext cx="3800475" cy="843219"/>
            <a:chOff x="3030" y="1989"/>
            <a:chExt cx="1620" cy="342"/>
          </a:xfrm>
        </p:grpSpPr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75BFB2BD-16DC-4A39-9516-5A5A6C5C2C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30" y="1989"/>
              <a:ext cx="162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2F3BB774-79E7-4F00-BC80-D012D79F3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" y="1989"/>
              <a:ext cx="1626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309F8F1-CF74-4EF8-8FF9-EE593ABD0F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075524"/>
            <a:ext cx="4860502" cy="2417351"/>
            <a:chOff x="3255" y="2470"/>
            <a:chExt cx="2449" cy="1218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0FD0EEDF-14AA-4000-BACC-5FB02B98F7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55" y="2470"/>
              <a:ext cx="2449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84141EDF-995B-4E2C-A592-CE2E4C2B6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" y="2470"/>
              <a:ext cx="2455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7856EDB-000C-4559-8015-6768D087BEE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20000"/>
          </a:blip>
          <a:stretch>
            <a:fillRect/>
          </a:stretch>
        </p:blipFill>
        <p:spPr>
          <a:xfrm rot="16200000">
            <a:off x="5065861" y="5035206"/>
            <a:ext cx="2262069" cy="65327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C91BED-72F4-4E1F-B68A-5681632925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23038" y="6010275"/>
            <a:ext cx="5118100" cy="500063"/>
            <a:chOff x="4109" y="3786"/>
            <a:chExt cx="3224" cy="315"/>
          </a:xfrm>
        </p:grpSpPr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8A7C065A-28C3-44E8-8CB8-65142F5861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09" y="3786"/>
              <a:ext cx="322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9" name="Picture 25">
              <a:extLst>
                <a:ext uri="{FF2B5EF4-FFF2-40B4-BE49-F238E27FC236}">
                  <a16:creationId xmlns:a16="http://schemas.microsoft.com/office/drawing/2014/main" id="{56AE246D-7168-4EC3-82A2-6C222D26D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" y="3786"/>
              <a:ext cx="3230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CEA4067-372E-4260-BB87-445522C93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870" y="2906844"/>
            <a:ext cx="4032435" cy="2036791"/>
          </a:xfrm>
          <a:prstGeom prst="rect">
            <a:avLst/>
          </a:prstGeom>
        </p:spPr>
      </p:pic>
      <p:grpSp>
        <p:nvGrpSpPr>
          <p:cNvPr id="41" name="Group 36">
            <a:extLst>
              <a:ext uri="{FF2B5EF4-FFF2-40B4-BE49-F238E27FC236}">
                <a16:creationId xmlns:a16="http://schemas.microsoft.com/office/drawing/2014/main" id="{10030516-B48D-4597-9DB0-9835EBE3E1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27775" y="1673276"/>
            <a:ext cx="4932363" cy="482600"/>
            <a:chOff x="4232" y="1251"/>
            <a:chExt cx="3107" cy="304"/>
          </a:xfrm>
        </p:grpSpPr>
        <p:sp>
          <p:nvSpPr>
            <p:cNvPr id="42" name="AutoShape 35">
              <a:extLst>
                <a:ext uri="{FF2B5EF4-FFF2-40B4-BE49-F238E27FC236}">
                  <a16:creationId xmlns:a16="http://schemas.microsoft.com/office/drawing/2014/main" id="{C1DA95CA-241B-406E-AA29-31B562DA96D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32" y="1251"/>
              <a:ext cx="3107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61" name="Picture 37">
              <a:extLst>
                <a:ext uri="{FF2B5EF4-FFF2-40B4-BE49-F238E27FC236}">
                  <a16:creationId xmlns:a16="http://schemas.microsoft.com/office/drawing/2014/main" id="{719AD838-5F56-4903-87E0-A38AAAE9B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251"/>
              <a:ext cx="311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A3E7EB-65A5-4AD4-BD25-B8A6E4A0E043}"/>
              </a:ext>
            </a:extLst>
          </p:cNvPr>
          <p:cNvGrpSpPr/>
          <p:nvPr/>
        </p:nvGrpSpPr>
        <p:grpSpPr>
          <a:xfrm>
            <a:off x="7708200" y="5109587"/>
            <a:ext cx="3370997" cy="584775"/>
            <a:chOff x="7708200" y="5109587"/>
            <a:chExt cx="3370997" cy="584775"/>
          </a:xfrm>
        </p:grpSpPr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14BDDB5D-59E2-4894-BB74-7879873C296B}"/>
                </a:ext>
              </a:extLst>
            </p:cNvPr>
            <p:cNvSpPr/>
            <p:nvPr/>
          </p:nvSpPr>
          <p:spPr>
            <a:xfrm>
              <a:off x="10645254" y="5119366"/>
              <a:ext cx="341194" cy="416196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EF92A9-2963-4DA8-8BA1-90F1CC6DD5E7}"/>
                </a:ext>
              </a:extLst>
            </p:cNvPr>
            <p:cNvSpPr txBox="1"/>
            <p:nvPr/>
          </p:nvSpPr>
          <p:spPr>
            <a:xfrm>
              <a:off x="7708200" y="5109587"/>
              <a:ext cx="3370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0" u="none" strike="noStrike" baseline="0" dirty="0">
                  <a:latin typeface="TimesNewRomanPSMT"/>
                </a:rPr>
                <a:t>Distribute the keys across the bins</a:t>
              </a:r>
            </a:p>
            <a:p>
              <a:pPr algn="l"/>
              <a:r>
                <a:rPr lang="en-US" sz="1600" b="0" i="0" u="none" strike="noStrike" baseline="0" dirty="0">
                  <a:latin typeface="TimesNewRomanPSMT"/>
                </a:rPr>
                <a:t>based on the tens column.</a:t>
              </a:r>
              <a:endParaRPr lang="en-US" sz="16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8AC61A-484E-4770-AEF0-E551C82C2882}"/>
              </a:ext>
            </a:extLst>
          </p:cNvPr>
          <p:cNvGrpSpPr/>
          <p:nvPr/>
        </p:nvGrpSpPr>
        <p:grpSpPr>
          <a:xfrm>
            <a:off x="8270142" y="2243735"/>
            <a:ext cx="2626025" cy="584775"/>
            <a:chOff x="8270142" y="2243735"/>
            <a:chExt cx="2626025" cy="584775"/>
          </a:xfrm>
        </p:grpSpPr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731CAAE9-E778-4159-95AE-A7FAA8B9B728}"/>
                </a:ext>
              </a:extLst>
            </p:cNvPr>
            <p:cNvSpPr/>
            <p:nvPr/>
          </p:nvSpPr>
          <p:spPr>
            <a:xfrm>
              <a:off x="10554973" y="2253514"/>
              <a:ext cx="341194" cy="416196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A051AB-FCAF-418C-B360-AE25F21B6C35}"/>
                </a:ext>
              </a:extLst>
            </p:cNvPr>
            <p:cNvSpPr txBox="1"/>
            <p:nvPr/>
          </p:nvSpPr>
          <p:spPr>
            <a:xfrm>
              <a:off x="8270142" y="2243735"/>
              <a:ext cx="2295171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NewRomanPSMT"/>
                </a:rPr>
                <a:t>Gather the keys back into</a:t>
              </a:r>
            </a:p>
            <a:p>
              <a:r>
                <a:rPr lang="en-US" sz="1600" dirty="0">
                  <a:latin typeface="TimesNewRomanPSMT"/>
                </a:rPr>
                <a:t>the array.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54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4039-65B9-40BD-BD8D-4A1C83E6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54DA-B79D-4E7C-BA0F-32279BFE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 algorithm points,</a:t>
            </a:r>
          </a:p>
          <a:p>
            <a:pPr lvl="1"/>
            <a:r>
              <a:rPr lang="en-US" dirty="0"/>
              <a:t>The individual bins store groups of keys based on the individual digits.</a:t>
            </a:r>
          </a:p>
          <a:p>
            <a:pPr lvl="1"/>
            <a:r>
              <a:rPr lang="en-US" dirty="0"/>
              <a:t>Keys with duplicate digits (in a given column) are stored in the same bin, but following any that are already there.</a:t>
            </a:r>
          </a:p>
          <a:p>
            <a:pPr lvl="1"/>
            <a:r>
              <a:rPr lang="en-US" dirty="0"/>
              <a:t>When the keys are gathered from the bins, they have to be stored back into the original sequence. This is done by removing them from the bins in a first-in-first-out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8A000-A5E1-4B19-BA08-796189D1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48E5-A807-4B24-B840-7EEA6455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-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A169-3428-4A0E-B01E-7B7B9DEB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73850F-3946-413A-B374-DABBA7FD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10788"/>
              </p:ext>
            </p:extLst>
          </p:nvPr>
        </p:nvGraphicFramePr>
        <p:xfrm>
          <a:off x="838200" y="1412702"/>
          <a:ext cx="10515600" cy="494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8701">
                  <a:extLst>
                    <a:ext uri="{9D8B030D-6E8A-4147-A177-3AD203B41FA5}">
                      <a16:colId xmlns:a16="http://schemas.microsoft.com/office/drawing/2014/main" val="1458313605"/>
                    </a:ext>
                  </a:extLst>
                </a:gridCol>
                <a:gridCol w="5266899">
                  <a:extLst>
                    <a:ext uri="{9D8B030D-6E8A-4147-A177-3AD203B41FA5}">
                      <a16:colId xmlns:a16="http://schemas.microsoft.com/office/drawing/2014/main" val="1537277383"/>
                    </a:ext>
                  </a:extLst>
                </a:gridCol>
              </a:tblGrid>
              <a:tr h="4943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def </a:t>
                      </a:r>
                      <a:r>
                        <a:rPr lang="en-US" dirty="0" err="1">
                          <a:solidFill>
                            <a:srgbClr val="00627A"/>
                          </a:solidFill>
                          <a:effectLst/>
                        </a:rPr>
                        <a:t>radixSort</a:t>
                      </a:r>
                      <a:r>
                        <a:rPr lang="en-US" dirty="0"/>
                        <a:t>( </a:t>
                      </a:r>
                      <a:r>
                        <a:rPr lang="en-US" dirty="0" err="1">
                          <a:solidFill>
                            <a:srgbClr val="94558D"/>
                          </a:solidFill>
                          <a:effectLst/>
                        </a:rPr>
                        <a:t>intList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numDigits</a:t>
                      </a:r>
                      <a:r>
                        <a:rPr lang="en-US" dirty="0"/>
                        <a:t> ):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Create an array of queues to represent the bins.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</a:t>
                      </a:r>
                      <a:r>
                        <a:rPr lang="en-US" dirty="0" err="1"/>
                        <a:t>binArray</a:t>
                      </a:r>
                      <a:r>
                        <a:rPr lang="en-US" dirty="0"/>
                        <a:t> = Array(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10 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for </a:t>
                      </a:r>
                      <a:r>
                        <a:rPr lang="en-US" dirty="0"/>
                        <a:t>k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in 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</a:rPr>
                        <a:t>range</a:t>
                      </a:r>
                      <a:r>
                        <a:rPr lang="en-US" dirty="0"/>
                        <a:t>(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10 </a:t>
                      </a:r>
                      <a:r>
                        <a:rPr lang="en-US" dirty="0"/>
                        <a:t>):</a:t>
                      </a:r>
                      <a:br>
                        <a:rPr lang="en-US" dirty="0"/>
                      </a:br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binArray</a:t>
                      </a:r>
                      <a:r>
                        <a:rPr lang="en-US" dirty="0"/>
                        <a:t>[k] = Queue()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The value of the current column.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</a:t>
                      </a:r>
                      <a:r>
                        <a:rPr lang="en-US" dirty="0"/>
                        <a:t>column =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</a:t>
                      </a: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    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Iterate over the number of digits in the largest value.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for </a:t>
                      </a:r>
                      <a:r>
                        <a:rPr lang="en-US" dirty="0"/>
                        <a:t>d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in </a:t>
                      </a:r>
                      <a:r>
                        <a:rPr lang="en-US" dirty="0">
                          <a:solidFill>
                            <a:srgbClr val="000080"/>
                          </a:solidFill>
                          <a:effectLst/>
                        </a:rPr>
                        <a:t>range</a:t>
                      </a:r>
                      <a:r>
                        <a:rPr lang="en-US" dirty="0"/>
                        <a:t>( </a:t>
                      </a:r>
                      <a:r>
                        <a:rPr lang="en-US" dirty="0" err="1"/>
                        <a:t>numDigits</a:t>
                      </a:r>
                      <a:r>
                        <a:rPr lang="en-US" dirty="0"/>
                        <a:t> ):</a:t>
                      </a:r>
                      <a:br>
                        <a:rPr lang="en-US" dirty="0"/>
                      </a:br>
                      <a:r>
                        <a:rPr lang="en-US" dirty="0"/>
                        <a:t>    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Distribute the keys across the 10 bins.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   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for </a:t>
                      </a:r>
                      <a:r>
                        <a:rPr lang="en-US" dirty="0"/>
                        <a:t>key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in </a:t>
                      </a:r>
                      <a:r>
                        <a:rPr lang="en-US" dirty="0" err="1">
                          <a:solidFill>
                            <a:srgbClr val="94558D"/>
                          </a:solidFill>
                          <a:effectLst/>
                        </a:rPr>
                        <a:t>intList</a:t>
                      </a:r>
                      <a:r>
                        <a:rPr lang="en-US" dirty="0">
                          <a:solidFill>
                            <a:srgbClr val="94558D"/>
                          </a:solidFill>
                          <a:effectLst/>
                        </a:rPr>
                        <a:t> </a:t>
                      </a:r>
                      <a:r>
                        <a:rPr lang="en-US" dirty="0"/>
                        <a:t>:</a:t>
                      </a:r>
                      <a:br>
                        <a:rPr lang="en-US" dirty="0"/>
                      </a:br>
                      <a:r>
                        <a:rPr lang="en-US" dirty="0"/>
                        <a:t>            digit = (key // column) %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10</a:t>
                      </a: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            </a:t>
                      </a:r>
                      <a:r>
                        <a:rPr lang="en-US" dirty="0" err="1"/>
                        <a:t>binArray</a:t>
                      </a:r>
                      <a:r>
                        <a:rPr lang="en-US" dirty="0"/>
                        <a:t>[digit].enqueue( key 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Gather the keys from the bins and place them back in </a:t>
                      </a:r>
                      <a:r>
                        <a:rPr lang="en-US" i="1" dirty="0" err="1">
                          <a:solidFill>
                            <a:srgbClr val="8C8C8C"/>
                          </a:solidFill>
                          <a:effectLst/>
                        </a:rPr>
                        <a:t>intList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0</a:t>
                      </a: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   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for </a:t>
                      </a:r>
                      <a:r>
                        <a:rPr lang="en-US" dirty="0"/>
                        <a:t>bin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in </a:t>
                      </a:r>
                      <a:r>
                        <a:rPr lang="en-US" dirty="0" err="1"/>
                        <a:t>binArray</a:t>
                      </a:r>
                      <a:r>
                        <a:rPr lang="en-US" dirty="0"/>
                        <a:t> :</a:t>
                      </a:r>
                      <a:br>
                        <a:rPr lang="en-US" dirty="0"/>
                      </a:br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while not </a:t>
                      </a:r>
                      <a:r>
                        <a:rPr lang="en-US" dirty="0" err="1"/>
                        <a:t>bin.isEmpty</a:t>
                      </a:r>
                      <a:r>
                        <a:rPr lang="en-US" dirty="0"/>
                        <a:t>() :</a:t>
                      </a:r>
                      <a:br>
                        <a:rPr lang="en-US" dirty="0"/>
                      </a:br>
                      <a:r>
                        <a:rPr lang="en-US" dirty="0"/>
                        <a:t>            </a:t>
                      </a:r>
                      <a:r>
                        <a:rPr lang="en-US" dirty="0" err="1">
                          <a:solidFill>
                            <a:srgbClr val="94558D"/>
                          </a:solidFill>
                          <a:effectLst/>
                        </a:rPr>
                        <a:t>intList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</a:t>
                      </a:r>
                      <a:r>
                        <a:rPr lang="en-US" dirty="0" err="1"/>
                        <a:t>bin.dequeue</a:t>
                      </a:r>
                      <a:r>
                        <a:rPr lang="en-US" dirty="0"/>
                        <a:t>()</a:t>
                      </a:r>
                      <a:br>
                        <a:rPr lang="en-US" dirty="0"/>
                      </a:br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+=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</a:t>
                      </a: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    </a:t>
                      </a: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# Advance to the next column value.</a:t>
                      </a:r>
                      <a:b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</a:br>
                      <a:r>
                        <a:rPr lang="en-US" i="1" dirty="0">
                          <a:solidFill>
                            <a:srgbClr val="8C8C8C"/>
                          </a:solidFill>
                          <a:effectLst/>
                        </a:rPr>
                        <a:t>    </a:t>
                      </a:r>
                      <a:r>
                        <a:rPr lang="en-US" dirty="0"/>
                        <a:t>column *=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  <a:t>10</a:t>
                      </a:r>
                      <a:br>
                        <a:rPr lang="en-US" dirty="0">
                          <a:solidFill>
                            <a:srgbClr val="1750EB"/>
                          </a:solidFill>
                          <a:effectLst/>
                        </a:rPr>
                      </a:br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</a:rPr>
                        <a:t>return </a:t>
                      </a:r>
                      <a:r>
                        <a:rPr lang="en-US" dirty="0" err="1">
                          <a:solidFill>
                            <a:srgbClr val="94558D"/>
                          </a:solidFill>
                          <a:effectLst/>
                        </a:rPr>
                        <a:t>intList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2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06C-78CB-48B6-8DBF-FC909166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– Efficiency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F929-5C6F-4378-BFB4-ED9E41B1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1F27F-E1C5-475A-9DF6-901A5E6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A3862-EA4B-4930-94ED-24AEA6513B83}"/>
</file>

<file path=customXml/itemProps2.xml><?xml version="1.0" encoding="utf-8"?>
<ds:datastoreItem xmlns:ds="http://schemas.openxmlformats.org/officeDocument/2006/customXml" ds:itemID="{2C504AC3-8DA7-45AF-A27C-221E9FC150B6}"/>
</file>

<file path=customXml/itemProps3.xml><?xml version="1.0" encoding="utf-8"?>
<ds:datastoreItem xmlns:ds="http://schemas.openxmlformats.org/officeDocument/2006/customXml" ds:itemID="{4E48B056-3A44-4EB7-BB48-6292377D90B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633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TimesNewRomanPSMT</vt:lpstr>
      <vt:lpstr>Office Theme</vt:lpstr>
      <vt:lpstr>Advanced Sorting - II</vt:lpstr>
      <vt:lpstr>How Fast Can We Sort?</vt:lpstr>
      <vt:lpstr>How Fast Can We Sort?</vt:lpstr>
      <vt:lpstr>Radix Sort</vt:lpstr>
      <vt:lpstr>Radix Sort</vt:lpstr>
      <vt:lpstr>Radix Sort - Implementation</vt:lpstr>
      <vt:lpstr>Radix Sort - Implementation</vt:lpstr>
      <vt:lpstr>Radix Sort – Efficiency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10</cp:revision>
  <dcterms:created xsi:type="dcterms:W3CDTF">2021-11-10T09:18:07Z</dcterms:created>
  <dcterms:modified xsi:type="dcterms:W3CDTF">2023-01-24T12:16:24Z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