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6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8016-AED8-4194-B439-81115742F6A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159AC-09E9-47F4-84F7-92FD7274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9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C98E5-0887-449F-A675-31F3AFDC4AD1}" type="slidenum">
              <a:rPr lang="en-US"/>
              <a:pPr/>
              <a:t>3</a:t>
            </a:fld>
            <a:endParaRPr lang="en-US"/>
          </a:p>
        </p:txBody>
      </p:sp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0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54BFBE-FF21-4AAE-9D48-74DDF0F6DB4B}" type="slidenum">
              <a:rPr lang="en-US"/>
              <a:pPr/>
              <a:t>13</a:t>
            </a:fld>
            <a:endParaRPr 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24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F8BA10-61A0-40F6-B664-F54BDD332F45}" type="slidenum">
              <a:rPr lang="en-US"/>
              <a:pPr/>
              <a:t>14</a:t>
            </a:fld>
            <a:endParaRPr lang="en-US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0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C0A346-763B-4C72-B1A6-CEC2F7B5096C}" type="slidenum">
              <a:rPr lang="en-US"/>
              <a:pPr/>
              <a:t>15</a:t>
            </a:fld>
            <a:endParaRPr lang="en-US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5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E41E30-4338-4C74-8575-696CE20CDB10}" type="slidenum">
              <a:rPr lang="en-US"/>
              <a:pPr/>
              <a:t>16</a:t>
            </a:fld>
            <a:endParaRPr lang="en-US"/>
          </a:p>
        </p:txBody>
      </p:sp>
      <p:sp>
        <p:nvSpPr>
          <p:cNvPr id="1167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3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7F3D6D-8D51-49E4-AE60-5E96B4C2CFDB}" type="slidenum">
              <a:rPr lang="en-US"/>
              <a:pPr/>
              <a:t>17</a:t>
            </a:fld>
            <a:endParaRPr lang="en-US"/>
          </a:p>
        </p:txBody>
      </p:sp>
      <p:sp>
        <p:nvSpPr>
          <p:cNvPr id="1177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9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9481F8-AE27-4DA6-BED9-91C68B8CD040}" type="slidenum">
              <a:rPr lang="en-US"/>
              <a:pPr/>
              <a:t>18</a:t>
            </a:fld>
            <a:endParaRPr lang="en-US"/>
          </a:p>
        </p:txBody>
      </p:sp>
      <p:sp>
        <p:nvSpPr>
          <p:cNvPr id="1187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30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EAA385-627A-4991-84F0-A1F73F255FE0}" type="slidenum">
              <a:rPr lang="en-US"/>
              <a:pPr/>
              <a:t>19</a:t>
            </a:fld>
            <a:endParaRPr lang="en-US"/>
          </a:p>
        </p:txBody>
      </p:sp>
      <p:sp>
        <p:nvSpPr>
          <p:cNvPr id="1198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18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B82B7A-8D3A-424A-9165-3A17E2DE7C03}" type="slidenum">
              <a:rPr lang="en-US"/>
              <a:pPr/>
              <a:t>20</a:t>
            </a:fld>
            <a:endParaRPr lang="en-US"/>
          </a:p>
        </p:txBody>
      </p:sp>
      <p:sp>
        <p:nvSpPr>
          <p:cNvPr id="1208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66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0D3F86-3B2C-4EBA-95A0-FE42BEB9D8DA}" type="slidenum">
              <a:rPr lang="en-US"/>
              <a:pPr/>
              <a:t>21</a:t>
            </a:fld>
            <a:endParaRPr lang="en-US"/>
          </a:p>
        </p:txBody>
      </p:sp>
      <p:sp>
        <p:nvSpPr>
          <p:cNvPr id="1218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14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B5D0EC-9AA9-4002-8195-08B6E84B8F3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28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05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84E8F9-6C85-45C7-87D0-854AAA779956}" type="slidenum">
              <a:rPr lang="en-US"/>
              <a:pPr/>
              <a:t>5</a:t>
            </a:fld>
            <a:endParaRPr 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6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B5D0EC-9AA9-4002-8195-08B6E84B8F3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28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477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3B4C6E-007E-4663-B69C-B5F453D3AEC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39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461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7D2BD3-D133-4CA1-AB12-C0F53B1E60E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49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758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0453C0-E685-41B2-93DB-458AE87D1DF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59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73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73B2C7-9AAC-4ED3-80F1-7714823CEFA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69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365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6F7882-8F16-40F1-8F0A-A796530163C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80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28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6DA92A-8ACE-4920-AE77-0AA8F0952E2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290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550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46CC3F-3734-4C8D-B0FD-4685A5FD6AF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300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851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D03AF3-F3E6-4D94-83AC-4417681E5BA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135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46CC3F-3734-4C8D-B0FD-4685A5FD6AF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300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11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3AC3D7-2ED9-4456-AD49-5A3BA3A4D917}" type="slidenum">
              <a:rPr lang="en-US"/>
              <a:pPr/>
              <a:t>6</a:t>
            </a:fld>
            <a:endParaRPr lang="en-US"/>
          </a:p>
        </p:txBody>
      </p:sp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37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051E88-8A56-4026-9832-7BEF7D1F30B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32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13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5B6DB2-1B4F-471E-BF50-F727E09904A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33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66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CF1341-B6FE-4ADD-8A28-9F834CFD52CB}" type="slidenum">
              <a:rPr lang="en-US"/>
              <a:pPr/>
              <a:t>7</a:t>
            </a:fld>
            <a:endParaRPr lang="en-US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0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7FB0B0-67AA-4259-87C4-BB93F656F908}" type="slidenum">
              <a:rPr lang="en-US"/>
              <a:pPr/>
              <a:t>8</a:t>
            </a:fld>
            <a:endParaRPr lang="en-US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17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13A5AE-3534-4C36-899D-8DF8B80CC809}" type="slidenum">
              <a:rPr lang="en-US"/>
              <a:pPr/>
              <a:t>9</a:t>
            </a:fld>
            <a:endParaRPr 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37F7B9-32E4-4EB8-9939-5D403B38BD6D}" type="slidenum">
              <a:rPr lang="en-US"/>
              <a:pPr/>
              <a:t>10</a:t>
            </a:fld>
            <a:endParaRPr 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89BA90-491D-4CF8-8C5A-A3823BB28207}" type="slidenum">
              <a:rPr lang="en-US"/>
              <a:pPr/>
              <a:t>11</a:t>
            </a:fld>
            <a:endParaRPr lang="en-US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11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90F59D-C599-43CC-A5C4-C333B0299DDA}" type="slidenum">
              <a:rPr lang="en-US"/>
              <a:pPr/>
              <a:t>12</a:t>
            </a:fld>
            <a:endParaRPr lang="en-US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0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24A5-ABDE-4587-A680-B331AA6D7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BDBD1-47EB-45AC-8AFE-9777FA70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6AACB-87E9-40D8-BE95-C327315C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AD5E-8D33-4DCC-BE29-795CEC1C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C74B-7C4F-4550-8C54-0FC5AB43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B42D-379A-4BBE-8D52-DCF708C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5A927-BF6A-4A14-B12D-D85832D0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D3C8B-30C0-46DD-AB96-EF6D266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7A36-C3EA-4ECC-9AFA-C2936F46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F7E96-5913-4827-9F7D-BDBCBE60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39B13-3DFD-4159-8861-34456C2B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A3E0B-9999-4B72-AAF5-04977765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E17E-5AEA-4166-9EE1-51FADD7C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A926-F466-4FC5-A8A1-15D34D0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1F51-FB98-414C-A530-A33B5C8F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5A9-3E39-4A22-95FE-831453E9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1EDB-EDB5-4CA4-8EC2-6EB46781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A349-3936-48BF-9996-9BF94451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D452-F1E8-4601-A844-8AD6A879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2B5C-99E4-4F92-BCB1-30BFB14F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0368A-03E9-4740-936C-4CBA2E28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22F5-B212-471B-BF8F-BDC14737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793D-FC10-45E4-859A-BE461EC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5C35-6D5B-477A-A30E-95DA7A4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50FB-AD4B-4138-B9C4-0F622E8C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9CD5-302B-4813-8DE5-759113C75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EA45-3EAC-4448-BDA7-1661B063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FD92-D8DF-460B-987B-9DFE0187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CFE7-5112-422A-9477-CC6EA41F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0B81C-7F80-460C-9371-1386136D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971C-3F95-4420-8038-F4EF2CB9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6092-9BA4-4D65-9BB2-8838B2FA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6F7C5-5205-4EF1-B237-1DF1669C2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97FC2-381B-49F3-9794-6852C472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24255-A4AE-4823-8CC7-EFEB329E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76011-7229-4FEC-89B3-AEBF80B6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F21C2-8BEB-4BE1-946E-361F46D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C2FA7-98C9-4ED6-8566-1E69DB1E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A1D-0C36-4228-868D-4848B096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99AFF-50F0-48C1-8821-3E101531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A3EAA-338E-4FA4-ADD5-4DA40999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33984-7FC0-4FAC-8348-31C8387A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71D32-041F-40AB-840C-9A75D61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D1762-E4C4-4D4E-AEC5-53137A2A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DF853-E573-46E5-8ED8-173F1E8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D9F8-C15E-4426-B195-7D907480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8C6E-8592-4135-9BDB-2979C266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740AC-486E-4159-A525-3EB5A4D98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49A0-E945-40FB-8519-917315FF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76EA7-A27D-4986-91CA-5DA64DCB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A981-8A1C-4E16-BE46-85CA4605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23EB-FC91-4F79-9C42-C2D180F5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5198E-3A62-468B-89A5-79028037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C7BE-6D72-489E-9138-E457A878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E720-3A01-4CC6-976B-C422236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F328-266A-437F-A92A-5E171A4F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17E6-AB07-4CC2-B8A3-386F320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454BF-7E60-44C1-824A-37A764EC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75A1-4368-499B-A739-C1AC5E49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076AF-09D1-4F75-8325-A99FC5AB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D884-6EC3-4D60-8F5E-E1A1BBDE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F0EB-F5DB-4037-B0F9-E03EA6500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35611-613A-42A9-AF4C-227E28A628D4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CS211 - Data Structure and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8B5D5-1D46-4E0C-BED0-839079187963}"/>
              </a:ext>
            </a:extLst>
          </p:cNvPr>
          <p:cNvSpPr/>
          <p:nvPr userDrawn="1"/>
        </p:nvSpPr>
        <p:spPr>
          <a:xfrm>
            <a:off x="0" y="6687405"/>
            <a:ext cx="12192000" cy="17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Dr. Sharaf Hussain</a:t>
            </a:r>
          </a:p>
        </p:txBody>
      </p:sp>
    </p:spTree>
    <p:extLst>
      <p:ext uri="{BB962C8B-B14F-4D97-AF65-F5344CB8AC3E}">
        <p14:creationId xmlns:p14="http://schemas.microsoft.com/office/powerpoint/2010/main" val="205009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1BED-7B2E-40FD-81E0-38AA70520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Trees -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B7412-E117-42C9-8EE7-888DC1590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# 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2C4D-0D91-4600-BD60-2E4B937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Child Node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The nodes to which outgoing edges are connected.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Each node can have one or more child nodes.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Results in a parent-child relationship.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/>
              <a:t>sibling nodes</a:t>
            </a:r>
            <a:r>
              <a:rPr lang="en-US" dirty="0"/>
              <a:t> – all nodes that have the same parent.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0763" y="4540976"/>
            <a:ext cx="2898942" cy="18153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Types of Nodes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Nodes can be classified as either: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interior node</a:t>
            </a:r>
            <a:r>
              <a:rPr lang="en-US" dirty="0"/>
              <a:t> – a node that has at least one child.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leaf node</a:t>
            </a:r>
            <a:r>
              <a:rPr lang="en-US" dirty="0"/>
              <a:t> – a node that has no children.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4000" y="3835124"/>
            <a:ext cx="3744000" cy="23474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Subtree</a:t>
            </a:r>
            <a:endParaRPr 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 tree is by definition a recursive structure.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Every node can be the root of its own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 </a:t>
            </a:r>
            <a:r>
              <a:rPr lang="en-US" b="1" dirty="0" err="1"/>
              <a:t>subtree</a:t>
            </a:r>
            <a:r>
              <a:rPr lang="en-US" dirty="0"/>
              <a:t> consists of a subset of nodes and edges of the larger tree.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2099" y="4351047"/>
            <a:ext cx="2574388" cy="20903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Relatives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descendants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All nodes of a </a:t>
            </a:r>
            <a:r>
              <a:rPr lang="en-US" dirty="0" err="1"/>
              <a:t>subtree</a:t>
            </a:r>
            <a:r>
              <a:rPr lang="en-US" dirty="0"/>
              <a:t> are the descendants of the </a:t>
            </a:r>
            <a:r>
              <a:rPr lang="en-US" dirty="0" err="1"/>
              <a:t>subtree's</a:t>
            </a:r>
            <a:r>
              <a:rPr lang="en-US" dirty="0"/>
              <a:t> root.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Every node in the tree is a descendant of the root.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ancestors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ancestors of a node include all of the nodes along the node's path, excluding the node itself.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root is the ancestor of all the other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Binary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 tree in which each node can have at most two children. The nodes are commonly labeled: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left child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right child</a:t>
            </a:r>
          </a:p>
          <a:p>
            <a:pPr marL="783372" lvl="1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9120" y="2878864"/>
            <a:ext cx="3744000" cy="33037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Binary Tree Properties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There are several properties associated with binary trees that depend on the node organization.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depth</a:t>
            </a:r>
            <a:r>
              <a:rPr lang="en-US" dirty="0"/>
              <a:t> – the distance of a node from the root.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level</a:t>
            </a:r>
            <a:r>
              <a:rPr lang="en-US" dirty="0"/>
              <a:t> – all nodes at a given depth share a level.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height</a:t>
            </a:r>
            <a:r>
              <a:rPr lang="en-US" dirty="0"/>
              <a:t> – number of levels in the tree.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width</a:t>
            </a:r>
            <a:r>
              <a:rPr lang="en-US" dirty="0"/>
              <a:t> – number of nodes on the level containing the most nodes.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size</a:t>
            </a:r>
            <a:r>
              <a:rPr lang="en-US" dirty="0"/>
              <a:t> – number of nodes in the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Binary Tree Properties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ADBA-A7BF-4F16-9A08-C9B19C912C69}" type="slidenum">
              <a:rPr lang="en-US"/>
              <a:pPr/>
              <a:t>16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8960" y="1451674"/>
            <a:ext cx="7532640" cy="46430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Binary Tree Properties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Given a tree of size n: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max height = n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min height =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401" y="2593714"/>
            <a:ext cx="1748160" cy="4522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3120" y="3110727"/>
            <a:ext cx="5765760" cy="32533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Binary Tree Structure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Height of a tree will be important in analyzing the efficiency of binary tree algorithms.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Structural properties can play a role in the efficiency of an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Full Binary Tree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 binary tree in which each interior node contains two children.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1600" y="2752131"/>
            <a:ext cx="7914240" cy="3025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 the ADTs we studied are linear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Stacks</a:t>
            </a:r>
          </a:p>
          <a:p>
            <a:pPr lvl="1"/>
            <a:r>
              <a:rPr lang="en-US" dirty="0"/>
              <a:t>Queues</a:t>
            </a:r>
          </a:p>
          <a:p>
            <a:r>
              <a:rPr lang="en-US" dirty="0"/>
              <a:t>Some applications require non-linear ADTs. Examples may include ADTs</a:t>
            </a:r>
          </a:p>
          <a:p>
            <a:pPr lvl="1"/>
            <a:r>
              <a:rPr lang="en-US" dirty="0"/>
              <a:t>To represent an organization</a:t>
            </a:r>
          </a:p>
          <a:p>
            <a:pPr lvl="1"/>
            <a:r>
              <a:rPr lang="en-US" dirty="0"/>
              <a:t>To represent class inheritance in OOP</a:t>
            </a:r>
          </a:p>
          <a:p>
            <a:pPr lvl="1"/>
            <a:r>
              <a:rPr lang="en-US" dirty="0"/>
              <a:t>To represent a complex algebraic expression</a:t>
            </a:r>
          </a:p>
          <a:p>
            <a:pPr lvl="1"/>
            <a:r>
              <a:rPr lang="en-US" dirty="0"/>
              <a:t>Or even to represent a collection of sorted numbers!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Perfect Binary Tree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 full binary tree in which all leaf nodes are at the same level.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8160" y="2563469"/>
            <a:ext cx="7050240" cy="3243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Complete Binary Tree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 binary tree of height </a:t>
            </a:r>
            <a:r>
              <a:rPr lang="en-US" b="1" dirty="0"/>
              <a:t>h</a:t>
            </a:r>
            <a:r>
              <a:rPr lang="en-US" dirty="0"/>
              <a:t>, is a perfect binary tree down to height </a:t>
            </a:r>
            <a:r>
              <a:rPr lang="en-US" b="1" dirty="0"/>
              <a:t>h – 1</a:t>
            </a:r>
            <a:r>
              <a:rPr lang="en-US" dirty="0"/>
              <a:t> and the nodes at the lowest level are filled from left to right (no gaps).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1361" y="3212978"/>
            <a:ext cx="8169120" cy="2576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Binary Tree Implementation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Many different implementations. We’ll discuss two.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Linked node based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Array based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108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Linked node based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4E36-3F56-483D-9CCA-97EACA4EAF7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570880" y="1423432"/>
            <a:ext cx="7310042" cy="4496759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# The storage class for creating binary tree nodes.</a:t>
            </a:r>
          </a:p>
          <a:p>
            <a:pPr>
              <a:lnSpc>
                <a:spcPct val="94000"/>
              </a:lnSpc>
            </a:pPr>
            <a:r>
              <a:rPr lang="en-US" altLang="en-US" sz="1814" b="1" dirty="0">
                <a:latin typeface="Courier New" panose="02070309020205020404" pitchFamily="49" charset="0"/>
              </a:rPr>
              <a:t>class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BinTreeNode</a:t>
            </a:r>
            <a:r>
              <a:rPr lang="en-US" altLang="en-US" sz="1814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__</a:t>
            </a:r>
            <a:r>
              <a:rPr lang="en-US" altLang="en-US" sz="1814" dirty="0" err="1">
                <a:latin typeface="Courier New" panose="02070309020205020404" pitchFamily="49" charset="0"/>
              </a:rPr>
              <a:t>init</a:t>
            </a:r>
            <a:r>
              <a:rPr lang="en-US" altLang="en-US" sz="1814" dirty="0">
                <a:latin typeface="Courier New" panose="02070309020205020404" pitchFamily="49" charset="0"/>
              </a:rPr>
              <a:t>__( self, data 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self.data</a:t>
            </a:r>
            <a:r>
              <a:rPr lang="en-US" altLang="en-US" sz="1814" dirty="0">
                <a:latin typeface="Courier New" panose="02070309020205020404" pitchFamily="49" charset="0"/>
              </a:rPr>
              <a:t> = data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self.left</a:t>
            </a:r>
            <a:r>
              <a:rPr lang="en-US" altLang="en-US" sz="1814" dirty="0">
                <a:latin typeface="Courier New" panose="02070309020205020404" pitchFamily="49" charset="0"/>
              </a:rPr>
              <a:t> = None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self.right</a:t>
            </a:r>
            <a:r>
              <a:rPr lang="en-US" altLang="en-US" sz="1814" dirty="0">
                <a:latin typeface="Courier New" panose="02070309020205020404" pitchFamily="49" charset="0"/>
              </a:rPr>
              <a:t> = None</a:t>
            </a:r>
          </a:p>
          <a:p>
            <a:pPr>
              <a:lnSpc>
                <a:spcPct val="94000"/>
              </a:lnSpc>
            </a:pPr>
            <a:endParaRPr lang="en-US" altLang="en-US" sz="1814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set_left</a:t>
            </a:r>
            <a:r>
              <a:rPr lang="en-US" altLang="en-US" sz="1814" dirty="0">
                <a:latin typeface="Courier New" panose="02070309020205020404" pitchFamily="49" charset="0"/>
              </a:rPr>
              <a:t>(self, </a:t>
            </a:r>
            <a:r>
              <a:rPr lang="en-US" altLang="en-US" sz="1814" dirty="0" err="1">
                <a:latin typeface="Courier New" panose="02070309020205020404" pitchFamily="49" charset="0"/>
              </a:rPr>
              <a:t>leftnode</a:t>
            </a:r>
            <a:r>
              <a:rPr lang="en-US" altLang="en-US" sz="1814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 ”””Set the incoming node as the left child”””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 </a:t>
            </a:r>
            <a:r>
              <a:rPr lang="en-US" altLang="en-US" sz="1814" dirty="0" err="1">
                <a:latin typeface="Courier New" panose="02070309020205020404" pitchFamily="49" charset="0"/>
              </a:rPr>
              <a:t>self.left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leftnode</a:t>
            </a:r>
            <a:endParaRPr lang="en-US" altLang="en-US" sz="1814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”””similar functions follow”””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set_right</a:t>
            </a:r>
            <a:r>
              <a:rPr lang="en-US" altLang="en-US" sz="1814" dirty="0">
                <a:latin typeface="Courier New" panose="02070309020205020404" pitchFamily="49" charset="0"/>
              </a:rPr>
              <a:t>(self, </a:t>
            </a:r>
            <a:r>
              <a:rPr lang="en-US" altLang="en-US" sz="1814" dirty="0" err="1">
                <a:latin typeface="Courier New" panose="02070309020205020404" pitchFamily="49" charset="0"/>
              </a:rPr>
              <a:t>rightnode</a:t>
            </a:r>
            <a:r>
              <a:rPr lang="en-US" altLang="en-US" sz="1814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set_data</a:t>
            </a:r>
            <a:r>
              <a:rPr lang="en-US" altLang="en-US" sz="1814" dirty="0">
                <a:latin typeface="Courier New" panose="02070309020205020404" pitchFamily="49" charset="0"/>
              </a:rPr>
              <a:t>(self, </a:t>
            </a:r>
            <a:r>
              <a:rPr lang="en-US" altLang="en-US" sz="1814" dirty="0" err="1">
                <a:latin typeface="Courier New" panose="02070309020205020404" pitchFamily="49" charset="0"/>
              </a:rPr>
              <a:t>new_data</a:t>
            </a:r>
            <a:r>
              <a:rPr lang="en-US" altLang="en-US" sz="1814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get_data</a:t>
            </a:r>
            <a:r>
              <a:rPr lang="en-US" altLang="en-US" sz="1814" dirty="0">
                <a:latin typeface="Courier New" panose="02070309020205020404" pitchFamily="49" charset="0"/>
              </a:rPr>
              <a:t>(self):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get_left</a:t>
            </a:r>
            <a:r>
              <a:rPr lang="en-US" altLang="en-US" sz="1814" dirty="0">
                <a:latin typeface="Courier New" panose="02070309020205020404" pitchFamily="49" charset="0"/>
              </a:rPr>
              <a:t>(self):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get_right</a:t>
            </a:r>
            <a:r>
              <a:rPr lang="en-US" altLang="en-US" sz="1814" dirty="0">
                <a:latin typeface="Courier New" panose="02070309020205020404" pitchFamily="49" charset="0"/>
              </a:rPr>
              <a:t>(self):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42794" y="6204304"/>
            <a:ext cx="1627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bintreenode.py</a:t>
            </a:r>
          </a:p>
        </p:txBody>
      </p:sp>
    </p:spTree>
    <p:extLst>
      <p:ext uri="{BB962C8B-B14F-4D97-AF65-F5344CB8AC3E}">
        <p14:creationId xmlns:p14="http://schemas.microsoft.com/office/powerpoint/2010/main" val="177961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Physical Implementation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6FD4-6D0F-43C3-908B-3D5A3251AD3F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61" y="1516481"/>
            <a:ext cx="5957280" cy="421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42793" y="6204304"/>
            <a:ext cx="150060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testbintree.py</a:t>
            </a:r>
          </a:p>
        </p:txBody>
      </p:sp>
    </p:spTree>
    <p:extLst>
      <p:ext uri="{BB962C8B-B14F-4D97-AF65-F5344CB8AC3E}">
        <p14:creationId xmlns:p14="http://schemas.microsoft.com/office/powerpoint/2010/main" val="3542111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Tree Traversals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Iterates through the nodes of a tree, one node at a time in order to visit every node.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With a linear structure this was simple.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How is this done with a hierarchical structure?</a:t>
            </a:r>
          </a:p>
          <a:p>
            <a:pPr marL="1175057" lvl="2" indent="-26064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Must begin at the root node.</a:t>
            </a:r>
          </a:p>
          <a:p>
            <a:pPr marL="1175057" lvl="2" indent="-26064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Every node must be visited.</a:t>
            </a:r>
          </a:p>
          <a:p>
            <a:pPr marL="1175057" lvl="2" indent="-26064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Results in a recursive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577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Preorder Traversal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After visiting the root, 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traverse the nodes in the left subtree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then traverse the nodes in the right subtree.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01" y="3642121"/>
            <a:ext cx="5918400" cy="237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801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Preorder Traversal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681-BDF2-495F-9B6E-840AE229F216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000" y="2023496"/>
            <a:ext cx="5467680" cy="28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D9EB710C-440A-4015-A08A-12DB47488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360" y="2892557"/>
            <a:ext cx="4976640" cy="155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preorderTrav</a:t>
            </a:r>
            <a:r>
              <a:rPr lang="en-US" altLang="en-US" sz="1814" dirty="0">
                <a:latin typeface="Courier New" panose="02070309020205020404" pitchFamily="49" charset="0"/>
              </a:rPr>
              <a:t>( subtree 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if</a:t>
            </a:r>
            <a:r>
              <a:rPr lang="en-US" altLang="en-US" sz="1814" dirty="0">
                <a:latin typeface="Courier New" panose="02070309020205020404" pitchFamily="49" charset="0"/>
              </a:rPr>
              <a:t> subtree </a:t>
            </a:r>
            <a:r>
              <a:rPr lang="en-US" altLang="en-US" sz="1814" b="1" dirty="0">
                <a:latin typeface="Courier New" panose="02070309020205020404" pitchFamily="49" charset="0"/>
              </a:rPr>
              <a:t>is not</a:t>
            </a:r>
            <a:r>
              <a:rPr lang="en-US" altLang="en-US" sz="1814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print(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subtree.data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preorderTrav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subtree.left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preorderTrav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subtree.right</a:t>
            </a:r>
            <a:r>
              <a:rPr lang="en-US" altLang="en-US" sz="1814" dirty="0">
                <a:latin typeface="Courier New" panose="02070309020205020404" pitchFamily="49" charset="0"/>
              </a:rPr>
              <a:t> )  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CA2200-3663-A773-AEFE-C48CDF8C1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15849"/>
              </p:ext>
            </p:extLst>
          </p:nvPr>
        </p:nvGraphicFramePr>
        <p:xfrm>
          <a:off x="0" y="1460881"/>
          <a:ext cx="352112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562">
                  <a:extLst>
                    <a:ext uri="{9D8B030D-6E8A-4147-A177-3AD203B41FA5}">
                      <a16:colId xmlns:a16="http://schemas.microsoft.com/office/drawing/2014/main" val="3396581065"/>
                    </a:ext>
                  </a:extLst>
                </a:gridCol>
                <a:gridCol w="1760562">
                  <a:extLst>
                    <a:ext uri="{9D8B030D-6E8A-4147-A177-3AD203B41FA5}">
                      <a16:colId xmlns:a16="http://schemas.microsoft.com/office/drawing/2014/main" val="3823682032"/>
                    </a:ext>
                  </a:extLst>
                </a:gridCol>
              </a:tblGrid>
              <a:tr h="505746">
                <a:tc>
                  <a:txBody>
                    <a:bodyPr/>
                    <a:lstStyle/>
                    <a:p>
                      <a:r>
                        <a:rPr lang="en-US" dirty="0"/>
                        <a:t>Print A</a:t>
                      </a:r>
                    </a:p>
                    <a:p>
                      <a:r>
                        <a:rPr lang="en-US" dirty="0" err="1"/>
                        <a:t>A.Left</a:t>
                      </a:r>
                      <a:endParaRPr lang="en-US" dirty="0"/>
                    </a:p>
                    <a:p>
                      <a:r>
                        <a:rPr lang="en-US" dirty="0"/>
                        <a:t>Print B</a:t>
                      </a:r>
                    </a:p>
                    <a:p>
                      <a:r>
                        <a:rPr lang="en-US" dirty="0" err="1"/>
                        <a:t>B.Left</a:t>
                      </a:r>
                      <a:endParaRPr lang="en-US" dirty="0"/>
                    </a:p>
                    <a:p>
                      <a:r>
                        <a:rPr lang="en-US" dirty="0"/>
                        <a:t>Print D</a:t>
                      </a:r>
                    </a:p>
                    <a:p>
                      <a:r>
                        <a:rPr lang="en-US" dirty="0" err="1"/>
                        <a:t>D.Left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none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B.Right</a:t>
                      </a:r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E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E.Left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H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H.Left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H.Right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E.Right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A.Right</a:t>
                      </a:r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C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C.Left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F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F.Left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F.Right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</a:t>
                      </a:r>
                    </a:p>
                    <a:p>
                      <a:r>
                        <a:rPr lang="en-US" dirty="0" err="1"/>
                        <a:t>C.Right</a:t>
                      </a:r>
                      <a:r>
                        <a:rPr lang="en-US" dirty="0"/>
                        <a:t> </a:t>
                      </a:r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G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G.Left</a:t>
                      </a:r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I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I.Left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I.Right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G. Right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J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J.Left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J.Right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22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388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Preorder Traversal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implementation is rather simple.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Given a binary tree of size n, a complete traversal requires O(n) to visit every node.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618481" y="4066265"/>
            <a:ext cx="4976640" cy="155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preorderTrav</a:t>
            </a:r>
            <a:r>
              <a:rPr lang="en-US" altLang="en-US" sz="1814" dirty="0">
                <a:latin typeface="Courier New" panose="02070309020205020404" pitchFamily="49" charset="0"/>
              </a:rPr>
              <a:t>( subtree 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if</a:t>
            </a:r>
            <a:r>
              <a:rPr lang="en-US" altLang="en-US" sz="1814" dirty="0">
                <a:latin typeface="Courier New" panose="02070309020205020404" pitchFamily="49" charset="0"/>
              </a:rPr>
              <a:t> subtree </a:t>
            </a:r>
            <a:r>
              <a:rPr lang="en-US" altLang="en-US" sz="1814" b="1" dirty="0">
                <a:latin typeface="Courier New" panose="02070309020205020404" pitchFamily="49" charset="0"/>
              </a:rPr>
              <a:t>is not</a:t>
            </a:r>
            <a:r>
              <a:rPr lang="en-US" altLang="en-US" sz="1814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print(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subtree.data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preorderTrav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subtree.left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preorderTrav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subtree.right</a:t>
            </a:r>
            <a:r>
              <a:rPr lang="en-US" altLang="en-US" sz="1814" dirty="0">
                <a:latin typeface="Courier New" panose="02070309020205020404" pitchFamily="49" charset="0"/>
              </a:rPr>
              <a:t> )   </a:t>
            </a:r>
          </a:p>
        </p:txBody>
      </p:sp>
    </p:spTree>
    <p:extLst>
      <p:ext uri="{BB962C8B-B14F-4D97-AF65-F5344CB8AC3E}">
        <p14:creationId xmlns:p14="http://schemas.microsoft.com/office/powerpoint/2010/main" val="786708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Inorder Traversal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3411940" y="1825625"/>
            <a:ext cx="7941860" cy="4351338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Similar to the preorder traversal, but we traverse the left subtree before visiting the node.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1/30/2023</a:t>
            </a:fld>
            <a:endParaRPr lang="en-US" alt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965" y="2609579"/>
            <a:ext cx="6737760" cy="286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0431810F-6C7A-4423-8795-337F8496C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158" y="3661593"/>
            <a:ext cx="4423680" cy="155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inorderTrav</a:t>
            </a:r>
            <a:r>
              <a:rPr lang="en-US" altLang="en-US" sz="1814" dirty="0">
                <a:latin typeface="Courier New" panose="02070309020205020404" pitchFamily="49" charset="0"/>
              </a:rPr>
              <a:t>( subtree 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if</a:t>
            </a:r>
            <a:r>
              <a:rPr lang="en-US" altLang="en-US" sz="1814" dirty="0">
                <a:latin typeface="Courier New" panose="02070309020205020404" pitchFamily="49" charset="0"/>
              </a:rPr>
              <a:t> subtree </a:t>
            </a:r>
            <a:r>
              <a:rPr lang="en-US" altLang="en-US" sz="1814" b="1" dirty="0">
                <a:latin typeface="Courier New" panose="02070309020205020404" pitchFamily="49" charset="0"/>
              </a:rPr>
              <a:t>is not</a:t>
            </a:r>
            <a:r>
              <a:rPr lang="en-US" altLang="en-US" sz="1814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inorderTrav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subtree.left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print(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subtree.data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inorderTrav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subtree.right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64730A63-2903-FC6F-5D7C-920575137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478648"/>
              </p:ext>
            </p:extLst>
          </p:nvPr>
        </p:nvGraphicFramePr>
        <p:xfrm>
          <a:off x="0" y="1460881"/>
          <a:ext cx="352112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562">
                  <a:extLst>
                    <a:ext uri="{9D8B030D-6E8A-4147-A177-3AD203B41FA5}">
                      <a16:colId xmlns:a16="http://schemas.microsoft.com/office/drawing/2014/main" val="3396581065"/>
                    </a:ext>
                  </a:extLst>
                </a:gridCol>
                <a:gridCol w="1760562">
                  <a:extLst>
                    <a:ext uri="{9D8B030D-6E8A-4147-A177-3AD203B41FA5}">
                      <a16:colId xmlns:a16="http://schemas.microsoft.com/office/drawing/2014/main" val="3823682032"/>
                    </a:ext>
                  </a:extLst>
                </a:gridCol>
              </a:tblGrid>
              <a:tr h="505746">
                <a:tc>
                  <a:txBody>
                    <a:bodyPr/>
                    <a:lstStyle/>
                    <a:p>
                      <a:r>
                        <a:rPr lang="en-US" dirty="0" err="1"/>
                        <a:t>A.Left</a:t>
                      </a:r>
                      <a:endParaRPr lang="en-US" dirty="0"/>
                    </a:p>
                    <a:p>
                      <a:r>
                        <a:rPr lang="en-US" dirty="0" err="1"/>
                        <a:t>B.Left</a:t>
                      </a:r>
                      <a:endParaRPr lang="en-US" dirty="0"/>
                    </a:p>
                    <a:p>
                      <a:r>
                        <a:rPr lang="en-US" dirty="0" err="1"/>
                        <a:t>D.Left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None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D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D.Right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B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B.Right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E.Left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H.Left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 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H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H.Right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E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E.Right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A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A.Right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C.Left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F.Left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F.Right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None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C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C.Right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</a:t>
                      </a:r>
                      <a:endParaRPr lang="en-US" dirty="0"/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G.Left</a:t>
                      </a:r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I.Left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I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I.Right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G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G.Right</a:t>
                      </a:r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J.Left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 None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Print J</a:t>
                      </a:r>
                    </a:p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J.Right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–None </a:t>
                      </a:r>
                    </a:p>
                    <a:p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22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976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Tree Structure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Consists of nodes and edges that organize data in a hierarchical fashion.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nodes</a:t>
            </a:r>
            <a:r>
              <a:rPr lang="en-US" dirty="0"/>
              <a:t> – store the data elements.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edges</a:t>
            </a:r>
            <a:r>
              <a:rPr lang="en-US" dirty="0"/>
              <a:t> – connect the nodes.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organization of the nodes form relationships between the data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Inorder Traversal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implementation swaps the order of the visit operation and the recursive calls.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1/30/2023</a:t>
            </a:fld>
            <a:endParaRPr lang="en-US" alt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038961" y="3675241"/>
            <a:ext cx="4423680" cy="155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inorderTrav</a:t>
            </a:r>
            <a:r>
              <a:rPr lang="en-US" altLang="en-US" sz="1814" dirty="0">
                <a:latin typeface="Courier New" panose="02070309020205020404" pitchFamily="49" charset="0"/>
              </a:rPr>
              <a:t>( subtree 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if</a:t>
            </a:r>
            <a:r>
              <a:rPr lang="en-US" altLang="en-US" sz="1814" dirty="0">
                <a:latin typeface="Courier New" panose="02070309020205020404" pitchFamily="49" charset="0"/>
              </a:rPr>
              <a:t> subtree </a:t>
            </a:r>
            <a:r>
              <a:rPr lang="en-US" altLang="en-US" sz="1814" b="1" dirty="0">
                <a:latin typeface="Courier New" panose="02070309020205020404" pitchFamily="49" charset="0"/>
              </a:rPr>
              <a:t>is not</a:t>
            </a:r>
            <a:r>
              <a:rPr lang="en-US" altLang="en-US" sz="1814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inorderTrav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subtree.left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print(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subtree.data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inorderTrav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subtree.right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117437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Postorder Traversal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Is the opposite of the preorder traversal.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Traverse both the left and right subtrees before visiting the node.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1/30/2023</a:t>
            </a:fld>
            <a:endParaRPr lang="en-US" alt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61" y="3388559"/>
            <a:ext cx="6727680" cy="286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463C833-79AA-CDB8-F0A0-60BB59D33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999" y="4624643"/>
            <a:ext cx="4423680" cy="155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postorderTrav</a:t>
            </a:r>
            <a:r>
              <a:rPr lang="en-US" altLang="en-US" sz="1814" dirty="0">
                <a:latin typeface="Courier New" panose="02070309020205020404" pitchFamily="49" charset="0"/>
              </a:rPr>
              <a:t>( subtree 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if</a:t>
            </a:r>
            <a:r>
              <a:rPr lang="en-US" altLang="en-US" sz="1814" dirty="0">
                <a:latin typeface="Courier New" panose="02070309020205020404" pitchFamily="49" charset="0"/>
              </a:rPr>
              <a:t> subtree </a:t>
            </a:r>
            <a:r>
              <a:rPr lang="en-US" altLang="en-US" sz="1814" b="1" dirty="0">
                <a:latin typeface="Courier New" panose="02070309020205020404" pitchFamily="49" charset="0"/>
              </a:rPr>
              <a:t>is not</a:t>
            </a:r>
            <a:r>
              <a:rPr lang="en-US" altLang="en-US" sz="1814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postorderTrav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subtree.left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postorderTrav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subtree.right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print(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subtree.data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endParaRPr lang="en-US" altLang="en-US" sz="1814" dirty="0">
              <a:latin typeface="Courier New" panose="020703090202050204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25F007A-D5A0-948A-6B99-E1A1068F5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874748"/>
              </p:ext>
            </p:extLst>
          </p:nvPr>
        </p:nvGraphicFramePr>
        <p:xfrm>
          <a:off x="715370" y="5035043"/>
          <a:ext cx="181666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669">
                  <a:extLst>
                    <a:ext uri="{9D8B030D-6E8A-4147-A177-3AD203B41FA5}">
                      <a16:colId xmlns:a16="http://schemas.microsoft.com/office/drawing/2014/main" val="2844589739"/>
                    </a:ext>
                  </a:extLst>
                </a:gridCol>
              </a:tblGrid>
              <a:tr h="344859">
                <a:tc>
                  <a:txBody>
                    <a:bodyPr/>
                    <a:lstStyle/>
                    <a:p>
                      <a:r>
                        <a:rPr lang="en-US" dirty="0"/>
                        <a:t>Do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7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55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err="1"/>
              <a:t>Postorder</a:t>
            </a:r>
            <a:r>
              <a:rPr lang="en-US" altLang="en-US" dirty="0"/>
              <a:t> Traversal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implementation swaps the order of the visit operation and the recursive calls.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038961" y="3675241"/>
            <a:ext cx="4423680" cy="155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postorderTrav</a:t>
            </a:r>
            <a:r>
              <a:rPr lang="en-US" altLang="en-US" sz="1814" dirty="0">
                <a:latin typeface="Courier New" panose="02070309020205020404" pitchFamily="49" charset="0"/>
              </a:rPr>
              <a:t>( subtree 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if</a:t>
            </a:r>
            <a:r>
              <a:rPr lang="en-US" altLang="en-US" sz="1814" dirty="0">
                <a:latin typeface="Courier New" panose="02070309020205020404" pitchFamily="49" charset="0"/>
              </a:rPr>
              <a:t> subtree </a:t>
            </a:r>
            <a:r>
              <a:rPr lang="en-US" altLang="en-US" sz="1814" b="1" dirty="0">
                <a:latin typeface="Courier New" panose="02070309020205020404" pitchFamily="49" charset="0"/>
              </a:rPr>
              <a:t>is not</a:t>
            </a:r>
            <a:r>
              <a:rPr lang="en-US" altLang="en-US" sz="1814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postorderTrav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subtree.left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postorderTrav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subtree.right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print( </a:t>
            </a:r>
            <a:r>
              <a:rPr lang="en-US" altLang="en-US" sz="1814" dirty="0" err="1">
                <a:latin typeface="Courier New" panose="02070309020205020404" pitchFamily="49" charset="0"/>
              </a:rPr>
              <a:t>subtree.data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endParaRPr lang="en-US" altLang="en-US" sz="1814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08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Breadth-First (</a:t>
            </a:r>
            <a:r>
              <a:rPr lang="en-US" altLang="en-US" dirty="0">
                <a:solidFill>
                  <a:srgbClr val="FF0000"/>
                </a:solidFill>
              </a:rPr>
              <a:t>level order</a:t>
            </a:r>
            <a:r>
              <a:rPr lang="en-US" altLang="en-US" dirty="0"/>
              <a:t>) Traversal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The nodes are visited by level, from left to right.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The previous traversals are all depth-first traversals.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20" y="3073763"/>
            <a:ext cx="3944160" cy="31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833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Breadth-First Traversal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Recursion can not be used with this traversal.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We can use a queue and an iterative loop.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1/30/2023</a:t>
            </a:fld>
            <a:endParaRPr lang="en-US" altLang="en-U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066800" y="2974817"/>
            <a:ext cx="6968160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breadthFirstTrav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bintree</a:t>
            </a:r>
            <a:r>
              <a:rPr lang="en-US" altLang="en-US" sz="1633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Queue q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dirty="0" err="1">
                <a:latin typeface="Courier New" panose="02070309020205020404" pitchFamily="49" charset="0"/>
              </a:rPr>
              <a:t>q.enqueue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bintree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>
                <a:latin typeface="Courier New" panose="02070309020205020404" pitchFamily="49" charset="0"/>
              </a:rPr>
              <a:t>while not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q.isEmpty</a:t>
            </a:r>
            <a:r>
              <a:rPr lang="en-US" altLang="en-US" sz="1633" dirty="0">
                <a:latin typeface="Courier New" panose="02070309020205020404" pitchFamily="49" charset="0"/>
              </a:rPr>
              <a:t>() :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# Remove the next node from the queue and visit it.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node = </a:t>
            </a:r>
            <a:r>
              <a:rPr lang="en-US" altLang="en-US" sz="1633" dirty="0" err="1">
                <a:latin typeface="Courier New" panose="02070309020205020404" pitchFamily="49" charset="0"/>
              </a:rPr>
              <a:t>q.dequeue</a:t>
            </a:r>
            <a:r>
              <a:rPr lang="en-US" altLang="en-US" sz="1633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print( </a:t>
            </a:r>
            <a:r>
              <a:rPr lang="en-US" altLang="en-US" sz="1633" dirty="0" err="1">
                <a:latin typeface="Courier New" panose="02070309020205020404" pitchFamily="49" charset="0"/>
              </a:rPr>
              <a:t>node.data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# Add the two children to the queue.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if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node.left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</a:rPr>
              <a:t>is not</a:t>
            </a:r>
            <a:r>
              <a:rPr lang="en-US" altLang="en-US" sz="1633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q.enqueue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node.left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if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node.right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</a:rPr>
              <a:t>is not</a:t>
            </a:r>
            <a:r>
              <a:rPr lang="en-US" altLang="en-US" sz="1633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q.enqueue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node.right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4D802F4-79B4-9C9B-75C8-537D012F4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740" y="2375003"/>
            <a:ext cx="3944160" cy="31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B62A98F-10F7-2A2B-F85E-F7302C735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6028"/>
              </p:ext>
            </p:extLst>
          </p:nvPr>
        </p:nvGraphicFramePr>
        <p:xfrm>
          <a:off x="5140380" y="5527992"/>
          <a:ext cx="62134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35">
                  <a:extLst>
                    <a:ext uri="{9D8B030D-6E8A-4147-A177-3AD203B41FA5}">
                      <a16:colId xmlns:a16="http://schemas.microsoft.com/office/drawing/2014/main" val="1501902375"/>
                    </a:ext>
                  </a:extLst>
                </a:gridCol>
                <a:gridCol w="379468">
                  <a:extLst>
                    <a:ext uri="{9D8B030D-6E8A-4147-A177-3AD203B41FA5}">
                      <a16:colId xmlns:a16="http://schemas.microsoft.com/office/drawing/2014/main" val="158640914"/>
                    </a:ext>
                  </a:extLst>
                </a:gridCol>
                <a:gridCol w="779868">
                  <a:extLst>
                    <a:ext uri="{9D8B030D-6E8A-4147-A177-3AD203B41FA5}">
                      <a16:colId xmlns:a16="http://schemas.microsoft.com/office/drawing/2014/main" val="3380045722"/>
                    </a:ext>
                  </a:extLst>
                </a:gridCol>
                <a:gridCol w="827956">
                  <a:extLst>
                    <a:ext uri="{9D8B030D-6E8A-4147-A177-3AD203B41FA5}">
                      <a16:colId xmlns:a16="http://schemas.microsoft.com/office/drawing/2014/main" val="1351386993"/>
                    </a:ext>
                  </a:extLst>
                </a:gridCol>
                <a:gridCol w="1223584">
                  <a:extLst>
                    <a:ext uri="{9D8B030D-6E8A-4147-A177-3AD203B41FA5}">
                      <a16:colId xmlns:a16="http://schemas.microsoft.com/office/drawing/2014/main" val="1993344882"/>
                    </a:ext>
                  </a:extLst>
                </a:gridCol>
                <a:gridCol w="911795">
                  <a:extLst>
                    <a:ext uri="{9D8B030D-6E8A-4147-A177-3AD203B41FA5}">
                      <a16:colId xmlns:a16="http://schemas.microsoft.com/office/drawing/2014/main" val="3887167709"/>
                    </a:ext>
                  </a:extLst>
                </a:gridCol>
                <a:gridCol w="718913">
                  <a:extLst>
                    <a:ext uri="{9D8B030D-6E8A-4147-A177-3AD203B41FA5}">
                      <a16:colId xmlns:a16="http://schemas.microsoft.com/office/drawing/2014/main" val="6826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E,D,C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G,F,E,D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H,G,F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J,I,H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1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H,I,J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0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543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nature to implement binary trees using linked nodes.</a:t>
            </a:r>
          </a:p>
          <a:p>
            <a:r>
              <a:rPr lang="en-US" dirty="0"/>
              <a:t>For binary tree that has “many” nodes, it may be more effective and efficient to implement it using an array!</a:t>
            </a:r>
          </a:p>
        </p:txBody>
      </p:sp>
    </p:spTree>
    <p:extLst>
      <p:ext uri="{BB962C8B-B14F-4D97-AF65-F5344CB8AC3E}">
        <p14:creationId xmlns:p14="http://schemas.microsoft.com/office/powerpoint/2010/main" val="153985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data structure is defined as follows.</a:t>
            </a:r>
          </a:p>
          <a:p>
            <a:pPr lvl="1"/>
            <a:r>
              <a:rPr lang="en-US" dirty="0"/>
              <a:t>A tree consists of a node called root</a:t>
            </a:r>
          </a:p>
          <a:p>
            <a:pPr lvl="1"/>
            <a:r>
              <a:rPr lang="en-US" dirty="0"/>
              <a:t>The root may have zero or more children</a:t>
            </a:r>
          </a:p>
          <a:p>
            <a:pPr lvl="1"/>
            <a:r>
              <a:rPr lang="en-US" dirty="0"/>
              <a:t>Each children itself is a tree</a:t>
            </a:r>
          </a:p>
          <a:p>
            <a:r>
              <a:rPr lang="en-US" dirty="0"/>
              <a:t>A recursive definition!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Tree Example #1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32E1-1A1D-40E6-9E70-CDEF7F8BB952}" type="slidenum">
              <a:rPr lang="en-US"/>
              <a:pPr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9201" y="1958606"/>
            <a:ext cx="8251200" cy="32259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114801" y="5894686"/>
            <a:ext cx="3395417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Linux file system is a tree!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Tree Example #2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2A35-A807-4BA5-9149-59BCA99ECBC6}" type="slidenum">
              <a:rPr lang="en-US"/>
              <a:pPr/>
              <a:t>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2240" y="1831873"/>
            <a:ext cx="8506080" cy="25231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14800" y="5525354"/>
            <a:ext cx="4135748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Chapters and sections in a book</a:t>
            </a:r>
          </a:p>
          <a:p>
            <a:r>
              <a:rPr lang="en-US" sz="2400" dirty="0"/>
              <a:t>can be organized as a tree!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Root Node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Topmost node of the tree.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Provides the single access point into the tree.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Has no incoming edges.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2000" y="3818266"/>
            <a:ext cx="2858732" cy="21266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Tree Path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nodes encountered when following the edges from the root node to the destination node.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Access to all other nodes must start with the root.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6025" y="3712232"/>
            <a:ext cx="3744000" cy="2644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Parent Node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node from which an incoming edge originates.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Every node, except the root, has a parent node.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 node can only have one parent.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1114" y="4253584"/>
            <a:ext cx="2462843" cy="17601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A_Lecture_ppt_template.potm" id="{4607FD5F-9BAF-4077-ABCF-655628B553F9}" vid="{8713B6A6-D862-4170-A280-A25BEF79CA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DEC66FF0BE046AA8833F30C1EF9E3" ma:contentTypeVersion="2" ma:contentTypeDescription="Create a new document." ma:contentTypeScope="" ma:versionID="2cb38bb42f3a98ed64b1a2b7ee23d80d">
  <xsd:schema xmlns:xsd="http://www.w3.org/2001/XMLSchema" xmlns:xs="http://www.w3.org/2001/XMLSchema" xmlns:p="http://schemas.microsoft.com/office/2006/metadata/properties" xmlns:ns2="05bd553a-5ff0-4262-9ea3-7140608e2e27" targetNamespace="http://schemas.microsoft.com/office/2006/metadata/properties" ma:root="true" ma:fieldsID="8be209923d142a8c5b2c77de859f29da" ns2:_="">
    <xsd:import namespace="05bd553a-5ff0-4262-9ea3-7140608e2e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d553a-5ff0-4262-9ea3-7140608e2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E6FCF6-15C2-4CB9-9E6A-587AA0B9D796}"/>
</file>

<file path=customXml/itemProps2.xml><?xml version="1.0" encoding="utf-8"?>
<ds:datastoreItem xmlns:ds="http://schemas.openxmlformats.org/officeDocument/2006/customXml" ds:itemID="{66C828D2-B35A-46CA-AE87-CC4BEF8FD0BC}"/>
</file>

<file path=customXml/itemProps3.xml><?xml version="1.0" encoding="utf-8"?>
<ds:datastoreItem xmlns:ds="http://schemas.openxmlformats.org/officeDocument/2006/customXml" ds:itemID="{CCFBBDE5-CA44-4B0C-BFDB-6E4B44C3A24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11905</TotalTime>
  <Words>1654</Words>
  <Application>Microsoft Office PowerPoint</Application>
  <PresentationFormat>Widescreen</PresentationFormat>
  <Paragraphs>323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Binary Trees - I</vt:lpstr>
      <vt:lpstr>Binary Tree ADT</vt:lpstr>
      <vt:lpstr>The Tree Structure</vt:lpstr>
      <vt:lpstr>Definition of a tree</vt:lpstr>
      <vt:lpstr>Tree Example #1</vt:lpstr>
      <vt:lpstr>Tree Example #2</vt:lpstr>
      <vt:lpstr>Root Node</vt:lpstr>
      <vt:lpstr>Tree Path</vt:lpstr>
      <vt:lpstr>Parent Node</vt:lpstr>
      <vt:lpstr>Child Node</vt:lpstr>
      <vt:lpstr>Types of Nodes</vt:lpstr>
      <vt:lpstr>Subtree</vt:lpstr>
      <vt:lpstr>Relatives</vt:lpstr>
      <vt:lpstr>The Binary Tree</vt:lpstr>
      <vt:lpstr>Binary Tree Properties</vt:lpstr>
      <vt:lpstr>Binary Tree Properties</vt:lpstr>
      <vt:lpstr>Binary Tree Properties</vt:lpstr>
      <vt:lpstr>Binary Tree Structure</vt:lpstr>
      <vt:lpstr>Full Binary Tree</vt:lpstr>
      <vt:lpstr>Perfect Binary Tree</vt:lpstr>
      <vt:lpstr>Complete Binary Tree</vt:lpstr>
      <vt:lpstr>Binary Tree Implementation</vt:lpstr>
      <vt:lpstr>Linked node based</vt:lpstr>
      <vt:lpstr>Physical Implementation</vt:lpstr>
      <vt:lpstr>Tree Traversals</vt:lpstr>
      <vt:lpstr>Preorder Traversal</vt:lpstr>
      <vt:lpstr>Preorder Traversal</vt:lpstr>
      <vt:lpstr>Preorder Traversal</vt:lpstr>
      <vt:lpstr>Inorder Traversal</vt:lpstr>
      <vt:lpstr>Inorder Traversal</vt:lpstr>
      <vt:lpstr>Postorder Traversal</vt:lpstr>
      <vt:lpstr>Postorder Traversal</vt:lpstr>
      <vt:lpstr>Breadth-First (level order) Traversal</vt:lpstr>
      <vt:lpstr>Breadth-First Traversal</vt:lpstr>
      <vt:lpstr>Array based binary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Sharaf Hussain</dc:creator>
  <cp:lastModifiedBy>Sharaf Hussain</cp:lastModifiedBy>
  <cp:revision>9</cp:revision>
  <dcterms:created xsi:type="dcterms:W3CDTF">2021-11-10T09:18:07Z</dcterms:created>
  <dcterms:modified xsi:type="dcterms:W3CDTF">2023-01-30T07:29:25Z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0x0101003F9DEC66FF0BE046AA8833F30C1EF9E3</vt:lpwstr>
  </property>
</Properties>
</file>