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64" r:id="rId3"/>
    <p:sldId id="265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5" r:id="rId38"/>
    <p:sldId id="306" r:id="rId39"/>
    <p:sldId id="302" r:id="rId40"/>
    <p:sldId id="303" r:id="rId41"/>
    <p:sldId id="304" r:id="rId42"/>
    <p:sldId id="307" r:id="rId43"/>
    <p:sldId id="308" r:id="rId44"/>
    <p:sldId id="258" r:id="rId45"/>
    <p:sldId id="259" r:id="rId46"/>
    <p:sldId id="260" r:id="rId47"/>
    <p:sldId id="261" r:id="rId48"/>
    <p:sldId id="262" r:id="rId49"/>
    <p:sldId id="263" r:id="rId50"/>
    <p:sldId id="309" r:id="rId51"/>
    <p:sldId id="310" r:id="rId52"/>
    <p:sldId id="266" r:id="rId53"/>
    <p:sldId id="267" r:id="rId54"/>
    <p:sldId id="268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customXml" Target="../customXml/item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E8016-AED8-4194-B439-81115742F6A2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159AC-09E9-47F4-84F7-92FD7274A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9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582F0B-3318-4693-92FD-D2E197C1D28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40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0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927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86B164F-DC91-436E-A0BD-848C10F5C2D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52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2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3112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D31F1A-090B-435E-A4D1-BB8A945E8B7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53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14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69FC98-44CA-436B-842B-30D9FD737C3F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54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4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0543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A254670-B96D-4020-B542-268D185CE472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55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5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8770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38A746-4938-4417-9856-4C1205F5BBF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56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6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351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643DE49-BA96-4470-A15B-4F5EF0ED9775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57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7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03203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5206B56-7BF2-4650-964A-E2DDA7D53792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58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8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44577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5206B56-7BF2-4650-964A-E2DDA7D53792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58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8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44577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4DE3C4A-17CE-4923-8797-D0DB717BCD6C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59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9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73344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9C80F90-AAB8-4272-BF95-9FA869CD0438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60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0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040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271BB3-D4B4-4988-97E1-4D12573F4269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41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85863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F46A6D-DAB8-4A00-B05B-7FDB93290CBD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61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1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90917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C55A16E-6438-4E96-A2AE-0E9CBA3F4471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62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2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74334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613F057-0D6F-40D4-9F2F-C7FC351EEB53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63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99309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D730402-306F-4C3D-98E6-30069A3E7F67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64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4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76238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055C6D-9AA3-46CC-8440-C06F6DAABBCC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65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5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8906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E895EF5-79EA-4362-86D8-1328D8D8F9F5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66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6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82686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34171B-BB8C-4E41-A212-2242413A1D94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67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7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18972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1000799-5C9D-4691-9158-FA86A18E09FC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68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8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56840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671D4B0-D546-441C-8641-C891DC104F62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69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9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00817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35E0221-5411-43E8-9541-DE93B69C2F0A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71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1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257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C2E09-E994-429C-905D-C5249D23EF2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45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5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0746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CF99369-7E16-4020-A6E5-094943153A19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72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2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5025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9009F6-18FE-42F9-AF84-3AAB562EFD7B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73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3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56450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D8CDE1-267C-4435-91FD-6B17E41462E1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740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86897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86E8BA-E9C4-44F4-8D52-F64219738070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75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5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29014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58F8DAE-B190-4D55-823A-36BB0059640A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761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6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97982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3F266EE-1B77-4128-B382-95AB5CFCA505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77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7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01627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8F07642-278D-40DC-89CA-E4551AEB6622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78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8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51147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F002EB5-045B-4CAC-8637-5E7EBB5314F0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79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9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05173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26F294E-A86F-478E-9B3B-BB43FD4CA39B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80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0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62027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BAEA30-5E8F-4CDF-9070-29F700B9FAED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81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1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2036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7E66A8-E37C-472E-AF50-05D7FE35D78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46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6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80442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560292-9203-4663-AE4E-FAC9D48255BE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85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5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56951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6E58D0E-D854-49C4-915C-EE9EA7730CE4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86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0628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560292-9203-4663-AE4E-FAC9D48255BE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85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5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79777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6E58D0E-D854-49C4-915C-EE9EA7730CE4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86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41752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962DE1F-93D6-41E5-BC28-0BA6838727F0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87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7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29774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77DF1CC-F7BF-4AFD-96FB-63978A9ADCBB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88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8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43270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886273B-B350-41D8-8532-900BAEEC4C6F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89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9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78331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25E37E-378C-4DA7-9B2C-BA494364797F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904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04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95666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096F06A-0CF4-47C4-BC8E-8E89FFE07B51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914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14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30525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E13D4D-7F70-4CA7-AECE-49860720E0AE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925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2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2955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D40D9FE-D3B4-471B-959A-C0F22D9DAE6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47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7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93239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28EB4F4-F2A6-4DFC-BA13-D81B76445904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93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3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68856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C80B7F-C71A-4D4C-BDA2-1D1AE248B39C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945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605729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FA1F39-BAA3-44CE-B61D-3B93AAB8D8B8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195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55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4392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D11982-23F1-4BCC-AB31-9F590CD3FCD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48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8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1767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23FA11-EEB4-45EB-A23E-77B30321E15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49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9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4688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AB1653-809E-402B-B01E-C2EDEB07B1BA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50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0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4966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89A6C6-D376-42BD-B041-EA36FB591DE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51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1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856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D24A5-ABDE-4587-A680-B331AA6D7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BDBD1-47EB-45AC-8AFE-9777FA70F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6AACB-87E9-40D8-BE95-C327315C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5AD5E-8D33-4DCC-BE29-795CEC1C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3C74B-7C4F-4550-8C54-0FC5AB43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5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B42D-379A-4BBE-8D52-DCF708C2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5A927-BF6A-4A14-B12D-D85832D00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D3C8B-30C0-46DD-AB96-EF6D266C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07A36-C3EA-4ECC-9AFA-C2936F460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F7E96-5913-4827-9F7D-BDBCBE60F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9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239B13-3DFD-4159-8861-34456C2B1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A3E0B-9999-4B72-AAF5-049777652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8E17E-5AEA-4166-9EE1-51FADD7C5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0A926-F466-4FC5-A8A1-15D34D03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E1F51-FB98-414C-A530-A33B5C8F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9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85A9-3E39-4A22-95FE-831453E98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F1EDB-EDB5-4CA4-8EC2-6EB467819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6A349-3936-48BF-9996-9BF944512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7D452-F1E8-4601-A844-8AD6A879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3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2B5C-99E4-4F92-BCB1-30BFB14F7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0368A-03E9-4740-936C-4CBA2E281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E22F5-B212-471B-BF8F-BDC147373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A793D-FC10-45E4-859A-BE461EC1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15C35-6D5B-477A-A30E-95DA7A45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2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C50FB-AD4B-4138-B9C4-0F622E8C7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F9CD5-302B-4813-8DE5-759113C75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3EA45-3EAC-4448-BDA7-1661B0633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AFD92-D8DF-460B-987B-9DFE0187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8CFE7-5112-422A-9477-CC6EA41F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0B81C-7F80-460C-9371-1386136D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8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971C-3F95-4420-8038-F4EF2CB9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A6092-9BA4-4D65-9BB2-8838B2FAB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6F7C5-5205-4EF1-B237-1DF1669C2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97FC2-381B-49F3-9794-6852C4728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24255-A4AE-4823-8CC7-EFEB329E8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F76011-7229-4FEC-89B3-AEBF80B6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3F21C2-8BEB-4BE1-946E-361F46D9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1C2FA7-98C9-4ED6-8566-1E69DB1E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5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DA1D-0C36-4228-868D-4848B096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99AFF-50F0-48C1-8821-3E101531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A3EAA-338E-4FA4-ADD5-4DA409992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33984-7FC0-4FAC-8348-31C8387A9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3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271D32-041F-40AB-840C-9A75D616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1D1762-E4C4-4D4E-AEC5-53137A2A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DF853-E573-46E5-8ED8-173F1E86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76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D9F8-C15E-4426-B195-7D907480F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38C6E-8592-4135-9BDB-2979C266E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740AC-486E-4159-A525-3EB5A4D98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B49A0-E945-40FB-8519-917315FFC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76EA7-A27D-4986-91CA-5DA64DCB5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5A981-8A1C-4E16-BE46-85CA4605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9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F23EB-FC91-4F79-9C42-C2D180F5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55198E-3A62-468B-89A5-79028037B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AC7BE-6D72-489E-9138-E457A8789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1E720-3A01-4CC6-976B-C4222362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3F328-266A-437F-A92A-5E171A4F2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817E6-AB07-4CC2-B8A3-386F320A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1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3454BF-7E60-44C1-824A-37A764EC9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775A1-4368-499B-A739-C1AC5E49F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076AF-09D1-4F75-8325-A99FC5ABB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0D884-6EC3-4D60-8F5E-E1A1BBDE7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FF0EB-F5DB-4037-B0F9-E03EA6500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D35611-613A-42A9-AF4C-227E28A628D4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CS211 - Data Structure and Algorithms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78B5D5-1D46-4E0C-BED0-839079187963}"/>
              </a:ext>
            </a:extLst>
          </p:cNvPr>
          <p:cNvSpPr/>
          <p:nvPr userDrawn="1"/>
        </p:nvSpPr>
        <p:spPr>
          <a:xfrm>
            <a:off x="0" y="6687405"/>
            <a:ext cx="12192000" cy="17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/>
              <a:t>Dr. Sharaf Hussain</a:t>
            </a:r>
          </a:p>
        </p:txBody>
      </p:sp>
    </p:spTree>
    <p:extLst>
      <p:ext uri="{BB962C8B-B14F-4D97-AF65-F5344CB8AC3E}">
        <p14:creationId xmlns:p14="http://schemas.microsoft.com/office/powerpoint/2010/main" val="205009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1BED-7B2E-40FD-81E0-38AA705209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Trees -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B7412-E117-42C9-8EE7-888DC1590C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# 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42C4D-0D91-4600-BD60-2E4B9377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43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Expression Tree Construction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Another operand is encountered:  </a:t>
            </a:r>
            <a:r>
              <a:rPr lang="en-US" altLang="en-US">
                <a:latin typeface="Courier New" panose="02070309020205020404" pitchFamily="49" charset="0"/>
              </a:rPr>
              <a:t>(8*</a:t>
            </a:r>
            <a:r>
              <a:rPr lang="en-US" altLang="en-US" b="1">
                <a:latin typeface="Courier New" panose="02070309020205020404" pitchFamily="49" charset="0"/>
              </a:rPr>
              <a:t>5</a:t>
            </a:r>
            <a:r>
              <a:rPr lang="en-US" altLang="en-US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1/25/2022</a:t>
            </a:fld>
            <a:endParaRPr lang="en-US" altLang="en-US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160" y="2690280"/>
            <a:ext cx="6670080" cy="18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20833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Expression Tree Construction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When a right parenthesis:  </a:t>
            </a:r>
            <a:r>
              <a:rPr lang="en-US" altLang="en-US">
                <a:latin typeface="Courier New" panose="02070309020205020404" pitchFamily="49" charset="0"/>
              </a:rPr>
              <a:t>(8*5</a:t>
            </a:r>
            <a:r>
              <a:rPr lang="en-US" altLang="en-US" b="1">
                <a:latin typeface="Courier New" panose="02070309020205020404" pitchFamily="49" charset="0"/>
              </a:rPr>
              <a:t>)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move up to the parent of the current node.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1/25/2022</a:t>
            </a:fld>
            <a:endParaRPr lang="en-US" altLang="en-US"/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841" y="2889001"/>
            <a:ext cx="3424320" cy="20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16043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Expression Example #2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spcAft>
                <a:spcPts val="6531"/>
              </a:spcAft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Consider another expression: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1/25/2022</a:t>
            </a:fld>
            <a:endParaRPr lang="en-US" altLang="en-US"/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7204801" y="1335153"/>
            <a:ext cx="1991520" cy="679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21944" rIns="0" bIns="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903" dirty="0">
                <a:latin typeface="Courier New" panose="02070309020205020404" pitchFamily="49" charset="0"/>
              </a:rPr>
              <a:t>((2*7)+8)</a:t>
            </a:r>
          </a:p>
          <a:p>
            <a:pPr>
              <a:lnSpc>
                <a:spcPct val="94000"/>
              </a:lnSpc>
            </a:pPr>
            <a:endParaRPr lang="en-US" altLang="en-US" sz="1814" dirty="0">
              <a:latin typeface="Courier New" panose="02070309020205020404" pitchFamily="49" charset="0"/>
            </a:endParaRP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481" y="2242441"/>
            <a:ext cx="6864480" cy="4091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7022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Expression Tree Implementation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EFB2-81AB-4CB0-82BD-FEE555A4549D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4274" name="Line 2"/>
          <p:cNvSpPr>
            <a:spLocks noChangeShapeType="1"/>
          </p:cNvSpPr>
          <p:nvPr/>
        </p:nvSpPr>
        <p:spPr bwMode="auto">
          <a:xfrm>
            <a:off x="2768160" y="1451881"/>
            <a:ext cx="6842880" cy="144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2658720" y="1859401"/>
            <a:ext cx="7839360" cy="4108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12343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1633" b="1" dirty="0">
                <a:latin typeface="Courier New" panose="02070309020205020404" pitchFamily="49" charset="0"/>
              </a:rPr>
              <a:t>class</a:t>
            </a:r>
            <a:r>
              <a:rPr lang="en-US" altLang="en-US" sz="1633" dirty="0">
                <a:latin typeface="Courier New" panose="02070309020205020404" pitchFamily="49" charset="0"/>
              </a:rPr>
              <a:t> </a:t>
            </a:r>
            <a:r>
              <a:rPr lang="en-US" altLang="en-US" sz="1633" dirty="0" err="1">
                <a:latin typeface="Courier New" panose="02070309020205020404" pitchFamily="49" charset="0"/>
              </a:rPr>
              <a:t>ExpressionTree</a:t>
            </a:r>
            <a:r>
              <a:rPr lang="en-US" altLang="en-US" sz="1633" dirty="0">
                <a:latin typeface="Courier New" panose="02070309020205020404" pitchFamily="49" charset="0"/>
              </a:rPr>
              <a:t> :</a:t>
            </a:r>
          </a:p>
          <a:p>
            <a:pPr>
              <a:lnSpc>
                <a:spcPct val="94000"/>
              </a:lnSpc>
            </a:pPr>
            <a:r>
              <a:rPr lang="en-US" altLang="en-US" sz="1633" i="1" dirty="0">
                <a:solidFill>
                  <a:srgbClr val="003B7C"/>
                </a:solidFill>
                <a:latin typeface="Courier New" panose="02070309020205020404" pitchFamily="49" charset="0"/>
              </a:rPr>
              <a:t># ...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</a:t>
            </a:r>
            <a:r>
              <a:rPr lang="en-US" altLang="en-US" sz="1633" b="1" dirty="0" err="1">
                <a:latin typeface="Courier New" panose="02070309020205020404" pitchFamily="49" charset="0"/>
              </a:rPr>
              <a:t>def</a:t>
            </a:r>
            <a:r>
              <a:rPr lang="en-US" altLang="en-US" sz="1633" dirty="0">
                <a:latin typeface="Courier New" panose="02070309020205020404" pitchFamily="49" charset="0"/>
              </a:rPr>
              <a:t> _</a:t>
            </a:r>
            <a:r>
              <a:rPr lang="en-US" altLang="en-US" sz="1633" dirty="0" err="1">
                <a:latin typeface="Courier New" panose="02070309020205020404" pitchFamily="49" charset="0"/>
              </a:rPr>
              <a:t>build_tree</a:t>
            </a:r>
            <a:r>
              <a:rPr lang="en-US" altLang="en-US" sz="1633" dirty="0">
                <a:latin typeface="Courier New" panose="02070309020205020404" pitchFamily="49" charset="0"/>
              </a:rPr>
              <a:t>( self, </a:t>
            </a:r>
            <a:r>
              <a:rPr lang="en-US" altLang="en-US" sz="1633" dirty="0" err="1">
                <a:latin typeface="Courier New" panose="02070309020205020404" pitchFamily="49" charset="0"/>
              </a:rPr>
              <a:t>exp_str</a:t>
            </a:r>
            <a:r>
              <a:rPr lang="en-US" altLang="en-US" sz="1633" dirty="0">
                <a:latin typeface="Courier New" panose="02070309020205020404" pitchFamily="49" charset="0"/>
              </a:rPr>
              <a:t> ):</a:t>
            </a:r>
          </a:p>
          <a:p>
            <a:pPr>
              <a:lnSpc>
                <a:spcPct val="94000"/>
              </a:lnSpc>
            </a:pPr>
            <a:r>
              <a:rPr lang="en-US" altLang="en-US" sz="1633" i="1" dirty="0">
                <a:solidFill>
                  <a:srgbClr val="003B7C"/>
                </a:solidFill>
                <a:latin typeface="Courier New" panose="02070309020205020404" pitchFamily="49" charset="0"/>
              </a:rPr>
              <a:t>     # Build a queue containing the tokens from the expression.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</a:t>
            </a:r>
            <a:r>
              <a:rPr lang="en-US" altLang="en-US" sz="1633" dirty="0" err="1">
                <a:latin typeface="Courier New" panose="02070309020205020404" pitchFamily="49" charset="0"/>
              </a:rPr>
              <a:t>expQ</a:t>
            </a:r>
            <a:r>
              <a:rPr lang="en-US" altLang="en-US" sz="1633" dirty="0">
                <a:latin typeface="Courier New" panose="02070309020205020404" pitchFamily="49" charset="0"/>
              </a:rPr>
              <a:t> = Queue()               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</a:t>
            </a:r>
            <a:r>
              <a:rPr lang="en-US" altLang="en-US" sz="1633" b="1" dirty="0">
                <a:latin typeface="Courier New" panose="02070309020205020404" pitchFamily="49" charset="0"/>
              </a:rPr>
              <a:t>for</a:t>
            </a:r>
            <a:r>
              <a:rPr lang="en-US" altLang="en-US" sz="1633" dirty="0">
                <a:latin typeface="Courier New" panose="02070309020205020404" pitchFamily="49" charset="0"/>
              </a:rPr>
              <a:t> token </a:t>
            </a:r>
            <a:r>
              <a:rPr lang="en-US" altLang="en-US" sz="1633" b="1" dirty="0">
                <a:latin typeface="Courier New" panose="02070309020205020404" pitchFamily="49" charset="0"/>
              </a:rPr>
              <a:t>in</a:t>
            </a:r>
            <a:r>
              <a:rPr lang="en-US" altLang="en-US" sz="1633" dirty="0">
                <a:latin typeface="Courier New" panose="02070309020205020404" pitchFamily="49" charset="0"/>
              </a:rPr>
              <a:t> </a:t>
            </a:r>
            <a:r>
              <a:rPr lang="en-US" altLang="en-US" sz="1633" dirty="0" err="1">
                <a:latin typeface="Courier New" panose="02070309020205020404" pitchFamily="49" charset="0"/>
              </a:rPr>
              <a:t>exp_str</a:t>
            </a:r>
            <a:r>
              <a:rPr lang="en-US" altLang="en-US" sz="1633" dirty="0">
                <a:latin typeface="Courier New" panose="02070309020205020404" pitchFamily="49" charset="0"/>
              </a:rPr>
              <a:t> :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</a:t>
            </a:r>
            <a:r>
              <a:rPr lang="en-US" altLang="en-US" sz="1633" dirty="0" err="1">
                <a:latin typeface="Courier New" panose="02070309020205020404" pitchFamily="49" charset="0"/>
              </a:rPr>
              <a:t>expQ.enqueue</a:t>
            </a:r>
            <a:r>
              <a:rPr lang="en-US" altLang="en-US" sz="1633" dirty="0">
                <a:latin typeface="Courier New" panose="02070309020205020404" pitchFamily="49" charset="0"/>
              </a:rPr>
              <a:t>( token ) 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</a:t>
            </a:r>
          </a:p>
          <a:p>
            <a:pPr>
              <a:lnSpc>
                <a:spcPct val="94000"/>
              </a:lnSpc>
            </a:pPr>
            <a:r>
              <a:rPr lang="en-US" altLang="en-US" sz="1633" i="1" dirty="0">
                <a:solidFill>
                  <a:srgbClr val="003B7C"/>
                </a:solidFill>
                <a:latin typeface="Courier New" panose="02070309020205020404" pitchFamily="49" charset="0"/>
              </a:rPr>
              <a:t>     # Create an empty root node.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self._</a:t>
            </a:r>
            <a:r>
              <a:rPr lang="en-US" altLang="en-US" sz="1633" dirty="0" err="1">
                <a:latin typeface="Courier New" panose="02070309020205020404" pitchFamily="49" charset="0"/>
              </a:rPr>
              <a:t>exp_tree</a:t>
            </a:r>
            <a:r>
              <a:rPr lang="en-US" altLang="en-US" sz="1633" dirty="0">
                <a:latin typeface="Courier New" panose="02070309020205020404" pitchFamily="49" charset="0"/>
              </a:rPr>
              <a:t> = _</a:t>
            </a:r>
            <a:r>
              <a:rPr lang="en-US" altLang="en-US" sz="1633" dirty="0" err="1">
                <a:latin typeface="Courier New" panose="02070309020205020404" pitchFamily="49" charset="0"/>
              </a:rPr>
              <a:t>ExpTreeNode</a:t>
            </a:r>
            <a:r>
              <a:rPr lang="en-US" altLang="en-US" sz="1633" dirty="0">
                <a:latin typeface="Courier New" panose="02070309020205020404" pitchFamily="49" charset="0"/>
              </a:rPr>
              <a:t>( None )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94000"/>
              </a:lnSpc>
            </a:pPr>
            <a:r>
              <a:rPr lang="en-US" altLang="en-US" sz="1633" i="1" dirty="0">
                <a:solidFill>
                  <a:srgbClr val="003B7C"/>
                </a:solidFill>
                <a:latin typeface="Courier New" panose="02070309020205020404" pitchFamily="49" charset="0"/>
              </a:rPr>
              <a:t>     # Call the recursive function to build the tree.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self._</a:t>
            </a:r>
            <a:r>
              <a:rPr lang="en-US" altLang="en-US" sz="1633" dirty="0" err="1">
                <a:latin typeface="Courier New" panose="02070309020205020404" pitchFamily="49" charset="0"/>
              </a:rPr>
              <a:t>rec_build_tree</a:t>
            </a:r>
            <a:r>
              <a:rPr lang="en-US" altLang="en-US" sz="1633" dirty="0">
                <a:latin typeface="Courier New" panose="02070309020205020404" pitchFamily="49" charset="0"/>
              </a:rPr>
              <a:t>( self._</a:t>
            </a:r>
            <a:r>
              <a:rPr lang="en-US" altLang="en-US" sz="1633" dirty="0" err="1">
                <a:latin typeface="Courier New" panose="02070309020205020404" pitchFamily="49" charset="0"/>
              </a:rPr>
              <a:t>exp_tree</a:t>
            </a:r>
            <a:r>
              <a:rPr lang="en-US" altLang="en-US" sz="1633" dirty="0">
                <a:latin typeface="Courier New" panose="02070309020205020404" pitchFamily="49" charset="0"/>
              </a:rPr>
              <a:t>, </a:t>
            </a:r>
            <a:r>
              <a:rPr lang="en-US" altLang="en-US" sz="1633" dirty="0" err="1">
                <a:latin typeface="Courier New" panose="02070309020205020404" pitchFamily="49" charset="0"/>
              </a:rPr>
              <a:t>expQ</a:t>
            </a:r>
            <a:r>
              <a:rPr lang="en-US" altLang="en-US" sz="1633" dirty="0">
                <a:latin typeface="Courier New" panose="02070309020205020404" pitchFamily="49" charset="0"/>
              </a:rPr>
              <a:t> )</a:t>
            </a:r>
          </a:p>
        </p:txBody>
      </p:sp>
      <p:sp>
        <p:nvSpPr>
          <p:cNvPr id="54276" name="AutoShape 4"/>
          <p:cNvSpPr>
            <a:spLocks noChangeArrowheads="1"/>
          </p:cNvSpPr>
          <p:nvPr/>
        </p:nvSpPr>
        <p:spPr bwMode="auto">
          <a:xfrm>
            <a:off x="7952160" y="1244520"/>
            <a:ext cx="1658880" cy="207360"/>
          </a:xfrm>
          <a:prstGeom prst="roundRect">
            <a:avLst>
              <a:gd name="adj" fmla="val 694"/>
            </a:avLst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801" rIns="0" bIns="0" anchor="ctr" anchorCtr="1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/>
            <a:r>
              <a:rPr lang="en-US" altLang="en-US" sz="1451">
                <a:solidFill>
                  <a:srgbClr val="FFFFFF"/>
                </a:solidFill>
              </a:rPr>
              <a:t>exptree.py</a:t>
            </a:r>
          </a:p>
        </p:txBody>
      </p:sp>
    </p:spTree>
    <p:extLst>
      <p:ext uri="{BB962C8B-B14F-4D97-AF65-F5344CB8AC3E}">
        <p14:creationId xmlns:p14="http://schemas.microsoft.com/office/powerpoint/2010/main" val="34998760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Expression Tree Implementation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B5442-139F-4167-AB54-B92E144A131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55298" name="Line 2"/>
          <p:cNvSpPr>
            <a:spLocks noChangeShapeType="1"/>
          </p:cNvSpPr>
          <p:nvPr/>
        </p:nvSpPr>
        <p:spPr bwMode="auto">
          <a:xfrm>
            <a:off x="2768160" y="1451881"/>
            <a:ext cx="6842880" cy="144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2887681" y="1598761"/>
            <a:ext cx="6719040" cy="4466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12343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1633" b="1" dirty="0">
                <a:latin typeface="Courier New" panose="02070309020205020404" pitchFamily="49" charset="0"/>
              </a:rPr>
              <a:t>class</a:t>
            </a:r>
            <a:r>
              <a:rPr lang="en-US" altLang="en-US" sz="1633" dirty="0">
                <a:latin typeface="Courier New" panose="02070309020205020404" pitchFamily="49" charset="0"/>
              </a:rPr>
              <a:t> </a:t>
            </a:r>
            <a:r>
              <a:rPr lang="en-US" altLang="en-US" sz="1633" dirty="0" err="1">
                <a:latin typeface="Courier New" panose="02070309020205020404" pitchFamily="49" charset="0"/>
              </a:rPr>
              <a:t>ExpressionTree</a:t>
            </a:r>
            <a:r>
              <a:rPr lang="en-US" altLang="en-US" sz="1633" dirty="0">
                <a:latin typeface="Courier New" panose="02070309020205020404" pitchFamily="49" charset="0"/>
              </a:rPr>
              <a:t> :</a:t>
            </a:r>
          </a:p>
          <a:p>
            <a:pPr>
              <a:lnSpc>
                <a:spcPct val="94000"/>
              </a:lnSpc>
            </a:pPr>
            <a:r>
              <a:rPr lang="en-US" altLang="en-US" sz="1633" i="1" dirty="0">
                <a:solidFill>
                  <a:srgbClr val="003B7C"/>
                </a:solidFill>
                <a:latin typeface="Courier New" panose="02070309020205020404" pitchFamily="49" charset="0"/>
              </a:rPr>
              <a:t># ...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</a:t>
            </a:r>
            <a:r>
              <a:rPr lang="en-US" altLang="en-US" sz="1633" b="1" dirty="0" err="1">
                <a:latin typeface="Courier New" panose="02070309020205020404" pitchFamily="49" charset="0"/>
              </a:rPr>
              <a:t>def</a:t>
            </a:r>
            <a:r>
              <a:rPr lang="en-US" altLang="en-US" sz="1633" dirty="0">
                <a:latin typeface="Courier New" panose="02070309020205020404" pitchFamily="49" charset="0"/>
              </a:rPr>
              <a:t> _</a:t>
            </a:r>
            <a:r>
              <a:rPr lang="en-US" altLang="en-US" sz="1633" dirty="0" err="1">
                <a:latin typeface="Courier New" panose="02070309020205020404" pitchFamily="49" charset="0"/>
              </a:rPr>
              <a:t>rec_build_tree</a:t>
            </a:r>
            <a:r>
              <a:rPr lang="en-US" altLang="en-US" sz="1633" dirty="0">
                <a:latin typeface="Courier New" panose="02070309020205020404" pitchFamily="49" charset="0"/>
              </a:rPr>
              <a:t>( self, </a:t>
            </a:r>
            <a:r>
              <a:rPr lang="en-US" altLang="en-US" sz="1633" dirty="0" err="1">
                <a:latin typeface="Courier New" panose="02070309020205020404" pitchFamily="49" charset="0"/>
              </a:rPr>
              <a:t>cur_node</a:t>
            </a:r>
            <a:r>
              <a:rPr lang="en-US" altLang="en-US" sz="1633" dirty="0">
                <a:latin typeface="Courier New" panose="02070309020205020404" pitchFamily="49" charset="0"/>
              </a:rPr>
              <a:t>, </a:t>
            </a:r>
            <a:r>
              <a:rPr lang="en-US" altLang="en-US" sz="1633" dirty="0" err="1">
                <a:latin typeface="Courier New" panose="02070309020205020404" pitchFamily="49" charset="0"/>
              </a:rPr>
              <a:t>expQ</a:t>
            </a:r>
            <a:r>
              <a:rPr lang="en-US" altLang="en-US" sz="1633" dirty="0">
                <a:latin typeface="Courier New" panose="02070309020205020404" pitchFamily="49" charset="0"/>
              </a:rPr>
              <a:t> ):</a:t>
            </a:r>
          </a:p>
          <a:p>
            <a:pPr>
              <a:lnSpc>
                <a:spcPct val="94000"/>
              </a:lnSpc>
            </a:pPr>
            <a:r>
              <a:rPr lang="en-US" altLang="en-US" sz="1633" i="1" dirty="0">
                <a:solidFill>
                  <a:srgbClr val="003B7C"/>
                </a:solidFill>
                <a:latin typeface="Courier New" panose="02070309020205020404" pitchFamily="49" charset="0"/>
              </a:rPr>
              <a:t>     # Extract the next token from the queue.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token = </a:t>
            </a:r>
            <a:r>
              <a:rPr lang="en-US" altLang="en-US" sz="1633" dirty="0" err="1">
                <a:latin typeface="Courier New" panose="02070309020205020404" pitchFamily="49" charset="0"/>
              </a:rPr>
              <a:t>expQ.dequeue</a:t>
            </a:r>
            <a:r>
              <a:rPr lang="en-US" altLang="en-US" sz="1633" dirty="0">
                <a:latin typeface="Courier New" panose="02070309020205020404" pitchFamily="49" charset="0"/>
              </a:rPr>
              <a:t>()    </a:t>
            </a:r>
          </a:p>
          <a:p>
            <a:pPr>
              <a:lnSpc>
                <a:spcPct val="94000"/>
              </a:lnSpc>
            </a:pPr>
            <a:r>
              <a:rPr lang="en-US" altLang="en-US" sz="1633" i="1" dirty="0">
                <a:solidFill>
                  <a:srgbClr val="003B7C"/>
                </a:solidFill>
                <a:latin typeface="Courier New" panose="02070309020205020404" pitchFamily="49" charset="0"/>
              </a:rPr>
              <a:t>     # See if the token is a left </a:t>
            </a:r>
            <a:r>
              <a:rPr lang="en-US" altLang="en-US" sz="1633" i="1" dirty="0" err="1">
                <a:solidFill>
                  <a:srgbClr val="003B7C"/>
                </a:solidFill>
                <a:latin typeface="Courier New" panose="02070309020205020404" pitchFamily="49" charset="0"/>
              </a:rPr>
              <a:t>paren</a:t>
            </a:r>
            <a:r>
              <a:rPr lang="en-US" altLang="en-US" sz="1633" i="1" dirty="0">
                <a:solidFill>
                  <a:srgbClr val="003B7C"/>
                </a:solidFill>
                <a:latin typeface="Courier New" panose="02070309020205020404" pitchFamily="49" charset="0"/>
              </a:rPr>
              <a:t>: '('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</a:t>
            </a:r>
            <a:r>
              <a:rPr lang="en-US" altLang="en-US" sz="1633" b="1" dirty="0">
                <a:latin typeface="Courier New" panose="02070309020205020404" pitchFamily="49" charset="0"/>
              </a:rPr>
              <a:t>if</a:t>
            </a:r>
            <a:r>
              <a:rPr lang="en-US" altLang="en-US" sz="1633" dirty="0">
                <a:latin typeface="Courier New" panose="02070309020205020404" pitchFamily="49" charset="0"/>
              </a:rPr>
              <a:t> token == '(' :                         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</a:t>
            </a:r>
            <a:r>
              <a:rPr lang="en-US" altLang="en-US" sz="1633" dirty="0" err="1">
                <a:latin typeface="Courier New" panose="02070309020205020404" pitchFamily="49" charset="0"/>
              </a:rPr>
              <a:t>cur_node.left</a:t>
            </a:r>
            <a:r>
              <a:rPr lang="en-US" altLang="en-US" sz="1633" dirty="0">
                <a:latin typeface="Courier New" panose="02070309020205020404" pitchFamily="49" charset="0"/>
              </a:rPr>
              <a:t> = _</a:t>
            </a:r>
            <a:r>
              <a:rPr lang="en-US" altLang="en-US" sz="1633" dirty="0" err="1">
                <a:latin typeface="Courier New" panose="02070309020205020404" pitchFamily="49" charset="0"/>
              </a:rPr>
              <a:t>ExpTreeNode</a:t>
            </a:r>
            <a:r>
              <a:rPr lang="en-US" altLang="en-US" sz="1633" dirty="0">
                <a:latin typeface="Courier New" panose="02070309020205020404" pitchFamily="49" charset="0"/>
              </a:rPr>
              <a:t>( None )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</a:t>
            </a:r>
            <a:r>
              <a:rPr lang="en-US" altLang="en-US" sz="1633" dirty="0" err="1">
                <a:latin typeface="Courier New" panose="02070309020205020404" pitchFamily="49" charset="0"/>
              </a:rPr>
              <a:t>build_treeRec</a:t>
            </a:r>
            <a:r>
              <a:rPr lang="en-US" altLang="en-US" sz="1633" dirty="0">
                <a:latin typeface="Courier New" panose="02070309020205020404" pitchFamily="49" charset="0"/>
              </a:rPr>
              <a:t>( </a:t>
            </a:r>
            <a:r>
              <a:rPr lang="en-US" altLang="en-US" sz="1633" dirty="0" err="1">
                <a:latin typeface="Courier New" panose="02070309020205020404" pitchFamily="49" charset="0"/>
              </a:rPr>
              <a:t>cur_node.left</a:t>
            </a:r>
            <a:r>
              <a:rPr lang="en-US" altLang="en-US" sz="1633" dirty="0">
                <a:latin typeface="Courier New" panose="02070309020205020404" pitchFamily="49" charset="0"/>
              </a:rPr>
              <a:t>, </a:t>
            </a:r>
            <a:r>
              <a:rPr lang="en-US" altLang="en-US" sz="1633" dirty="0" err="1">
                <a:latin typeface="Courier New" panose="02070309020205020404" pitchFamily="49" charset="0"/>
              </a:rPr>
              <a:t>expQ</a:t>
            </a:r>
            <a:r>
              <a:rPr lang="en-US" altLang="en-US" sz="1633" dirty="0">
                <a:latin typeface="Courier New" panose="02070309020205020404" pitchFamily="49" charset="0"/>
              </a:rPr>
              <a:t> )      </a:t>
            </a:r>
          </a:p>
          <a:p>
            <a:pPr>
              <a:lnSpc>
                <a:spcPct val="94000"/>
              </a:lnSpc>
            </a:pPr>
            <a:r>
              <a:rPr lang="en-US" altLang="en-US" sz="1633" i="1" dirty="0">
                <a:solidFill>
                  <a:srgbClr val="003B7C"/>
                </a:solidFill>
                <a:latin typeface="Courier New" panose="02070309020205020404" pitchFamily="49" charset="0"/>
              </a:rPr>
              <a:t>       # The next token will be an operator: + - / * %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</a:t>
            </a:r>
            <a:r>
              <a:rPr lang="en-US" altLang="en-US" sz="1633" dirty="0" err="1">
                <a:latin typeface="Courier New" panose="02070309020205020404" pitchFamily="49" charset="0"/>
              </a:rPr>
              <a:t>cur_node.data</a:t>
            </a:r>
            <a:r>
              <a:rPr lang="en-US" altLang="en-US" sz="1633" dirty="0">
                <a:latin typeface="Courier New" panose="02070309020205020404" pitchFamily="49" charset="0"/>
              </a:rPr>
              <a:t> = </a:t>
            </a:r>
            <a:r>
              <a:rPr lang="en-US" altLang="en-US" sz="1633" dirty="0" err="1">
                <a:latin typeface="Courier New" panose="02070309020205020404" pitchFamily="49" charset="0"/>
              </a:rPr>
              <a:t>expQ.dequeue</a:t>
            </a:r>
            <a:r>
              <a:rPr lang="en-US" altLang="en-US" sz="1633" dirty="0">
                <a:latin typeface="Courier New" panose="02070309020205020404" pitchFamily="49" charset="0"/>
              </a:rPr>
              <a:t>()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</a:t>
            </a:r>
            <a:r>
              <a:rPr lang="en-US" altLang="en-US" sz="1633" dirty="0" err="1">
                <a:latin typeface="Courier New" panose="02070309020205020404" pitchFamily="49" charset="0"/>
              </a:rPr>
              <a:t>cur_node.right</a:t>
            </a:r>
            <a:r>
              <a:rPr lang="en-US" altLang="en-US" sz="1633" dirty="0">
                <a:latin typeface="Courier New" panose="02070309020205020404" pitchFamily="49" charset="0"/>
              </a:rPr>
              <a:t> = _</a:t>
            </a:r>
            <a:r>
              <a:rPr lang="en-US" altLang="en-US" sz="1633" dirty="0" err="1">
                <a:latin typeface="Courier New" panose="02070309020205020404" pitchFamily="49" charset="0"/>
              </a:rPr>
              <a:t>ExpTreeNode</a:t>
            </a:r>
            <a:r>
              <a:rPr lang="en-US" altLang="en-US" sz="1633" dirty="0">
                <a:latin typeface="Courier New" panose="02070309020205020404" pitchFamily="49" charset="0"/>
              </a:rPr>
              <a:t>( None )    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self._</a:t>
            </a:r>
            <a:r>
              <a:rPr lang="en-US" altLang="en-US" sz="1633" dirty="0" err="1">
                <a:latin typeface="Courier New" panose="02070309020205020404" pitchFamily="49" charset="0"/>
              </a:rPr>
              <a:t>build_tree_rec</a:t>
            </a:r>
            <a:r>
              <a:rPr lang="en-US" altLang="en-US" sz="1633" dirty="0">
                <a:latin typeface="Courier New" panose="02070309020205020404" pitchFamily="49" charset="0"/>
              </a:rPr>
              <a:t>( </a:t>
            </a:r>
            <a:r>
              <a:rPr lang="en-US" altLang="en-US" sz="1633" dirty="0" err="1">
                <a:latin typeface="Courier New" panose="02070309020205020404" pitchFamily="49" charset="0"/>
              </a:rPr>
              <a:t>cur_node.right</a:t>
            </a:r>
            <a:r>
              <a:rPr lang="en-US" altLang="en-US" sz="1633" dirty="0">
                <a:latin typeface="Courier New" panose="02070309020205020404" pitchFamily="49" charset="0"/>
              </a:rPr>
              <a:t>, </a:t>
            </a:r>
            <a:r>
              <a:rPr lang="en-US" altLang="en-US" sz="1633" dirty="0" err="1">
                <a:latin typeface="Courier New" panose="02070309020205020404" pitchFamily="49" charset="0"/>
              </a:rPr>
              <a:t>expQ</a:t>
            </a:r>
            <a:r>
              <a:rPr lang="en-US" altLang="en-US" sz="1633" dirty="0">
                <a:latin typeface="Courier New" panose="02070309020205020404" pitchFamily="49" charset="0"/>
              </a:rPr>
              <a:t> )      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solidFill>
                  <a:srgbClr val="003B7C"/>
                </a:solidFill>
                <a:latin typeface="Courier New" panose="02070309020205020404" pitchFamily="49" charset="0"/>
              </a:rPr>
              <a:t>       # The next token will be a ), remove it.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</a:t>
            </a:r>
            <a:r>
              <a:rPr lang="en-US" altLang="en-US" sz="1633" dirty="0" err="1">
                <a:latin typeface="Courier New" panose="02070309020205020404" pitchFamily="49" charset="0"/>
              </a:rPr>
              <a:t>expQ.dequeue</a:t>
            </a:r>
            <a:r>
              <a:rPr lang="en-US" altLang="en-US" sz="1633" dirty="0">
                <a:latin typeface="Courier New" panose="02070309020205020404" pitchFamily="49" charset="0"/>
              </a:rPr>
              <a:t>()          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</a:t>
            </a:r>
          </a:p>
          <a:p>
            <a:pPr>
              <a:lnSpc>
                <a:spcPct val="94000"/>
              </a:lnSpc>
            </a:pPr>
            <a:r>
              <a:rPr lang="en-US" altLang="en-US" sz="1633" i="1" dirty="0">
                <a:solidFill>
                  <a:srgbClr val="003B7C"/>
                </a:solidFill>
                <a:latin typeface="Courier New" panose="02070309020205020404" pitchFamily="49" charset="0"/>
              </a:rPr>
              <a:t>     # Otherwise, the token is a digit.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</a:t>
            </a:r>
            <a:r>
              <a:rPr lang="en-US" altLang="en-US" sz="1633" b="1" dirty="0">
                <a:latin typeface="Courier New" panose="02070309020205020404" pitchFamily="49" charset="0"/>
              </a:rPr>
              <a:t>else</a:t>
            </a:r>
            <a:r>
              <a:rPr lang="en-US" altLang="en-US" sz="1633" dirty="0">
                <a:latin typeface="Courier New" panose="02070309020205020404" pitchFamily="49" charset="0"/>
              </a:rPr>
              <a:t> :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</a:t>
            </a:r>
            <a:r>
              <a:rPr lang="en-US" altLang="en-US" sz="1633" dirty="0" err="1">
                <a:latin typeface="Courier New" panose="02070309020205020404" pitchFamily="49" charset="0"/>
              </a:rPr>
              <a:t>cur_node.element</a:t>
            </a:r>
            <a:r>
              <a:rPr lang="en-US" altLang="en-US" sz="1633" dirty="0">
                <a:latin typeface="Courier New" panose="02070309020205020404" pitchFamily="49" charset="0"/>
              </a:rPr>
              <a:t> = token     </a:t>
            </a:r>
          </a:p>
        </p:txBody>
      </p:sp>
      <p:sp>
        <p:nvSpPr>
          <p:cNvPr id="55300" name="AutoShape 4"/>
          <p:cNvSpPr>
            <a:spLocks noChangeArrowheads="1"/>
          </p:cNvSpPr>
          <p:nvPr/>
        </p:nvSpPr>
        <p:spPr bwMode="auto">
          <a:xfrm>
            <a:off x="7952160" y="1244520"/>
            <a:ext cx="1658880" cy="207360"/>
          </a:xfrm>
          <a:prstGeom prst="roundRect">
            <a:avLst>
              <a:gd name="adj" fmla="val 694"/>
            </a:avLst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801" rIns="0" bIns="0" anchor="ctr" anchorCtr="1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/>
            <a:r>
              <a:rPr lang="en-US" altLang="en-US" sz="1451">
                <a:solidFill>
                  <a:srgbClr val="FFFFFF"/>
                </a:solidFill>
              </a:rPr>
              <a:t>exptree.py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10675" y="6257380"/>
            <a:ext cx="40850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Run testexptree.py in 28_ExpressionTree/</a:t>
            </a:r>
          </a:p>
        </p:txBody>
      </p:sp>
    </p:spTree>
    <p:extLst>
      <p:ext uri="{BB962C8B-B14F-4D97-AF65-F5344CB8AC3E}">
        <p14:creationId xmlns:p14="http://schemas.microsoft.com/office/powerpoint/2010/main" val="18531807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Heaps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A heap is a complete binary tree in which the nodes are organized based on their data values.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b="1" dirty="0"/>
              <a:t>heap order property </a:t>
            </a:r>
            <a:r>
              <a:rPr lang="en-US" altLang="en-US" dirty="0"/>
              <a:t>– how the nodes in a heap or arranged.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b="1" dirty="0"/>
              <a:t>heap shape property</a:t>
            </a:r>
            <a:r>
              <a:rPr lang="en-US" altLang="en-US" dirty="0"/>
              <a:t> – as a complete binary tree.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1/25/2022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72740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/>
              <a:t>Heap property, examples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For each non-leaf node V, 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b="1" dirty="0"/>
              <a:t>max-heap</a:t>
            </a:r>
            <a:r>
              <a:rPr lang="en-US" altLang="en-US" dirty="0"/>
              <a:t>: the value in V is greater than the value of its two children.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b="1" dirty="0"/>
              <a:t>min-heap</a:t>
            </a:r>
            <a:r>
              <a:rPr lang="en-US" altLang="en-US" dirty="0"/>
              <a:t>: the value in V is smaller than the value of its two children.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1/25/2022</a:t>
            </a:fld>
            <a:endParaRPr lang="en-US" altLang="en-US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681" y="4006441"/>
            <a:ext cx="6467040" cy="2155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09559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Heap Operations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The heap is a specialized structure with limited operations.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Insert an element into the heap.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Remove the element from root node.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1/25/2022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21251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Heap Operations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The heap is a specialized structure with limited operations.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Insert an element into the heap.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Remove the element from root node.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1/25/2022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75613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Heap Insertions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When an element is inserted into a heap, both properties must be maintained.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Example: add 90 to the max-heap.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There are only 2 places where 90 can be inserted.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1/25/2022</a:t>
            </a:fld>
            <a:endParaRPr lang="en-US" altLang="en-US"/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82" y="3990320"/>
            <a:ext cx="3582720" cy="2537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12651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String Representation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The result was not correct because required parentheses were missing. 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Can easily create a fully parenthesized expression.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1/25/2022</a:t>
            </a:fld>
            <a:endParaRPr lang="en-US" altLang="en-US"/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2255520" y="3624841"/>
            <a:ext cx="3456000" cy="522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13715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1814">
                <a:latin typeface="Courier New" panose="02070309020205020404" pitchFamily="49" charset="0"/>
              </a:rPr>
              <a:t>((8 * 5) + (9 / (7 - 4)))</a:t>
            </a:r>
          </a:p>
          <a:p>
            <a:pPr>
              <a:lnSpc>
                <a:spcPct val="94000"/>
              </a:lnSpc>
            </a:pPr>
            <a:endParaRPr lang="en-US" altLang="en-US" sz="1814">
              <a:latin typeface="Courier New" panose="02070309020205020404" pitchFamily="49" charset="0"/>
            </a:endParaRP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081" y="3318120"/>
            <a:ext cx="4226400" cy="267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63433" y="6182281"/>
            <a:ext cx="48524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Class activity to implement this __</a:t>
            </a:r>
            <a:r>
              <a:rPr lang="en-US" dirty="0" err="1"/>
              <a:t>str</a:t>
            </a:r>
            <a:r>
              <a:rPr lang="en-US" dirty="0"/>
              <a:t>__() method.</a:t>
            </a:r>
          </a:p>
        </p:txBody>
      </p:sp>
    </p:spTree>
    <p:extLst>
      <p:ext uri="{BB962C8B-B14F-4D97-AF65-F5344CB8AC3E}">
        <p14:creationId xmlns:p14="http://schemas.microsoft.com/office/powerpoint/2010/main" val="9750088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Heap Insertions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To properly insert an element into a heap involves several steps.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Create a new node for value.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1/25/2022</a:t>
            </a:fld>
            <a:endParaRPr lang="en-US" altLang="en-US"/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161" y="3141001"/>
            <a:ext cx="4147200" cy="3084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60506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Heap Insertions</a:t>
            </a:r>
          </a:p>
        </p:txBody>
      </p:sp>
      <p:sp>
        <p:nvSpPr>
          <p:cNvPr id="6144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Link the node in as the last child in the complete tree.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1/25/2022</a:t>
            </a:fld>
            <a:endParaRPr lang="en-US" altLang="en-US"/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161" y="2814121"/>
            <a:ext cx="4147200" cy="3084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648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Heap Insertions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To restore the heap property, the new element has to move up along its path: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the data is swapped with its parent's data.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b="1" dirty="0"/>
              <a:t>sift-up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1/25/2022</a:t>
            </a:fld>
            <a:endParaRPr lang="en-US" altLang="en-US"/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624" y="3271870"/>
            <a:ext cx="4147200" cy="3084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5869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Heap Insertions</a:t>
            </a:r>
          </a:p>
        </p:txBody>
      </p:sp>
      <p:sp>
        <p:nvSpPr>
          <p:cNvPr id="6349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90 must move up another level since 84 is smaller. 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After which, it is in it's correct position.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1/25/2022</a:t>
            </a:fld>
            <a:endParaRPr lang="en-US" altLang="en-US"/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394" y="3335401"/>
            <a:ext cx="4147200" cy="3084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99533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Heap Insert Example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Insert 41 into the heap from the previous slide.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1/25/2022</a:t>
            </a:fld>
            <a:endParaRPr lang="en-US" altLang="en-US"/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841" y="3065100"/>
            <a:ext cx="6747840" cy="207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32128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Heap Extractions</a:t>
            </a:r>
          </a:p>
        </p:txBody>
      </p:sp>
      <p:sp>
        <p:nvSpPr>
          <p:cNvPr id="6553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When an element is extracted from the heap, it can only come from the root node.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Both heap properties must be maintained.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1/25/2022</a:t>
            </a:fld>
            <a:endParaRPr lang="en-US" altLang="en-US"/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3389296"/>
            <a:ext cx="4655993" cy="296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71043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Heap Extractions</a:t>
            </a:r>
          </a:p>
        </p:txBody>
      </p:sp>
      <p:sp>
        <p:nvSpPr>
          <p:cNvPr id="6656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To restore the tree to a heap: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another value will have to take the place of the extracted value in the root node.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a node has to be removed from the tree.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1/25/2022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81911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/>
              <a:t>Heap Extractions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spcBef>
                <a:spcPts val="3266"/>
              </a:spcBef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There is only one node that can be removed and still maintain the heap shape property.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Copy the data from the last child node to the root.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Delete the last child node.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1/25/2022</a:t>
            </a:fld>
            <a:endParaRPr lang="en-US" altLang="en-US"/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177" y="4018034"/>
            <a:ext cx="3955944" cy="2520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68353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Heap Extractions</a:t>
            </a:r>
          </a:p>
        </p:txBody>
      </p:sp>
      <p:sp>
        <p:nvSpPr>
          <p:cNvPr id="6861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spcBef>
                <a:spcPts val="3266"/>
              </a:spcBef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To maintain the heap order property, the new root value has to be </a:t>
            </a:r>
            <a:r>
              <a:rPr lang="en-US" altLang="en-US" b="1" dirty="0"/>
              <a:t>sifted-down</a:t>
            </a:r>
            <a:r>
              <a:rPr lang="en-US" altLang="en-US" dirty="0"/>
              <a:t>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1/25/2022</a:t>
            </a:fld>
            <a:endParaRPr lang="en-US" altLang="en-US"/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083819"/>
            <a:ext cx="4204800" cy="312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11343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Heap Extractions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spcBef>
                <a:spcPts val="3266"/>
              </a:spcBef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The shifting continues until the value is placed into a leaf node, or it is larger than its children.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1/25/2022</a:t>
            </a:fld>
            <a:endParaRPr lang="en-US" altLang="en-US"/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725" y="3228670"/>
            <a:ext cx="4204800" cy="312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11852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/>
              <a:t>Expression Tree Implementation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5034-42D7-4B93-9ACF-42818886014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0962" name="Line 2"/>
          <p:cNvSpPr>
            <a:spLocks noChangeShapeType="1"/>
          </p:cNvSpPr>
          <p:nvPr/>
        </p:nvSpPr>
        <p:spPr bwMode="auto">
          <a:xfrm>
            <a:off x="2768160" y="1451881"/>
            <a:ext cx="6842880" cy="144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2985601" y="1728361"/>
            <a:ext cx="7341120" cy="4108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12343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1633" b="1" dirty="0">
                <a:latin typeface="Courier New" panose="02070309020205020404" pitchFamily="49" charset="0"/>
              </a:rPr>
              <a:t>class</a:t>
            </a:r>
            <a:r>
              <a:rPr lang="en-US" altLang="en-US" sz="1633" dirty="0">
                <a:latin typeface="Courier New" panose="02070309020205020404" pitchFamily="49" charset="0"/>
              </a:rPr>
              <a:t> </a:t>
            </a:r>
            <a:r>
              <a:rPr lang="en-US" altLang="en-US" sz="1633" dirty="0" err="1">
                <a:latin typeface="Courier New" panose="02070309020205020404" pitchFamily="49" charset="0"/>
              </a:rPr>
              <a:t>ExpressionTree</a:t>
            </a:r>
            <a:r>
              <a:rPr lang="en-US" altLang="en-US" sz="1633" dirty="0">
                <a:latin typeface="Courier New" panose="02070309020205020404" pitchFamily="49" charset="0"/>
              </a:rPr>
              <a:t> :</a:t>
            </a:r>
          </a:p>
          <a:p>
            <a:pPr>
              <a:lnSpc>
                <a:spcPct val="94000"/>
              </a:lnSpc>
            </a:pPr>
            <a:r>
              <a:rPr lang="en-US" altLang="en-US" sz="1633" i="1" dirty="0">
                <a:solidFill>
                  <a:srgbClr val="003B7C"/>
                </a:solidFill>
                <a:latin typeface="Courier New" panose="02070309020205020404" pitchFamily="49" charset="0"/>
              </a:rPr>
              <a:t># ...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</a:t>
            </a:r>
            <a:r>
              <a:rPr lang="en-US" altLang="en-US" sz="1633" b="1" dirty="0" err="1">
                <a:latin typeface="Courier New" panose="02070309020205020404" pitchFamily="49" charset="0"/>
              </a:rPr>
              <a:t>def</a:t>
            </a:r>
            <a:r>
              <a:rPr lang="en-US" altLang="en-US" sz="1633" dirty="0">
                <a:latin typeface="Courier New" panose="02070309020205020404" pitchFamily="49" charset="0"/>
              </a:rPr>
              <a:t> _</a:t>
            </a:r>
            <a:r>
              <a:rPr lang="en-US" altLang="en-US" sz="1633" dirty="0" err="1">
                <a:latin typeface="Courier New" panose="02070309020205020404" pitchFamily="49" charset="0"/>
              </a:rPr>
              <a:t>build_string</a:t>
            </a:r>
            <a:r>
              <a:rPr lang="en-US" altLang="en-US" sz="1633" dirty="0">
                <a:latin typeface="Courier New" panose="02070309020205020404" pitchFamily="49" charset="0"/>
              </a:rPr>
              <a:t>( self, </a:t>
            </a:r>
            <a:r>
              <a:rPr lang="en-US" altLang="en-US" sz="1633" dirty="0" err="1">
                <a:latin typeface="Courier New" panose="02070309020205020404" pitchFamily="49" charset="0"/>
              </a:rPr>
              <a:t>tree_node</a:t>
            </a:r>
            <a:r>
              <a:rPr lang="en-US" altLang="en-US" sz="1633" dirty="0">
                <a:latin typeface="Courier New" panose="02070309020205020404" pitchFamily="49" charset="0"/>
              </a:rPr>
              <a:t> ):     </a:t>
            </a:r>
          </a:p>
          <a:p>
            <a:pPr>
              <a:lnSpc>
                <a:spcPct val="94000"/>
              </a:lnSpc>
            </a:pPr>
            <a:r>
              <a:rPr lang="en-US" altLang="en-US" sz="1633" i="1" dirty="0">
                <a:solidFill>
                  <a:srgbClr val="003B7C"/>
                </a:solidFill>
                <a:latin typeface="Courier New" panose="02070309020205020404" pitchFamily="49" charset="0"/>
              </a:rPr>
              <a:t>     # If the node is a leaf, it's an operand.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</a:t>
            </a:r>
            <a:r>
              <a:rPr lang="en-US" altLang="en-US" sz="1633" b="1" dirty="0">
                <a:latin typeface="Courier New" panose="02070309020205020404" pitchFamily="49" charset="0"/>
              </a:rPr>
              <a:t>if</a:t>
            </a:r>
            <a:r>
              <a:rPr lang="en-US" altLang="en-US" sz="1633" dirty="0">
                <a:latin typeface="Courier New" panose="02070309020205020404" pitchFamily="49" charset="0"/>
              </a:rPr>
              <a:t> </a:t>
            </a:r>
            <a:r>
              <a:rPr lang="en-US" altLang="en-US" sz="1633" dirty="0" err="1">
                <a:latin typeface="Courier New" panose="02070309020205020404" pitchFamily="49" charset="0"/>
              </a:rPr>
              <a:t>tree_node.left</a:t>
            </a:r>
            <a:r>
              <a:rPr lang="en-US" altLang="en-US" sz="1633" dirty="0">
                <a:latin typeface="Courier New" panose="02070309020205020404" pitchFamily="49" charset="0"/>
              </a:rPr>
              <a:t> </a:t>
            </a:r>
            <a:r>
              <a:rPr lang="en-US" altLang="en-US" sz="1633" b="1" dirty="0">
                <a:latin typeface="Courier New" panose="02070309020205020404" pitchFamily="49" charset="0"/>
              </a:rPr>
              <a:t>is</a:t>
            </a:r>
            <a:r>
              <a:rPr lang="en-US" altLang="en-US" sz="1633" dirty="0">
                <a:latin typeface="Courier New" panose="02070309020205020404" pitchFamily="49" charset="0"/>
              </a:rPr>
              <a:t> None </a:t>
            </a:r>
            <a:r>
              <a:rPr lang="en-US" altLang="en-US" sz="1633" b="1" dirty="0">
                <a:latin typeface="Courier New" panose="02070309020205020404" pitchFamily="49" charset="0"/>
              </a:rPr>
              <a:t>and</a:t>
            </a:r>
            <a:r>
              <a:rPr lang="en-US" altLang="en-US" sz="1633" dirty="0">
                <a:latin typeface="Courier New" panose="02070309020205020404" pitchFamily="49" charset="0"/>
              </a:rPr>
              <a:t> </a:t>
            </a:r>
            <a:r>
              <a:rPr lang="en-US" altLang="en-US" sz="1633" dirty="0" err="1">
                <a:latin typeface="Courier New" panose="02070309020205020404" pitchFamily="49" charset="0"/>
              </a:rPr>
              <a:t>tree_node.right</a:t>
            </a:r>
            <a:r>
              <a:rPr lang="en-US" altLang="en-US" sz="1633" dirty="0">
                <a:latin typeface="Courier New" panose="02070309020205020404" pitchFamily="49" charset="0"/>
              </a:rPr>
              <a:t> </a:t>
            </a:r>
            <a:r>
              <a:rPr lang="en-US" altLang="en-US" sz="1633" b="1" dirty="0">
                <a:latin typeface="Courier New" panose="02070309020205020404" pitchFamily="49" charset="0"/>
              </a:rPr>
              <a:t>is</a:t>
            </a:r>
            <a:r>
              <a:rPr lang="en-US" altLang="en-US" sz="1633" dirty="0">
                <a:latin typeface="Courier New" panose="02070309020205020404" pitchFamily="49" charset="0"/>
              </a:rPr>
              <a:t> None :  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</a:t>
            </a:r>
            <a:r>
              <a:rPr lang="en-US" altLang="en-US" sz="1633" b="1" dirty="0">
                <a:latin typeface="Courier New" panose="02070309020205020404" pitchFamily="49" charset="0"/>
              </a:rPr>
              <a:t>return</a:t>
            </a:r>
            <a:r>
              <a:rPr lang="en-US" altLang="en-US" sz="1633" dirty="0">
                <a:latin typeface="Courier New" panose="02070309020205020404" pitchFamily="49" charset="0"/>
              </a:rPr>
              <a:t> </a:t>
            </a:r>
            <a:r>
              <a:rPr lang="en-US" altLang="en-US" sz="1633" dirty="0" err="1">
                <a:latin typeface="Courier New" panose="02070309020205020404" pitchFamily="49" charset="0"/>
              </a:rPr>
              <a:t>str</a:t>
            </a:r>
            <a:r>
              <a:rPr lang="en-US" altLang="en-US" sz="1633" dirty="0">
                <a:latin typeface="Courier New" panose="02070309020205020404" pitchFamily="49" charset="0"/>
              </a:rPr>
              <a:t>( </a:t>
            </a:r>
            <a:r>
              <a:rPr lang="en-US" altLang="en-US" sz="1633" dirty="0" err="1">
                <a:latin typeface="Courier New" panose="02070309020205020404" pitchFamily="49" charset="0"/>
              </a:rPr>
              <a:t>tree_node.element</a:t>
            </a:r>
            <a:r>
              <a:rPr lang="en-US" altLang="en-US" sz="1633" dirty="0">
                <a:latin typeface="Courier New" panose="02070309020205020404" pitchFamily="49" charset="0"/>
              </a:rPr>
              <a:t> )</a:t>
            </a:r>
          </a:p>
          <a:p>
            <a:pPr>
              <a:lnSpc>
                <a:spcPct val="94000"/>
              </a:lnSpc>
            </a:pPr>
            <a:endParaRPr lang="en-US" altLang="en-US" sz="1633" dirty="0">
              <a:latin typeface="Courier New" panose="02070309020205020404" pitchFamily="49" charset="0"/>
            </a:endParaRPr>
          </a:p>
          <a:p>
            <a:pPr>
              <a:lnSpc>
                <a:spcPct val="94000"/>
              </a:lnSpc>
            </a:pPr>
            <a:r>
              <a:rPr lang="en-US" altLang="en-US" sz="1633" i="1" dirty="0">
                <a:solidFill>
                  <a:srgbClr val="003B7C"/>
                </a:solidFill>
                <a:latin typeface="Courier New" panose="02070309020205020404" pitchFamily="49" charset="0"/>
              </a:rPr>
              <a:t>     # Otherwise, it's an operator.           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</a:t>
            </a:r>
            <a:r>
              <a:rPr lang="en-US" altLang="en-US" sz="1633" b="1" dirty="0">
                <a:latin typeface="Courier New" panose="02070309020205020404" pitchFamily="49" charset="0"/>
              </a:rPr>
              <a:t>else</a:t>
            </a:r>
            <a:r>
              <a:rPr lang="en-US" altLang="en-US" sz="1633" dirty="0">
                <a:latin typeface="Courier New" panose="02070309020205020404" pitchFamily="49" charset="0"/>
              </a:rPr>
              <a:t> :   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</a:t>
            </a:r>
            <a:r>
              <a:rPr lang="en-US" altLang="en-US" sz="1633" dirty="0" err="1">
                <a:latin typeface="Courier New" panose="02070309020205020404" pitchFamily="49" charset="0"/>
              </a:rPr>
              <a:t>exp_str</a:t>
            </a:r>
            <a:r>
              <a:rPr lang="en-US" altLang="en-US" sz="1633" dirty="0">
                <a:latin typeface="Courier New" panose="02070309020205020404" pitchFamily="49" charset="0"/>
              </a:rPr>
              <a:t> = '('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</a:t>
            </a:r>
            <a:r>
              <a:rPr lang="en-US" altLang="en-US" sz="1633" dirty="0" err="1">
                <a:latin typeface="Courier New" panose="02070309020205020404" pitchFamily="49" charset="0"/>
              </a:rPr>
              <a:t>exp_str</a:t>
            </a:r>
            <a:r>
              <a:rPr lang="en-US" altLang="en-US" sz="1633" dirty="0">
                <a:latin typeface="Courier New" panose="02070309020205020404" pitchFamily="49" charset="0"/>
              </a:rPr>
              <a:t> += self._</a:t>
            </a:r>
            <a:r>
              <a:rPr lang="en-US" altLang="en-US" sz="1633" dirty="0" err="1">
                <a:latin typeface="Courier New" panose="02070309020205020404" pitchFamily="49" charset="0"/>
              </a:rPr>
              <a:t>build_string</a:t>
            </a:r>
            <a:r>
              <a:rPr lang="en-US" altLang="en-US" sz="1633" dirty="0">
                <a:latin typeface="Courier New" panose="02070309020205020404" pitchFamily="49" charset="0"/>
              </a:rPr>
              <a:t>( </a:t>
            </a:r>
            <a:r>
              <a:rPr lang="en-US" altLang="en-US" sz="1633" dirty="0" err="1">
                <a:latin typeface="Courier New" panose="02070309020205020404" pitchFamily="49" charset="0"/>
              </a:rPr>
              <a:t>tree_node.left</a:t>
            </a:r>
            <a:r>
              <a:rPr lang="en-US" altLang="en-US" sz="1633" dirty="0">
                <a:latin typeface="Courier New" panose="02070309020205020404" pitchFamily="49" charset="0"/>
              </a:rPr>
              <a:t> )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</a:t>
            </a:r>
            <a:r>
              <a:rPr lang="en-US" altLang="en-US" sz="1633" dirty="0" err="1">
                <a:latin typeface="Courier New" panose="02070309020205020404" pitchFamily="49" charset="0"/>
              </a:rPr>
              <a:t>exp_str</a:t>
            </a:r>
            <a:r>
              <a:rPr lang="en-US" altLang="en-US" sz="1633" dirty="0">
                <a:latin typeface="Courier New" panose="02070309020205020404" pitchFamily="49" charset="0"/>
              </a:rPr>
              <a:t> += </a:t>
            </a:r>
            <a:r>
              <a:rPr lang="en-US" altLang="en-US" sz="1633" dirty="0" err="1">
                <a:latin typeface="Courier New" panose="02070309020205020404" pitchFamily="49" charset="0"/>
              </a:rPr>
              <a:t>str</a:t>
            </a:r>
            <a:r>
              <a:rPr lang="en-US" altLang="en-US" sz="1633" dirty="0">
                <a:latin typeface="Courier New" panose="02070309020205020404" pitchFamily="49" charset="0"/>
              </a:rPr>
              <a:t>( </a:t>
            </a:r>
            <a:r>
              <a:rPr lang="en-US" altLang="en-US" sz="1633" dirty="0" err="1">
                <a:latin typeface="Courier New" panose="02070309020205020404" pitchFamily="49" charset="0"/>
              </a:rPr>
              <a:t>tree_node.element</a:t>
            </a:r>
            <a:r>
              <a:rPr lang="en-US" altLang="en-US" sz="1633" dirty="0">
                <a:latin typeface="Courier New" panose="02070309020205020404" pitchFamily="49" charset="0"/>
              </a:rPr>
              <a:t> )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</a:t>
            </a:r>
            <a:r>
              <a:rPr lang="en-US" altLang="en-US" sz="1633" dirty="0" err="1">
                <a:latin typeface="Courier New" panose="02070309020205020404" pitchFamily="49" charset="0"/>
              </a:rPr>
              <a:t>exp_str</a:t>
            </a:r>
            <a:r>
              <a:rPr lang="en-US" altLang="en-US" sz="1633" dirty="0">
                <a:latin typeface="Courier New" panose="02070309020205020404" pitchFamily="49" charset="0"/>
              </a:rPr>
              <a:t> += self._</a:t>
            </a:r>
            <a:r>
              <a:rPr lang="en-US" altLang="en-US" sz="1633" dirty="0" err="1">
                <a:latin typeface="Courier New" panose="02070309020205020404" pitchFamily="49" charset="0"/>
              </a:rPr>
              <a:t>build_string</a:t>
            </a:r>
            <a:r>
              <a:rPr lang="en-US" altLang="en-US" sz="1633" dirty="0">
                <a:latin typeface="Courier New" panose="02070309020205020404" pitchFamily="49" charset="0"/>
              </a:rPr>
              <a:t>( </a:t>
            </a:r>
            <a:r>
              <a:rPr lang="en-US" altLang="en-US" sz="1633" dirty="0" err="1">
                <a:latin typeface="Courier New" panose="02070309020205020404" pitchFamily="49" charset="0"/>
              </a:rPr>
              <a:t>tree_node.right</a:t>
            </a:r>
            <a:r>
              <a:rPr lang="en-US" altLang="en-US" sz="1633" dirty="0">
                <a:latin typeface="Courier New" panose="02070309020205020404" pitchFamily="49" charset="0"/>
              </a:rPr>
              <a:t> )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</a:t>
            </a:r>
            <a:r>
              <a:rPr lang="en-US" altLang="en-US" sz="1633" dirty="0" err="1">
                <a:latin typeface="Courier New" panose="02070309020205020404" pitchFamily="49" charset="0"/>
              </a:rPr>
              <a:t>exp_str</a:t>
            </a:r>
            <a:r>
              <a:rPr lang="en-US" altLang="en-US" sz="1633" dirty="0">
                <a:latin typeface="Courier New" panose="02070309020205020404" pitchFamily="49" charset="0"/>
              </a:rPr>
              <a:t> += ')'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</a:t>
            </a:r>
            <a:r>
              <a:rPr lang="en-US" altLang="en-US" sz="1633" b="1" dirty="0">
                <a:latin typeface="Courier New" panose="02070309020205020404" pitchFamily="49" charset="0"/>
              </a:rPr>
              <a:t>return</a:t>
            </a:r>
            <a:r>
              <a:rPr lang="en-US" altLang="en-US" sz="1633" dirty="0">
                <a:latin typeface="Courier New" panose="02070309020205020404" pitchFamily="49" charset="0"/>
              </a:rPr>
              <a:t> </a:t>
            </a:r>
            <a:r>
              <a:rPr lang="en-US" altLang="en-US" sz="1633" dirty="0" err="1">
                <a:latin typeface="Courier New" panose="02070309020205020404" pitchFamily="49" charset="0"/>
              </a:rPr>
              <a:t>exp_str</a:t>
            </a:r>
            <a:endParaRPr lang="en-US" altLang="en-US" sz="1633" dirty="0">
              <a:latin typeface="Courier New" panose="02070309020205020404" pitchFamily="49" charset="0"/>
            </a:endParaRPr>
          </a:p>
        </p:txBody>
      </p:sp>
      <p:sp>
        <p:nvSpPr>
          <p:cNvPr id="40964" name="AutoShape 4"/>
          <p:cNvSpPr>
            <a:spLocks noChangeArrowheads="1"/>
          </p:cNvSpPr>
          <p:nvPr/>
        </p:nvSpPr>
        <p:spPr bwMode="auto">
          <a:xfrm>
            <a:off x="7952160" y="1244520"/>
            <a:ext cx="1658880" cy="207360"/>
          </a:xfrm>
          <a:prstGeom prst="roundRect">
            <a:avLst>
              <a:gd name="adj" fmla="val 694"/>
            </a:avLst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801" rIns="0" bIns="0" anchor="ctr" anchorCtr="1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/>
            <a:r>
              <a:rPr lang="en-US" altLang="en-US" sz="1451">
                <a:solidFill>
                  <a:srgbClr val="FFFFFF"/>
                </a:solidFill>
              </a:rPr>
              <a:t>exptree.py</a:t>
            </a:r>
          </a:p>
        </p:txBody>
      </p:sp>
    </p:spTree>
    <p:extLst>
      <p:ext uri="{BB962C8B-B14F-4D97-AF65-F5344CB8AC3E}">
        <p14:creationId xmlns:p14="http://schemas.microsoft.com/office/powerpoint/2010/main" val="19004248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Heap Extractions</a:t>
            </a:r>
          </a:p>
        </p:txBody>
      </p:sp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spcBef>
                <a:spcPts val="3266"/>
              </a:spcBef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After being swapped with 23, value 12 will be in a node that maintains the heap order property.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1/25/2022</a:t>
            </a:fld>
            <a:endParaRPr lang="en-US" altLang="en-US"/>
          </a:p>
        </p:txBody>
      </p:sp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440" y="3228670"/>
            <a:ext cx="4204800" cy="312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24397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Heap Implementation</a:t>
            </a:r>
          </a:p>
        </p:txBody>
      </p:sp>
      <p:sp>
        <p:nvSpPr>
          <p:cNvPr id="7168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While a heap is a binary tree, it's seldom implemented as a dynamically linked structure.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Use a sequence to physically store the nodes.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1/25/2022</a:t>
            </a:fld>
            <a:endParaRPr lang="en-US" altLang="en-US"/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596" y="3572080"/>
            <a:ext cx="3643200" cy="312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558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Heap – Node Access</a:t>
            </a:r>
          </a:p>
        </p:txBody>
      </p:sp>
      <p:sp>
        <p:nvSpPr>
          <p:cNvPr id="7270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The complete tree will never contain “holes”.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The root will always be at position 0.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Its two children will always occupy positions 1 and 2.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The children of any node will always occupy the same position.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1/25/2022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09510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Heap – Node Access</a:t>
            </a:r>
          </a:p>
        </p:txBody>
      </p:sp>
      <p:sp>
        <p:nvSpPr>
          <p:cNvPr id="7373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Given the array index </a:t>
            </a:r>
            <a:r>
              <a:rPr lang="en-US" altLang="en-US" i="1"/>
              <a:t>i</a:t>
            </a:r>
          </a:p>
          <a:p>
            <a:pPr marL="783372" lvl="1" indent="-293764">
              <a:lnSpc>
                <a:spcPct val="94000"/>
              </a:lnSpc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parent = (i-1) // 2</a:t>
            </a:r>
          </a:p>
          <a:p>
            <a:pPr marL="783372" lvl="1" indent="-293764">
              <a:lnSpc>
                <a:spcPct val="94000"/>
              </a:lnSpc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left = 2 * i + 1</a:t>
            </a:r>
          </a:p>
          <a:p>
            <a:pPr marL="783372" lvl="1" indent="-293764">
              <a:lnSpc>
                <a:spcPct val="94000"/>
              </a:lnSpc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right = 2 * i + 2</a:t>
            </a:r>
          </a:p>
          <a:p>
            <a:pPr marL="391686" indent="-293764">
              <a:spcBef>
                <a:spcPts val="3266"/>
              </a:spcBef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A child link is null if the index is out of range.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1/25/2022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73255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Heap – Class Definition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A824-59C1-4C23-B3EE-6C311EF057D7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74754" name="Line 2"/>
          <p:cNvSpPr>
            <a:spLocks noChangeShapeType="1"/>
          </p:cNvSpPr>
          <p:nvPr/>
        </p:nvSpPr>
        <p:spPr bwMode="auto">
          <a:xfrm>
            <a:off x="2768160" y="1451881"/>
            <a:ext cx="6842880" cy="144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2887681" y="1794601"/>
            <a:ext cx="4603680" cy="4108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12343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1633" b="1">
                <a:latin typeface="Courier New" panose="02070309020205020404" pitchFamily="49" charset="0"/>
              </a:rPr>
              <a:t>class</a:t>
            </a:r>
            <a:r>
              <a:rPr lang="en-US" altLang="en-US" sz="1633">
                <a:latin typeface="Courier New" panose="02070309020205020404" pitchFamily="49" charset="0"/>
              </a:rPr>
              <a:t> MaxHeap :</a:t>
            </a:r>
          </a:p>
          <a:p>
            <a:pPr>
              <a:lnSpc>
                <a:spcPct val="94000"/>
              </a:lnSpc>
            </a:pPr>
            <a:r>
              <a:rPr lang="en-US" altLang="en-US" sz="1633">
                <a:latin typeface="Courier New" panose="02070309020205020404" pitchFamily="49" charset="0"/>
              </a:rPr>
              <a:t>  </a:t>
            </a:r>
            <a:r>
              <a:rPr lang="en-US" altLang="en-US" sz="1633" b="1">
                <a:latin typeface="Courier New" panose="02070309020205020404" pitchFamily="49" charset="0"/>
              </a:rPr>
              <a:t>def</a:t>
            </a:r>
            <a:r>
              <a:rPr lang="en-US" altLang="en-US" sz="1633">
                <a:latin typeface="Courier New" panose="02070309020205020404" pitchFamily="49" charset="0"/>
              </a:rPr>
              <a:t> __init__( self, maxSize ):</a:t>
            </a:r>
          </a:p>
          <a:p>
            <a:pPr>
              <a:lnSpc>
                <a:spcPct val="94000"/>
              </a:lnSpc>
            </a:pPr>
            <a:r>
              <a:rPr lang="en-US" altLang="en-US" sz="1633">
                <a:latin typeface="Courier New" panose="02070309020205020404" pitchFamily="49" charset="0"/>
              </a:rPr>
              <a:t>    self._elements = Array( maxSize )</a:t>
            </a:r>
          </a:p>
          <a:p>
            <a:pPr>
              <a:lnSpc>
                <a:spcPct val="94000"/>
              </a:lnSpc>
            </a:pPr>
            <a:r>
              <a:rPr lang="en-US" altLang="en-US" sz="1633">
                <a:latin typeface="Courier New" panose="02070309020205020404" pitchFamily="49" charset="0"/>
              </a:rPr>
              <a:t>    self._count = 0</a:t>
            </a:r>
          </a:p>
          <a:p>
            <a:pPr>
              <a:lnSpc>
                <a:spcPct val="94000"/>
              </a:lnSpc>
            </a:pPr>
            <a:r>
              <a:rPr lang="en-US" altLang="en-US" sz="1633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94000"/>
              </a:lnSpc>
            </a:pPr>
            <a:r>
              <a:rPr lang="en-US" altLang="en-US" sz="1633">
                <a:latin typeface="Courier New" panose="02070309020205020404" pitchFamily="49" charset="0"/>
              </a:rPr>
              <a:t>  </a:t>
            </a:r>
            <a:r>
              <a:rPr lang="en-US" altLang="en-US" sz="1633" b="1">
                <a:latin typeface="Courier New" panose="02070309020205020404" pitchFamily="49" charset="0"/>
              </a:rPr>
              <a:t>def</a:t>
            </a:r>
            <a:r>
              <a:rPr lang="en-US" altLang="en-US" sz="1633">
                <a:latin typeface="Courier New" panose="02070309020205020404" pitchFamily="49" charset="0"/>
              </a:rPr>
              <a:t> __len__( self ):</a:t>
            </a:r>
          </a:p>
          <a:p>
            <a:pPr>
              <a:lnSpc>
                <a:spcPct val="94000"/>
              </a:lnSpc>
            </a:pPr>
            <a:r>
              <a:rPr lang="en-US" altLang="en-US" sz="1633">
                <a:latin typeface="Courier New" panose="02070309020205020404" pitchFamily="49" charset="0"/>
              </a:rPr>
              <a:t>    </a:t>
            </a:r>
            <a:r>
              <a:rPr lang="en-US" altLang="en-US" sz="1633" b="1">
                <a:latin typeface="Courier New" panose="02070309020205020404" pitchFamily="49" charset="0"/>
              </a:rPr>
              <a:t>return</a:t>
            </a:r>
            <a:r>
              <a:rPr lang="en-US" altLang="en-US" sz="1633">
                <a:latin typeface="Courier New" panose="02070309020205020404" pitchFamily="49" charset="0"/>
              </a:rPr>
              <a:t> self._count</a:t>
            </a:r>
          </a:p>
          <a:p>
            <a:pPr>
              <a:lnSpc>
                <a:spcPct val="94000"/>
              </a:lnSpc>
            </a:pPr>
            <a:r>
              <a:rPr lang="en-US" altLang="en-US" sz="1633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94000"/>
              </a:lnSpc>
            </a:pPr>
            <a:r>
              <a:rPr lang="en-US" altLang="en-US" sz="1633">
                <a:latin typeface="Courier New" panose="02070309020205020404" pitchFamily="49" charset="0"/>
              </a:rPr>
              <a:t>  </a:t>
            </a:r>
            <a:r>
              <a:rPr lang="en-US" altLang="en-US" sz="1633" b="1">
                <a:latin typeface="Courier New" panose="02070309020205020404" pitchFamily="49" charset="0"/>
              </a:rPr>
              <a:t>def</a:t>
            </a:r>
            <a:r>
              <a:rPr lang="en-US" altLang="en-US" sz="1633">
                <a:latin typeface="Courier New" panose="02070309020205020404" pitchFamily="49" charset="0"/>
              </a:rPr>
              <a:t> capacity( self ):</a:t>
            </a:r>
          </a:p>
          <a:p>
            <a:pPr>
              <a:lnSpc>
                <a:spcPct val="94000"/>
              </a:lnSpc>
            </a:pPr>
            <a:r>
              <a:rPr lang="en-US" altLang="en-US" sz="1633">
                <a:latin typeface="Courier New" panose="02070309020205020404" pitchFamily="49" charset="0"/>
              </a:rPr>
              <a:t>    </a:t>
            </a:r>
            <a:r>
              <a:rPr lang="en-US" altLang="en-US" sz="1633" b="1">
                <a:latin typeface="Courier New" panose="02070309020205020404" pitchFamily="49" charset="0"/>
              </a:rPr>
              <a:t>return</a:t>
            </a:r>
            <a:r>
              <a:rPr lang="en-US" altLang="en-US" sz="1633">
                <a:latin typeface="Courier New" panose="02070309020205020404" pitchFamily="49" charset="0"/>
              </a:rPr>
              <a:t> len( self._elements )     </a:t>
            </a:r>
          </a:p>
          <a:p>
            <a:pPr>
              <a:lnSpc>
                <a:spcPct val="94000"/>
              </a:lnSpc>
            </a:pPr>
            <a:r>
              <a:rPr lang="en-US" altLang="en-US" sz="1633" i="1">
                <a:solidFill>
                  <a:srgbClr val="003B7C"/>
                </a:solidFill>
                <a:latin typeface="Courier New" panose="02070309020205020404" pitchFamily="49" charset="0"/>
              </a:rPr>
              <a:t># ...</a:t>
            </a:r>
          </a:p>
        </p:txBody>
      </p:sp>
      <p:sp>
        <p:nvSpPr>
          <p:cNvPr id="74756" name="AutoShape 4"/>
          <p:cNvSpPr>
            <a:spLocks noChangeArrowheads="1"/>
          </p:cNvSpPr>
          <p:nvPr/>
        </p:nvSpPr>
        <p:spPr bwMode="auto">
          <a:xfrm>
            <a:off x="7952160" y="1244520"/>
            <a:ext cx="1658880" cy="207360"/>
          </a:xfrm>
          <a:prstGeom prst="roundRect">
            <a:avLst>
              <a:gd name="adj" fmla="val 694"/>
            </a:avLst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801" rIns="0" bIns="0" anchor="ctr" anchorCtr="1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/>
            <a:r>
              <a:rPr lang="en-US" altLang="en-US" sz="1451">
                <a:solidFill>
                  <a:srgbClr val="FFFFFF"/>
                </a:solidFill>
              </a:rPr>
              <a:t>arrayheap.py</a:t>
            </a:r>
          </a:p>
        </p:txBody>
      </p:sp>
    </p:spTree>
    <p:extLst>
      <p:ext uri="{BB962C8B-B14F-4D97-AF65-F5344CB8AC3E}">
        <p14:creationId xmlns:p14="http://schemas.microsoft.com/office/powerpoint/2010/main" val="1385035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Heap – Class Definition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2C93-D178-429A-9C00-50798E0F069F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75778" name="Line 2"/>
          <p:cNvSpPr>
            <a:spLocks noChangeShapeType="1"/>
          </p:cNvSpPr>
          <p:nvPr/>
        </p:nvSpPr>
        <p:spPr bwMode="auto">
          <a:xfrm>
            <a:off x="2768160" y="1451881"/>
            <a:ext cx="6842880" cy="144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2887681" y="1794601"/>
            <a:ext cx="6968160" cy="4703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12343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1633" b="1" dirty="0">
                <a:latin typeface="Courier New" panose="02070309020205020404" pitchFamily="49" charset="0"/>
              </a:rPr>
              <a:t>class</a:t>
            </a:r>
            <a:r>
              <a:rPr lang="en-US" altLang="en-US" sz="1633" dirty="0">
                <a:latin typeface="Courier New" panose="02070309020205020404" pitchFamily="49" charset="0"/>
              </a:rPr>
              <a:t> </a:t>
            </a:r>
            <a:r>
              <a:rPr lang="en-US" altLang="en-US" sz="1633" dirty="0" err="1">
                <a:latin typeface="Courier New" panose="02070309020205020404" pitchFamily="49" charset="0"/>
              </a:rPr>
              <a:t>MaxHeap</a:t>
            </a:r>
            <a:r>
              <a:rPr lang="en-US" altLang="en-US" sz="1633" dirty="0">
                <a:latin typeface="Courier New" panose="02070309020205020404" pitchFamily="49" charset="0"/>
              </a:rPr>
              <a:t> :</a:t>
            </a:r>
          </a:p>
          <a:p>
            <a:pPr>
              <a:lnSpc>
                <a:spcPct val="94000"/>
              </a:lnSpc>
            </a:pPr>
            <a:r>
              <a:rPr lang="en-US" altLang="en-US" sz="1633" i="1" dirty="0">
                <a:solidFill>
                  <a:srgbClr val="003B7C"/>
                </a:solidFill>
                <a:latin typeface="Courier New" panose="02070309020205020404" pitchFamily="49" charset="0"/>
              </a:rPr>
              <a:t># ...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</a:t>
            </a:r>
            <a:r>
              <a:rPr lang="en-US" altLang="en-US" sz="1633" b="1" dirty="0" err="1">
                <a:latin typeface="Courier New" panose="02070309020205020404" pitchFamily="49" charset="0"/>
              </a:rPr>
              <a:t>def</a:t>
            </a:r>
            <a:r>
              <a:rPr lang="en-US" altLang="en-US" sz="1633" dirty="0">
                <a:latin typeface="Courier New" panose="02070309020205020404" pitchFamily="49" charset="0"/>
              </a:rPr>
              <a:t> add( self, value ):    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</a:t>
            </a:r>
            <a:r>
              <a:rPr lang="en-US" altLang="en-US" sz="1633" b="1" dirty="0">
                <a:latin typeface="Courier New" panose="02070309020205020404" pitchFamily="49" charset="0"/>
              </a:rPr>
              <a:t>assert</a:t>
            </a:r>
            <a:r>
              <a:rPr lang="en-US" altLang="en-US" sz="1633" dirty="0">
                <a:latin typeface="Courier New" panose="02070309020205020404" pitchFamily="49" charset="0"/>
              </a:rPr>
              <a:t> </a:t>
            </a:r>
            <a:r>
              <a:rPr lang="en-US" altLang="en-US" sz="1633" dirty="0" err="1">
                <a:latin typeface="Courier New" panose="02070309020205020404" pitchFamily="49" charset="0"/>
              </a:rPr>
              <a:t>self._count</a:t>
            </a:r>
            <a:r>
              <a:rPr lang="en-US" altLang="en-US" sz="1633" dirty="0">
                <a:latin typeface="Courier New" panose="02070309020205020404" pitchFamily="49" charset="0"/>
              </a:rPr>
              <a:t> &lt; </a:t>
            </a:r>
            <a:r>
              <a:rPr lang="en-US" altLang="en-US" sz="1633" dirty="0" err="1">
                <a:latin typeface="Courier New" panose="02070309020205020404" pitchFamily="49" charset="0"/>
              </a:rPr>
              <a:t>self.capacity</a:t>
            </a:r>
            <a:r>
              <a:rPr lang="en-US" altLang="en-US" sz="1633" dirty="0">
                <a:latin typeface="Courier New" panose="02070309020205020404" pitchFamily="49" charset="0"/>
              </a:rPr>
              <a:t>(), 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     "Cannot add to a full heap."   </a:t>
            </a:r>
          </a:p>
          <a:p>
            <a:pPr>
              <a:lnSpc>
                <a:spcPct val="94000"/>
              </a:lnSpc>
            </a:pPr>
            <a:r>
              <a:rPr lang="en-US" altLang="en-US" sz="1633" i="1" dirty="0">
                <a:solidFill>
                  <a:srgbClr val="003B7C"/>
                </a:solidFill>
                <a:latin typeface="Courier New" panose="02070309020205020404" pitchFamily="49" charset="0"/>
              </a:rPr>
              <a:t>     # Add the new value to the end of the list.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</a:t>
            </a:r>
            <a:r>
              <a:rPr lang="en-US" altLang="en-US" sz="1633" dirty="0" err="1">
                <a:latin typeface="Courier New" panose="02070309020205020404" pitchFamily="49" charset="0"/>
              </a:rPr>
              <a:t>self._elements</a:t>
            </a:r>
            <a:r>
              <a:rPr lang="en-US" altLang="en-US" sz="1633" dirty="0">
                <a:latin typeface="Courier New" panose="02070309020205020404" pitchFamily="49" charset="0"/>
              </a:rPr>
              <a:t>[ </a:t>
            </a:r>
            <a:r>
              <a:rPr lang="en-US" altLang="en-US" sz="1633" dirty="0" err="1">
                <a:latin typeface="Courier New" panose="02070309020205020404" pitchFamily="49" charset="0"/>
              </a:rPr>
              <a:t>self._count</a:t>
            </a:r>
            <a:r>
              <a:rPr lang="en-US" altLang="en-US" sz="1633" dirty="0">
                <a:latin typeface="Courier New" panose="02070309020205020404" pitchFamily="49" charset="0"/>
              </a:rPr>
              <a:t> ] = value 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</a:t>
            </a:r>
            <a:r>
              <a:rPr lang="en-US" altLang="en-US" sz="1633" dirty="0" err="1">
                <a:latin typeface="Courier New" panose="02070309020205020404" pitchFamily="49" charset="0"/>
              </a:rPr>
              <a:t>self._count</a:t>
            </a:r>
            <a:r>
              <a:rPr lang="en-US" altLang="en-US" sz="1633" dirty="0">
                <a:latin typeface="Courier New" panose="02070309020205020404" pitchFamily="49" charset="0"/>
              </a:rPr>
              <a:t> += 1                     </a:t>
            </a:r>
          </a:p>
          <a:p>
            <a:pPr>
              <a:lnSpc>
                <a:spcPct val="94000"/>
              </a:lnSpc>
            </a:pPr>
            <a:r>
              <a:rPr lang="en-US" altLang="en-US" sz="1633" i="1" dirty="0">
                <a:solidFill>
                  <a:srgbClr val="003B7C"/>
                </a:solidFill>
                <a:latin typeface="Courier New" panose="02070309020205020404" pitchFamily="49" charset="0"/>
              </a:rPr>
              <a:t>     # Sift the new value up the tree.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self._</a:t>
            </a:r>
            <a:r>
              <a:rPr lang="en-US" altLang="en-US" sz="1633" dirty="0" err="1">
                <a:latin typeface="Courier New" panose="02070309020205020404" pitchFamily="49" charset="0"/>
              </a:rPr>
              <a:t>sift_up</a:t>
            </a:r>
            <a:r>
              <a:rPr lang="en-US" altLang="en-US" sz="1633" dirty="0">
                <a:latin typeface="Courier New" panose="02070309020205020404" pitchFamily="49" charset="0"/>
              </a:rPr>
              <a:t>( </a:t>
            </a:r>
            <a:r>
              <a:rPr lang="en-US" altLang="en-US" sz="1633" dirty="0" err="1">
                <a:latin typeface="Courier New" panose="02070309020205020404" pitchFamily="49" charset="0"/>
              </a:rPr>
              <a:t>self._count</a:t>
            </a:r>
            <a:r>
              <a:rPr lang="en-US" altLang="en-US" sz="1633" dirty="0">
                <a:latin typeface="Courier New" panose="02070309020205020404" pitchFamily="49" charset="0"/>
              </a:rPr>
              <a:t> - 1 )</a:t>
            </a:r>
          </a:p>
          <a:p>
            <a:pPr>
              <a:lnSpc>
                <a:spcPct val="94000"/>
              </a:lnSpc>
            </a:pPr>
            <a:endParaRPr lang="en-US" altLang="en-US" sz="1633" dirty="0">
              <a:latin typeface="Courier New" panose="02070309020205020404" pitchFamily="49" charset="0"/>
            </a:endParaRP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</a:t>
            </a:r>
            <a:r>
              <a:rPr lang="en-US" altLang="en-US" sz="1633" b="1" dirty="0" err="1">
                <a:latin typeface="Courier New" panose="02070309020205020404" pitchFamily="49" charset="0"/>
              </a:rPr>
              <a:t>def</a:t>
            </a:r>
            <a:r>
              <a:rPr lang="en-US" altLang="en-US" sz="1633" dirty="0">
                <a:latin typeface="Courier New" panose="02070309020205020404" pitchFamily="49" charset="0"/>
              </a:rPr>
              <a:t> _</a:t>
            </a:r>
            <a:r>
              <a:rPr lang="en-US" altLang="en-US" sz="1633" dirty="0" err="1">
                <a:latin typeface="Courier New" panose="02070309020205020404" pitchFamily="49" charset="0"/>
              </a:rPr>
              <a:t>sift_up</a:t>
            </a:r>
            <a:r>
              <a:rPr lang="en-US" altLang="en-US" sz="1633" dirty="0">
                <a:latin typeface="Courier New" panose="02070309020205020404" pitchFamily="49" charset="0"/>
              </a:rPr>
              <a:t>( self, </a:t>
            </a:r>
            <a:r>
              <a:rPr lang="en-US" altLang="en-US" sz="1633" dirty="0" err="1">
                <a:latin typeface="Courier New" panose="02070309020205020404" pitchFamily="49" charset="0"/>
              </a:rPr>
              <a:t>ndx</a:t>
            </a:r>
            <a:r>
              <a:rPr lang="en-US" altLang="en-US" sz="1633" dirty="0">
                <a:latin typeface="Courier New" panose="02070309020205020404" pitchFamily="49" charset="0"/>
              </a:rPr>
              <a:t> ):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</a:t>
            </a:r>
            <a:r>
              <a:rPr lang="en-US" altLang="en-US" sz="1633" b="1" dirty="0">
                <a:latin typeface="Courier New" panose="02070309020205020404" pitchFamily="49" charset="0"/>
              </a:rPr>
              <a:t>if</a:t>
            </a:r>
            <a:r>
              <a:rPr lang="en-US" altLang="en-US" sz="1633" dirty="0">
                <a:latin typeface="Courier New" panose="02070309020205020404" pitchFamily="49" charset="0"/>
              </a:rPr>
              <a:t> </a:t>
            </a:r>
            <a:r>
              <a:rPr lang="en-US" altLang="en-US" sz="1633" dirty="0" err="1">
                <a:latin typeface="Courier New" panose="02070309020205020404" pitchFamily="49" charset="0"/>
              </a:rPr>
              <a:t>ndx</a:t>
            </a:r>
            <a:r>
              <a:rPr lang="en-US" altLang="en-US" sz="1633" dirty="0">
                <a:latin typeface="Courier New" panose="02070309020205020404" pitchFamily="49" charset="0"/>
              </a:rPr>
              <a:t> &gt; 0 :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parent = </a:t>
            </a:r>
            <a:r>
              <a:rPr lang="en-US" altLang="en-US" sz="1633" dirty="0" err="1">
                <a:latin typeface="Courier New" panose="02070309020205020404" pitchFamily="49" charset="0"/>
              </a:rPr>
              <a:t>ndx</a:t>
            </a:r>
            <a:r>
              <a:rPr lang="en-US" altLang="en-US" sz="1633" dirty="0">
                <a:latin typeface="Courier New" panose="02070309020205020404" pitchFamily="49" charset="0"/>
              </a:rPr>
              <a:t> // 2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</a:t>
            </a:r>
            <a:r>
              <a:rPr lang="en-US" altLang="en-US" sz="1633" b="1" dirty="0">
                <a:latin typeface="Courier New" panose="02070309020205020404" pitchFamily="49" charset="0"/>
              </a:rPr>
              <a:t>if</a:t>
            </a:r>
            <a:r>
              <a:rPr lang="en-US" altLang="en-US" sz="1633" dirty="0">
                <a:latin typeface="Courier New" panose="02070309020205020404" pitchFamily="49" charset="0"/>
              </a:rPr>
              <a:t> </a:t>
            </a:r>
            <a:r>
              <a:rPr lang="en-US" altLang="en-US" sz="1633" dirty="0" err="1">
                <a:latin typeface="Courier New" panose="02070309020205020404" pitchFamily="49" charset="0"/>
              </a:rPr>
              <a:t>self._elements</a:t>
            </a:r>
            <a:r>
              <a:rPr lang="en-US" altLang="en-US" sz="1633" dirty="0">
                <a:latin typeface="Courier New" panose="02070309020205020404" pitchFamily="49" charset="0"/>
              </a:rPr>
              <a:t>[</a:t>
            </a:r>
            <a:r>
              <a:rPr lang="en-US" altLang="en-US" sz="1633" dirty="0" err="1">
                <a:latin typeface="Courier New" panose="02070309020205020404" pitchFamily="49" charset="0"/>
              </a:rPr>
              <a:t>ndx</a:t>
            </a:r>
            <a:r>
              <a:rPr lang="en-US" altLang="en-US" sz="1633" dirty="0">
                <a:latin typeface="Courier New" panose="02070309020205020404" pitchFamily="49" charset="0"/>
              </a:rPr>
              <a:t>] &gt; </a:t>
            </a:r>
            <a:r>
              <a:rPr lang="en-US" altLang="en-US" sz="1633" dirty="0" err="1">
                <a:latin typeface="Courier New" panose="02070309020205020404" pitchFamily="49" charset="0"/>
              </a:rPr>
              <a:t>self._elements</a:t>
            </a:r>
            <a:r>
              <a:rPr lang="en-US" altLang="en-US" sz="1633" dirty="0">
                <a:latin typeface="Courier New" panose="02070309020205020404" pitchFamily="49" charset="0"/>
              </a:rPr>
              <a:t>[parent] : 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  </a:t>
            </a:r>
            <a:r>
              <a:rPr lang="en-US" altLang="en-US" sz="1633" dirty="0" err="1">
                <a:latin typeface="Courier New" panose="02070309020205020404" pitchFamily="49" charset="0"/>
              </a:rPr>
              <a:t>tmp</a:t>
            </a:r>
            <a:r>
              <a:rPr lang="en-US" altLang="en-US" sz="1633" dirty="0">
                <a:latin typeface="Courier New" panose="02070309020205020404" pitchFamily="49" charset="0"/>
              </a:rPr>
              <a:t> = </a:t>
            </a:r>
            <a:r>
              <a:rPr lang="en-US" altLang="en-US" sz="1633" dirty="0" err="1">
                <a:latin typeface="Courier New" panose="02070309020205020404" pitchFamily="49" charset="0"/>
              </a:rPr>
              <a:t>self._elements</a:t>
            </a:r>
            <a:r>
              <a:rPr lang="en-US" altLang="en-US" sz="1633" dirty="0">
                <a:latin typeface="Courier New" panose="02070309020205020404" pitchFamily="49" charset="0"/>
              </a:rPr>
              <a:t>[</a:t>
            </a:r>
            <a:r>
              <a:rPr lang="en-US" altLang="en-US" sz="1633" dirty="0" err="1">
                <a:latin typeface="Courier New" panose="02070309020205020404" pitchFamily="49" charset="0"/>
              </a:rPr>
              <a:t>ndx</a:t>
            </a:r>
            <a:r>
              <a:rPr lang="en-US" altLang="en-US" sz="1633" dirty="0">
                <a:latin typeface="Courier New" panose="02070309020205020404" pitchFamily="49" charset="0"/>
              </a:rPr>
              <a:t>]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  </a:t>
            </a:r>
            <a:r>
              <a:rPr lang="en-US" altLang="en-US" sz="1633" dirty="0" err="1">
                <a:latin typeface="Courier New" panose="02070309020205020404" pitchFamily="49" charset="0"/>
              </a:rPr>
              <a:t>self._elements</a:t>
            </a:r>
            <a:r>
              <a:rPr lang="en-US" altLang="en-US" sz="1633" dirty="0">
                <a:latin typeface="Courier New" panose="02070309020205020404" pitchFamily="49" charset="0"/>
              </a:rPr>
              <a:t>[</a:t>
            </a:r>
            <a:r>
              <a:rPr lang="en-US" altLang="en-US" sz="1633" dirty="0" err="1">
                <a:latin typeface="Courier New" panose="02070309020205020404" pitchFamily="49" charset="0"/>
              </a:rPr>
              <a:t>ndx</a:t>
            </a:r>
            <a:r>
              <a:rPr lang="en-US" altLang="en-US" sz="1633" dirty="0">
                <a:latin typeface="Courier New" panose="02070309020205020404" pitchFamily="49" charset="0"/>
              </a:rPr>
              <a:t>] = </a:t>
            </a:r>
            <a:r>
              <a:rPr lang="en-US" altLang="en-US" sz="1633" dirty="0" err="1">
                <a:latin typeface="Courier New" panose="02070309020205020404" pitchFamily="49" charset="0"/>
              </a:rPr>
              <a:t>self._elements</a:t>
            </a:r>
            <a:r>
              <a:rPr lang="en-US" altLang="en-US" sz="1633" dirty="0">
                <a:latin typeface="Courier New" panose="02070309020205020404" pitchFamily="49" charset="0"/>
              </a:rPr>
              <a:t>[parent]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  </a:t>
            </a:r>
            <a:r>
              <a:rPr lang="en-US" altLang="en-US" sz="1633" dirty="0" err="1">
                <a:latin typeface="Courier New" panose="02070309020205020404" pitchFamily="49" charset="0"/>
              </a:rPr>
              <a:t>self._elements</a:t>
            </a:r>
            <a:r>
              <a:rPr lang="en-US" altLang="en-US" sz="1633" dirty="0">
                <a:latin typeface="Courier New" panose="02070309020205020404" pitchFamily="49" charset="0"/>
              </a:rPr>
              <a:t>[parent] = </a:t>
            </a:r>
            <a:r>
              <a:rPr lang="en-US" altLang="en-US" sz="1633" dirty="0" err="1">
                <a:latin typeface="Courier New" panose="02070309020205020404" pitchFamily="49" charset="0"/>
              </a:rPr>
              <a:t>tmp</a:t>
            </a:r>
            <a:endParaRPr lang="en-US" altLang="en-US" sz="1633" dirty="0">
              <a:latin typeface="Courier New" panose="02070309020205020404" pitchFamily="49" charset="0"/>
            </a:endParaRP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  self._</a:t>
            </a:r>
            <a:r>
              <a:rPr lang="en-US" altLang="en-US" sz="1633" dirty="0" err="1">
                <a:latin typeface="Courier New" panose="02070309020205020404" pitchFamily="49" charset="0"/>
              </a:rPr>
              <a:t>sift_up</a:t>
            </a:r>
            <a:r>
              <a:rPr lang="en-US" altLang="en-US" sz="1633" dirty="0">
                <a:latin typeface="Courier New" panose="02070309020205020404" pitchFamily="49" charset="0"/>
              </a:rPr>
              <a:t>( parent )</a:t>
            </a:r>
          </a:p>
          <a:p>
            <a:pPr>
              <a:lnSpc>
                <a:spcPct val="94000"/>
              </a:lnSpc>
            </a:pPr>
            <a:endParaRPr lang="en-US" altLang="en-US" sz="1633" dirty="0">
              <a:latin typeface="Courier New" panose="02070309020205020404" pitchFamily="49" charset="0"/>
            </a:endParaRPr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auto">
          <a:xfrm>
            <a:off x="7952160" y="1244520"/>
            <a:ext cx="1658880" cy="207360"/>
          </a:xfrm>
          <a:prstGeom prst="roundRect">
            <a:avLst>
              <a:gd name="adj" fmla="val 694"/>
            </a:avLst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801" rIns="0" bIns="0" anchor="ctr" anchorCtr="1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/>
            <a:r>
              <a:rPr lang="en-US" altLang="en-US" sz="1451">
                <a:solidFill>
                  <a:srgbClr val="FFFFFF"/>
                </a:solidFill>
              </a:rPr>
              <a:t>arrayheap.py</a:t>
            </a:r>
          </a:p>
        </p:txBody>
      </p:sp>
    </p:spTree>
    <p:extLst>
      <p:ext uri="{BB962C8B-B14F-4D97-AF65-F5344CB8AC3E}">
        <p14:creationId xmlns:p14="http://schemas.microsoft.com/office/powerpoint/2010/main" val="18031155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Heap – Class Definition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18F8-A323-4577-BE0A-C8682122C9A3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76802" name="Line 2"/>
          <p:cNvSpPr>
            <a:spLocks noChangeShapeType="1"/>
          </p:cNvSpPr>
          <p:nvPr/>
        </p:nvSpPr>
        <p:spPr bwMode="auto">
          <a:xfrm>
            <a:off x="2768160" y="1451881"/>
            <a:ext cx="6842880" cy="144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2821441" y="1794601"/>
            <a:ext cx="6595200" cy="4108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12343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1633" b="1" dirty="0">
                <a:latin typeface="Courier New" panose="02070309020205020404" pitchFamily="49" charset="0"/>
              </a:rPr>
              <a:t>class</a:t>
            </a:r>
            <a:r>
              <a:rPr lang="en-US" altLang="en-US" sz="1633" dirty="0">
                <a:latin typeface="Courier New" panose="02070309020205020404" pitchFamily="49" charset="0"/>
              </a:rPr>
              <a:t> </a:t>
            </a:r>
            <a:r>
              <a:rPr lang="en-US" altLang="en-US" sz="1633" dirty="0" err="1">
                <a:latin typeface="Courier New" panose="02070309020205020404" pitchFamily="49" charset="0"/>
              </a:rPr>
              <a:t>MaxHeap</a:t>
            </a:r>
            <a:r>
              <a:rPr lang="en-US" altLang="en-US" sz="1633" dirty="0">
                <a:latin typeface="Courier New" panose="02070309020205020404" pitchFamily="49" charset="0"/>
              </a:rPr>
              <a:t> :</a:t>
            </a:r>
          </a:p>
          <a:p>
            <a:pPr>
              <a:lnSpc>
                <a:spcPct val="94000"/>
              </a:lnSpc>
            </a:pPr>
            <a:r>
              <a:rPr lang="en-US" altLang="en-US" sz="1633" i="1" dirty="0">
                <a:solidFill>
                  <a:srgbClr val="003B7C"/>
                </a:solidFill>
                <a:latin typeface="Courier New" panose="02070309020205020404" pitchFamily="49" charset="0"/>
              </a:rPr>
              <a:t># ...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</a:t>
            </a:r>
            <a:r>
              <a:rPr lang="en-US" altLang="en-US" sz="1633" b="1" dirty="0" err="1">
                <a:latin typeface="Courier New" panose="02070309020205020404" pitchFamily="49" charset="0"/>
              </a:rPr>
              <a:t>def</a:t>
            </a:r>
            <a:r>
              <a:rPr lang="en-US" altLang="en-US" sz="1633" dirty="0">
                <a:latin typeface="Courier New" panose="02070309020205020404" pitchFamily="49" charset="0"/>
              </a:rPr>
              <a:t> extract( self ):    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</a:t>
            </a:r>
            <a:r>
              <a:rPr lang="en-US" altLang="en-US" sz="1633" b="1" dirty="0">
                <a:latin typeface="Courier New" panose="02070309020205020404" pitchFamily="49" charset="0"/>
              </a:rPr>
              <a:t>assert</a:t>
            </a:r>
            <a:r>
              <a:rPr lang="en-US" altLang="en-US" sz="1633" dirty="0">
                <a:latin typeface="Courier New" panose="02070309020205020404" pitchFamily="49" charset="0"/>
              </a:rPr>
              <a:t> </a:t>
            </a:r>
            <a:r>
              <a:rPr lang="en-US" altLang="en-US" sz="1633" dirty="0" err="1">
                <a:latin typeface="Courier New" panose="02070309020205020404" pitchFamily="49" charset="0"/>
              </a:rPr>
              <a:t>self._count</a:t>
            </a:r>
            <a:r>
              <a:rPr lang="en-US" altLang="en-US" sz="1633" dirty="0">
                <a:latin typeface="Courier New" panose="02070309020205020404" pitchFamily="49" charset="0"/>
              </a:rPr>
              <a:t> &gt; 0, 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     "Cannot extract from an empty heap."   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value = </a:t>
            </a:r>
            <a:r>
              <a:rPr lang="en-US" altLang="en-US" sz="1633" dirty="0" err="1">
                <a:latin typeface="Courier New" panose="02070309020205020404" pitchFamily="49" charset="0"/>
              </a:rPr>
              <a:t>self._elements</a:t>
            </a:r>
            <a:r>
              <a:rPr lang="en-US" altLang="en-US" sz="1633" dirty="0">
                <a:latin typeface="Courier New" panose="02070309020205020404" pitchFamily="49" charset="0"/>
              </a:rPr>
              <a:t>[0]    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</a:t>
            </a:r>
            <a:r>
              <a:rPr lang="en-US" altLang="en-US" sz="1633" dirty="0" err="1">
                <a:latin typeface="Courier New" panose="02070309020205020404" pitchFamily="49" charset="0"/>
              </a:rPr>
              <a:t>self._count</a:t>
            </a:r>
            <a:r>
              <a:rPr lang="en-US" altLang="en-US" sz="1633" dirty="0">
                <a:latin typeface="Courier New" panose="02070309020205020404" pitchFamily="49" charset="0"/>
              </a:rPr>
              <a:t> -= 1                              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</a:t>
            </a:r>
            <a:r>
              <a:rPr lang="en-US" altLang="en-US" sz="1633" dirty="0" err="1">
                <a:latin typeface="Courier New" panose="02070309020205020404" pitchFamily="49" charset="0"/>
              </a:rPr>
              <a:t>self._elements</a:t>
            </a:r>
            <a:r>
              <a:rPr lang="en-US" altLang="en-US" sz="1633" dirty="0">
                <a:latin typeface="Courier New" panose="02070309020205020404" pitchFamily="49" charset="0"/>
              </a:rPr>
              <a:t>[0] = </a:t>
            </a:r>
            <a:r>
              <a:rPr lang="en-US" altLang="en-US" sz="1633" dirty="0" err="1">
                <a:latin typeface="Courier New" panose="02070309020205020404" pitchFamily="49" charset="0"/>
              </a:rPr>
              <a:t>self._elements</a:t>
            </a:r>
            <a:r>
              <a:rPr lang="en-US" altLang="en-US" sz="1633" dirty="0">
                <a:latin typeface="Courier New" panose="02070309020205020404" pitchFamily="49" charset="0"/>
              </a:rPr>
              <a:t>[ </a:t>
            </a:r>
            <a:r>
              <a:rPr lang="en-US" altLang="en-US" sz="1633" dirty="0" err="1">
                <a:latin typeface="Courier New" panose="02070309020205020404" pitchFamily="49" charset="0"/>
              </a:rPr>
              <a:t>self._count</a:t>
            </a:r>
            <a:r>
              <a:rPr lang="en-US" altLang="en-US" sz="1633" dirty="0">
                <a:latin typeface="Courier New" panose="02070309020205020404" pitchFamily="49" charset="0"/>
              </a:rPr>
              <a:t> ]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self._</a:t>
            </a:r>
            <a:r>
              <a:rPr lang="en-US" altLang="en-US" sz="1633" dirty="0" err="1">
                <a:latin typeface="Courier New" panose="02070309020205020404" pitchFamily="49" charset="0"/>
              </a:rPr>
              <a:t>sift_down</a:t>
            </a:r>
            <a:r>
              <a:rPr lang="en-US" altLang="en-US" sz="1633" dirty="0">
                <a:latin typeface="Courier New" panose="02070309020205020404" pitchFamily="49" charset="0"/>
              </a:rPr>
              <a:t>( 0 )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return value</a:t>
            </a:r>
          </a:p>
          <a:p>
            <a:pPr>
              <a:lnSpc>
                <a:spcPct val="94000"/>
              </a:lnSpc>
            </a:pPr>
            <a:endParaRPr lang="en-US" altLang="en-US" sz="1633" dirty="0">
              <a:latin typeface="Courier New" panose="02070309020205020404" pitchFamily="49" charset="0"/>
            </a:endParaRPr>
          </a:p>
          <a:p>
            <a:pPr>
              <a:lnSpc>
                <a:spcPct val="94000"/>
              </a:lnSpc>
            </a:pPr>
            <a:endParaRPr lang="en-US" altLang="en-US" sz="1633" dirty="0">
              <a:latin typeface="Courier New" panose="02070309020205020404" pitchFamily="49" charset="0"/>
            </a:endParaRPr>
          </a:p>
        </p:txBody>
      </p:sp>
      <p:sp>
        <p:nvSpPr>
          <p:cNvPr id="76804" name="AutoShape 4"/>
          <p:cNvSpPr>
            <a:spLocks noChangeArrowheads="1"/>
          </p:cNvSpPr>
          <p:nvPr/>
        </p:nvSpPr>
        <p:spPr bwMode="auto">
          <a:xfrm>
            <a:off x="7952160" y="1244520"/>
            <a:ext cx="1658880" cy="207360"/>
          </a:xfrm>
          <a:prstGeom prst="roundRect">
            <a:avLst>
              <a:gd name="adj" fmla="val 694"/>
            </a:avLst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801" rIns="0" bIns="0" anchor="ctr" anchorCtr="1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/>
            <a:r>
              <a:rPr lang="en-US" altLang="en-US" sz="1451">
                <a:solidFill>
                  <a:srgbClr val="FFFFFF"/>
                </a:solidFill>
              </a:rPr>
              <a:t>arrayheap.py</a:t>
            </a:r>
          </a:p>
        </p:txBody>
      </p:sp>
    </p:spTree>
    <p:extLst>
      <p:ext uri="{BB962C8B-B14F-4D97-AF65-F5344CB8AC3E}">
        <p14:creationId xmlns:p14="http://schemas.microsoft.com/office/powerpoint/2010/main" val="23543420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the pattern of function sift-up(), write the function sift-down() when the top (root) item is removed.</a:t>
            </a:r>
          </a:p>
        </p:txBody>
      </p:sp>
    </p:spTree>
    <p:extLst>
      <p:ext uri="{BB962C8B-B14F-4D97-AF65-F5344CB8AC3E}">
        <p14:creationId xmlns:p14="http://schemas.microsoft.com/office/powerpoint/2010/main" val="13444353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Heap – Class Definition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9FD8-C5D6-4AEE-8E14-B33979A230A6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77826" name="Line 2"/>
          <p:cNvSpPr>
            <a:spLocks noChangeShapeType="1"/>
          </p:cNvSpPr>
          <p:nvPr/>
        </p:nvSpPr>
        <p:spPr bwMode="auto">
          <a:xfrm>
            <a:off x="2768160" y="1451881"/>
            <a:ext cx="6842880" cy="144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2580960" y="1795095"/>
            <a:ext cx="7217280" cy="4108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12343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1633" b="1" dirty="0">
                <a:latin typeface="Courier New" panose="02070309020205020404" pitchFamily="49" charset="0"/>
              </a:rPr>
              <a:t>class</a:t>
            </a:r>
            <a:r>
              <a:rPr lang="en-US" altLang="en-US" sz="1633" dirty="0">
                <a:latin typeface="Courier New" panose="02070309020205020404" pitchFamily="49" charset="0"/>
              </a:rPr>
              <a:t> </a:t>
            </a:r>
            <a:r>
              <a:rPr lang="en-US" altLang="en-US" sz="1633" dirty="0" err="1">
                <a:latin typeface="Courier New" panose="02070309020205020404" pitchFamily="49" charset="0"/>
              </a:rPr>
              <a:t>MaxHeap</a:t>
            </a:r>
            <a:r>
              <a:rPr lang="en-US" altLang="en-US" sz="1633" dirty="0">
                <a:latin typeface="Courier New" panose="02070309020205020404" pitchFamily="49" charset="0"/>
              </a:rPr>
              <a:t> :</a:t>
            </a:r>
          </a:p>
          <a:p>
            <a:pPr>
              <a:lnSpc>
                <a:spcPct val="94000"/>
              </a:lnSpc>
            </a:pPr>
            <a:r>
              <a:rPr lang="en-US" altLang="en-US" sz="1633" i="1" dirty="0">
                <a:solidFill>
                  <a:srgbClr val="003B7C"/>
                </a:solidFill>
                <a:latin typeface="Courier New" panose="02070309020205020404" pitchFamily="49" charset="0"/>
              </a:rPr>
              <a:t># ...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</a:t>
            </a:r>
            <a:r>
              <a:rPr lang="en-US" altLang="en-US" sz="1633" b="1" dirty="0" err="1">
                <a:latin typeface="Courier New" panose="02070309020205020404" pitchFamily="49" charset="0"/>
              </a:rPr>
              <a:t>def</a:t>
            </a:r>
            <a:r>
              <a:rPr lang="en-US" altLang="en-US" sz="1633" dirty="0">
                <a:latin typeface="Courier New" panose="02070309020205020404" pitchFamily="49" charset="0"/>
              </a:rPr>
              <a:t> _</a:t>
            </a:r>
            <a:r>
              <a:rPr lang="en-US" altLang="en-US" sz="1633" dirty="0" err="1">
                <a:latin typeface="Courier New" panose="02070309020205020404" pitchFamily="49" charset="0"/>
              </a:rPr>
              <a:t>sift_down</a:t>
            </a:r>
            <a:r>
              <a:rPr lang="en-US" altLang="en-US" sz="1633" dirty="0">
                <a:latin typeface="Courier New" panose="02070309020205020404" pitchFamily="49" charset="0"/>
              </a:rPr>
              <a:t>( self, </a:t>
            </a:r>
            <a:r>
              <a:rPr lang="en-US" altLang="en-US" sz="1633" dirty="0" err="1">
                <a:latin typeface="Courier New" panose="02070309020205020404" pitchFamily="49" charset="0"/>
              </a:rPr>
              <a:t>ndx</a:t>
            </a:r>
            <a:r>
              <a:rPr lang="en-US" altLang="en-US" sz="1633" dirty="0">
                <a:latin typeface="Courier New" panose="02070309020205020404" pitchFamily="49" charset="0"/>
              </a:rPr>
              <a:t> ):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left = 2 * </a:t>
            </a:r>
            <a:r>
              <a:rPr lang="en-US" altLang="en-US" sz="1633" dirty="0" err="1">
                <a:latin typeface="Courier New" panose="02070309020205020404" pitchFamily="49" charset="0"/>
              </a:rPr>
              <a:t>ndx</a:t>
            </a:r>
            <a:r>
              <a:rPr lang="en-US" altLang="en-US" sz="1633" dirty="0">
                <a:latin typeface="Courier New" panose="02070309020205020404" pitchFamily="49" charset="0"/>
              </a:rPr>
              <a:t> + 1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right = 2 * </a:t>
            </a:r>
            <a:r>
              <a:rPr lang="en-US" altLang="en-US" sz="1633" dirty="0" err="1">
                <a:latin typeface="Courier New" panose="02070309020205020404" pitchFamily="49" charset="0"/>
              </a:rPr>
              <a:t>ndx</a:t>
            </a:r>
            <a:r>
              <a:rPr lang="en-US" altLang="en-US" sz="1633" dirty="0">
                <a:latin typeface="Courier New" panose="02070309020205020404" pitchFamily="49" charset="0"/>
              </a:rPr>
              <a:t> + 2    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largest = </a:t>
            </a:r>
            <a:r>
              <a:rPr lang="en-US" altLang="en-US" sz="1633" dirty="0" err="1">
                <a:latin typeface="Courier New" panose="02070309020205020404" pitchFamily="49" charset="0"/>
              </a:rPr>
              <a:t>ndx</a:t>
            </a:r>
            <a:endParaRPr lang="en-US" altLang="en-US" sz="1633" dirty="0">
              <a:latin typeface="Courier New" panose="02070309020205020404" pitchFamily="49" charset="0"/>
            </a:endParaRP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</a:t>
            </a:r>
            <a:r>
              <a:rPr lang="en-US" altLang="en-US" sz="1633" b="1" dirty="0">
                <a:latin typeface="Courier New" panose="02070309020205020404" pitchFamily="49" charset="0"/>
              </a:rPr>
              <a:t>if</a:t>
            </a:r>
            <a:r>
              <a:rPr lang="en-US" altLang="en-US" sz="1633" dirty="0">
                <a:latin typeface="Courier New" panose="02070309020205020404" pitchFamily="49" charset="0"/>
              </a:rPr>
              <a:t> left &lt; </a:t>
            </a:r>
            <a:r>
              <a:rPr lang="en-US" altLang="en-US" sz="1633" dirty="0" err="1">
                <a:latin typeface="Courier New" panose="02070309020205020404" pitchFamily="49" charset="0"/>
              </a:rPr>
              <a:t>self._count</a:t>
            </a:r>
            <a:r>
              <a:rPr lang="en-US" altLang="en-US" sz="1633" dirty="0">
                <a:latin typeface="Courier New" panose="02070309020205020404" pitchFamily="49" charset="0"/>
              </a:rPr>
              <a:t> </a:t>
            </a:r>
            <a:r>
              <a:rPr lang="en-US" altLang="en-US" sz="1633" b="1" dirty="0">
                <a:latin typeface="Courier New" panose="02070309020205020404" pitchFamily="49" charset="0"/>
              </a:rPr>
              <a:t>and</a:t>
            </a:r>
            <a:r>
              <a:rPr lang="en-US" altLang="en-US" sz="1633" dirty="0">
                <a:latin typeface="Courier New" panose="02070309020205020404" pitchFamily="49" charset="0"/>
              </a:rPr>
              <a:t> \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 </a:t>
            </a:r>
            <a:r>
              <a:rPr lang="en-US" altLang="en-US" sz="1633" dirty="0" err="1">
                <a:latin typeface="Courier New" panose="02070309020205020404" pitchFamily="49" charset="0"/>
              </a:rPr>
              <a:t>self._elements</a:t>
            </a:r>
            <a:r>
              <a:rPr lang="en-US" altLang="en-US" sz="1633" dirty="0">
                <a:latin typeface="Courier New" panose="02070309020205020404" pitchFamily="49" charset="0"/>
              </a:rPr>
              <a:t>[left] &gt;= </a:t>
            </a:r>
            <a:r>
              <a:rPr lang="en-US" altLang="en-US" sz="1633" dirty="0" err="1">
                <a:latin typeface="Courier New" panose="02070309020205020404" pitchFamily="49" charset="0"/>
              </a:rPr>
              <a:t>self._elements</a:t>
            </a:r>
            <a:r>
              <a:rPr lang="en-US" altLang="en-US" sz="1633" dirty="0">
                <a:latin typeface="Courier New" panose="02070309020205020404" pitchFamily="49" charset="0"/>
              </a:rPr>
              <a:t>[largest] :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largest = left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</a:t>
            </a:r>
            <a:r>
              <a:rPr lang="en-US" altLang="en-US" sz="1633" b="1" dirty="0" err="1">
                <a:latin typeface="Courier New" panose="02070309020205020404" pitchFamily="49" charset="0"/>
              </a:rPr>
              <a:t>elif</a:t>
            </a:r>
            <a:r>
              <a:rPr lang="en-US" altLang="en-US" sz="1633" dirty="0">
                <a:latin typeface="Courier New" panose="02070309020205020404" pitchFamily="49" charset="0"/>
              </a:rPr>
              <a:t> right &lt; </a:t>
            </a:r>
            <a:r>
              <a:rPr lang="en-US" altLang="en-US" sz="1633" dirty="0" err="1">
                <a:latin typeface="Courier New" panose="02070309020205020404" pitchFamily="49" charset="0"/>
              </a:rPr>
              <a:t>self._count</a:t>
            </a:r>
            <a:r>
              <a:rPr lang="en-US" altLang="en-US" sz="1633" dirty="0">
                <a:latin typeface="Courier New" panose="02070309020205020404" pitchFamily="49" charset="0"/>
              </a:rPr>
              <a:t> </a:t>
            </a:r>
            <a:r>
              <a:rPr lang="en-US" altLang="en-US" sz="1633" b="1" dirty="0">
                <a:latin typeface="Courier New" panose="02070309020205020404" pitchFamily="49" charset="0"/>
              </a:rPr>
              <a:t>and</a:t>
            </a:r>
            <a:r>
              <a:rPr lang="en-US" altLang="en-US" sz="1633" dirty="0">
                <a:latin typeface="Courier New" panose="02070309020205020404" pitchFamily="49" charset="0"/>
              </a:rPr>
              <a:t> \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   </a:t>
            </a:r>
            <a:r>
              <a:rPr lang="en-US" altLang="en-US" sz="1633" dirty="0" err="1">
                <a:latin typeface="Courier New" panose="02070309020205020404" pitchFamily="49" charset="0"/>
              </a:rPr>
              <a:t>self._elements</a:t>
            </a:r>
            <a:r>
              <a:rPr lang="en-US" altLang="en-US" sz="1633" dirty="0">
                <a:latin typeface="Courier New" panose="02070309020205020404" pitchFamily="49" charset="0"/>
              </a:rPr>
              <a:t>[right] &gt;= </a:t>
            </a:r>
            <a:r>
              <a:rPr lang="en-US" altLang="en-US" sz="1633" dirty="0" err="1">
                <a:latin typeface="Courier New" panose="02070309020205020404" pitchFamily="49" charset="0"/>
              </a:rPr>
              <a:t>self._elements</a:t>
            </a:r>
            <a:r>
              <a:rPr lang="en-US" altLang="en-US" sz="1633" dirty="0">
                <a:latin typeface="Courier New" panose="02070309020205020404" pitchFamily="49" charset="0"/>
              </a:rPr>
              <a:t>[largest]: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largest = right      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</a:t>
            </a:r>
            <a:r>
              <a:rPr lang="en-US" altLang="en-US" sz="1633" b="1" dirty="0">
                <a:latin typeface="Courier New" panose="02070309020205020404" pitchFamily="49" charset="0"/>
              </a:rPr>
              <a:t>if</a:t>
            </a:r>
            <a:r>
              <a:rPr lang="en-US" altLang="en-US" sz="1633" dirty="0">
                <a:latin typeface="Courier New" panose="02070309020205020404" pitchFamily="49" charset="0"/>
              </a:rPr>
              <a:t> largest != </a:t>
            </a:r>
            <a:r>
              <a:rPr lang="en-US" altLang="en-US" sz="1633" dirty="0" err="1">
                <a:latin typeface="Courier New" panose="02070309020205020404" pitchFamily="49" charset="0"/>
              </a:rPr>
              <a:t>ndx</a:t>
            </a:r>
            <a:r>
              <a:rPr lang="en-US" altLang="en-US" sz="1633" dirty="0">
                <a:latin typeface="Courier New" panose="02070309020205020404" pitchFamily="49" charset="0"/>
              </a:rPr>
              <a:t> :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</a:t>
            </a:r>
            <a:r>
              <a:rPr lang="en-US" altLang="en-US" sz="1633" dirty="0" err="1">
                <a:latin typeface="Courier New" panose="02070309020205020404" pitchFamily="49" charset="0"/>
              </a:rPr>
              <a:t>self.swap</a:t>
            </a:r>
            <a:r>
              <a:rPr lang="en-US" altLang="en-US" sz="1633" dirty="0">
                <a:latin typeface="Courier New" panose="02070309020205020404" pitchFamily="49" charset="0"/>
              </a:rPr>
              <a:t>( </a:t>
            </a:r>
            <a:r>
              <a:rPr lang="en-US" altLang="en-US" sz="1633" dirty="0" err="1">
                <a:latin typeface="Courier New" panose="02070309020205020404" pitchFamily="49" charset="0"/>
              </a:rPr>
              <a:t>self._elements</a:t>
            </a:r>
            <a:r>
              <a:rPr lang="en-US" altLang="en-US" sz="1633" dirty="0">
                <a:latin typeface="Courier New" panose="02070309020205020404" pitchFamily="49" charset="0"/>
              </a:rPr>
              <a:t>[</a:t>
            </a:r>
            <a:r>
              <a:rPr lang="en-US" altLang="en-US" sz="1633" dirty="0" err="1">
                <a:latin typeface="Courier New" panose="02070309020205020404" pitchFamily="49" charset="0"/>
              </a:rPr>
              <a:t>ndx</a:t>
            </a:r>
            <a:r>
              <a:rPr lang="en-US" altLang="en-US" sz="1633" dirty="0">
                <a:latin typeface="Courier New" panose="02070309020205020404" pitchFamily="49" charset="0"/>
              </a:rPr>
              <a:t>], </a:t>
            </a:r>
            <a:r>
              <a:rPr lang="en-US" altLang="en-US" sz="1633" dirty="0" err="1">
                <a:latin typeface="Courier New" panose="02070309020205020404" pitchFamily="49" charset="0"/>
              </a:rPr>
              <a:t>self._elements</a:t>
            </a:r>
            <a:r>
              <a:rPr lang="en-US" altLang="en-US" sz="1633" dirty="0">
                <a:latin typeface="Courier New" panose="02070309020205020404" pitchFamily="49" charset="0"/>
              </a:rPr>
              <a:t>[largest] )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self._</a:t>
            </a:r>
            <a:r>
              <a:rPr lang="en-US" altLang="en-US" sz="1633" dirty="0" err="1">
                <a:latin typeface="Courier New" panose="02070309020205020404" pitchFamily="49" charset="0"/>
              </a:rPr>
              <a:t>sift_down</a:t>
            </a:r>
            <a:r>
              <a:rPr lang="en-US" altLang="en-US" sz="1633" dirty="0">
                <a:latin typeface="Courier New" panose="02070309020205020404" pitchFamily="49" charset="0"/>
              </a:rPr>
              <a:t>( largest )</a:t>
            </a:r>
          </a:p>
          <a:p>
            <a:pPr>
              <a:lnSpc>
                <a:spcPct val="94000"/>
              </a:lnSpc>
            </a:pPr>
            <a:endParaRPr lang="en-US" altLang="en-US" sz="1633" dirty="0">
              <a:latin typeface="Courier New" panose="02070309020205020404" pitchFamily="49" charset="0"/>
            </a:endParaRPr>
          </a:p>
        </p:txBody>
      </p:sp>
      <p:sp>
        <p:nvSpPr>
          <p:cNvPr id="77828" name="AutoShape 4"/>
          <p:cNvSpPr>
            <a:spLocks noChangeArrowheads="1"/>
          </p:cNvSpPr>
          <p:nvPr/>
        </p:nvSpPr>
        <p:spPr bwMode="auto">
          <a:xfrm>
            <a:off x="7952160" y="1244520"/>
            <a:ext cx="1658880" cy="207360"/>
          </a:xfrm>
          <a:prstGeom prst="roundRect">
            <a:avLst>
              <a:gd name="adj" fmla="val 694"/>
            </a:avLst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801" rIns="0" bIns="0" anchor="ctr" anchorCtr="1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/>
            <a:r>
              <a:rPr lang="en-US" altLang="en-US" sz="1451">
                <a:solidFill>
                  <a:srgbClr val="FFFFFF"/>
                </a:solidFill>
              </a:rPr>
              <a:t>arrayheap.py</a:t>
            </a:r>
          </a:p>
        </p:txBody>
      </p:sp>
    </p:spTree>
    <p:extLst>
      <p:ext uri="{BB962C8B-B14F-4D97-AF65-F5344CB8AC3E}">
        <p14:creationId xmlns:p14="http://schemas.microsoft.com/office/powerpoint/2010/main" val="30096199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Heap Example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Physical view of adding value 90.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1/25/2022</a:t>
            </a:fld>
            <a:endParaRPr lang="en-US" altLang="en-US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760" y="2432521"/>
            <a:ext cx="8190720" cy="2797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66788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Expression Tree Construction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An expression tree is constructed by parsing the expression and examining the tokens.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New nodes are inserted as the tokens are examined.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Each set of parentheses will consist of:</a:t>
            </a:r>
          </a:p>
          <a:p>
            <a:pPr marL="1175057" lvl="2" indent="-260644">
              <a:buSzPct val="75000"/>
              <a:buFont typeface="Symbol" panose="05050102010706020507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an interior node for the operator</a:t>
            </a:r>
          </a:p>
          <a:p>
            <a:pPr marL="1175057" lvl="2" indent="-260644">
              <a:buSzPct val="75000"/>
              <a:buFont typeface="Symbol" panose="05050102010706020507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two children either single valued or a </a:t>
            </a:r>
            <a:r>
              <a:rPr lang="en-US" altLang="en-US" dirty="0" err="1"/>
              <a:t>subexperssion</a:t>
            </a:r>
            <a:r>
              <a:rPr lang="en-US" alt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1/25/2022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76815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Heap Example</a:t>
            </a:r>
          </a:p>
        </p:txBody>
      </p:sp>
      <p:sp>
        <p:nvSpPr>
          <p:cNvPr id="7987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Physical view of adding value 90.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1/25/2022</a:t>
            </a:fld>
            <a:endParaRPr lang="en-US" altLang="en-US"/>
          </a:p>
        </p:txBody>
      </p:sp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281" y="2544841"/>
            <a:ext cx="8190720" cy="273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20631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Heap Analysis</a:t>
            </a:r>
          </a:p>
        </p:txBody>
      </p:sp>
      <p:sp>
        <p:nvSpPr>
          <p:cNvPr id="8089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Assume a heap containing </a:t>
            </a:r>
            <a:r>
              <a:rPr lang="en-US" altLang="en-US" i="1"/>
              <a:t>n</a:t>
            </a:r>
            <a:r>
              <a:rPr lang="en-US" altLang="en-US"/>
              <a:t> elements: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Insertion:   </a:t>
            </a:r>
            <a:r>
              <a:rPr lang="en-US" altLang="en-US" i="1"/>
              <a:t>O(log n)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Extraction:   </a:t>
            </a:r>
            <a:r>
              <a:rPr lang="en-US" altLang="en-US" i="1"/>
              <a:t>O(log 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1/25/2022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045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The Heapsort</a:t>
            </a:r>
          </a:p>
        </p:txBody>
      </p:sp>
      <p:sp>
        <p:nvSpPr>
          <p:cNvPr id="8499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The simplicity and efficiency of the heap structure can be applied to the sorting problem.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Build a heap from a sequence of unsorted keys.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Extract the keys from the heap to create a sorted sequence.</a:t>
            </a:r>
          </a:p>
          <a:p>
            <a:pPr marL="391686" indent="-293764">
              <a:spcBef>
                <a:spcPts val="3266"/>
              </a:spcBef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Very efficient:  </a:t>
            </a:r>
            <a:r>
              <a:rPr lang="en-US" altLang="en-US" i="1"/>
              <a:t>O(n log n)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1/25/2022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86545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Heapsort Implementation</a:t>
            </a:r>
          </a:p>
        </p:txBody>
      </p:sp>
      <p:sp>
        <p:nvSpPr>
          <p:cNvPr id="8601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A simple implementation is provided below.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1/25/2022</a:t>
            </a:fld>
            <a:endParaRPr lang="en-US" altLang="en-US"/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2847361" y="2474281"/>
            <a:ext cx="6498720" cy="339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13715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1814" b="1" dirty="0" err="1">
                <a:latin typeface="Courier New" panose="02070309020205020404" pitchFamily="49" charset="0"/>
              </a:rPr>
              <a:t>def</a:t>
            </a:r>
            <a:r>
              <a:rPr lang="en-US" altLang="en-US" sz="1814" dirty="0">
                <a:latin typeface="Courier New" panose="02070309020205020404" pitchFamily="49" charset="0"/>
              </a:rPr>
              <a:t> </a:t>
            </a:r>
            <a:r>
              <a:rPr lang="en-US" altLang="en-US" sz="1814" dirty="0" err="1">
                <a:latin typeface="Courier New" panose="02070309020205020404" pitchFamily="49" charset="0"/>
              </a:rPr>
              <a:t>simple_heap_sort</a:t>
            </a:r>
            <a:r>
              <a:rPr lang="en-US" altLang="en-US" sz="1814" dirty="0">
                <a:latin typeface="Courier New" panose="02070309020205020404" pitchFamily="49" charset="0"/>
              </a:rPr>
              <a:t>( </a:t>
            </a:r>
            <a:r>
              <a:rPr lang="en-US" altLang="en-US" sz="1814" dirty="0" err="1">
                <a:latin typeface="Courier New" panose="02070309020205020404" pitchFamily="49" charset="0"/>
              </a:rPr>
              <a:t>the_seq</a:t>
            </a:r>
            <a:r>
              <a:rPr lang="en-US" altLang="en-US" sz="1814" dirty="0">
                <a:latin typeface="Courier New" panose="02070309020205020404" pitchFamily="49" charset="0"/>
              </a:rPr>
              <a:t> ):</a:t>
            </a:r>
          </a:p>
          <a:p>
            <a:pPr>
              <a:lnSpc>
                <a:spcPct val="94000"/>
              </a:lnSpc>
            </a:pPr>
            <a:r>
              <a:rPr lang="en-US" altLang="en-US" sz="1814" i="1" dirty="0">
                <a:solidFill>
                  <a:srgbClr val="003B7C"/>
                </a:solidFill>
                <a:latin typeface="Courier New" panose="02070309020205020404" pitchFamily="49" charset="0"/>
              </a:rPr>
              <a:t>  # Create an array-based max-heap.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n = </a:t>
            </a:r>
            <a:r>
              <a:rPr lang="en-US" altLang="en-US" sz="1814" dirty="0" err="1">
                <a:latin typeface="Courier New" panose="02070309020205020404" pitchFamily="49" charset="0"/>
              </a:rPr>
              <a:t>len</a:t>
            </a:r>
            <a:r>
              <a:rPr lang="en-US" altLang="en-US" sz="1814" dirty="0">
                <a:latin typeface="Courier New" panose="02070309020205020404" pitchFamily="49" charset="0"/>
              </a:rPr>
              <a:t>(</a:t>
            </a:r>
            <a:r>
              <a:rPr lang="en-US" altLang="en-US" sz="1814" dirty="0" err="1">
                <a:latin typeface="Courier New" panose="02070309020205020404" pitchFamily="49" charset="0"/>
              </a:rPr>
              <a:t>the_seq</a:t>
            </a:r>
            <a:r>
              <a:rPr lang="en-US" altLang="en-US" sz="1814" dirty="0">
                <a:latin typeface="Courier New" panose="02070309020205020404" pitchFamily="49" charset="0"/>
              </a:rPr>
              <a:t>)  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heap = </a:t>
            </a:r>
            <a:r>
              <a:rPr lang="en-US" altLang="en-US" sz="1814" dirty="0" err="1">
                <a:latin typeface="Courier New" panose="02070309020205020404" pitchFamily="49" charset="0"/>
              </a:rPr>
              <a:t>MaxHeap</a:t>
            </a:r>
            <a:r>
              <a:rPr lang="en-US" altLang="en-US" sz="1814" dirty="0">
                <a:latin typeface="Courier New" panose="02070309020205020404" pitchFamily="49" charset="0"/>
              </a:rPr>
              <a:t>( n )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94000"/>
              </a:lnSpc>
            </a:pPr>
            <a:r>
              <a:rPr lang="en-US" altLang="en-US" sz="1814" i="1" dirty="0">
                <a:solidFill>
                  <a:srgbClr val="003B7C"/>
                </a:solidFill>
                <a:latin typeface="Courier New" panose="02070309020205020404" pitchFamily="49" charset="0"/>
              </a:rPr>
              <a:t>  # Build a max-heap from the list of values.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</a:t>
            </a:r>
            <a:r>
              <a:rPr lang="en-US" altLang="en-US" sz="1814" b="1" dirty="0">
                <a:latin typeface="Courier New" panose="02070309020205020404" pitchFamily="49" charset="0"/>
              </a:rPr>
              <a:t>for</a:t>
            </a:r>
            <a:r>
              <a:rPr lang="en-US" altLang="en-US" sz="1814" dirty="0">
                <a:latin typeface="Courier New" panose="02070309020205020404" pitchFamily="49" charset="0"/>
              </a:rPr>
              <a:t> item </a:t>
            </a:r>
            <a:r>
              <a:rPr lang="en-US" altLang="en-US" sz="1814" b="1" dirty="0">
                <a:latin typeface="Courier New" panose="02070309020205020404" pitchFamily="49" charset="0"/>
              </a:rPr>
              <a:t>in</a:t>
            </a:r>
            <a:r>
              <a:rPr lang="en-US" altLang="en-US" sz="1814" dirty="0">
                <a:latin typeface="Courier New" panose="02070309020205020404" pitchFamily="49" charset="0"/>
              </a:rPr>
              <a:t> </a:t>
            </a:r>
            <a:r>
              <a:rPr lang="en-US" altLang="en-US" sz="1814" dirty="0" err="1">
                <a:latin typeface="Courier New" panose="02070309020205020404" pitchFamily="49" charset="0"/>
              </a:rPr>
              <a:t>the_seq</a:t>
            </a:r>
            <a:r>
              <a:rPr lang="en-US" altLang="en-US" sz="1814" dirty="0">
                <a:latin typeface="Courier New" panose="02070309020205020404" pitchFamily="49" charset="0"/>
              </a:rPr>
              <a:t> :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</a:t>
            </a:r>
            <a:r>
              <a:rPr lang="en-US" altLang="en-US" sz="1814" dirty="0" err="1">
                <a:latin typeface="Courier New" panose="02070309020205020404" pitchFamily="49" charset="0"/>
              </a:rPr>
              <a:t>heap.add</a:t>
            </a:r>
            <a:r>
              <a:rPr lang="en-US" altLang="en-US" sz="1814" dirty="0">
                <a:latin typeface="Courier New" panose="02070309020205020404" pitchFamily="49" charset="0"/>
              </a:rPr>
              <a:t>( item )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 </a:t>
            </a:r>
          </a:p>
          <a:p>
            <a:pPr>
              <a:lnSpc>
                <a:spcPct val="94000"/>
              </a:lnSpc>
            </a:pPr>
            <a:r>
              <a:rPr lang="en-US" altLang="en-US" sz="1814" i="1" dirty="0">
                <a:solidFill>
                  <a:srgbClr val="003B7C"/>
                </a:solidFill>
                <a:latin typeface="Courier New" panose="02070309020205020404" pitchFamily="49" charset="0"/>
              </a:rPr>
              <a:t>  # Extract each value from the heap and store</a:t>
            </a:r>
          </a:p>
          <a:p>
            <a:pPr>
              <a:lnSpc>
                <a:spcPct val="94000"/>
              </a:lnSpc>
            </a:pPr>
            <a:r>
              <a:rPr lang="en-US" altLang="en-US" sz="1814" i="1" dirty="0">
                <a:solidFill>
                  <a:srgbClr val="003B7C"/>
                </a:solidFill>
                <a:latin typeface="Courier New" panose="02070309020205020404" pitchFamily="49" charset="0"/>
              </a:rPr>
              <a:t>  # them back into the list.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</a:t>
            </a:r>
            <a:r>
              <a:rPr lang="en-US" altLang="en-US" sz="1814" b="1" dirty="0">
                <a:latin typeface="Courier New" panose="02070309020205020404" pitchFamily="49" charset="0"/>
              </a:rPr>
              <a:t>for</a:t>
            </a:r>
            <a:r>
              <a:rPr lang="en-US" altLang="en-US" sz="1814" dirty="0">
                <a:latin typeface="Courier New" panose="02070309020205020404" pitchFamily="49" charset="0"/>
              </a:rPr>
              <a:t> </a:t>
            </a:r>
            <a:r>
              <a:rPr lang="en-US" altLang="en-US" sz="1814" dirty="0" err="1">
                <a:latin typeface="Courier New" panose="02070309020205020404" pitchFamily="49" charset="0"/>
              </a:rPr>
              <a:t>i</a:t>
            </a:r>
            <a:r>
              <a:rPr lang="en-US" altLang="en-US" sz="1814" dirty="0">
                <a:latin typeface="Courier New" panose="02070309020205020404" pitchFamily="49" charset="0"/>
              </a:rPr>
              <a:t> </a:t>
            </a:r>
            <a:r>
              <a:rPr lang="en-US" altLang="en-US" sz="1814" b="1" dirty="0">
                <a:latin typeface="Courier New" panose="02070309020205020404" pitchFamily="49" charset="0"/>
              </a:rPr>
              <a:t>in</a:t>
            </a:r>
            <a:r>
              <a:rPr lang="en-US" altLang="en-US" sz="1814" dirty="0">
                <a:latin typeface="Courier New" panose="02070309020205020404" pitchFamily="49" charset="0"/>
              </a:rPr>
              <a:t> range( n-1, -1, -1 ) : </a:t>
            </a:r>
            <a:r>
              <a:rPr lang="en-US" altLang="en-US" sz="1814" i="1" dirty="0">
                <a:solidFill>
                  <a:srgbClr val="0070C0"/>
                </a:solidFill>
                <a:latin typeface="Courier New" panose="02070309020205020404" pitchFamily="49" charset="0"/>
              </a:rPr>
              <a:t># small to large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# for I in range( n ) :  </a:t>
            </a:r>
            <a:r>
              <a:rPr lang="en-US" altLang="en-US" sz="1814" i="1" dirty="0">
                <a:solidFill>
                  <a:srgbClr val="0070C0"/>
                </a:solidFill>
                <a:latin typeface="Courier New" panose="02070309020205020404" pitchFamily="49" charset="0"/>
              </a:rPr>
              <a:t># large to small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</a:t>
            </a:r>
            <a:r>
              <a:rPr lang="en-US" altLang="en-US" sz="1814" dirty="0" err="1">
                <a:latin typeface="Courier New" panose="02070309020205020404" pitchFamily="49" charset="0"/>
              </a:rPr>
              <a:t>theSeq</a:t>
            </a:r>
            <a:r>
              <a:rPr lang="en-US" altLang="en-US" sz="1814" dirty="0">
                <a:latin typeface="Courier New" panose="02070309020205020404" pitchFamily="49" charset="0"/>
              </a:rPr>
              <a:t>[</a:t>
            </a:r>
            <a:r>
              <a:rPr lang="en-US" altLang="en-US" sz="1814" dirty="0" err="1">
                <a:latin typeface="Courier New" panose="02070309020205020404" pitchFamily="49" charset="0"/>
              </a:rPr>
              <a:t>i</a:t>
            </a:r>
            <a:r>
              <a:rPr lang="en-US" altLang="en-US" sz="1814" dirty="0">
                <a:latin typeface="Courier New" panose="02070309020205020404" pitchFamily="49" charset="0"/>
              </a:rPr>
              <a:t>] = </a:t>
            </a:r>
            <a:r>
              <a:rPr lang="en-US" altLang="en-US" sz="1814" dirty="0" err="1">
                <a:latin typeface="Courier New" panose="02070309020205020404" pitchFamily="49" charset="0"/>
              </a:rPr>
              <a:t>heap.extract</a:t>
            </a:r>
            <a:r>
              <a:rPr lang="en-US" altLang="en-US" sz="1814" dirty="0"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888871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The Heapsort</a:t>
            </a:r>
          </a:p>
        </p:txBody>
      </p:sp>
      <p:sp>
        <p:nvSpPr>
          <p:cNvPr id="8499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The simplicity and efficiency of the heap structure can be applied to the sorting problem.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Build a heap from a sequence of unsorted keys.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Extract the keys from the heap to create a sorted sequence.</a:t>
            </a:r>
          </a:p>
          <a:p>
            <a:pPr marL="391686" indent="-293764">
              <a:spcBef>
                <a:spcPts val="3266"/>
              </a:spcBef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Very efficient:  </a:t>
            </a:r>
            <a:r>
              <a:rPr lang="en-US" altLang="en-US" i="1"/>
              <a:t>O(n log n)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1/25/2022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56490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Heapsort Implementation</a:t>
            </a:r>
          </a:p>
        </p:txBody>
      </p:sp>
      <p:sp>
        <p:nvSpPr>
          <p:cNvPr id="8601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A simple implementation is provided below.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1/25/2022</a:t>
            </a:fld>
            <a:endParaRPr lang="en-US" altLang="en-US"/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2847361" y="2474281"/>
            <a:ext cx="6498720" cy="339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13715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1814" b="1" dirty="0" err="1">
                <a:latin typeface="Courier New" panose="02070309020205020404" pitchFamily="49" charset="0"/>
              </a:rPr>
              <a:t>def</a:t>
            </a:r>
            <a:r>
              <a:rPr lang="en-US" altLang="en-US" sz="1814" dirty="0">
                <a:latin typeface="Courier New" panose="02070309020205020404" pitchFamily="49" charset="0"/>
              </a:rPr>
              <a:t> </a:t>
            </a:r>
            <a:r>
              <a:rPr lang="en-US" altLang="en-US" sz="1814" dirty="0" err="1">
                <a:latin typeface="Courier New" panose="02070309020205020404" pitchFamily="49" charset="0"/>
              </a:rPr>
              <a:t>simple_heap_sort</a:t>
            </a:r>
            <a:r>
              <a:rPr lang="en-US" altLang="en-US" sz="1814" dirty="0">
                <a:latin typeface="Courier New" panose="02070309020205020404" pitchFamily="49" charset="0"/>
              </a:rPr>
              <a:t>( </a:t>
            </a:r>
            <a:r>
              <a:rPr lang="en-US" altLang="en-US" sz="1814" dirty="0" err="1">
                <a:latin typeface="Courier New" panose="02070309020205020404" pitchFamily="49" charset="0"/>
              </a:rPr>
              <a:t>the_seq</a:t>
            </a:r>
            <a:r>
              <a:rPr lang="en-US" altLang="en-US" sz="1814" dirty="0">
                <a:latin typeface="Courier New" panose="02070309020205020404" pitchFamily="49" charset="0"/>
              </a:rPr>
              <a:t> ):</a:t>
            </a:r>
          </a:p>
          <a:p>
            <a:pPr>
              <a:lnSpc>
                <a:spcPct val="94000"/>
              </a:lnSpc>
            </a:pPr>
            <a:r>
              <a:rPr lang="en-US" altLang="en-US" sz="1814" i="1" dirty="0">
                <a:solidFill>
                  <a:srgbClr val="003B7C"/>
                </a:solidFill>
                <a:latin typeface="Courier New" panose="02070309020205020404" pitchFamily="49" charset="0"/>
              </a:rPr>
              <a:t>  # Create an array-based max-heap.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n = </a:t>
            </a:r>
            <a:r>
              <a:rPr lang="en-US" altLang="en-US" sz="1814" dirty="0" err="1">
                <a:latin typeface="Courier New" panose="02070309020205020404" pitchFamily="49" charset="0"/>
              </a:rPr>
              <a:t>len</a:t>
            </a:r>
            <a:r>
              <a:rPr lang="en-US" altLang="en-US" sz="1814" dirty="0">
                <a:latin typeface="Courier New" panose="02070309020205020404" pitchFamily="49" charset="0"/>
              </a:rPr>
              <a:t>(</a:t>
            </a:r>
            <a:r>
              <a:rPr lang="en-US" altLang="en-US" sz="1814" dirty="0" err="1">
                <a:latin typeface="Courier New" panose="02070309020205020404" pitchFamily="49" charset="0"/>
              </a:rPr>
              <a:t>the_seq</a:t>
            </a:r>
            <a:r>
              <a:rPr lang="en-US" altLang="en-US" sz="1814" dirty="0">
                <a:latin typeface="Courier New" panose="02070309020205020404" pitchFamily="49" charset="0"/>
              </a:rPr>
              <a:t>)  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heap = </a:t>
            </a:r>
            <a:r>
              <a:rPr lang="en-US" altLang="en-US" sz="1814" dirty="0" err="1">
                <a:latin typeface="Courier New" panose="02070309020205020404" pitchFamily="49" charset="0"/>
              </a:rPr>
              <a:t>MaxHeap</a:t>
            </a:r>
            <a:r>
              <a:rPr lang="en-US" altLang="en-US" sz="1814" dirty="0">
                <a:latin typeface="Courier New" panose="02070309020205020404" pitchFamily="49" charset="0"/>
              </a:rPr>
              <a:t>( n )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94000"/>
              </a:lnSpc>
            </a:pPr>
            <a:r>
              <a:rPr lang="en-US" altLang="en-US" sz="1814" i="1" dirty="0">
                <a:solidFill>
                  <a:srgbClr val="003B7C"/>
                </a:solidFill>
                <a:latin typeface="Courier New" panose="02070309020205020404" pitchFamily="49" charset="0"/>
              </a:rPr>
              <a:t>  # Build a max-heap from the list of values.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</a:t>
            </a:r>
            <a:r>
              <a:rPr lang="en-US" altLang="en-US" sz="1814" b="1" dirty="0">
                <a:latin typeface="Courier New" panose="02070309020205020404" pitchFamily="49" charset="0"/>
              </a:rPr>
              <a:t>for</a:t>
            </a:r>
            <a:r>
              <a:rPr lang="en-US" altLang="en-US" sz="1814" dirty="0">
                <a:latin typeface="Courier New" panose="02070309020205020404" pitchFamily="49" charset="0"/>
              </a:rPr>
              <a:t> item </a:t>
            </a:r>
            <a:r>
              <a:rPr lang="en-US" altLang="en-US" sz="1814" b="1" dirty="0">
                <a:latin typeface="Courier New" panose="02070309020205020404" pitchFamily="49" charset="0"/>
              </a:rPr>
              <a:t>in</a:t>
            </a:r>
            <a:r>
              <a:rPr lang="en-US" altLang="en-US" sz="1814" dirty="0">
                <a:latin typeface="Courier New" panose="02070309020205020404" pitchFamily="49" charset="0"/>
              </a:rPr>
              <a:t> </a:t>
            </a:r>
            <a:r>
              <a:rPr lang="en-US" altLang="en-US" sz="1814" dirty="0" err="1">
                <a:latin typeface="Courier New" panose="02070309020205020404" pitchFamily="49" charset="0"/>
              </a:rPr>
              <a:t>the_seq</a:t>
            </a:r>
            <a:r>
              <a:rPr lang="en-US" altLang="en-US" sz="1814" dirty="0">
                <a:latin typeface="Courier New" panose="02070309020205020404" pitchFamily="49" charset="0"/>
              </a:rPr>
              <a:t> :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</a:t>
            </a:r>
            <a:r>
              <a:rPr lang="en-US" altLang="en-US" sz="1814" dirty="0" err="1">
                <a:latin typeface="Courier New" panose="02070309020205020404" pitchFamily="49" charset="0"/>
              </a:rPr>
              <a:t>heap.add</a:t>
            </a:r>
            <a:r>
              <a:rPr lang="en-US" altLang="en-US" sz="1814" dirty="0">
                <a:latin typeface="Courier New" panose="02070309020205020404" pitchFamily="49" charset="0"/>
              </a:rPr>
              <a:t>( item )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 </a:t>
            </a:r>
          </a:p>
          <a:p>
            <a:pPr>
              <a:lnSpc>
                <a:spcPct val="94000"/>
              </a:lnSpc>
            </a:pPr>
            <a:r>
              <a:rPr lang="en-US" altLang="en-US" sz="1814" i="1" dirty="0">
                <a:solidFill>
                  <a:srgbClr val="003B7C"/>
                </a:solidFill>
                <a:latin typeface="Courier New" panose="02070309020205020404" pitchFamily="49" charset="0"/>
              </a:rPr>
              <a:t>  # Extract each value from the heap and store</a:t>
            </a:r>
          </a:p>
          <a:p>
            <a:pPr>
              <a:lnSpc>
                <a:spcPct val="94000"/>
              </a:lnSpc>
            </a:pPr>
            <a:r>
              <a:rPr lang="en-US" altLang="en-US" sz="1814" i="1" dirty="0">
                <a:solidFill>
                  <a:srgbClr val="003B7C"/>
                </a:solidFill>
                <a:latin typeface="Courier New" panose="02070309020205020404" pitchFamily="49" charset="0"/>
              </a:rPr>
              <a:t>  # them back into the list.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</a:t>
            </a:r>
            <a:r>
              <a:rPr lang="en-US" altLang="en-US" sz="1814" b="1" dirty="0">
                <a:latin typeface="Courier New" panose="02070309020205020404" pitchFamily="49" charset="0"/>
              </a:rPr>
              <a:t>for</a:t>
            </a:r>
            <a:r>
              <a:rPr lang="en-US" altLang="en-US" sz="1814" dirty="0">
                <a:latin typeface="Courier New" panose="02070309020205020404" pitchFamily="49" charset="0"/>
              </a:rPr>
              <a:t> </a:t>
            </a:r>
            <a:r>
              <a:rPr lang="en-US" altLang="en-US" sz="1814" dirty="0" err="1">
                <a:latin typeface="Courier New" panose="02070309020205020404" pitchFamily="49" charset="0"/>
              </a:rPr>
              <a:t>i</a:t>
            </a:r>
            <a:r>
              <a:rPr lang="en-US" altLang="en-US" sz="1814" dirty="0">
                <a:latin typeface="Courier New" panose="02070309020205020404" pitchFamily="49" charset="0"/>
              </a:rPr>
              <a:t> </a:t>
            </a:r>
            <a:r>
              <a:rPr lang="en-US" altLang="en-US" sz="1814" b="1" dirty="0">
                <a:latin typeface="Courier New" panose="02070309020205020404" pitchFamily="49" charset="0"/>
              </a:rPr>
              <a:t>in</a:t>
            </a:r>
            <a:r>
              <a:rPr lang="en-US" altLang="en-US" sz="1814" dirty="0">
                <a:latin typeface="Courier New" panose="02070309020205020404" pitchFamily="49" charset="0"/>
              </a:rPr>
              <a:t> range( n-1, -1, -1 ) : </a:t>
            </a:r>
            <a:r>
              <a:rPr lang="en-US" altLang="en-US" sz="1814" i="1" dirty="0">
                <a:solidFill>
                  <a:srgbClr val="0070C0"/>
                </a:solidFill>
                <a:latin typeface="Courier New" panose="02070309020205020404" pitchFamily="49" charset="0"/>
              </a:rPr>
              <a:t># small to large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# for I in range( n ) :  </a:t>
            </a:r>
            <a:r>
              <a:rPr lang="en-US" altLang="en-US" sz="1814" i="1" dirty="0">
                <a:solidFill>
                  <a:srgbClr val="0070C0"/>
                </a:solidFill>
                <a:latin typeface="Courier New" panose="02070309020205020404" pitchFamily="49" charset="0"/>
              </a:rPr>
              <a:t># large to small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</a:t>
            </a:r>
            <a:r>
              <a:rPr lang="en-US" altLang="en-US" sz="1814" dirty="0" err="1">
                <a:latin typeface="Courier New" panose="02070309020205020404" pitchFamily="49" charset="0"/>
              </a:rPr>
              <a:t>theSeq</a:t>
            </a:r>
            <a:r>
              <a:rPr lang="en-US" altLang="en-US" sz="1814" dirty="0">
                <a:latin typeface="Courier New" panose="02070309020205020404" pitchFamily="49" charset="0"/>
              </a:rPr>
              <a:t>[</a:t>
            </a:r>
            <a:r>
              <a:rPr lang="en-US" altLang="en-US" sz="1814" dirty="0" err="1">
                <a:latin typeface="Courier New" panose="02070309020205020404" pitchFamily="49" charset="0"/>
              </a:rPr>
              <a:t>i</a:t>
            </a:r>
            <a:r>
              <a:rPr lang="en-US" altLang="en-US" sz="1814" dirty="0">
                <a:latin typeface="Courier New" panose="02070309020205020404" pitchFamily="49" charset="0"/>
              </a:rPr>
              <a:t>] = </a:t>
            </a:r>
            <a:r>
              <a:rPr lang="en-US" altLang="en-US" sz="1814" dirty="0" err="1">
                <a:latin typeface="Courier New" panose="02070309020205020404" pitchFamily="49" charset="0"/>
              </a:rPr>
              <a:t>heap.extract</a:t>
            </a:r>
            <a:r>
              <a:rPr lang="en-US" altLang="en-US" sz="1814" dirty="0"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87289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In-Place Heapsort</a:t>
            </a:r>
          </a:p>
        </p:txBody>
      </p:sp>
      <p:sp>
        <p:nvSpPr>
          <p:cNvPr id="8704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The previous version required additional storage for the heap. 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The entire process can be done in-place within the original sequence.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Suppose we are given the following array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1/25/2022</a:t>
            </a:fld>
            <a:endParaRPr lang="en-US" altLang="en-US"/>
          </a:p>
        </p:txBody>
      </p:sp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881" y="4431241"/>
            <a:ext cx="6225120" cy="60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21499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In-Place Heapsort</a:t>
            </a:r>
          </a:p>
        </p:txBody>
      </p:sp>
      <p:sp>
        <p:nvSpPr>
          <p:cNvPr id="8806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The first step is to construct a max-heap.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The heap nodes occupy the array from front to back.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We can keep the heap elements in the front and those yet to be added at the back. 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Keep track of where the heap ends.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1/25/2022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49743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In-Place Heapsort</a:t>
            </a:r>
          </a:p>
        </p:txBody>
      </p:sp>
      <p:sp>
        <p:nvSpPr>
          <p:cNvPr id="8909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The first value in the array represents a max-heap of one element.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1/25/2022</a:t>
            </a:fld>
            <a:endParaRPr lang="en-US" altLang="en-US"/>
          </a:p>
        </p:txBody>
      </p:sp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200" y="3194737"/>
            <a:ext cx="4982400" cy="166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35322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In-Place Heapsort</a:t>
            </a:r>
          </a:p>
        </p:txBody>
      </p:sp>
      <p:sp>
        <p:nvSpPr>
          <p:cNvPr id="9011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The next value to be added, is the next in the array. 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The value is copied to the root node (position 0).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Then sifted down.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1/25/2022</a:t>
            </a:fld>
            <a:endParaRPr lang="en-US" altLang="en-US"/>
          </a:p>
        </p:txBody>
      </p: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681" y="4347283"/>
            <a:ext cx="4976640" cy="192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85976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Expression Tree Construction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For simplicity, we assume: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the expression is stored in a string with no white space.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the expression is valid and fully parenthesized.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each operand will be a single-digit or single-letter variable.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the operators will consist of +, -, *, /, 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1/25/2022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66468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In-Place Heapsort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8BA7-FCFC-4613-85DD-68653805434F}" type="slidenum">
              <a:rPr lang="en-US" altLang="en-US"/>
              <a:pPr/>
              <a:t>50</a:t>
            </a:fld>
            <a:endParaRPr lang="en-US" altLang="en-US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761" y="1287720"/>
            <a:ext cx="6442560" cy="495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34128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In-Place Heapsort</a:t>
            </a:r>
          </a:p>
        </p:txBody>
      </p:sp>
      <p:sp>
        <p:nvSpPr>
          <p:cNvPr id="9216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The next step is to extract the values from the heap and build the sorted sequence.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When the root is extracted, the last child node is copied to the root.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The last child node is stored in the last element of the heap.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We can simply swap the two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1/25/2022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2662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In-Place Heapsort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CB03-9D2F-4A06-81B4-8876580471AE}" type="slidenum">
              <a:rPr lang="en-US" altLang="en-US"/>
              <a:pPr/>
              <a:t>52</a:t>
            </a:fld>
            <a:endParaRPr lang="en-US" altLang="en-US"/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481" y="1418761"/>
            <a:ext cx="5801760" cy="487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1359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In-Place Heapsort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B2E6-7F65-4A1F-A0DF-0BE356FEA4B7}" type="slidenum">
              <a:rPr lang="en-US" altLang="en-US"/>
              <a:pPr/>
              <a:t>53</a:t>
            </a:fld>
            <a:endParaRPr lang="en-US" altLang="en-US"/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481" y="1342441"/>
            <a:ext cx="7502400" cy="4979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35624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In-Place Heapsort Implementation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 marL="391686" indent="-293764">
              <a:lnSpc>
                <a:spcPct val="94000"/>
              </a:lnSpc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 err="1">
                <a:latin typeface="Courier New" panose="02070309020205020404" pitchFamily="49" charset="0"/>
              </a:rPr>
              <a:t>sift_up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  <a:r>
              <a:rPr lang="en-US" altLang="en-US" dirty="0"/>
              <a:t> and </a:t>
            </a:r>
            <a:r>
              <a:rPr lang="en-US" altLang="en-US" dirty="0" err="1">
                <a:latin typeface="Courier New" panose="02070309020205020404" pitchFamily="49" charset="0"/>
              </a:rPr>
              <a:t>sift_down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  <a:r>
              <a:rPr lang="en-US" altLang="en-US" dirty="0"/>
              <a:t> are helper functions based on those used in the heap class.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1/25/2022</a:t>
            </a:fld>
            <a:endParaRPr lang="en-US" altLang="en-US" dirty="0"/>
          </a:p>
        </p:txBody>
      </p:sp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2829534" y="2978402"/>
            <a:ext cx="6359040" cy="3134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13715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1814" b="1" dirty="0" err="1">
                <a:latin typeface="Courier New" panose="02070309020205020404" pitchFamily="49" charset="0"/>
              </a:rPr>
              <a:t>def</a:t>
            </a:r>
            <a:r>
              <a:rPr lang="en-US" altLang="en-US" sz="1814" dirty="0">
                <a:latin typeface="Courier New" panose="02070309020205020404" pitchFamily="49" charset="0"/>
              </a:rPr>
              <a:t> heapsort( </a:t>
            </a:r>
            <a:r>
              <a:rPr lang="en-US" altLang="en-US" sz="1814" dirty="0" err="1">
                <a:latin typeface="Courier New" panose="02070309020205020404" pitchFamily="49" charset="0"/>
              </a:rPr>
              <a:t>the_seq</a:t>
            </a:r>
            <a:r>
              <a:rPr lang="en-US" altLang="en-US" sz="1814" dirty="0">
                <a:latin typeface="Courier New" panose="02070309020205020404" pitchFamily="49" charset="0"/>
              </a:rPr>
              <a:t> ):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n = </a:t>
            </a:r>
            <a:r>
              <a:rPr lang="en-US" altLang="en-US" sz="1814" dirty="0" err="1">
                <a:latin typeface="Courier New" panose="02070309020205020404" pitchFamily="49" charset="0"/>
              </a:rPr>
              <a:t>len</a:t>
            </a:r>
            <a:r>
              <a:rPr lang="en-US" altLang="en-US" sz="1814" dirty="0">
                <a:latin typeface="Courier New" panose="02070309020205020404" pitchFamily="49" charset="0"/>
              </a:rPr>
              <a:t>(</a:t>
            </a:r>
            <a:r>
              <a:rPr lang="en-US" altLang="en-US" sz="1814" dirty="0" err="1">
                <a:latin typeface="Courier New" panose="02070309020205020404" pitchFamily="49" charset="0"/>
              </a:rPr>
              <a:t>the_seq</a:t>
            </a:r>
            <a:r>
              <a:rPr lang="en-US" altLang="en-US" sz="1814" dirty="0">
                <a:latin typeface="Courier New" panose="02070309020205020404" pitchFamily="49" charset="0"/>
              </a:rPr>
              <a:t>)  </a:t>
            </a:r>
          </a:p>
          <a:p>
            <a:pPr>
              <a:lnSpc>
                <a:spcPct val="94000"/>
              </a:lnSpc>
            </a:pPr>
            <a:r>
              <a:rPr lang="en-US" altLang="en-US" sz="1814" i="1" dirty="0">
                <a:solidFill>
                  <a:srgbClr val="003B7C"/>
                </a:solidFill>
                <a:latin typeface="Courier New" panose="02070309020205020404" pitchFamily="49" charset="0"/>
              </a:rPr>
              <a:t>   # Build a max-heap within the same array.  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</a:t>
            </a:r>
            <a:r>
              <a:rPr lang="en-US" altLang="en-US" sz="1814" b="1" dirty="0">
                <a:latin typeface="Courier New" panose="02070309020205020404" pitchFamily="49" charset="0"/>
              </a:rPr>
              <a:t>for</a:t>
            </a:r>
            <a:r>
              <a:rPr lang="en-US" altLang="en-US" sz="1814" dirty="0">
                <a:latin typeface="Courier New" panose="02070309020205020404" pitchFamily="49" charset="0"/>
              </a:rPr>
              <a:t> </a:t>
            </a:r>
            <a:r>
              <a:rPr lang="en-US" altLang="en-US" sz="1814" dirty="0" err="1">
                <a:latin typeface="Courier New" panose="02070309020205020404" pitchFamily="49" charset="0"/>
              </a:rPr>
              <a:t>i</a:t>
            </a:r>
            <a:r>
              <a:rPr lang="en-US" altLang="en-US" sz="1814" dirty="0">
                <a:latin typeface="Courier New" panose="02070309020205020404" pitchFamily="49" charset="0"/>
              </a:rPr>
              <a:t> </a:t>
            </a:r>
            <a:r>
              <a:rPr lang="en-US" altLang="en-US" sz="1814" b="1" dirty="0">
                <a:latin typeface="Courier New" panose="02070309020205020404" pitchFamily="49" charset="0"/>
              </a:rPr>
              <a:t>in</a:t>
            </a:r>
            <a:r>
              <a:rPr lang="en-US" altLang="en-US" sz="1814" dirty="0">
                <a:latin typeface="Courier New" panose="02070309020205020404" pitchFamily="49" charset="0"/>
              </a:rPr>
              <a:t> range( n ) :       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</a:t>
            </a:r>
            <a:r>
              <a:rPr lang="en-US" altLang="en-US" sz="1814" dirty="0" err="1">
                <a:latin typeface="Courier New" panose="02070309020205020404" pitchFamily="49" charset="0"/>
              </a:rPr>
              <a:t>siftUp</a:t>
            </a:r>
            <a:r>
              <a:rPr lang="en-US" altLang="en-US" sz="1814" dirty="0">
                <a:latin typeface="Courier New" panose="02070309020205020404" pitchFamily="49" charset="0"/>
              </a:rPr>
              <a:t>( </a:t>
            </a:r>
            <a:r>
              <a:rPr lang="en-US" altLang="en-US" sz="1814" dirty="0" err="1">
                <a:latin typeface="Courier New" panose="02070309020205020404" pitchFamily="49" charset="0"/>
              </a:rPr>
              <a:t>the_seq</a:t>
            </a:r>
            <a:r>
              <a:rPr lang="en-US" altLang="en-US" sz="1814" dirty="0">
                <a:latin typeface="Courier New" panose="02070309020205020404" pitchFamily="49" charset="0"/>
              </a:rPr>
              <a:t>, </a:t>
            </a:r>
            <a:r>
              <a:rPr lang="en-US" altLang="en-US" sz="1814" dirty="0" err="1">
                <a:latin typeface="Courier New" panose="02070309020205020404" pitchFamily="49" charset="0"/>
              </a:rPr>
              <a:t>i</a:t>
            </a:r>
            <a:r>
              <a:rPr lang="en-US" altLang="en-US" sz="1814" dirty="0">
                <a:latin typeface="Courier New" panose="02070309020205020404" pitchFamily="49" charset="0"/>
              </a:rPr>
              <a:t> )        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 </a:t>
            </a:r>
          </a:p>
          <a:p>
            <a:pPr>
              <a:lnSpc>
                <a:spcPct val="94000"/>
              </a:lnSpc>
            </a:pPr>
            <a:r>
              <a:rPr lang="en-US" altLang="en-US" sz="1814" i="1" dirty="0">
                <a:solidFill>
                  <a:srgbClr val="003B7C"/>
                </a:solidFill>
                <a:latin typeface="Courier New" panose="02070309020205020404" pitchFamily="49" charset="0"/>
              </a:rPr>
              <a:t>   # Extract each value and rebuild the heap.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</a:t>
            </a:r>
            <a:r>
              <a:rPr lang="en-US" altLang="en-US" sz="1814" b="1" dirty="0">
                <a:latin typeface="Courier New" panose="02070309020205020404" pitchFamily="49" charset="0"/>
              </a:rPr>
              <a:t>for</a:t>
            </a:r>
            <a:r>
              <a:rPr lang="en-US" altLang="en-US" sz="1814" dirty="0">
                <a:latin typeface="Courier New" panose="02070309020205020404" pitchFamily="49" charset="0"/>
              </a:rPr>
              <a:t> j </a:t>
            </a:r>
            <a:r>
              <a:rPr lang="en-US" altLang="en-US" sz="1814" dirty="0">
                <a:solidFill>
                  <a:srgbClr val="003B7C"/>
                </a:solidFill>
                <a:latin typeface="Courier New" panose="02070309020205020404" pitchFamily="49" charset="0"/>
              </a:rPr>
              <a:t>in</a:t>
            </a:r>
            <a:r>
              <a:rPr lang="en-US" altLang="en-US" sz="1814" dirty="0">
                <a:latin typeface="Courier New" panose="02070309020205020404" pitchFamily="49" charset="0"/>
              </a:rPr>
              <a:t> range( n-1, 0, -1) :         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</a:t>
            </a:r>
            <a:r>
              <a:rPr lang="en-US" altLang="en-US" sz="1814" dirty="0" err="1">
                <a:latin typeface="Courier New" panose="02070309020205020404" pitchFamily="49" charset="0"/>
              </a:rPr>
              <a:t>tmp</a:t>
            </a:r>
            <a:r>
              <a:rPr lang="en-US" altLang="en-US" sz="1814" dirty="0">
                <a:latin typeface="Courier New" panose="02070309020205020404" pitchFamily="49" charset="0"/>
              </a:rPr>
              <a:t> = </a:t>
            </a:r>
            <a:r>
              <a:rPr lang="en-US" altLang="en-US" sz="1814" dirty="0" err="1">
                <a:latin typeface="Courier New" panose="02070309020205020404" pitchFamily="49" charset="0"/>
              </a:rPr>
              <a:t>the_seq</a:t>
            </a:r>
            <a:r>
              <a:rPr lang="en-US" altLang="en-US" sz="1814" dirty="0">
                <a:latin typeface="Courier New" panose="02070309020205020404" pitchFamily="49" charset="0"/>
              </a:rPr>
              <a:t>[j]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</a:t>
            </a:r>
            <a:r>
              <a:rPr lang="en-US" altLang="en-US" sz="1814" dirty="0" err="1">
                <a:latin typeface="Courier New" panose="02070309020205020404" pitchFamily="49" charset="0"/>
              </a:rPr>
              <a:t>the_seq</a:t>
            </a:r>
            <a:r>
              <a:rPr lang="en-US" altLang="en-US" sz="1814" dirty="0">
                <a:latin typeface="Courier New" panose="02070309020205020404" pitchFamily="49" charset="0"/>
              </a:rPr>
              <a:t>[j] = </a:t>
            </a:r>
            <a:r>
              <a:rPr lang="en-US" altLang="en-US" sz="1814" dirty="0" err="1">
                <a:latin typeface="Courier New" panose="02070309020205020404" pitchFamily="49" charset="0"/>
              </a:rPr>
              <a:t>the_seq</a:t>
            </a:r>
            <a:r>
              <a:rPr lang="en-US" altLang="en-US" sz="1814" dirty="0">
                <a:latin typeface="Courier New" panose="02070309020205020404" pitchFamily="49" charset="0"/>
              </a:rPr>
              <a:t>[0]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</a:t>
            </a:r>
            <a:r>
              <a:rPr lang="en-US" altLang="en-US" sz="1814" dirty="0" err="1">
                <a:latin typeface="Courier New" panose="02070309020205020404" pitchFamily="49" charset="0"/>
              </a:rPr>
              <a:t>the_seq</a:t>
            </a:r>
            <a:r>
              <a:rPr lang="en-US" altLang="en-US" sz="1814" dirty="0">
                <a:latin typeface="Courier New" panose="02070309020205020404" pitchFamily="49" charset="0"/>
              </a:rPr>
              <a:t>[0] = </a:t>
            </a:r>
            <a:r>
              <a:rPr lang="en-US" altLang="en-US" sz="1814" dirty="0" err="1">
                <a:latin typeface="Courier New" panose="02070309020205020404" pitchFamily="49" charset="0"/>
              </a:rPr>
              <a:t>tmp</a:t>
            </a:r>
            <a:endParaRPr lang="en-US" altLang="en-US" sz="1814" dirty="0">
              <a:latin typeface="Courier New" panose="02070309020205020404" pitchFamily="49" charset="0"/>
            </a:endParaRP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</a:t>
            </a:r>
            <a:r>
              <a:rPr lang="en-US" altLang="en-US" sz="1814" dirty="0" err="1">
                <a:latin typeface="Courier New" panose="02070309020205020404" pitchFamily="49" charset="0"/>
              </a:rPr>
              <a:t>siftDown</a:t>
            </a:r>
            <a:r>
              <a:rPr lang="en-US" altLang="en-US" sz="1814" dirty="0">
                <a:latin typeface="Courier New" panose="02070309020205020404" pitchFamily="49" charset="0"/>
              </a:rPr>
              <a:t>( </a:t>
            </a:r>
            <a:r>
              <a:rPr lang="en-US" altLang="en-US" sz="1814" dirty="0" err="1">
                <a:latin typeface="Courier New" panose="02070309020205020404" pitchFamily="49" charset="0"/>
              </a:rPr>
              <a:t>the_seq</a:t>
            </a:r>
            <a:r>
              <a:rPr lang="en-US" altLang="en-US" sz="1814" dirty="0">
                <a:latin typeface="Courier New" panose="02070309020205020404" pitchFamily="49" charset="0"/>
              </a:rPr>
              <a:t>, j-1, 0 )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69084" y="6356350"/>
            <a:ext cx="16407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Try heapsort.py</a:t>
            </a:r>
          </a:p>
        </p:txBody>
      </p:sp>
    </p:spTree>
    <p:extLst>
      <p:ext uri="{BB962C8B-B14F-4D97-AF65-F5344CB8AC3E}">
        <p14:creationId xmlns:p14="http://schemas.microsoft.com/office/powerpoint/2010/main" val="34573878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Expression Tree Construction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Consider the expression  </a:t>
            </a:r>
            <a:r>
              <a:rPr lang="en-US" altLang="en-US" dirty="0">
                <a:latin typeface="Courier New" panose="02070309020205020404" pitchFamily="49" charset="0"/>
              </a:rPr>
              <a:t>(8*5)</a:t>
            </a:r>
          </a:p>
          <a:p>
            <a:pPr marL="391686" indent="-293764">
              <a:spcAft>
                <a:spcPts val="13062"/>
              </a:spcAft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The process starts with an empty root node set as the current node: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The action at each step depends on the current token.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1/25/2022</a:t>
            </a:fld>
            <a:endParaRPr lang="en-US" altLang="en-US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921" y="3306037"/>
            <a:ext cx="1968480" cy="121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5496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Expression Tree Construction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When a left parenthesis is encountered:  </a:t>
            </a:r>
            <a:r>
              <a:rPr lang="en-US" altLang="en-US" b="1">
                <a:latin typeface="Courier New" panose="02070309020205020404" pitchFamily="49" charset="0"/>
              </a:rPr>
              <a:t>(</a:t>
            </a:r>
            <a:r>
              <a:rPr lang="en-US" altLang="en-US">
                <a:latin typeface="Courier New" panose="02070309020205020404" pitchFamily="49" charset="0"/>
              </a:rPr>
              <a:t>8*5)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a new node is created and linked as the left child of the current node.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descend down to the new node.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1/25/2022</a:t>
            </a:fld>
            <a:endParaRPr lang="en-US" altLang="en-US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641" y="3737436"/>
            <a:ext cx="6674400" cy="2178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55254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Expression Tree Construction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When an operand is encountered:  </a:t>
            </a:r>
            <a:r>
              <a:rPr lang="en-US" altLang="en-US">
                <a:latin typeface="Courier New" panose="02070309020205020404" pitchFamily="49" charset="0"/>
              </a:rPr>
              <a:t>(</a:t>
            </a:r>
            <a:r>
              <a:rPr lang="en-US" altLang="en-US" b="1">
                <a:latin typeface="Courier New" panose="02070309020205020404" pitchFamily="49" charset="0"/>
              </a:rPr>
              <a:t>8</a:t>
            </a:r>
            <a:r>
              <a:rPr lang="en-US" altLang="en-US">
                <a:latin typeface="Courier New" panose="02070309020205020404" pitchFamily="49" charset="0"/>
              </a:rPr>
              <a:t>*5)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the data field of the current node is set to contain the operand.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move up to the parent of current node.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1/25/2022</a:t>
            </a:fld>
            <a:endParaRPr lang="en-US" altLang="en-US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841" y="3732840"/>
            <a:ext cx="6670080" cy="2177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96174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Expression Tree Construction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When an operator is encountered:  </a:t>
            </a:r>
            <a:r>
              <a:rPr lang="en-US" altLang="en-US">
                <a:latin typeface="Courier New" panose="02070309020205020404" pitchFamily="49" charset="0"/>
              </a:rPr>
              <a:t>(8</a:t>
            </a:r>
            <a:r>
              <a:rPr lang="en-US" altLang="en-US" b="1">
                <a:latin typeface="Courier New" panose="02070309020205020404" pitchFamily="49" charset="0"/>
              </a:rPr>
              <a:t>*</a:t>
            </a:r>
            <a:r>
              <a:rPr lang="en-US" altLang="en-US">
                <a:latin typeface="Courier New" panose="02070309020205020404" pitchFamily="49" charset="0"/>
              </a:rPr>
              <a:t>5)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the data field of the current node is set to the operator.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a new node is created and linked as the right child of the current node.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descend down to the new node.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1/25/2022</a:t>
            </a:fld>
            <a:endParaRPr lang="en-US" altLang="en-US"/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160" y="4147561"/>
            <a:ext cx="6670080" cy="20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53084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SA_Lecture_ppt_template.potm" id="{4607FD5F-9BAF-4077-ABCF-655628B553F9}" vid="{8713B6A6-D862-4170-A280-A25BEF79CA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9DEC66FF0BE046AA8833F30C1EF9E3" ma:contentTypeVersion="2" ma:contentTypeDescription="Create a new document." ma:contentTypeScope="" ma:versionID="2cb38bb42f3a98ed64b1a2b7ee23d80d">
  <xsd:schema xmlns:xsd="http://www.w3.org/2001/XMLSchema" xmlns:xs="http://www.w3.org/2001/XMLSchema" xmlns:p="http://schemas.microsoft.com/office/2006/metadata/properties" xmlns:ns2="05bd553a-5ff0-4262-9ea3-7140608e2e27" targetNamespace="http://schemas.microsoft.com/office/2006/metadata/properties" ma:root="true" ma:fieldsID="8be209923d142a8c5b2c77de859f29da" ns2:_="">
    <xsd:import namespace="05bd553a-5ff0-4262-9ea3-7140608e2e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bd553a-5ff0-4262-9ea3-7140608e2e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6E88CE-CC6D-4A74-BA15-92BF99115237}"/>
</file>

<file path=customXml/itemProps2.xml><?xml version="1.0" encoding="utf-8"?>
<ds:datastoreItem xmlns:ds="http://schemas.openxmlformats.org/officeDocument/2006/customXml" ds:itemID="{D9CB7932-20EE-4788-B678-C8A67F9127A4}"/>
</file>

<file path=customXml/itemProps3.xml><?xml version="1.0" encoding="utf-8"?>
<ds:datastoreItem xmlns:ds="http://schemas.openxmlformats.org/officeDocument/2006/customXml" ds:itemID="{CEAA1917-9603-4E4E-AD5C-FB2D4F5D46D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2647</Words>
  <Application>Microsoft Office PowerPoint</Application>
  <PresentationFormat>Widescreen</PresentationFormat>
  <Paragraphs>421</Paragraphs>
  <Slides>54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Calibri Light</vt:lpstr>
      <vt:lpstr>Courier New</vt:lpstr>
      <vt:lpstr>Symbol</vt:lpstr>
      <vt:lpstr>Wingdings</vt:lpstr>
      <vt:lpstr>Office Theme</vt:lpstr>
      <vt:lpstr>Binary Trees - III</vt:lpstr>
      <vt:lpstr>String Representation</vt:lpstr>
      <vt:lpstr>Expression Tree Implementation</vt:lpstr>
      <vt:lpstr>Expression Tree Construction</vt:lpstr>
      <vt:lpstr>Expression Tree Construction</vt:lpstr>
      <vt:lpstr>Expression Tree Construction</vt:lpstr>
      <vt:lpstr>Expression Tree Construction</vt:lpstr>
      <vt:lpstr>Expression Tree Construction</vt:lpstr>
      <vt:lpstr>Expression Tree Construction</vt:lpstr>
      <vt:lpstr>Expression Tree Construction</vt:lpstr>
      <vt:lpstr>Expression Tree Construction</vt:lpstr>
      <vt:lpstr>Expression Example #2</vt:lpstr>
      <vt:lpstr>Expression Tree Implementation</vt:lpstr>
      <vt:lpstr>Expression Tree Implementation</vt:lpstr>
      <vt:lpstr>Heaps</vt:lpstr>
      <vt:lpstr>Heap property, examples</vt:lpstr>
      <vt:lpstr>Heap Operations</vt:lpstr>
      <vt:lpstr>Heap Operations</vt:lpstr>
      <vt:lpstr>Heap Insertions</vt:lpstr>
      <vt:lpstr>Heap Insertions</vt:lpstr>
      <vt:lpstr>Heap Insertions</vt:lpstr>
      <vt:lpstr>Heap Insertions</vt:lpstr>
      <vt:lpstr>Heap Insertions</vt:lpstr>
      <vt:lpstr>Heap Insert Example</vt:lpstr>
      <vt:lpstr>Heap Extractions</vt:lpstr>
      <vt:lpstr>Heap Extractions</vt:lpstr>
      <vt:lpstr>Heap Extractions</vt:lpstr>
      <vt:lpstr>Heap Extractions</vt:lpstr>
      <vt:lpstr>Heap Extractions</vt:lpstr>
      <vt:lpstr>Heap Extractions</vt:lpstr>
      <vt:lpstr>Heap Implementation</vt:lpstr>
      <vt:lpstr>Heap – Node Access</vt:lpstr>
      <vt:lpstr>Heap – Node Access</vt:lpstr>
      <vt:lpstr>Heap – Class Definition</vt:lpstr>
      <vt:lpstr>Heap – Class Definition</vt:lpstr>
      <vt:lpstr>Heap – Class Definition</vt:lpstr>
      <vt:lpstr>Your Exercise</vt:lpstr>
      <vt:lpstr>Heap – Class Definition</vt:lpstr>
      <vt:lpstr>Heap Example</vt:lpstr>
      <vt:lpstr>Heap Example</vt:lpstr>
      <vt:lpstr>Heap Analysis</vt:lpstr>
      <vt:lpstr>The Heapsort</vt:lpstr>
      <vt:lpstr>Heapsort Implementation</vt:lpstr>
      <vt:lpstr>The Heapsort</vt:lpstr>
      <vt:lpstr>Heapsort Implementation</vt:lpstr>
      <vt:lpstr>In-Place Heapsort</vt:lpstr>
      <vt:lpstr>In-Place Heapsort</vt:lpstr>
      <vt:lpstr>In-Place Heapsort</vt:lpstr>
      <vt:lpstr>In-Place Heapsort</vt:lpstr>
      <vt:lpstr>In-Place Heapsort</vt:lpstr>
      <vt:lpstr>In-Place Heapsort</vt:lpstr>
      <vt:lpstr>In-Place Heapsort</vt:lpstr>
      <vt:lpstr>In-Place Heapsort</vt:lpstr>
      <vt:lpstr>In-Place Heapsort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Sharaf Hussain</dc:creator>
  <cp:lastModifiedBy>Sharaf Hussain</cp:lastModifiedBy>
  <cp:revision>2</cp:revision>
  <dcterms:created xsi:type="dcterms:W3CDTF">2021-11-10T09:18:07Z</dcterms:created>
  <dcterms:modified xsi:type="dcterms:W3CDTF">2022-01-25T14:18:36Z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0x0101003F9DEC66FF0BE046AA8833F30C1EF9E3</vt:lpwstr>
  </property>
</Properties>
</file>