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57"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8016-AED8-4194-B439-81115742F6A2}"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59AC-09E9-47F4-84F7-92FD7274A7A4}" type="slidenum">
              <a:rPr lang="en-US" smtClean="0"/>
              <a:t>‹#›</a:t>
            </a:fld>
            <a:endParaRPr lang="en-US"/>
          </a:p>
        </p:txBody>
      </p:sp>
    </p:spTree>
    <p:extLst>
      <p:ext uri="{BB962C8B-B14F-4D97-AF65-F5344CB8AC3E}">
        <p14:creationId xmlns:p14="http://schemas.microsoft.com/office/powerpoint/2010/main" val="19212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534F7AB-F294-47A6-88E4-92F2A0ACFBAD}" type="slidenum">
              <a:rPr lang="en-US" altLang="en-US"/>
              <a:pPr/>
              <a:t>2</a:t>
            </a:fld>
            <a:endParaRPr lang="en-US" altLang="en-US"/>
          </a:p>
        </p:txBody>
      </p:sp>
      <p:sp>
        <p:nvSpPr>
          <p:cNvPr id="82945"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18207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5292C3F-F100-4063-BA67-21004C6C1E59}" type="slidenum">
              <a:rPr lang="en-US" altLang="en-US"/>
              <a:pPr/>
              <a:t>11</a:t>
            </a:fld>
            <a:endParaRPr lang="en-US" altLang="en-US"/>
          </a:p>
        </p:txBody>
      </p:sp>
      <p:sp>
        <p:nvSpPr>
          <p:cNvPr id="9216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3561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F00C1D-D94B-4C4D-8767-47B6567AFEA8}" type="slidenum">
              <a:rPr lang="en-US" altLang="en-US"/>
              <a:pPr/>
              <a:t>12</a:t>
            </a:fld>
            <a:endParaRPr lang="en-US" altLang="en-US"/>
          </a:p>
        </p:txBody>
      </p:sp>
      <p:sp>
        <p:nvSpPr>
          <p:cNvPr id="93185"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3857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CC7122-4036-4FA0-8483-4DD8BBBABEFE}" type="slidenum">
              <a:rPr lang="en-US" altLang="en-US"/>
              <a:pPr/>
              <a:t>13</a:t>
            </a:fld>
            <a:endParaRPr lang="en-US" altLang="en-US"/>
          </a:p>
        </p:txBody>
      </p:sp>
      <p:sp>
        <p:nvSpPr>
          <p:cNvPr id="9420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77326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7C8ADBB-A15B-4416-A44D-720AA2A436EA}" type="slidenum">
              <a:rPr lang="en-US" altLang="en-US"/>
              <a:pPr/>
              <a:t>14</a:t>
            </a:fld>
            <a:endParaRPr lang="en-US" altLang="en-US"/>
          </a:p>
        </p:txBody>
      </p:sp>
      <p:sp>
        <p:nvSpPr>
          <p:cNvPr id="9523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963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BB9366-6FF8-469B-B8A4-C457D9ABEB63}" type="slidenum">
              <a:rPr lang="en-US" altLang="en-US"/>
              <a:pPr/>
              <a:t>15</a:t>
            </a:fld>
            <a:endParaRPr lang="en-US" altLang="en-US"/>
          </a:p>
        </p:txBody>
      </p:sp>
      <p:sp>
        <p:nvSpPr>
          <p:cNvPr id="9625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38039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75BDB3A-F9C0-4241-9E95-5E2316509DA3}" type="slidenum">
              <a:rPr lang="en-US" altLang="en-US"/>
              <a:pPr/>
              <a:t>16</a:t>
            </a:fld>
            <a:endParaRPr lang="en-US" altLang="en-US"/>
          </a:p>
        </p:txBody>
      </p:sp>
      <p:sp>
        <p:nvSpPr>
          <p:cNvPr id="9728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50462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3B36EE2-9701-4F60-8D4A-103B2968E71E}" type="slidenum">
              <a:rPr lang="en-US" altLang="en-US"/>
              <a:pPr/>
              <a:t>17</a:t>
            </a:fld>
            <a:endParaRPr lang="en-US" altLang="en-US"/>
          </a:p>
        </p:txBody>
      </p:sp>
      <p:sp>
        <p:nvSpPr>
          <p:cNvPr id="98305"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95955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48CB58-646E-4643-8D3A-232E44360E70}" type="slidenum">
              <a:rPr lang="en-US" altLang="en-US"/>
              <a:pPr/>
              <a:t>18</a:t>
            </a:fld>
            <a:endParaRPr lang="en-US" altLang="en-US"/>
          </a:p>
        </p:txBody>
      </p:sp>
      <p:sp>
        <p:nvSpPr>
          <p:cNvPr id="9932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9861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AC59B6-8C02-4CCC-8A07-91EDA6037855}" type="slidenum">
              <a:rPr lang="en-US" altLang="en-US"/>
              <a:pPr/>
              <a:t>19</a:t>
            </a:fld>
            <a:endParaRPr lang="en-US" altLang="en-US"/>
          </a:p>
        </p:txBody>
      </p:sp>
      <p:sp>
        <p:nvSpPr>
          <p:cNvPr id="10035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4526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A2C119-17FD-4141-B436-170DB15304D0}" type="slidenum">
              <a:rPr lang="en-US" altLang="en-US"/>
              <a:pPr/>
              <a:t>20</a:t>
            </a:fld>
            <a:endParaRPr lang="en-US" altLang="en-US"/>
          </a:p>
        </p:txBody>
      </p:sp>
      <p:sp>
        <p:nvSpPr>
          <p:cNvPr id="10137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4182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86A1CF-F226-46DA-9834-BAC71251777B}" type="slidenum">
              <a:rPr lang="en-US" altLang="en-US"/>
              <a:pPr/>
              <a:t>3</a:t>
            </a:fld>
            <a:endParaRPr lang="en-US" altLang="en-US"/>
          </a:p>
        </p:txBody>
      </p:sp>
      <p:sp>
        <p:nvSpPr>
          <p:cNvPr id="839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65803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993966-7724-4469-851F-B4835F0F9E35}" type="slidenum">
              <a:rPr lang="en-US" altLang="en-US"/>
              <a:pPr/>
              <a:t>21</a:t>
            </a:fld>
            <a:endParaRPr lang="en-US" altLang="en-US"/>
          </a:p>
        </p:txBody>
      </p:sp>
      <p:sp>
        <p:nvSpPr>
          <p:cNvPr id="10240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0276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461F9C-D86B-4B89-A747-82750B5BAEDD}" type="slidenum">
              <a:rPr lang="en-US" altLang="en-US"/>
              <a:pPr/>
              <a:t>22</a:t>
            </a:fld>
            <a:endParaRPr lang="en-US" altLang="en-US"/>
          </a:p>
        </p:txBody>
      </p:sp>
      <p:sp>
        <p:nvSpPr>
          <p:cNvPr id="103425"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32107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47285C-0063-4026-96F0-71CDD398ED0F}" type="slidenum">
              <a:rPr lang="en-US" altLang="en-US"/>
              <a:pPr/>
              <a:t>23</a:t>
            </a:fld>
            <a:endParaRPr lang="en-US" altLang="en-US"/>
          </a:p>
        </p:txBody>
      </p:sp>
      <p:sp>
        <p:nvSpPr>
          <p:cNvPr id="10444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42032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327C22D-5392-451B-B30B-1C7395B3E809}" type="slidenum">
              <a:rPr lang="en-US" altLang="en-US"/>
              <a:pPr/>
              <a:t>24</a:t>
            </a:fld>
            <a:endParaRPr lang="en-US" altLang="en-US"/>
          </a:p>
        </p:txBody>
      </p:sp>
      <p:sp>
        <p:nvSpPr>
          <p:cNvPr id="10547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28142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97C01B-3DEE-4B65-82A1-9E17B74538AE}" type="slidenum">
              <a:rPr lang="en-US" altLang="en-US"/>
              <a:pPr/>
              <a:t>25</a:t>
            </a:fld>
            <a:endParaRPr lang="en-US" altLang="en-US"/>
          </a:p>
        </p:txBody>
      </p:sp>
      <p:sp>
        <p:nvSpPr>
          <p:cNvPr id="10649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4896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0B51E7-4C7C-4874-A3BA-CF78C5F5B306}" type="slidenum">
              <a:rPr lang="en-US" altLang="en-US"/>
              <a:pPr/>
              <a:t>26</a:t>
            </a:fld>
            <a:endParaRPr lang="en-US" altLang="en-US"/>
          </a:p>
        </p:txBody>
      </p:sp>
      <p:sp>
        <p:nvSpPr>
          <p:cNvPr id="10752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80243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AFE657-A48C-4C59-B9F4-6DBDA4959D6E}" type="slidenum">
              <a:rPr lang="en-US" altLang="en-US"/>
              <a:pPr/>
              <a:t>27</a:t>
            </a:fld>
            <a:endParaRPr lang="en-US" altLang="en-US"/>
          </a:p>
        </p:txBody>
      </p:sp>
      <p:sp>
        <p:nvSpPr>
          <p:cNvPr id="108545"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68512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DF0580-BDFE-4032-BE23-7EE7C137E27D}" type="slidenum">
              <a:rPr lang="en-US" altLang="en-US"/>
              <a:pPr/>
              <a:t>28</a:t>
            </a:fld>
            <a:endParaRPr lang="en-US" altLang="en-US"/>
          </a:p>
        </p:txBody>
      </p:sp>
      <p:sp>
        <p:nvSpPr>
          <p:cNvPr id="1095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05490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F34577-42D0-4A3B-809D-60D2D48B91B6}" type="slidenum">
              <a:rPr lang="en-US" altLang="en-US"/>
              <a:pPr/>
              <a:t>29</a:t>
            </a:fld>
            <a:endParaRPr lang="en-US" altLang="en-US"/>
          </a:p>
        </p:txBody>
      </p:sp>
      <p:sp>
        <p:nvSpPr>
          <p:cNvPr id="11059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76954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4E6067-479D-4F1F-B14E-50058F07A5A0}" type="slidenum">
              <a:rPr lang="en-US" altLang="en-US"/>
              <a:pPr/>
              <a:t>30</a:t>
            </a:fld>
            <a:endParaRPr lang="en-US" altLang="en-US"/>
          </a:p>
        </p:txBody>
      </p:sp>
      <p:sp>
        <p:nvSpPr>
          <p:cNvPr id="1116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4390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ABB49B6-97C0-4206-B3FD-E26F8BF7647B}" type="slidenum">
              <a:rPr lang="en-US" altLang="en-US"/>
              <a:pPr/>
              <a:t>4</a:t>
            </a:fld>
            <a:endParaRPr lang="en-US" altLang="en-US"/>
          </a:p>
        </p:txBody>
      </p:sp>
      <p:sp>
        <p:nvSpPr>
          <p:cNvPr id="8499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5706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B03FFF-7476-4A12-8876-68EA182E22C1}" type="slidenum">
              <a:rPr lang="en-US" altLang="en-US"/>
              <a:pPr/>
              <a:t>31</a:t>
            </a:fld>
            <a:endParaRPr lang="en-US" altLang="en-US"/>
          </a:p>
        </p:txBody>
      </p:sp>
      <p:sp>
        <p:nvSpPr>
          <p:cNvPr id="11264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59613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5111211-4125-4386-9B1A-67A59FB2AB80}" type="slidenum">
              <a:rPr lang="en-US" altLang="en-US"/>
              <a:pPr/>
              <a:t>32</a:t>
            </a:fld>
            <a:endParaRPr lang="en-US" altLang="en-US"/>
          </a:p>
        </p:txBody>
      </p:sp>
      <p:sp>
        <p:nvSpPr>
          <p:cNvPr id="113665"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529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502D0D-3382-4688-858D-1F205A64B458}" type="slidenum">
              <a:rPr lang="en-US" altLang="en-US"/>
              <a:pPr/>
              <a:t>33</a:t>
            </a:fld>
            <a:endParaRPr lang="en-US" altLang="en-US"/>
          </a:p>
        </p:txBody>
      </p:sp>
      <p:sp>
        <p:nvSpPr>
          <p:cNvPr id="11468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3753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E0F348-D233-4C7D-B328-DC3FDF00A504}" type="slidenum">
              <a:rPr lang="en-US" altLang="en-US"/>
              <a:pPr/>
              <a:t>34</a:t>
            </a:fld>
            <a:endParaRPr lang="en-US" altLang="en-US"/>
          </a:p>
        </p:txBody>
      </p:sp>
      <p:sp>
        <p:nvSpPr>
          <p:cNvPr id="11571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17810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DCFED4-3810-454E-A73C-3EEAAA35CC94}" type="slidenum">
              <a:rPr lang="en-US" altLang="en-US"/>
              <a:pPr/>
              <a:t>35</a:t>
            </a:fld>
            <a:endParaRPr lang="en-US" altLang="en-US"/>
          </a:p>
        </p:txBody>
      </p:sp>
      <p:sp>
        <p:nvSpPr>
          <p:cNvPr id="11673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5072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DEE912-3C42-4B2C-9C70-A598F29F1BEB}" type="slidenum">
              <a:rPr lang="en-US" altLang="en-US"/>
              <a:pPr/>
              <a:t>5</a:t>
            </a:fld>
            <a:endParaRPr lang="en-US" altLang="en-US"/>
          </a:p>
        </p:txBody>
      </p:sp>
      <p:sp>
        <p:nvSpPr>
          <p:cNvPr id="860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29449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A9C126-BFA7-431B-AA1A-D3E521090835}" type="slidenum">
              <a:rPr lang="en-US" altLang="en-US"/>
              <a:pPr/>
              <a:t>6</a:t>
            </a:fld>
            <a:endParaRPr lang="en-US" altLang="en-US"/>
          </a:p>
        </p:txBody>
      </p:sp>
      <p:sp>
        <p:nvSpPr>
          <p:cNvPr id="8704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070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DD4F93-7D10-4526-AD46-5DC2D63EE1E0}" type="slidenum">
              <a:rPr lang="en-US" altLang="en-US"/>
              <a:pPr/>
              <a:t>7</a:t>
            </a:fld>
            <a:endParaRPr lang="en-US" altLang="en-US"/>
          </a:p>
        </p:txBody>
      </p:sp>
      <p:sp>
        <p:nvSpPr>
          <p:cNvPr id="88065"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1128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6A1FC4-DD4B-4908-BA9B-FD3CEB635465}" type="slidenum">
              <a:rPr lang="en-US" altLang="en-US"/>
              <a:pPr/>
              <a:t>8</a:t>
            </a:fld>
            <a:endParaRPr lang="en-US" altLang="en-US"/>
          </a:p>
        </p:txBody>
      </p:sp>
      <p:sp>
        <p:nvSpPr>
          <p:cNvPr id="8908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7760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F894C5-BB84-42A4-BAAD-AE93B43D816B}" type="slidenum">
              <a:rPr lang="en-US" altLang="en-US"/>
              <a:pPr/>
              <a:t>9</a:t>
            </a:fld>
            <a:endParaRPr lang="en-US" altLang="en-US"/>
          </a:p>
        </p:txBody>
      </p:sp>
      <p:sp>
        <p:nvSpPr>
          <p:cNvPr id="9011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6961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362982D-A38E-47A5-BDAB-CD89E1993A8D}" type="slidenum">
              <a:rPr lang="en-US" altLang="en-US"/>
              <a:pPr/>
              <a:t>10</a:t>
            </a:fld>
            <a:endParaRPr lang="en-US" altLang="en-US"/>
          </a:p>
        </p:txBody>
      </p:sp>
      <p:sp>
        <p:nvSpPr>
          <p:cNvPr id="9113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3805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24A5-ABDE-4587-A680-B331AA6D7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BDBD1-47EB-45AC-8AFE-9777FA70F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6AACB-87E9-40D8-BE95-C327315C91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95AD5E-8D33-4DCC-BE29-795CEC1C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3C74B-7C4F-4550-8C54-0FC5AB4328B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2508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B42D-379A-4BBE-8D52-DCF708C2B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5A927-BF6A-4A14-B12D-D85832D00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3C8B-30C0-46DD-AB96-EF6D266C04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2607A36-C3EA-4ECC-9AFA-C2936F46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F7E96-5913-4827-9F7D-BDBCBE60F934}"/>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4677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39B13-3DFD-4159-8861-34456C2B1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A3E0B-9999-4B72-AAF5-049777652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8E17E-5AEA-4166-9EE1-51FADD7C57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40A926-F466-4FC5-A8A1-15D34D033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1F51-FB98-414C-A530-A33B5C8F69F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5210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A9-3E39-4A22-95FE-831453E98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F1EDB-EDB5-4CA4-8EC2-6EB467819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846A349-3936-48BF-9996-9BF944512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7D452-F1E8-4601-A844-8AD6A87941C5}"/>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8093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2B5C-99E4-4F92-BCB1-30BFB14F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30368A-03E9-4740-936C-4CBA2E28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E22F5-B212-471B-BF8F-BDC1473735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8A793D-FC10-45E4-859A-BE461EC1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5C35-6D5B-477A-A30E-95DA7A45EBA2}"/>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258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0FB-AD4B-4138-B9C4-0F622E8C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F9CD5-302B-4813-8DE5-759113C75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3EA45-3EAC-4448-BDA7-1661B063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AFD92-D8DF-460B-987B-9DFE0187DFE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38CFE7-5112-422A-9477-CC6EA41FC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0B81C-7F80-460C-9371-1386136D8D6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1446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971C-3F95-4420-8038-F4EF2CB90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A6092-9BA4-4D65-9BB2-8838B2FAB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6F7C5-5205-4EF1-B237-1DF1669C2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97FC2-381B-49F3-9794-6852C4728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24255-A4AE-4823-8CC7-EFEB329E8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76011-7229-4FEC-89B3-AEBF80B64F6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73F21C2-8BEB-4BE1-946E-361F46D96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C2FA7-98C9-4ED6-8566-1E69DB1ED2B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50385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DA1D-0C36-4228-868D-4848B0961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99AFF-50F0-48C1-8821-3E101531AF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FDA3EAA-338E-4FA4-ADD5-4DA409992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433984-7FC0-4FAC-8348-31C8387A957F}"/>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719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71D32-041F-40AB-840C-9A75D616CE7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1D1762-E4C4-4D4E-AEC5-53137A2AD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DF853-E573-46E5-8ED8-173F1E86645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6333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D9F8-C15E-4426-B195-7D907480F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38C6E-8592-4135-9BDB-2979C266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A740AC-486E-4159-A525-3EB5A4D9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49A0-E945-40FB-8519-917315FFC63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576EA7-A27D-4986-91CA-5DA64DCB5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5A981-8A1C-4E16-BE46-85CA460526A8}"/>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4164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23EB-FC91-4F79-9C42-C2D180F5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5198E-3A62-468B-89A5-79028037B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F8AC7BE-6D72-489E-9138-E457A878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E720-3A01-4CC6-976B-C42223620E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33F328-266A-437F-A92A-5E171A4F2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817E6-AB07-4CC2-B8A3-386F320AC63D}"/>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3267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454BF-7E60-44C1-824A-37A764EC9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775A1-4368-499B-A739-C1AC5E49F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076AF-09D1-4F75-8325-A99FC5AB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D60D884-6EC3-4D60-8F5E-E1A1BBDE7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66FF0EB-F5DB-4037-B0F9-E03EA650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1F45E-4937-46E5-9C1E-39BA4D08C51D}" type="slidenum">
              <a:rPr lang="en-US" smtClean="0"/>
              <a:t>‹#›</a:t>
            </a:fld>
            <a:endParaRPr lang="en-US"/>
          </a:p>
        </p:txBody>
      </p:sp>
      <p:sp>
        <p:nvSpPr>
          <p:cNvPr id="8" name="Rectangle 7">
            <a:extLst>
              <a:ext uri="{FF2B5EF4-FFF2-40B4-BE49-F238E27FC236}">
                <a16:creationId xmlns:a16="http://schemas.microsoft.com/office/drawing/2014/main" id="{F0D35611-613A-42A9-AF4C-227E28A628D4}"/>
              </a:ext>
            </a:extLst>
          </p:cNvPr>
          <p:cNvSpPr/>
          <p:nvPr userDrawn="1"/>
        </p:nvSpPr>
        <p:spPr>
          <a:xfrm>
            <a:off x="0" y="0"/>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CS211 - Data Structure and Algorithms</a:t>
            </a:r>
          </a:p>
        </p:txBody>
      </p:sp>
      <p:sp>
        <p:nvSpPr>
          <p:cNvPr id="9" name="Rectangle 8">
            <a:extLst>
              <a:ext uri="{FF2B5EF4-FFF2-40B4-BE49-F238E27FC236}">
                <a16:creationId xmlns:a16="http://schemas.microsoft.com/office/drawing/2014/main" id="{E278B5D5-1D46-4E0C-BED0-839079187963}"/>
              </a:ext>
            </a:extLst>
          </p:cNvPr>
          <p:cNvSpPr/>
          <p:nvPr userDrawn="1"/>
        </p:nvSpPr>
        <p:spPr>
          <a:xfrm>
            <a:off x="0" y="6687405"/>
            <a:ext cx="12192000" cy="17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t>Dr. Sharaf Hussain</a:t>
            </a:r>
          </a:p>
        </p:txBody>
      </p:sp>
    </p:spTree>
    <p:extLst>
      <p:ext uri="{BB962C8B-B14F-4D97-AF65-F5344CB8AC3E}">
        <p14:creationId xmlns:p14="http://schemas.microsoft.com/office/powerpoint/2010/main" val="20500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1BED-7B2E-40FD-81E0-38AA705209AA}"/>
              </a:ext>
            </a:extLst>
          </p:cNvPr>
          <p:cNvSpPr>
            <a:spLocks noGrp="1"/>
          </p:cNvSpPr>
          <p:nvPr>
            <p:ph type="ctrTitle"/>
          </p:nvPr>
        </p:nvSpPr>
        <p:spPr/>
        <p:txBody>
          <a:bodyPr/>
          <a:lstStyle/>
          <a:p>
            <a:r>
              <a:rPr lang="en-US" dirty="0"/>
              <a:t>Search Trees</a:t>
            </a:r>
          </a:p>
        </p:txBody>
      </p:sp>
      <p:sp>
        <p:nvSpPr>
          <p:cNvPr id="3" name="Subtitle 2">
            <a:extLst>
              <a:ext uri="{FF2B5EF4-FFF2-40B4-BE49-F238E27FC236}">
                <a16:creationId xmlns:a16="http://schemas.microsoft.com/office/drawing/2014/main" id="{5E0B7412-E117-42C9-8EE7-888DC1590CA5}"/>
              </a:ext>
            </a:extLst>
          </p:cNvPr>
          <p:cNvSpPr>
            <a:spLocks noGrp="1"/>
          </p:cNvSpPr>
          <p:nvPr>
            <p:ph type="subTitle" idx="1"/>
          </p:nvPr>
        </p:nvSpPr>
        <p:spPr/>
        <p:txBody>
          <a:bodyPr/>
          <a:lstStyle/>
          <a:p>
            <a:r>
              <a:rPr lang="en-US" dirty="0"/>
              <a:t>Lecture # 17</a:t>
            </a:r>
          </a:p>
        </p:txBody>
      </p:sp>
      <p:sp>
        <p:nvSpPr>
          <p:cNvPr id="4" name="Slide Number Placeholder 3">
            <a:extLst>
              <a:ext uri="{FF2B5EF4-FFF2-40B4-BE49-F238E27FC236}">
                <a16:creationId xmlns:a16="http://schemas.microsoft.com/office/drawing/2014/main" id="{31E42C4D-0D91-4600-BD60-2E4B9377E7E9}"/>
              </a:ext>
            </a:extLst>
          </p:cNvPr>
          <p:cNvSpPr>
            <a:spLocks noGrp="1"/>
          </p:cNvSpPr>
          <p:nvPr>
            <p:ph type="sldNum" sz="quarter" idx="12"/>
          </p:nvPr>
        </p:nvSpPr>
        <p:spPr/>
        <p:txBody>
          <a:bodyPr/>
          <a:lstStyle/>
          <a:p>
            <a:fld id="{1AD1F45E-4937-46E5-9C1E-39BA4D08C51D}" type="slidenum">
              <a:rPr lang="en-US" smtClean="0"/>
              <a:t>1</a:t>
            </a:fld>
            <a:endParaRPr lang="en-US"/>
          </a:p>
        </p:txBody>
      </p:sp>
    </p:spTree>
    <p:extLst>
      <p:ext uri="{BB962C8B-B14F-4D97-AF65-F5344CB8AC3E}">
        <p14:creationId xmlns:p14="http://schemas.microsoft.com/office/powerpoint/2010/main" val="125114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Min or Max Key</a:t>
            </a:r>
          </a:p>
        </p:txBody>
      </p:sp>
      <p:sp>
        <p:nvSpPr>
          <p:cNvPr id="12290"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Finding the minimum or maximum key within a BST is similar to the general search.</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Where might the smallest key be located?</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Where might the largest key be located?</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361" y="3976893"/>
            <a:ext cx="2967840" cy="2656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866143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Min or Max Key</a:t>
            </a:r>
          </a:p>
        </p:txBody>
      </p:sp>
      <p:sp>
        <p:nvSpPr>
          <p:cNvPr id="13314"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The helper method below finds the node containing the minimum key.</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sp>
        <p:nvSpPr>
          <p:cNvPr id="13315" name="Text Box 3"/>
          <p:cNvSpPr txBox="1">
            <a:spLocks noChangeArrowheads="1"/>
          </p:cNvSpPr>
          <p:nvPr/>
        </p:nvSpPr>
        <p:spPr bwMode="auto">
          <a:xfrm>
            <a:off x="2985601" y="2716201"/>
            <a:ext cx="6220800" cy="261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3715" rIns="0" bIns="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814" b="1" dirty="0">
                <a:latin typeface="Courier New" panose="02070309020205020404" pitchFamily="49" charset="0"/>
              </a:rPr>
              <a:t>class</a:t>
            </a:r>
            <a:r>
              <a:rPr lang="en-US" altLang="en-US" sz="1814" dirty="0">
                <a:latin typeface="Courier New" panose="02070309020205020404" pitchFamily="49" charset="0"/>
              </a:rPr>
              <a:t> BST :  </a:t>
            </a:r>
          </a:p>
          <a:p>
            <a:pPr>
              <a:lnSpc>
                <a:spcPct val="94000"/>
              </a:lnSpc>
            </a:pPr>
            <a:r>
              <a:rPr lang="en-US" altLang="en-US" sz="1814" i="1" dirty="0">
                <a:solidFill>
                  <a:srgbClr val="003B7C"/>
                </a:solidFill>
                <a:latin typeface="Courier New" panose="02070309020205020404" pitchFamily="49" charset="0"/>
              </a:rPr>
              <a:t># ...</a:t>
            </a:r>
          </a:p>
          <a:p>
            <a:pPr>
              <a:lnSpc>
                <a:spcPct val="94000"/>
              </a:lnSpc>
            </a:pPr>
            <a:r>
              <a:rPr lang="en-US" altLang="en-US" sz="1814" dirty="0">
                <a:latin typeface="Courier New" panose="02070309020205020404" pitchFamily="49" charset="0"/>
              </a:rPr>
              <a:t>  </a:t>
            </a:r>
            <a:r>
              <a:rPr lang="en-US" altLang="en-US" sz="1814" b="1" dirty="0" err="1">
                <a:latin typeface="Courier New" panose="02070309020205020404" pitchFamily="49" charset="0"/>
              </a:rPr>
              <a:t>def</a:t>
            </a:r>
            <a:r>
              <a:rPr lang="en-US" altLang="en-US" sz="1814" dirty="0">
                <a:latin typeface="Courier New" panose="02070309020205020404" pitchFamily="49" charset="0"/>
              </a:rPr>
              <a:t> _</a:t>
            </a:r>
            <a:r>
              <a:rPr lang="en-US" altLang="en-US" sz="1814" dirty="0" err="1">
                <a:latin typeface="Courier New" panose="02070309020205020404" pitchFamily="49" charset="0"/>
              </a:rPr>
              <a:t>bstMinumum</a:t>
            </a:r>
            <a:r>
              <a:rPr lang="en-US" altLang="en-US" sz="1814" dirty="0">
                <a:latin typeface="Courier New" panose="02070309020205020404" pitchFamily="49" charset="0"/>
              </a:rPr>
              <a:t>( self, subtree ):</a:t>
            </a:r>
          </a:p>
          <a:p>
            <a:pPr>
              <a:lnSpc>
                <a:spcPct val="94000"/>
              </a:lnSpc>
            </a:pPr>
            <a:r>
              <a:rPr lang="en-US" altLang="en-US" sz="1814" dirty="0">
                <a:latin typeface="Courier New" panose="02070309020205020404" pitchFamily="49" charset="0"/>
              </a:rPr>
              <a:t>    </a:t>
            </a:r>
            <a:r>
              <a:rPr lang="en-US" altLang="en-US" sz="1814" b="1" dirty="0">
                <a:latin typeface="Courier New" panose="02070309020205020404" pitchFamily="49" charset="0"/>
              </a:rPr>
              <a:t>if</a:t>
            </a:r>
            <a:r>
              <a:rPr lang="en-US" altLang="en-US" sz="1814" dirty="0">
                <a:latin typeface="Courier New" panose="02070309020205020404" pitchFamily="49" charset="0"/>
              </a:rPr>
              <a:t> subtree </a:t>
            </a:r>
            <a:r>
              <a:rPr lang="en-US" altLang="en-US" sz="1814" b="1" dirty="0">
                <a:latin typeface="Courier New" panose="02070309020205020404" pitchFamily="49" charset="0"/>
              </a:rPr>
              <a:t>is</a:t>
            </a:r>
            <a:r>
              <a:rPr lang="en-US" altLang="en-US" sz="1814" dirty="0">
                <a:latin typeface="Courier New" panose="02070309020205020404" pitchFamily="49" charset="0"/>
              </a:rPr>
              <a:t> None :     </a:t>
            </a:r>
          </a:p>
          <a:p>
            <a:pPr>
              <a:lnSpc>
                <a:spcPct val="94000"/>
              </a:lnSpc>
            </a:pPr>
            <a:r>
              <a:rPr lang="en-US" altLang="en-US" sz="1814" dirty="0">
                <a:latin typeface="Courier New" panose="02070309020205020404" pitchFamily="49" charset="0"/>
              </a:rPr>
              <a:t>      </a:t>
            </a:r>
            <a:r>
              <a:rPr lang="en-US" altLang="en-US" sz="1814" b="1" dirty="0">
                <a:latin typeface="Courier New" panose="02070309020205020404" pitchFamily="49" charset="0"/>
              </a:rPr>
              <a:t>return</a:t>
            </a:r>
            <a:r>
              <a:rPr lang="en-US" altLang="en-US" sz="1814" dirty="0">
                <a:latin typeface="Courier New" panose="02070309020205020404" pitchFamily="49" charset="0"/>
              </a:rPr>
              <a:t> None</a:t>
            </a:r>
          </a:p>
          <a:p>
            <a:pPr>
              <a:lnSpc>
                <a:spcPct val="94000"/>
              </a:lnSpc>
            </a:pPr>
            <a:r>
              <a:rPr lang="en-US" altLang="en-US" sz="1814" dirty="0">
                <a:latin typeface="Courier New" panose="02070309020205020404" pitchFamily="49" charset="0"/>
              </a:rPr>
              <a:t>    </a:t>
            </a:r>
            <a:r>
              <a:rPr lang="en-US" altLang="en-US" sz="1814" b="1" dirty="0" err="1">
                <a:latin typeface="Courier New" panose="02070309020205020404" pitchFamily="49" charset="0"/>
              </a:rPr>
              <a:t>elif</a:t>
            </a:r>
            <a:r>
              <a:rPr lang="en-US" altLang="en-US" sz="1814" dirty="0">
                <a:latin typeface="Courier New" panose="02070309020205020404" pitchFamily="49" charset="0"/>
              </a:rPr>
              <a:t> </a:t>
            </a:r>
            <a:r>
              <a:rPr lang="en-US" altLang="en-US" sz="1814" dirty="0" err="1">
                <a:latin typeface="Courier New" panose="02070309020205020404" pitchFamily="49" charset="0"/>
              </a:rPr>
              <a:t>subtree.left</a:t>
            </a:r>
            <a:r>
              <a:rPr lang="en-US" altLang="en-US" sz="1814" dirty="0">
                <a:latin typeface="Courier New" panose="02070309020205020404" pitchFamily="49" charset="0"/>
              </a:rPr>
              <a:t> </a:t>
            </a:r>
            <a:r>
              <a:rPr lang="en-US" altLang="en-US" sz="1814" b="1" dirty="0">
                <a:latin typeface="Courier New" panose="02070309020205020404" pitchFamily="49" charset="0"/>
              </a:rPr>
              <a:t>is</a:t>
            </a:r>
            <a:r>
              <a:rPr lang="en-US" altLang="en-US" sz="1814" dirty="0">
                <a:latin typeface="Courier New" panose="02070309020205020404" pitchFamily="49" charset="0"/>
              </a:rPr>
              <a:t> None : </a:t>
            </a:r>
          </a:p>
          <a:p>
            <a:pPr>
              <a:lnSpc>
                <a:spcPct val="94000"/>
              </a:lnSpc>
            </a:pPr>
            <a:r>
              <a:rPr lang="en-US" altLang="en-US" sz="1814" dirty="0">
                <a:latin typeface="Courier New" panose="02070309020205020404" pitchFamily="49" charset="0"/>
              </a:rPr>
              <a:t>      </a:t>
            </a:r>
            <a:r>
              <a:rPr lang="en-US" altLang="en-US" sz="1814" b="1" dirty="0">
                <a:latin typeface="Courier New" panose="02070309020205020404" pitchFamily="49" charset="0"/>
              </a:rPr>
              <a:t>return</a:t>
            </a:r>
            <a:r>
              <a:rPr lang="en-US" altLang="en-US" sz="1814" dirty="0">
                <a:latin typeface="Courier New" panose="02070309020205020404" pitchFamily="49" charset="0"/>
              </a:rPr>
              <a:t> subtree</a:t>
            </a:r>
          </a:p>
          <a:p>
            <a:pPr>
              <a:lnSpc>
                <a:spcPct val="94000"/>
              </a:lnSpc>
            </a:pPr>
            <a:r>
              <a:rPr lang="en-US" altLang="en-US" sz="1814" dirty="0">
                <a:latin typeface="Courier New" panose="02070309020205020404" pitchFamily="49" charset="0"/>
              </a:rPr>
              <a:t>    </a:t>
            </a:r>
            <a:r>
              <a:rPr lang="en-US" altLang="en-US" sz="1814" b="1" dirty="0">
                <a:latin typeface="Courier New" panose="02070309020205020404" pitchFamily="49" charset="0"/>
              </a:rPr>
              <a:t>else</a:t>
            </a:r>
            <a:r>
              <a:rPr lang="en-US" altLang="en-US" sz="1814" dirty="0">
                <a:latin typeface="Courier New" panose="02070309020205020404" pitchFamily="49" charset="0"/>
              </a:rPr>
              <a:t> :</a:t>
            </a:r>
          </a:p>
          <a:p>
            <a:pPr>
              <a:lnSpc>
                <a:spcPct val="94000"/>
              </a:lnSpc>
            </a:pPr>
            <a:r>
              <a:rPr lang="en-US" altLang="en-US" sz="1814" dirty="0">
                <a:latin typeface="Courier New" panose="02070309020205020404" pitchFamily="49" charset="0"/>
              </a:rPr>
              <a:t>      </a:t>
            </a:r>
            <a:r>
              <a:rPr lang="en-US" altLang="en-US" sz="1814" b="1" dirty="0">
                <a:latin typeface="Courier New" panose="02070309020205020404" pitchFamily="49" charset="0"/>
              </a:rPr>
              <a:t>return</a:t>
            </a:r>
            <a:r>
              <a:rPr lang="en-US" altLang="en-US" sz="1814" dirty="0">
                <a:latin typeface="Courier New" panose="02070309020205020404" pitchFamily="49" charset="0"/>
              </a:rPr>
              <a:t> self._</a:t>
            </a:r>
            <a:r>
              <a:rPr lang="en-US" altLang="en-US" sz="1814" dirty="0" err="1">
                <a:latin typeface="Courier New" panose="02070309020205020404" pitchFamily="49" charset="0"/>
              </a:rPr>
              <a:t>bstMinimum</a:t>
            </a:r>
            <a:r>
              <a:rPr lang="en-US" altLang="en-US" sz="1814" dirty="0">
                <a:latin typeface="Courier New" panose="02070309020205020404" pitchFamily="49" charset="0"/>
              </a:rPr>
              <a:t>( </a:t>
            </a:r>
            <a:r>
              <a:rPr lang="en-US" altLang="en-US" sz="1814" dirty="0" err="1">
                <a:latin typeface="Courier New" panose="02070309020205020404" pitchFamily="49" charset="0"/>
              </a:rPr>
              <a:t>subtree.left</a:t>
            </a:r>
            <a:r>
              <a:rPr lang="en-US" altLang="en-US" sz="1814" dirty="0">
                <a:latin typeface="Courier New" panose="02070309020205020404" pitchFamily="49" charset="0"/>
              </a:rPr>
              <a:t> )</a:t>
            </a:r>
          </a:p>
          <a:p>
            <a:pPr>
              <a:lnSpc>
                <a:spcPct val="94000"/>
              </a:lnSpc>
            </a:pPr>
            <a:endParaRPr lang="en-US" altLang="en-US" sz="1814" dirty="0">
              <a:latin typeface="Courier New" panose="02070309020205020404" pitchFamily="49" charset="0"/>
            </a:endParaRPr>
          </a:p>
        </p:txBody>
      </p:sp>
    </p:spTree>
    <p:extLst>
      <p:ext uri="{BB962C8B-B14F-4D97-AF65-F5344CB8AC3E}">
        <p14:creationId xmlns:p14="http://schemas.microsoft.com/office/powerpoint/2010/main" val="6446782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Insertions</a:t>
            </a:r>
          </a:p>
        </p:txBody>
      </p:sp>
      <p:sp>
        <p:nvSpPr>
          <p:cNvPr id="14338"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When a BST is constructed, the keys are added one at a time. As keys are inserted</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A new node is created for each key.</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The node is linked into its proper position within the tree.</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The search tree property must be maintained.</a:t>
            </a:r>
          </a:p>
        </p:txBody>
      </p:sp>
      <p:sp>
        <p:nvSpPr>
          <p:cNvPr id="4"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spTree>
    <p:extLst>
      <p:ext uri="{BB962C8B-B14F-4D97-AF65-F5344CB8AC3E}">
        <p14:creationId xmlns:p14="http://schemas.microsoft.com/office/powerpoint/2010/main" val="40699652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Building a BST</a:t>
            </a:r>
          </a:p>
        </p:txBody>
      </p:sp>
      <p:sp>
        <p:nvSpPr>
          <p:cNvPr id="15362"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Suppose we want to build a BST from the key list</a:t>
            </a:r>
          </a:p>
        </p:txBody>
      </p:sp>
      <p:sp>
        <p:nvSpPr>
          <p:cNvPr id="6"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sp>
        <p:nvSpPr>
          <p:cNvPr id="15363" name="Text Box 3"/>
          <p:cNvSpPr txBox="1">
            <a:spLocks noChangeArrowheads="1"/>
          </p:cNvSpPr>
          <p:nvPr/>
        </p:nvSpPr>
        <p:spPr bwMode="auto">
          <a:xfrm>
            <a:off x="4506241" y="2423376"/>
            <a:ext cx="3180960" cy="262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3715" rIns="0" bIns="0" anchor="ctr"/>
          <a:lstStyle>
            <a:lvl1pPr>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814" dirty="0">
                <a:latin typeface="Courier New" panose="02070309020205020404" pitchFamily="49" charset="0"/>
              </a:rPr>
              <a:t>60  25  100  35  17  80</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8161" y="2823751"/>
            <a:ext cx="6294240" cy="37108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83617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Insertion</a:t>
            </a:r>
          </a:p>
        </p:txBody>
      </p:sp>
      <p:sp>
        <p:nvSpPr>
          <p:cNvPr id="16386"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Building a BST by hand is easy. How do we insert an entry in program code?</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What happens if we use the search method from earlier to search for key 30?</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761" y="3479676"/>
            <a:ext cx="2881440" cy="28252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457240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Insertion</a:t>
            </a:r>
          </a:p>
        </p:txBody>
      </p:sp>
      <p:sp>
        <p:nvSpPr>
          <p:cNvPr id="17410"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We can insert the new node where the search fell off the tree.</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001" y="2733481"/>
            <a:ext cx="2880000" cy="32803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83591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Insert Implementation</a:t>
            </a:r>
          </a:p>
        </p:txBody>
      </p:sp>
      <p:sp>
        <p:nvSpPr>
          <p:cNvPr id="6" name="Slide Number Placeholder 2"/>
          <p:cNvSpPr>
            <a:spLocks noGrp="1"/>
          </p:cNvSpPr>
          <p:nvPr>
            <p:ph type="sldNum" sz="quarter" idx="12"/>
          </p:nvPr>
        </p:nvSpPr>
        <p:spPr/>
        <p:txBody>
          <a:bodyPr/>
          <a:lstStyle/>
          <a:p>
            <a:fld id="{A7236DD2-E687-433D-A342-6C64838A0B72}" type="slidenum">
              <a:rPr lang="en-US" altLang="en-US"/>
              <a:pPr/>
              <a:t>16</a:t>
            </a:fld>
            <a:endParaRPr lang="en-US" altLang="en-US"/>
          </a:p>
        </p:txBody>
      </p:sp>
      <p:sp>
        <p:nvSpPr>
          <p:cNvPr id="18434" name="Text Box 2"/>
          <p:cNvSpPr txBox="1">
            <a:spLocks noChangeArrowheads="1"/>
          </p:cNvSpPr>
          <p:nvPr/>
        </p:nvSpPr>
        <p:spPr bwMode="auto">
          <a:xfrm>
            <a:off x="2549281" y="1614601"/>
            <a:ext cx="7963200" cy="4703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2343"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633" b="1" dirty="0">
                <a:latin typeface="Courier New" panose="02070309020205020404" pitchFamily="49" charset="0"/>
              </a:rPr>
              <a:t>class BST : </a:t>
            </a:r>
          </a:p>
          <a:p>
            <a:pPr>
              <a:lnSpc>
                <a:spcPct val="94000"/>
              </a:lnSpc>
            </a:pPr>
            <a:r>
              <a:rPr lang="en-US" altLang="en-US" sz="1633" i="1" dirty="0">
                <a:solidFill>
                  <a:srgbClr val="003B7C"/>
                </a:solidFill>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add( self, key, value ):</a:t>
            </a:r>
          </a:p>
          <a:p>
            <a:pPr>
              <a:lnSpc>
                <a:spcPct val="94000"/>
              </a:lnSpc>
            </a:pPr>
            <a:r>
              <a:rPr lang="en-US" altLang="en-US" sz="1633" dirty="0">
                <a:latin typeface="Courier New" panose="02070309020205020404" pitchFamily="49" charset="0"/>
              </a:rPr>
              <a:t>    node = self._</a:t>
            </a:r>
            <a:r>
              <a:rPr lang="en-US" altLang="en-US" sz="1633" dirty="0" err="1">
                <a:latin typeface="Courier New" panose="02070309020205020404" pitchFamily="49" charset="0"/>
              </a:rPr>
              <a:t>bstSearch</a:t>
            </a:r>
            <a:r>
              <a:rPr lang="en-US" altLang="en-US" sz="1633" dirty="0">
                <a:latin typeface="Courier New" panose="02070309020205020404" pitchFamily="49" charset="0"/>
              </a:rPr>
              <a:t>( key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if</a:t>
            </a:r>
            <a:r>
              <a:rPr lang="en-US" altLang="en-US" sz="1633" dirty="0">
                <a:latin typeface="Courier New" panose="02070309020205020404" pitchFamily="49" charset="0"/>
              </a:rPr>
              <a:t> node </a:t>
            </a:r>
            <a:r>
              <a:rPr lang="en-US" altLang="en-US" sz="1633" b="1" dirty="0">
                <a:latin typeface="Courier New" panose="02070309020205020404" pitchFamily="49" charset="0"/>
              </a:rPr>
              <a:t>is not</a:t>
            </a:r>
            <a:r>
              <a:rPr lang="en-US" altLang="en-US" sz="1633" dirty="0">
                <a:latin typeface="Courier New" panose="02070309020205020404" pitchFamily="49" charset="0"/>
              </a:rPr>
              <a:t> None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node.value</a:t>
            </a:r>
            <a:r>
              <a:rPr lang="en-US" altLang="en-US" sz="1633" dirty="0">
                <a:latin typeface="Courier New" panose="02070309020205020404" pitchFamily="49" charset="0"/>
              </a:rPr>
              <a:t> = value</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False</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else</a:t>
            </a: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 self._</a:t>
            </a:r>
            <a:r>
              <a:rPr lang="en-US" altLang="en-US" sz="1633" dirty="0" err="1">
                <a:latin typeface="Courier New" panose="02070309020205020404" pitchFamily="49" charset="0"/>
              </a:rPr>
              <a:t>bstInsert</a:t>
            </a: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key, value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self._size</a:t>
            </a:r>
            <a:r>
              <a:rPr lang="en-US" altLang="en-US" sz="1633" dirty="0">
                <a:latin typeface="Courier New" panose="02070309020205020404" pitchFamily="49" charset="0"/>
              </a:rPr>
              <a:t> += 1</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True</a:t>
            </a:r>
          </a:p>
          <a:p>
            <a:pPr>
              <a:lnSpc>
                <a:spcPct val="94000"/>
              </a:lnSpc>
            </a:pP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a:t>
            </a:r>
            <a:r>
              <a:rPr lang="en-US" altLang="en-US" sz="1633" dirty="0" err="1">
                <a:latin typeface="Courier New" panose="02070309020205020404" pitchFamily="49" charset="0"/>
              </a:rPr>
              <a:t>bstInsert</a:t>
            </a:r>
            <a:r>
              <a:rPr lang="en-US" altLang="en-US" sz="1633" dirty="0">
                <a:latin typeface="Courier New" panose="02070309020205020404" pitchFamily="49" charset="0"/>
              </a:rPr>
              <a:t>( self, subtree, key, value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if</a:t>
            </a:r>
            <a:r>
              <a:rPr lang="en-US" altLang="en-US" sz="1633" dirty="0">
                <a:latin typeface="Courier New" panose="02070309020205020404" pitchFamily="49" charset="0"/>
              </a:rPr>
              <a:t> subtree </a:t>
            </a:r>
            <a:r>
              <a:rPr lang="en-US" altLang="en-US" sz="1633" b="1" dirty="0">
                <a:latin typeface="Courier New" panose="02070309020205020404" pitchFamily="49" charset="0"/>
              </a:rPr>
              <a:t>is</a:t>
            </a:r>
            <a:r>
              <a:rPr lang="en-US" altLang="en-US" sz="1633" dirty="0">
                <a:latin typeface="Courier New" panose="02070309020205020404" pitchFamily="49" charset="0"/>
              </a:rPr>
              <a:t> None :   </a:t>
            </a:r>
          </a:p>
          <a:p>
            <a:pPr>
              <a:lnSpc>
                <a:spcPct val="94000"/>
              </a:lnSpc>
            </a:pPr>
            <a:r>
              <a:rPr lang="en-US" altLang="en-US" sz="1633" dirty="0">
                <a:latin typeface="Courier New" panose="02070309020205020404" pitchFamily="49" charset="0"/>
              </a:rPr>
              <a:t>      subtree = _</a:t>
            </a:r>
            <a:r>
              <a:rPr lang="en-US" altLang="en-US" sz="1633" dirty="0" err="1">
                <a:latin typeface="Courier New" panose="02070309020205020404" pitchFamily="49" charset="0"/>
              </a:rPr>
              <a:t>BSTMapNode</a:t>
            </a:r>
            <a:r>
              <a:rPr lang="en-US" altLang="en-US" sz="1633" dirty="0">
                <a:latin typeface="Courier New" panose="02070309020205020404" pitchFamily="49" charset="0"/>
              </a:rPr>
              <a:t>( key, value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elif</a:t>
            </a:r>
            <a:r>
              <a:rPr lang="en-US" altLang="en-US" sz="1633" dirty="0">
                <a:latin typeface="Courier New" panose="02070309020205020404" pitchFamily="49" charset="0"/>
              </a:rPr>
              <a:t> key &lt;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subtree.left</a:t>
            </a:r>
            <a:r>
              <a:rPr lang="en-US" altLang="en-US" sz="1633" dirty="0">
                <a:latin typeface="Courier New" panose="02070309020205020404" pitchFamily="49" charset="0"/>
              </a:rPr>
              <a:t> = self._</a:t>
            </a:r>
            <a:r>
              <a:rPr lang="en-US" altLang="en-US" sz="1633" dirty="0" err="1">
                <a:latin typeface="Courier New" panose="02070309020205020404" pitchFamily="49" charset="0"/>
              </a:rPr>
              <a:t>bstInsert</a:t>
            </a:r>
            <a:r>
              <a:rPr lang="en-US" altLang="en-US" sz="1633" dirty="0">
                <a:latin typeface="Courier New" panose="02070309020205020404" pitchFamily="49" charset="0"/>
              </a:rPr>
              <a:t>(</a:t>
            </a:r>
            <a:r>
              <a:rPr lang="en-US" altLang="en-US" sz="1633" dirty="0" err="1">
                <a:latin typeface="Courier New" panose="02070309020205020404" pitchFamily="49" charset="0"/>
              </a:rPr>
              <a:t>subtree.left</a:t>
            </a:r>
            <a:r>
              <a:rPr lang="en-US" altLang="en-US" sz="1633" dirty="0">
                <a:latin typeface="Courier New" panose="02070309020205020404" pitchFamily="49" charset="0"/>
              </a:rPr>
              <a:t>, key, value)</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elif</a:t>
            </a:r>
            <a:r>
              <a:rPr lang="en-US" altLang="en-US" sz="1633" dirty="0">
                <a:latin typeface="Courier New" panose="02070309020205020404" pitchFamily="49" charset="0"/>
              </a:rPr>
              <a:t> key &gt;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subtree.right</a:t>
            </a:r>
            <a:r>
              <a:rPr lang="en-US" altLang="en-US" sz="1633" dirty="0">
                <a:latin typeface="Courier New" panose="02070309020205020404" pitchFamily="49" charset="0"/>
              </a:rPr>
              <a:t> = self._</a:t>
            </a:r>
            <a:r>
              <a:rPr lang="en-US" altLang="en-US" sz="1633" dirty="0" err="1">
                <a:latin typeface="Courier New" panose="02070309020205020404" pitchFamily="49" charset="0"/>
              </a:rPr>
              <a:t>bstInsert</a:t>
            </a:r>
            <a:r>
              <a:rPr lang="en-US" altLang="en-US" sz="1633" dirty="0">
                <a:latin typeface="Courier New" panose="02070309020205020404" pitchFamily="49" charset="0"/>
              </a:rPr>
              <a:t>(</a:t>
            </a:r>
            <a:r>
              <a:rPr lang="en-US" altLang="en-US" sz="1633" dirty="0" err="1">
                <a:latin typeface="Courier New" panose="02070309020205020404" pitchFamily="49" charset="0"/>
              </a:rPr>
              <a:t>subtree.right</a:t>
            </a:r>
            <a:r>
              <a:rPr lang="en-US" altLang="en-US" sz="1633" dirty="0">
                <a:latin typeface="Courier New" panose="02070309020205020404" pitchFamily="49" charset="0"/>
              </a:rPr>
              <a:t>, key, value)</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subtree</a:t>
            </a:r>
          </a:p>
        </p:txBody>
      </p:sp>
      <p:sp>
        <p:nvSpPr>
          <p:cNvPr id="18435" name="Line 3"/>
          <p:cNvSpPr>
            <a:spLocks noChangeShapeType="1"/>
          </p:cNvSpPr>
          <p:nvPr/>
        </p:nvSpPr>
        <p:spPr bwMode="auto">
          <a:xfrm>
            <a:off x="2768160" y="1451881"/>
            <a:ext cx="6842880" cy="1440"/>
          </a:xfrm>
          <a:prstGeom prst="line">
            <a:avLst/>
          </a:prstGeom>
          <a:noFill/>
          <a:ln w="255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18436" name="AutoShape 4"/>
          <p:cNvSpPr>
            <a:spLocks noChangeArrowheads="1"/>
          </p:cNvSpPr>
          <p:nvPr/>
        </p:nvSpPr>
        <p:spPr bwMode="auto">
          <a:xfrm>
            <a:off x="7952160" y="1244520"/>
            <a:ext cx="1658880" cy="207360"/>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801" rIns="0" bIns="0" anchor="ctr" anchorCtr="1"/>
          <a:lstStyle>
            <a:lvl1pPr>
              <a:tabLst>
                <a:tab pos="723900" algn="l"/>
                <a:tab pos="14478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9pPr>
          </a:lstStyle>
          <a:p>
            <a:pPr algn="ctr"/>
            <a:r>
              <a:rPr lang="en-US" altLang="en-US" sz="1451" dirty="0">
                <a:solidFill>
                  <a:srgbClr val="FFFFFF"/>
                </a:solidFill>
              </a:rPr>
              <a:t>bst.py</a:t>
            </a:r>
          </a:p>
        </p:txBody>
      </p:sp>
    </p:spTree>
    <p:extLst>
      <p:ext uri="{BB962C8B-B14F-4D97-AF65-F5344CB8AC3E}">
        <p14:creationId xmlns:p14="http://schemas.microsoft.com/office/powerpoint/2010/main" val="35779009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Insert Steps</a:t>
            </a:r>
          </a:p>
        </p:txBody>
      </p:sp>
      <p:sp>
        <p:nvSpPr>
          <p:cNvPr id="19458"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Add 30 to our sample BST.</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880" y="2523406"/>
            <a:ext cx="6128640" cy="215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343102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Insert Steps</a:t>
            </a:r>
          </a:p>
        </p:txBody>
      </p:sp>
      <p:sp>
        <p:nvSpPr>
          <p:cNvPr id="4" name="Slide Number Placeholder 2"/>
          <p:cNvSpPr>
            <a:spLocks noGrp="1"/>
          </p:cNvSpPr>
          <p:nvPr>
            <p:ph type="sldNum" sz="quarter" idx="12"/>
          </p:nvPr>
        </p:nvSpPr>
        <p:spPr/>
        <p:txBody>
          <a:bodyPr/>
          <a:lstStyle/>
          <a:p>
            <a:fld id="{00E9D29E-B009-4860-BA78-A53E6103E4E2}" type="slidenum">
              <a:rPr lang="en-US" altLang="en-US"/>
              <a:pPr/>
              <a:t>18</a:t>
            </a:fld>
            <a:endParaRPr lang="en-US" altLang="en-US"/>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321" y="1418761"/>
            <a:ext cx="6130080" cy="4802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511700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Deletions</a:t>
            </a:r>
          </a:p>
        </p:txBody>
      </p:sp>
      <p:sp>
        <p:nvSpPr>
          <p:cNvPr id="21506"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Deleting a node from a BST is a bit more complicated.</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Locate the node containing the node.</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Delete the node.</a:t>
            </a:r>
          </a:p>
          <a:p>
            <a:pPr marL="391686" indent="-293764">
              <a:spcBef>
                <a:spcPts val="3266"/>
              </a:spcBef>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When a node is removed, the remaining nodes must preserve the search tree property.</a:t>
            </a:r>
          </a:p>
        </p:txBody>
      </p:sp>
      <p:sp>
        <p:nvSpPr>
          <p:cNvPr id="4"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spTree>
    <p:extLst>
      <p:ext uri="{BB962C8B-B14F-4D97-AF65-F5344CB8AC3E}">
        <p14:creationId xmlns:p14="http://schemas.microsoft.com/office/powerpoint/2010/main" val="2636649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Search Trees</a:t>
            </a:r>
          </a:p>
        </p:txBody>
      </p:sp>
      <p:sp>
        <p:nvSpPr>
          <p:cNvPr id="4098" name="Rectangle 2"/>
          <p:cNvSpPr>
            <a:spLocks noGrp="1" noChangeArrowheads="1"/>
          </p:cNvSpPr>
          <p:nvPr>
            <p:ph idx="1"/>
          </p:nvPr>
        </p:nvSpPr>
        <p:spPr>
          <a:ln/>
        </p:spPr>
        <p:txBody>
          <a:bodyPr>
            <a:normAutofit/>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The tree structure can be used for searching.</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Each node contains a search key as part of its data or </a:t>
            </a:r>
            <a:r>
              <a:rPr lang="en-US" altLang="en-US" b="1"/>
              <a:t>payload</a:t>
            </a:r>
            <a:r>
              <a:rPr lang="en-US" altLang="en-US"/>
              <a:t>.</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Nodes are organized based on the relationship between the keys.</a:t>
            </a:r>
          </a:p>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Search trees can be used to implement various types of containers.</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Most common use is with the Map ADT.</a:t>
            </a:r>
          </a:p>
        </p:txBody>
      </p:sp>
      <p:sp>
        <p:nvSpPr>
          <p:cNvPr id="4"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spTree>
    <p:extLst>
      <p:ext uri="{BB962C8B-B14F-4D97-AF65-F5344CB8AC3E}">
        <p14:creationId xmlns:p14="http://schemas.microsoft.com/office/powerpoint/2010/main" val="23515633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Deletions</a:t>
            </a:r>
          </a:p>
        </p:txBody>
      </p:sp>
      <p:sp>
        <p:nvSpPr>
          <p:cNvPr id="22530"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There are three cases to consider:</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the node is a leaf.</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the node has a single child</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the node has two children.</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161" y="3732841"/>
            <a:ext cx="6799680" cy="2479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569423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Leaf Node</a:t>
            </a:r>
          </a:p>
        </p:txBody>
      </p:sp>
      <p:sp>
        <p:nvSpPr>
          <p:cNvPr id="23554"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Removing a leaf node is the easiest case.</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Suppose we want to remove 23.</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561" y="3320830"/>
            <a:ext cx="6828480" cy="3035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565313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24578"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Removing an interior node with one child.</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Suppose we want to remove 41.</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We can not simply unlink the node.</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1" y="3691715"/>
            <a:ext cx="6242400" cy="3029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76321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25602"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After locating the node to be removed, it's child must be linked to it's parent.</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561" y="2824696"/>
            <a:ext cx="6638400" cy="3345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10765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2" name="Content Placeholder 1">
            <a:extLst>
              <a:ext uri="{FF2B5EF4-FFF2-40B4-BE49-F238E27FC236}">
                <a16:creationId xmlns:a16="http://schemas.microsoft.com/office/drawing/2014/main" id="{6743DA21-089A-4984-96C2-8C2D1DF38E44}"/>
              </a:ext>
            </a:extLst>
          </p:cNvPr>
          <p:cNvSpPr>
            <a:spLocks noGrp="1"/>
          </p:cNvSpPr>
          <p:nvPr>
            <p:ph idx="1"/>
          </p:nvPr>
        </p:nvSpPr>
        <p:spPr/>
        <p:txBody>
          <a:bodyPr/>
          <a:lstStyle/>
          <a:p>
            <a:endParaRPr lang="en-US"/>
          </a:p>
        </p:txBody>
      </p:sp>
      <p:sp>
        <p:nvSpPr>
          <p:cNvPr id="5" name="Slide Number Placeholder 2"/>
          <p:cNvSpPr>
            <a:spLocks noGrp="1"/>
          </p:cNvSpPr>
          <p:nvPr>
            <p:ph type="sldNum" sz="quarter" idx="12"/>
          </p:nvPr>
        </p:nvSpPr>
        <p:spPr/>
        <p:txBody>
          <a:bodyPr/>
          <a:lstStyle/>
          <a:p>
            <a:fld id="{3F557DB9-6D8E-4661-8DD1-0717C96E334C}" type="slidenum">
              <a:rPr lang="en-US" altLang="en-US"/>
              <a:pPr/>
              <a:t>24</a:t>
            </a:fld>
            <a:endParaRPr lang="en-US" altLang="en-US"/>
          </a:p>
        </p:txBody>
      </p:sp>
      <p:sp>
        <p:nvSpPr>
          <p:cNvPr id="26626" name="Text Box 2"/>
          <p:cNvSpPr txBox="1">
            <a:spLocks noChangeArrowheads="1"/>
          </p:cNvSpPr>
          <p:nvPr/>
        </p:nvSpPr>
        <p:spPr bwMode="auto">
          <a:xfrm>
            <a:off x="2421121" y="1656361"/>
            <a:ext cx="7659360" cy="4525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2401"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9pPr>
          </a:lstStyle>
          <a:p>
            <a:pPr>
              <a:spcAft>
                <a:spcPts val="1293"/>
              </a:spcAft>
              <a:buSzPct val="45000"/>
              <a:buFont typeface="Wingdings" panose="05000000000000000000" pitchFamily="2" charset="2"/>
              <a:buChar char=""/>
            </a:pPr>
            <a:r>
              <a:rPr lang="en-US" altLang="en-US" sz="2540"/>
              <a:t>The most difficult case is deleting a node with two children.</a:t>
            </a:r>
          </a:p>
          <a:p>
            <a:pPr lvl="1">
              <a:spcAft>
                <a:spcPts val="1032"/>
              </a:spcAft>
              <a:buSzPct val="45000"/>
              <a:buFont typeface="Wingdings" panose="05000000000000000000" pitchFamily="2" charset="2"/>
              <a:buChar char=""/>
            </a:pPr>
            <a:r>
              <a:rPr lang="en-US" altLang="en-US" sz="2358"/>
              <a:t>Suppose we want to delete node 12.</a:t>
            </a:r>
          </a:p>
          <a:p>
            <a:pPr lvl="1">
              <a:spcAft>
                <a:spcPts val="1032"/>
              </a:spcAft>
              <a:buSzPct val="45000"/>
              <a:buFont typeface="Wingdings" panose="05000000000000000000" pitchFamily="2" charset="2"/>
              <a:buChar char=""/>
            </a:pPr>
            <a:r>
              <a:rPr lang="en-US" altLang="en-US" sz="2358"/>
              <a:t>Which child should be linked to the parent?</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61" y="3525481"/>
            <a:ext cx="6624000" cy="28699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81136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5" name="Slide Number Placeholder 2"/>
          <p:cNvSpPr>
            <a:spLocks noGrp="1"/>
          </p:cNvSpPr>
          <p:nvPr>
            <p:ph type="sldNum" sz="quarter" idx="12"/>
          </p:nvPr>
        </p:nvSpPr>
        <p:spPr/>
        <p:txBody>
          <a:bodyPr/>
          <a:lstStyle/>
          <a:p>
            <a:fld id="{243E32F5-A02D-4782-973D-FDEA9BCBBA32}" type="slidenum">
              <a:rPr lang="en-US" altLang="en-US"/>
              <a:pPr/>
              <a:t>25</a:t>
            </a:fld>
            <a:endParaRPr lang="en-US" altLang="en-US"/>
          </a:p>
        </p:txBody>
      </p:sp>
      <p:sp>
        <p:nvSpPr>
          <p:cNvPr id="27650" name="Text Box 2"/>
          <p:cNvSpPr txBox="1">
            <a:spLocks noChangeArrowheads="1"/>
          </p:cNvSpPr>
          <p:nvPr/>
        </p:nvSpPr>
        <p:spPr bwMode="auto">
          <a:xfrm>
            <a:off x="2421121" y="1656361"/>
            <a:ext cx="7659360" cy="4525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2401"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9pPr>
          </a:lstStyle>
          <a:p>
            <a:pPr>
              <a:spcAft>
                <a:spcPts val="1293"/>
              </a:spcAft>
              <a:buSzPct val="45000"/>
              <a:buFont typeface="Wingdings" panose="05000000000000000000" pitchFamily="2" charset="2"/>
              <a:buChar char=""/>
            </a:pPr>
            <a:r>
              <a:rPr lang="en-US" altLang="en-US" sz="2540"/>
              <a:t>Based on the search tree property, each node has a logical predecessor and successor.</a:t>
            </a:r>
          </a:p>
          <a:p>
            <a:pPr lvl="1">
              <a:spcAft>
                <a:spcPts val="1032"/>
              </a:spcAft>
              <a:buSzPct val="45000"/>
              <a:buFont typeface="Wingdings" panose="05000000000000000000" pitchFamily="2" charset="2"/>
              <a:buChar char=""/>
            </a:pPr>
            <a:r>
              <a:rPr lang="en-US" altLang="en-US" sz="2358"/>
              <a:t>For node 12, those are 4 and 23.</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281" y="3149641"/>
            <a:ext cx="3134880" cy="3071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02553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4" name="Slide Number Placeholder 2"/>
          <p:cNvSpPr>
            <a:spLocks noGrp="1"/>
          </p:cNvSpPr>
          <p:nvPr>
            <p:ph type="sldNum" sz="quarter" idx="12"/>
          </p:nvPr>
        </p:nvSpPr>
        <p:spPr/>
        <p:txBody>
          <a:bodyPr/>
          <a:lstStyle/>
          <a:p>
            <a:fld id="{766A0953-2B6D-4849-8118-827FD259D7B0}" type="slidenum">
              <a:rPr lang="en-US" altLang="en-US"/>
              <a:pPr/>
              <a:t>26</a:t>
            </a:fld>
            <a:endParaRPr lang="en-US" altLang="en-US"/>
          </a:p>
        </p:txBody>
      </p:sp>
      <p:sp>
        <p:nvSpPr>
          <p:cNvPr id="28674" name="Text Box 2"/>
          <p:cNvSpPr txBox="1">
            <a:spLocks noChangeArrowheads="1"/>
          </p:cNvSpPr>
          <p:nvPr/>
        </p:nvSpPr>
        <p:spPr bwMode="auto">
          <a:xfrm>
            <a:off x="2421121" y="1656361"/>
            <a:ext cx="7659360" cy="4525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2401"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9pPr>
          </a:lstStyle>
          <a:p>
            <a:pPr>
              <a:spcAft>
                <a:spcPts val="1293"/>
              </a:spcAft>
              <a:buSzPct val="45000"/>
              <a:buFont typeface="Wingdings" panose="05000000000000000000" pitchFamily="2" charset="2"/>
              <a:buChar char=""/>
            </a:pPr>
            <a:r>
              <a:rPr lang="en-US" altLang="en-US" sz="2540"/>
              <a:t>We can replace to be deleted with either its logical successor or predecessor.</a:t>
            </a:r>
          </a:p>
          <a:p>
            <a:pPr lvl="1">
              <a:spcAft>
                <a:spcPts val="1032"/>
              </a:spcAft>
              <a:buSzPct val="45000"/>
              <a:buFont typeface="Wingdings" panose="05000000000000000000" pitchFamily="2" charset="2"/>
              <a:buChar char=""/>
            </a:pPr>
            <a:r>
              <a:rPr lang="en-US" altLang="en-US" sz="2358"/>
              <a:t>Both will either be a leaf or an interior node with one child.</a:t>
            </a:r>
          </a:p>
          <a:p>
            <a:pPr lvl="1">
              <a:spcAft>
                <a:spcPts val="1032"/>
              </a:spcAft>
              <a:buSzPct val="45000"/>
              <a:buFont typeface="Wingdings" panose="05000000000000000000" pitchFamily="2" charset="2"/>
              <a:buChar char=""/>
            </a:pPr>
            <a:r>
              <a:rPr lang="en-US" altLang="en-US" sz="2358"/>
              <a:t>We already know how to remove those nodes.</a:t>
            </a:r>
          </a:p>
        </p:txBody>
      </p:sp>
    </p:spTree>
    <p:extLst>
      <p:ext uri="{BB962C8B-B14F-4D97-AF65-F5344CB8AC3E}">
        <p14:creationId xmlns:p14="http://schemas.microsoft.com/office/powerpoint/2010/main" val="26327601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29698"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Removing an interior node with two children requires 4 steps:</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(1) Find the node to be deleted, N.</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401" y="3309135"/>
            <a:ext cx="2995200" cy="3310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180615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30722"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(2) Find the successor, S, of node N.</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401" y="2503081"/>
            <a:ext cx="2995200" cy="3303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32236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31746"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(3) Copy the payload from node S to node N.</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401" y="2488681"/>
            <a:ext cx="2995200" cy="3123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139540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noFill/>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effectLst>
                  <a:outerShdw blurRad="38100" dist="38100" dir="2700000" algn="tl">
                    <a:srgbClr val="FFFFFF"/>
                  </a:outerShdw>
                </a:effectLst>
              </a:rPr>
              <a:t>Binary Search Tree (BST)</a:t>
            </a:r>
          </a:p>
        </p:txBody>
      </p:sp>
      <p:sp>
        <p:nvSpPr>
          <p:cNvPr id="5122"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A binary tree in which each node contains a search key and the tree is structured such that for each interior node V:</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All keys less than the key in node V are stored in the left subtree of V.</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All keys greater than the key in node V are stored in the right subtree of V.</a:t>
            </a:r>
          </a:p>
        </p:txBody>
      </p:sp>
      <p:sp>
        <p:nvSpPr>
          <p:cNvPr id="4"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spTree>
    <p:extLst>
      <p:ext uri="{BB962C8B-B14F-4D97-AF65-F5344CB8AC3E}">
        <p14:creationId xmlns:p14="http://schemas.microsoft.com/office/powerpoint/2010/main" val="29971559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32770"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(4) Remove node S from the tree.</a:t>
            </a:r>
          </a:p>
        </p:txBody>
      </p:sp>
      <p:sp>
        <p:nvSpPr>
          <p:cNvPr id="6"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721" y="2919241"/>
            <a:ext cx="1189440" cy="2309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761" y="2495881"/>
            <a:ext cx="2995200" cy="3310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739698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Interior Node</a:t>
            </a:r>
          </a:p>
        </p:txBody>
      </p:sp>
      <p:sp>
        <p:nvSpPr>
          <p:cNvPr id="33794"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Removing an interior node with two children requires 4 steps:</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Find the node to be deleted, N.</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Find the logical successor, S, of node N.</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Copy the payload from node S to node N.</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Remove node S from the tree.</a:t>
            </a:r>
          </a:p>
        </p:txBody>
      </p:sp>
      <p:sp>
        <p:nvSpPr>
          <p:cNvPr id="4"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spTree>
    <p:extLst>
      <p:ext uri="{BB962C8B-B14F-4D97-AF65-F5344CB8AC3E}">
        <p14:creationId xmlns:p14="http://schemas.microsoft.com/office/powerpoint/2010/main" val="2841924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Implementation</a:t>
            </a:r>
          </a:p>
        </p:txBody>
      </p:sp>
      <p:sp>
        <p:nvSpPr>
          <p:cNvPr id="6" name="Slide Number Placeholder 2"/>
          <p:cNvSpPr>
            <a:spLocks noGrp="1"/>
          </p:cNvSpPr>
          <p:nvPr>
            <p:ph type="sldNum" sz="quarter" idx="12"/>
          </p:nvPr>
        </p:nvSpPr>
        <p:spPr/>
        <p:txBody>
          <a:bodyPr/>
          <a:lstStyle/>
          <a:p>
            <a:fld id="{A107FDA3-DD68-4DD8-8012-57B04FCC214F}" type="slidenum">
              <a:rPr lang="en-US" altLang="en-US"/>
              <a:pPr/>
              <a:t>32</a:t>
            </a:fld>
            <a:endParaRPr lang="en-US" altLang="en-US"/>
          </a:p>
        </p:txBody>
      </p:sp>
      <p:sp>
        <p:nvSpPr>
          <p:cNvPr id="34818" name="Text Box 2"/>
          <p:cNvSpPr txBox="1">
            <a:spLocks noChangeArrowheads="1"/>
          </p:cNvSpPr>
          <p:nvPr/>
        </p:nvSpPr>
        <p:spPr bwMode="auto">
          <a:xfrm>
            <a:off x="2922241" y="1876681"/>
            <a:ext cx="6346080" cy="227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2343" rIns="0" bIns="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633" b="1" dirty="0">
                <a:latin typeface="Courier New" panose="02070309020205020404" pitchFamily="49" charset="0"/>
              </a:rPr>
              <a:t>class BST : </a:t>
            </a:r>
          </a:p>
          <a:p>
            <a:pPr>
              <a:lnSpc>
                <a:spcPct val="94000"/>
              </a:lnSpc>
            </a:pPr>
            <a:r>
              <a:rPr lang="en-US" altLang="en-US" sz="1633" i="1" dirty="0">
                <a:solidFill>
                  <a:srgbClr val="003B7C"/>
                </a:solidFill>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remove( self, key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assert</a:t>
            </a:r>
            <a:r>
              <a:rPr lang="en-US" altLang="en-US" sz="1633" dirty="0">
                <a:latin typeface="Courier New" panose="02070309020205020404" pitchFamily="49" charset="0"/>
              </a:rPr>
              <a:t> key </a:t>
            </a:r>
            <a:r>
              <a:rPr lang="en-US" altLang="en-US" sz="1633" b="1" dirty="0">
                <a:latin typeface="Courier New" panose="02070309020205020404" pitchFamily="49" charset="0"/>
              </a:rPr>
              <a:t>in</a:t>
            </a:r>
            <a:r>
              <a:rPr lang="en-US" altLang="en-US" sz="1633" dirty="0">
                <a:latin typeface="Courier New" panose="02070309020205020404" pitchFamily="49" charset="0"/>
              </a:rPr>
              <a:t> self, "Invalid key."</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 self._</a:t>
            </a:r>
            <a:r>
              <a:rPr lang="en-US" altLang="en-US" sz="1633" dirty="0" err="1">
                <a:latin typeface="Courier New" panose="02070309020205020404" pitchFamily="49" charset="0"/>
              </a:rPr>
              <a:t>bstRemove</a:t>
            </a: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key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self._size</a:t>
            </a:r>
            <a:r>
              <a:rPr lang="en-US" altLang="en-US" sz="1633" dirty="0">
                <a:latin typeface="Courier New" panose="02070309020205020404" pitchFamily="49" charset="0"/>
              </a:rPr>
              <a:t> -= 1</a:t>
            </a:r>
          </a:p>
          <a:p>
            <a:pPr>
              <a:lnSpc>
                <a:spcPct val="94000"/>
              </a:lnSpc>
            </a:pPr>
            <a:endParaRPr lang="en-US" altLang="en-US" sz="1633" dirty="0">
              <a:latin typeface="Courier New" panose="02070309020205020404" pitchFamily="49" charset="0"/>
            </a:endParaRPr>
          </a:p>
          <a:p>
            <a:pPr>
              <a:lnSpc>
                <a:spcPct val="94000"/>
              </a:lnSpc>
            </a:pPr>
            <a:endParaRPr lang="en-US" altLang="en-US" sz="1633" dirty="0">
              <a:latin typeface="Courier New" panose="02070309020205020404" pitchFamily="49" charset="0"/>
            </a:endParaRPr>
          </a:p>
          <a:p>
            <a:pPr>
              <a:lnSpc>
                <a:spcPct val="94000"/>
              </a:lnSpc>
            </a:pPr>
            <a:endParaRPr lang="en-US" altLang="en-US" sz="1633" dirty="0">
              <a:latin typeface="Courier New" panose="02070309020205020404" pitchFamily="49" charset="0"/>
            </a:endParaRPr>
          </a:p>
        </p:txBody>
      </p:sp>
      <p:sp>
        <p:nvSpPr>
          <p:cNvPr id="34819" name="Line 3"/>
          <p:cNvSpPr>
            <a:spLocks noChangeShapeType="1"/>
          </p:cNvSpPr>
          <p:nvPr/>
        </p:nvSpPr>
        <p:spPr bwMode="auto">
          <a:xfrm>
            <a:off x="2768160" y="1451881"/>
            <a:ext cx="6842880" cy="1440"/>
          </a:xfrm>
          <a:prstGeom prst="line">
            <a:avLst/>
          </a:prstGeom>
          <a:noFill/>
          <a:ln w="255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34820" name="AutoShape 4"/>
          <p:cNvSpPr>
            <a:spLocks noChangeArrowheads="1"/>
          </p:cNvSpPr>
          <p:nvPr/>
        </p:nvSpPr>
        <p:spPr bwMode="auto">
          <a:xfrm>
            <a:off x="7952160" y="1244520"/>
            <a:ext cx="1658880" cy="207360"/>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801" rIns="0" bIns="0" anchor="ctr" anchorCtr="1"/>
          <a:lstStyle>
            <a:lvl1pPr>
              <a:tabLst>
                <a:tab pos="723900" algn="l"/>
                <a:tab pos="14478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9pPr>
          </a:lstStyle>
          <a:p>
            <a:pPr algn="ctr"/>
            <a:r>
              <a:rPr lang="en-US" altLang="en-US" sz="1451" dirty="0">
                <a:solidFill>
                  <a:srgbClr val="FFFFFF"/>
                </a:solidFill>
              </a:rPr>
              <a:t>bst.py</a:t>
            </a:r>
          </a:p>
        </p:txBody>
      </p:sp>
    </p:spTree>
    <p:extLst>
      <p:ext uri="{BB962C8B-B14F-4D97-AF65-F5344CB8AC3E}">
        <p14:creationId xmlns:p14="http://schemas.microsoft.com/office/powerpoint/2010/main" val="33183760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Implementation</a:t>
            </a:r>
          </a:p>
        </p:txBody>
      </p:sp>
      <p:sp>
        <p:nvSpPr>
          <p:cNvPr id="6" name="Slide Number Placeholder 2"/>
          <p:cNvSpPr>
            <a:spLocks noGrp="1"/>
          </p:cNvSpPr>
          <p:nvPr>
            <p:ph type="sldNum" sz="quarter" idx="12"/>
          </p:nvPr>
        </p:nvSpPr>
        <p:spPr/>
        <p:txBody>
          <a:bodyPr/>
          <a:lstStyle/>
          <a:p>
            <a:fld id="{84348369-11D2-404D-BEDA-35D20C95050F}" type="slidenum">
              <a:rPr lang="en-US" altLang="en-US"/>
              <a:pPr/>
              <a:t>33</a:t>
            </a:fld>
            <a:endParaRPr lang="en-US" altLang="en-US"/>
          </a:p>
        </p:txBody>
      </p:sp>
      <p:sp>
        <p:nvSpPr>
          <p:cNvPr id="35842" name="Text Box 2"/>
          <p:cNvSpPr txBox="1">
            <a:spLocks noChangeArrowheads="1"/>
          </p:cNvSpPr>
          <p:nvPr/>
        </p:nvSpPr>
        <p:spPr bwMode="auto">
          <a:xfrm>
            <a:off x="2402401" y="1810441"/>
            <a:ext cx="7714080" cy="3526560"/>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2343"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633" b="1" dirty="0">
                <a:latin typeface="Courier New" panose="02070309020205020404" pitchFamily="49" charset="0"/>
              </a:rPr>
              <a:t>class BST : </a:t>
            </a:r>
          </a:p>
          <a:p>
            <a:pPr>
              <a:lnSpc>
                <a:spcPct val="94000"/>
              </a:lnSpc>
            </a:pPr>
            <a:r>
              <a:rPr lang="en-US" altLang="en-US" sz="1633" i="1" dirty="0">
                <a:solidFill>
                  <a:srgbClr val="003B7C"/>
                </a:solidFill>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a:t>
            </a:r>
            <a:r>
              <a:rPr lang="en-US" altLang="en-US" sz="1633" dirty="0" err="1">
                <a:latin typeface="Courier New" panose="02070309020205020404" pitchFamily="49" charset="0"/>
              </a:rPr>
              <a:t>bstRemove</a:t>
            </a:r>
            <a:r>
              <a:rPr lang="en-US" altLang="en-US" sz="1633" dirty="0">
                <a:latin typeface="Courier New" panose="02070309020205020404" pitchFamily="49" charset="0"/>
              </a:rPr>
              <a:t>( self, subtree, target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if</a:t>
            </a:r>
            <a:r>
              <a:rPr lang="en-US" altLang="en-US" sz="1633" dirty="0">
                <a:latin typeface="Courier New" panose="02070309020205020404" pitchFamily="49" charset="0"/>
              </a:rPr>
              <a:t> subtree </a:t>
            </a:r>
            <a:r>
              <a:rPr lang="en-US" altLang="en-US" sz="1633" b="1" dirty="0">
                <a:latin typeface="Courier New" panose="02070309020205020404" pitchFamily="49" charset="0"/>
              </a:rPr>
              <a:t>is</a:t>
            </a:r>
            <a:r>
              <a:rPr lang="en-US" altLang="en-US" sz="1633" dirty="0">
                <a:latin typeface="Courier New" panose="02070309020205020404" pitchFamily="49" charset="0"/>
              </a:rPr>
              <a:t> None :  # not found</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subtree</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elif</a:t>
            </a:r>
            <a:r>
              <a:rPr lang="en-US" altLang="en-US" sz="1633" dirty="0">
                <a:latin typeface="Courier New" panose="02070309020205020404" pitchFamily="49" charset="0"/>
              </a:rPr>
              <a:t> target &lt;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  # search for the left tree</a:t>
            </a:r>
          </a:p>
          <a:p>
            <a:pPr>
              <a:lnSpc>
                <a:spcPct val="94000"/>
              </a:lnSpc>
            </a:pPr>
            <a:r>
              <a:rPr lang="en-US" altLang="en-US" sz="1633" dirty="0">
                <a:latin typeface="Courier New" panose="02070309020205020404" pitchFamily="49" charset="0"/>
              </a:rPr>
              <a:t>      </a:t>
            </a:r>
            <a:r>
              <a:rPr lang="en-US" altLang="en-US" sz="1633" b="1" dirty="0" err="1">
                <a:solidFill>
                  <a:srgbClr val="FF0000"/>
                </a:solidFill>
                <a:latin typeface="Courier New" panose="02070309020205020404" pitchFamily="49" charset="0"/>
              </a:rPr>
              <a:t>subtree.left</a:t>
            </a:r>
            <a:r>
              <a:rPr lang="en-US" altLang="en-US" sz="1633" dirty="0">
                <a:latin typeface="Courier New" panose="02070309020205020404" pitchFamily="49" charset="0"/>
              </a:rPr>
              <a:t> = self._</a:t>
            </a:r>
            <a:r>
              <a:rPr lang="en-US" altLang="en-US" sz="1633" dirty="0" err="1">
                <a:latin typeface="Courier New" panose="02070309020205020404" pitchFamily="49" charset="0"/>
              </a:rPr>
              <a:t>bstRemove</a:t>
            </a:r>
            <a:r>
              <a:rPr lang="en-US" altLang="en-US" sz="1633" dirty="0">
                <a:latin typeface="Courier New" panose="02070309020205020404" pitchFamily="49" charset="0"/>
              </a:rPr>
              <a:t>( </a:t>
            </a:r>
            <a:r>
              <a:rPr lang="en-US" altLang="en-US" sz="1633" dirty="0" err="1">
                <a:latin typeface="Courier New" panose="02070309020205020404" pitchFamily="49" charset="0"/>
              </a:rPr>
              <a:t>subtree.left</a:t>
            </a:r>
            <a:r>
              <a:rPr lang="en-US" altLang="en-US" sz="1633" dirty="0">
                <a:latin typeface="Courier New" panose="02070309020205020404" pitchFamily="49" charset="0"/>
              </a:rPr>
              <a:t>, target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subtree</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elif</a:t>
            </a:r>
            <a:r>
              <a:rPr lang="en-US" altLang="en-US" sz="1633" dirty="0">
                <a:latin typeface="Courier New" panose="02070309020205020404" pitchFamily="49" charset="0"/>
              </a:rPr>
              <a:t> target &gt;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  # search for the right tree</a:t>
            </a:r>
          </a:p>
          <a:p>
            <a:pPr>
              <a:lnSpc>
                <a:spcPct val="94000"/>
              </a:lnSpc>
            </a:pPr>
            <a:r>
              <a:rPr lang="en-US" altLang="en-US" sz="1633" dirty="0">
                <a:latin typeface="Courier New" panose="02070309020205020404" pitchFamily="49" charset="0"/>
              </a:rPr>
              <a:t>      </a:t>
            </a:r>
            <a:r>
              <a:rPr lang="en-US" altLang="en-US" sz="1633" b="1" dirty="0" err="1">
                <a:solidFill>
                  <a:srgbClr val="FF0000"/>
                </a:solidFill>
                <a:latin typeface="Courier New" panose="02070309020205020404" pitchFamily="49" charset="0"/>
              </a:rPr>
              <a:t>subtree.right</a:t>
            </a:r>
            <a:r>
              <a:rPr lang="en-US" altLang="en-US" sz="1633" dirty="0">
                <a:latin typeface="Courier New" panose="02070309020205020404" pitchFamily="49" charset="0"/>
              </a:rPr>
              <a:t> = self._</a:t>
            </a:r>
            <a:r>
              <a:rPr lang="en-US" altLang="en-US" sz="1633" dirty="0" err="1">
                <a:latin typeface="Courier New" panose="02070309020205020404" pitchFamily="49" charset="0"/>
              </a:rPr>
              <a:t>bstRemove</a:t>
            </a:r>
            <a:r>
              <a:rPr lang="en-US" altLang="en-US" sz="1633" dirty="0">
                <a:latin typeface="Courier New" panose="02070309020205020404" pitchFamily="49" charset="0"/>
              </a:rPr>
              <a:t>( </a:t>
            </a:r>
            <a:r>
              <a:rPr lang="en-US" altLang="en-US" sz="1633" dirty="0" err="1">
                <a:latin typeface="Courier New" panose="02070309020205020404" pitchFamily="49" charset="0"/>
              </a:rPr>
              <a:t>subtree.right</a:t>
            </a:r>
            <a:r>
              <a:rPr lang="en-US" altLang="en-US" sz="1633" dirty="0">
                <a:latin typeface="Courier New" panose="02070309020205020404" pitchFamily="49" charset="0"/>
              </a:rPr>
              <a:t>, target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subtree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else</a:t>
            </a:r>
            <a:r>
              <a:rPr lang="en-US" altLang="en-US" sz="1633" dirty="0">
                <a:latin typeface="Courier New" panose="02070309020205020404" pitchFamily="49" charset="0"/>
              </a:rPr>
              <a:t> :   # target ==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delete the node             </a:t>
            </a:r>
          </a:p>
          <a:p>
            <a:pPr>
              <a:lnSpc>
                <a:spcPct val="94000"/>
              </a:lnSpc>
            </a:pPr>
            <a:r>
              <a:rPr lang="en-US" altLang="en-US" sz="1633" dirty="0">
                <a:latin typeface="Courier New" panose="02070309020205020404" pitchFamily="49" charset="0"/>
              </a:rPr>
              <a:t>        ......</a:t>
            </a:r>
          </a:p>
          <a:p>
            <a:pPr>
              <a:lnSpc>
                <a:spcPct val="94000"/>
              </a:lnSpc>
            </a:pPr>
            <a:endParaRPr lang="en-US" altLang="en-US" sz="1633" dirty="0">
              <a:latin typeface="Courier New" panose="02070309020205020404" pitchFamily="49" charset="0"/>
            </a:endParaRPr>
          </a:p>
          <a:p>
            <a:pPr>
              <a:lnSpc>
                <a:spcPct val="94000"/>
              </a:lnSpc>
            </a:pPr>
            <a:endParaRPr lang="en-US" altLang="en-US" sz="1633" dirty="0">
              <a:latin typeface="Courier New" panose="02070309020205020404" pitchFamily="49" charset="0"/>
            </a:endParaRPr>
          </a:p>
        </p:txBody>
      </p:sp>
      <p:sp>
        <p:nvSpPr>
          <p:cNvPr id="35843" name="Line 3"/>
          <p:cNvSpPr>
            <a:spLocks noChangeShapeType="1"/>
          </p:cNvSpPr>
          <p:nvPr/>
        </p:nvSpPr>
        <p:spPr bwMode="auto">
          <a:xfrm>
            <a:off x="2768160" y="1451881"/>
            <a:ext cx="6842880" cy="1440"/>
          </a:xfrm>
          <a:prstGeom prst="line">
            <a:avLst/>
          </a:prstGeom>
          <a:noFill/>
          <a:ln w="255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35844" name="AutoShape 4"/>
          <p:cNvSpPr>
            <a:spLocks noChangeArrowheads="1"/>
          </p:cNvSpPr>
          <p:nvPr/>
        </p:nvSpPr>
        <p:spPr bwMode="auto">
          <a:xfrm>
            <a:off x="7952160" y="1244520"/>
            <a:ext cx="1658880" cy="207360"/>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801" rIns="0" bIns="0" anchor="ctr" anchorCtr="1"/>
          <a:lstStyle>
            <a:lvl1pPr>
              <a:tabLst>
                <a:tab pos="723900" algn="l"/>
                <a:tab pos="14478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9pPr>
          </a:lstStyle>
          <a:p>
            <a:pPr algn="ctr"/>
            <a:r>
              <a:rPr lang="en-US" altLang="en-US" sz="1451" dirty="0">
                <a:solidFill>
                  <a:srgbClr val="FFFFFF"/>
                </a:solidFill>
              </a:rPr>
              <a:t>bst.py</a:t>
            </a:r>
          </a:p>
        </p:txBody>
      </p:sp>
    </p:spTree>
    <p:extLst>
      <p:ext uri="{BB962C8B-B14F-4D97-AF65-F5344CB8AC3E}">
        <p14:creationId xmlns:p14="http://schemas.microsoft.com/office/powerpoint/2010/main" val="33780985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Delete Implementation</a:t>
            </a:r>
          </a:p>
        </p:txBody>
      </p:sp>
      <p:sp>
        <p:nvSpPr>
          <p:cNvPr id="6" name="Slide Number Placeholder 2"/>
          <p:cNvSpPr>
            <a:spLocks noGrp="1"/>
          </p:cNvSpPr>
          <p:nvPr>
            <p:ph type="sldNum" sz="quarter" idx="12"/>
          </p:nvPr>
        </p:nvSpPr>
        <p:spPr/>
        <p:txBody>
          <a:bodyPr/>
          <a:lstStyle/>
          <a:p>
            <a:fld id="{AAE14101-FAD9-4EDA-B02E-75E02C4B0DE2}" type="slidenum">
              <a:rPr lang="en-US" altLang="en-US"/>
              <a:pPr/>
              <a:t>34</a:t>
            </a:fld>
            <a:endParaRPr lang="en-US" altLang="en-US"/>
          </a:p>
        </p:txBody>
      </p:sp>
      <p:sp>
        <p:nvSpPr>
          <p:cNvPr id="36866" name="Text Box 2"/>
          <p:cNvSpPr txBox="1">
            <a:spLocks noChangeArrowheads="1"/>
          </p:cNvSpPr>
          <p:nvPr/>
        </p:nvSpPr>
        <p:spPr bwMode="auto">
          <a:xfrm>
            <a:off x="2726401" y="1712521"/>
            <a:ext cx="7217280" cy="4466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2343" rIns="0" bIns="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633" b="1" dirty="0">
                <a:latin typeface="Courier New" panose="02070309020205020404" pitchFamily="49" charset="0"/>
              </a:rPr>
              <a:t>class BST : </a:t>
            </a:r>
          </a:p>
          <a:p>
            <a:pPr>
              <a:lnSpc>
                <a:spcPct val="94000"/>
              </a:lnSpc>
            </a:pPr>
            <a:r>
              <a:rPr lang="en-US" altLang="en-US" sz="1633" i="1" dirty="0">
                <a:solidFill>
                  <a:srgbClr val="003B7C"/>
                </a:solidFill>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a:t>
            </a:r>
            <a:r>
              <a:rPr lang="en-US" altLang="en-US" sz="1633" dirty="0" err="1">
                <a:latin typeface="Courier New" panose="02070309020205020404" pitchFamily="49" charset="0"/>
              </a:rPr>
              <a:t>bstRemove</a:t>
            </a:r>
            <a:r>
              <a:rPr lang="en-US" altLang="en-US" sz="1633" dirty="0">
                <a:latin typeface="Courier New" panose="02070309020205020404" pitchFamily="49" charset="0"/>
              </a:rPr>
              <a:t>( self, subtree, target ):</a:t>
            </a:r>
          </a:p>
          <a:p>
            <a:pPr>
              <a:lnSpc>
                <a:spcPct val="94000"/>
              </a:lnSpc>
            </a:pP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else</a:t>
            </a:r>
            <a:r>
              <a:rPr lang="en-US" altLang="en-US" sz="1633" dirty="0">
                <a:latin typeface="Courier New" panose="02070309020205020404" pitchFamily="49" charset="0"/>
              </a:rPr>
              <a:t>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if</a:t>
            </a:r>
            <a:r>
              <a:rPr lang="en-US" altLang="en-US" sz="1633" dirty="0">
                <a:latin typeface="Courier New" panose="02070309020205020404" pitchFamily="49" charset="0"/>
              </a:rPr>
              <a:t> </a:t>
            </a:r>
            <a:r>
              <a:rPr lang="en-US" altLang="en-US" sz="1633" dirty="0" err="1">
                <a:latin typeface="Courier New" panose="02070309020205020404" pitchFamily="49" charset="0"/>
              </a:rPr>
              <a:t>subtree.left</a:t>
            </a:r>
            <a:r>
              <a:rPr lang="en-US" altLang="en-US" sz="1633" dirty="0">
                <a:latin typeface="Courier New" panose="02070309020205020404" pitchFamily="49" charset="0"/>
              </a:rPr>
              <a:t> </a:t>
            </a:r>
            <a:r>
              <a:rPr lang="en-US" altLang="en-US" sz="1633" b="1" dirty="0">
                <a:latin typeface="Courier New" panose="02070309020205020404" pitchFamily="49" charset="0"/>
              </a:rPr>
              <a:t>is</a:t>
            </a:r>
            <a:r>
              <a:rPr lang="en-US" altLang="en-US" sz="1633" dirty="0">
                <a:latin typeface="Courier New" panose="02070309020205020404" pitchFamily="49" charset="0"/>
              </a:rPr>
              <a:t> None </a:t>
            </a:r>
            <a:r>
              <a:rPr lang="en-US" altLang="en-US" sz="1633" b="1" dirty="0">
                <a:latin typeface="Courier New" panose="02070309020205020404" pitchFamily="49" charset="0"/>
              </a:rPr>
              <a:t>and</a:t>
            </a:r>
            <a:r>
              <a:rPr lang="en-US" altLang="en-US" sz="1633" dirty="0">
                <a:latin typeface="Courier New" panose="02070309020205020404" pitchFamily="49" charset="0"/>
              </a:rPr>
              <a:t> </a:t>
            </a:r>
            <a:r>
              <a:rPr lang="en-US" altLang="en-US" sz="1633" dirty="0" err="1">
                <a:latin typeface="Courier New" panose="02070309020205020404" pitchFamily="49" charset="0"/>
              </a:rPr>
              <a:t>subtree.right</a:t>
            </a:r>
            <a:r>
              <a:rPr lang="en-US" altLang="en-US" sz="1633" dirty="0">
                <a:latin typeface="Courier New" panose="02070309020205020404" pitchFamily="49" charset="0"/>
              </a:rPr>
              <a:t> </a:t>
            </a:r>
            <a:r>
              <a:rPr lang="en-US" altLang="en-US" sz="1633" b="1" dirty="0">
                <a:latin typeface="Courier New" panose="02070309020205020404" pitchFamily="49" charset="0"/>
              </a:rPr>
              <a:t>is</a:t>
            </a:r>
            <a:r>
              <a:rPr lang="en-US" altLang="en-US" sz="1633" dirty="0">
                <a:latin typeface="Courier New" panose="02070309020205020404" pitchFamily="49" charset="0"/>
              </a:rPr>
              <a:t> None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None    # leaf node</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elif</a:t>
            </a:r>
            <a:r>
              <a:rPr lang="en-US" altLang="en-US" sz="1633" dirty="0">
                <a:latin typeface="Courier New" panose="02070309020205020404" pitchFamily="49" charset="0"/>
              </a:rPr>
              <a:t> </a:t>
            </a:r>
            <a:r>
              <a:rPr lang="en-US" altLang="en-US" sz="1633" dirty="0" err="1">
                <a:latin typeface="Courier New" panose="02070309020205020404" pitchFamily="49" charset="0"/>
              </a:rPr>
              <a:t>subtree.left</a:t>
            </a:r>
            <a:r>
              <a:rPr lang="en-US" altLang="en-US" sz="1633" dirty="0">
                <a:latin typeface="Courier New" panose="02070309020205020404" pitchFamily="49" charset="0"/>
              </a:rPr>
              <a:t> </a:t>
            </a:r>
            <a:r>
              <a:rPr lang="en-US" altLang="en-US" sz="1633" b="1" dirty="0">
                <a:latin typeface="Courier New" panose="02070309020205020404" pitchFamily="49" charset="0"/>
              </a:rPr>
              <a:t>is</a:t>
            </a:r>
            <a:r>
              <a:rPr lang="en-US" altLang="en-US" sz="1633" dirty="0">
                <a:latin typeface="Courier New" panose="02070309020205020404" pitchFamily="49" charset="0"/>
              </a:rPr>
              <a:t> None </a:t>
            </a:r>
            <a:r>
              <a:rPr lang="en-US" altLang="en-US" sz="1633" b="1" dirty="0">
                <a:latin typeface="Courier New" panose="02070309020205020404" pitchFamily="49" charset="0"/>
              </a:rPr>
              <a:t>or</a:t>
            </a:r>
            <a:r>
              <a:rPr lang="en-US" altLang="en-US" sz="1633" dirty="0">
                <a:latin typeface="Courier New" panose="02070309020205020404" pitchFamily="49" charset="0"/>
              </a:rPr>
              <a:t> </a:t>
            </a:r>
            <a:r>
              <a:rPr lang="en-US" altLang="en-US" sz="1633" dirty="0" err="1">
                <a:latin typeface="Courier New" panose="02070309020205020404" pitchFamily="49" charset="0"/>
              </a:rPr>
              <a:t>subtree.right</a:t>
            </a:r>
            <a:r>
              <a:rPr lang="en-US" altLang="en-US" sz="1633" dirty="0">
                <a:latin typeface="Courier New" panose="02070309020205020404" pitchFamily="49" charset="0"/>
              </a:rPr>
              <a:t> </a:t>
            </a:r>
            <a:r>
              <a:rPr lang="en-US" altLang="en-US" sz="1633" b="1" dirty="0">
                <a:latin typeface="Courier New" panose="02070309020205020404" pitchFamily="49" charset="0"/>
              </a:rPr>
              <a:t>is</a:t>
            </a:r>
            <a:r>
              <a:rPr lang="en-US" altLang="en-US" sz="1633" dirty="0">
                <a:latin typeface="Courier New" panose="02070309020205020404" pitchFamily="49" charset="0"/>
              </a:rPr>
              <a:t> None :</a:t>
            </a:r>
          </a:p>
          <a:p>
            <a:pPr>
              <a:lnSpc>
                <a:spcPct val="94000"/>
              </a:lnSpc>
            </a:pPr>
            <a:r>
              <a:rPr lang="en-US" altLang="en-US" sz="1633" dirty="0">
                <a:latin typeface="Courier New" panose="02070309020205020404" pitchFamily="49" charset="0"/>
              </a:rPr>
              <a:t>	# has one child only</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if</a:t>
            </a:r>
            <a:r>
              <a:rPr lang="en-US" altLang="en-US" sz="1633" dirty="0">
                <a:latin typeface="Courier New" panose="02070309020205020404" pitchFamily="49" charset="0"/>
              </a:rPr>
              <a:t> </a:t>
            </a:r>
            <a:r>
              <a:rPr lang="en-US" altLang="en-US" sz="1633" dirty="0" err="1">
                <a:latin typeface="Courier New" panose="02070309020205020404" pitchFamily="49" charset="0"/>
              </a:rPr>
              <a:t>subtree.left</a:t>
            </a:r>
            <a:r>
              <a:rPr lang="en-US" altLang="en-US" sz="1633" dirty="0">
                <a:latin typeface="Courier New" panose="02070309020205020404" pitchFamily="49" charset="0"/>
              </a:rPr>
              <a:t> </a:t>
            </a:r>
            <a:r>
              <a:rPr lang="en-US" altLang="en-US" sz="1633" b="1" dirty="0">
                <a:latin typeface="Courier New" panose="02070309020205020404" pitchFamily="49" charset="0"/>
              </a:rPr>
              <a:t>is</a:t>
            </a:r>
            <a:r>
              <a:rPr lang="en-US" altLang="en-US" sz="1633" dirty="0">
                <a:latin typeface="Courier New" panose="02070309020205020404" pitchFamily="49" charset="0"/>
              </a:rPr>
              <a:t> </a:t>
            </a:r>
            <a:r>
              <a:rPr lang="en-US" altLang="en-US" sz="1633" b="1" dirty="0">
                <a:latin typeface="Courier New" panose="02070309020205020404" pitchFamily="49" charset="0"/>
              </a:rPr>
              <a:t>not</a:t>
            </a:r>
            <a:r>
              <a:rPr lang="en-US" altLang="en-US" sz="1633" dirty="0">
                <a:latin typeface="Courier New" panose="02070309020205020404" pitchFamily="49" charset="0"/>
              </a:rPr>
              <a:t> None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a:t>
            </a:r>
            <a:r>
              <a:rPr lang="en-US" altLang="en-US" sz="1633" dirty="0" err="1">
                <a:latin typeface="Courier New" panose="02070309020205020404" pitchFamily="49" charset="0"/>
              </a:rPr>
              <a:t>subtree.left</a:t>
            </a:r>
            <a:endParaRPr lang="en-US" altLang="en-US" sz="1633" dirty="0">
              <a:latin typeface="Courier New" panose="02070309020205020404" pitchFamily="49" charset="0"/>
            </a:endParaRP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else</a:t>
            </a: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a:t>
            </a:r>
            <a:r>
              <a:rPr lang="en-US" altLang="en-US" sz="1633" dirty="0" err="1">
                <a:latin typeface="Courier New" panose="02070309020205020404" pitchFamily="49" charset="0"/>
              </a:rPr>
              <a:t>subtree.right</a:t>
            </a:r>
            <a:endParaRPr lang="en-US" altLang="en-US" sz="1633" dirty="0">
              <a:latin typeface="Courier New" panose="02070309020205020404" pitchFamily="49" charset="0"/>
            </a:endParaRP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else : </a:t>
            </a:r>
            <a:r>
              <a:rPr lang="en-US" altLang="en-US" sz="1633" dirty="0">
                <a:latin typeface="Courier New" panose="02070309020205020404" pitchFamily="49" charset="0"/>
              </a:rPr>
              <a:t># has both children</a:t>
            </a:r>
          </a:p>
          <a:p>
            <a:pPr>
              <a:lnSpc>
                <a:spcPct val="94000"/>
              </a:lnSpc>
            </a:pPr>
            <a:r>
              <a:rPr lang="en-US" altLang="en-US" sz="1633" dirty="0">
                <a:latin typeface="Courier New" panose="02070309020205020404" pitchFamily="49" charset="0"/>
              </a:rPr>
              <a:t>        successor = self._</a:t>
            </a:r>
            <a:r>
              <a:rPr lang="en-US" altLang="en-US" sz="1633" dirty="0" err="1">
                <a:latin typeface="Courier New" panose="02070309020205020404" pitchFamily="49" charset="0"/>
              </a:rPr>
              <a:t>bstMinimum</a:t>
            </a:r>
            <a:r>
              <a:rPr lang="en-US" altLang="en-US" sz="1633" dirty="0">
                <a:latin typeface="Courier New" panose="02070309020205020404" pitchFamily="49" charset="0"/>
              </a:rPr>
              <a:t>( </a:t>
            </a:r>
            <a:r>
              <a:rPr lang="en-US" altLang="en-US" sz="1633" dirty="0" err="1">
                <a:latin typeface="Courier New" panose="02070309020205020404" pitchFamily="49" charset="0"/>
              </a:rPr>
              <a:t>subtree.right</a:t>
            </a: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 </a:t>
            </a:r>
            <a:r>
              <a:rPr lang="en-US" altLang="en-US" sz="1633" dirty="0" err="1">
                <a:latin typeface="Courier New" panose="02070309020205020404" pitchFamily="49" charset="0"/>
              </a:rPr>
              <a:t>successor.key</a:t>
            </a:r>
            <a:endParaRPr lang="en-US" altLang="en-US" sz="1633" dirty="0">
              <a:latin typeface="Courier New" panose="02070309020205020404" pitchFamily="49" charset="0"/>
            </a:endParaRP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subtree.value</a:t>
            </a:r>
            <a:r>
              <a:rPr lang="en-US" altLang="en-US" sz="1633" dirty="0">
                <a:latin typeface="Courier New" panose="02070309020205020404" pitchFamily="49" charset="0"/>
              </a:rPr>
              <a:t> = </a:t>
            </a:r>
            <a:r>
              <a:rPr lang="en-US" altLang="en-US" sz="1633" dirty="0" err="1">
                <a:latin typeface="Courier New" panose="02070309020205020404" pitchFamily="49" charset="0"/>
              </a:rPr>
              <a:t>successor.value</a:t>
            </a:r>
            <a:endParaRPr lang="en-US" altLang="en-US" sz="1633" dirty="0">
              <a:latin typeface="Courier New" panose="02070309020205020404" pitchFamily="49" charset="0"/>
            </a:endParaRPr>
          </a:p>
          <a:p>
            <a:pPr>
              <a:lnSpc>
                <a:spcPct val="94000"/>
              </a:lnSpc>
            </a:pPr>
            <a:r>
              <a:rPr lang="en-US" altLang="en-US" sz="1633" dirty="0">
                <a:latin typeface="Courier New" panose="02070309020205020404" pitchFamily="49" charset="0"/>
              </a:rPr>
              <a:t>        </a:t>
            </a:r>
            <a:r>
              <a:rPr lang="en-US" altLang="en-US" sz="1633" b="1" dirty="0" err="1">
                <a:solidFill>
                  <a:srgbClr val="FF0000"/>
                </a:solidFill>
                <a:latin typeface="Courier New" panose="02070309020205020404" pitchFamily="49" charset="0"/>
              </a:rPr>
              <a:t>subtree.right</a:t>
            </a:r>
            <a:r>
              <a:rPr lang="en-US" altLang="en-US" sz="1633" b="1" dirty="0">
                <a:solidFill>
                  <a:srgbClr val="FF0000"/>
                </a:solidFill>
                <a:latin typeface="Courier New" panose="02070309020205020404" pitchFamily="49" charset="0"/>
              </a:rPr>
              <a:t> = self._</a:t>
            </a:r>
            <a:r>
              <a:rPr lang="en-US" altLang="en-US" sz="1633" b="1" dirty="0" err="1">
                <a:solidFill>
                  <a:srgbClr val="FF0000"/>
                </a:solidFill>
                <a:latin typeface="Courier New" panose="02070309020205020404" pitchFamily="49" charset="0"/>
              </a:rPr>
              <a:t>bstRemove</a:t>
            </a:r>
            <a:r>
              <a:rPr lang="en-US" altLang="en-US" sz="1633" b="1" dirty="0">
                <a:solidFill>
                  <a:srgbClr val="FF0000"/>
                </a:solidFill>
                <a:latin typeface="Courier New" panose="02070309020205020404" pitchFamily="49" charset="0"/>
              </a:rPr>
              <a:t>( </a:t>
            </a:r>
            <a:r>
              <a:rPr lang="en-US" altLang="en-US" sz="1633" b="1" dirty="0" err="1">
                <a:solidFill>
                  <a:srgbClr val="FF0000"/>
                </a:solidFill>
                <a:latin typeface="Courier New" panose="02070309020205020404" pitchFamily="49" charset="0"/>
              </a:rPr>
              <a:t>subtree.right</a:t>
            </a:r>
            <a:r>
              <a:rPr lang="en-US" altLang="en-US" sz="1633" b="1" dirty="0">
                <a:solidFill>
                  <a:srgbClr val="FF0000"/>
                </a:solidFill>
                <a:latin typeface="Courier New" panose="02070309020205020404" pitchFamily="49" charset="0"/>
              </a:rPr>
              <a:t>, </a:t>
            </a:r>
          </a:p>
          <a:p>
            <a:pPr>
              <a:lnSpc>
                <a:spcPct val="94000"/>
              </a:lnSpc>
            </a:pPr>
            <a:r>
              <a:rPr lang="en-US" altLang="en-US" sz="1633" b="1" dirty="0">
                <a:solidFill>
                  <a:srgbClr val="FF0000"/>
                </a:solidFill>
                <a:latin typeface="Courier New" panose="02070309020205020404" pitchFamily="49" charset="0"/>
              </a:rPr>
              <a:t>                                         </a:t>
            </a:r>
            <a:r>
              <a:rPr lang="en-US" altLang="en-US" sz="1633" b="1" dirty="0" err="1">
                <a:solidFill>
                  <a:srgbClr val="FF0000"/>
                </a:solidFill>
                <a:latin typeface="Courier New" panose="02070309020205020404" pitchFamily="49" charset="0"/>
              </a:rPr>
              <a:t>successor.key</a:t>
            </a:r>
            <a:r>
              <a:rPr lang="en-US" altLang="en-US" sz="1633" b="1" dirty="0">
                <a:solidFill>
                  <a:srgbClr val="FF0000"/>
                </a:solidFill>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subtree</a:t>
            </a:r>
          </a:p>
        </p:txBody>
      </p:sp>
      <p:sp>
        <p:nvSpPr>
          <p:cNvPr id="36867" name="Line 3"/>
          <p:cNvSpPr>
            <a:spLocks noChangeShapeType="1"/>
          </p:cNvSpPr>
          <p:nvPr/>
        </p:nvSpPr>
        <p:spPr bwMode="auto">
          <a:xfrm>
            <a:off x="2768160" y="1451881"/>
            <a:ext cx="6842880" cy="1440"/>
          </a:xfrm>
          <a:prstGeom prst="line">
            <a:avLst/>
          </a:prstGeom>
          <a:noFill/>
          <a:ln w="255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36868" name="AutoShape 4"/>
          <p:cNvSpPr>
            <a:spLocks noChangeArrowheads="1"/>
          </p:cNvSpPr>
          <p:nvPr/>
        </p:nvSpPr>
        <p:spPr bwMode="auto">
          <a:xfrm>
            <a:off x="7952160" y="1244520"/>
            <a:ext cx="1658880" cy="207360"/>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801" rIns="0" bIns="0" anchor="ctr" anchorCtr="1"/>
          <a:lstStyle>
            <a:lvl1pPr>
              <a:tabLst>
                <a:tab pos="723900" algn="l"/>
                <a:tab pos="14478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9pPr>
          </a:lstStyle>
          <a:p>
            <a:pPr algn="ctr"/>
            <a:r>
              <a:rPr lang="en-US" altLang="en-US" sz="1451" dirty="0">
                <a:solidFill>
                  <a:srgbClr val="FFFFFF"/>
                </a:solidFill>
              </a:rPr>
              <a:t>bst.py</a:t>
            </a:r>
          </a:p>
        </p:txBody>
      </p:sp>
    </p:spTree>
    <p:extLst>
      <p:ext uri="{BB962C8B-B14F-4D97-AF65-F5344CB8AC3E}">
        <p14:creationId xmlns:p14="http://schemas.microsoft.com/office/powerpoint/2010/main" val="13576235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Efficiency</a:t>
            </a:r>
          </a:p>
        </p:txBody>
      </p:sp>
      <p:sp>
        <p:nvSpPr>
          <p:cNvPr id="33" name="Slide Number Placeholder 2"/>
          <p:cNvSpPr>
            <a:spLocks noGrp="1"/>
          </p:cNvSpPr>
          <p:nvPr>
            <p:ph type="sldNum" sz="quarter" idx="12"/>
          </p:nvPr>
        </p:nvSpPr>
        <p:spPr/>
        <p:txBody>
          <a:bodyPr/>
          <a:lstStyle/>
          <a:p>
            <a:fld id="{256C7F1A-A739-4694-9ACD-1FF8D01DDBF9}" type="slidenum">
              <a:rPr lang="en-US" altLang="en-US"/>
              <a:pPr/>
              <a:t>35</a:t>
            </a:fld>
            <a:endParaRPr lang="en-US" altLang="en-US"/>
          </a:p>
        </p:txBody>
      </p:sp>
      <p:sp>
        <p:nvSpPr>
          <p:cNvPr id="37890" name="Text Box 2"/>
          <p:cNvSpPr txBox="1">
            <a:spLocks noChangeArrowheads="1"/>
          </p:cNvSpPr>
          <p:nvPr/>
        </p:nvSpPr>
        <p:spPr bwMode="auto">
          <a:xfrm>
            <a:off x="2421121" y="1656361"/>
            <a:ext cx="7659360" cy="4525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33"/>
          </a:p>
        </p:txBody>
      </p:sp>
      <p:graphicFrame>
        <p:nvGraphicFramePr>
          <p:cNvPr id="37891" name="Group 3"/>
          <p:cNvGraphicFramePr>
            <a:graphicFrameLocks noGrp="1"/>
          </p:cNvGraphicFramePr>
          <p:nvPr/>
        </p:nvGraphicFramePr>
        <p:xfrm>
          <a:off x="3790561" y="1970280"/>
          <a:ext cx="4610880" cy="2328438"/>
        </p:xfrm>
        <a:graphic>
          <a:graphicData uri="http://schemas.openxmlformats.org/drawingml/2006/table">
            <a:tbl>
              <a:tblPr/>
              <a:tblGrid>
                <a:gridCol w="2489760">
                  <a:extLst>
                    <a:ext uri="{9D8B030D-6E8A-4147-A177-3AD203B41FA5}">
                      <a16:colId xmlns:a16="http://schemas.microsoft.com/office/drawing/2014/main" val="20000"/>
                    </a:ext>
                  </a:extLst>
                </a:gridCol>
                <a:gridCol w="2121120">
                  <a:extLst>
                    <a:ext uri="{9D8B030D-6E8A-4147-A177-3AD203B41FA5}">
                      <a16:colId xmlns:a16="http://schemas.microsoft.com/office/drawing/2014/main" val="20001"/>
                    </a:ext>
                  </a:extLst>
                </a:gridCol>
              </a:tblGrid>
              <a:tr h="388073">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dirty="0">
                          <a:ln>
                            <a:noFill/>
                          </a:ln>
                          <a:solidFill>
                            <a:srgbClr val="FFFFFF"/>
                          </a:solidFill>
                          <a:effectLst/>
                          <a:latin typeface="Arial" panose="020B0604020202020204" pitchFamily="34" charset="0"/>
                          <a:ea typeface="WenQuanYi Zen Hei" charset="0"/>
                          <a:cs typeface="WenQuanYi Zen Hei" charset="0"/>
                        </a:rPr>
                        <a:t>Operation</a:t>
                      </a:r>
                    </a:p>
                  </a:txBody>
                  <a:tcPr marL="80658" marR="80658" marT="73474" marB="57473" anchor="ctr" horzOverflow="overflow">
                    <a:lnL>
                      <a:noFill/>
                    </a:lnL>
                    <a:lnR w="7200" cap="flat" cmpd="sng" algn="ctr">
                      <a:solidFill>
                        <a:srgbClr val="FFFFFF"/>
                      </a:solidFill>
                      <a:prstDash val="solid"/>
                      <a:round/>
                      <a:headEnd type="none" w="med" len="med"/>
                      <a:tailEnd type="none" w="med" len="med"/>
                    </a:lnR>
                    <a:lnT>
                      <a:noFill/>
                    </a:lnT>
                    <a:lnB>
                      <a:noFill/>
                    </a:lnB>
                    <a:lnTlToBr>
                      <a:noFill/>
                    </a:lnTlToBr>
                    <a:lnBlToTr>
                      <a:noFill/>
                    </a:lnBlToTr>
                    <a:solidFill>
                      <a:srgbClr val="000000"/>
                    </a:solidFill>
                  </a:tcPr>
                </a:tc>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FFFFFF"/>
                          </a:solidFill>
                          <a:effectLst/>
                          <a:latin typeface="Arial" panose="020B0604020202020204" pitchFamily="34" charset="0"/>
                          <a:ea typeface="WenQuanYi Zen Hei" charset="0"/>
                          <a:cs typeface="WenQuanYi Zen Hei" charset="0"/>
                        </a:rPr>
                        <a:t>Worst Case</a:t>
                      </a:r>
                    </a:p>
                  </a:txBody>
                  <a:tcPr marL="32655" marR="32655" marT="48656" marB="32655" anchor="ctr" horzOverflow="overflow">
                    <a:lnL w="72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000000"/>
                    </a:solidFill>
                  </a:tcPr>
                </a:tc>
                <a:extLst>
                  <a:ext uri="{0D108BD9-81ED-4DB2-BD59-A6C34878D82A}">
                    <a16:rowId xmlns:a16="http://schemas.microsoft.com/office/drawing/2014/main" val="10000"/>
                  </a:ext>
                </a:extLst>
              </a:tr>
              <a:tr h="388073">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_bstSearch( root, k )</a:t>
                      </a:r>
                    </a:p>
                  </a:txBody>
                  <a:tcPr marL="80658" marR="80658" marT="73474" marB="57473" anchor="ctr" horzOverflow="overflow">
                    <a:lnL>
                      <a:noFill/>
                    </a:lnL>
                    <a:lnR w="7200" cap="flat" cmpd="sng" algn="ctr">
                      <a:solidFill>
                        <a:srgbClr val="FFFFFF"/>
                      </a:solidFill>
                      <a:prstDash val="solid"/>
                      <a:round/>
                      <a:headEnd type="none" w="med" len="med"/>
                      <a:tailEnd type="none" w="med" len="med"/>
                    </a:lnR>
                    <a:lnT>
                      <a:noFill/>
                    </a:lnT>
                    <a:lnB w="7200" cap="flat" cmpd="sng" algn="ctr">
                      <a:solidFill>
                        <a:srgbClr val="FFFFFF"/>
                      </a:solidFill>
                      <a:prstDash val="solid"/>
                      <a:round/>
                      <a:headEnd type="none" w="med" len="med"/>
                      <a:tailEnd type="none" w="med" len="med"/>
                    </a:lnB>
                    <a:lnTlToBr>
                      <a:noFill/>
                    </a:lnTlToBr>
                    <a:lnBlToTr>
                      <a:noFill/>
                    </a:lnBlToTr>
                    <a:solidFill>
                      <a:srgbClr val="F2ECDE"/>
                    </a:solidFill>
                  </a:tcPr>
                </a:tc>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O(n)</a:t>
                      </a:r>
                    </a:p>
                  </a:txBody>
                  <a:tcPr marL="80658" marR="80658" marT="73474" marB="57473" anchor="ctr" horzOverflow="overflow">
                    <a:lnL w="7200" cap="flat" cmpd="sng" algn="ctr">
                      <a:solidFill>
                        <a:srgbClr val="FFFFFF"/>
                      </a:solidFill>
                      <a:prstDash val="solid"/>
                      <a:round/>
                      <a:headEnd type="none" w="med" len="med"/>
                      <a:tailEnd type="none" w="med" len="med"/>
                    </a:lnL>
                    <a:lnR>
                      <a:noFill/>
                    </a:lnR>
                    <a:lnT>
                      <a:noFill/>
                    </a:lnT>
                    <a:lnB w="7200" cap="flat" cmpd="sng" algn="ctr">
                      <a:solidFill>
                        <a:srgbClr val="FFFFFF"/>
                      </a:solidFill>
                      <a:prstDash val="solid"/>
                      <a:round/>
                      <a:headEnd type="none" w="med" len="med"/>
                      <a:tailEnd type="none" w="med" len="med"/>
                    </a:lnB>
                    <a:lnTlToBr>
                      <a:noFill/>
                    </a:lnTlToBr>
                    <a:lnBlToTr>
                      <a:noFill/>
                    </a:lnBlToTr>
                    <a:solidFill>
                      <a:srgbClr val="F2ECDE"/>
                    </a:solidFill>
                  </a:tcPr>
                </a:tc>
                <a:extLst>
                  <a:ext uri="{0D108BD9-81ED-4DB2-BD59-A6C34878D82A}">
                    <a16:rowId xmlns:a16="http://schemas.microsoft.com/office/drawing/2014/main" val="10001"/>
                  </a:ext>
                </a:extLst>
              </a:tr>
              <a:tr h="388073">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_bstMinimum( root )</a:t>
                      </a:r>
                    </a:p>
                  </a:txBody>
                  <a:tcPr marL="80658" marR="80658" marT="73474" marB="57473" anchor="ctr" horzOverflow="overflow">
                    <a:lnL>
                      <a:noFill/>
                    </a:lnL>
                    <a:lnR w="7200" cap="flat" cmpd="sng" algn="ctr">
                      <a:solidFill>
                        <a:srgbClr val="FFFFFF"/>
                      </a:solidFill>
                      <a:prstDash val="solid"/>
                      <a:round/>
                      <a:headEnd type="none" w="med" len="med"/>
                      <a:tailEnd type="none" w="med" len="med"/>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DCCBAC"/>
                    </a:solidFill>
                  </a:tcPr>
                </a:tc>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O(n)</a:t>
                      </a:r>
                    </a:p>
                  </a:txBody>
                  <a:tcPr marL="80658" marR="80658" marT="73474" marB="57473" anchor="ctr" horzOverflow="overflow">
                    <a:lnL w="7200" cap="flat" cmpd="sng" algn="ctr">
                      <a:solidFill>
                        <a:srgbClr val="FFFFFF"/>
                      </a:solidFill>
                      <a:prstDash val="solid"/>
                      <a:round/>
                      <a:headEnd type="none" w="med" len="med"/>
                      <a:tailEnd type="none" w="med" len="med"/>
                    </a:lnL>
                    <a:lnR>
                      <a:noFill/>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DCCBAC"/>
                    </a:solidFill>
                  </a:tcPr>
                </a:tc>
                <a:extLst>
                  <a:ext uri="{0D108BD9-81ED-4DB2-BD59-A6C34878D82A}">
                    <a16:rowId xmlns:a16="http://schemas.microsoft.com/office/drawing/2014/main" val="10002"/>
                  </a:ext>
                </a:extLst>
              </a:tr>
              <a:tr h="388073">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_bstInsert( root, k )</a:t>
                      </a:r>
                    </a:p>
                  </a:txBody>
                  <a:tcPr marL="80658" marR="80658" marT="73474" marB="57473" anchor="ctr" horzOverflow="overflow">
                    <a:lnL>
                      <a:noFill/>
                    </a:lnL>
                    <a:lnR w="7200" cap="flat" cmpd="sng" algn="ctr">
                      <a:solidFill>
                        <a:srgbClr val="FFFFFF"/>
                      </a:solidFill>
                      <a:prstDash val="solid"/>
                      <a:round/>
                      <a:headEnd type="none" w="med" len="med"/>
                      <a:tailEnd type="none" w="med" len="med"/>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F2ECDE"/>
                    </a:solidFill>
                  </a:tcPr>
                </a:tc>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O(n)</a:t>
                      </a:r>
                    </a:p>
                  </a:txBody>
                  <a:tcPr marL="80658" marR="80658" marT="73474" marB="57473" anchor="ctr" horzOverflow="overflow">
                    <a:lnL w="7200" cap="flat" cmpd="sng" algn="ctr">
                      <a:solidFill>
                        <a:srgbClr val="FFFFFF"/>
                      </a:solidFill>
                      <a:prstDash val="solid"/>
                      <a:round/>
                      <a:headEnd type="none" w="med" len="med"/>
                      <a:tailEnd type="none" w="med" len="med"/>
                    </a:lnL>
                    <a:lnR>
                      <a:noFill/>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F2ECDE"/>
                    </a:solidFill>
                  </a:tcPr>
                </a:tc>
                <a:extLst>
                  <a:ext uri="{0D108BD9-81ED-4DB2-BD59-A6C34878D82A}">
                    <a16:rowId xmlns:a16="http://schemas.microsoft.com/office/drawing/2014/main" val="10003"/>
                  </a:ext>
                </a:extLst>
              </a:tr>
              <a:tr h="388073">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dirty="0">
                          <a:ln>
                            <a:noFill/>
                          </a:ln>
                          <a:solidFill>
                            <a:srgbClr val="000000"/>
                          </a:solidFill>
                          <a:effectLst/>
                          <a:latin typeface="Arial" panose="020B0604020202020204" pitchFamily="34" charset="0"/>
                          <a:ea typeface="WenQuanYi Zen Hei" charset="0"/>
                          <a:cs typeface="WenQuanYi Zen Hei" charset="0"/>
                        </a:rPr>
                        <a:t>_</a:t>
                      </a:r>
                      <a:r>
                        <a:rPr kumimoji="0" lang="en-US" altLang="en-US" sz="1800" b="0" i="0" u="none" strike="noStrike" cap="none" normalizeH="0" baseline="0" dirty="0" err="1">
                          <a:ln>
                            <a:noFill/>
                          </a:ln>
                          <a:solidFill>
                            <a:srgbClr val="000000"/>
                          </a:solidFill>
                          <a:effectLst/>
                          <a:latin typeface="Arial" panose="020B0604020202020204" pitchFamily="34" charset="0"/>
                          <a:ea typeface="WenQuanYi Zen Hei" charset="0"/>
                          <a:cs typeface="WenQuanYi Zen Hei" charset="0"/>
                        </a:rPr>
                        <a:t>bstRemove</a:t>
                      </a:r>
                      <a:r>
                        <a:rPr kumimoji="0" lang="en-US" altLang="en-US" sz="1800" b="0" i="0" u="none" strike="noStrike" cap="none" normalizeH="0" baseline="0" dirty="0">
                          <a:ln>
                            <a:noFill/>
                          </a:ln>
                          <a:solidFill>
                            <a:srgbClr val="000000"/>
                          </a:solidFill>
                          <a:effectLst/>
                          <a:latin typeface="Arial" panose="020B0604020202020204" pitchFamily="34" charset="0"/>
                          <a:ea typeface="WenQuanYi Zen Hei" charset="0"/>
                          <a:cs typeface="WenQuanYi Zen Hei" charset="0"/>
                        </a:rPr>
                        <a:t>( root, k )</a:t>
                      </a:r>
                    </a:p>
                  </a:txBody>
                  <a:tcPr marL="80658" marR="80658" marT="73474" marB="57473" anchor="ctr" horzOverflow="overflow">
                    <a:lnL>
                      <a:noFill/>
                    </a:lnL>
                    <a:lnR w="7200" cap="flat" cmpd="sng" algn="ctr">
                      <a:solidFill>
                        <a:srgbClr val="FFFFFF"/>
                      </a:solidFill>
                      <a:prstDash val="solid"/>
                      <a:round/>
                      <a:headEnd type="none" w="med" len="med"/>
                      <a:tailEnd type="none" w="med" len="med"/>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DCCBAC"/>
                    </a:solidFill>
                  </a:tcPr>
                </a:tc>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O(n)</a:t>
                      </a:r>
                    </a:p>
                  </a:txBody>
                  <a:tcPr marL="80658" marR="80658" marT="73474" marB="57473" anchor="ctr" horzOverflow="overflow">
                    <a:lnL w="7200" cap="flat" cmpd="sng" algn="ctr">
                      <a:solidFill>
                        <a:srgbClr val="FFFFFF"/>
                      </a:solidFill>
                      <a:prstDash val="solid"/>
                      <a:round/>
                      <a:headEnd type="none" w="med" len="med"/>
                      <a:tailEnd type="none" w="med" len="med"/>
                    </a:lnL>
                    <a:lnR>
                      <a:noFill/>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DCCBAC"/>
                    </a:solidFill>
                  </a:tcPr>
                </a:tc>
                <a:extLst>
                  <a:ext uri="{0D108BD9-81ED-4DB2-BD59-A6C34878D82A}">
                    <a16:rowId xmlns:a16="http://schemas.microsoft.com/office/drawing/2014/main" val="10004"/>
                  </a:ext>
                </a:extLst>
              </a:tr>
              <a:tr h="388073">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traversal</a:t>
                      </a:r>
                    </a:p>
                  </a:txBody>
                  <a:tcPr marL="80658" marR="80658" marT="73474" marB="57473" anchor="ctr" horzOverflow="overflow">
                    <a:lnL>
                      <a:noFill/>
                    </a:lnL>
                    <a:lnR w="7200" cap="flat" cmpd="sng" algn="ctr">
                      <a:solidFill>
                        <a:srgbClr val="FFFFFF"/>
                      </a:solidFill>
                      <a:prstDash val="solid"/>
                      <a:round/>
                      <a:headEnd type="none" w="med" len="med"/>
                      <a:tailEnd type="none" w="med" len="med"/>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F2ECDE"/>
                    </a:solidFill>
                  </a:tcPr>
                </a:tc>
                <a:tc>
                  <a:txBody>
                    <a:bodyPr/>
                    <a:lstStyle>
                      <a:lvl1pPr>
                        <a:spcAft>
                          <a:spcPts val="1425"/>
                        </a:spcAft>
                        <a:tabLst>
                          <a:tab pos="723900" algn="l"/>
                          <a:tab pos="1447800" algn="l"/>
                          <a:tab pos="2171700" algn="l"/>
                          <a:tab pos="2895600" algn="l"/>
                          <a:tab pos="3619500" algn="l"/>
                          <a:tab pos="4343400" algn="l"/>
                        </a:tabLst>
                        <a:defRPr sz="2400">
                          <a:solidFill>
                            <a:srgbClr val="000000"/>
                          </a:solidFill>
                          <a:latin typeface="Arial" panose="020B0604020202020204" pitchFamily="34" charset="0"/>
                          <a:ea typeface="Bitstream Vera Sans" charset="0"/>
                          <a:cs typeface="Bitstream Vera Sans" charset="0"/>
                        </a:defRPr>
                      </a:lvl1pPr>
                      <a:lvl2pPr>
                        <a:spcAft>
                          <a:spcPts val="1138"/>
                        </a:spcAft>
                        <a:tabLst>
                          <a:tab pos="723900" algn="l"/>
                          <a:tab pos="1447800" algn="l"/>
                          <a:tab pos="2171700" algn="l"/>
                          <a:tab pos="2895600" algn="l"/>
                          <a:tab pos="3619500" algn="l"/>
                          <a:tab pos="4343400" algn="l"/>
                        </a:tabLst>
                        <a:defRPr sz="2200">
                          <a:solidFill>
                            <a:srgbClr val="000000"/>
                          </a:solidFill>
                          <a:latin typeface="Arial" panose="020B0604020202020204" pitchFamily="34" charset="0"/>
                          <a:ea typeface="Bitstream Vera Sans" charset="0"/>
                          <a:cs typeface="Bitstream Vera Sans" charset="0"/>
                        </a:defRPr>
                      </a:lvl2pPr>
                      <a:lvl3pPr>
                        <a:spcAft>
                          <a:spcPts val="850"/>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3pPr>
                      <a:lvl4pPr>
                        <a:spcAft>
                          <a:spcPts val="575"/>
                        </a:spcAft>
                        <a:tabLst>
                          <a:tab pos="723900" algn="l"/>
                          <a:tab pos="1447800" algn="l"/>
                          <a:tab pos="2171700" algn="l"/>
                          <a:tab pos="2895600" algn="l"/>
                          <a:tab pos="3619500" algn="l"/>
                          <a:tab pos="4343400" algn="l"/>
                        </a:tabLst>
                        <a:defRPr sz="2000">
                          <a:solidFill>
                            <a:srgbClr val="000000"/>
                          </a:solidFill>
                          <a:latin typeface="Arial" panose="020B0604020202020204" pitchFamily="34" charset="0"/>
                          <a:ea typeface="Bitstream Vera Sans" charset="0"/>
                          <a:cs typeface="Bitstream Vera Sans" charset="0"/>
                        </a:defRPr>
                      </a:lvl4pPr>
                      <a:lvl5pPr>
                        <a:spcAft>
                          <a:spcPts val="288"/>
                        </a:spcAft>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Bitstream Vera Sans"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en-US" altLang="en-US" sz="1800" b="0" i="0" u="none" strike="noStrike" cap="none" normalizeH="0" baseline="0">
                          <a:ln>
                            <a:noFill/>
                          </a:ln>
                          <a:solidFill>
                            <a:srgbClr val="000000"/>
                          </a:solidFill>
                          <a:effectLst/>
                          <a:latin typeface="Arial" panose="020B0604020202020204" pitchFamily="34" charset="0"/>
                          <a:ea typeface="WenQuanYi Zen Hei" charset="0"/>
                          <a:cs typeface="WenQuanYi Zen Hei" charset="0"/>
                        </a:rPr>
                        <a:t>O(n)</a:t>
                      </a:r>
                    </a:p>
                  </a:txBody>
                  <a:tcPr marL="80658" marR="80658" marT="73474" marB="57473" anchor="ctr" horzOverflow="overflow">
                    <a:lnL w="7200" cap="flat" cmpd="sng" algn="ctr">
                      <a:solidFill>
                        <a:srgbClr val="FFFFFF"/>
                      </a:solidFill>
                      <a:prstDash val="solid"/>
                      <a:round/>
                      <a:headEnd type="none" w="med" len="med"/>
                      <a:tailEnd type="none" w="med" len="med"/>
                    </a:lnL>
                    <a:lnR>
                      <a:noFill/>
                    </a:lnR>
                    <a:lnT w="7200" cap="flat" cmpd="sng" algn="ctr">
                      <a:solidFill>
                        <a:srgbClr val="FFFFFF"/>
                      </a:solidFill>
                      <a:prstDash val="solid"/>
                      <a:round/>
                      <a:headEnd type="none" w="med" len="med"/>
                      <a:tailEnd type="none" w="med" len="med"/>
                    </a:lnT>
                    <a:lnB w="7200" cap="flat" cmpd="sng" algn="ctr">
                      <a:solidFill>
                        <a:srgbClr val="FFFFFF"/>
                      </a:solidFill>
                      <a:prstDash val="solid"/>
                      <a:round/>
                      <a:headEnd type="none" w="med" len="med"/>
                      <a:tailEnd type="none" w="med" len="med"/>
                    </a:lnB>
                    <a:lnTlToBr>
                      <a:noFill/>
                    </a:lnTlToBr>
                    <a:lnBlToTr>
                      <a:noFill/>
                    </a:lnBlToTr>
                    <a:solidFill>
                      <a:srgbClr val="F2EC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37518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The </a:t>
            </a:r>
            <a:r>
              <a:rPr lang="en-US" dirty="0">
                <a:latin typeface="Courier New" panose="02070309020205020404" pitchFamily="49" charset="0"/>
                <a:cs typeface="Courier New" panose="02070309020205020404" pitchFamily="49" charset="0"/>
              </a:rPr>
              <a:t>remove()</a:t>
            </a:r>
            <a:r>
              <a:rPr lang="en-US" dirty="0"/>
              <a:t> method uses a </a:t>
            </a:r>
            <a:r>
              <a:rPr lang="en-US" dirty="0" err="1">
                <a:latin typeface="Courier New" panose="02070309020205020404" pitchFamily="49" charset="0"/>
                <a:cs typeface="Courier New" panose="02070309020205020404" pitchFamily="49" charset="0"/>
              </a:rPr>
              <a:t>bst_find_min</a:t>
            </a:r>
            <a:r>
              <a:rPr lang="en-US" dirty="0">
                <a:latin typeface="Courier New" panose="02070309020205020404" pitchFamily="49" charset="0"/>
                <a:cs typeface="Courier New" panose="02070309020205020404" pitchFamily="49" charset="0"/>
              </a:rPr>
              <a:t>(subtree)</a:t>
            </a:r>
            <a:r>
              <a:rPr lang="en-US" dirty="0"/>
              <a:t> method to search and return the node with minimum key in a tree rooted at </a:t>
            </a:r>
            <a:r>
              <a:rPr lang="en-US" dirty="0">
                <a:latin typeface="Courier New" panose="02070309020205020404" pitchFamily="49" charset="0"/>
                <a:cs typeface="Courier New" panose="02070309020205020404" pitchFamily="49" charset="0"/>
              </a:rPr>
              <a:t>subtree</a:t>
            </a:r>
            <a:r>
              <a:rPr lang="en-US" dirty="0"/>
              <a:t>. Implement this method.</a:t>
            </a:r>
          </a:p>
          <a:p>
            <a:pPr marL="514350" indent="-514350">
              <a:buFont typeface="+mj-lt"/>
              <a:buAutoNum type="arabicPeriod"/>
            </a:pPr>
            <a:r>
              <a:rPr lang="en-US" dirty="0"/>
              <a:t>Write a method </a:t>
            </a:r>
            <a:r>
              <a:rPr lang="en-US" dirty="0" err="1">
                <a:latin typeface="Courier New" panose="02070309020205020404" pitchFamily="49" charset="0"/>
                <a:cs typeface="Courier New" panose="02070309020205020404" pitchFamily="49" charset="0"/>
              </a:rPr>
              <a:t>bst_sort_reverse</a:t>
            </a:r>
            <a:r>
              <a:rPr lang="en-US" dirty="0">
                <a:latin typeface="Courier New" panose="02070309020205020404" pitchFamily="49" charset="0"/>
                <a:cs typeface="Courier New" panose="02070309020205020404" pitchFamily="49" charset="0"/>
              </a:rPr>
              <a:t>()</a:t>
            </a:r>
            <a:r>
              <a:rPr lang="en-US" dirty="0"/>
              <a:t> to sort a binary search tree rooted at </a:t>
            </a:r>
            <a:r>
              <a:rPr lang="en-US" dirty="0">
                <a:latin typeface="Courier New" panose="02070309020205020404" pitchFamily="49" charset="0"/>
                <a:cs typeface="Courier New" panose="02070309020205020404" pitchFamily="49" charset="0"/>
              </a:rPr>
              <a:t>subtree</a:t>
            </a:r>
            <a:r>
              <a:rPr lang="en-US" dirty="0">
                <a:cs typeface="Courier New" panose="02070309020205020404" pitchFamily="49" charset="0"/>
              </a:rPr>
              <a:t> in reverse order</a:t>
            </a:r>
            <a:r>
              <a:rPr lang="en-US" dirty="0"/>
              <a:t>.</a:t>
            </a:r>
          </a:p>
          <a:p>
            <a:pPr marL="514350" indent="-514350">
              <a:buFont typeface="+mj-lt"/>
              <a:buAutoNum type="arabicPeriod"/>
            </a:pPr>
            <a:r>
              <a:rPr lang="en-US" dirty="0"/>
              <a:t>Test your methods by running the program </a:t>
            </a:r>
            <a:r>
              <a:rPr lang="en-US" dirty="0">
                <a:latin typeface="Courier New" panose="02070309020205020404" pitchFamily="49" charset="0"/>
                <a:cs typeface="Courier New" panose="02070309020205020404" pitchFamily="49" charset="0"/>
              </a:rPr>
              <a:t>testbst.py</a:t>
            </a:r>
            <a:r>
              <a:rPr lang="en-US" dirty="0"/>
              <a:t> on the course website.</a:t>
            </a:r>
          </a:p>
        </p:txBody>
      </p:sp>
    </p:spTree>
    <p:extLst>
      <p:ext uri="{BB962C8B-B14F-4D97-AF65-F5344CB8AC3E}">
        <p14:creationId xmlns:p14="http://schemas.microsoft.com/office/powerpoint/2010/main" val="2925057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How bad!?!?</a:t>
            </a:r>
          </a:p>
        </p:txBody>
      </p:sp>
      <p:sp>
        <p:nvSpPr>
          <p:cNvPr id="3" name="Content Placeholder 2"/>
          <p:cNvSpPr>
            <a:spLocks noGrp="1"/>
          </p:cNvSpPr>
          <p:nvPr>
            <p:ph idx="1"/>
          </p:nvPr>
        </p:nvSpPr>
        <p:spPr/>
        <p:txBody>
          <a:bodyPr>
            <a:normAutofit/>
          </a:bodyPr>
          <a:lstStyle/>
          <a:p>
            <a:r>
              <a:rPr lang="en-US" dirty="0"/>
              <a:t>Balance – the height of left and right subtree approximately equal</a:t>
            </a:r>
          </a:p>
          <a:p>
            <a:r>
              <a:rPr lang="en-US" dirty="0"/>
              <a:t>Our standard binary trees can be bad!</a:t>
            </a:r>
          </a:p>
          <a:p>
            <a:pPr lvl="1"/>
            <a:r>
              <a:rPr lang="en-US" dirty="0"/>
              <a:t>What if we made a search tree from an ordered list?</a:t>
            </a:r>
          </a:p>
        </p:txBody>
      </p:sp>
      <p:pic>
        <p:nvPicPr>
          <p:cNvPr id="4" name="Picture 3"/>
          <p:cNvPicPr>
            <a:picLocks noChangeAspect="1"/>
          </p:cNvPicPr>
          <p:nvPr/>
        </p:nvPicPr>
        <p:blipFill>
          <a:blip r:embed="rId2" cstate="print"/>
          <a:stretch>
            <a:fillRect/>
          </a:stretch>
        </p:blipFill>
        <p:spPr>
          <a:xfrm>
            <a:off x="1018309" y="2722418"/>
            <a:ext cx="4105529" cy="2849274"/>
          </a:xfrm>
          <a:prstGeom prst="rect">
            <a:avLst/>
          </a:prstGeom>
        </p:spPr>
      </p:pic>
      <p:pic>
        <p:nvPicPr>
          <p:cNvPr id="5" name="Picture 4"/>
          <p:cNvPicPr>
            <a:picLocks noChangeAspect="1"/>
          </p:cNvPicPr>
          <p:nvPr/>
        </p:nvPicPr>
        <p:blipFill>
          <a:blip r:embed="rId3" cstate="print"/>
          <a:stretch>
            <a:fillRect/>
          </a:stretch>
        </p:blipFill>
        <p:spPr>
          <a:xfrm>
            <a:off x="5916360" y="2722418"/>
            <a:ext cx="5659112" cy="2849274"/>
          </a:xfrm>
          <a:prstGeom prst="rect">
            <a:avLst/>
          </a:prstGeom>
        </p:spPr>
      </p:pic>
    </p:spTree>
    <p:extLst>
      <p:ext uri="{BB962C8B-B14F-4D97-AF65-F5344CB8AC3E}">
        <p14:creationId xmlns:p14="http://schemas.microsoft.com/office/powerpoint/2010/main" val="1271956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AVL Tree Background </a:t>
            </a:r>
          </a:p>
        </p:txBody>
      </p:sp>
      <p:sp>
        <p:nvSpPr>
          <p:cNvPr id="3" name="Content Placeholder 2"/>
          <p:cNvSpPr>
            <a:spLocks noGrp="1"/>
          </p:cNvSpPr>
          <p:nvPr>
            <p:ph idx="1"/>
          </p:nvPr>
        </p:nvSpPr>
        <p:spPr/>
        <p:txBody>
          <a:bodyPr/>
          <a:lstStyle/>
          <a:p>
            <a:r>
              <a:rPr lang="en-US" dirty="0"/>
              <a:t>Developed by G.M. </a:t>
            </a:r>
            <a:r>
              <a:rPr lang="en-US" b="1" dirty="0"/>
              <a:t>A</a:t>
            </a:r>
            <a:r>
              <a:rPr lang="en-US" dirty="0"/>
              <a:t>delson-</a:t>
            </a:r>
            <a:r>
              <a:rPr lang="en-US" b="1" dirty="0" err="1"/>
              <a:t>V</a:t>
            </a:r>
            <a:r>
              <a:rPr lang="en-US" dirty="0" err="1"/>
              <a:t>elskii</a:t>
            </a:r>
            <a:r>
              <a:rPr lang="en-US" dirty="0"/>
              <a:t> and E.M. </a:t>
            </a:r>
            <a:r>
              <a:rPr lang="en-US" b="1" dirty="0"/>
              <a:t>L</a:t>
            </a:r>
            <a:r>
              <a:rPr lang="en-US" dirty="0"/>
              <a:t>andis in 1962</a:t>
            </a:r>
          </a:p>
          <a:p>
            <a:r>
              <a:rPr lang="en-US" dirty="0"/>
              <a:t>Goal: try to keep the tree balanced during insertion and removal.</a:t>
            </a:r>
          </a:p>
          <a:p>
            <a:r>
              <a:rPr lang="en-US" dirty="0"/>
              <a:t>Ensures height never exceeds 1.44 log n </a:t>
            </a:r>
          </a:p>
          <a:p>
            <a:r>
              <a:rPr lang="en-US" dirty="0"/>
              <a:t>Worst case of tree height O(log n)</a:t>
            </a:r>
          </a:p>
          <a:p>
            <a:r>
              <a:rPr lang="en-US" dirty="0"/>
              <a:t>An </a:t>
            </a:r>
            <a:r>
              <a:rPr lang="en-US" i="1" dirty="0"/>
              <a:t>AVL tree </a:t>
            </a:r>
            <a:r>
              <a:rPr lang="en-US" dirty="0"/>
              <a:t>is a binary search tree that the height of two children differ by no more than one. </a:t>
            </a:r>
          </a:p>
        </p:txBody>
      </p:sp>
    </p:spTree>
    <p:extLst>
      <p:ext uri="{BB962C8B-B14F-4D97-AF65-F5344CB8AC3E}">
        <p14:creationId xmlns:p14="http://schemas.microsoft.com/office/powerpoint/2010/main" val="4275860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These are AVL trees, ‘=‘ denotes children are of equal height, ‘&lt;‘ or ‘&gt;’ differ by one.</a:t>
            </a:r>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35926" y="1825625"/>
            <a:ext cx="9920148" cy="4351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3958542" y="4004841"/>
            <a:ext cx="338554" cy="461665"/>
          </a:xfrm>
          <a:prstGeom prst="rect">
            <a:avLst/>
          </a:prstGeom>
          <a:noFill/>
        </p:spPr>
        <p:txBody>
          <a:bodyPr wrap="none" rtlCol="0">
            <a:spAutoFit/>
          </a:bodyPr>
          <a:lstStyle/>
          <a:p>
            <a:r>
              <a:rPr lang="en-US" sz="2400" b="1" dirty="0"/>
              <a:t>=</a:t>
            </a:r>
            <a:endParaRPr lang="en-US" b="1" dirty="0"/>
          </a:p>
        </p:txBody>
      </p:sp>
      <p:cxnSp>
        <p:nvCxnSpPr>
          <p:cNvPr id="6" name="Straight Connector 5"/>
          <p:cNvCxnSpPr/>
          <p:nvPr/>
        </p:nvCxnSpPr>
        <p:spPr>
          <a:xfrm>
            <a:off x="3449256" y="4120587"/>
            <a:ext cx="335666" cy="11508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17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Example</a:t>
            </a:r>
          </a:p>
        </p:txBody>
      </p:sp>
      <p:sp>
        <p:nvSpPr>
          <p:cNvPr id="6146"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Consider the example tree</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760" y="2261326"/>
            <a:ext cx="3456000" cy="3850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220317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68991" y="815501"/>
            <a:ext cx="10515600" cy="1325563"/>
          </a:xfrm>
        </p:spPr>
        <p:txBody>
          <a:bodyPr>
            <a:noAutofit/>
          </a:bodyPr>
          <a:lstStyle/>
          <a:p>
            <a:r>
              <a:rPr lang="en-US" sz="3600" dirty="0">
                <a:latin typeface="+mn-lt"/>
              </a:rPr>
              <a:t>The tree on the right is </a:t>
            </a:r>
            <a:r>
              <a:rPr lang="en-US" sz="3600" b="1" dirty="0">
                <a:latin typeface="+mn-lt"/>
              </a:rPr>
              <a:t>not</a:t>
            </a:r>
            <a:r>
              <a:rPr lang="en-US" sz="3600" dirty="0">
                <a:latin typeface="+mn-lt"/>
              </a:rPr>
              <a:t> an AVL tree, after the node with 28 is inserted. The balance signs along the branch where 28 is inserted have to be revised. And the tree has to be re-balanced if to maintain it as an AVL tree.</a:t>
            </a:r>
          </a:p>
        </p:txBody>
      </p:sp>
      <p:pic>
        <p:nvPicPr>
          <p:cNvPr id="4" name="Content Placeholder 3"/>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tretch>
            <a:fillRect/>
          </a:stretch>
        </p:blipFill>
        <p:spPr bwMode="auto">
          <a:xfrm>
            <a:off x="4708478" y="2303297"/>
            <a:ext cx="3241675" cy="4351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42766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Balance Factor</a:t>
            </a:r>
          </a:p>
        </p:txBody>
      </p:sp>
      <p:sp>
        <p:nvSpPr>
          <p:cNvPr id="3" name="Content Placeholder 2"/>
          <p:cNvSpPr>
            <a:spLocks noGrp="1"/>
          </p:cNvSpPr>
          <p:nvPr>
            <p:ph idx="1"/>
          </p:nvPr>
        </p:nvSpPr>
        <p:spPr/>
        <p:txBody>
          <a:bodyPr/>
          <a:lstStyle/>
          <a:p>
            <a:r>
              <a:rPr lang="en-US" dirty="0"/>
              <a:t>So what states of balance exist?</a:t>
            </a:r>
          </a:p>
          <a:p>
            <a:pPr lvl="1"/>
            <a:r>
              <a:rPr lang="en-US" dirty="0"/>
              <a:t>Left-high ‘&gt;’</a:t>
            </a:r>
          </a:p>
          <a:p>
            <a:pPr lvl="1"/>
            <a:r>
              <a:rPr lang="en-US" dirty="0"/>
              <a:t>Equal-high ‘=‘</a:t>
            </a:r>
          </a:p>
          <a:p>
            <a:pPr lvl="1"/>
            <a:r>
              <a:rPr lang="en-US" dirty="0"/>
              <a:t>Right-high ‘&lt;‘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2018" y="2487974"/>
            <a:ext cx="8021782" cy="3812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5" name="Straight Connector 4"/>
          <p:cNvCxnSpPr/>
          <p:nvPr/>
        </p:nvCxnSpPr>
        <p:spPr>
          <a:xfrm>
            <a:off x="5208608" y="4537275"/>
            <a:ext cx="335666" cy="11508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41043" y="4466506"/>
            <a:ext cx="338554" cy="461665"/>
          </a:xfrm>
          <a:prstGeom prst="rect">
            <a:avLst/>
          </a:prstGeom>
          <a:noFill/>
        </p:spPr>
        <p:txBody>
          <a:bodyPr wrap="none" rtlCol="0">
            <a:spAutoFit/>
          </a:bodyPr>
          <a:lstStyle/>
          <a:p>
            <a:r>
              <a:rPr lang="en-US" sz="2400" b="1" dirty="0"/>
              <a:t>=</a:t>
            </a:r>
            <a:endParaRPr lang="en-US" b="1" dirty="0"/>
          </a:p>
        </p:txBody>
      </p:sp>
    </p:spTree>
    <p:extLst>
      <p:ext uri="{BB962C8B-B14F-4D97-AF65-F5344CB8AC3E}">
        <p14:creationId xmlns:p14="http://schemas.microsoft.com/office/powerpoint/2010/main" val="2328748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we maintain balance?</a:t>
            </a:r>
          </a:p>
        </p:txBody>
      </p:sp>
      <p:sp>
        <p:nvSpPr>
          <p:cNvPr id="3" name="Content Placeholder 2"/>
          <p:cNvSpPr>
            <a:spLocks noGrp="1"/>
          </p:cNvSpPr>
          <p:nvPr>
            <p:ph idx="1"/>
          </p:nvPr>
        </p:nvSpPr>
        <p:spPr/>
        <p:txBody>
          <a:bodyPr/>
          <a:lstStyle/>
          <a:p>
            <a:r>
              <a:rPr lang="en-US" dirty="0"/>
              <a:t>Well that is the million dollar question!</a:t>
            </a:r>
          </a:p>
          <a:p>
            <a:r>
              <a:rPr lang="en-US" dirty="0"/>
              <a:t>We will use </a:t>
            </a:r>
            <a:r>
              <a:rPr lang="en-US" i="1" dirty="0"/>
              <a:t>rotations</a:t>
            </a:r>
            <a:r>
              <a:rPr lang="en-US" dirty="0"/>
              <a:t>!</a:t>
            </a:r>
          </a:p>
          <a:p>
            <a:r>
              <a:rPr lang="en-US" dirty="0"/>
              <a:t>All rotations happen at a fixed point</a:t>
            </a:r>
          </a:p>
          <a:p>
            <a:r>
              <a:rPr lang="en-US" dirty="0"/>
              <a:t>This fixed point is the </a:t>
            </a:r>
            <a:r>
              <a:rPr lang="en-US" i="1" dirty="0"/>
              <a:t>pivot node</a:t>
            </a:r>
          </a:p>
          <a:p>
            <a:pPr lvl="1"/>
            <a:r>
              <a:rPr lang="en-US" u="sng" dirty="0"/>
              <a:t>Not really the instance of the node, but the location of the node!</a:t>
            </a:r>
          </a:p>
          <a:p>
            <a:pPr marL="0" indent="0">
              <a:buNone/>
            </a:pPr>
            <a:endParaRPr lang="en-US" dirty="0"/>
          </a:p>
        </p:txBody>
      </p:sp>
      <p:pic>
        <p:nvPicPr>
          <p:cNvPr id="1026" name="Picture 2" descr="http://amgclinicals.org/images/rotations-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796" y="40524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770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Rotations</a:t>
            </a:r>
          </a:p>
        </p:txBody>
      </p:sp>
      <p:sp>
        <p:nvSpPr>
          <p:cNvPr id="3" name="Content Placeholder 2"/>
          <p:cNvSpPr>
            <a:spLocks noGrp="1"/>
          </p:cNvSpPr>
          <p:nvPr>
            <p:ph idx="1"/>
          </p:nvPr>
        </p:nvSpPr>
        <p:spPr/>
        <p:txBody>
          <a:bodyPr/>
          <a:lstStyle/>
          <a:p>
            <a:r>
              <a:rPr lang="en-US" dirty="0"/>
              <a:t>Right Rotation 	</a:t>
            </a:r>
          </a:p>
          <a:p>
            <a:pPr lvl="1"/>
            <a:r>
              <a:rPr lang="en-US" dirty="0"/>
              <a:t>Pivot Q</a:t>
            </a:r>
          </a:p>
          <a:p>
            <a:pPr lvl="1"/>
            <a:r>
              <a:rPr lang="en-US" dirty="0"/>
              <a:t>Q becomes the parent of B</a:t>
            </a:r>
          </a:p>
          <a:p>
            <a:pPr lvl="1"/>
            <a:r>
              <a:rPr lang="en-US" dirty="0"/>
              <a:t>P becomes the parent of Q</a:t>
            </a:r>
          </a:p>
        </p:txBody>
      </p:sp>
      <p:pic>
        <p:nvPicPr>
          <p:cNvPr id="4" name="Picture 2" descr="https://upload.wikimedia.org/wikipedia/commons/2/23/Tree_r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913" y="3038403"/>
            <a:ext cx="9036406" cy="3558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00800" y="1021837"/>
            <a:ext cx="4283242" cy="1669688"/>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sz="2800">
                <a:solidFill>
                  <a:prstClr val="black"/>
                </a:solidFill>
              </a:rPr>
              <a:t>Left Rotation</a:t>
            </a:r>
          </a:p>
          <a:p>
            <a:pPr marL="685800" lvl="1" indent="-228600">
              <a:lnSpc>
                <a:spcPct val="90000"/>
              </a:lnSpc>
              <a:spcBef>
                <a:spcPts val="500"/>
              </a:spcBef>
              <a:buFont typeface="Arial" panose="020B0604020202020204" pitchFamily="34" charset="0"/>
              <a:buChar char="•"/>
            </a:pPr>
            <a:r>
              <a:rPr lang="en-US" sz="2400">
                <a:solidFill>
                  <a:prstClr val="black"/>
                </a:solidFill>
              </a:rPr>
              <a:t>Pivot P</a:t>
            </a:r>
          </a:p>
          <a:p>
            <a:pPr marL="685800" lvl="1" indent="-228600">
              <a:lnSpc>
                <a:spcPct val="90000"/>
              </a:lnSpc>
              <a:spcBef>
                <a:spcPts val="500"/>
              </a:spcBef>
              <a:buFont typeface="Arial" panose="020B0604020202020204" pitchFamily="34" charset="0"/>
              <a:buChar char="•"/>
            </a:pPr>
            <a:r>
              <a:rPr lang="en-US" sz="2400">
                <a:solidFill>
                  <a:prstClr val="black"/>
                </a:solidFill>
              </a:rPr>
              <a:t>P becomes the parent of B</a:t>
            </a:r>
          </a:p>
          <a:p>
            <a:pPr marL="685800" lvl="1" indent="-228600">
              <a:lnSpc>
                <a:spcPct val="90000"/>
              </a:lnSpc>
              <a:spcBef>
                <a:spcPts val="500"/>
              </a:spcBef>
              <a:buFont typeface="Arial" panose="020B0604020202020204" pitchFamily="34" charset="0"/>
              <a:buChar char="•"/>
            </a:pPr>
            <a:r>
              <a:rPr lang="en-US" sz="2400">
                <a:solidFill>
                  <a:prstClr val="black"/>
                </a:solidFill>
              </a:rPr>
              <a:t>Q becomes the parent of P</a:t>
            </a:r>
            <a:endParaRPr lang="en-US" sz="2400" dirty="0">
              <a:solidFill>
                <a:prstClr val="black"/>
              </a:solidFill>
            </a:endParaRPr>
          </a:p>
        </p:txBody>
      </p:sp>
    </p:spTree>
    <p:extLst>
      <p:ext uri="{BB962C8B-B14F-4D97-AF65-F5344CB8AC3E}">
        <p14:creationId xmlns:p14="http://schemas.microsoft.com/office/powerpoint/2010/main" val="1017075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408" y="0"/>
            <a:ext cx="10515600" cy="1325563"/>
          </a:xfrm>
        </p:spPr>
        <p:txBody>
          <a:bodyPr/>
          <a:lstStyle/>
          <a:p>
            <a:r>
              <a:rPr lang="en-US" b="1" dirty="0"/>
              <a:t>Rotations</a:t>
            </a:r>
          </a:p>
        </p:txBody>
      </p:sp>
      <p:pic>
        <p:nvPicPr>
          <p:cNvPr id="6" name="Picture 2" descr="https://upload.wikimedia.org/wikipedia/commons/2/23/Tree_r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6132" y="2781729"/>
            <a:ext cx="9036406" cy="35584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08" y="858088"/>
            <a:ext cx="3965850" cy="1347470"/>
          </a:xfrm>
          <a:prstGeom prst="rect">
            <a:avLst/>
          </a:prstGeom>
          <a:ln>
            <a:solidFill>
              <a:schemeClr val="accent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1696" y="858088"/>
            <a:ext cx="4210842" cy="1347470"/>
          </a:xfrm>
          <a:prstGeom prst="rect">
            <a:avLst/>
          </a:prstGeom>
          <a:ln>
            <a:solidFill>
              <a:schemeClr val="accent1"/>
            </a:solidFill>
          </a:ln>
        </p:spPr>
      </p:pic>
    </p:spTree>
    <p:extLst>
      <p:ext uri="{BB962C8B-B14F-4D97-AF65-F5344CB8AC3E}">
        <p14:creationId xmlns:p14="http://schemas.microsoft.com/office/powerpoint/2010/main" val="1405429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Insertion</a:t>
            </a:r>
          </a:p>
        </p:txBody>
      </p:sp>
      <p:sp>
        <p:nvSpPr>
          <p:cNvPr id="3" name="Content Placeholder 2"/>
          <p:cNvSpPr>
            <a:spLocks noGrp="1"/>
          </p:cNvSpPr>
          <p:nvPr>
            <p:ph idx="1"/>
          </p:nvPr>
        </p:nvSpPr>
        <p:spPr/>
        <p:txBody>
          <a:bodyPr/>
          <a:lstStyle/>
          <a:p>
            <a:r>
              <a:rPr lang="en-US" dirty="0"/>
              <a:t>Now we have our weapon (rotations) and we will use it</a:t>
            </a:r>
          </a:p>
          <a:p>
            <a:r>
              <a:rPr lang="en-US" dirty="0"/>
              <a:t>Step 1.  Find a place to add the element as a leaf node</a:t>
            </a:r>
          </a:p>
          <a:p>
            <a:pPr lvl="1"/>
            <a:r>
              <a:rPr lang="en-US" dirty="0"/>
              <a:t>Same as BST</a:t>
            </a:r>
          </a:p>
          <a:p>
            <a:r>
              <a:rPr lang="en-US" dirty="0"/>
              <a:t>Step 2.  Rebalance</a:t>
            </a:r>
          </a:p>
          <a:p>
            <a:pPr lvl="1"/>
            <a:r>
              <a:rPr lang="en-US" dirty="0"/>
              <a:t>Four Cases to consider</a:t>
            </a:r>
          </a:p>
          <a:p>
            <a:pPr lvl="1"/>
            <a:endParaRPr lang="en-US" dirty="0"/>
          </a:p>
          <a:p>
            <a:pPr lvl="1"/>
            <a:endParaRPr lang="en-US" dirty="0"/>
          </a:p>
        </p:txBody>
      </p:sp>
    </p:spTree>
    <p:extLst>
      <p:ext uri="{BB962C8B-B14F-4D97-AF65-F5344CB8AC3E}">
        <p14:creationId xmlns:p14="http://schemas.microsoft.com/office/powerpoint/2010/main" val="2423232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1.</a:t>
            </a:r>
          </a:p>
        </p:txBody>
      </p:sp>
      <p:sp>
        <p:nvSpPr>
          <p:cNvPr id="3" name="Content Placeholder 2"/>
          <p:cNvSpPr>
            <a:spLocks noGrp="1"/>
          </p:cNvSpPr>
          <p:nvPr>
            <p:ph idx="1"/>
          </p:nvPr>
        </p:nvSpPr>
        <p:spPr/>
        <p:txBody>
          <a:bodyPr/>
          <a:lstStyle/>
          <a:p>
            <a:r>
              <a:rPr lang="en-US" dirty="0"/>
              <a:t>Add to the left side of a subtree that is already left-high</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948" y="2375877"/>
            <a:ext cx="3243262" cy="4308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5546558" y="2841580"/>
            <a:ext cx="5486400" cy="2677656"/>
          </a:xfrm>
          <a:prstGeom prst="rect">
            <a:avLst/>
          </a:prstGeom>
          <a:noFill/>
        </p:spPr>
        <p:txBody>
          <a:bodyPr wrap="square" rtlCol="0">
            <a:spAutoFit/>
          </a:bodyPr>
          <a:lstStyle/>
          <a:p>
            <a:r>
              <a:rPr lang="en-US" sz="2400" b="1" dirty="0"/>
              <a:t>Insert 28.</a:t>
            </a:r>
          </a:p>
          <a:p>
            <a:pPr marL="342900" indent="-342900">
              <a:buAutoNum type="arabicPeriod"/>
            </a:pPr>
            <a:r>
              <a:rPr lang="en-US" sz="2400" b="1" dirty="0"/>
              <a:t>Walk down to find a place to insert 28.</a:t>
            </a:r>
          </a:p>
          <a:p>
            <a:pPr marL="342900" indent="-342900">
              <a:buAutoNum type="arabicPeriod"/>
            </a:pPr>
            <a:r>
              <a:rPr lang="en-US" sz="2400" b="1" dirty="0"/>
              <a:t>Walk back up the path and found a node with left-high and we added to the left!  Now very left-high! We need to fix this!</a:t>
            </a:r>
          </a:p>
          <a:p>
            <a:pPr marL="342900" indent="-342900">
              <a:buAutoNum type="arabicPeriod"/>
            </a:pPr>
            <a:r>
              <a:rPr lang="en-US" sz="2400" b="1" dirty="0"/>
              <a:t>Fix?</a:t>
            </a:r>
          </a:p>
        </p:txBody>
      </p:sp>
    </p:spTree>
    <p:extLst>
      <p:ext uri="{BB962C8B-B14F-4D97-AF65-F5344CB8AC3E}">
        <p14:creationId xmlns:p14="http://schemas.microsoft.com/office/powerpoint/2010/main" val="3490863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1</a:t>
            </a:r>
          </a:p>
        </p:txBody>
      </p:sp>
      <p:sp>
        <p:nvSpPr>
          <p:cNvPr id="3" name="Content Placeholder 2"/>
          <p:cNvSpPr>
            <a:spLocks noGrp="1"/>
          </p:cNvSpPr>
          <p:nvPr>
            <p:ph idx="1"/>
          </p:nvPr>
        </p:nvSpPr>
        <p:spPr>
          <a:xfrm>
            <a:off x="838200" y="1690688"/>
            <a:ext cx="11226421" cy="5037658"/>
          </a:xfrm>
        </p:spPr>
        <p:txBody>
          <a:bodyPr>
            <a:normAutofit/>
          </a:bodyPr>
          <a:lstStyle/>
          <a:p>
            <a:r>
              <a:rPr lang="en-US" dirty="0"/>
              <a:t>How do we fix the balance?</a:t>
            </a:r>
          </a:p>
          <a:p>
            <a:r>
              <a:rPr lang="en-US" dirty="0"/>
              <a:t>At the node with left-high (P) on the return path,….</a:t>
            </a:r>
          </a:p>
          <a:p>
            <a:r>
              <a:rPr lang="en-US" dirty="0"/>
              <a:t>What do we know about the subtree P?</a:t>
            </a:r>
          </a:p>
          <a:p>
            <a:pPr lvl="1"/>
            <a:r>
              <a:rPr lang="en-US" dirty="0"/>
              <a:t>We know the left side subtree height is now 2 nodes higher than the height of the right subtree</a:t>
            </a:r>
          </a:p>
          <a:p>
            <a:pPr lvl="1"/>
            <a:r>
              <a:rPr lang="en-US" dirty="0"/>
              <a:t>We know if we could rotate one node for the left into the right the subtrees will be equal</a:t>
            </a:r>
          </a:p>
          <a:p>
            <a:r>
              <a:rPr lang="en-US" dirty="0"/>
              <a:t>Therefore, rotate right!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1928" y="4499758"/>
            <a:ext cx="4208060" cy="2098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1486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Example (Case 1)</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6949" y="1172200"/>
            <a:ext cx="2696452" cy="35820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5570" y="1236035"/>
            <a:ext cx="3238500" cy="345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9" name="Straight Arrow Connector 8"/>
          <p:cNvCxnSpPr/>
          <p:nvPr/>
        </p:nvCxnSpPr>
        <p:spPr>
          <a:xfrm>
            <a:off x="5550568" y="2550695"/>
            <a:ext cx="1155032" cy="16042"/>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97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Complex Example (Case 1)</a:t>
            </a:r>
          </a:p>
        </p:txBody>
      </p:sp>
      <p:sp>
        <p:nvSpPr>
          <p:cNvPr id="3" name="Content Placeholder 2">
            <a:extLst>
              <a:ext uri="{FF2B5EF4-FFF2-40B4-BE49-F238E27FC236}">
                <a16:creationId xmlns:a16="http://schemas.microsoft.com/office/drawing/2014/main" id="{DD674C0B-FD3D-423C-8910-37FC3F161C77}"/>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451434" y="755231"/>
            <a:ext cx="5532271" cy="1724025"/>
          </a:xfrm>
          <a:prstGeom prst="rect">
            <a:avLst/>
          </a:prstGeom>
        </p:spPr>
      </p:pic>
      <p:pic>
        <p:nvPicPr>
          <p:cNvPr id="5" name="Picture 4"/>
          <p:cNvPicPr>
            <a:picLocks noChangeAspect="1"/>
          </p:cNvPicPr>
          <p:nvPr/>
        </p:nvPicPr>
        <p:blipFill>
          <a:blip r:embed="rId3" cstate="print"/>
          <a:stretch>
            <a:fillRect/>
          </a:stretch>
        </p:blipFill>
        <p:spPr>
          <a:xfrm>
            <a:off x="451434" y="2479256"/>
            <a:ext cx="5532271" cy="1899486"/>
          </a:xfrm>
          <a:prstGeom prst="rect">
            <a:avLst/>
          </a:prstGeom>
        </p:spPr>
      </p:pic>
      <p:pic>
        <p:nvPicPr>
          <p:cNvPr id="6" name="Picture 5"/>
          <p:cNvPicPr>
            <a:picLocks noChangeAspect="1"/>
          </p:cNvPicPr>
          <p:nvPr/>
        </p:nvPicPr>
        <p:blipFill>
          <a:blip r:embed="rId4" cstate="print"/>
          <a:stretch>
            <a:fillRect/>
          </a:stretch>
        </p:blipFill>
        <p:spPr>
          <a:xfrm>
            <a:off x="451434" y="4378742"/>
            <a:ext cx="5532271" cy="2019300"/>
          </a:xfrm>
          <a:prstGeom prst="rect">
            <a:avLst/>
          </a:prstGeom>
        </p:spPr>
      </p:pic>
      <p:sp>
        <p:nvSpPr>
          <p:cNvPr id="7" name="TextBox 6"/>
          <p:cNvSpPr txBox="1"/>
          <p:nvPr/>
        </p:nvSpPr>
        <p:spPr>
          <a:xfrm>
            <a:off x="3170573" y="4988282"/>
            <a:ext cx="2003006" cy="400110"/>
          </a:xfrm>
          <a:prstGeom prst="rect">
            <a:avLst/>
          </a:prstGeom>
          <a:noFill/>
        </p:spPr>
        <p:txBody>
          <a:bodyPr wrap="square" rtlCol="0">
            <a:spAutoFit/>
          </a:bodyPr>
          <a:lstStyle/>
          <a:p>
            <a:r>
              <a:rPr lang="en-US" sz="2000" b="1" dirty="0"/>
              <a:t>50 – Left-heavy</a:t>
            </a:r>
          </a:p>
        </p:txBody>
      </p:sp>
      <p:cxnSp>
        <p:nvCxnSpPr>
          <p:cNvPr id="10" name="Straight Arrow Connector 9"/>
          <p:cNvCxnSpPr/>
          <p:nvPr/>
        </p:nvCxnSpPr>
        <p:spPr>
          <a:xfrm>
            <a:off x="256674" y="850232"/>
            <a:ext cx="0" cy="534202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cstate="print"/>
          <a:stretch>
            <a:fillRect/>
          </a:stretch>
        </p:blipFill>
        <p:spPr>
          <a:xfrm>
            <a:off x="6400800" y="819399"/>
            <a:ext cx="5791200" cy="2200275"/>
          </a:xfrm>
          <a:prstGeom prst="rect">
            <a:avLst/>
          </a:prstGeom>
        </p:spPr>
      </p:pic>
      <p:pic>
        <p:nvPicPr>
          <p:cNvPr id="12" name="Picture 11"/>
          <p:cNvPicPr>
            <a:picLocks noChangeAspect="1"/>
          </p:cNvPicPr>
          <p:nvPr/>
        </p:nvPicPr>
        <p:blipFill>
          <a:blip r:embed="rId6" cstate="print"/>
          <a:stretch>
            <a:fillRect/>
          </a:stretch>
        </p:blipFill>
        <p:spPr>
          <a:xfrm>
            <a:off x="6400800" y="3036968"/>
            <a:ext cx="5791200" cy="1951314"/>
          </a:xfrm>
          <a:prstGeom prst="rect">
            <a:avLst/>
          </a:prstGeom>
        </p:spPr>
      </p:pic>
      <p:cxnSp>
        <p:nvCxnSpPr>
          <p:cNvPr id="14" name="Straight Arrow Connector 13"/>
          <p:cNvCxnSpPr/>
          <p:nvPr/>
        </p:nvCxnSpPr>
        <p:spPr>
          <a:xfrm flipV="1">
            <a:off x="5173579" y="2254668"/>
            <a:ext cx="1467853" cy="2664492"/>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1486147" y="2254667"/>
            <a:ext cx="32085" cy="133224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23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BST – ADT</a:t>
            </a:r>
          </a:p>
        </p:txBody>
      </p:sp>
      <p:sp>
        <p:nvSpPr>
          <p:cNvPr id="6" name="Slide Number Placeholder 2"/>
          <p:cNvSpPr>
            <a:spLocks noGrp="1"/>
          </p:cNvSpPr>
          <p:nvPr>
            <p:ph type="sldNum" sz="quarter" idx="12"/>
          </p:nvPr>
        </p:nvSpPr>
        <p:spPr/>
        <p:txBody>
          <a:bodyPr/>
          <a:lstStyle/>
          <a:p>
            <a:fld id="{260CEF59-F2DF-4E3A-ADC7-431CEBC870F1}" type="slidenum">
              <a:rPr lang="en-US" altLang="en-US"/>
              <a:pPr/>
              <a:t>5</a:t>
            </a:fld>
            <a:endParaRPr lang="en-US" altLang="en-US"/>
          </a:p>
        </p:txBody>
      </p:sp>
      <p:sp>
        <p:nvSpPr>
          <p:cNvPr id="7170" name="Text Box 2"/>
          <p:cNvSpPr txBox="1">
            <a:spLocks noChangeArrowheads="1"/>
          </p:cNvSpPr>
          <p:nvPr/>
        </p:nvSpPr>
        <p:spPr bwMode="auto">
          <a:xfrm>
            <a:off x="3047521" y="1516681"/>
            <a:ext cx="6346080" cy="4937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2343" rIns="0" bIns="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633" i="1" dirty="0">
                <a:solidFill>
                  <a:srgbClr val="003B7C"/>
                </a:solidFill>
                <a:latin typeface="Courier New" panose="02070309020205020404" pitchFamily="49" charset="0"/>
              </a:rPr>
              <a:t># We use an unique name to distinguish this version</a:t>
            </a:r>
          </a:p>
          <a:p>
            <a:pPr>
              <a:lnSpc>
                <a:spcPct val="94000"/>
              </a:lnSpc>
            </a:pPr>
            <a:r>
              <a:rPr lang="en-US" altLang="en-US" sz="1633" i="1" dirty="0">
                <a:solidFill>
                  <a:srgbClr val="003B7C"/>
                </a:solidFill>
                <a:latin typeface="Courier New" panose="02070309020205020404" pitchFamily="49" charset="0"/>
              </a:rPr>
              <a:t># from others in the chapter.</a:t>
            </a:r>
          </a:p>
          <a:p>
            <a:pPr>
              <a:lnSpc>
                <a:spcPct val="94000"/>
              </a:lnSpc>
            </a:pPr>
            <a:r>
              <a:rPr lang="en-US" altLang="en-US" sz="1633" b="1" dirty="0">
                <a:latin typeface="Courier New" panose="02070309020205020404" pitchFamily="49" charset="0"/>
              </a:rPr>
              <a:t>class</a:t>
            </a:r>
            <a:r>
              <a:rPr lang="en-US" altLang="en-US" sz="1633" dirty="0">
                <a:latin typeface="Courier New" panose="02070309020205020404" pitchFamily="49" charset="0"/>
              </a:rPr>
              <a:t> BST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__</a:t>
            </a:r>
            <a:r>
              <a:rPr lang="en-US" altLang="en-US" sz="1633" dirty="0" err="1">
                <a:latin typeface="Courier New" panose="02070309020205020404" pitchFamily="49" charset="0"/>
              </a:rPr>
              <a:t>init</a:t>
            </a:r>
            <a:r>
              <a:rPr lang="en-US" altLang="en-US" sz="1633" dirty="0">
                <a:latin typeface="Courier New" panose="02070309020205020404" pitchFamily="49" charset="0"/>
              </a:rPr>
              <a:t>__( self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 None</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self._size</a:t>
            </a:r>
            <a:r>
              <a:rPr lang="en-US" altLang="en-US" sz="1633" dirty="0">
                <a:latin typeface="Courier New" panose="02070309020205020404" pitchFamily="49" charset="0"/>
              </a:rPr>
              <a:t> = 0</a:t>
            </a:r>
          </a:p>
          <a:p>
            <a:pPr>
              <a:lnSpc>
                <a:spcPct val="94000"/>
              </a:lnSpc>
            </a:pP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__</a:t>
            </a:r>
            <a:r>
              <a:rPr lang="en-US" altLang="en-US" sz="1633" dirty="0" err="1">
                <a:latin typeface="Courier New" panose="02070309020205020404" pitchFamily="49" charset="0"/>
              </a:rPr>
              <a:t>len</a:t>
            </a:r>
            <a:r>
              <a:rPr lang="en-US" altLang="en-US" sz="1633" dirty="0">
                <a:latin typeface="Courier New" panose="02070309020205020404" pitchFamily="49" charset="0"/>
              </a:rPr>
              <a:t>__( self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a:t>
            </a:r>
            <a:r>
              <a:rPr lang="en-US" altLang="en-US" sz="1633" dirty="0" err="1">
                <a:latin typeface="Courier New" panose="02070309020205020404" pitchFamily="49" charset="0"/>
              </a:rPr>
              <a:t>self._size</a:t>
            </a: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__</a:t>
            </a:r>
            <a:r>
              <a:rPr lang="en-US" altLang="en-US" sz="1633" dirty="0" err="1">
                <a:latin typeface="Courier New" panose="02070309020205020404" pitchFamily="49" charset="0"/>
              </a:rPr>
              <a:t>iter</a:t>
            </a:r>
            <a:r>
              <a:rPr lang="en-US" altLang="en-US" sz="1633" dirty="0">
                <a:latin typeface="Courier New" panose="02070309020205020404" pitchFamily="49" charset="0"/>
              </a:rPr>
              <a:t>__( self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_</a:t>
            </a:r>
            <a:r>
              <a:rPr lang="en-US" altLang="en-US" sz="1633" dirty="0" err="1">
                <a:latin typeface="Courier New" panose="02070309020205020404" pitchFamily="49" charset="0"/>
              </a:rPr>
              <a:t>BSTreeIterator</a:t>
            </a: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a:t>
            </a:r>
          </a:p>
          <a:p>
            <a:pPr>
              <a:lnSpc>
                <a:spcPct val="94000"/>
              </a:lnSpc>
            </a:pPr>
            <a:r>
              <a:rPr lang="en-US" altLang="en-US" sz="1633" i="1" dirty="0">
                <a:solidFill>
                  <a:srgbClr val="003B7C"/>
                </a:solidFill>
                <a:latin typeface="Courier New" panose="02070309020205020404" pitchFamily="49" charset="0"/>
              </a:rPr>
              <a:t># ...</a:t>
            </a:r>
          </a:p>
          <a:p>
            <a:pPr>
              <a:lnSpc>
                <a:spcPct val="94000"/>
              </a:lnSpc>
            </a:pPr>
            <a:r>
              <a:rPr lang="en-US" altLang="en-US" sz="1633" dirty="0">
                <a:latin typeface="Courier New" panose="02070309020205020404" pitchFamily="49" charset="0"/>
              </a:rPr>
              <a:t>            </a:t>
            </a:r>
          </a:p>
          <a:p>
            <a:pPr>
              <a:lnSpc>
                <a:spcPct val="94000"/>
              </a:lnSpc>
            </a:pPr>
            <a:r>
              <a:rPr lang="en-US" altLang="en-US" sz="1633" i="1" dirty="0">
                <a:solidFill>
                  <a:srgbClr val="003B7C"/>
                </a:solidFill>
                <a:latin typeface="Courier New" panose="02070309020205020404" pitchFamily="49" charset="0"/>
              </a:rPr>
              <a:t># Storage class for the binary search tree nodes.</a:t>
            </a:r>
          </a:p>
          <a:p>
            <a:pPr>
              <a:lnSpc>
                <a:spcPct val="94000"/>
              </a:lnSpc>
            </a:pPr>
            <a:r>
              <a:rPr lang="en-US" altLang="en-US" sz="1633" b="1" dirty="0">
                <a:latin typeface="Courier New" panose="02070309020205020404" pitchFamily="49" charset="0"/>
              </a:rPr>
              <a:t>class</a:t>
            </a:r>
            <a:r>
              <a:rPr lang="en-US" altLang="en-US" sz="1633" dirty="0">
                <a:latin typeface="Courier New" panose="02070309020205020404" pitchFamily="49" charset="0"/>
              </a:rPr>
              <a:t> _</a:t>
            </a:r>
            <a:r>
              <a:rPr lang="en-US" altLang="en-US" sz="1633" dirty="0" err="1">
                <a:latin typeface="Courier New" panose="02070309020205020404" pitchFamily="49" charset="0"/>
              </a:rPr>
              <a:t>BSTNode</a:t>
            </a:r>
            <a:r>
              <a:rPr lang="en-US" altLang="en-US" sz="1633" dirty="0">
                <a:latin typeface="Courier New" panose="02070309020205020404" pitchFamily="49" charset="0"/>
              </a:rPr>
              <a:t> :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__</a:t>
            </a:r>
            <a:r>
              <a:rPr lang="en-US" altLang="en-US" sz="1633" dirty="0" err="1">
                <a:latin typeface="Courier New" panose="02070309020205020404" pitchFamily="49" charset="0"/>
              </a:rPr>
              <a:t>init</a:t>
            </a:r>
            <a:r>
              <a:rPr lang="en-US" altLang="en-US" sz="1633" dirty="0">
                <a:latin typeface="Courier New" panose="02070309020205020404" pitchFamily="49" charset="0"/>
              </a:rPr>
              <a:t>__( self, key, data ):</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self.key</a:t>
            </a:r>
            <a:r>
              <a:rPr lang="en-US" altLang="en-US" sz="1633" dirty="0">
                <a:latin typeface="Courier New" panose="02070309020205020404" pitchFamily="49" charset="0"/>
              </a:rPr>
              <a:t> = key</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self.data</a:t>
            </a:r>
            <a:r>
              <a:rPr lang="en-US" altLang="en-US" sz="1633" dirty="0">
                <a:latin typeface="Courier New" panose="02070309020205020404" pitchFamily="49" charset="0"/>
              </a:rPr>
              <a:t> = data</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self.left</a:t>
            </a:r>
            <a:r>
              <a:rPr lang="en-US" altLang="en-US" sz="1633" dirty="0">
                <a:latin typeface="Courier New" panose="02070309020205020404" pitchFamily="49" charset="0"/>
              </a:rPr>
              <a:t> = None</a:t>
            </a:r>
          </a:p>
          <a:p>
            <a:pPr>
              <a:lnSpc>
                <a:spcPct val="94000"/>
              </a:lnSpc>
            </a:pPr>
            <a:r>
              <a:rPr lang="en-US" altLang="en-US" sz="1633" dirty="0">
                <a:latin typeface="Courier New" panose="02070309020205020404" pitchFamily="49" charset="0"/>
              </a:rPr>
              <a:t>    </a:t>
            </a:r>
            <a:r>
              <a:rPr lang="en-US" altLang="en-US" sz="1633" dirty="0" err="1">
                <a:latin typeface="Courier New" panose="02070309020205020404" pitchFamily="49" charset="0"/>
              </a:rPr>
              <a:t>self.right</a:t>
            </a:r>
            <a:r>
              <a:rPr lang="en-US" altLang="en-US" sz="1633" dirty="0">
                <a:latin typeface="Courier New" panose="02070309020205020404" pitchFamily="49" charset="0"/>
              </a:rPr>
              <a:t> = None                   </a:t>
            </a:r>
          </a:p>
        </p:txBody>
      </p:sp>
      <p:sp>
        <p:nvSpPr>
          <p:cNvPr id="7171" name="Line 3"/>
          <p:cNvSpPr>
            <a:spLocks noChangeShapeType="1"/>
          </p:cNvSpPr>
          <p:nvPr/>
        </p:nvSpPr>
        <p:spPr bwMode="auto">
          <a:xfrm>
            <a:off x="2768160" y="1451881"/>
            <a:ext cx="6842880" cy="1440"/>
          </a:xfrm>
          <a:prstGeom prst="line">
            <a:avLst/>
          </a:prstGeom>
          <a:noFill/>
          <a:ln w="255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7172" name="AutoShape 4"/>
          <p:cNvSpPr>
            <a:spLocks noChangeArrowheads="1"/>
          </p:cNvSpPr>
          <p:nvPr/>
        </p:nvSpPr>
        <p:spPr bwMode="auto">
          <a:xfrm>
            <a:off x="7952160" y="1244520"/>
            <a:ext cx="1658880" cy="207360"/>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801" rIns="0" bIns="0" anchor="ctr" anchorCtr="1"/>
          <a:lstStyle>
            <a:lvl1pPr>
              <a:tabLst>
                <a:tab pos="723900" algn="l"/>
                <a:tab pos="14478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9pPr>
          </a:lstStyle>
          <a:p>
            <a:pPr algn="ctr"/>
            <a:r>
              <a:rPr lang="en-US" altLang="en-US" sz="1451" dirty="0">
                <a:solidFill>
                  <a:srgbClr val="FFFFFF"/>
                </a:solidFill>
              </a:rPr>
              <a:t>bst.py</a:t>
            </a:r>
          </a:p>
        </p:txBody>
      </p:sp>
    </p:spTree>
    <p:extLst>
      <p:ext uri="{BB962C8B-B14F-4D97-AF65-F5344CB8AC3E}">
        <p14:creationId xmlns:p14="http://schemas.microsoft.com/office/powerpoint/2010/main" val="33086038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2</a:t>
            </a:r>
          </a:p>
        </p:txBody>
      </p:sp>
      <p:sp>
        <p:nvSpPr>
          <p:cNvPr id="3" name="Content Placeholder 2"/>
          <p:cNvSpPr>
            <a:spLocks noGrp="1"/>
          </p:cNvSpPr>
          <p:nvPr>
            <p:ph idx="1"/>
          </p:nvPr>
        </p:nvSpPr>
        <p:spPr/>
        <p:txBody>
          <a:bodyPr/>
          <a:lstStyle/>
          <a:p>
            <a:r>
              <a:rPr lang="en-US" dirty="0"/>
              <a:t>Add node as a right or left leaf node of a path where you are right of your grandparent, C, (equal-high) and left of your great grandparent, P, (left-high).</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422" y="3259733"/>
            <a:ext cx="2627134" cy="323314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5402179" y="2537242"/>
            <a:ext cx="5486400" cy="3785652"/>
          </a:xfrm>
          <a:prstGeom prst="rect">
            <a:avLst/>
          </a:prstGeom>
          <a:noFill/>
        </p:spPr>
        <p:txBody>
          <a:bodyPr wrap="square" rtlCol="0">
            <a:spAutoFit/>
          </a:bodyPr>
          <a:lstStyle/>
          <a:p>
            <a:r>
              <a:rPr lang="en-US" sz="2400" b="1" dirty="0"/>
              <a:t>Insert 35.</a:t>
            </a:r>
          </a:p>
          <a:p>
            <a:pPr marL="342900" indent="-342900">
              <a:buAutoNum type="arabicPeriod"/>
            </a:pPr>
            <a:r>
              <a:rPr lang="en-US" sz="2400" b="1" dirty="0"/>
              <a:t>Walk down to find a place to insert 35.</a:t>
            </a:r>
          </a:p>
          <a:p>
            <a:pPr marL="342900" indent="-342900">
              <a:buAutoNum type="arabicPeriod"/>
            </a:pPr>
            <a:r>
              <a:rPr lang="en-US" sz="2400" b="1" dirty="0"/>
              <a:t>Walk back up the path to 30, make G right-high ‘&lt;‘</a:t>
            </a:r>
          </a:p>
          <a:p>
            <a:pPr marL="342900" indent="-342900">
              <a:buAutoNum type="arabicPeriod"/>
            </a:pPr>
            <a:r>
              <a:rPr lang="en-US" sz="2400" b="1" dirty="0"/>
              <a:t>Walk back up the path to 25, make C right-high ‘&lt;‘</a:t>
            </a:r>
          </a:p>
          <a:p>
            <a:pPr marL="342900" indent="-342900">
              <a:buAutoNum type="arabicPeriod"/>
            </a:pPr>
            <a:r>
              <a:rPr lang="en-US" sz="2400" b="1" dirty="0"/>
              <a:t>Walk back up the path to 60, Oh no!  Was already left-high and now left is even more taller! Fix this!</a:t>
            </a:r>
          </a:p>
          <a:p>
            <a:pPr marL="342900" indent="-342900">
              <a:buAutoNum type="arabicPeriod"/>
            </a:pPr>
            <a:r>
              <a:rPr lang="en-US" sz="2400" b="1" dirty="0"/>
              <a:t>Fix?</a:t>
            </a:r>
          </a:p>
        </p:txBody>
      </p:sp>
    </p:spTree>
    <p:extLst>
      <p:ext uri="{BB962C8B-B14F-4D97-AF65-F5344CB8AC3E}">
        <p14:creationId xmlns:p14="http://schemas.microsoft.com/office/powerpoint/2010/main" val="3068292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2</a:t>
            </a:r>
          </a:p>
        </p:txBody>
      </p:sp>
      <p:sp>
        <p:nvSpPr>
          <p:cNvPr id="3" name="Content Placeholder 2"/>
          <p:cNvSpPr>
            <a:spLocks noGrp="1"/>
          </p:cNvSpPr>
          <p:nvPr>
            <p:ph idx="1"/>
          </p:nvPr>
        </p:nvSpPr>
        <p:spPr>
          <a:xfrm>
            <a:off x="838200" y="1401360"/>
            <a:ext cx="10625919" cy="4351338"/>
          </a:xfrm>
        </p:spPr>
        <p:txBody>
          <a:bodyPr>
            <a:normAutofit fontScale="92500" lnSpcReduction="20000"/>
          </a:bodyPr>
          <a:lstStyle/>
          <a:p>
            <a:r>
              <a:rPr lang="en-US" dirty="0"/>
              <a:t>How do we fix this imbalance?</a:t>
            </a:r>
          </a:p>
          <a:p>
            <a:r>
              <a:rPr lang="en-US" dirty="0"/>
              <a:t>At node with left-high (P)</a:t>
            </a:r>
          </a:p>
          <a:p>
            <a:r>
              <a:rPr lang="en-US" dirty="0"/>
              <a:t>Would a simple rotation help?</a:t>
            </a:r>
          </a:p>
          <a:p>
            <a:pPr lvl="1"/>
            <a:r>
              <a:rPr lang="en-US" dirty="0"/>
              <a:t>Left rotation around P – would make the left branch of P more taller (more ‘left-high’)!</a:t>
            </a:r>
          </a:p>
          <a:p>
            <a:pPr lvl="1"/>
            <a:r>
              <a:rPr lang="en-US" dirty="0"/>
              <a:t>A simple right rotation around P – would make C the new root, P the right child of C, G the left child of P, s1 the left child of C. The tree is not balanced as the right-height(C)= height(P)+1 = height(G)+h+1 &gt;&gt; left-height(C) == h</a:t>
            </a:r>
          </a:p>
          <a:p>
            <a:r>
              <a:rPr lang="en-US" dirty="0"/>
              <a:t>What if we do a left rotation on the left child of P (node C) first, followed by a right rotation of P?</a:t>
            </a:r>
          </a:p>
          <a:p>
            <a:r>
              <a:rPr lang="en-US" dirty="0"/>
              <a:t>Result </a:t>
            </a:r>
          </a:p>
          <a:p>
            <a:pPr lvl="1"/>
            <a:r>
              <a:rPr lang="en-US" dirty="0"/>
              <a:t>1. Left rotation on </a:t>
            </a:r>
            <a:r>
              <a:rPr lang="en-US" dirty="0" err="1"/>
              <a:t>P.left</a:t>
            </a:r>
            <a:r>
              <a:rPr lang="en-US" dirty="0"/>
              <a:t> (C in this case)</a:t>
            </a:r>
          </a:p>
          <a:p>
            <a:pPr lvl="1"/>
            <a:r>
              <a:rPr lang="en-US" dirty="0"/>
              <a:t>2. Right rotation on P</a:t>
            </a:r>
          </a:p>
        </p:txBody>
      </p:sp>
      <p:pic>
        <p:nvPicPr>
          <p:cNvPr id="4" name="Picture 3"/>
          <p:cNvPicPr>
            <a:picLocks noChangeAspect="1"/>
          </p:cNvPicPr>
          <p:nvPr/>
        </p:nvPicPr>
        <p:blipFill>
          <a:blip r:embed="rId2" cstate="print"/>
          <a:stretch>
            <a:fillRect/>
          </a:stretch>
        </p:blipFill>
        <p:spPr>
          <a:xfrm>
            <a:off x="8734568" y="4282031"/>
            <a:ext cx="2291428" cy="2349217"/>
          </a:xfrm>
          <a:prstGeom prst="rect">
            <a:avLst/>
          </a:prstGeom>
        </p:spPr>
      </p:pic>
      <p:sp>
        <p:nvSpPr>
          <p:cNvPr id="5" name="TextBox 4"/>
          <p:cNvSpPr txBox="1"/>
          <p:nvPr/>
        </p:nvSpPr>
        <p:spPr>
          <a:xfrm>
            <a:off x="8990723" y="3392363"/>
            <a:ext cx="609600" cy="369332"/>
          </a:xfrm>
          <a:prstGeom prst="rect">
            <a:avLst/>
          </a:prstGeom>
          <a:noFill/>
        </p:spPr>
        <p:txBody>
          <a:bodyPr wrap="square" rtlCol="0">
            <a:spAutoFit/>
          </a:bodyPr>
          <a:lstStyle/>
          <a:p>
            <a:r>
              <a:rPr lang="en-US" b="1" dirty="0"/>
              <a:t>1</a:t>
            </a:r>
          </a:p>
        </p:txBody>
      </p:sp>
      <p:sp>
        <p:nvSpPr>
          <p:cNvPr id="6" name="TextBox 5"/>
          <p:cNvSpPr txBox="1"/>
          <p:nvPr/>
        </p:nvSpPr>
        <p:spPr>
          <a:xfrm>
            <a:off x="10001375" y="2502571"/>
            <a:ext cx="458077" cy="369332"/>
          </a:xfrm>
          <a:prstGeom prst="rect">
            <a:avLst/>
          </a:prstGeom>
          <a:noFill/>
        </p:spPr>
        <p:txBody>
          <a:bodyPr wrap="square" rtlCol="0">
            <a:spAutoFit/>
          </a:bodyPr>
          <a:lstStyle/>
          <a:p>
            <a:r>
              <a:rPr lang="en-US" b="1" dirty="0"/>
              <a:t>2</a:t>
            </a:r>
          </a:p>
        </p:txBody>
      </p:sp>
    </p:spTree>
    <p:extLst>
      <p:ext uri="{BB962C8B-B14F-4D97-AF65-F5344CB8AC3E}">
        <p14:creationId xmlns:p14="http://schemas.microsoft.com/office/powerpoint/2010/main" val="29138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(Case 2)</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6537" y="1943685"/>
            <a:ext cx="2979361" cy="36666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562" y="1968665"/>
            <a:ext cx="3917950" cy="3076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7" name="Straight Arrow Connector 6"/>
          <p:cNvCxnSpPr/>
          <p:nvPr/>
        </p:nvCxnSpPr>
        <p:spPr>
          <a:xfrm>
            <a:off x="4892842" y="3481972"/>
            <a:ext cx="18769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294469" y="4965538"/>
            <a:ext cx="495649" cy="461665"/>
          </a:xfrm>
          <a:prstGeom prst="rect">
            <a:avLst/>
          </a:prstGeom>
          <a:noFill/>
        </p:spPr>
        <p:txBody>
          <a:bodyPr wrap="none" rtlCol="0">
            <a:spAutoFit/>
          </a:bodyPr>
          <a:lstStyle/>
          <a:p>
            <a:r>
              <a:rPr lang="en-US" sz="2400" b="1" dirty="0"/>
              <a:t>35</a:t>
            </a:r>
            <a:endParaRPr lang="en-US" b="1" dirty="0"/>
          </a:p>
        </p:txBody>
      </p:sp>
      <p:cxnSp>
        <p:nvCxnSpPr>
          <p:cNvPr id="8" name="Straight Connector 7"/>
          <p:cNvCxnSpPr/>
          <p:nvPr/>
        </p:nvCxnSpPr>
        <p:spPr>
          <a:xfrm>
            <a:off x="9190299" y="4687747"/>
            <a:ext cx="599819" cy="23149"/>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703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3 </a:t>
            </a:r>
          </a:p>
        </p:txBody>
      </p:sp>
      <p:sp>
        <p:nvSpPr>
          <p:cNvPr id="3" name="Content Placeholder 2"/>
          <p:cNvSpPr>
            <a:spLocks noGrp="1"/>
          </p:cNvSpPr>
          <p:nvPr>
            <p:ph idx="1"/>
          </p:nvPr>
        </p:nvSpPr>
        <p:spPr/>
        <p:txBody>
          <a:bodyPr/>
          <a:lstStyle/>
          <a:p>
            <a:r>
              <a:rPr lang="en-US" dirty="0"/>
              <a:t>Mirror image of Case 1</a:t>
            </a:r>
          </a:p>
          <a:p>
            <a:r>
              <a:rPr lang="en-US" dirty="0"/>
              <a:t>P is right-high</a:t>
            </a:r>
          </a:p>
          <a:p>
            <a:r>
              <a:rPr lang="en-US" dirty="0"/>
              <a:t>New key is inserted in right subtree of C</a:t>
            </a:r>
          </a:p>
          <a:p>
            <a:r>
              <a:rPr lang="en-US" dirty="0"/>
              <a:t>Shown below is ‘before’ and ‘after’ balancing, but after </a:t>
            </a:r>
            <a:r>
              <a:rPr lang="en-US" dirty="0" err="1"/>
              <a:t>inseration</a:t>
            </a:r>
            <a:r>
              <a:rPr lang="en-US" dirty="0"/>
              <a: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8483" y="2891031"/>
            <a:ext cx="8237412" cy="39669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3792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4</a:t>
            </a:r>
          </a:p>
        </p:txBody>
      </p:sp>
      <p:sp>
        <p:nvSpPr>
          <p:cNvPr id="3" name="Content Placeholder 2"/>
          <p:cNvSpPr>
            <a:spLocks noGrp="1"/>
          </p:cNvSpPr>
          <p:nvPr>
            <p:ph idx="1"/>
          </p:nvPr>
        </p:nvSpPr>
        <p:spPr/>
        <p:txBody>
          <a:bodyPr/>
          <a:lstStyle/>
          <a:p>
            <a:r>
              <a:rPr lang="en-US" dirty="0"/>
              <a:t>Mirror image of Case 2</a:t>
            </a:r>
          </a:p>
          <a:p>
            <a:r>
              <a:rPr lang="en-US" dirty="0"/>
              <a:t>P is right-high</a:t>
            </a:r>
          </a:p>
          <a:p>
            <a:r>
              <a:rPr lang="en-US" dirty="0"/>
              <a:t>G is the left child of C instead of the right</a:t>
            </a:r>
          </a:p>
          <a:p>
            <a:r>
              <a:rPr lang="en-US" dirty="0"/>
              <a:t>Right child of C is S4</a:t>
            </a:r>
          </a:p>
        </p:txBody>
      </p:sp>
      <p:grpSp>
        <p:nvGrpSpPr>
          <p:cNvPr id="8" name="Group 7">
            <a:extLst>
              <a:ext uri="{FF2B5EF4-FFF2-40B4-BE49-F238E27FC236}">
                <a16:creationId xmlns:a16="http://schemas.microsoft.com/office/drawing/2014/main" id="{79A54363-3B31-4646-BAB6-586757495B50}"/>
              </a:ext>
            </a:extLst>
          </p:cNvPr>
          <p:cNvGrpSpPr/>
          <p:nvPr/>
        </p:nvGrpSpPr>
        <p:grpSpPr>
          <a:xfrm>
            <a:off x="6096000" y="3473260"/>
            <a:ext cx="5606179" cy="3019615"/>
            <a:chOff x="1094872" y="2705232"/>
            <a:chExt cx="9268327" cy="3999279"/>
          </a:xfrm>
        </p:grpSpPr>
        <p:grpSp>
          <p:nvGrpSpPr>
            <p:cNvPr id="6" name="Group 5">
              <a:extLst>
                <a:ext uri="{FF2B5EF4-FFF2-40B4-BE49-F238E27FC236}">
                  <a16:creationId xmlns:a16="http://schemas.microsoft.com/office/drawing/2014/main" id="{FB15BC90-1F86-4C06-9FA7-7363D7A0695F}"/>
                </a:ext>
              </a:extLst>
            </p:cNvPr>
            <p:cNvGrpSpPr/>
            <p:nvPr/>
          </p:nvGrpSpPr>
          <p:grpSpPr>
            <a:xfrm>
              <a:off x="1094872" y="2705232"/>
              <a:ext cx="9268327" cy="3999279"/>
              <a:chOff x="1094872" y="2705232"/>
              <a:chExt cx="9268327" cy="3999279"/>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872" y="2705232"/>
                <a:ext cx="9268327" cy="39992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7" name="Straight Connector 6"/>
              <p:cNvCxnSpPr/>
              <p:nvPr/>
            </p:nvCxnSpPr>
            <p:spPr>
              <a:xfrm flipV="1">
                <a:off x="4224759" y="4872942"/>
                <a:ext cx="254644" cy="219919"/>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4051544" y="5199341"/>
              <a:ext cx="593557" cy="407630"/>
            </a:xfrm>
            <a:prstGeom prst="rect">
              <a:avLst/>
            </a:prstGeom>
            <a:noFill/>
          </p:spPr>
          <p:txBody>
            <a:bodyPr wrap="square" rtlCol="0">
              <a:spAutoFit/>
            </a:bodyPr>
            <a:lstStyle/>
            <a:p>
              <a:r>
                <a:rPr lang="en-US" sz="1400" b="1" dirty="0"/>
                <a:t>S4</a:t>
              </a:r>
            </a:p>
          </p:txBody>
        </p:sp>
      </p:grpSp>
    </p:spTree>
    <p:extLst>
      <p:ext uri="{BB962C8B-B14F-4D97-AF65-F5344CB8AC3E}">
        <p14:creationId xmlns:p14="http://schemas.microsoft.com/office/powerpoint/2010/main" val="3756386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AVL Tree [60,25,35,100,17,80]</a:t>
            </a:r>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818700" y="1825625"/>
            <a:ext cx="6554600" cy="4351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0053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AVL Tree [60,25,35,100,17,80]</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369" y="1691730"/>
            <a:ext cx="10705370" cy="43882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164475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AVL Removal</a:t>
            </a:r>
          </a:p>
        </p:txBody>
      </p:sp>
      <p:sp>
        <p:nvSpPr>
          <p:cNvPr id="3" name="Content Placeholder 2"/>
          <p:cNvSpPr>
            <a:spLocks noGrp="1"/>
          </p:cNvSpPr>
          <p:nvPr>
            <p:ph idx="1"/>
          </p:nvPr>
        </p:nvSpPr>
        <p:spPr/>
        <p:txBody>
          <a:bodyPr/>
          <a:lstStyle/>
          <a:p>
            <a:r>
              <a:rPr lang="en-US" dirty="0"/>
              <a:t>First remove as we do in BST</a:t>
            </a:r>
          </a:p>
          <a:p>
            <a:r>
              <a:rPr lang="en-US" dirty="0"/>
              <a:t>Rebalance</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552" y="2358190"/>
            <a:ext cx="11570673" cy="37378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8363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499235">
              <a:lnSpc>
                <a:spcPct val="100000"/>
              </a:lnSpc>
            </a:pPr>
            <a:r>
              <a:rPr spc="-150" dirty="0"/>
              <a:t>AVL </a:t>
            </a:r>
            <a:r>
              <a:rPr spc="-85" dirty="0"/>
              <a:t>Tree</a:t>
            </a:r>
            <a:r>
              <a:rPr spc="-60" dirty="0"/>
              <a:t> </a:t>
            </a:r>
            <a:r>
              <a:rPr spc="-5" dirty="0"/>
              <a:t>Base</a:t>
            </a:r>
          </a:p>
        </p:txBody>
      </p:sp>
      <p:sp>
        <p:nvSpPr>
          <p:cNvPr id="3" name="object 3"/>
          <p:cNvSpPr/>
          <p:nvPr/>
        </p:nvSpPr>
        <p:spPr>
          <a:xfrm>
            <a:off x="2497074" y="1417319"/>
            <a:ext cx="7248906" cy="37947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92121" y="1412366"/>
            <a:ext cx="7259320" cy="3804920"/>
          </a:xfrm>
          <a:custGeom>
            <a:avLst/>
            <a:gdLst/>
            <a:ahLst/>
            <a:cxnLst/>
            <a:rect l="l" t="t" r="r" b="b"/>
            <a:pathLst>
              <a:path w="7259320" h="3804920">
                <a:moveTo>
                  <a:pt x="0" y="3804665"/>
                </a:moveTo>
                <a:lnTo>
                  <a:pt x="7258811" y="3804665"/>
                </a:lnTo>
                <a:lnTo>
                  <a:pt x="7258811" y="0"/>
                </a:lnTo>
                <a:lnTo>
                  <a:pt x="0" y="0"/>
                </a:lnTo>
                <a:lnTo>
                  <a:pt x="0" y="3804665"/>
                </a:lnTo>
                <a:close/>
              </a:path>
            </a:pathLst>
          </a:custGeom>
          <a:ln w="9906">
            <a:solidFill>
              <a:srgbClr val="D16248"/>
            </a:solidFill>
          </a:ln>
        </p:spPr>
        <p:txBody>
          <a:bodyPr wrap="square" lIns="0" tIns="0" rIns="0" bIns="0" rtlCol="0"/>
          <a:lstStyle/>
          <a:p>
            <a:endParaRPr/>
          </a:p>
        </p:txBody>
      </p:sp>
      <p:sp>
        <p:nvSpPr>
          <p:cNvPr id="5" name="object 5"/>
          <p:cNvSpPr txBox="1"/>
          <p:nvPr/>
        </p:nvSpPr>
        <p:spPr>
          <a:xfrm>
            <a:off x="2059940" y="5652771"/>
            <a:ext cx="8084820" cy="615553"/>
          </a:xfrm>
          <a:prstGeom prst="rect">
            <a:avLst/>
          </a:prstGeom>
        </p:spPr>
        <p:txBody>
          <a:bodyPr vert="horz" wrap="square" lIns="0" tIns="0" rIns="0" bIns="0" rtlCol="0">
            <a:spAutoFit/>
          </a:bodyPr>
          <a:lstStyle/>
          <a:p>
            <a:pPr marL="355600" indent="-342900">
              <a:buAutoNum type="arabicPeriod"/>
              <a:tabLst>
                <a:tab pos="355600" algn="l"/>
              </a:tabLst>
            </a:pPr>
            <a:r>
              <a:rPr sz="2000" spc="-70" dirty="0">
                <a:latin typeface="Palatino Linotype"/>
                <a:cs typeface="Palatino Linotype"/>
              </a:rPr>
              <a:t>AVL </a:t>
            </a:r>
            <a:r>
              <a:rPr sz="2000" spc="-5" dirty="0">
                <a:latin typeface="Palatino Linotype"/>
                <a:cs typeface="Palatino Linotype"/>
              </a:rPr>
              <a:t>tree is a binary search</a:t>
            </a:r>
            <a:r>
              <a:rPr sz="2000" spc="-10" dirty="0">
                <a:latin typeface="Palatino Linotype"/>
                <a:cs typeface="Palatino Linotype"/>
              </a:rPr>
              <a:t> </a:t>
            </a:r>
            <a:r>
              <a:rPr sz="2000" spc="-5" dirty="0">
                <a:latin typeface="Palatino Linotype"/>
                <a:cs typeface="Palatino Linotype"/>
              </a:rPr>
              <a:t>tree!</a:t>
            </a:r>
            <a:endParaRPr sz="2000">
              <a:latin typeface="Palatino Linotype"/>
              <a:cs typeface="Palatino Linotype"/>
            </a:endParaRPr>
          </a:p>
          <a:p>
            <a:pPr marL="355600" indent="-342900">
              <a:buAutoNum type="arabicPeriod"/>
              <a:tabLst>
                <a:tab pos="355600" algn="l"/>
                <a:tab pos="2490470" algn="l"/>
                <a:tab pos="3088640" algn="l"/>
                <a:tab pos="3639185" algn="l"/>
                <a:tab pos="4272915" algn="l"/>
                <a:tab pos="4820920" algn="l"/>
                <a:tab pos="6013450" algn="l"/>
              </a:tabLst>
            </a:pPr>
            <a:r>
              <a:rPr sz="2000" spc="-5" dirty="0">
                <a:latin typeface="Palatino Linotype"/>
                <a:cs typeface="Palatino Linotype"/>
              </a:rPr>
              <a:t>The</a:t>
            </a:r>
            <a:r>
              <a:rPr sz="2000" spc="30" dirty="0">
                <a:latin typeface="Palatino Linotype"/>
                <a:cs typeface="Palatino Linotype"/>
              </a:rPr>
              <a:t> </a:t>
            </a:r>
            <a:r>
              <a:rPr sz="2000" spc="-10" dirty="0">
                <a:latin typeface="Palatino Linotype"/>
                <a:cs typeface="Palatino Linotype"/>
              </a:rPr>
              <a:t>constructor,</a:t>
            </a:r>
            <a:r>
              <a:rPr sz="2000" u="heavy" spc="-10" dirty="0">
                <a:latin typeface="Palatino Linotype"/>
                <a:cs typeface="Palatino Linotype"/>
              </a:rPr>
              <a:t> 	</a:t>
            </a:r>
            <a:r>
              <a:rPr sz="2000" spc="-5" dirty="0">
                <a:latin typeface="Palatino Linotype"/>
                <a:cs typeface="Palatino Linotype"/>
              </a:rPr>
              <a:t>len</a:t>
            </a:r>
            <a:r>
              <a:rPr sz="2000" u="heavy" spc="-5" dirty="0">
                <a:latin typeface="Palatino Linotype"/>
                <a:cs typeface="Palatino Linotype"/>
              </a:rPr>
              <a:t> 	</a:t>
            </a:r>
            <a:r>
              <a:rPr sz="2000" spc="-5" dirty="0">
                <a:latin typeface="Palatino Linotype"/>
                <a:cs typeface="Palatino Linotype"/>
              </a:rPr>
              <a:t>(),</a:t>
            </a:r>
            <a:r>
              <a:rPr sz="2000" u="heavy" spc="-5" dirty="0">
                <a:latin typeface="Palatino Linotype"/>
                <a:cs typeface="Palatino Linotype"/>
              </a:rPr>
              <a:t> 	</a:t>
            </a:r>
            <a:r>
              <a:rPr sz="2000" dirty="0">
                <a:latin typeface="Palatino Linotype"/>
                <a:cs typeface="Palatino Linotype"/>
              </a:rPr>
              <a:t>iter</a:t>
            </a:r>
            <a:r>
              <a:rPr sz="2000" u="heavy" dirty="0">
                <a:latin typeface="Palatino Linotype"/>
                <a:cs typeface="Palatino Linotype"/>
              </a:rPr>
              <a:t> 	</a:t>
            </a:r>
            <a:r>
              <a:rPr sz="2000" spc="-5" dirty="0">
                <a:latin typeface="Palatino Linotype"/>
                <a:cs typeface="Palatino Linotype"/>
              </a:rPr>
              <a:t>(),</a:t>
            </a:r>
            <a:r>
              <a:rPr sz="2000" u="heavy" spc="-5" dirty="0">
                <a:latin typeface="Palatino Linotype"/>
                <a:cs typeface="Palatino Linotype"/>
              </a:rPr>
              <a:t> 	</a:t>
            </a:r>
            <a:r>
              <a:rPr sz="2000" spc="-5" dirty="0">
                <a:latin typeface="Palatino Linotype"/>
                <a:cs typeface="Palatino Linotype"/>
              </a:rPr>
              <a:t>contains</a:t>
            </a:r>
            <a:r>
              <a:rPr sz="2000" u="heavy" spc="-5" dirty="0">
                <a:latin typeface="Palatino Linotype"/>
                <a:cs typeface="Palatino Linotype"/>
              </a:rPr>
              <a:t> 	</a:t>
            </a:r>
            <a:r>
              <a:rPr sz="2000" spc="-5" dirty="0">
                <a:latin typeface="Palatino Linotype"/>
                <a:cs typeface="Palatino Linotype"/>
              </a:rPr>
              <a:t>(), </a:t>
            </a:r>
            <a:r>
              <a:rPr sz="2000" spc="-10" dirty="0">
                <a:latin typeface="Palatino Linotype"/>
                <a:cs typeface="Palatino Linotype"/>
              </a:rPr>
              <a:t>possibly</a:t>
            </a:r>
            <a:r>
              <a:rPr sz="2000" spc="-15" dirty="0">
                <a:latin typeface="Palatino Linotype"/>
                <a:cs typeface="Palatino Linotype"/>
              </a:rPr>
              <a:t> </a:t>
            </a:r>
            <a:r>
              <a:rPr sz="2000" spc="-5" dirty="0">
                <a:latin typeface="Palatino Linotype"/>
                <a:cs typeface="Palatino Linotype"/>
              </a:rPr>
              <a:t>others.</a:t>
            </a:r>
            <a:endParaRPr sz="2000">
              <a:latin typeface="Palatino Linotype"/>
              <a:cs typeface="Palatino Linotype"/>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44600">
              <a:lnSpc>
                <a:spcPct val="100000"/>
              </a:lnSpc>
            </a:pPr>
            <a:r>
              <a:rPr spc="-150" dirty="0"/>
              <a:t>AVL </a:t>
            </a:r>
            <a:r>
              <a:rPr spc="-85" dirty="0"/>
              <a:t>Tree</a:t>
            </a:r>
            <a:r>
              <a:rPr spc="-50" dirty="0"/>
              <a:t> </a:t>
            </a:r>
            <a:r>
              <a:rPr spc="-5" dirty="0"/>
              <a:t>Search</a:t>
            </a:r>
          </a:p>
        </p:txBody>
      </p:sp>
      <p:sp>
        <p:nvSpPr>
          <p:cNvPr id="3" name="object 3"/>
          <p:cNvSpPr txBox="1"/>
          <p:nvPr/>
        </p:nvSpPr>
        <p:spPr>
          <a:xfrm>
            <a:off x="2454022" y="1368171"/>
            <a:ext cx="7071359" cy="878446"/>
          </a:xfrm>
          <a:prstGeom prst="rect">
            <a:avLst/>
          </a:prstGeom>
          <a:ln w="9906">
            <a:solidFill>
              <a:srgbClr val="D16248"/>
            </a:solidFill>
          </a:ln>
        </p:spPr>
        <p:txBody>
          <a:bodyPr vert="horz" wrap="square" lIns="0" tIns="16510" rIns="0" bIns="0" rtlCol="0">
            <a:spAutoFit/>
          </a:bodyPr>
          <a:lstStyle/>
          <a:p>
            <a:pPr marL="85725" marR="505459">
              <a:spcBef>
                <a:spcPts val="130"/>
              </a:spcBef>
              <a:tabLst>
                <a:tab pos="1958975" algn="l"/>
                <a:tab pos="3627120" algn="l"/>
              </a:tabLst>
            </a:pPr>
            <a:r>
              <a:rPr sz="2800" spc="-5" dirty="0">
                <a:latin typeface="Palatino Linotype"/>
                <a:cs typeface="Palatino Linotype"/>
              </a:rPr>
              <a:t>From</a:t>
            </a:r>
            <a:r>
              <a:rPr sz="2800" spc="10" dirty="0">
                <a:latin typeface="Palatino Linotype"/>
                <a:cs typeface="Palatino Linotype"/>
              </a:rPr>
              <a:t> </a:t>
            </a:r>
            <a:r>
              <a:rPr sz="2800" spc="-5" dirty="0">
                <a:latin typeface="Palatino Linotype"/>
                <a:cs typeface="Palatino Linotype"/>
              </a:rPr>
              <a:t>the</a:t>
            </a:r>
            <a:r>
              <a:rPr sz="2800" u="heavy" spc="-5" dirty="0">
                <a:latin typeface="Palatino Linotype"/>
                <a:cs typeface="Palatino Linotype"/>
              </a:rPr>
              <a:t> 	</a:t>
            </a:r>
            <a:r>
              <a:rPr sz="2800" spc="-5" dirty="0">
                <a:latin typeface="Palatino Linotype"/>
                <a:cs typeface="Palatino Linotype"/>
              </a:rPr>
              <a:t>contains</a:t>
            </a:r>
            <a:r>
              <a:rPr sz="2800" u="heavy" spc="-5" dirty="0">
                <a:latin typeface="Palatino Linotype"/>
                <a:cs typeface="Palatino Linotype"/>
              </a:rPr>
              <a:t> 	</a:t>
            </a:r>
            <a:r>
              <a:rPr sz="2800" dirty="0">
                <a:latin typeface="Palatino Linotype"/>
                <a:cs typeface="Palatino Linotype"/>
              </a:rPr>
              <a:t>(self,</a:t>
            </a:r>
            <a:r>
              <a:rPr sz="2800" spc="-70" dirty="0">
                <a:latin typeface="Palatino Linotype"/>
                <a:cs typeface="Palatino Linotype"/>
              </a:rPr>
              <a:t> </a:t>
            </a:r>
            <a:r>
              <a:rPr sz="2800" spc="-5" dirty="0">
                <a:latin typeface="Palatino Linotype"/>
                <a:cs typeface="Palatino Linotype"/>
              </a:rPr>
              <a:t>key)</a:t>
            </a:r>
            <a:r>
              <a:rPr sz="2800" spc="-40" dirty="0">
                <a:latin typeface="Palatino Linotype"/>
                <a:cs typeface="Palatino Linotype"/>
              </a:rPr>
              <a:t> </a:t>
            </a:r>
            <a:r>
              <a:rPr sz="2800" dirty="0">
                <a:latin typeface="Palatino Linotype"/>
                <a:cs typeface="Palatino Linotype"/>
              </a:rPr>
              <a:t>method,  </a:t>
            </a:r>
            <a:r>
              <a:rPr sz="2800" spc="-5" dirty="0">
                <a:latin typeface="Palatino Linotype"/>
                <a:cs typeface="Palatino Linotype"/>
              </a:rPr>
              <a:t>the </a:t>
            </a:r>
            <a:r>
              <a:rPr sz="2800" dirty="0">
                <a:latin typeface="Palatino Linotype"/>
                <a:cs typeface="Palatino Linotype"/>
              </a:rPr>
              <a:t>method </a:t>
            </a:r>
            <a:r>
              <a:rPr sz="2800" spc="-5" dirty="0">
                <a:latin typeface="Palatino Linotype"/>
                <a:cs typeface="Palatino Linotype"/>
              </a:rPr>
              <a:t>_bstSearch() </a:t>
            </a:r>
            <a:r>
              <a:rPr sz="2800" dirty="0">
                <a:latin typeface="Palatino Linotype"/>
                <a:cs typeface="Palatino Linotype"/>
              </a:rPr>
              <a:t>is</a:t>
            </a:r>
            <a:r>
              <a:rPr sz="2800" spc="-90" dirty="0">
                <a:latin typeface="Palatino Linotype"/>
                <a:cs typeface="Palatino Linotype"/>
              </a:rPr>
              <a:t> </a:t>
            </a:r>
            <a:r>
              <a:rPr sz="2800" dirty="0">
                <a:latin typeface="Palatino Linotype"/>
                <a:cs typeface="Palatino Linotype"/>
              </a:rPr>
              <a:t>called.</a:t>
            </a:r>
            <a:endParaRPr sz="2800">
              <a:latin typeface="Palatino Linotype"/>
              <a:cs typeface="Palatino Linotype"/>
            </a:endParaRPr>
          </a:p>
        </p:txBody>
      </p:sp>
      <p:sp>
        <p:nvSpPr>
          <p:cNvPr id="4" name="object 4"/>
          <p:cNvSpPr/>
          <p:nvPr/>
        </p:nvSpPr>
        <p:spPr>
          <a:xfrm>
            <a:off x="2240280" y="3269742"/>
            <a:ext cx="7802880" cy="218770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35326" y="3264790"/>
            <a:ext cx="7813040" cy="2197735"/>
          </a:xfrm>
          <a:custGeom>
            <a:avLst/>
            <a:gdLst/>
            <a:ahLst/>
            <a:cxnLst/>
            <a:rect l="l" t="t" r="r" b="b"/>
            <a:pathLst>
              <a:path w="7813040" h="2197735">
                <a:moveTo>
                  <a:pt x="0" y="2197608"/>
                </a:moveTo>
                <a:lnTo>
                  <a:pt x="7812785" y="2197608"/>
                </a:lnTo>
                <a:lnTo>
                  <a:pt x="7812785" y="0"/>
                </a:lnTo>
                <a:lnTo>
                  <a:pt x="0" y="0"/>
                </a:lnTo>
                <a:lnTo>
                  <a:pt x="0" y="2197608"/>
                </a:lnTo>
                <a:close/>
              </a:path>
            </a:pathLst>
          </a:custGeom>
          <a:ln w="9906">
            <a:solidFill>
              <a:srgbClr val="D16248"/>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Searching</a:t>
            </a:r>
          </a:p>
        </p:txBody>
      </p:sp>
      <p:sp>
        <p:nvSpPr>
          <p:cNvPr id="8194"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A search begins at the root node.</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The target is compared to the key at each node. </a:t>
            </a:r>
          </a:p>
          <a:p>
            <a:pPr marL="783372" lvl="1"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The path depends on the relationship between the target and the key in the node.</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61" y="4185233"/>
            <a:ext cx="4537440" cy="2311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35652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519430">
              <a:lnSpc>
                <a:spcPct val="100000"/>
              </a:lnSpc>
            </a:pPr>
            <a:r>
              <a:rPr spc="-150" dirty="0"/>
              <a:t>AVL </a:t>
            </a:r>
            <a:r>
              <a:rPr spc="-85" dirty="0"/>
              <a:t>Tree </a:t>
            </a:r>
            <a:r>
              <a:rPr spc="-5" dirty="0"/>
              <a:t>Rotate</a:t>
            </a:r>
            <a:r>
              <a:rPr spc="60" dirty="0"/>
              <a:t> </a:t>
            </a:r>
            <a:r>
              <a:rPr spc="-5" dirty="0"/>
              <a:t>Right</a:t>
            </a:r>
          </a:p>
        </p:txBody>
      </p:sp>
      <p:sp>
        <p:nvSpPr>
          <p:cNvPr id="3" name="object 3"/>
          <p:cNvSpPr txBox="1"/>
          <p:nvPr/>
        </p:nvSpPr>
        <p:spPr>
          <a:xfrm>
            <a:off x="2454021" y="1490091"/>
            <a:ext cx="7360920" cy="759182"/>
          </a:xfrm>
          <a:prstGeom prst="rect">
            <a:avLst/>
          </a:prstGeom>
          <a:ln w="9906">
            <a:solidFill>
              <a:srgbClr val="D16248"/>
            </a:solidFill>
          </a:ln>
        </p:spPr>
        <p:txBody>
          <a:bodyPr vert="horz" wrap="square" lIns="0" tIns="20320" rIns="0" bIns="0" rtlCol="0">
            <a:spAutoFit/>
          </a:bodyPr>
          <a:lstStyle/>
          <a:p>
            <a:pPr marL="85725" marR="1537970">
              <a:spcBef>
                <a:spcPts val="160"/>
              </a:spcBef>
            </a:pPr>
            <a:r>
              <a:rPr sz="2400" spc="-80" dirty="0">
                <a:latin typeface="Palatino Linotype"/>
                <a:cs typeface="Palatino Linotype"/>
              </a:rPr>
              <a:t>We </a:t>
            </a:r>
            <a:r>
              <a:rPr sz="2400" spc="-5" dirty="0">
                <a:latin typeface="Palatino Linotype"/>
                <a:cs typeface="Palatino Linotype"/>
              </a:rPr>
              <a:t>discussed the rotations </a:t>
            </a:r>
            <a:r>
              <a:rPr sz="2400" spc="-20" dirty="0">
                <a:latin typeface="Palatino Linotype"/>
                <a:cs typeface="Palatino Linotype"/>
              </a:rPr>
              <a:t>earlier. </a:t>
            </a:r>
            <a:r>
              <a:rPr sz="2400" dirty="0">
                <a:latin typeface="Palatino Linotype"/>
                <a:cs typeface="Palatino Linotype"/>
              </a:rPr>
              <a:t>The full  </a:t>
            </a:r>
            <a:r>
              <a:rPr sz="2400" spc="-5" dirty="0">
                <a:latin typeface="Palatino Linotype"/>
                <a:cs typeface="Palatino Linotype"/>
              </a:rPr>
              <a:t>implementation </a:t>
            </a:r>
            <a:r>
              <a:rPr sz="2400" dirty="0">
                <a:latin typeface="Palatino Linotype"/>
                <a:cs typeface="Palatino Linotype"/>
              </a:rPr>
              <a:t>requires adjusting</a:t>
            </a:r>
            <a:r>
              <a:rPr sz="2400" spc="5" dirty="0">
                <a:latin typeface="Palatino Linotype"/>
                <a:cs typeface="Palatino Linotype"/>
              </a:rPr>
              <a:t> </a:t>
            </a:r>
            <a:r>
              <a:rPr sz="2400" dirty="0">
                <a:latin typeface="Palatino Linotype"/>
                <a:cs typeface="Palatino Linotype"/>
              </a:rPr>
              <a:t>height.</a:t>
            </a:r>
            <a:endParaRPr sz="2400">
              <a:latin typeface="Palatino Linotype"/>
              <a:cs typeface="Palatino Linotype"/>
            </a:endParaRPr>
          </a:p>
        </p:txBody>
      </p:sp>
      <p:sp>
        <p:nvSpPr>
          <p:cNvPr id="4" name="object 4"/>
          <p:cNvSpPr/>
          <p:nvPr/>
        </p:nvSpPr>
        <p:spPr>
          <a:xfrm>
            <a:off x="2636519" y="2779775"/>
            <a:ext cx="7010400" cy="370103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31567" y="2774823"/>
            <a:ext cx="7020559" cy="3710940"/>
          </a:xfrm>
          <a:custGeom>
            <a:avLst/>
            <a:gdLst/>
            <a:ahLst/>
            <a:cxnLst/>
            <a:rect l="l" t="t" r="r" b="b"/>
            <a:pathLst>
              <a:path w="7020559" h="3710940">
                <a:moveTo>
                  <a:pt x="0" y="3710940"/>
                </a:moveTo>
                <a:lnTo>
                  <a:pt x="7020306" y="3710940"/>
                </a:lnTo>
                <a:lnTo>
                  <a:pt x="7020306" y="0"/>
                </a:lnTo>
                <a:lnTo>
                  <a:pt x="0" y="0"/>
                </a:lnTo>
                <a:lnTo>
                  <a:pt x="0" y="3710940"/>
                </a:lnTo>
                <a:close/>
              </a:path>
            </a:pathLst>
          </a:custGeom>
          <a:ln w="9905">
            <a:solidFill>
              <a:srgbClr val="D16248"/>
            </a:solidFill>
          </a:ln>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tabLst>
                <a:tab pos="2135505" algn="l"/>
              </a:tabLst>
            </a:pPr>
            <a:r>
              <a:rPr spc="-5" dirty="0"/>
              <a:t>How</a:t>
            </a:r>
            <a:r>
              <a:rPr spc="5" dirty="0"/>
              <a:t> </a:t>
            </a:r>
            <a:r>
              <a:rPr spc="-160" dirty="0"/>
              <a:t>To	</a:t>
            </a:r>
            <a:r>
              <a:rPr spc="-5" dirty="0"/>
              <a:t>Compute</a:t>
            </a:r>
            <a:r>
              <a:rPr spc="-25" dirty="0"/>
              <a:t> </a:t>
            </a:r>
            <a:r>
              <a:rPr spc="-10" dirty="0"/>
              <a:t>Height?</a:t>
            </a:r>
          </a:p>
        </p:txBody>
      </p:sp>
      <p:sp>
        <p:nvSpPr>
          <p:cNvPr id="3" name="object 3"/>
          <p:cNvSpPr txBox="1"/>
          <p:nvPr/>
        </p:nvSpPr>
        <p:spPr>
          <a:xfrm>
            <a:off x="3063622" y="1459611"/>
            <a:ext cx="6614159" cy="759182"/>
          </a:xfrm>
          <a:prstGeom prst="rect">
            <a:avLst/>
          </a:prstGeom>
          <a:ln w="9905">
            <a:solidFill>
              <a:srgbClr val="D16248"/>
            </a:solidFill>
          </a:ln>
        </p:spPr>
        <p:txBody>
          <a:bodyPr vert="horz" wrap="square" lIns="0" tIns="20320" rIns="0" bIns="0" rtlCol="0">
            <a:spAutoFit/>
          </a:bodyPr>
          <a:lstStyle/>
          <a:p>
            <a:pPr marL="85725" marR="678815">
              <a:spcBef>
                <a:spcPts val="160"/>
              </a:spcBef>
            </a:pPr>
            <a:r>
              <a:rPr sz="2400" spc="-80" dirty="0">
                <a:latin typeface="Palatino Linotype"/>
                <a:cs typeface="Palatino Linotype"/>
              </a:rPr>
              <a:t>AVL </a:t>
            </a:r>
            <a:r>
              <a:rPr sz="2400" spc="-5" dirty="0">
                <a:latin typeface="Palatino Linotype"/>
                <a:cs typeface="Palatino Linotype"/>
              </a:rPr>
              <a:t>tree node </a:t>
            </a:r>
            <a:r>
              <a:rPr sz="2400" dirty="0">
                <a:latin typeface="Palatino Linotype"/>
                <a:cs typeface="Palatino Linotype"/>
              </a:rPr>
              <a:t>maintains a </a:t>
            </a:r>
            <a:r>
              <a:rPr sz="2400" spc="-5" dirty="0">
                <a:latin typeface="Palatino Linotype"/>
                <a:cs typeface="Palatino Linotype"/>
              </a:rPr>
              <a:t>height attribute,  updating </a:t>
            </a:r>
            <a:r>
              <a:rPr sz="2400" dirty="0">
                <a:latin typeface="Palatino Linotype"/>
                <a:cs typeface="Palatino Linotype"/>
              </a:rPr>
              <a:t>it as </a:t>
            </a:r>
            <a:r>
              <a:rPr sz="2400" spc="-5" dirty="0">
                <a:latin typeface="Palatino Linotype"/>
                <a:cs typeface="Palatino Linotype"/>
              </a:rPr>
              <a:t>nodes </a:t>
            </a:r>
            <a:r>
              <a:rPr sz="2400" dirty="0">
                <a:latin typeface="Palatino Linotype"/>
                <a:cs typeface="Palatino Linotype"/>
              </a:rPr>
              <a:t>are</a:t>
            </a:r>
            <a:r>
              <a:rPr sz="2400" spc="-35" dirty="0">
                <a:latin typeface="Palatino Linotype"/>
                <a:cs typeface="Palatino Linotype"/>
              </a:rPr>
              <a:t> </a:t>
            </a:r>
            <a:r>
              <a:rPr sz="2400" dirty="0">
                <a:latin typeface="Palatino Linotype"/>
                <a:cs typeface="Palatino Linotype"/>
              </a:rPr>
              <a:t>added.</a:t>
            </a:r>
            <a:endParaRPr sz="2400">
              <a:latin typeface="Palatino Linotype"/>
              <a:cs typeface="Palatino Linotype"/>
            </a:endParaRPr>
          </a:p>
        </p:txBody>
      </p:sp>
      <p:sp>
        <p:nvSpPr>
          <p:cNvPr id="4" name="object 4"/>
          <p:cNvSpPr/>
          <p:nvPr/>
        </p:nvSpPr>
        <p:spPr>
          <a:xfrm>
            <a:off x="3063239" y="2596133"/>
            <a:ext cx="6452616" cy="232638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058286" y="2591180"/>
            <a:ext cx="6463030" cy="2336800"/>
          </a:xfrm>
          <a:custGeom>
            <a:avLst/>
            <a:gdLst/>
            <a:ahLst/>
            <a:cxnLst/>
            <a:rect l="l" t="t" r="r" b="b"/>
            <a:pathLst>
              <a:path w="6463030" h="2336800">
                <a:moveTo>
                  <a:pt x="0" y="2336292"/>
                </a:moveTo>
                <a:lnTo>
                  <a:pt x="6462522" y="2336292"/>
                </a:lnTo>
                <a:lnTo>
                  <a:pt x="6462522" y="0"/>
                </a:lnTo>
                <a:lnTo>
                  <a:pt x="0" y="0"/>
                </a:lnTo>
                <a:lnTo>
                  <a:pt x="0" y="2336292"/>
                </a:lnTo>
                <a:close/>
              </a:path>
            </a:pathLst>
          </a:custGeom>
          <a:ln w="9906">
            <a:solidFill>
              <a:srgbClr val="D16248"/>
            </a:solidFill>
          </a:ln>
        </p:spPr>
        <p:txBody>
          <a:bodyPr wrap="square" lIns="0" tIns="0" rIns="0" bIns="0" rtlCol="0"/>
          <a:lstStyle/>
          <a:p>
            <a:endParaRPr/>
          </a:p>
        </p:txBody>
      </p:sp>
      <p:sp>
        <p:nvSpPr>
          <p:cNvPr id="6" name="object 6"/>
          <p:cNvSpPr txBox="1"/>
          <p:nvPr/>
        </p:nvSpPr>
        <p:spPr>
          <a:xfrm>
            <a:off x="3261742" y="5303902"/>
            <a:ext cx="5779135" cy="856645"/>
          </a:xfrm>
          <a:prstGeom prst="rect">
            <a:avLst/>
          </a:prstGeom>
          <a:ln w="9906">
            <a:solidFill>
              <a:srgbClr val="D16248"/>
            </a:solidFill>
          </a:ln>
        </p:spPr>
        <p:txBody>
          <a:bodyPr vert="horz" wrap="square" lIns="0" tIns="25400" rIns="0" bIns="0" rtlCol="0">
            <a:spAutoFit/>
          </a:bodyPr>
          <a:lstStyle/>
          <a:p>
            <a:pPr marL="314960" marR="133350" indent="-171450">
              <a:spcBef>
                <a:spcPts val="200"/>
              </a:spcBef>
            </a:pPr>
            <a:r>
              <a:rPr dirty="0">
                <a:latin typeface="Palatino Linotype"/>
                <a:cs typeface="Palatino Linotype"/>
              </a:rPr>
              <a:t># 2. Update </a:t>
            </a:r>
            <a:r>
              <a:rPr spc="-5" dirty="0">
                <a:latin typeface="Palatino Linotype"/>
                <a:cs typeface="Palatino Linotype"/>
              </a:rPr>
              <a:t>the </a:t>
            </a:r>
            <a:r>
              <a:rPr dirty="0">
                <a:latin typeface="Palatino Linotype"/>
                <a:cs typeface="Palatino Linotype"/>
              </a:rPr>
              <a:t>height of </a:t>
            </a:r>
            <a:r>
              <a:rPr spc="-5" dirty="0">
                <a:latin typeface="Palatino Linotype"/>
                <a:cs typeface="Palatino Linotype"/>
              </a:rPr>
              <a:t>the </a:t>
            </a:r>
            <a:r>
              <a:rPr dirty="0">
                <a:latin typeface="Palatino Linotype"/>
                <a:cs typeface="Palatino Linotype"/>
              </a:rPr>
              <a:t>current node  subtree.height = max( self.getHeight( subtree.left ),</a:t>
            </a:r>
            <a:r>
              <a:rPr spc="-100" dirty="0">
                <a:latin typeface="Palatino Linotype"/>
                <a:cs typeface="Palatino Linotype"/>
              </a:rPr>
              <a:t> </a:t>
            </a:r>
            <a:r>
              <a:rPr dirty="0">
                <a:latin typeface="Palatino Linotype"/>
                <a:cs typeface="Palatino Linotype"/>
              </a:rPr>
              <a:t>\</a:t>
            </a:r>
            <a:endParaRPr>
              <a:latin typeface="Palatino Linotype"/>
              <a:cs typeface="Palatino Linotype"/>
            </a:endParaRPr>
          </a:p>
          <a:p>
            <a:pPr marL="1685925"/>
            <a:r>
              <a:rPr dirty="0">
                <a:latin typeface="Palatino Linotype"/>
                <a:cs typeface="Palatino Linotype"/>
              </a:rPr>
              <a:t>self.getHeight( subtree.right ) ) +</a:t>
            </a:r>
            <a:r>
              <a:rPr spc="-85" dirty="0">
                <a:latin typeface="Palatino Linotype"/>
                <a:cs typeface="Palatino Linotype"/>
              </a:rPr>
              <a:t> </a:t>
            </a:r>
            <a:r>
              <a:rPr dirty="0">
                <a:latin typeface="Palatino Linotype"/>
                <a:cs typeface="Palatino Linotype"/>
              </a:rPr>
              <a:t>1</a:t>
            </a:r>
            <a:endParaRPr>
              <a:latin typeface="Palatino Linotype"/>
              <a:cs typeface="Palatino Linotype"/>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584835">
              <a:lnSpc>
                <a:spcPct val="100000"/>
              </a:lnSpc>
            </a:pPr>
            <a:r>
              <a:rPr spc="-5" dirty="0"/>
              <a:t>Insert A Node </a:t>
            </a:r>
            <a:r>
              <a:rPr spc="-30" dirty="0"/>
              <a:t>(Part</a:t>
            </a:r>
            <a:r>
              <a:rPr spc="-434" dirty="0"/>
              <a:t> </a:t>
            </a:r>
            <a:r>
              <a:rPr dirty="0"/>
              <a:t>1)</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755"/>
              </a:lnSpc>
            </a:pPr>
            <a:r>
              <a:rPr lang="en-US" spc="-5"/>
              <a:t>Insertion</a:t>
            </a:r>
            <a:r>
              <a:rPr lang="en-US" spc="-55"/>
              <a:t> </a:t>
            </a:r>
            <a:r>
              <a:rPr lang="en-US" spc="-15"/>
              <a:t>Part</a:t>
            </a:r>
            <a:fld id="{81D60167-4931-47E6-BA6A-407CBD079E47}" type="slidenum">
              <a:rPr spc="-15" smtClean="0"/>
              <a:pPr marL="12700">
                <a:lnSpc>
                  <a:spcPts val="1755"/>
                </a:lnSpc>
              </a:pPr>
              <a:t>62</a:t>
            </a:fld>
            <a:endParaRPr spc="-15" dirty="0"/>
          </a:p>
        </p:txBody>
      </p:sp>
      <p:sp>
        <p:nvSpPr>
          <p:cNvPr id="3" name="object 3"/>
          <p:cNvSpPr/>
          <p:nvPr/>
        </p:nvSpPr>
        <p:spPr>
          <a:xfrm>
            <a:off x="2873883" y="1820958"/>
            <a:ext cx="6444234" cy="440512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584835">
              <a:lnSpc>
                <a:spcPct val="100000"/>
              </a:lnSpc>
            </a:pPr>
            <a:r>
              <a:rPr spc="-5" dirty="0"/>
              <a:t>Insert A Node </a:t>
            </a:r>
            <a:r>
              <a:rPr spc="-30" dirty="0"/>
              <a:t>(Part</a:t>
            </a:r>
            <a:r>
              <a:rPr spc="-434" dirty="0"/>
              <a:t> </a:t>
            </a:r>
            <a:r>
              <a:rPr dirty="0"/>
              <a:t>2)</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tx1"/>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755"/>
              </a:lnSpc>
            </a:pPr>
            <a:r>
              <a:rPr lang="en-US" spc="-5"/>
              <a:t>Insertion</a:t>
            </a:r>
            <a:r>
              <a:rPr lang="en-US" spc="-55"/>
              <a:t> </a:t>
            </a:r>
            <a:r>
              <a:rPr lang="en-US" spc="-15"/>
              <a:t>Part</a:t>
            </a:r>
            <a:fld id="{81D60167-4931-47E6-BA6A-407CBD079E47}" type="slidenum">
              <a:rPr spc="-15" smtClean="0"/>
              <a:pPr marL="12700">
                <a:lnSpc>
                  <a:spcPts val="1755"/>
                </a:lnSpc>
              </a:pPr>
              <a:t>63</a:t>
            </a:fld>
            <a:endParaRPr spc="-15" dirty="0"/>
          </a:p>
        </p:txBody>
      </p:sp>
      <p:sp>
        <p:nvSpPr>
          <p:cNvPr id="3" name="object 3"/>
          <p:cNvSpPr/>
          <p:nvPr/>
        </p:nvSpPr>
        <p:spPr>
          <a:xfrm>
            <a:off x="3361944" y="1503585"/>
            <a:ext cx="5468111" cy="50398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620395">
              <a:lnSpc>
                <a:spcPct val="100000"/>
              </a:lnSpc>
            </a:pPr>
            <a:r>
              <a:rPr spc="-15" dirty="0"/>
              <a:t>Remove </a:t>
            </a:r>
            <a:r>
              <a:rPr spc="-5" dirty="0"/>
              <a:t>Node</a:t>
            </a:r>
            <a:r>
              <a:rPr spc="-30" dirty="0"/>
              <a:t> </a:t>
            </a:r>
            <a:r>
              <a:rPr spc="-25" dirty="0"/>
              <a:t>(Part1)</a:t>
            </a:r>
          </a:p>
        </p:txBody>
      </p:sp>
      <p:sp>
        <p:nvSpPr>
          <p:cNvPr id="3" name="object 3"/>
          <p:cNvSpPr/>
          <p:nvPr/>
        </p:nvSpPr>
        <p:spPr>
          <a:xfrm>
            <a:off x="3053333" y="1417319"/>
            <a:ext cx="6576822" cy="45415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8381" y="1412366"/>
            <a:ext cx="6586855" cy="4551680"/>
          </a:xfrm>
          <a:custGeom>
            <a:avLst/>
            <a:gdLst/>
            <a:ahLst/>
            <a:cxnLst/>
            <a:rect l="l" t="t" r="r" b="b"/>
            <a:pathLst>
              <a:path w="6586855" h="4551680">
                <a:moveTo>
                  <a:pt x="0" y="4551426"/>
                </a:moveTo>
                <a:lnTo>
                  <a:pt x="6586728" y="4551426"/>
                </a:lnTo>
                <a:lnTo>
                  <a:pt x="6586728" y="0"/>
                </a:lnTo>
                <a:lnTo>
                  <a:pt x="0" y="0"/>
                </a:lnTo>
                <a:lnTo>
                  <a:pt x="0" y="4551426"/>
                </a:lnTo>
                <a:close/>
              </a:path>
            </a:pathLst>
          </a:custGeom>
          <a:ln w="9906">
            <a:solidFill>
              <a:srgbClr val="D16248"/>
            </a:solidFill>
          </a:ln>
        </p:spPr>
        <p:txBody>
          <a:bodyPr wrap="square" lIns="0" tIns="0" rIns="0" bIns="0" rtlCol="0"/>
          <a:lstStyle/>
          <a:p>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550545">
              <a:lnSpc>
                <a:spcPct val="100000"/>
              </a:lnSpc>
            </a:pPr>
            <a:r>
              <a:rPr spc="-15" dirty="0"/>
              <a:t>Remove </a:t>
            </a:r>
            <a:r>
              <a:rPr spc="-5" dirty="0"/>
              <a:t>Node </a:t>
            </a:r>
            <a:r>
              <a:rPr spc="-30" dirty="0"/>
              <a:t>(Part</a:t>
            </a:r>
            <a:r>
              <a:rPr spc="-45" dirty="0"/>
              <a:t> </a:t>
            </a:r>
            <a:r>
              <a:rPr spc="-5" dirty="0"/>
              <a:t>2)</a:t>
            </a:r>
          </a:p>
        </p:txBody>
      </p:sp>
      <p:sp>
        <p:nvSpPr>
          <p:cNvPr id="3" name="object 3"/>
          <p:cNvSpPr/>
          <p:nvPr/>
        </p:nvSpPr>
        <p:spPr>
          <a:xfrm>
            <a:off x="2763011" y="1690688"/>
            <a:ext cx="6351270" cy="49545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Search Example</a:t>
            </a:r>
          </a:p>
        </p:txBody>
      </p:sp>
      <p:sp>
        <p:nvSpPr>
          <p:cNvPr id="9218"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a:t>Suppose we want to search for 29 in our BST.</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01" y="2346121"/>
            <a:ext cx="3456000" cy="384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908932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Search Example</a:t>
            </a:r>
          </a:p>
        </p:txBody>
      </p:sp>
      <p:sp>
        <p:nvSpPr>
          <p:cNvPr id="10242" name="Rectangle 2"/>
          <p:cNvSpPr>
            <a:spLocks noGrp="1" noChangeArrowheads="1"/>
          </p:cNvSpPr>
          <p:nvPr>
            <p:ph idx="1"/>
          </p:nvPr>
        </p:nvSpPr>
        <p:spPr>
          <a:ln/>
        </p:spPr>
        <p:txBody>
          <a:bodyPr/>
          <a:lstStyle/>
          <a:p>
            <a:pPr marL="391686" indent="-293764">
              <a:buSzPct val="45000"/>
              <a:buFont typeface="Wingdings" panose="05000000000000000000"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ltLang="en-US" dirty="0"/>
              <a:t>What if the key is not in the tree? Search for key 68 in our BST.</a:t>
            </a:r>
          </a:p>
        </p:txBody>
      </p:sp>
      <p:sp>
        <p:nvSpPr>
          <p:cNvPr id="5" name="Slide Number Placeholder 3"/>
          <p:cNvSpPr>
            <a:spLocks noGrp="1"/>
          </p:cNvSpPr>
          <p:nvPr>
            <p:ph type="sldNum" idx="4294967295"/>
          </p:nvPr>
        </p:nvSpPr>
        <p:spPr>
          <a:xfrm>
            <a:off x="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995F7D5-43DC-3B43-BA16-D9C3EA521FC2}" type="datetimeFigureOut">
              <a:rPr lang="en-US" smtClean="0"/>
              <a:pPr/>
              <a:t>1/25/2022</a:t>
            </a:fld>
            <a:endParaRPr lang="en-US" altLang="en-US"/>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01" y="2739663"/>
            <a:ext cx="3456000" cy="384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510830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vert="horz" lIns="91440" tIns="32002" rIns="91440" bIns="45720" rtlCol="0" anchor="ctr">
            <a:norm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a:t>BST – Search Implementation</a:t>
            </a:r>
          </a:p>
        </p:txBody>
      </p:sp>
      <p:sp>
        <p:nvSpPr>
          <p:cNvPr id="6" name="Slide Number Placeholder 2"/>
          <p:cNvSpPr>
            <a:spLocks noGrp="1"/>
          </p:cNvSpPr>
          <p:nvPr>
            <p:ph type="sldNum" sz="quarter" idx="12"/>
          </p:nvPr>
        </p:nvSpPr>
        <p:spPr/>
        <p:txBody>
          <a:bodyPr/>
          <a:lstStyle/>
          <a:p>
            <a:fld id="{23311172-56F6-4317-B4AE-A596E2E5A9CD}" type="slidenum">
              <a:rPr lang="en-US" altLang="en-US"/>
              <a:pPr/>
              <a:t>9</a:t>
            </a:fld>
            <a:endParaRPr lang="en-US" altLang="en-US"/>
          </a:p>
        </p:txBody>
      </p:sp>
      <p:sp>
        <p:nvSpPr>
          <p:cNvPr id="11266" name="Text Box 2"/>
          <p:cNvSpPr txBox="1">
            <a:spLocks noChangeArrowheads="1"/>
          </p:cNvSpPr>
          <p:nvPr/>
        </p:nvSpPr>
        <p:spPr bwMode="auto">
          <a:xfrm>
            <a:off x="2778241" y="1614601"/>
            <a:ext cx="7092000" cy="4466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2343" rIns="0" bIns="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Bitstream Vera Sans" charset="0"/>
                <a:cs typeface="Bitstream Vera Sans" charset="0"/>
              </a:defRPr>
            </a:lvl9pPr>
          </a:lstStyle>
          <a:p>
            <a:pPr>
              <a:lnSpc>
                <a:spcPct val="94000"/>
              </a:lnSpc>
            </a:pPr>
            <a:r>
              <a:rPr lang="en-US" altLang="en-US" sz="1633" b="1" dirty="0">
                <a:latin typeface="Courier New" panose="02070309020205020404" pitchFamily="49" charset="0"/>
              </a:rPr>
              <a:t>class BST : </a:t>
            </a:r>
          </a:p>
          <a:p>
            <a:pPr>
              <a:lnSpc>
                <a:spcPct val="94000"/>
              </a:lnSpc>
            </a:pPr>
            <a:r>
              <a:rPr lang="en-US" altLang="en-US" sz="1633" i="1" dirty="0">
                <a:solidFill>
                  <a:srgbClr val="003B7C"/>
                </a:solidFill>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__contains__( self, key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self._</a:t>
            </a:r>
            <a:r>
              <a:rPr lang="en-US" altLang="en-US" sz="1633" dirty="0" err="1">
                <a:latin typeface="Courier New" panose="02070309020205020404" pitchFamily="49" charset="0"/>
              </a:rPr>
              <a:t>bstSearch</a:t>
            </a: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key ) </a:t>
            </a:r>
            <a:r>
              <a:rPr lang="en-US" altLang="en-US" sz="1633" b="1" dirty="0">
                <a:latin typeface="Courier New" panose="02070309020205020404" pitchFamily="49" charset="0"/>
              </a:rPr>
              <a:t>is not</a:t>
            </a:r>
            <a:r>
              <a:rPr lang="en-US" altLang="en-US" sz="1633" dirty="0">
                <a:latin typeface="Courier New" panose="02070309020205020404" pitchFamily="49" charset="0"/>
              </a:rPr>
              <a:t> None</a:t>
            </a:r>
          </a:p>
          <a:p>
            <a:pPr>
              <a:lnSpc>
                <a:spcPct val="94000"/>
              </a:lnSpc>
            </a:pPr>
            <a:endParaRPr lang="en-US" altLang="en-US" sz="1633" dirty="0">
              <a:latin typeface="Courier New" panose="02070309020205020404" pitchFamily="49" charset="0"/>
            </a:endParaRP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a:t>
            </a:r>
            <a:r>
              <a:rPr lang="en-US" altLang="en-US" sz="1633" dirty="0" err="1">
                <a:latin typeface="Courier New" panose="02070309020205020404" pitchFamily="49" charset="0"/>
              </a:rPr>
              <a:t>valueOf</a:t>
            </a:r>
            <a:r>
              <a:rPr lang="en-US" altLang="en-US" sz="1633" dirty="0">
                <a:latin typeface="Courier New" panose="02070309020205020404" pitchFamily="49" charset="0"/>
              </a:rPr>
              <a:t>( self, key ):    </a:t>
            </a:r>
          </a:p>
          <a:p>
            <a:pPr>
              <a:lnSpc>
                <a:spcPct val="94000"/>
              </a:lnSpc>
            </a:pPr>
            <a:r>
              <a:rPr lang="en-US" altLang="en-US" sz="1633" dirty="0">
                <a:latin typeface="Courier New" panose="02070309020205020404" pitchFamily="49" charset="0"/>
              </a:rPr>
              <a:t>    node = self._</a:t>
            </a:r>
            <a:r>
              <a:rPr lang="en-US" altLang="en-US" sz="1633" dirty="0" err="1">
                <a:latin typeface="Courier New" panose="02070309020205020404" pitchFamily="49" charset="0"/>
              </a:rPr>
              <a:t>bstSearch</a:t>
            </a:r>
            <a:r>
              <a:rPr lang="en-US" altLang="en-US" sz="1633" dirty="0">
                <a:latin typeface="Courier New" panose="02070309020205020404" pitchFamily="49" charset="0"/>
              </a:rPr>
              <a:t>( </a:t>
            </a:r>
            <a:r>
              <a:rPr lang="en-US" altLang="en-US" sz="1633" dirty="0" err="1">
                <a:latin typeface="Courier New" panose="02070309020205020404" pitchFamily="49" charset="0"/>
              </a:rPr>
              <a:t>self._root</a:t>
            </a:r>
            <a:r>
              <a:rPr lang="en-US" altLang="en-US" sz="1633" dirty="0">
                <a:latin typeface="Courier New" panose="02070309020205020404" pitchFamily="49" charset="0"/>
              </a:rPr>
              <a:t>, key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assert</a:t>
            </a:r>
            <a:r>
              <a:rPr lang="en-US" altLang="en-US" sz="1633" dirty="0">
                <a:latin typeface="Courier New" panose="02070309020205020404" pitchFamily="49" charset="0"/>
              </a:rPr>
              <a:t> node </a:t>
            </a:r>
            <a:r>
              <a:rPr lang="en-US" altLang="en-US" sz="1633" b="1" dirty="0">
                <a:latin typeface="Courier New" panose="02070309020205020404" pitchFamily="49" charset="0"/>
              </a:rPr>
              <a:t>is not</a:t>
            </a:r>
            <a:r>
              <a:rPr lang="en-US" altLang="en-US" sz="1633" dirty="0">
                <a:latin typeface="Courier New" panose="02070309020205020404" pitchFamily="49" charset="0"/>
              </a:rPr>
              <a:t> None, "Invalid map key."</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a:t>
            </a:r>
            <a:r>
              <a:rPr lang="en-US" altLang="en-US" sz="1633" dirty="0" err="1">
                <a:latin typeface="Courier New" panose="02070309020205020404" pitchFamily="49" charset="0"/>
              </a:rPr>
              <a:t>node.value</a:t>
            </a:r>
            <a:endParaRPr lang="en-US" altLang="en-US" sz="1633" dirty="0">
              <a:latin typeface="Courier New" panose="02070309020205020404" pitchFamily="49" charset="0"/>
            </a:endParaRPr>
          </a:p>
          <a:p>
            <a:pPr>
              <a:lnSpc>
                <a:spcPct val="94000"/>
              </a:lnSpc>
            </a:pPr>
            <a:endParaRPr lang="en-US" altLang="en-US" sz="1633" dirty="0">
              <a:latin typeface="Courier New" panose="02070309020205020404" pitchFamily="49" charset="0"/>
            </a:endParaRP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def</a:t>
            </a:r>
            <a:r>
              <a:rPr lang="en-US" altLang="en-US" sz="1633" dirty="0">
                <a:latin typeface="Courier New" panose="02070309020205020404" pitchFamily="49" charset="0"/>
              </a:rPr>
              <a:t> _</a:t>
            </a:r>
            <a:r>
              <a:rPr lang="en-US" altLang="en-US" sz="1633" dirty="0" err="1">
                <a:latin typeface="Courier New" panose="02070309020205020404" pitchFamily="49" charset="0"/>
              </a:rPr>
              <a:t>bstSearch</a:t>
            </a:r>
            <a:r>
              <a:rPr lang="en-US" altLang="en-US" sz="1633" dirty="0">
                <a:latin typeface="Courier New" panose="02070309020205020404" pitchFamily="49" charset="0"/>
              </a:rPr>
              <a:t>( self, subtree, target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if</a:t>
            </a:r>
            <a:r>
              <a:rPr lang="en-US" altLang="en-US" sz="1633" dirty="0">
                <a:latin typeface="Courier New" panose="02070309020205020404" pitchFamily="49" charset="0"/>
              </a:rPr>
              <a:t> subtree </a:t>
            </a:r>
            <a:r>
              <a:rPr lang="en-US" altLang="en-US" sz="1633" b="1" dirty="0">
                <a:latin typeface="Courier New" panose="02070309020205020404" pitchFamily="49" charset="0"/>
              </a:rPr>
              <a:t>is</a:t>
            </a:r>
            <a:r>
              <a:rPr lang="en-US" altLang="en-US" sz="1633" dirty="0">
                <a:latin typeface="Courier New" panose="02070309020205020404" pitchFamily="49" charset="0"/>
              </a:rPr>
              <a:t> None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None</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elif</a:t>
            </a:r>
            <a:r>
              <a:rPr lang="en-US" altLang="en-US" sz="1633" dirty="0">
                <a:latin typeface="Courier New" panose="02070309020205020404" pitchFamily="49" charset="0"/>
              </a:rPr>
              <a:t> target &lt;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self._</a:t>
            </a:r>
            <a:r>
              <a:rPr lang="en-US" altLang="en-US" sz="1633" dirty="0" err="1">
                <a:latin typeface="Courier New" panose="02070309020205020404" pitchFamily="49" charset="0"/>
              </a:rPr>
              <a:t>bstSearch</a:t>
            </a:r>
            <a:r>
              <a:rPr lang="en-US" altLang="en-US" sz="1633" dirty="0">
                <a:latin typeface="Courier New" panose="02070309020205020404" pitchFamily="49" charset="0"/>
              </a:rPr>
              <a:t>( </a:t>
            </a:r>
            <a:r>
              <a:rPr lang="en-US" altLang="en-US" sz="1633" dirty="0" err="1">
                <a:latin typeface="Courier New" panose="02070309020205020404" pitchFamily="49" charset="0"/>
              </a:rPr>
              <a:t>subtree.left</a:t>
            </a:r>
            <a:r>
              <a:rPr lang="en-US" altLang="en-US" sz="1633" dirty="0">
                <a:latin typeface="Courier New" panose="02070309020205020404" pitchFamily="49" charset="0"/>
              </a:rPr>
              <a:t> )</a:t>
            </a:r>
          </a:p>
          <a:p>
            <a:pPr>
              <a:lnSpc>
                <a:spcPct val="94000"/>
              </a:lnSpc>
            </a:pPr>
            <a:r>
              <a:rPr lang="en-US" altLang="en-US" sz="1633" dirty="0">
                <a:latin typeface="Courier New" panose="02070309020205020404" pitchFamily="49" charset="0"/>
              </a:rPr>
              <a:t>    </a:t>
            </a:r>
            <a:r>
              <a:rPr lang="en-US" altLang="en-US" sz="1633" b="1" dirty="0" err="1">
                <a:latin typeface="Courier New" panose="02070309020205020404" pitchFamily="49" charset="0"/>
              </a:rPr>
              <a:t>elif</a:t>
            </a:r>
            <a:r>
              <a:rPr lang="en-US" altLang="en-US" sz="1633" dirty="0">
                <a:latin typeface="Courier New" panose="02070309020205020404" pitchFamily="49" charset="0"/>
              </a:rPr>
              <a:t> target &gt; </a:t>
            </a:r>
            <a:r>
              <a:rPr lang="en-US" altLang="en-US" sz="1633" dirty="0" err="1">
                <a:latin typeface="Courier New" panose="02070309020205020404" pitchFamily="49" charset="0"/>
              </a:rPr>
              <a:t>subtree.key</a:t>
            </a:r>
            <a:r>
              <a:rPr lang="en-US" altLang="en-US" sz="1633" dirty="0">
                <a:latin typeface="Courier New" panose="02070309020205020404" pitchFamily="49" charset="0"/>
              </a:rPr>
              <a:t>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self._</a:t>
            </a:r>
            <a:r>
              <a:rPr lang="en-US" altLang="en-US" sz="1633" dirty="0" err="1">
                <a:latin typeface="Courier New" panose="02070309020205020404" pitchFamily="49" charset="0"/>
              </a:rPr>
              <a:t>bstSearch</a:t>
            </a:r>
            <a:r>
              <a:rPr lang="en-US" altLang="en-US" sz="1633" dirty="0">
                <a:latin typeface="Courier New" panose="02070309020205020404" pitchFamily="49" charset="0"/>
              </a:rPr>
              <a:t>( </a:t>
            </a:r>
            <a:r>
              <a:rPr lang="en-US" altLang="en-US" sz="1633" dirty="0" err="1">
                <a:latin typeface="Courier New" panose="02070309020205020404" pitchFamily="49" charset="0"/>
              </a:rPr>
              <a:t>subtree.right</a:t>
            </a:r>
            <a:r>
              <a:rPr lang="en-US" altLang="en-US" sz="1633" dirty="0">
                <a:latin typeface="Courier New" panose="02070309020205020404" pitchFamily="49" charset="0"/>
              </a:rPr>
              <a:t>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else</a:t>
            </a:r>
            <a:r>
              <a:rPr lang="en-US" altLang="en-US" sz="1633" dirty="0">
                <a:latin typeface="Courier New" panose="02070309020205020404" pitchFamily="49" charset="0"/>
              </a:rPr>
              <a:t> :                    </a:t>
            </a:r>
          </a:p>
          <a:p>
            <a:pPr>
              <a:lnSpc>
                <a:spcPct val="94000"/>
              </a:lnSpc>
            </a:pPr>
            <a:r>
              <a:rPr lang="en-US" altLang="en-US" sz="1633" dirty="0">
                <a:latin typeface="Courier New" panose="02070309020205020404" pitchFamily="49" charset="0"/>
              </a:rPr>
              <a:t>      </a:t>
            </a:r>
            <a:r>
              <a:rPr lang="en-US" altLang="en-US" sz="1633" b="1" dirty="0">
                <a:latin typeface="Courier New" panose="02070309020205020404" pitchFamily="49" charset="0"/>
              </a:rPr>
              <a:t>return</a:t>
            </a:r>
            <a:r>
              <a:rPr lang="en-US" altLang="en-US" sz="1633" dirty="0">
                <a:latin typeface="Courier New" panose="02070309020205020404" pitchFamily="49" charset="0"/>
              </a:rPr>
              <a:t> subtree                 </a:t>
            </a:r>
          </a:p>
        </p:txBody>
      </p:sp>
      <p:sp>
        <p:nvSpPr>
          <p:cNvPr id="11267" name="Line 3"/>
          <p:cNvSpPr>
            <a:spLocks noChangeShapeType="1"/>
          </p:cNvSpPr>
          <p:nvPr/>
        </p:nvSpPr>
        <p:spPr bwMode="auto">
          <a:xfrm>
            <a:off x="2768160" y="1451881"/>
            <a:ext cx="6842880" cy="1440"/>
          </a:xfrm>
          <a:prstGeom prst="line">
            <a:avLst/>
          </a:prstGeom>
          <a:noFill/>
          <a:ln w="255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11268" name="AutoShape 4"/>
          <p:cNvSpPr>
            <a:spLocks noChangeArrowheads="1"/>
          </p:cNvSpPr>
          <p:nvPr/>
        </p:nvSpPr>
        <p:spPr bwMode="auto">
          <a:xfrm>
            <a:off x="7952160" y="1244520"/>
            <a:ext cx="1658880" cy="207360"/>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801" rIns="0" bIns="0" anchor="ctr" anchorCtr="1"/>
          <a:lstStyle>
            <a:lvl1pPr>
              <a:tabLst>
                <a:tab pos="723900" algn="l"/>
                <a:tab pos="1447800" algn="l"/>
              </a:tabLst>
              <a:defRPr>
                <a:solidFill>
                  <a:srgbClr val="000000"/>
                </a:solidFill>
                <a:latin typeface="Arial" panose="020B0604020202020204" pitchFamily="34" charset="0"/>
                <a:ea typeface="Bitstream Vera Sans" charset="0"/>
                <a:cs typeface="Bitstream Vera Sans" charset="0"/>
              </a:defRPr>
            </a:lvl1pPr>
            <a:lvl2pPr>
              <a:tabLst>
                <a:tab pos="723900" algn="l"/>
                <a:tab pos="1447800" algn="l"/>
              </a:tabLst>
              <a:defRPr>
                <a:solidFill>
                  <a:srgbClr val="000000"/>
                </a:solidFill>
                <a:latin typeface="Arial" panose="020B0604020202020204" pitchFamily="34" charset="0"/>
                <a:ea typeface="Bitstream Vera Sans" charset="0"/>
                <a:cs typeface="Bitstream Vera Sans" charset="0"/>
              </a:defRPr>
            </a:lvl2pPr>
            <a:lvl3pPr>
              <a:tabLst>
                <a:tab pos="723900" algn="l"/>
                <a:tab pos="1447800" algn="l"/>
              </a:tabLst>
              <a:defRPr>
                <a:solidFill>
                  <a:srgbClr val="000000"/>
                </a:solidFill>
                <a:latin typeface="Arial" panose="020B0604020202020204" pitchFamily="34" charset="0"/>
                <a:ea typeface="Bitstream Vera Sans" charset="0"/>
                <a:cs typeface="Bitstream Vera Sans" charset="0"/>
              </a:defRPr>
            </a:lvl3pPr>
            <a:lvl4pPr>
              <a:tabLst>
                <a:tab pos="723900" algn="l"/>
                <a:tab pos="1447800" algn="l"/>
              </a:tabLst>
              <a:defRPr>
                <a:solidFill>
                  <a:srgbClr val="000000"/>
                </a:solidFill>
                <a:latin typeface="Arial" panose="020B0604020202020204" pitchFamily="34" charset="0"/>
                <a:ea typeface="Bitstream Vera Sans" charset="0"/>
                <a:cs typeface="Bitstream Vera Sans" charset="0"/>
              </a:defRPr>
            </a:lvl4pPr>
            <a:lvl5pPr>
              <a:tabLst>
                <a:tab pos="723900" algn="l"/>
                <a:tab pos="1447800" algn="l"/>
              </a:tabLst>
              <a:defRPr>
                <a:solidFill>
                  <a:srgbClr val="000000"/>
                </a:solidFill>
                <a:latin typeface="Arial" panose="020B0604020202020204" pitchFamily="34" charset="0"/>
                <a:ea typeface="Bitstream Vera Sans"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Bitstream Vera Sans" charset="0"/>
                <a:cs typeface="Bitstream Vera Sans" charset="0"/>
              </a:defRPr>
            </a:lvl9pPr>
          </a:lstStyle>
          <a:p>
            <a:pPr algn="ctr"/>
            <a:r>
              <a:rPr lang="en-US" altLang="en-US" sz="1451" dirty="0">
                <a:solidFill>
                  <a:srgbClr val="FFFFFF"/>
                </a:solidFill>
              </a:rPr>
              <a:t>bst.py</a:t>
            </a:r>
          </a:p>
        </p:txBody>
      </p:sp>
    </p:spTree>
    <p:extLst>
      <p:ext uri="{BB962C8B-B14F-4D97-AF65-F5344CB8AC3E}">
        <p14:creationId xmlns:p14="http://schemas.microsoft.com/office/powerpoint/2010/main" val="30289729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A_Lecture_ppt_template.potm" id="{4607FD5F-9BAF-4077-ABCF-655628B553F9}" vid="{8713B6A6-D862-4170-A280-A25BEF79CA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9DEC66FF0BE046AA8833F30C1EF9E3" ma:contentTypeVersion="2" ma:contentTypeDescription="Create a new document." ma:contentTypeScope="" ma:versionID="2cb38bb42f3a98ed64b1a2b7ee23d80d">
  <xsd:schema xmlns:xsd="http://www.w3.org/2001/XMLSchema" xmlns:xs="http://www.w3.org/2001/XMLSchema" xmlns:p="http://schemas.microsoft.com/office/2006/metadata/properties" xmlns:ns2="05bd553a-5ff0-4262-9ea3-7140608e2e27" targetNamespace="http://schemas.microsoft.com/office/2006/metadata/properties" ma:root="true" ma:fieldsID="8be209923d142a8c5b2c77de859f29da" ns2:_="">
    <xsd:import namespace="05bd553a-5ff0-4262-9ea3-7140608e2e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bd553a-5ff0-4262-9ea3-7140608e2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B0FD96-C519-4961-B03D-B6A37F500945}"/>
</file>

<file path=customXml/itemProps2.xml><?xml version="1.0" encoding="utf-8"?>
<ds:datastoreItem xmlns:ds="http://schemas.openxmlformats.org/officeDocument/2006/customXml" ds:itemID="{2FBC49F5-BFF8-4932-9C61-5247A3C32296}"/>
</file>

<file path=customXml/itemProps3.xml><?xml version="1.0" encoding="utf-8"?>
<ds:datastoreItem xmlns:ds="http://schemas.openxmlformats.org/officeDocument/2006/customXml" ds:itemID="{B51206DE-C08D-4AD1-B330-DF56D5F51B22}"/>
</file>

<file path=docProps/app.xml><?xml version="1.0" encoding="utf-8"?>
<Properties xmlns="http://schemas.openxmlformats.org/officeDocument/2006/extended-properties" xmlns:vt="http://schemas.openxmlformats.org/officeDocument/2006/docPropsVTypes">
  <Template>DSA_Lecture_ppt_template</Template>
  <TotalTime>16</TotalTime>
  <Words>2727</Words>
  <Application>Microsoft Office PowerPoint</Application>
  <PresentationFormat>Widescreen</PresentationFormat>
  <Paragraphs>408</Paragraphs>
  <Slides>65</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Courier New</vt:lpstr>
      <vt:lpstr>Palatino Linotype</vt:lpstr>
      <vt:lpstr>Times New Roman</vt:lpstr>
      <vt:lpstr>Wingdings</vt:lpstr>
      <vt:lpstr>Office Theme</vt:lpstr>
      <vt:lpstr>Search Trees</vt:lpstr>
      <vt:lpstr>Search Trees</vt:lpstr>
      <vt:lpstr>Binary Search Tree (BST)</vt:lpstr>
      <vt:lpstr>BST Example</vt:lpstr>
      <vt:lpstr>BST – ADT</vt:lpstr>
      <vt:lpstr>BST – Searching</vt:lpstr>
      <vt:lpstr>BST – Search Example</vt:lpstr>
      <vt:lpstr>BST – Search Example</vt:lpstr>
      <vt:lpstr>BST – Search Implementation</vt:lpstr>
      <vt:lpstr>BST – Min or Max Key</vt:lpstr>
      <vt:lpstr>BST – Min or Max Key</vt:lpstr>
      <vt:lpstr>BST – Insertions</vt:lpstr>
      <vt:lpstr>Building a BST</vt:lpstr>
      <vt:lpstr>BST – Insertion</vt:lpstr>
      <vt:lpstr>BST – Insertion</vt:lpstr>
      <vt:lpstr>BST – Insert Implementation</vt:lpstr>
      <vt:lpstr>BST – Insert Steps</vt:lpstr>
      <vt:lpstr>BST – Insert Steps</vt:lpstr>
      <vt:lpstr>BST – Deletions</vt:lpstr>
      <vt:lpstr>BST – Deletions</vt:lpstr>
      <vt:lpstr>BST – Delete Leaf Node</vt:lpstr>
      <vt:lpstr>BST – Delete Interior Node</vt:lpstr>
      <vt:lpstr>BST – Delete Interior Node</vt:lpstr>
      <vt:lpstr>BST – Delete Interior Node</vt:lpstr>
      <vt:lpstr>BST – Delete Interior Node</vt:lpstr>
      <vt:lpstr>BST – Delete Interior Node</vt:lpstr>
      <vt:lpstr>BST – Delete Interior Node</vt:lpstr>
      <vt:lpstr>BST – Delete Interior Node</vt:lpstr>
      <vt:lpstr>BST – Delete Interior Node</vt:lpstr>
      <vt:lpstr>BST – Delete Interior Node</vt:lpstr>
      <vt:lpstr>BST – Delete Interior Node</vt:lpstr>
      <vt:lpstr>BST – Delete Implementation</vt:lpstr>
      <vt:lpstr>BST – Delete Implementation</vt:lpstr>
      <vt:lpstr>BST – Delete Implementation</vt:lpstr>
      <vt:lpstr>BST – Efficiency</vt:lpstr>
      <vt:lpstr>Exercises</vt:lpstr>
      <vt:lpstr>How bad!?!?</vt:lpstr>
      <vt:lpstr>AVL Tree Background </vt:lpstr>
      <vt:lpstr>These are AVL trees, ‘=‘ denotes children are of equal height, ‘&lt;‘ or ‘&gt;’ differ by one.</vt:lpstr>
      <vt:lpstr>The tree on the right is not an AVL tree, after the node with 28 is inserted. The balance signs along the branch where 28 is inserted have to be revised. And the tree has to be re-balanced if to maintain it as an AVL tree.</vt:lpstr>
      <vt:lpstr>Balance Factor</vt:lpstr>
      <vt:lpstr>How do we maintain balance?</vt:lpstr>
      <vt:lpstr>Rotations</vt:lpstr>
      <vt:lpstr>Rotations</vt:lpstr>
      <vt:lpstr>Insertion</vt:lpstr>
      <vt:lpstr>Case 1.</vt:lpstr>
      <vt:lpstr>Case 1</vt:lpstr>
      <vt:lpstr>Easy Example (Case 1)</vt:lpstr>
      <vt:lpstr>More Complex Example (Case 1)</vt:lpstr>
      <vt:lpstr>Case 2</vt:lpstr>
      <vt:lpstr>Case 2</vt:lpstr>
      <vt:lpstr>Example (Case 2)</vt:lpstr>
      <vt:lpstr>Case 3 </vt:lpstr>
      <vt:lpstr>Case 4</vt:lpstr>
      <vt:lpstr>Building AVL Tree [60,25,35,100,17,80]</vt:lpstr>
      <vt:lpstr>Building AVL Tree [60,25,35,100,17,80]</vt:lpstr>
      <vt:lpstr>AVL Removal</vt:lpstr>
      <vt:lpstr>AVL Tree Base</vt:lpstr>
      <vt:lpstr>AVL Tree Search</vt:lpstr>
      <vt:lpstr>AVL Tree Rotate Right</vt:lpstr>
      <vt:lpstr>How To Compute Height?</vt:lpstr>
      <vt:lpstr>Insert A Node (Part 1)</vt:lpstr>
      <vt:lpstr>Insert A Node (Part 2)</vt:lpstr>
      <vt:lpstr>Remove Node (Part1)</vt:lpstr>
      <vt:lpstr>Remove Node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Sharaf Hussain</dc:creator>
  <cp:lastModifiedBy>Sharaf Hussain</cp:lastModifiedBy>
  <cp:revision>5</cp:revision>
  <dcterms:created xsi:type="dcterms:W3CDTF">2022-01-25T14:19:34Z</dcterms:created>
  <dcterms:modified xsi:type="dcterms:W3CDTF">2022-01-25T14:36:17Z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0x0101003F9DEC66FF0BE046AA8833F30C1EF9E3</vt:lpwstr>
  </property>
</Properties>
</file>