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s/slide16.xml" ContentType="application/vnd.openxmlformats-officedocument.presentationml.slide+xml"/>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17.xml" ContentType="application/vnd.openxmlformats-officedocument.presentationml.slide+xml"/>
  <Override PartName="/ppt/slides/slide15.xml" ContentType="application/vnd.openxmlformats-officedocument.presentationml.slide+xml"/>
  <Override PartName="/ppt/slides/slide1.xml" ContentType="application/vnd.openxmlformats-officedocument.presentationml.slide+xml"/>
  <Override PartName="/ppt/slides/slide7.xml" ContentType="application/vnd.openxmlformats-officedocument.presentationml.slide+xml"/>
  <Override PartName="/ppt/slides/slide3.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Layouts/slideLayout6.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commentAuthors.xml" ContentType="application/vnd.openxmlformats-officedocument.presentationml.commentAuthors+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haraf Hussain" initials="SH" lastIdx="1" clrIdx="0">
    <p:extLst>
      <p:ext uri="{19B8F6BF-5375-455C-9EA6-DF929625EA0E}">
        <p15:presenceInfo xmlns:p15="http://schemas.microsoft.com/office/powerpoint/2012/main" userId="Sharaf Hussai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customXml" Target="../customXml/item3.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38" Type="http://schemas.openxmlformats.org/officeDocument/2006/relationships/customXml" Target="../customXml/item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commentAuthors" Target="commentAuthors.xml"/><Relationship Id="rId37" Type="http://schemas.openxmlformats.org/officeDocument/2006/relationships/customXml" Target="../customXml/item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67E8016-AED8-4194-B439-81115742F6A2}" type="datetimeFigureOut">
              <a:rPr lang="en-US" smtClean="0"/>
              <a:t>11/7/2022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4C159AC-09E9-47F4-84F7-92FD7274A7A4}" type="slidenum">
              <a:rPr lang="en-US" smtClean="0"/>
              <a:t>‹#›</a:t>
            </a:fld>
            <a:endParaRPr lang="en-US"/>
          </a:p>
        </p:txBody>
      </p:sp>
    </p:spTree>
    <p:extLst>
      <p:ext uri="{BB962C8B-B14F-4D97-AF65-F5344CB8AC3E}">
        <p14:creationId xmlns:p14="http://schemas.microsoft.com/office/powerpoint/2010/main" val="19212978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88D24A5-ABDE-4587-A680-B331AA6D745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790BDBD1-47EB-45AC-8AFE-9777FA70FD6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E506AACB-87E9-40D8-BE95-C327315C917C}"/>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xmlns="" id="{6A95AD5E-8D33-4DCC-BE29-795CEC1C4B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CC73C74B-7C4F-4550-8C54-0FC5AB4328B3}"/>
              </a:ext>
            </a:extLst>
          </p:cNvPr>
          <p:cNvSpPr>
            <a:spLocks noGrp="1"/>
          </p:cNvSpPr>
          <p:nvPr>
            <p:ph type="sldNum" sz="quarter" idx="12"/>
          </p:nvPr>
        </p:nvSpPr>
        <p:spPr/>
        <p:txBody>
          <a:bodyPr/>
          <a:lstStyle/>
          <a:p>
            <a:fld id="{1AD1F45E-4937-46E5-9C1E-39BA4D08C51D}" type="slidenum">
              <a:rPr lang="en-US" smtClean="0"/>
              <a:t>‹#›</a:t>
            </a:fld>
            <a:endParaRPr lang="en-US"/>
          </a:p>
        </p:txBody>
      </p:sp>
    </p:spTree>
    <p:extLst>
      <p:ext uri="{BB962C8B-B14F-4D97-AF65-F5344CB8AC3E}">
        <p14:creationId xmlns:p14="http://schemas.microsoft.com/office/powerpoint/2010/main" val="12508520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4A1B42D-379A-4BBE-8D52-DCF708C2B65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3A95A927-BF6A-4A14-B12D-D85832D00BF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EFBD3C8B-30C0-46DD-AB96-EF6D266C043A}"/>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xmlns="" id="{B2607A36-C3EA-4ECC-9AFA-C2936F4608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CB8F7E96-5913-4827-9F7D-BDBCBE60F934}"/>
              </a:ext>
            </a:extLst>
          </p:cNvPr>
          <p:cNvSpPr>
            <a:spLocks noGrp="1"/>
          </p:cNvSpPr>
          <p:nvPr>
            <p:ph type="sldNum" sz="quarter" idx="12"/>
          </p:nvPr>
        </p:nvSpPr>
        <p:spPr/>
        <p:txBody>
          <a:bodyPr/>
          <a:lstStyle/>
          <a:p>
            <a:fld id="{1AD1F45E-4937-46E5-9C1E-39BA4D08C51D}" type="slidenum">
              <a:rPr lang="en-US" smtClean="0"/>
              <a:t>‹#›</a:t>
            </a:fld>
            <a:endParaRPr lang="en-US"/>
          </a:p>
        </p:txBody>
      </p:sp>
    </p:spTree>
    <p:extLst>
      <p:ext uri="{BB962C8B-B14F-4D97-AF65-F5344CB8AC3E}">
        <p14:creationId xmlns:p14="http://schemas.microsoft.com/office/powerpoint/2010/main" val="24677929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D1239B13-3DFD-4159-8861-34456C2B150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5AEA3E0B-9999-4B72-AAF5-04977765211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05B8E17E-5AEA-4166-9EE1-51FADD7C5787}"/>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xmlns="" id="{7040A926-F466-4FC5-A8A1-15D34D0338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169E1F51-FB98-414C-A530-A33B5C8F69F9}"/>
              </a:ext>
            </a:extLst>
          </p:cNvPr>
          <p:cNvSpPr>
            <a:spLocks noGrp="1"/>
          </p:cNvSpPr>
          <p:nvPr>
            <p:ph type="sldNum" sz="quarter" idx="12"/>
          </p:nvPr>
        </p:nvSpPr>
        <p:spPr/>
        <p:txBody>
          <a:bodyPr/>
          <a:lstStyle/>
          <a:p>
            <a:fld id="{1AD1F45E-4937-46E5-9C1E-39BA4D08C51D}" type="slidenum">
              <a:rPr lang="en-US" smtClean="0"/>
              <a:t>‹#›</a:t>
            </a:fld>
            <a:endParaRPr lang="en-US"/>
          </a:p>
        </p:txBody>
      </p:sp>
    </p:spTree>
    <p:extLst>
      <p:ext uri="{BB962C8B-B14F-4D97-AF65-F5344CB8AC3E}">
        <p14:creationId xmlns:p14="http://schemas.microsoft.com/office/powerpoint/2010/main" val="25210991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3E785A9-3E39-4A22-95FE-831453E9812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4C7F1EDB-EDB5-4CA4-8EC2-6EB4678195F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xmlns="" id="{E846A349-3936-48BF-9996-9BF9445123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B647D452-F1E8-4601-A844-8AD6A87941C5}"/>
              </a:ext>
            </a:extLst>
          </p:cNvPr>
          <p:cNvSpPr>
            <a:spLocks noGrp="1"/>
          </p:cNvSpPr>
          <p:nvPr>
            <p:ph type="sldNum" sz="quarter" idx="12"/>
          </p:nvPr>
        </p:nvSpPr>
        <p:spPr/>
        <p:txBody>
          <a:bodyPr/>
          <a:lstStyle/>
          <a:p>
            <a:fld id="{1AD1F45E-4937-46E5-9C1E-39BA4D08C51D}" type="slidenum">
              <a:rPr lang="en-US" smtClean="0"/>
              <a:t>‹#›</a:t>
            </a:fld>
            <a:endParaRPr lang="en-US"/>
          </a:p>
        </p:txBody>
      </p:sp>
    </p:spTree>
    <p:extLst>
      <p:ext uri="{BB962C8B-B14F-4D97-AF65-F5344CB8AC3E}">
        <p14:creationId xmlns:p14="http://schemas.microsoft.com/office/powerpoint/2010/main" val="108093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1E62B5C-99E4-4F92-BCB1-30BFB14F74D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FE30368A-03E9-4740-936C-4CBA2E281B8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A8EE22F5-B212-471B-BF8F-BDC1473735B6}"/>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xmlns="" id="{D48A793D-FC10-45E4-859A-BE461EC161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A3E15C35-6D5B-477A-A30E-95DA7A45EBA2}"/>
              </a:ext>
            </a:extLst>
          </p:cNvPr>
          <p:cNvSpPr>
            <a:spLocks noGrp="1"/>
          </p:cNvSpPr>
          <p:nvPr>
            <p:ph type="sldNum" sz="quarter" idx="12"/>
          </p:nvPr>
        </p:nvSpPr>
        <p:spPr/>
        <p:txBody>
          <a:bodyPr/>
          <a:lstStyle/>
          <a:p>
            <a:fld id="{1AD1F45E-4937-46E5-9C1E-39BA4D08C51D}" type="slidenum">
              <a:rPr lang="en-US" smtClean="0"/>
              <a:t>‹#›</a:t>
            </a:fld>
            <a:endParaRPr lang="en-US"/>
          </a:p>
        </p:txBody>
      </p:sp>
    </p:spTree>
    <p:extLst>
      <p:ext uri="{BB962C8B-B14F-4D97-AF65-F5344CB8AC3E}">
        <p14:creationId xmlns:p14="http://schemas.microsoft.com/office/powerpoint/2010/main" val="2258021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28C50FB-AD4B-4138-B9C4-0F622E8C7FE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A19F9CD5-302B-4813-8DE5-759113C75C6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D643EA45-3EAC-4448-BDA7-1661B063351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499AFD92-D8DF-460B-987B-9DFE0187DFE9}"/>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xmlns="" id="{1838CFE7-5112-422A-9477-CC6EA41FC2C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3B80B81C-7F80-460C-9371-1386136D8D63}"/>
              </a:ext>
            </a:extLst>
          </p:cNvPr>
          <p:cNvSpPr>
            <a:spLocks noGrp="1"/>
          </p:cNvSpPr>
          <p:nvPr>
            <p:ph type="sldNum" sz="quarter" idx="12"/>
          </p:nvPr>
        </p:nvSpPr>
        <p:spPr/>
        <p:txBody>
          <a:bodyPr/>
          <a:lstStyle/>
          <a:p>
            <a:fld id="{1AD1F45E-4937-46E5-9C1E-39BA4D08C51D}" type="slidenum">
              <a:rPr lang="en-US" smtClean="0"/>
              <a:t>‹#›</a:t>
            </a:fld>
            <a:endParaRPr lang="en-US"/>
          </a:p>
        </p:txBody>
      </p:sp>
    </p:spTree>
    <p:extLst>
      <p:ext uri="{BB962C8B-B14F-4D97-AF65-F5344CB8AC3E}">
        <p14:creationId xmlns:p14="http://schemas.microsoft.com/office/powerpoint/2010/main" val="31446805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3CD971C-3F95-4420-8038-F4EF2CB903B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065A6092-9BA4-4D65-9BB2-8838B2FAB70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F666F7C5-5205-4EF1-B237-1DF1669C213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BC497FC2-381B-49F3-9794-6852C472810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E8324255-A4AE-4823-8CC7-EFEB329E816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CDF76011-7229-4FEC-89B3-AEBF80B64F62}"/>
              </a:ext>
            </a:extLst>
          </p:cNvPr>
          <p:cNvSpPr>
            <a:spLocks noGrp="1"/>
          </p:cNvSpPr>
          <p:nvPr>
            <p:ph type="dt" sz="half" idx="10"/>
          </p:nvPr>
        </p:nvSpPr>
        <p:spPr/>
        <p:txBody>
          <a:bodyPr/>
          <a:lstStyle/>
          <a:p>
            <a:endParaRPr lang="en-US"/>
          </a:p>
        </p:txBody>
      </p:sp>
      <p:sp>
        <p:nvSpPr>
          <p:cNvPr id="8" name="Footer Placeholder 7">
            <a:extLst>
              <a:ext uri="{FF2B5EF4-FFF2-40B4-BE49-F238E27FC236}">
                <a16:creationId xmlns:a16="http://schemas.microsoft.com/office/drawing/2014/main" xmlns="" id="{473F21C2-8BEB-4BE1-946E-361F46D961A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961C2FA7-98C9-4ED6-8566-1E69DB1ED2B9}"/>
              </a:ext>
            </a:extLst>
          </p:cNvPr>
          <p:cNvSpPr>
            <a:spLocks noGrp="1"/>
          </p:cNvSpPr>
          <p:nvPr>
            <p:ph type="sldNum" sz="quarter" idx="12"/>
          </p:nvPr>
        </p:nvSpPr>
        <p:spPr/>
        <p:txBody>
          <a:bodyPr/>
          <a:lstStyle/>
          <a:p>
            <a:fld id="{1AD1F45E-4937-46E5-9C1E-39BA4D08C51D}" type="slidenum">
              <a:rPr lang="en-US" smtClean="0"/>
              <a:t>‹#›</a:t>
            </a:fld>
            <a:endParaRPr lang="en-US"/>
          </a:p>
        </p:txBody>
      </p:sp>
    </p:spTree>
    <p:extLst>
      <p:ext uri="{BB962C8B-B14F-4D97-AF65-F5344CB8AC3E}">
        <p14:creationId xmlns:p14="http://schemas.microsoft.com/office/powerpoint/2010/main" val="15038565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9D6DA1D-0C36-4228-868D-4848B09617F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18999AFF-50F0-48C1-8821-3E101531AFD8}"/>
              </a:ext>
            </a:extLst>
          </p:cNvPr>
          <p:cNvSpPr>
            <a:spLocks noGrp="1"/>
          </p:cNvSpPr>
          <p:nvPr>
            <p:ph type="dt" sz="half" idx="10"/>
          </p:nvPr>
        </p:nvSpPr>
        <p:spPr/>
        <p:txBody>
          <a:bodyPr/>
          <a:lstStyle/>
          <a:p>
            <a:endParaRPr lang="en-US"/>
          </a:p>
        </p:txBody>
      </p:sp>
      <p:sp>
        <p:nvSpPr>
          <p:cNvPr id="4" name="Footer Placeholder 3">
            <a:extLst>
              <a:ext uri="{FF2B5EF4-FFF2-40B4-BE49-F238E27FC236}">
                <a16:creationId xmlns:a16="http://schemas.microsoft.com/office/drawing/2014/main" xmlns="" id="{6FDA3EAA-338E-4FA4-ADD5-4DA409992D0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44433984-7FC0-4FAC-8348-31C8387A957F}"/>
              </a:ext>
            </a:extLst>
          </p:cNvPr>
          <p:cNvSpPr>
            <a:spLocks noGrp="1"/>
          </p:cNvSpPr>
          <p:nvPr>
            <p:ph type="sldNum" sz="quarter" idx="12"/>
          </p:nvPr>
        </p:nvSpPr>
        <p:spPr/>
        <p:txBody>
          <a:bodyPr/>
          <a:lstStyle/>
          <a:p>
            <a:fld id="{1AD1F45E-4937-46E5-9C1E-39BA4D08C51D}" type="slidenum">
              <a:rPr lang="en-US" smtClean="0"/>
              <a:t>‹#›</a:t>
            </a:fld>
            <a:endParaRPr lang="en-US"/>
          </a:p>
        </p:txBody>
      </p:sp>
    </p:spTree>
    <p:extLst>
      <p:ext uri="{BB962C8B-B14F-4D97-AF65-F5344CB8AC3E}">
        <p14:creationId xmlns:p14="http://schemas.microsoft.com/office/powerpoint/2010/main" val="10719366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6E271D32-041F-40AB-840C-9A75D616CE71}"/>
              </a:ext>
            </a:extLst>
          </p:cNvPr>
          <p:cNvSpPr>
            <a:spLocks noGrp="1"/>
          </p:cNvSpPr>
          <p:nvPr>
            <p:ph type="dt" sz="half" idx="10"/>
          </p:nvPr>
        </p:nvSpPr>
        <p:spPr/>
        <p:txBody>
          <a:bodyPr/>
          <a:lstStyle/>
          <a:p>
            <a:endParaRPr lang="en-US"/>
          </a:p>
        </p:txBody>
      </p:sp>
      <p:sp>
        <p:nvSpPr>
          <p:cNvPr id="3" name="Footer Placeholder 2">
            <a:extLst>
              <a:ext uri="{FF2B5EF4-FFF2-40B4-BE49-F238E27FC236}">
                <a16:creationId xmlns:a16="http://schemas.microsoft.com/office/drawing/2014/main" xmlns="" id="{091D1762-E4C4-4D4E-AEC5-53137A2AD05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666DF853-E573-46E5-8ED8-173F1E866453}"/>
              </a:ext>
            </a:extLst>
          </p:cNvPr>
          <p:cNvSpPr>
            <a:spLocks noGrp="1"/>
          </p:cNvSpPr>
          <p:nvPr>
            <p:ph type="sldNum" sz="quarter" idx="12"/>
          </p:nvPr>
        </p:nvSpPr>
        <p:spPr/>
        <p:txBody>
          <a:bodyPr/>
          <a:lstStyle/>
          <a:p>
            <a:fld id="{1AD1F45E-4937-46E5-9C1E-39BA4D08C51D}" type="slidenum">
              <a:rPr lang="en-US" smtClean="0"/>
              <a:t>‹#›</a:t>
            </a:fld>
            <a:endParaRPr lang="en-US"/>
          </a:p>
        </p:txBody>
      </p:sp>
    </p:spTree>
    <p:extLst>
      <p:ext uri="{BB962C8B-B14F-4D97-AF65-F5344CB8AC3E}">
        <p14:creationId xmlns:p14="http://schemas.microsoft.com/office/powerpoint/2010/main" val="36333767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FB5D9F8-C15E-4426-B195-7D907480F88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45B38C6E-8592-4135-9BDB-2979C266EE6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D4A740AC-486E-4159-A525-3EB5A4D980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14CB49A0-E945-40FB-8519-917315FFC635}"/>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xmlns="" id="{31576EA7-A27D-4986-91CA-5DA64DCB580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4EA5A981-8A1C-4E16-BE46-85CA460526A8}"/>
              </a:ext>
            </a:extLst>
          </p:cNvPr>
          <p:cNvSpPr>
            <a:spLocks noGrp="1"/>
          </p:cNvSpPr>
          <p:nvPr>
            <p:ph type="sldNum" sz="quarter" idx="12"/>
          </p:nvPr>
        </p:nvSpPr>
        <p:spPr/>
        <p:txBody>
          <a:bodyPr/>
          <a:lstStyle/>
          <a:p>
            <a:fld id="{1AD1F45E-4937-46E5-9C1E-39BA4D08C51D}" type="slidenum">
              <a:rPr lang="en-US" smtClean="0"/>
              <a:t>‹#›</a:t>
            </a:fld>
            <a:endParaRPr lang="en-US"/>
          </a:p>
        </p:txBody>
      </p:sp>
    </p:spTree>
    <p:extLst>
      <p:ext uri="{BB962C8B-B14F-4D97-AF65-F5344CB8AC3E}">
        <p14:creationId xmlns:p14="http://schemas.microsoft.com/office/powerpoint/2010/main" val="14164921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6AF23EB-FC91-4F79-9C42-C2D180F55CC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F055198E-3A62-468B-89A5-79028037BD2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xmlns="" id="{EF8AC7BE-6D72-489E-9138-E457A878918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0511E720-3A01-4CC6-976B-C42223620EA4}"/>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xmlns="" id="{5D33F328-266A-437F-A92A-5E171A4F2BF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6D1817E6-AB07-4CC2-B8A3-386F320AC63D}"/>
              </a:ext>
            </a:extLst>
          </p:cNvPr>
          <p:cNvSpPr>
            <a:spLocks noGrp="1"/>
          </p:cNvSpPr>
          <p:nvPr>
            <p:ph type="sldNum" sz="quarter" idx="12"/>
          </p:nvPr>
        </p:nvSpPr>
        <p:spPr/>
        <p:txBody>
          <a:bodyPr/>
          <a:lstStyle/>
          <a:p>
            <a:fld id="{1AD1F45E-4937-46E5-9C1E-39BA4D08C51D}" type="slidenum">
              <a:rPr lang="en-US" smtClean="0"/>
              <a:t>‹#›</a:t>
            </a:fld>
            <a:endParaRPr lang="en-US"/>
          </a:p>
        </p:txBody>
      </p:sp>
    </p:spTree>
    <p:extLst>
      <p:ext uri="{BB962C8B-B14F-4D97-AF65-F5344CB8AC3E}">
        <p14:creationId xmlns:p14="http://schemas.microsoft.com/office/powerpoint/2010/main" val="23267118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6B3454BF-7E60-44C1-824A-37A764EC9C1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B64775A1-4368-499B-A739-C1AC5E49F64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D68076AF-09D1-4F75-8325-A99FC5ABB14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a:extLst>
              <a:ext uri="{FF2B5EF4-FFF2-40B4-BE49-F238E27FC236}">
                <a16:creationId xmlns:a16="http://schemas.microsoft.com/office/drawing/2014/main" xmlns="" id="{5D60D884-6EC3-4D60-8F5E-E1A1BBDE747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xmlns="" id="{466FF0EB-F5DB-4037-B0F9-E03EA65008E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AD1F45E-4937-46E5-9C1E-39BA4D08C51D}" type="slidenum">
              <a:rPr lang="en-US" smtClean="0"/>
              <a:t>‹#›</a:t>
            </a:fld>
            <a:endParaRPr lang="en-US"/>
          </a:p>
        </p:txBody>
      </p:sp>
      <p:sp>
        <p:nvSpPr>
          <p:cNvPr id="8" name="Rectangle 7">
            <a:extLst>
              <a:ext uri="{FF2B5EF4-FFF2-40B4-BE49-F238E27FC236}">
                <a16:creationId xmlns:a16="http://schemas.microsoft.com/office/drawing/2014/main" xmlns="" id="{F0D35611-613A-42A9-AF4C-227E28A628D4}"/>
              </a:ext>
            </a:extLst>
          </p:cNvPr>
          <p:cNvSpPr/>
          <p:nvPr userDrawn="1"/>
        </p:nvSpPr>
        <p:spPr>
          <a:xfrm>
            <a:off x="0" y="0"/>
            <a:ext cx="12192000" cy="3651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CS211 - Data Structure and Algorithms</a:t>
            </a:r>
          </a:p>
        </p:txBody>
      </p:sp>
      <p:sp>
        <p:nvSpPr>
          <p:cNvPr id="9" name="Rectangle 8">
            <a:extLst>
              <a:ext uri="{FF2B5EF4-FFF2-40B4-BE49-F238E27FC236}">
                <a16:creationId xmlns:a16="http://schemas.microsoft.com/office/drawing/2014/main" xmlns="" id="{E278B5D5-1D46-4E0C-BED0-839079187963}"/>
              </a:ext>
            </a:extLst>
          </p:cNvPr>
          <p:cNvSpPr/>
          <p:nvPr userDrawn="1"/>
        </p:nvSpPr>
        <p:spPr>
          <a:xfrm>
            <a:off x="0" y="6687405"/>
            <a:ext cx="12192000" cy="1705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200" dirty="0"/>
              <a:t>Dr. Sharaf Hussain</a:t>
            </a:r>
          </a:p>
        </p:txBody>
      </p:sp>
    </p:spTree>
    <p:extLst>
      <p:ext uri="{BB962C8B-B14F-4D97-AF65-F5344CB8AC3E}">
        <p14:creationId xmlns:p14="http://schemas.microsoft.com/office/powerpoint/2010/main" val="20500933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microsoft.com/office/2007/relationships/hdphoto" Target="../media/hdphoto2.wdp"/></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6" Type="http://schemas.microsoft.com/office/2007/relationships/hdphoto" Target="../media/hdphoto3.wdp"/><Relationship Id="rId5" Type="http://schemas.openxmlformats.org/officeDocument/2006/relationships/image" Target="../media/image26.png"/><Relationship Id="rId4" Type="http://schemas.openxmlformats.org/officeDocument/2006/relationships/image" Target="../media/image25.png"/></Relationships>
</file>

<file path=ppt/slides/_rels/slide1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9.emf"/></Relationships>
</file>

<file path=ppt/slides/_rels/slide1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3.png"/><Relationship Id="rId1"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17.xml.rels><?xml version="1.0" encoding="UTF-8" standalone="yes"?>
<Relationships xmlns="http://schemas.openxmlformats.org/package/2006/relationships"><Relationship Id="rId3" Type="http://schemas.openxmlformats.org/officeDocument/2006/relationships/image" Target="../media/image37.emf"/><Relationship Id="rId2" Type="http://schemas.openxmlformats.org/officeDocument/2006/relationships/image" Target="../media/image37.png"/><Relationship Id="rId1" Type="http://schemas.openxmlformats.org/officeDocument/2006/relationships/slideLayout" Target="../slideLayouts/slideLayout2.xml"/><Relationship Id="rId5" Type="http://schemas.openxmlformats.org/officeDocument/2006/relationships/image" Target="../media/image39.emf"/><Relationship Id="rId4" Type="http://schemas.openxmlformats.org/officeDocument/2006/relationships/image" Target="../media/image38.emf"/></Relationships>
</file>

<file path=ppt/slides/_rels/slide18.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0.emf"/><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44.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6.xml"/><Relationship Id="rId4" Type="http://schemas.microsoft.com/office/2007/relationships/hdphoto" Target="../media/hdphoto5.wdp"/></Relationships>
</file>

<file path=ppt/slides/_rels/slide23.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 Id="rId4" Type="http://schemas.microsoft.com/office/2007/relationships/hdphoto" Target="../media/hdphoto6.wdp"/></Relationships>
</file>

<file path=ppt/slides/_rels/slide24.xml.rels><?xml version="1.0" encoding="UTF-8" standalone="yes"?>
<Relationships xmlns="http://schemas.openxmlformats.org/package/2006/relationships"><Relationship Id="rId3" Type="http://schemas.microsoft.com/office/2007/relationships/hdphoto" Target="../media/hdphoto6.wdp"/><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microsoft.com/office/2007/relationships/hdphoto" Target="../media/hdphoto7.wdp"/><Relationship Id="rId2" Type="http://schemas.openxmlformats.org/officeDocument/2006/relationships/image" Target="../media/image49.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6.xml"/><Relationship Id="rId4" Type="http://schemas.microsoft.com/office/2007/relationships/hdphoto" Target="../media/hdphoto8.wdp"/></Relationships>
</file>

<file path=ppt/slides/_rels/slide27.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0.png"/><Relationship Id="rId1" Type="http://schemas.openxmlformats.org/officeDocument/2006/relationships/slideLayout" Target="../slideLayouts/slideLayout6.xml"/><Relationship Id="rId6" Type="http://schemas.microsoft.com/office/2007/relationships/hdphoto" Target="../media/hdphoto10.wdp"/><Relationship Id="rId5" Type="http://schemas.openxmlformats.org/officeDocument/2006/relationships/image" Target="../media/image53.png"/><Relationship Id="rId4" Type="http://schemas.microsoft.com/office/2007/relationships/hdphoto" Target="../media/hdphoto9.wdp"/></Relationships>
</file>

<file path=ppt/slides/_rels/slide28.xml.rels><?xml version="1.0" encoding="UTF-8" standalone="yes"?>
<Relationships xmlns="http://schemas.openxmlformats.org/package/2006/relationships"><Relationship Id="rId3" Type="http://schemas.microsoft.com/office/2007/relationships/hdphoto" Target="../media/hdphoto11.wdp"/><Relationship Id="rId2" Type="http://schemas.openxmlformats.org/officeDocument/2006/relationships/image" Target="../media/image54.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microsoft.com/office/2007/relationships/hdphoto" Target="../media/hdphoto12.wdp"/><Relationship Id="rId2" Type="http://schemas.openxmlformats.org/officeDocument/2006/relationships/image" Target="../media/image55.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microsoft.com/office/2007/relationships/hdphoto" Target="../media/hdphoto1.wdp"/></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78E6352-A4D6-41A9-9D50-014A4DC87002}"/>
              </a:ext>
            </a:extLst>
          </p:cNvPr>
          <p:cNvSpPr>
            <a:spLocks noGrp="1"/>
          </p:cNvSpPr>
          <p:nvPr>
            <p:ph type="ctrTitle"/>
          </p:nvPr>
        </p:nvSpPr>
        <p:spPr/>
        <p:txBody>
          <a:bodyPr/>
          <a:lstStyle/>
          <a:p>
            <a:r>
              <a:rPr lang="en-US" dirty="0"/>
              <a:t>Algorithm Analysis</a:t>
            </a:r>
          </a:p>
        </p:txBody>
      </p:sp>
      <p:sp>
        <p:nvSpPr>
          <p:cNvPr id="3" name="Subtitle 2">
            <a:extLst>
              <a:ext uri="{FF2B5EF4-FFF2-40B4-BE49-F238E27FC236}">
                <a16:creationId xmlns:a16="http://schemas.microsoft.com/office/drawing/2014/main" xmlns="" id="{B96C70DA-F2DA-41F0-BB57-FC8648F1B401}"/>
              </a:ext>
            </a:extLst>
          </p:cNvPr>
          <p:cNvSpPr>
            <a:spLocks noGrp="1"/>
          </p:cNvSpPr>
          <p:nvPr>
            <p:ph type="subTitle" idx="1"/>
          </p:nvPr>
        </p:nvSpPr>
        <p:spPr/>
        <p:txBody>
          <a:bodyPr/>
          <a:lstStyle/>
          <a:p>
            <a:r>
              <a:rPr lang="en-US" dirty="0"/>
              <a:t>Lecture # 4</a:t>
            </a:r>
          </a:p>
        </p:txBody>
      </p:sp>
      <p:sp>
        <p:nvSpPr>
          <p:cNvPr id="4" name="Slide Number Placeholder 3">
            <a:extLst>
              <a:ext uri="{FF2B5EF4-FFF2-40B4-BE49-F238E27FC236}">
                <a16:creationId xmlns:a16="http://schemas.microsoft.com/office/drawing/2014/main" xmlns="" id="{9C164528-003F-4728-9E85-43CA1692711C}"/>
              </a:ext>
            </a:extLst>
          </p:cNvPr>
          <p:cNvSpPr>
            <a:spLocks noGrp="1"/>
          </p:cNvSpPr>
          <p:nvPr>
            <p:ph type="sldNum" sz="quarter" idx="12"/>
          </p:nvPr>
        </p:nvSpPr>
        <p:spPr/>
        <p:txBody>
          <a:bodyPr/>
          <a:lstStyle/>
          <a:p>
            <a:fld id="{1AD1F45E-4937-46E5-9C1E-39BA4D08C51D}" type="slidenum">
              <a:rPr lang="en-US" smtClean="0"/>
              <a:t>1</a:t>
            </a:fld>
            <a:endParaRPr lang="en-US"/>
          </a:p>
        </p:txBody>
      </p:sp>
    </p:spTree>
    <p:extLst>
      <p:ext uri="{BB962C8B-B14F-4D97-AF65-F5344CB8AC3E}">
        <p14:creationId xmlns:p14="http://schemas.microsoft.com/office/powerpoint/2010/main" val="143682687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AEB402E-5E87-4807-A252-E00FFFE40940}"/>
              </a:ext>
            </a:extLst>
          </p:cNvPr>
          <p:cNvSpPr>
            <a:spLocks noGrp="1"/>
          </p:cNvSpPr>
          <p:nvPr>
            <p:ph type="title"/>
          </p:nvPr>
        </p:nvSpPr>
        <p:spPr/>
        <p:txBody>
          <a:bodyPr/>
          <a:lstStyle/>
          <a:p>
            <a:r>
              <a:rPr lang="en-US" dirty="0"/>
              <a:t>Complexity Analysis</a:t>
            </a:r>
          </a:p>
        </p:txBody>
      </p:sp>
      <p:sp>
        <p:nvSpPr>
          <p:cNvPr id="3" name="Content Placeholder 2">
            <a:extLst>
              <a:ext uri="{FF2B5EF4-FFF2-40B4-BE49-F238E27FC236}">
                <a16:creationId xmlns:a16="http://schemas.microsoft.com/office/drawing/2014/main" xmlns="" id="{806C88A2-84F6-4022-B493-B724C29F92C9}"/>
              </a:ext>
            </a:extLst>
          </p:cNvPr>
          <p:cNvSpPr>
            <a:spLocks noGrp="1"/>
          </p:cNvSpPr>
          <p:nvPr>
            <p:ph idx="1"/>
          </p:nvPr>
        </p:nvSpPr>
        <p:spPr/>
        <p:txBody>
          <a:bodyPr/>
          <a:lstStyle/>
          <a:p>
            <a:r>
              <a:rPr lang="en-US" dirty="0"/>
              <a:t>Classes of Algorithms</a:t>
            </a:r>
          </a:p>
        </p:txBody>
      </p:sp>
      <p:sp>
        <p:nvSpPr>
          <p:cNvPr id="4" name="Slide Number Placeholder 3">
            <a:extLst>
              <a:ext uri="{FF2B5EF4-FFF2-40B4-BE49-F238E27FC236}">
                <a16:creationId xmlns:a16="http://schemas.microsoft.com/office/drawing/2014/main" xmlns="" id="{24FE658D-ED16-4CDB-B0AD-DC85A74DD434}"/>
              </a:ext>
            </a:extLst>
          </p:cNvPr>
          <p:cNvSpPr>
            <a:spLocks noGrp="1"/>
          </p:cNvSpPr>
          <p:nvPr>
            <p:ph type="sldNum" sz="quarter" idx="12"/>
          </p:nvPr>
        </p:nvSpPr>
        <p:spPr/>
        <p:txBody>
          <a:bodyPr/>
          <a:lstStyle/>
          <a:p>
            <a:fld id="{1AD1F45E-4937-46E5-9C1E-39BA4D08C51D}" type="slidenum">
              <a:rPr lang="en-US" smtClean="0"/>
              <a:t>10</a:t>
            </a:fld>
            <a:endParaRPr lang="en-US"/>
          </a:p>
        </p:txBody>
      </p:sp>
      <p:grpSp>
        <p:nvGrpSpPr>
          <p:cNvPr id="7" name="Group 4">
            <a:extLst>
              <a:ext uri="{FF2B5EF4-FFF2-40B4-BE49-F238E27FC236}">
                <a16:creationId xmlns:a16="http://schemas.microsoft.com/office/drawing/2014/main" xmlns="" id="{07C9C288-2D7E-4396-A6F9-0AF66859F5C5}"/>
              </a:ext>
            </a:extLst>
          </p:cNvPr>
          <p:cNvGrpSpPr>
            <a:grpSpLocks noChangeAspect="1"/>
          </p:cNvGrpSpPr>
          <p:nvPr/>
        </p:nvGrpSpPr>
        <p:grpSpPr bwMode="auto">
          <a:xfrm>
            <a:off x="838200" y="2314670"/>
            <a:ext cx="3875419" cy="3754976"/>
            <a:chOff x="3293" y="1630"/>
            <a:chExt cx="1094" cy="1060"/>
          </a:xfrm>
        </p:grpSpPr>
        <p:sp>
          <p:nvSpPr>
            <p:cNvPr id="8" name="AutoShape 3">
              <a:extLst>
                <a:ext uri="{FF2B5EF4-FFF2-40B4-BE49-F238E27FC236}">
                  <a16:creationId xmlns:a16="http://schemas.microsoft.com/office/drawing/2014/main" xmlns="" id="{2E5EC913-901F-4629-89F7-AC7AA91C56BD}"/>
                </a:ext>
              </a:extLst>
            </p:cNvPr>
            <p:cNvSpPr>
              <a:spLocks noChangeAspect="1" noChangeArrowheads="1" noTextEdit="1"/>
            </p:cNvSpPr>
            <p:nvPr/>
          </p:nvSpPr>
          <p:spPr bwMode="auto">
            <a:xfrm>
              <a:off x="3293" y="1630"/>
              <a:ext cx="1094" cy="10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4101" name="Picture 5">
              <a:extLst>
                <a:ext uri="{FF2B5EF4-FFF2-40B4-BE49-F238E27FC236}">
                  <a16:creationId xmlns:a16="http://schemas.microsoft.com/office/drawing/2014/main" xmlns="" id="{43CDCAEF-0BD2-43BF-96AE-0CDAB9D455D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93" y="1630"/>
              <a:ext cx="1100" cy="10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1" name="Group 8">
            <a:extLst>
              <a:ext uri="{FF2B5EF4-FFF2-40B4-BE49-F238E27FC236}">
                <a16:creationId xmlns:a16="http://schemas.microsoft.com/office/drawing/2014/main" xmlns="" id="{A04F34D5-82D1-4B66-BF3D-7F0E39B81E76}"/>
              </a:ext>
            </a:extLst>
          </p:cNvPr>
          <p:cNvGrpSpPr>
            <a:grpSpLocks noChangeAspect="1"/>
          </p:cNvGrpSpPr>
          <p:nvPr/>
        </p:nvGrpSpPr>
        <p:grpSpPr bwMode="auto">
          <a:xfrm>
            <a:off x="6096000" y="528261"/>
            <a:ext cx="4352737" cy="6010651"/>
            <a:chOff x="3076" y="1105"/>
            <a:chExt cx="1528" cy="2110"/>
          </a:xfrm>
        </p:grpSpPr>
        <p:sp>
          <p:nvSpPr>
            <p:cNvPr id="12" name="AutoShape 7">
              <a:extLst>
                <a:ext uri="{FF2B5EF4-FFF2-40B4-BE49-F238E27FC236}">
                  <a16:creationId xmlns:a16="http://schemas.microsoft.com/office/drawing/2014/main" xmlns="" id="{0F7402A9-F427-48CF-8009-62E7A4A3A572}"/>
                </a:ext>
              </a:extLst>
            </p:cNvPr>
            <p:cNvSpPr>
              <a:spLocks noChangeAspect="1" noChangeArrowheads="1" noTextEdit="1"/>
            </p:cNvSpPr>
            <p:nvPr/>
          </p:nvSpPr>
          <p:spPr bwMode="auto">
            <a:xfrm>
              <a:off x="3076" y="1105"/>
              <a:ext cx="1528" cy="2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4105" name="Picture 9">
              <a:extLst>
                <a:ext uri="{FF2B5EF4-FFF2-40B4-BE49-F238E27FC236}">
                  <a16:creationId xmlns:a16="http://schemas.microsoft.com/office/drawing/2014/main" xmlns="" id="{9EDE7582-9B29-4B48-8F80-3879EDCA3495}"/>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rcRect/>
            <a:stretch>
              <a:fillRect/>
            </a:stretch>
          </p:blipFill>
          <p:spPr bwMode="auto">
            <a:xfrm>
              <a:off x="3076" y="1105"/>
              <a:ext cx="1534" cy="2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321705405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2C06E48-78F3-43D2-B493-ECB1CC940296}"/>
              </a:ext>
            </a:extLst>
          </p:cNvPr>
          <p:cNvSpPr>
            <a:spLocks noGrp="1"/>
          </p:cNvSpPr>
          <p:nvPr>
            <p:ph type="title"/>
          </p:nvPr>
        </p:nvSpPr>
        <p:spPr/>
        <p:txBody>
          <a:bodyPr/>
          <a:lstStyle/>
          <a:p>
            <a:r>
              <a:rPr lang="en-US" dirty="0"/>
              <a:t>Complexity Analysis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xmlns="" id="{18AC0A73-C209-4960-9ACA-E55CE4702129}"/>
                  </a:ext>
                </a:extLst>
              </p:cNvPr>
              <p:cNvSpPr>
                <a:spLocks noGrp="1"/>
              </p:cNvSpPr>
              <p:nvPr>
                <p:ph idx="1"/>
              </p:nvPr>
            </p:nvSpPr>
            <p:spPr/>
            <p:txBody>
              <a:bodyPr/>
              <a:lstStyle/>
              <a:p>
                <a:r>
                  <a:rPr lang="en-US" dirty="0"/>
                  <a:t>Polynomial Algorithms</a:t>
                </a:r>
              </a:p>
              <a:p>
                <a:pPr lvl="1"/>
                <a:r>
                  <a:rPr lang="en-US" dirty="0"/>
                  <a:t>an efficiency expressed as a polynomial of the form are characterized by a time-complexity of </a:t>
                </a:r>
                <a14:m>
                  <m:oMath xmlns:m="http://schemas.openxmlformats.org/officeDocument/2006/math">
                    <m:r>
                      <a:rPr lang="en-US" i="1" smtClean="0">
                        <a:latin typeface="Cambria Math" panose="02040503050406030204" pitchFamily="18" charset="0"/>
                        <a:ea typeface="Cambria Math" panose="02040503050406030204" pitchFamily="18" charset="0"/>
                      </a:rPr>
                      <m:t>𝒪</m:t>
                    </m:r>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𝑛</m:t>
                        </m:r>
                      </m:e>
                      <m:sup>
                        <m:r>
                          <a:rPr lang="en-US" b="0" i="1" smtClean="0">
                            <a:latin typeface="Cambria Math" panose="02040503050406030204" pitchFamily="18" charset="0"/>
                            <a:ea typeface="Cambria Math" panose="02040503050406030204" pitchFamily="18" charset="0"/>
                          </a:rPr>
                          <m:t>𝑚</m:t>
                        </m:r>
                      </m:sup>
                    </m:sSup>
                    <m:r>
                      <a:rPr lang="en-US" b="0" i="1" smtClean="0">
                        <a:latin typeface="Cambria Math" panose="02040503050406030204" pitchFamily="18" charset="0"/>
                        <a:ea typeface="Cambria Math" panose="02040503050406030204" pitchFamily="18" charset="0"/>
                      </a:rPr>
                      <m:t>)</m:t>
                    </m:r>
                  </m:oMath>
                </a14:m>
                <a:r>
                  <a:rPr lang="en-US" dirty="0"/>
                  <a:t> since the dominant term is the highest power of </a:t>
                </a:r>
                <a14:m>
                  <m:oMath xmlns:m="http://schemas.openxmlformats.org/officeDocument/2006/math">
                    <m:r>
                      <a:rPr lang="en-US" b="0" i="1" smtClean="0">
                        <a:latin typeface="Cambria Math" panose="02040503050406030204" pitchFamily="18" charset="0"/>
                      </a:rPr>
                      <m:t>𝑛</m:t>
                    </m:r>
                  </m:oMath>
                </a14:m>
                <a:r>
                  <a:rPr lang="en-US" dirty="0"/>
                  <a:t>.</a:t>
                </a:r>
              </a:p>
              <a:p>
                <a:pPr lvl="1"/>
                <a:endParaRPr lang="en-US" dirty="0"/>
              </a:p>
              <a:p>
                <a:pPr lvl="1"/>
                <a:endParaRPr lang="en-US" dirty="0"/>
              </a:p>
              <a:p>
                <a:pPr lvl="1"/>
                <a:endParaRPr lang="en-US" dirty="0"/>
              </a:p>
              <a:p>
                <a:pPr lvl="1"/>
                <a:r>
                  <a:rPr lang="en-US" dirty="0"/>
                  <a:t>An algorithm whose efficiency is characterized by a dominant term in the form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𝑎</m:t>
                        </m:r>
                      </m:e>
                      <m:sup>
                        <m:r>
                          <a:rPr lang="en-US" b="0" i="1" smtClean="0">
                            <a:latin typeface="Cambria Math" panose="02040503050406030204" pitchFamily="18" charset="0"/>
                          </a:rPr>
                          <m:t>𝑛</m:t>
                        </m:r>
                      </m:sup>
                    </m:sSup>
                  </m:oMath>
                </a14:m>
                <a:r>
                  <a:rPr lang="en-US" dirty="0"/>
                  <a:t> is called exponential.</a:t>
                </a:r>
              </a:p>
              <a:p>
                <a:pPr lvl="1"/>
                <a:r>
                  <a:rPr lang="en-US" dirty="0"/>
                  <a:t>Exponential algorithms are among the worst algorithms in terms of time-complexity.</a:t>
                </a:r>
              </a:p>
            </p:txBody>
          </p:sp>
        </mc:Choice>
        <mc:Fallback xmlns="">
          <p:sp>
            <p:nvSpPr>
              <p:cNvPr id="3" name="Content Placeholder 2">
                <a:extLst>
                  <a:ext uri="{FF2B5EF4-FFF2-40B4-BE49-F238E27FC236}">
                    <a16:creationId xmlns:a16="http://schemas.microsoft.com/office/drawing/2014/main" id="{18AC0A73-C209-4960-9ACA-E55CE4702129}"/>
                  </a:ext>
                </a:extLst>
              </p:cNvPr>
              <p:cNvSpPr>
                <a:spLocks noGrp="1" noRot="1" noChangeAspect="1" noMove="1" noResize="1" noEditPoints="1" noAdjustHandles="1" noChangeArrowheads="1" noChangeShapeType="1" noTextEdit="1"/>
              </p:cNvSpPr>
              <p:nvPr>
                <p:ph idx="1"/>
              </p:nvPr>
            </p:nvSpPr>
            <p:spPr>
              <a:blipFill>
                <a:blip r:embed="rId3"/>
                <a:stretch>
                  <a:fillRect l="-1043" t="-2241" r="-580"/>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xmlns="" id="{24450A87-E1E5-4378-9CD6-089A2C421B40}"/>
              </a:ext>
            </a:extLst>
          </p:cNvPr>
          <p:cNvSpPr>
            <a:spLocks noGrp="1"/>
          </p:cNvSpPr>
          <p:nvPr>
            <p:ph type="sldNum" sz="quarter" idx="12"/>
          </p:nvPr>
        </p:nvSpPr>
        <p:spPr/>
        <p:txBody>
          <a:bodyPr/>
          <a:lstStyle/>
          <a:p>
            <a:fld id="{1AD1F45E-4937-46E5-9C1E-39BA4D08C51D}" type="slidenum">
              <a:rPr lang="en-US" smtClean="0"/>
              <a:t>11</a:t>
            </a:fld>
            <a:endParaRPr lang="en-US"/>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xmlns="" id="{F1A06329-9E01-4FCA-BBD9-AE76E998A243}"/>
                  </a:ext>
                </a:extLst>
              </p:cNvPr>
              <p:cNvSpPr txBox="1"/>
              <p:nvPr/>
            </p:nvSpPr>
            <p:spPr>
              <a:xfrm>
                <a:off x="2348631" y="3198167"/>
                <a:ext cx="7729104"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solidFill>
                                <a:srgbClr val="FF0000"/>
                              </a:solidFill>
                              <a:latin typeface="Cambria Math" panose="02040503050406030204" pitchFamily="18" charset="0"/>
                            </a:rPr>
                          </m:ctrlPr>
                        </m:sSubPr>
                        <m:e>
                          <m:r>
                            <a:rPr lang="en-US" sz="2400" b="0" i="1" smtClean="0">
                              <a:solidFill>
                                <a:srgbClr val="FF0000"/>
                              </a:solidFill>
                              <a:latin typeface="Cambria Math" panose="02040503050406030204" pitchFamily="18" charset="0"/>
                            </a:rPr>
                            <m:t>𝑎</m:t>
                          </m:r>
                        </m:e>
                        <m:sub>
                          <m:r>
                            <a:rPr lang="en-US" sz="2400" b="0" i="1" smtClean="0">
                              <a:solidFill>
                                <a:srgbClr val="FF0000"/>
                              </a:solidFill>
                              <a:latin typeface="Cambria Math" panose="02040503050406030204" pitchFamily="18" charset="0"/>
                            </a:rPr>
                            <m:t>𝑚</m:t>
                          </m:r>
                        </m:sub>
                      </m:sSub>
                      <m:sSup>
                        <m:sSupPr>
                          <m:ctrlPr>
                            <a:rPr lang="en-US" sz="2400" b="0" i="1" smtClean="0">
                              <a:solidFill>
                                <a:srgbClr val="FF0000"/>
                              </a:solidFill>
                              <a:latin typeface="Cambria Math" panose="02040503050406030204" pitchFamily="18" charset="0"/>
                            </a:rPr>
                          </m:ctrlPr>
                        </m:sSupPr>
                        <m:e>
                          <m:r>
                            <a:rPr lang="en-US" sz="2400" b="0" i="1" smtClean="0">
                              <a:solidFill>
                                <a:srgbClr val="FF0000"/>
                              </a:solidFill>
                              <a:latin typeface="Cambria Math" panose="02040503050406030204" pitchFamily="18" charset="0"/>
                            </a:rPr>
                            <m:t>𝑛</m:t>
                          </m:r>
                        </m:e>
                        <m:sup>
                          <m:r>
                            <a:rPr lang="en-US" sz="2400" b="0" i="1" smtClean="0">
                              <a:solidFill>
                                <a:srgbClr val="FF0000"/>
                              </a:solidFill>
                              <a:latin typeface="Cambria Math" panose="02040503050406030204" pitchFamily="18" charset="0"/>
                            </a:rPr>
                            <m:t>𝑚</m:t>
                          </m:r>
                        </m:sup>
                      </m:sSup>
                      <m:r>
                        <a:rPr lang="en-US" sz="2400" b="0" i="1" smtClean="0">
                          <a:solidFill>
                            <a:srgbClr val="FF0000"/>
                          </a:solidFill>
                          <a:latin typeface="Cambria Math" panose="02040503050406030204" pitchFamily="18" charset="0"/>
                        </a:rPr>
                        <m:t>+</m:t>
                      </m:r>
                      <m:sSub>
                        <m:sSubPr>
                          <m:ctrlPr>
                            <a:rPr lang="en-US" sz="2400" b="0" i="1" smtClean="0">
                              <a:solidFill>
                                <a:srgbClr val="FF0000"/>
                              </a:solidFill>
                              <a:latin typeface="Cambria Math" panose="02040503050406030204" pitchFamily="18" charset="0"/>
                            </a:rPr>
                          </m:ctrlPr>
                        </m:sSubPr>
                        <m:e>
                          <m:r>
                            <a:rPr lang="en-US" sz="2400" b="0" i="1" smtClean="0">
                              <a:solidFill>
                                <a:srgbClr val="FF0000"/>
                              </a:solidFill>
                              <a:latin typeface="Cambria Math" panose="02040503050406030204" pitchFamily="18" charset="0"/>
                            </a:rPr>
                            <m:t>𝑎</m:t>
                          </m:r>
                        </m:e>
                        <m:sub>
                          <m:r>
                            <a:rPr lang="en-US" sz="2400" b="0" i="1" smtClean="0">
                              <a:solidFill>
                                <a:srgbClr val="FF0000"/>
                              </a:solidFill>
                              <a:latin typeface="Cambria Math" panose="02040503050406030204" pitchFamily="18" charset="0"/>
                            </a:rPr>
                            <m:t>𝑚</m:t>
                          </m:r>
                          <m:r>
                            <a:rPr lang="en-US" sz="2400" b="0" i="1" smtClean="0">
                              <a:solidFill>
                                <a:srgbClr val="FF0000"/>
                              </a:solidFill>
                              <a:latin typeface="Cambria Math" panose="02040503050406030204" pitchFamily="18" charset="0"/>
                            </a:rPr>
                            <m:t>−1</m:t>
                          </m:r>
                        </m:sub>
                      </m:sSub>
                      <m:sSup>
                        <m:sSupPr>
                          <m:ctrlPr>
                            <a:rPr lang="en-US" sz="2400" b="0" i="1" smtClean="0">
                              <a:solidFill>
                                <a:srgbClr val="FF0000"/>
                              </a:solidFill>
                              <a:latin typeface="Cambria Math" panose="02040503050406030204" pitchFamily="18" charset="0"/>
                            </a:rPr>
                          </m:ctrlPr>
                        </m:sSupPr>
                        <m:e>
                          <m:r>
                            <a:rPr lang="en-US" sz="2400" b="0" i="1" smtClean="0">
                              <a:solidFill>
                                <a:srgbClr val="FF0000"/>
                              </a:solidFill>
                              <a:latin typeface="Cambria Math" panose="02040503050406030204" pitchFamily="18" charset="0"/>
                            </a:rPr>
                            <m:t>𝑛</m:t>
                          </m:r>
                        </m:e>
                        <m:sup>
                          <m:r>
                            <a:rPr lang="en-US" sz="2400" b="0" i="1" smtClean="0">
                              <a:solidFill>
                                <a:srgbClr val="FF0000"/>
                              </a:solidFill>
                              <a:latin typeface="Cambria Math" panose="02040503050406030204" pitchFamily="18" charset="0"/>
                            </a:rPr>
                            <m:t>𝑚</m:t>
                          </m:r>
                          <m:r>
                            <a:rPr lang="en-US" sz="2400" b="0" i="1" smtClean="0">
                              <a:solidFill>
                                <a:srgbClr val="FF0000"/>
                              </a:solidFill>
                              <a:latin typeface="Cambria Math" panose="02040503050406030204" pitchFamily="18" charset="0"/>
                            </a:rPr>
                            <m:t>−1</m:t>
                          </m:r>
                        </m:sup>
                      </m:sSup>
                      <m:r>
                        <a:rPr lang="en-US" sz="2400" b="0" i="1" smtClean="0">
                          <a:solidFill>
                            <a:srgbClr val="FF0000"/>
                          </a:solidFill>
                          <a:latin typeface="Cambria Math" panose="02040503050406030204" pitchFamily="18" charset="0"/>
                        </a:rPr>
                        <m:t>+</m:t>
                      </m:r>
                      <m:sSub>
                        <m:sSubPr>
                          <m:ctrlPr>
                            <a:rPr lang="en-US" sz="2400" i="1">
                              <a:solidFill>
                                <a:srgbClr val="FF0000"/>
                              </a:solidFill>
                              <a:latin typeface="Cambria Math" panose="02040503050406030204" pitchFamily="18" charset="0"/>
                            </a:rPr>
                          </m:ctrlPr>
                        </m:sSubPr>
                        <m:e>
                          <m:r>
                            <a:rPr lang="en-US" sz="2400" i="1">
                              <a:solidFill>
                                <a:srgbClr val="FF0000"/>
                              </a:solidFill>
                              <a:latin typeface="Cambria Math" panose="02040503050406030204" pitchFamily="18" charset="0"/>
                            </a:rPr>
                            <m:t>𝑎</m:t>
                          </m:r>
                        </m:e>
                        <m:sub>
                          <m:r>
                            <a:rPr lang="en-US" sz="2400" i="1">
                              <a:solidFill>
                                <a:srgbClr val="FF0000"/>
                              </a:solidFill>
                              <a:latin typeface="Cambria Math" panose="02040503050406030204" pitchFamily="18" charset="0"/>
                            </a:rPr>
                            <m:t>𝑚</m:t>
                          </m:r>
                          <m:r>
                            <a:rPr lang="en-US" sz="2400" i="1">
                              <a:solidFill>
                                <a:srgbClr val="FF0000"/>
                              </a:solidFill>
                              <a:latin typeface="Cambria Math" panose="02040503050406030204" pitchFamily="18" charset="0"/>
                            </a:rPr>
                            <m:t>−2</m:t>
                          </m:r>
                        </m:sub>
                      </m:sSub>
                      <m:sSup>
                        <m:sSupPr>
                          <m:ctrlPr>
                            <a:rPr lang="en-US" sz="2400" i="1">
                              <a:solidFill>
                                <a:srgbClr val="FF0000"/>
                              </a:solidFill>
                              <a:latin typeface="Cambria Math" panose="02040503050406030204" pitchFamily="18" charset="0"/>
                            </a:rPr>
                          </m:ctrlPr>
                        </m:sSupPr>
                        <m:e>
                          <m:r>
                            <a:rPr lang="en-US" sz="2400" i="1">
                              <a:solidFill>
                                <a:srgbClr val="FF0000"/>
                              </a:solidFill>
                              <a:latin typeface="Cambria Math" panose="02040503050406030204" pitchFamily="18" charset="0"/>
                            </a:rPr>
                            <m:t>𝑛</m:t>
                          </m:r>
                        </m:e>
                        <m:sup>
                          <m:r>
                            <a:rPr lang="en-US" sz="2400" i="1">
                              <a:solidFill>
                                <a:srgbClr val="FF0000"/>
                              </a:solidFill>
                              <a:latin typeface="Cambria Math" panose="02040503050406030204" pitchFamily="18" charset="0"/>
                            </a:rPr>
                            <m:t>𝑚</m:t>
                          </m:r>
                          <m:r>
                            <a:rPr lang="en-US" sz="2400" i="1">
                              <a:solidFill>
                                <a:srgbClr val="FF0000"/>
                              </a:solidFill>
                              <a:latin typeface="Cambria Math" panose="02040503050406030204" pitchFamily="18" charset="0"/>
                            </a:rPr>
                            <m:t>−2</m:t>
                          </m:r>
                        </m:sup>
                      </m:sSup>
                      <m:r>
                        <a:rPr lang="en-US" sz="2400" b="0" i="1" smtClean="0">
                          <a:solidFill>
                            <a:srgbClr val="FF0000"/>
                          </a:solidFill>
                          <a:latin typeface="Cambria Math" panose="02040503050406030204" pitchFamily="18" charset="0"/>
                        </a:rPr>
                        <m:t>+…+</m:t>
                      </m:r>
                      <m:sSub>
                        <m:sSubPr>
                          <m:ctrlPr>
                            <a:rPr lang="en-US" sz="2400" b="0" i="1" smtClean="0">
                              <a:solidFill>
                                <a:srgbClr val="FF0000"/>
                              </a:solidFill>
                              <a:latin typeface="Cambria Math" panose="02040503050406030204" pitchFamily="18" charset="0"/>
                            </a:rPr>
                          </m:ctrlPr>
                        </m:sSubPr>
                        <m:e>
                          <m:r>
                            <a:rPr lang="en-US" sz="2400" b="0" i="1" smtClean="0">
                              <a:solidFill>
                                <a:srgbClr val="FF0000"/>
                              </a:solidFill>
                              <a:latin typeface="Cambria Math" panose="02040503050406030204" pitchFamily="18" charset="0"/>
                            </a:rPr>
                            <m:t>𝑎</m:t>
                          </m:r>
                        </m:e>
                        <m:sub>
                          <m:r>
                            <a:rPr lang="en-US" sz="2400" b="0" i="1" smtClean="0">
                              <a:solidFill>
                                <a:srgbClr val="FF0000"/>
                              </a:solidFill>
                              <a:latin typeface="Cambria Math" panose="02040503050406030204" pitchFamily="18" charset="0"/>
                            </a:rPr>
                            <m:t>2</m:t>
                          </m:r>
                        </m:sub>
                      </m:sSub>
                      <m:sSup>
                        <m:sSupPr>
                          <m:ctrlPr>
                            <a:rPr lang="en-US" sz="2400" b="0" i="1" smtClean="0">
                              <a:solidFill>
                                <a:srgbClr val="FF0000"/>
                              </a:solidFill>
                              <a:latin typeface="Cambria Math" panose="02040503050406030204" pitchFamily="18" charset="0"/>
                            </a:rPr>
                          </m:ctrlPr>
                        </m:sSupPr>
                        <m:e>
                          <m:r>
                            <a:rPr lang="en-US" sz="2400" b="0" i="1" smtClean="0">
                              <a:solidFill>
                                <a:srgbClr val="FF0000"/>
                              </a:solidFill>
                              <a:latin typeface="Cambria Math" panose="02040503050406030204" pitchFamily="18" charset="0"/>
                            </a:rPr>
                            <m:t>𝑛</m:t>
                          </m:r>
                        </m:e>
                        <m:sup>
                          <m:r>
                            <a:rPr lang="en-US" sz="2400" b="0" i="1" smtClean="0">
                              <a:solidFill>
                                <a:srgbClr val="FF0000"/>
                              </a:solidFill>
                              <a:latin typeface="Cambria Math" panose="02040503050406030204" pitchFamily="18" charset="0"/>
                            </a:rPr>
                            <m:t>2</m:t>
                          </m:r>
                        </m:sup>
                      </m:sSup>
                      <m:r>
                        <a:rPr lang="en-US" sz="2400" b="0" i="1" smtClean="0">
                          <a:solidFill>
                            <a:srgbClr val="FF0000"/>
                          </a:solidFill>
                          <a:latin typeface="Cambria Math" panose="02040503050406030204" pitchFamily="18" charset="0"/>
                        </a:rPr>
                        <m:t>+</m:t>
                      </m:r>
                      <m:sSub>
                        <m:sSubPr>
                          <m:ctrlPr>
                            <a:rPr lang="en-US" sz="2400" b="0" i="1" smtClean="0">
                              <a:solidFill>
                                <a:srgbClr val="FF0000"/>
                              </a:solidFill>
                              <a:latin typeface="Cambria Math" panose="02040503050406030204" pitchFamily="18" charset="0"/>
                            </a:rPr>
                          </m:ctrlPr>
                        </m:sSubPr>
                        <m:e>
                          <m:r>
                            <a:rPr lang="en-US" sz="2400" b="0" i="1" smtClean="0">
                              <a:solidFill>
                                <a:srgbClr val="FF0000"/>
                              </a:solidFill>
                              <a:latin typeface="Cambria Math" panose="02040503050406030204" pitchFamily="18" charset="0"/>
                            </a:rPr>
                            <m:t>𝑎</m:t>
                          </m:r>
                        </m:e>
                        <m:sub>
                          <m:r>
                            <a:rPr lang="en-US" sz="2400" b="0" i="1" smtClean="0">
                              <a:solidFill>
                                <a:srgbClr val="FF0000"/>
                              </a:solidFill>
                              <a:latin typeface="Cambria Math" panose="02040503050406030204" pitchFamily="18" charset="0"/>
                            </a:rPr>
                            <m:t>1</m:t>
                          </m:r>
                        </m:sub>
                      </m:sSub>
                      <m:r>
                        <a:rPr lang="en-US" sz="2400" b="0" i="1" smtClean="0">
                          <a:solidFill>
                            <a:srgbClr val="FF0000"/>
                          </a:solidFill>
                          <a:latin typeface="Cambria Math" panose="02040503050406030204" pitchFamily="18" charset="0"/>
                        </a:rPr>
                        <m:t>𝑛</m:t>
                      </m:r>
                      <m:r>
                        <a:rPr lang="en-US" sz="2400" b="0" i="1" smtClean="0">
                          <a:solidFill>
                            <a:srgbClr val="FF0000"/>
                          </a:solidFill>
                          <a:latin typeface="Cambria Math" panose="02040503050406030204" pitchFamily="18" charset="0"/>
                        </a:rPr>
                        <m:t>+</m:t>
                      </m:r>
                      <m:sSub>
                        <m:sSubPr>
                          <m:ctrlPr>
                            <a:rPr lang="en-US" sz="2400" b="0" i="1" smtClean="0">
                              <a:solidFill>
                                <a:srgbClr val="FF0000"/>
                              </a:solidFill>
                              <a:latin typeface="Cambria Math" panose="02040503050406030204" pitchFamily="18" charset="0"/>
                            </a:rPr>
                          </m:ctrlPr>
                        </m:sSubPr>
                        <m:e>
                          <m:r>
                            <a:rPr lang="en-US" sz="2400" b="0" i="1" smtClean="0">
                              <a:solidFill>
                                <a:srgbClr val="FF0000"/>
                              </a:solidFill>
                              <a:latin typeface="Cambria Math" panose="02040503050406030204" pitchFamily="18" charset="0"/>
                            </a:rPr>
                            <m:t>𝑎</m:t>
                          </m:r>
                        </m:e>
                        <m:sub>
                          <m:r>
                            <a:rPr lang="en-US" sz="2400" b="0" i="1" smtClean="0">
                              <a:solidFill>
                                <a:srgbClr val="FF0000"/>
                              </a:solidFill>
                              <a:latin typeface="Cambria Math" panose="02040503050406030204" pitchFamily="18" charset="0"/>
                            </a:rPr>
                            <m:t>0</m:t>
                          </m:r>
                        </m:sub>
                      </m:sSub>
                    </m:oMath>
                  </m:oMathPara>
                </a14:m>
                <a:endParaRPr lang="en-US" sz="2400" dirty="0">
                  <a:solidFill>
                    <a:srgbClr val="FF0000"/>
                  </a:solidFill>
                </a:endParaRPr>
              </a:p>
            </p:txBody>
          </p:sp>
        </mc:Choice>
        <mc:Fallback xmlns="">
          <p:sp>
            <p:nvSpPr>
              <p:cNvPr id="5" name="TextBox 4">
                <a:extLst>
                  <a:ext uri="{FF2B5EF4-FFF2-40B4-BE49-F238E27FC236}">
                    <a16:creationId xmlns:a16="http://schemas.microsoft.com/office/drawing/2014/main" id="{F1A06329-9E01-4FCA-BBD9-AE76E998A243}"/>
                  </a:ext>
                </a:extLst>
              </p:cNvPr>
              <p:cNvSpPr txBox="1">
                <a:spLocks noRot="1" noChangeAspect="1" noMove="1" noResize="1" noEditPoints="1" noAdjustHandles="1" noChangeArrowheads="1" noChangeShapeType="1" noTextEdit="1"/>
              </p:cNvSpPr>
              <p:nvPr/>
            </p:nvSpPr>
            <p:spPr>
              <a:xfrm>
                <a:off x="2348631" y="3198167"/>
                <a:ext cx="7729104" cy="461665"/>
              </a:xfrm>
              <a:prstGeom prst="rect">
                <a:avLst/>
              </a:prstGeom>
              <a:blipFill>
                <a:blip r:embed="rId4"/>
                <a:stretch>
                  <a:fillRect b="-1333"/>
                </a:stretch>
              </a:blipFill>
            </p:spPr>
            <p:txBody>
              <a:bodyPr/>
              <a:lstStyle/>
              <a:p>
                <a:r>
                  <a:rPr lang="en-US">
                    <a:noFill/>
                  </a:rPr>
                  <a:t> </a:t>
                </a:r>
              </a:p>
            </p:txBody>
          </p:sp>
        </mc:Fallback>
      </mc:AlternateContent>
    </p:spTree>
    <p:extLst>
      <p:ext uri="{BB962C8B-B14F-4D97-AF65-F5344CB8AC3E}">
        <p14:creationId xmlns:p14="http://schemas.microsoft.com/office/powerpoint/2010/main" val="37829802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7894AC6-20DB-40EA-A5A2-3FF8AEA3493C}"/>
              </a:ext>
            </a:extLst>
          </p:cNvPr>
          <p:cNvSpPr>
            <a:spLocks noGrp="1"/>
          </p:cNvSpPr>
          <p:nvPr>
            <p:ph type="title"/>
          </p:nvPr>
        </p:nvSpPr>
        <p:spPr/>
        <p:txBody>
          <a:bodyPr/>
          <a:lstStyle/>
          <a:p>
            <a:r>
              <a:rPr lang="en-US" dirty="0"/>
              <a:t>Evaluating Python Code</a:t>
            </a:r>
          </a:p>
        </p:txBody>
      </p:sp>
      <mc:AlternateContent xmlns:mc="http://schemas.openxmlformats.org/markup-compatibility/2006" xmlns:a14="http://schemas.microsoft.com/office/drawing/2010/main">
        <mc:Choice Requires="a14">
          <p:sp>
            <p:nvSpPr>
              <p:cNvPr id="7" name="Content Placeholder 6">
                <a:extLst>
                  <a:ext uri="{FF2B5EF4-FFF2-40B4-BE49-F238E27FC236}">
                    <a16:creationId xmlns:a16="http://schemas.microsoft.com/office/drawing/2014/main" xmlns="" id="{81C1C058-53DE-474A-9DA6-CBD961FD133C}"/>
                  </a:ext>
                </a:extLst>
              </p:cNvPr>
              <p:cNvSpPr>
                <a:spLocks noGrp="1"/>
              </p:cNvSpPr>
              <p:nvPr>
                <p:ph idx="1"/>
              </p:nvPr>
            </p:nvSpPr>
            <p:spPr>
              <a:xfrm>
                <a:off x="838200" y="1825625"/>
                <a:ext cx="10515600" cy="4667250"/>
              </a:xfrm>
            </p:spPr>
            <p:txBody>
              <a:bodyPr>
                <a:normAutofit/>
              </a:bodyPr>
              <a:lstStyle/>
              <a:p>
                <a:r>
                  <a:rPr lang="en-US" dirty="0"/>
                  <a:t>Constant Time</a:t>
                </a:r>
              </a:p>
              <a:p>
                <a:pPr lvl="1"/>
                <a14:m>
                  <m:oMath xmlns:m="http://schemas.openxmlformats.org/officeDocument/2006/math">
                    <m:r>
                      <a:rPr lang="en-US" i="1" smtClean="0">
                        <a:latin typeface="Cambria Math" panose="02040503050406030204" pitchFamily="18" charset="0"/>
                        <a:ea typeface="Cambria Math" panose="02040503050406030204" pitchFamily="18" charset="0"/>
                      </a:rPr>
                      <m:t>𝒪</m:t>
                    </m:r>
                    <m:r>
                      <a:rPr lang="en-US" b="0" i="1" smtClean="0">
                        <a:latin typeface="Cambria Math" panose="02040503050406030204" pitchFamily="18" charset="0"/>
                        <a:ea typeface="Cambria Math" panose="02040503050406030204" pitchFamily="18" charset="0"/>
                      </a:rPr>
                      <m:t>(1)</m:t>
                    </m:r>
                  </m:oMath>
                </a14:m>
                <a:endParaRPr lang="en-US" dirty="0"/>
              </a:p>
              <a:p>
                <a:r>
                  <a:rPr lang="en-US" dirty="0"/>
                  <a:t>Linear Time</a:t>
                </a:r>
              </a:p>
              <a:p>
                <a14:m>
                  <m:oMath xmlns:m="http://schemas.openxmlformats.org/officeDocument/2006/math">
                    <m:r>
                      <a:rPr lang="en-US" b="0" i="1" smtClean="0">
                        <a:latin typeface="Cambria Math" panose="02040503050406030204" pitchFamily="18" charset="0"/>
                        <a:ea typeface="Cambria Math" panose="02040503050406030204" pitchFamily="18" charset="0"/>
                      </a:rPr>
                      <m:t>𝑇</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𝑛</m:t>
                        </m:r>
                      </m:e>
                    </m:d>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𝑛</m:t>
                    </m:r>
                    <m:r>
                      <a:rPr lang="en-US" b="0" i="1" smtClean="0">
                        <a:latin typeface="Cambria Math" panose="02040503050406030204" pitchFamily="18" charset="0"/>
                        <a:ea typeface="Cambria Math" panose="02040503050406030204" pitchFamily="18" charset="0"/>
                      </a:rPr>
                      <m:t>, </m:t>
                    </m:r>
                    <m:r>
                      <a:rPr lang="en-US" i="1" smtClean="0">
                        <a:latin typeface="Cambria Math" panose="02040503050406030204" pitchFamily="18" charset="0"/>
                        <a:ea typeface="Cambria Math" panose="02040503050406030204" pitchFamily="18" charset="0"/>
                      </a:rPr>
                      <m:t>𝒪</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𝑛</m:t>
                        </m:r>
                      </m:e>
                    </m:d>
                  </m:oMath>
                </a14:m>
                <a:endParaRPr lang="en-US" b="0" dirty="0">
                  <a:ea typeface="Cambria Math" panose="02040503050406030204" pitchFamily="18" charset="0"/>
                </a:endParaRPr>
              </a:p>
              <a:p>
                <a14:m>
                  <m:oMath xmlns:m="http://schemas.openxmlformats.org/officeDocument/2006/math">
                    <m:r>
                      <a:rPr lang="en-US" b="0" i="1" smtClean="0">
                        <a:latin typeface="Cambria Math" panose="02040503050406030204" pitchFamily="18" charset="0"/>
                        <a:ea typeface="Cambria Math" panose="02040503050406030204" pitchFamily="18" charset="0"/>
                      </a:rPr>
                      <m:t>𝑇</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𝑛</m:t>
                        </m:r>
                      </m:e>
                    </m:d>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𝑛</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𝑛</m:t>
                    </m:r>
                    <m:r>
                      <a:rPr lang="en-US" b="0" i="1" smtClean="0">
                        <a:latin typeface="Cambria Math" panose="02040503050406030204" pitchFamily="18" charset="0"/>
                        <a:ea typeface="Cambria Math" panose="02040503050406030204" pitchFamily="18" charset="0"/>
                      </a:rPr>
                      <m:t>=2</m:t>
                    </m:r>
                    <m:r>
                      <a:rPr lang="en-US" b="0" i="1" smtClean="0">
                        <a:latin typeface="Cambria Math" panose="02040503050406030204" pitchFamily="18" charset="0"/>
                        <a:ea typeface="Cambria Math" panose="02040503050406030204" pitchFamily="18" charset="0"/>
                      </a:rPr>
                      <m:t>𝑛</m:t>
                    </m:r>
                    <m:r>
                      <a:rPr lang="en-US" b="0" i="1" smtClean="0">
                        <a:latin typeface="Cambria Math" panose="02040503050406030204" pitchFamily="18" charset="0"/>
                        <a:ea typeface="Cambria Math" panose="02040503050406030204" pitchFamily="18" charset="0"/>
                      </a:rPr>
                      <m:t>,</m:t>
                    </m:r>
                    <m:r>
                      <a:rPr lang="en-US" i="1" smtClean="0">
                        <a:latin typeface="Cambria Math" panose="02040503050406030204" pitchFamily="18" charset="0"/>
                        <a:ea typeface="Cambria Math" panose="02040503050406030204" pitchFamily="18" charset="0"/>
                      </a:rPr>
                      <m:t>𝒪</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𝑛</m:t>
                    </m:r>
                    <m:r>
                      <a:rPr lang="en-US" b="0" i="1" smtClean="0">
                        <a:latin typeface="Cambria Math" panose="02040503050406030204" pitchFamily="18" charset="0"/>
                        <a:ea typeface="Cambria Math" panose="02040503050406030204" pitchFamily="18" charset="0"/>
                      </a:rPr>
                      <m:t>)</m:t>
                    </m:r>
                  </m:oMath>
                </a14:m>
                <a:endParaRPr lang="en-US" dirty="0"/>
              </a:p>
              <a:p>
                <a:pPr lvl="1"/>
                <a:endParaRPr lang="en-US" dirty="0"/>
              </a:p>
            </p:txBody>
          </p:sp>
        </mc:Choice>
        <mc:Fallback xmlns="">
          <p:sp>
            <p:nvSpPr>
              <p:cNvPr id="7" name="Content Placeholder 6">
                <a:extLst>
                  <a:ext uri="{FF2B5EF4-FFF2-40B4-BE49-F238E27FC236}">
                    <a16:creationId xmlns:a16="http://schemas.microsoft.com/office/drawing/2014/main" id="{81C1C058-53DE-474A-9DA6-CBD961FD133C}"/>
                  </a:ext>
                </a:extLst>
              </p:cNvPr>
              <p:cNvSpPr>
                <a:spLocks noGrp="1" noRot="1" noChangeAspect="1" noMove="1" noResize="1" noEditPoints="1" noAdjustHandles="1" noChangeArrowheads="1" noChangeShapeType="1" noTextEdit="1"/>
              </p:cNvSpPr>
              <p:nvPr>
                <p:ph idx="1"/>
              </p:nvPr>
            </p:nvSpPr>
            <p:spPr>
              <a:xfrm>
                <a:off x="838200" y="1825625"/>
                <a:ext cx="10515600" cy="4667250"/>
              </a:xfrm>
              <a:blipFill>
                <a:blip r:embed="rId2"/>
                <a:stretch>
                  <a:fillRect l="-1043" t="-2089"/>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xmlns="" id="{B8DE1045-BFE5-4AF6-8A29-EF13F9A5498E}"/>
              </a:ext>
            </a:extLst>
          </p:cNvPr>
          <p:cNvSpPr>
            <a:spLocks noGrp="1"/>
          </p:cNvSpPr>
          <p:nvPr>
            <p:ph type="sldNum" sz="quarter" idx="12"/>
          </p:nvPr>
        </p:nvSpPr>
        <p:spPr/>
        <p:txBody>
          <a:bodyPr/>
          <a:lstStyle/>
          <a:p>
            <a:fld id="{1AD1F45E-4937-46E5-9C1E-39BA4D08C51D}" type="slidenum">
              <a:rPr lang="en-US" smtClean="0"/>
              <a:t>12</a:t>
            </a:fld>
            <a:endParaRPr lang="en-US"/>
          </a:p>
        </p:txBody>
      </p:sp>
      <p:grpSp>
        <p:nvGrpSpPr>
          <p:cNvPr id="12" name="Group 4">
            <a:extLst>
              <a:ext uri="{FF2B5EF4-FFF2-40B4-BE49-F238E27FC236}">
                <a16:creationId xmlns:a16="http://schemas.microsoft.com/office/drawing/2014/main" xmlns="" id="{5E322010-7124-49BB-AA42-CE721F707970}"/>
              </a:ext>
            </a:extLst>
          </p:cNvPr>
          <p:cNvGrpSpPr>
            <a:grpSpLocks noChangeAspect="1"/>
          </p:cNvGrpSpPr>
          <p:nvPr/>
        </p:nvGrpSpPr>
        <p:grpSpPr bwMode="auto">
          <a:xfrm>
            <a:off x="8258412" y="2210451"/>
            <a:ext cx="3447576" cy="1586129"/>
            <a:chOff x="992" y="1982"/>
            <a:chExt cx="1415" cy="651"/>
          </a:xfrm>
        </p:grpSpPr>
        <p:sp>
          <p:nvSpPr>
            <p:cNvPr id="13" name="AutoShape 3">
              <a:extLst>
                <a:ext uri="{FF2B5EF4-FFF2-40B4-BE49-F238E27FC236}">
                  <a16:creationId xmlns:a16="http://schemas.microsoft.com/office/drawing/2014/main" xmlns="" id="{955131EE-1669-4D79-A817-63E67C0873A8}"/>
                </a:ext>
              </a:extLst>
            </p:cNvPr>
            <p:cNvSpPr>
              <a:spLocks noChangeAspect="1" noChangeArrowheads="1" noTextEdit="1"/>
            </p:cNvSpPr>
            <p:nvPr/>
          </p:nvSpPr>
          <p:spPr bwMode="auto">
            <a:xfrm>
              <a:off x="992" y="1982"/>
              <a:ext cx="1415" cy="6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2053" name="Picture 5">
              <a:extLst>
                <a:ext uri="{FF2B5EF4-FFF2-40B4-BE49-F238E27FC236}">
                  <a16:creationId xmlns:a16="http://schemas.microsoft.com/office/drawing/2014/main" xmlns="" id="{5FA8E654-DC0E-40F9-8E96-0A1F79F54495}"/>
                </a:ext>
              </a:extLst>
            </p:cNvPr>
            <p:cNvPicPr>
              <a:picLocks noChangeAspect="1" noChangeArrowheads="1"/>
            </p:cNvPicPr>
            <p:nvPr/>
          </p:nvPicPr>
          <p:blipFill>
            <a:blip r:embed="rId3">
              <a:biLevel thresh="75000"/>
              <a:extLst>
                <a:ext uri="{28A0092B-C50C-407E-A947-70E740481C1C}">
                  <a14:useLocalDpi xmlns:a14="http://schemas.microsoft.com/office/drawing/2010/main" val="0"/>
                </a:ext>
              </a:extLst>
            </a:blip>
            <a:srcRect/>
            <a:stretch>
              <a:fillRect/>
            </a:stretch>
          </p:blipFill>
          <p:spPr bwMode="auto">
            <a:xfrm>
              <a:off x="992" y="1982"/>
              <a:ext cx="1421" cy="6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6" name="Group 8">
            <a:extLst>
              <a:ext uri="{FF2B5EF4-FFF2-40B4-BE49-F238E27FC236}">
                <a16:creationId xmlns:a16="http://schemas.microsoft.com/office/drawing/2014/main" xmlns="" id="{9E705A6D-D463-4DFB-9C0E-DB75C1C726B8}"/>
              </a:ext>
            </a:extLst>
          </p:cNvPr>
          <p:cNvGrpSpPr>
            <a:grpSpLocks noChangeAspect="1"/>
          </p:cNvGrpSpPr>
          <p:nvPr/>
        </p:nvGrpSpPr>
        <p:grpSpPr bwMode="auto">
          <a:xfrm>
            <a:off x="8258412" y="4025180"/>
            <a:ext cx="3510569" cy="2263702"/>
            <a:chOff x="4226" y="2160"/>
            <a:chExt cx="2396" cy="1545"/>
          </a:xfrm>
        </p:grpSpPr>
        <p:sp>
          <p:nvSpPr>
            <p:cNvPr id="17" name="AutoShape 7">
              <a:extLst>
                <a:ext uri="{FF2B5EF4-FFF2-40B4-BE49-F238E27FC236}">
                  <a16:creationId xmlns:a16="http://schemas.microsoft.com/office/drawing/2014/main" xmlns="" id="{EFD6B7C7-EA8B-4418-8D45-63ACE76E534C}"/>
                </a:ext>
              </a:extLst>
            </p:cNvPr>
            <p:cNvSpPr>
              <a:spLocks noChangeAspect="1" noChangeArrowheads="1" noTextEdit="1"/>
            </p:cNvSpPr>
            <p:nvPr/>
          </p:nvSpPr>
          <p:spPr bwMode="auto">
            <a:xfrm>
              <a:off x="4226" y="2160"/>
              <a:ext cx="2396" cy="1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2057" name="Picture 9">
              <a:extLst>
                <a:ext uri="{FF2B5EF4-FFF2-40B4-BE49-F238E27FC236}">
                  <a16:creationId xmlns:a16="http://schemas.microsoft.com/office/drawing/2014/main" xmlns="" id="{7097E0A8-5A3C-4A6D-B335-9D3D54213A44}"/>
                </a:ext>
              </a:extLst>
            </p:cNvPr>
            <p:cNvPicPr>
              <a:picLocks noChangeAspect="1" noChangeArrowheads="1"/>
            </p:cNvPicPr>
            <p:nvPr/>
          </p:nvPicPr>
          <p:blipFill>
            <a:blip r:embed="rId4">
              <a:biLevel thresh="75000"/>
              <a:extLst>
                <a:ext uri="{28A0092B-C50C-407E-A947-70E740481C1C}">
                  <a14:useLocalDpi xmlns:a14="http://schemas.microsoft.com/office/drawing/2010/main" val="0"/>
                </a:ext>
              </a:extLst>
            </a:blip>
            <a:srcRect/>
            <a:stretch>
              <a:fillRect/>
            </a:stretch>
          </p:blipFill>
          <p:spPr bwMode="auto">
            <a:xfrm>
              <a:off x="4226" y="2160"/>
              <a:ext cx="2406" cy="15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0" name="Group 12">
            <a:extLst>
              <a:ext uri="{FF2B5EF4-FFF2-40B4-BE49-F238E27FC236}">
                <a16:creationId xmlns:a16="http://schemas.microsoft.com/office/drawing/2014/main" xmlns="" id="{A88B7504-5BD3-4C21-B3A2-12B28C9807B2}"/>
              </a:ext>
            </a:extLst>
          </p:cNvPr>
          <p:cNvGrpSpPr>
            <a:grpSpLocks noChangeAspect="1"/>
          </p:cNvGrpSpPr>
          <p:nvPr/>
        </p:nvGrpSpPr>
        <p:grpSpPr bwMode="auto">
          <a:xfrm>
            <a:off x="8258412" y="915193"/>
            <a:ext cx="3361706" cy="721091"/>
            <a:chOff x="3509" y="2089"/>
            <a:chExt cx="662" cy="142"/>
          </a:xfrm>
        </p:grpSpPr>
        <p:sp>
          <p:nvSpPr>
            <p:cNvPr id="21" name="AutoShape 11">
              <a:extLst>
                <a:ext uri="{FF2B5EF4-FFF2-40B4-BE49-F238E27FC236}">
                  <a16:creationId xmlns:a16="http://schemas.microsoft.com/office/drawing/2014/main" xmlns="" id="{1AD080AC-A642-4D6E-94FF-53638B31FADE}"/>
                </a:ext>
              </a:extLst>
            </p:cNvPr>
            <p:cNvSpPr>
              <a:spLocks noChangeAspect="1" noChangeArrowheads="1" noTextEdit="1"/>
            </p:cNvSpPr>
            <p:nvPr/>
          </p:nvSpPr>
          <p:spPr bwMode="auto">
            <a:xfrm>
              <a:off x="3509" y="2089"/>
              <a:ext cx="662" cy="1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2061" name="Picture 13">
              <a:extLst>
                <a:ext uri="{FF2B5EF4-FFF2-40B4-BE49-F238E27FC236}">
                  <a16:creationId xmlns:a16="http://schemas.microsoft.com/office/drawing/2014/main" xmlns="" id="{49183BA4-80BE-4702-8F1E-9B51F106A5E2}"/>
                </a:ext>
              </a:extLst>
            </p:cNvPr>
            <p:cNvPicPr>
              <a:picLocks noChangeAspect="1" noChangeArrowheads="1"/>
            </p:cNvPicPr>
            <p:nvPr/>
          </p:nvPicPr>
          <p:blipFill>
            <a:blip r:embed="rId5">
              <a:duotone>
                <a:prstClr val="black"/>
                <a:schemeClr val="accent6">
                  <a:tint val="45000"/>
                  <a:satMod val="400000"/>
                </a:schemeClr>
              </a:duotone>
              <a:extLst>
                <a:ext uri="{BEBA8EAE-BF5A-486C-A8C5-ECC9F3942E4B}">
                  <a14:imgProps xmlns:a14="http://schemas.microsoft.com/office/drawing/2010/main">
                    <a14:imgLayer r:embed="rId6">
                      <a14:imgEffect>
                        <a14:brightnessContrast bright="-20000" contrast="40000"/>
                      </a14:imgEffect>
                    </a14:imgLayer>
                  </a14:imgProps>
                </a:ext>
                <a:ext uri="{28A0092B-C50C-407E-A947-70E740481C1C}">
                  <a14:useLocalDpi xmlns:a14="http://schemas.microsoft.com/office/drawing/2010/main" val="0"/>
                </a:ext>
              </a:extLst>
            </a:blip>
            <a:srcRect/>
            <a:stretch>
              <a:fillRect/>
            </a:stretch>
          </p:blipFill>
          <p:spPr bwMode="auto">
            <a:xfrm>
              <a:off x="3509" y="2089"/>
              <a:ext cx="668" cy="1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22951324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anim calcmode="lin" valueType="num">
                                      <p:cBhvr additive="base">
                                        <p:cTn id="13"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xEl>
                                              <p:pRg st="2" end="2"/>
                                            </p:txEl>
                                          </p:spTgt>
                                        </p:tgtEl>
                                        <p:attrNameLst>
                                          <p:attrName>style.visibility</p:attrName>
                                        </p:attrNameLst>
                                      </p:cBhvr>
                                      <p:to>
                                        <p:strVal val="visible"/>
                                      </p:to>
                                    </p:set>
                                    <p:anim calcmode="lin" valueType="num">
                                      <p:cBhvr additive="base">
                                        <p:cTn id="19"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xEl>
                                              <p:pRg st="3" end="3"/>
                                            </p:txEl>
                                          </p:spTgt>
                                        </p:tgtEl>
                                        <p:attrNameLst>
                                          <p:attrName>style.visibility</p:attrName>
                                        </p:attrNameLst>
                                      </p:cBhvr>
                                      <p:to>
                                        <p:strVal val="visible"/>
                                      </p:to>
                                    </p:set>
                                    <p:anim calcmode="lin" valueType="num">
                                      <p:cBhvr additive="base">
                                        <p:cTn id="25"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7">
                                            <p:txEl>
                                              <p:pRg st="4" end="4"/>
                                            </p:txEl>
                                          </p:spTgt>
                                        </p:tgtEl>
                                        <p:attrNameLst>
                                          <p:attrName>style.visibility</p:attrName>
                                        </p:attrNameLst>
                                      </p:cBhvr>
                                      <p:to>
                                        <p:strVal val="visible"/>
                                      </p:to>
                                    </p:set>
                                    <p:anim calcmode="lin" valueType="num">
                                      <p:cBhvr additive="base">
                                        <p:cTn id="31"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7">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bldLvl="2"/>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4D97967-4883-4178-A306-314FFAB2DCDE}"/>
              </a:ext>
            </a:extLst>
          </p:cNvPr>
          <p:cNvSpPr>
            <a:spLocks noGrp="1"/>
          </p:cNvSpPr>
          <p:nvPr>
            <p:ph type="title"/>
          </p:nvPr>
        </p:nvSpPr>
        <p:spPr/>
        <p:txBody>
          <a:bodyPr/>
          <a:lstStyle/>
          <a:p>
            <a:r>
              <a:rPr lang="en-US" dirty="0"/>
              <a:t>Evaluating Python Code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xmlns="" id="{82D783D7-8EAE-4231-8925-B16ECF058146}"/>
                  </a:ext>
                </a:extLst>
              </p:cNvPr>
              <p:cNvSpPr>
                <a:spLocks noGrp="1"/>
              </p:cNvSpPr>
              <p:nvPr>
                <p:ph idx="1"/>
              </p:nvPr>
            </p:nvSpPr>
            <p:spPr/>
            <p:txBody>
              <a:bodyPr/>
              <a:lstStyle/>
              <a:p>
                <a:r>
                  <a:rPr lang="en-US" dirty="0"/>
                  <a:t>Quadratic Time Examples</a:t>
                </a:r>
              </a:p>
              <a:p>
                <a:pPr lvl="1"/>
                <a14:m>
                  <m:oMath xmlns:m="http://schemas.openxmlformats.org/officeDocument/2006/math">
                    <m:r>
                      <a:rPr lang="en-US" b="0" i="1" smtClean="0">
                        <a:latin typeface="Cambria Math" panose="02040503050406030204" pitchFamily="18" charset="0"/>
                      </a:rPr>
                      <m:t>𝑇</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e>
                    </m:d>
                    <m:r>
                      <a:rPr lang="en-US" b="0" i="1" smtClean="0">
                        <a:latin typeface="Cambria Math" panose="02040503050406030204" pitchFamily="18" charset="0"/>
                      </a:rPr>
                      <m:t>=</m:t>
                    </m:r>
                    <m:r>
                      <a:rPr lang="en-US" b="0" i="1" smtClean="0">
                        <a:latin typeface="Cambria Math" panose="02040503050406030204" pitchFamily="18" charset="0"/>
                      </a:rPr>
                      <m:t>𝑛</m:t>
                    </m:r>
                    <m:r>
                      <a:rPr lang="en-US" b="0" i="1" smtClean="0">
                        <a:latin typeface="Cambria Math" panose="02040503050406030204" pitchFamily="18" charset="0"/>
                      </a:rPr>
                      <m:t>∗</m:t>
                    </m:r>
                    <m:r>
                      <a:rPr lang="en-US" b="0" i="1" smtClean="0">
                        <a:latin typeface="Cambria Math" panose="02040503050406030204" pitchFamily="18" charset="0"/>
                      </a:rPr>
                      <m:t>𝑛</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2</m:t>
                        </m:r>
                      </m:sup>
                    </m:sSup>
                    <m:r>
                      <a:rPr lang="en-US" b="0" i="1" smtClean="0">
                        <a:latin typeface="Cambria Math" panose="02040503050406030204" pitchFamily="18" charset="0"/>
                      </a:rPr>
                      <m:t>,</m:t>
                    </m:r>
                    <m:r>
                      <a:rPr lang="en-US" b="0" i="1" smtClean="0">
                        <a:latin typeface="Cambria Math" panose="02040503050406030204" pitchFamily="18" charset="0"/>
                      </a:rPr>
                      <m:t>𝒪</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2</m:t>
                        </m:r>
                      </m:sup>
                    </m:sSup>
                    <m:r>
                      <a:rPr lang="en-US" b="0" i="1" smtClean="0">
                        <a:latin typeface="Cambria Math" panose="02040503050406030204" pitchFamily="18" charset="0"/>
                      </a:rPr>
                      <m:t>)</m:t>
                    </m:r>
                  </m:oMath>
                </a14:m>
                <a:endParaRPr lang="en-US" dirty="0"/>
              </a:p>
              <a:p>
                <a:pPr lvl="1"/>
                <a14:m>
                  <m:oMath xmlns:m="http://schemas.openxmlformats.org/officeDocument/2006/math">
                    <m:r>
                      <a:rPr lang="en-US" b="0" i="1" smtClean="0">
                        <a:latin typeface="Cambria Math" panose="02040503050406030204" pitchFamily="18" charset="0"/>
                      </a:rPr>
                      <m:t>𝑇</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e>
                    </m:d>
                    <m:r>
                      <a:rPr lang="en-US" b="0" i="1" smtClean="0">
                        <a:latin typeface="Cambria Math" panose="02040503050406030204" pitchFamily="18" charset="0"/>
                      </a:rPr>
                      <m:t>=</m:t>
                    </m:r>
                    <m:r>
                      <a:rPr lang="en-US" b="0" i="1" smtClean="0">
                        <a:latin typeface="Cambria Math" panose="02040503050406030204" pitchFamily="18" charset="0"/>
                      </a:rPr>
                      <m:t>𝑛</m:t>
                    </m:r>
                    <m:r>
                      <a:rPr lang="en-US" b="0" i="1" smtClean="0">
                        <a:latin typeface="Cambria Math" panose="02040503050406030204" pitchFamily="18" charset="0"/>
                      </a:rPr>
                      <m:t>, </m:t>
                    </m:r>
                    <m:r>
                      <a:rPr lang="en-US" b="0" i="1" smtClean="0">
                        <a:latin typeface="Cambria Math" panose="02040503050406030204" pitchFamily="18" charset="0"/>
                      </a:rPr>
                      <m:t>𝒪</m:t>
                    </m:r>
                    <m:r>
                      <a:rPr lang="en-US" b="0" i="1" smtClean="0">
                        <a:latin typeface="Cambria Math" panose="02040503050406030204" pitchFamily="18" charset="0"/>
                      </a:rPr>
                      <m:t>(</m:t>
                    </m:r>
                    <m:r>
                      <a:rPr lang="en-US" b="0" i="1" smtClean="0">
                        <a:latin typeface="Cambria Math" panose="02040503050406030204" pitchFamily="18" charset="0"/>
                      </a:rPr>
                      <m:t>𝑛</m:t>
                    </m:r>
                    <m:r>
                      <a:rPr lang="en-US" b="0" i="1" smtClean="0">
                        <a:latin typeface="Cambria Math" panose="02040503050406030204" pitchFamily="18" charset="0"/>
                      </a:rPr>
                      <m:t>)</m:t>
                    </m:r>
                  </m:oMath>
                </a14:m>
                <a:endParaRPr lang="en-US" dirty="0"/>
              </a:p>
              <a:p>
                <a:pPr lvl="1"/>
                <a14:m>
                  <m:oMath xmlns:m="http://schemas.openxmlformats.org/officeDocument/2006/math">
                    <m:r>
                      <a:rPr lang="en-US" b="0" i="1" smtClean="0">
                        <a:latin typeface="Cambria Math" panose="02040503050406030204" pitchFamily="18" charset="0"/>
                      </a:rPr>
                      <m:t>𝑇</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𝑛</m:t>
                        </m:r>
                        <m:r>
                          <a:rPr lang="en-US" b="0" i="1" smtClean="0">
                            <a:latin typeface="Cambria Math" panose="02040503050406030204" pitchFamily="18" charset="0"/>
                          </a:rPr>
                          <m:t>(</m:t>
                        </m:r>
                        <m:r>
                          <a:rPr lang="en-US" b="0" i="1" smtClean="0">
                            <a:latin typeface="Cambria Math" panose="02040503050406030204" pitchFamily="18" charset="0"/>
                          </a:rPr>
                          <m:t>𝑛</m:t>
                        </m:r>
                        <m:r>
                          <a:rPr lang="en-US" b="0" i="1" smtClean="0">
                            <a:latin typeface="Cambria Math" panose="02040503050406030204" pitchFamily="18" charset="0"/>
                          </a:rPr>
                          <m:t>+1)</m:t>
                        </m:r>
                      </m:num>
                      <m:den>
                        <m:r>
                          <a:rPr lang="en-US" b="0" i="1" smtClean="0">
                            <a:latin typeface="Cambria Math" panose="02040503050406030204" pitchFamily="18" charset="0"/>
                          </a:rPr>
                          <m:t>2</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2</m:t>
                            </m:r>
                          </m:sup>
                        </m:sSup>
                        <m:r>
                          <a:rPr lang="en-US" b="0" i="1" smtClean="0">
                            <a:latin typeface="Cambria Math" panose="02040503050406030204" pitchFamily="18" charset="0"/>
                          </a:rPr>
                          <m:t>+</m:t>
                        </m:r>
                        <m:r>
                          <a:rPr lang="en-US" b="0" i="1" smtClean="0">
                            <a:latin typeface="Cambria Math" panose="02040503050406030204" pitchFamily="18" charset="0"/>
                          </a:rPr>
                          <m:t>𝑛</m:t>
                        </m:r>
                      </m:num>
                      <m:den>
                        <m:r>
                          <a:rPr lang="en-US" b="0" i="1" smtClean="0">
                            <a:latin typeface="Cambria Math" panose="02040503050406030204" pitchFamily="18" charset="0"/>
                          </a:rPr>
                          <m:t>2</m:t>
                        </m:r>
                      </m:den>
                    </m:f>
                    <m:r>
                      <a:rPr lang="en-US" b="0" i="1" smtClean="0">
                        <a:latin typeface="Cambria Math" panose="02040503050406030204" pitchFamily="18" charset="0"/>
                      </a:rPr>
                      <m:t>,</m:t>
                    </m:r>
                    <m:r>
                      <a:rPr lang="en-US" b="0" i="1" smtClean="0">
                        <a:latin typeface="Cambria Math" panose="02040503050406030204" pitchFamily="18" charset="0"/>
                      </a:rPr>
                      <m:t>𝒪</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2</m:t>
                        </m:r>
                      </m:sup>
                    </m:sSup>
                    <m:r>
                      <a:rPr lang="en-US" b="0" i="1" smtClean="0">
                        <a:latin typeface="Cambria Math" panose="02040503050406030204" pitchFamily="18" charset="0"/>
                      </a:rPr>
                      <m:t>)</m:t>
                    </m:r>
                  </m:oMath>
                </a14:m>
                <a:endParaRPr lang="en-US" dirty="0"/>
              </a:p>
            </p:txBody>
          </p:sp>
        </mc:Choice>
        <mc:Fallback xmlns="">
          <p:sp>
            <p:nvSpPr>
              <p:cNvPr id="3" name="Content Placeholder 2">
                <a:extLst>
                  <a:ext uri="{FF2B5EF4-FFF2-40B4-BE49-F238E27FC236}">
                    <a16:creationId xmlns:a16="http://schemas.microsoft.com/office/drawing/2014/main" id="{82D783D7-8EAE-4231-8925-B16ECF058146}"/>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xmlns="" id="{A3023278-4F1A-453A-A931-F141FF76E7A1}"/>
              </a:ext>
            </a:extLst>
          </p:cNvPr>
          <p:cNvSpPr>
            <a:spLocks noGrp="1"/>
          </p:cNvSpPr>
          <p:nvPr>
            <p:ph type="sldNum" sz="quarter" idx="12"/>
          </p:nvPr>
        </p:nvSpPr>
        <p:spPr/>
        <p:txBody>
          <a:bodyPr/>
          <a:lstStyle/>
          <a:p>
            <a:fld id="{1AD1F45E-4937-46E5-9C1E-39BA4D08C51D}" type="slidenum">
              <a:rPr lang="en-US" smtClean="0"/>
              <a:t>13</a:t>
            </a:fld>
            <a:endParaRPr lang="en-US"/>
          </a:p>
        </p:txBody>
      </p:sp>
      <p:grpSp>
        <p:nvGrpSpPr>
          <p:cNvPr id="7" name="Group 4">
            <a:extLst>
              <a:ext uri="{FF2B5EF4-FFF2-40B4-BE49-F238E27FC236}">
                <a16:creationId xmlns:a16="http://schemas.microsoft.com/office/drawing/2014/main" xmlns="" id="{C3ACE7C5-5344-4272-943E-D1B6771B6401}"/>
              </a:ext>
            </a:extLst>
          </p:cNvPr>
          <p:cNvGrpSpPr>
            <a:grpSpLocks noChangeAspect="1"/>
          </p:cNvGrpSpPr>
          <p:nvPr/>
        </p:nvGrpSpPr>
        <p:grpSpPr bwMode="auto">
          <a:xfrm>
            <a:off x="7752457" y="488071"/>
            <a:ext cx="3840348" cy="1846223"/>
            <a:chOff x="3087" y="1798"/>
            <a:chExt cx="1506" cy="724"/>
          </a:xfrm>
        </p:grpSpPr>
        <p:sp>
          <p:nvSpPr>
            <p:cNvPr id="8" name="AutoShape 3">
              <a:extLst>
                <a:ext uri="{FF2B5EF4-FFF2-40B4-BE49-F238E27FC236}">
                  <a16:creationId xmlns:a16="http://schemas.microsoft.com/office/drawing/2014/main" xmlns="" id="{D006892C-8977-4296-97A7-BA14B26B97E8}"/>
                </a:ext>
              </a:extLst>
            </p:cNvPr>
            <p:cNvSpPr>
              <a:spLocks noChangeAspect="1" noChangeArrowheads="1" noTextEdit="1"/>
            </p:cNvSpPr>
            <p:nvPr/>
          </p:nvSpPr>
          <p:spPr bwMode="auto">
            <a:xfrm>
              <a:off x="3087" y="1798"/>
              <a:ext cx="1506" cy="7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3077" name="Picture 5">
              <a:extLst>
                <a:ext uri="{FF2B5EF4-FFF2-40B4-BE49-F238E27FC236}">
                  <a16:creationId xmlns:a16="http://schemas.microsoft.com/office/drawing/2014/main" xmlns="" id="{F85F231C-6B07-4E79-BEDA-F0C0232B7718}"/>
                </a:ext>
              </a:extLst>
            </p:cNvPr>
            <p:cNvPicPr>
              <a:picLocks noChangeAspect="1" noChangeArrowheads="1"/>
            </p:cNvPicPr>
            <p:nvPr/>
          </p:nvPicPr>
          <p:blipFill>
            <a:blip r:embed="rId3">
              <a:duotone>
                <a:prstClr val="black"/>
                <a:schemeClr val="accent1">
                  <a:tint val="45000"/>
                  <a:satMod val="400000"/>
                </a:schemeClr>
              </a:duotone>
              <a:extLst>
                <a:ext uri="{28A0092B-C50C-407E-A947-70E740481C1C}">
                  <a14:useLocalDpi xmlns:a14="http://schemas.microsoft.com/office/drawing/2010/main" val="0"/>
                </a:ext>
              </a:extLst>
            </a:blip>
            <a:srcRect/>
            <a:stretch>
              <a:fillRect/>
            </a:stretch>
          </p:blipFill>
          <p:spPr bwMode="auto">
            <a:xfrm>
              <a:off x="3087" y="1798"/>
              <a:ext cx="1512" cy="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10" name="Picture 9">
            <a:extLst>
              <a:ext uri="{FF2B5EF4-FFF2-40B4-BE49-F238E27FC236}">
                <a16:creationId xmlns:a16="http://schemas.microsoft.com/office/drawing/2014/main" xmlns="" id="{DDF9D28E-01E0-4620-8689-120375019A7D}"/>
              </a:ext>
            </a:extLst>
          </p:cNvPr>
          <p:cNvPicPr>
            <a:picLocks noChangeAspect="1"/>
          </p:cNvPicPr>
          <p:nvPr/>
        </p:nvPicPr>
        <p:blipFill>
          <a:blip r:embed="rId4">
            <a:duotone>
              <a:prstClr val="black"/>
              <a:schemeClr val="accent2">
                <a:tint val="45000"/>
                <a:satMod val="400000"/>
              </a:schemeClr>
            </a:duotone>
          </a:blip>
          <a:stretch>
            <a:fillRect/>
          </a:stretch>
        </p:blipFill>
        <p:spPr>
          <a:xfrm>
            <a:off x="7753125" y="2574191"/>
            <a:ext cx="3833544" cy="1833434"/>
          </a:xfrm>
          <a:prstGeom prst="rect">
            <a:avLst/>
          </a:prstGeom>
        </p:spPr>
      </p:pic>
      <p:grpSp>
        <p:nvGrpSpPr>
          <p:cNvPr id="13" name="Group 8">
            <a:extLst>
              <a:ext uri="{FF2B5EF4-FFF2-40B4-BE49-F238E27FC236}">
                <a16:creationId xmlns:a16="http://schemas.microsoft.com/office/drawing/2014/main" xmlns="" id="{1DABF208-6523-417C-A30F-81C66D58B42F}"/>
              </a:ext>
            </a:extLst>
          </p:cNvPr>
          <p:cNvGrpSpPr>
            <a:grpSpLocks noChangeAspect="1"/>
          </p:cNvGrpSpPr>
          <p:nvPr/>
        </p:nvGrpSpPr>
        <p:grpSpPr bwMode="auto">
          <a:xfrm>
            <a:off x="7752457" y="4627106"/>
            <a:ext cx="3820632" cy="1729243"/>
            <a:chOff x="2996" y="1778"/>
            <a:chExt cx="1688" cy="764"/>
          </a:xfrm>
        </p:grpSpPr>
        <p:sp>
          <p:nvSpPr>
            <p:cNvPr id="14" name="AutoShape 7">
              <a:extLst>
                <a:ext uri="{FF2B5EF4-FFF2-40B4-BE49-F238E27FC236}">
                  <a16:creationId xmlns:a16="http://schemas.microsoft.com/office/drawing/2014/main" xmlns="" id="{DC27865B-B73C-4439-A813-ED1B83C53CF4}"/>
                </a:ext>
              </a:extLst>
            </p:cNvPr>
            <p:cNvSpPr>
              <a:spLocks noChangeAspect="1" noChangeArrowheads="1" noTextEdit="1"/>
            </p:cNvSpPr>
            <p:nvPr/>
          </p:nvSpPr>
          <p:spPr bwMode="auto">
            <a:xfrm>
              <a:off x="2996" y="1778"/>
              <a:ext cx="1688" cy="7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3081" name="Picture 9">
              <a:extLst>
                <a:ext uri="{FF2B5EF4-FFF2-40B4-BE49-F238E27FC236}">
                  <a16:creationId xmlns:a16="http://schemas.microsoft.com/office/drawing/2014/main" xmlns="" id="{2379B643-1EDA-4257-97BA-44281AFB2E30}"/>
                </a:ext>
              </a:extLst>
            </p:cNvPr>
            <p:cNvPicPr>
              <a:picLocks noChangeAspect="1" noChangeArrowheads="1"/>
            </p:cNvPicPr>
            <p:nvPr/>
          </p:nvPicPr>
          <p:blipFill>
            <a:blip r:embed="rId5">
              <a:duotone>
                <a:prstClr val="black"/>
                <a:schemeClr val="accent6">
                  <a:tint val="45000"/>
                  <a:satMod val="400000"/>
                </a:schemeClr>
              </a:duotone>
              <a:extLst>
                <a:ext uri="{28A0092B-C50C-407E-A947-70E740481C1C}">
                  <a14:useLocalDpi xmlns:a14="http://schemas.microsoft.com/office/drawing/2010/main" val="0"/>
                </a:ext>
              </a:extLst>
            </a:blip>
            <a:srcRect/>
            <a:stretch>
              <a:fillRect/>
            </a:stretch>
          </p:blipFill>
          <p:spPr bwMode="auto">
            <a:xfrm>
              <a:off x="2996" y="1778"/>
              <a:ext cx="1694" cy="7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41392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bldLvl="2"/>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90778BA-B02C-4E0F-A9D0-46710DCF19AE}"/>
              </a:ext>
            </a:extLst>
          </p:cNvPr>
          <p:cNvSpPr>
            <a:spLocks noGrp="1"/>
          </p:cNvSpPr>
          <p:nvPr>
            <p:ph type="title"/>
          </p:nvPr>
        </p:nvSpPr>
        <p:spPr/>
        <p:txBody>
          <a:bodyPr/>
          <a:lstStyle/>
          <a:p>
            <a:r>
              <a:rPr lang="en-US" dirty="0"/>
              <a:t>Evaluating Python Code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xmlns="" id="{562CDC53-84CE-4C18-BB71-C6BED28AF388}"/>
                  </a:ext>
                </a:extLst>
              </p:cNvPr>
              <p:cNvSpPr>
                <a:spLocks noGrp="1"/>
              </p:cNvSpPr>
              <p:nvPr>
                <p:ph idx="1"/>
              </p:nvPr>
            </p:nvSpPr>
            <p:spPr/>
            <p:txBody>
              <a:bodyPr/>
              <a:lstStyle/>
              <a:p>
                <a:r>
                  <a:rPr lang="en-US" dirty="0"/>
                  <a:t>Logarithmic Time Examples</a:t>
                </a:r>
              </a:p>
              <a:p>
                <a:pPr lvl="1"/>
                <a14:m>
                  <m:oMath xmlns:m="http://schemas.openxmlformats.org/officeDocument/2006/math">
                    <m:r>
                      <a:rPr lang="en-US" b="0" i="1" smtClean="0">
                        <a:latin typeface="Cambria Math" panose="02040503050406030204" pitchFamily="18" charset="0"/>
                      </a:rPr>
                      <m:t>𝑇</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e>
                    </m:d>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func>
                          <m:funcPr>
                            <m:ctrlPr>
                              <a:rPr lang="en-US" b="0" i="1" smtClean="0">
                                <a:latin typeface="Cambria Math" panose="02040503050406030204" pitchFamily="18" charset="0"/>
                              </a:rPr>
                            </m:ctrlPr>
                          </m:funcPr>
                          <m:fName>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log</m:t>
                                </m:r>
                              </m:e>
                              <m:sub>
                                <m:r>
                                  <a:rPr lang="en-US" b="0" i="1" smtClean="0">
                                    <a:latin typeface="Cambria Math" panose="02040503050406030204" pitchFamily="18" charset="0"/>
                                  </a:rPr>
                                  <m:t>2</m:t>
                                </m:r>
                              </m:sub>
                            </m:sSub>
                          </m:fName>
                          <m:e>
                            <m:r>
                              <a:rPr lang="en-US" b="0" i="1" smtClean="0">
                                <a:latin typeface="Cambria Math" panose="02040503050406030204" pitchFamily="18" charset="0"/>
                              </a:rPr>
                              <m:t>𝑛</m:t>
                            </m:r>
                          </m:e>
                        </m:func>
                      </m:e>
                    </m:d>
                    <m:r>
                      <a:rPr lang="en-US" b="0" i="1" smtClean="0">
                        <a:latin typeface="Cambria Math" panose="02040503050406030204" pitchFamily="18" charset="0"/>
                      </a:rPr>
                      <m:t>+1,</m:t>
                    </m:r>
                    <m:r>
                      <a:rPr lang="en-US" b="0" i="1" smtClean="0">
                        <a:latin typeface="Cambria Math" panose="02040503050406030204" pitchFamily="18" charset="0"/>
                      </a:rPr>
                      <m:t>𝒪</m:t>
                    </m:r>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log</m:t>
                            </m:r>
                          </m:e>
                          <m:sub>
                            <m:r>
                              <a:rPr lang="en-US" b="0" i="1" smtClean="0">
                                <a:latin typeface="Cambria Math" panose="02040503050406030204" pitchFamily="18" charset="0"/>
                              </a:rPr>
                              <m:t>2</m:t>
                            </m:r>
                          </m:sub>
                        </m:sSub>
                      </m:fName>
                      <m:e>
                        <m:r>
                          <a:rPr lang="en-US" b="0" i="1" smtClean="0">
                            <a:latin typeface="Cambria Math" panose="02040503050406030204" pitchFamily="18" charset="0"/>
                          </a:rPr>
                          <m:t>𝑛</m:t>
                        </m:r>
                      </m:e>
                    </m:func>
                    <m:r>
                      <a:rPr lang="en-US" b="0" i="1" smtClean="0">
                        <a:latin typeface="Cambria Math" panose="02040503050406030204" pitchFamily="18" charset="0"/>
                      </a:rPr>
                      <m:t>)</m:t>
                    </m:r>
                  </m:oMath>
                </a14:m>
                <a:endParaRPr lang="en-US" dirty="0"/>
              </a:p>
              <a:p>
                <a:pPr lvl="1"/>
                <a14:m>
                  <m:oMath xmlns:m="http://schemas.openxmlformats.org/officeDocument/2006/math">
                    <m:r>
                      <a:rPr lang="en-US" b="0" i="1" smtClean="0">
                        <a:latin typeface="Cambria Math" panose="02040503050406030204" pitchFamily="18" charset="0"/>
                      </a:rPr>
                      <m:t>𝒪</m:t>
                    </m:r>
                    <m:r>
                      <a:rPr lang="en-US" b="0" i="1" smtClean="0">
                        <a:latin typeface="Cambria Math" panose="02040503050406030204" pitchFamily="18" charset="0"/>
                      </a:rPr>
                      <m:t>(</m:t>
                    </m:r>
                    <m:r>
                      <a:rPr lang="en-US" b="0" i="1" smtClean="0">
                        <a:latin typeface="Cambria Math" panose="02040503050406030204" pitchFamily="18" charset="0"/>
                      </a:rPr>
                      <m:t>𝑛</m:t>
                    </m:r>
                    <m:func>
                      <m:funcPr>
                        <m:ctrlPr>
                          <a:rPr lang="en-US" b="0" i="1" smtClean="0">
                            <a:latin typeface="Cambria Math" panose="02040503050406030204" pitchFamily="18" charset="0"/>
                          </a:rPr>
                        </m:ctrlPr>
                      </m:funcPr>
                      <m:fName>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log</m:t>
                            </m:r>
                          </m:e>
                          <m:sub>
                            <m:r>
                              <a:rPr lang="en-US" b="0" i="1" smtClean="0">
                                <a:latin typeface="Cambria Math" panose="02040503050406030204" pitchFamily="18" charset="0"/>
                              </a:rPr>
                              <m:t>2</m:t>
                            </m:r>
                          </m:sub>
                        </m:sSub>
                      </m:fName>
                      <m:e>
                        <m:r>
                          <a:rPr lang="en-US" b="0" i="1" smtClean="0">
                            <a:latin typeface="Cambria Math" panose="02040503050406030204" pitchFamily="18" charset="0"/>
                          </a:rPr>
                          <m:t>𝑛</m:t>
                        </m:r>
                      </m:e>
                    </m:func>
                    <m:r>
                      <a:rPr lang="en-US" b="0" i="1" smtClean="0">
                        <a:latin typeface="Cambria Math" panose="02040503050406030204" pitchFamily="18" charset="0"/>
                      </a:rPr>
                      <m:t>)</m:t>
                    </m:r>
                  </m:oMath>
                </a14:m>
                <a:endParaRPr lang="en-US" dirty="0"/>
              </a:p>
            </p:txBody>
          </p:sp>
        </mc:Choice>
        <mc:Fallback xmlns="">
          <p:sp>
            <p:nvSpPr>
              <p:cNvPr id="3" name="Content Placeholder 2">
                <a:extLst>
                  <a:ext uri="{FF2B5EF4-FFF2-40B4-BE49-F238E27FC236}">
                    <a16:creationId xmlns:a16="http://schemas.microsoft.com/office/drawing/2014/main" id="{562CDC53-84CE-4C18-BB71-C6BED28AF388}"/>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xmlns="" id="{3D4D7DF4-B110-4216-8EE2-829D58A23B66}"/>
              </a:ext>
            </a:extLst>
          </p:cNvPr>
          <p:cNvSpPr>
            <a:spLocks noGrp="1"/>
          </p:cNvSpPr>
          <p:nvPr>
            <p:ph type="sldNum" sz="quarter" idx="12"/>
          </p:nvPr>
        </p:nvSpPr>
        <p:spPr/>
        <p:txBody>
          <a:bodyPr/>
          <a:lstStyle/>
          <a:p>
            <a:fld id="{1AD1F45E-4937-46E5-9C1E-39BA4D08C51D}" type="slidenum">
              <a:rPr lang="en-US" smtClean="0"/>
              <a:t>14</a:t>
            </a:fld>
            <a:endParaRPr lang="en-US"/>
          </a:p>
        </p:txBody>
      </p:sp>
      <p:sp>
        <p:nvSpPr>
          <p:cNvPr id="5" name="TextBox 4">
            <a:extLst>
              <a:ext uri="{FF2B5EF4-FFF2-40B4-BE49-F238E27FC236}">
                <a16:creationId xmlns:a16="http://schemas.microsoft.com/office/drawing/2014/main" xmlns="" id="{33C39501-E658-44E1-9A6D-A1087A1736C8}"/>
              </a:ext>
            </a:extLst>
          </p:cNvPr>
          <p:cNvSpPr txBox="1"/>
          <p:nvPr/>
        </p:nvSpPr>
        <p:spPr>
          <a:xfrm>
            <a:off x="8201167" y="1969969"/>
            <a:ext cx="3562065" cy="2031325"/>
          </a:xfrm>
          <a:prstGeom prst="rect">
            <a:avLst/>
          </a:prstGeom>
          <a:noFill/>
        </p:spPr>
        <p:txBody>
          <a:bodyPr wrap="square" rtlCol="0">
            <a:spAutoFit/>
          </a:bodyPr>
          <a:lstStyle/>
          <a:p>
            <a:pPr algn="l"/>
            <a:r>
              <a:rPr lang="en-US" sz="1800" b="1" i="0" u="none" strike="noStrike" baseline="0" dirty="0">
                <a:latin typeface="BeraSansMono-Bold"/>
              </a:rPr>
              <a:t>def </a:t>
            </a:r>
            <a:r>
              <a:rPr lang="en-US" sz="1800" b="0" i="0" u="none" strike="noStrike" baseline="0" dirty="0">
                <a:latin typeface="BeraSansMono-Roman"/>
              </a:rPr>
              <a:t>ex6( n ):</a:t>
            </a:r>
          </a:p>
          <a:p>
            <a:pPr algn="l"/>
            <a:r>
              <a:rPr lang="en-US" sz="1800" b="0" i="0" u="none" strike="noStrike" baseline="0" dirty="0">
                <a:latin typeface="BeraSansMono-Roman"/>
              </a:rPr>
              <a:t>	count = 0</a:t>
            </a:r>
          </a:p>
          <a:p>
            <a:pPr algn="l"/>
            <a:r>
              <a:rPr lang="en-US" sz="1800" b="0" i="0" u="none" strike="noStrike" baseline="0" dirty="0">
                <a:latin typeface="BeraSansMono-Roman"/>
              </a:rPr>
              <a:t>	</a:t>
            </a:r>
            <a:r>
              <a:rPr lang="en-US" sz="1800" b="0" i="0" u="none" strike="noStrike" baseline="0" dirty="0" err="1">
                <a:latin typeface="BeraSansMono-Roman"/>
              </a:rPr>
              <a:t>i</a:t>
            </a:r>
            <a:r>
              <a:rPr lang="en-US" sz="1800" b="0" i="0" u="none" strike="noStrike" baseline="0" dirty="0">
                <a:latin typeface="BeraSansMono-Roman"/>
              </a:rPr>
              <a:t> = n</a:t>
            </a:r>
          </a:p>
          <a:p>
            <a:pPr algn="l"/>
            <a:r>
              <a:rPr lang="en-US" sz="1800" b="1" i="0" u="none" strike="noStrike" baseline="0" dirty="0">
                <a:latin typeface="BeraSansMono-Bold"/>
              </a:rPr>
              <a:t>	while </a:t>
            </a:r>
            <a:r>
              <a:rPr lang="en-US" sz="1800" b="0" i="0" u="none" strike="noStrike" baseline="0" dirty="0" err="1">
                <a:latin typeface="BeraSansMono-Roman"/>
              </a:rPr>
              <a:t>i</a:t>
            </a:r>
            <a:r>
              <a:rPr lang="en-US" sz="1800" b="0" i="0" u="none" strike="noStrike" baseline="0" dirty="0">
                <a:latin typeface="BeraSansMono-Roman"/>
              </a:rPr>
              <a:t> &gt;= 1 :</a:t>
            </a:r>
          </a:p>
          <a:p>
            <a:pPr algn="l"/>
            <a:r>
              <a:rPr lang="en-US" sz="1800" b="0" i="0" u="none" strike="noStrike" baseline="0" dirty="0">
                <a:latin typeface="BeraSansMono-Roman"/>
              </a:rPr>
              <a:t>		count += 1</a:t>
            </a:r>
          </a:p>
          <a:p>
            <a:pPr algn="l"/>
            <a:r>
              <a:rPr lang="en-US" sz="1800" b="0" i="0" u="none" strike="noStrike" baseline="0" dirty="0">
                <a:latin typeface="BeraSansMono-Roman"/>
              </a:rPr>
              <a:t>		</a:t>
            </a:r>
            <a:r>
              <a:rPr lang="en-US" sz="1800" b="0" i="0" u="none" strike="noStrike" baseline="0" dirty="0" err="1">
                <a:latin typeface="BeraSansMono-Roman"/>
              </a:rPr>
              <a:t>i</a:t>
            </a:r>
            <a:r>
              <a:rPr lang="en-US" sz="1800" b="0" i="0" u="none" strike="noStrike" baseline="0" dirty="0">
                <a:latin typeface="BeraSansMono-Roman"/>
              </a:rPr>
              <a:t> = </a:t>
            </a:r>
            <a:r>
              <a:rPr lang="en-US" sz="1800" b="0" i="0" u="none" strike="noStrike" baseline="0" dirty="0" err="1">
                <a:latin typeface="BeraSansMono-Roman"/>
              </a:rPr>
              <a:t>i</a:t>
            </a:r>
            <a:r>
              <a:rPr lang="en-US" sz="1800" b="0" i="0" u="none" strike="noStrike" baseline="0" dirty="0">
                <a:latin typeface="BeraSansMono-Roman"/>
              </a:rPr>
              <a:t> // 2</a:t>
            </a:r>
          </a:p>
          <a:p>
            <a:pPr algn="l"/>
            <a:r>
              <a:rPr lang="en-US" sz="1800" b="1" i="0" u="none" strike="noStrike" baseline="0" dirty="0" smtClean="0">
                <a:latin typeface="BeraSansMono-Bold"/>
              </a:rPr>
              <a:t>	return </a:t>
            </a:r>
            <a:r>
              <a:rPr lang="en-US" sz="1800" b="0" i="0" u="none" strike="noStrike" baseline="0" dirty="0">
                <a:latin typeface="BeraSansMono-Roman"/>
              </a:rPr>
              <a:t>count</a:t>
            </a:r>
            <a:endParaRPr lang="en-US" dirty="0"/>
          </a:p>
        </p:txBody>
      </p:sp>
      <p:grpSp>
        <p:nvGrpSpPr>
          <p:cNvPr id="8" name="Group 4">
            <a:extLst>
              <a:ext uri="{FF2B5EF4-FFF2-40B4-BE49-F238E27FC236}">
                <a16:creationId xmlns:a16="http://schemas.microsoft.com/office/drawing/2014/main" xmlns="" id="{2DA1A103-DD60-435C-B9A8-A970604C2B50}"/>
              </a:ext>
            </a:extLst>
          </p:cNvPr>
          <p:cNvGrpSpPr>
            <a:grpSpLocks noChangeAspect="1"/>
          </p:cNvGrpSpPr>
          <p:nvPr/>
        </p:nvGrpSpPr>
        <p:grpSpPr bwMode="auto">
          <a:xfrm>
            <a:off x="8201167" y="4280575"/>
            <a:ext cx="3255993" cy="1615258"/>
            <a:chOff x="3201" y="1843"/>
            <a:chExt cx="1278" cy="634"/>
          </a:xfrm>
        </p:grpSpPr>
        <p:sp>
          <p:nvSpPr>
            <p:cNvPr id="9" name="AutoShape 3">
              <a:extLst>
                <a:ext uri="{FF2B5EF4-FFF2-40B4-BE49-F238E27FC236}">
                  <a16:creationId xmlns:a16="http://schemas.microsoft.com/office/drawing/2014/main" xmlns="" id="{E5578136-F320-4C89-B080-EABE80445E7D}"/>
                </a:ext>
              </a:extLst>
            </p:cNvPr>
            <p:cNvSpPr>
              <a:spLocks noChangeAspect="1" noChangeArrowheads="1" noTextEdit="1"/>
            </p:cNvSpPr>
            <p:nvPr/>
          </p:nvSpPr>
          <p:spPr bwMode="auto">
            <a:xfrm>
              <a:off x="3201" y="1843"/>
              <a:ext cx="1278" cy="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4101" name="Picture 5">
              <a:extLst>
                <a:ext uri="{FF2B5EF4-FFF2-40B4-BE49-F238E27FC236}">
                  <a16:creationId xmlns:a16="http://schemas.microsoft.com/office/drawing/2014/main" xmlns="" id="{B1B2EF83-8654-417E-B47D-1E9D9B854AA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01" y="1843"/>
              <a:ext cx="1284" cy="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15928220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57032C9-6DAC-49F6-8507-52B15F572BEA}"/>
              </a:ext>
            </a:extLst>
          </p:cNvPr>
          <p:cNvSpPr>
            <a:spLocks noGrp="1"/>
          </p:cNvSpPr>
          <p:nvPr>
            <p:ph type="title"/>
          </p:nvPr>
        </p:nvSpPr>
        <p:spPr/>
        <p:txBody>
          <a:bodyPr/>
          <a:lstStyle/>
          <a:p>
            <a:r>
              <a:rPr lang="en-US" dirty="0"/>
              <a:t>Complexity Analysis – Different cases</a:t>
            </a:r>
          </a:p>
        </p:txBody>
      </p:sp>
      <p:sp>
        <p:nvSpPr>
          <p:cNvPr id="3" name="Content Placeholder 2">
            <a:extLst>
              <a:ext uri="{FF2B5EF4-FFF2-40B4-BE49-F238E27FC236}">
                <a16:creationId xmlns:a16="http://schemas.microsoft.com/office/drawing/2014/main" xmlns="" id="{971F1F6F-98F7-42C1-9BC7-8F57B2ABA9A8}"/>
              </a:ext>
            </a:extLst>
          </p:cNvPr>
          <p:cNvSpPr>
            <a:spLocks noGrp="1"/>
          </p:cNvSpPr>
          <p:nvPr>
            <p:ph idx="1"/>
          </p:nvPr>
        </p:nvSpPr>
        <p:spPr/>
        <p:txBody>
          <a:bodyPr/>
          <a:lstStyle/>
          <a:p>
            <a:r>
              <a:rPr lang="en-US" dirty="0"/>
              <a:t>Some algorithms can have run times that are different orders of magnitude for different sets of inputs of the same size. </a:t>
            </a:r>
          </a:p>
          <a:p>
            <a:r>
              <a:rPr lang="en-US" dirty="0"/>
              <a:t>These algorithms can be evaluated for their best, worst, and average cases.</a:t>
            </a:r>
          </a:p>
          <a:p>
            <a:r>
              <a:rPr lang="en-US" dirty="0"/>
              <a:t>Algorithms that have different cases can typically be identified by the inclusion of an event-controlled loop or a conditional statement.</a:t>
            </a:r>
          </a:p>
        </p:txBody>
      </p:sp>
      <p:sp>
        <p:nvSpPr>
          <p:cNvPr id="4" name="Slide Number Placeholder 3">
            <a:extLst>
              <a:ext uri="{FF2B5EF4-FFF2-40B4-BE49-F238E27FC236}">
                <a16:creationId xmlns:a16="http://schemas.microsoft.com/office/drawing/2014/main" xmlns="" id="{9612C3B7-E758-4DAA-A6DA-00E795A37738}"/>
              </a:ext>
            </a:extLst>
          </p:cNvPr>
          <p:cNvSpPr>
            <a:spLocks noGrp="1"/>
          </p:cNvSpPr>
          <p:nvPr>
            <p:ph type="sldNum" sz="quarter" idx="12"/>
          </p:nvPr>
        </p:nvSpPr>
        <p:spPr/>
        <p:txBody>
          <a:bodyPr/>
          <a:lstStyle/>
          <a:p>
            <a:fld id="{1AD1F45E-4937-46E5-9C1E-39BA4D08C51D}" type="slidenum">
              <a:rPr lang="en-US" smtClean="0"/>
              <a:t>15</a:t>
            </a:fld>
            <a:endParaRPr lang="en-US" dirty="0"/>
          </a:p>
        </p:txBody>
      </p:sp>
    </p:spTree>
    <p:extLst>
      <p:ext uri="{BB962C8B-B14F-4D97-AF65-F5344CB8AC3E}">
        <p14:creationId xmlns:p14="http://schemas.microsoft.com/office/powerpoint/2010/main" val="238662509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8C4E716-902D-4A99-AD53-624219E2A03E}"/>
              </a:ext>
            </a:extLst>
          </p:cNvPr>
          <p:cNvSpPr>
            <a:spLocks noGrp="1"/>
          </p:cNvSpPr>
          <p:nvPr>
            <p:ph type="title"/>
          </p:nvPr>
        </p:nvSpPr>
        <p:spPr/>
        <p:txBody>
          <a:bodyPr/>
          <a:lstStyle/>
          <a:p>
            <a:r>
              <a:rPr lang="en-US" dirty="0"/>
              <a:t>Complexity Analysis – Different cases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xmlns="" id="{C721EFFD-48FB-4D12-BC03-26D38839F35A}"/>
                  </a:ext>
                </a:extLst>
              </p:cNvPr>
              <p:cNvSpPr>
                <a:spLocks noGrp="1"/>
              </p:cNvSpPr>
              <p:nvPr>
                <p:ph idx="1"/>
              </p:nvPr>
            </p:nvSpPr>
            <p:spPr>
              <a:xfrm>
                <a:off x="838200" y="1825625"/>
                <a:ext cx="8052738" cy="4351338"/>
              </a:xfrm>
            </p:spPr>
            <p:txBody>
              <a:bodyPr/>
              <a:lstStyle/>
              <a:p>
                <a:r>
                  <a:rPr lang="en-US" dirty="0"/>
                  <a:t>In </a:t>
                </a:r>
                <a14:m>
                  <m:oMath xmlns:m="http://schemas.openxmlformats.org/officeDocument/2006/math">
                    <m:r>
                      <a:rPr lang="en-US" b="0" i="1" smtClean="0">
                        <a:solidFill>
                          <a:srgbClr val="FF0000"/>
                        </a:solidFill>
                        <a:latin typeface="Cambria Math" panose="02040503050406030204" pitchFamily="18" charset="0"/>
                      </a:rPr>
                      <m:t>𝑊𝑜𝑟𝑠𝑡</m:t>
                    </m:r>
                    <m:r>
                      <a:rPr lang="en-US" b="0" i="1" smtClean="0">
                        <a:solidFill>
                          <a:srgbClr val="FF0000"/>
                        </a:solidFill>
                        <a:latin typeface="Cambria Math" panose="02040503050406030204" pitchFamily="18" charset="0"/>
                      </a:rPr>
                      <m:t> </m:t>
                    </m:r>
                    <m:r>
                      <a:rPr lang="en-US" b="0" i="1" smtClean="0">
                        <a:solidFill>
                          <a:srgbClr val="FF0000"/>
                        </a:solidFill>
                        <a:latin typeface="Cambria Math" panose="02040503050406030204" pitchFamily="18" charset="0"/>
                      </a:rPr>
                      <m:t>𝐶𝑎𝑠𝑒</m:t>
                    </m:r>
                  </m:oMath>
                </a14:m>
                <a:r>
                  <a:rPr lang="en-US" dirty="0"/>
                  <a:t>, the function must examine all steps.</a:t>
                </a:r>
              </a:p>
              <a:p>
                <a:r>
                  <a:rPr lang="en-US" dirty="0"/>
                  <a:t>In </a:t>
                </a:r>
                <a14:m>
                  <m:oMath xmlns:m="http://schemas.openxmlformats.org/officeDocument/2006/math">
                    <m:r>
                      <a:rPr lang="en-US" b="0" i="1" smtClean="0">
                        <a:solidFill>
                          <a:srgbClr val="FF0000"/>
                        </a:solidFill>
                        <a:latin typeface="Cambria Math" panose="02040503050406030204" pitchFamily="18" charset="0"/>
                      </a:rPr>
                      <m:t>𝐵𝑒𝑠𝑡</m:t>
                    </m:r>
                    <m:r>
                      <a:rPr lang="en-US" b="0" i="1" smtClean="0">
                        <a:solidFill>
                          <a:srgbClr val="FF0000"/>
                        </a:solidFill>
                        <a:latin typeface="Cambria Math" panose="02040503050406030204" pitchFamily="18" charset="0"/>
                      </a:rPr>
                      <m:t> </m:t>
                    </m:r>
                    <m:r>
                      <a:rPr lang="en-US" b="0" i="1" smtClean="0">
                        <a:solidFill>
                          <a:srgbClr val="FF0000"/>
                        </a:solidFill>
                        <a:latin typeface="Cambria Math" panose="02040503050406030204" pitchFamily="18" charset="0"/>
                      </a:rPr>
                      <m:t>𝐶𝑎𝑠𝑒</m:t>
                    </m:r>
                  </m:oMath>
                </a14:m>
                <a:r>
                  <a:rPr lang="en-US" dirty="0"/>
                  <a:t>, the function only examine the minimum number of steps.</a:t>
                </a:r>
              </a:p>
              <a:p>
                <a:r>
                  <a:rPr lang="en-US" dirty="0"/>
                  <a:t>In </a:t>
                </a:r>
                <a14:m>
                  <m:oMath xmlns:m="http://schemas.openxmlformats.org/officeDocument/2006/math">
                    <m:r>
                      <a:rPr lang="en-US" b="0" i="1" smtClean="0">
                        <a:solidFill>
                          <a:srgbClr val="FF0000"/>
                        </a:solidFill>
                        <a:latin typeface="Cambria Math" panose="02040503050406030204" pitchFamily="18" charset="0"/>
                      </a:rPr>
                      <m:t>𝐴𝑣𝑒𝑟𝑎𝑔𝑒</m:t>
                    </m:r>
                    <m:r>
                      <a:rPr lang="en-US" b="0" i="1" smtClean="0">
                        <a:solidFill>
                          <a:srgbClr val="FF0000"/>
                        </a:solidFill>
                        <a:latin typeface="Cambria Math" panose="02040503050406030204" pitchFamily="18" charset="0"/>
                      </a:rPr>
                      <m:t> </m:t>
                    </m:r>
                    <m:r>
                      <a:rPr lang="en-US" b="0" i="1" smtClean="0">
                        <a:solidFill>
                          <a:srgbClr val="FF0000"/>
                        </a:solidFill>
                        <a:latin typeface="Cambria Math" panose="02040503050406030204" pitchFamily="18" charset="0"/>
                      </a:rPr>
                      <m:t>𝐶𝑎𝑠𝑒</m:t>
                    </m:r>
                  </m:oMath>
                </a14:m>
                <a:r>
                  <a:rPr lang="en-US" dirty="0"/>
                  <a:t>, the function examines the average number of steps.</a:t>
                </a:r>
              </a:p>
            </p:txBody>
          </p:sp>
        </mc:Choice>
        <mc:Fallback xmlns="">
          <p:sp>
            <p:nvSpPr>
              <p:cNvPr id="3" name="Content Placeholder 2">
                <a:extLst>
                  <a:ext uri="{FF2B5EF4-FFF2-40B4-BE49-F238E27FC236}">
                    <a16:creationId xmlns:a16="http://schemas.microsoft.com/office/drawing/2014/main" id="{C721EFFD-48FB-4D12-BC03-26D38839F35A}"/>
                  </a:ext>
                </a:extLst>
              </p:cNvPr>
              <p:cNvSpPr>
                <a:spLocks noGrp="1" noRot="1" noChangeAspect="1" noMove="1" noResize="1" noEditPoints="1" noAdjustHandles="1" noChangeArrowheads="1" noChangeShapeType="1" noTextEdit="1"/>
              </p:cNvSpPr>
              <p:nvPr>
                <p:ph idx="1"/>
              </p:nvPr>
            </p:nvSpPr>
            <p:spPr>
              <a:xfrm>
                <a:off x="838200" y="1825625"/>
                <a:ext cx="8052738" cy="4351338"/>
              </a:xfrm>
              <a:blipFill>
                <a:blip r:embed="rId3"/>
                <a:stretch>
                  <a:fillRect l="-1364" t="-2241" r="-833"/>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xmlns="" id="{D83FF424-FA3C-4747-A1F3-1AA4B025413A}"/>
              </a:ext>
            </a:extLst>
          </p:cNvPr>
          <p:cNvSpPr>
            <a:spLocks noGrp="1"/>
          </p:cNvSpPr>
          <p:nvPr>
            <p:ph type="sldNum" sz="quarter" idx="12"/>
          </p:nvPr>
        </p:nvSpPr>
        <p:spPr/>
        <p:txBody>
          <a:bodyPr/>
          <a:lstStyle/>
          <a:p>
            <a:fld id="{1AD1F45E-4937-46E5-9C1E-39BA4D08C51D}" type="slidenum">
              <a:rPr lang="en-US" smtClean="0"/>
              <a:t>16</a:t>
            </a:fld>
            <a:endParaRPr lang="en-US"/>
          </a:p>
        </p:txBody>
      </p:sp>
      <p:grpSp>
        <p:nvGrpSpPr>
          <p:cNvPr id="5" name="Group 4">
            <a:extLst>
              <a:ext uri="{FF2B5EF4-FFF2-40B4-BE49-F238E27FC236}">
                <a16:creationId xmlns:a16="http://schemas.microsoft.com/office/drawing/2014/main" xmlns="" id="{09936F00-8761-465F-B9FA-CE709B5AA518}"/>
              </a:ext>
            </a:extLst>
          </p:cNvPr>
          <p:cNvGrpSpPr>
            <a:grpSpLocks noChangeAspect="1"/>
          </p:cNvGrpSpPr>
          <p:nvPr/>
        </p:nvGrpSpPr>
        <p:grpSpPr bwMode="auto">
          <a:xfrm>
            <a:off x="8660765" y="1418690"/>
            <a:ext cx="3301062" cy="1759618"/>
            <a:chOff x="2121" y="2835"/>
            <a:chExt cx="1392" cy="742"/>
          </a:xfrm>
        </p:grpSpPr>
        <p:sp>
          <p:nvSpPr>
            <p:cNvPr id="6" name="AutoShape 3">
              <a:extLst>
                <a:ext uri="{FF2B5EF4-FFF2-40B4-BE49-F238E27FC236}">
                  <a16:creationId xmlns:a16="http://schemas.microsoft.com/office/drawing/2014/main" xmlns="" id="{4E43F070-F223-45D3-8833-7DA0D2E323F6}"/>
                </a:ext>
              </a:extLst>
            </p:cNvPr>
            <p:cNvSpPr>
              <a:spLocks noChangeAspect="1" noChangeArrowheads="1" noTextEdit="1"/>
            </p:cNvSpPr>
            <p:nvPr/>
          </p:nvSpPr>
          <p:spPr bwMode="auto">
            <a:xfrm>
              <a:off x="2121" y="2835"/>
              <a:ext cx="1392" cy="7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7" name="Picture 5">
              <a:extLst>
                <a:ext uri="{FF2B5EF4-FFF2-40B4-BE49-F238E27FC236}">
                  <a16:creationId xmlns:a16="http://schemas.microsoft.com/office/drawing/2014/main" xmlns="" id="{A1B5531E-5F65-4556-AE27-89375C06BF6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21" y="2835"/>
              <a:ext cx="1398" cy="7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3" name="Group 4">
            <a:extLst>
              <a:ext uri="{FF2B5EF4-FFF2-40B4-BE49-F238E27FC236}">
                <a16:creationId xmlns:a16="http://schemas.microsoft.com/office/drawing/2014/main" xmlns="" id="{01DFB301-2CAE-4535-855F-AF370BB5052C}"/>
              </a:ext>
            </a:extLst>
          </p:cNvPr>
          <p:cNvGrpSpPr>
            <a:grpSpLocks noChangeAspect="1"/>
          </p:cNvGrpSpPr>
          <p:nvPr/>
        </p:nvGrpSpPr>
        <p:grpSpPr bwMode="auto">
          <a:xfrm>
            <a:off x="5378111" y="4048065"/>
            <a:ext cx="6489390" cy="593844"/>
            <a:chOff x="2403" y="2389"/>
            <a:chExt cx="2874" cy="263"/>
          </a:xfrm>
        </p:grpSpPr>
        <p:sp>
          <p:nvSpPr>
            <p:cNvPr id="14" name="AutoShape 3">
              <a:extLst>
                <a:ext uri="{FF2B5EF4-FFF2-40B4-BE49-F238E27FC236}">
                  <a16:creationId xmlns:a16="http://schemas.microsoft.com/office/drawing/2014/main" xmlns="" id="{D31F9C92-56D1-443E-9B54-D7D0ED1DA031}"/>
                </a:ext>
              </a:extLst>
            </p:cNvPr>
            <p:cNvSpPr>
              <a:spLocks noChangeAspect="1" noChangeArrowheads="1" noTextEdit="1"/>
            </p:cNvSpPr>
            <p:nvPr/>
          </p:nvSpPr>
          <p:spPr bwMode="auto">
            <a:xfrm>
              <a:off x="2403" y="2389"/>
              <a:ext cx="2874" cy="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15" name="Picture 5">
              <a:extLst>
                <a:ext uri="{FF2B5EF4-FFF2-40B4-BE49-F238E27FC236}">
                  <a16:creationId xmlns:a16="http://schemas.microsoft.com/office/drawing/2014/main" xmlns="" id="{2FDA59D2-0A50-457A-9650-13503ECA4E38}"/>
                </a:ext>
              </a:extLst>
            </p:cNvPr>
            <p:cNvPicPr>
              <a:picLocks noChangeAspect="1" noChangeArrowheads="1"/>
            </p:cNvPicPr>
            <p:nvPr/>
          </p:nvPicPr>
          <p:blipFill>
            <a:blip r:embed="rId5">
              <a:duotone>
                <a:prstClr val="black"/>
                <a:schemeClr val="accent6">
                  <a:tint val="45000"/>
                  <a:satMod val="400000"/>
                </a:schemeClr>
              </a:duotone>
              <a:extLst>
                <a:ext uri="{28A0092B-C50C-407E-A947-70E740481C1C}">
                  <a14:useLocalDpi xmlns:a14="http://schemas.microsoft.com/office/drawing/2010/main" val="0"/>
                </a:ext>
              </a:extLst>
            </a:blip>
            <a:srcRect/>
            <a:stretch>
              <a:fillRect/>
            </a:stretch>
          </p:blipFill>
          <p:spPr bwMode="auto">
            <a:xfrm>
              <a:off x="2403" y="2389"/>
              <a:ext cx="2880"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9" name="Group 8">
            <a:extLst>
              <a:ext uri="{FF2B5EF4-FFF2-40B4-BE49-F238E27FC236}">
                <a16:creationId xmlns:a16="http://schemas.microsoft.com/office/drawing/2014/main" xmlns="" id="{A0DBB0C5-7472-4AD6-89BC-1C5D68F426B1}"/>
              </a:ext>
            </a:extLst>
          </p:cNvPr>
          <p:cNvGrpSpPr>
            <a:grpSpLocks noChangeAspect="1"/>
          </p:cNvGrpSpPr>
          <p:nvPr/>
        </p:nvGrpSpPr>
        <p:grpSpPr bwMode="auto">
          <a:xfrm>
            <a:off x="5419725" y="4864625"/>
            <a:ext cx="6482081" cy="607391"/>
            <a:chOff x="2506" y="2035"/>
            <a:chExt cx="2668" cy="250"/>
          </a:xfrm>
        </p:grpSpPr>
        <p:sp>
          <p:nvSpPr>
            <p:cNvPr id="20" name="AutoShape 7">
              <a:extLst>
                <a:ext uri="{FF2B5EF4-FFF2-40B4-BE49-F238E27FC236}">
                  <a16:creationId xmlns:a16="http://schemas.microsoft.com/office/drawing/2014/main" xmlns="" id="{F35AC595-02DF-4C9D-B475-51346FC3B15C}"/>
                </a:ext>
              </a:extLst>
            </p:cNvPr>
            <p:cNvSpPr>
              <a:spLocks noChangeAspect="1" noChangeArrowheads="1" noTextEdit="1"/>
            </p:cNvSpPr>
            <p:nvPr/>
          </p:nvSpPr>
          <p:spPr bwMode="auto">
            <a:xfrm>
              <a:off x="2506" y="2035"/>
              <a:ext cx="266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6153" name="Picture 9">
              <a:extLst>
                <a:ext uri="{FF2B5EF4-FFF2-40B4-BE49-F238E27FC236}">
                  <a16:creationId xmlns:a16="http://schemas.microsoft.com/office/drawing/2014/main" xmlns="" id="{5B6E0D58-4602-4DDF-8B92-3143713A97AF}"/>
                </a:ext>
              </a:extLst>
            </p:cNvPr>
            <p:cNvPicPr>
              <a:picLocks noChangeAspect="1" noChangeArrowheads="1"/>
            </p:cNvPicPr>
            <p:nvPr/>
          </p:nvPicPr>
          <p:blipFill>
            <a:blip r:embed="rId6">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2506" y="2035"/>
              <a:ext cx="2674" cy="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22138142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0FDEFFB-4E15-4E7E-8CFE-2BB51518981A}"/>
              </a:ext>
            </a:extLst>
          </p:cNvPr>
          <p:cNvSpPr>
            <a:spLocks noGrp="1"/>
          </p:cNvSpPr>
          <p:nvPr>
            <p:ph type="title"/>
          </p:nvPr>
        </p:nvSpPr>
        <p:spPr/>
        <p:txBody>
          <a:bodyPr/>
          <a:lstStyle/>
          <a:p>
            <a:r>
              <a:rPr lang="en-US" dirty="0"/>
              <a:t>Evaluating the Python List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xmlns="" id="{F4D4BE23-57CF-4DDA-A54C-E2E1159502F9}"/>
                  </a:ext>
                </a:extLst>
              </p:cNvPr>
              <p:cNvSpPr>
                <a:spLocks noGrp="1"/>
              </p:cNvSpPr>
              <p:nvPr>
                <p:ph idx="1"/>
              </p:nvPr>
            </p:nvSpPr>
            <p:spPr/>
            <p:txBody>
              <a:bodyPr/>
              <a:lstStyle/>
              <a:p>
                <a:r>
                  <a:rPr lang="en-US" dirty="0"/>
                  <a:t>List Traversal</a:t>
                </a:r>
              </a:p>
              <a:p>
                <a:pPr lvl="1"/>
                <a14:m>
                  <m:oMath xmlns:m="http://schemas.openxmlformats.org/officeDocument/2006/math">
                    <m:r>
                      <a:rPr lang="en-US" b="0" i="1" smtClean="0">
                        <a:latin typeface="Cambria Math" panose="02040503050406030204" pitchFamily="18" charset="0"/>
                      </a:rPr>
                      <m:t>𝒪</m:t>
                    </m:r>
                    <m:r>
                      <a:rPr lang="en-US" b="0" i="1" smtClean="0">
                        <a:latin typeface="Cambria Math" panose="02040503050406030204" pitchFamily="18" charset="0"/>
                      </a:rPr>
                      <m:t>(</m:t>
                    </m:r>
                    <m:r>
                      <a:rPr lang="en-US" b="0" i="1" smtClean="0">
                        <a:latin typeface="Cambria Math" panose="02040503050406030204" pitchFamily="18" charset="0"/>
                      </a:rPr>
                      <m:t>𝑛</m:t>
                    </m:r>
                    <m:r>
                      <a:rPr lang="en-US" b="0" i="1" smtClean="0">
                        <a:latin typeface="Cambria Math" panose="02040503050406030204" pitchFamily="18" charset="0"/>
                      </a:rPr>
                      <m:t>)</m:t>
                    </m:r>
                  </m:oMath>
                </a14:m>
                <a:endParaRPr lang="en-US" dirty="0"/>
              </a:p>
              <a:p>
                <a:r>
                  <a:rPr lang="en-US" dirty="0"/>
                  <a:t>List Allocation</a:t>
                </a:r>
              </a:p>
              <a:p>
                <a:pPr lvl="1"/>
                <a14:m>
                  <m:oMath xmlns:m="http://schemas.openxmlformats.org/officeDocument/2006/math">
                    <m:r>
                      <a:rPr lang="en-US" b="0" i="1" smtClean="0">
                        <a:latin typeface="Cambria Math" panose="02040503050406030204" pitchFamily="18" charset="0"/>
                      </a:rPr>
                      <m:t>𝒪</m:t>
                    </m:r>
                    <m:d>
                      <m:dPr>
                        <m:ctrlPr>
                          <a:rPr lang="en-US" b="0" i="1" smtClean="0">
                            <a:latin typeface="Cambria Math" panose="02040503050406030204" pitchFamily="18" charset="0"/>
                          </a:rPr>
                        </m:ctrlPr>
                      </m:dPr>
                      <m:e>
                        <m:r>
                          <a:rPr lang="en-US" b="0" i="1" smtClean="0">
                            <a:latin typeface="Cambria Math" panose="02040503050406030204" pitchFamily="18" charset="0"/>
                          </a:rPr>
                          <m:t>1</m:t>
                        </m:r>
                      </m:e>
                    </m:d>
                  </m:oMath>
                </a14:m>
                <a:endParaRPr lang="en-US" b="0" dirty="0"/>
              </a:p>
              <a:p>
                <a:pPr lvl="1"/>
                <a14:m>
                  <m:oMath xmlns:m="http://schemas.openxmlformats.org/officeDocument/2006/math">
                    <m:r>
                      <a:rPr lang="en-US" b="0" i="1" smtClean="0">
                        <a:latin typeface="Cambria Math" panose="02040503050406030204" pitchFamily="18" charset="0"/>
                      </a:rPr>
                      <m:t>𝒪</m:t>
                    </m:r>
                    <m:r>
                      <a:rPr lang="en-US" b="0" i="1" smtClean="0">
                        <a:latin typeface="Cambria Math" panose="02040503050406030204" pitchFamily="18" charset="0"/>
                      </a:rPr>
                      <m:t>(</m:t>
                    </m:r>
                    <m:r>
                      <a:rPr lang="en-US" b="0" i="1" smtClean="0">
                        <a:latin typeface="Cambria Math" panose="02040503050406030204" pitchFamily="18" charset="0"/>
                      </a:rPr>
                      <m:t>𝑛</m:t>
                    </m:r>
                    <m:r>
                      <a:rPr lang="en-US" b="0" i="1" smtClean="0">
                        <a:latin typeface="Cambria Math" panose="02040503050406030204" pitchFamily="18" charset="0"/>
                      </a:rPr>
                      <m:t>)</m:t>
                    </m:r>
                  </m:oMath>
                </a14:m>
                <a:endParaRPr lang="en-US" dirty="0"/>
              </a:p>
              <a:p>
                <a:r>
                  <a:rPr lang="en-US" dirty="0"/>
                  <a:t>Appending to a List</a:t>
                </a:r>
              </a:p>
              <a:p>
                <a:pPr lvl="1"/>
                <a14:m>
                  <m:oMath xmlns:m="http://schemas.openxmlformats.org/officeDocument/2006/math">
                    <m:r>
                      <a:rPr lang="en-US" b="0" i="1" smtClean="0">
                        <a:latin typeface="Cambria Math" panose="02040503050406030204" pitchFamily="18" charset="0"/>
                      </a:rPr>
                      <m:t>𝐵𝑒𝑠𝑡</m:t>
                    </m:r>
                    <m:r>
                      <a:rPr lang="en-US" b="0" i="1" smtClean="0">
                        <a:latin typeface="Cambria Math" panose="02040503050406030204" pitchFamily="18" charset="0"/>
                      </a:rPr>
                      <m:t> </m:t>
                    </m:r>
                    <m:r>
                      <a:rPr lang="en-US" b="0" i="1" smtClean="0">
                        <a:latin typeface="Cambria Math" panose="02040503050406030204" pitchFamily="18" charset="0"/>
                      </a:rPr>
                      <m:t>𝐶𝑎𝑠𝑒</m:t>
                    </m:r>
                    <m:r>
                      <a:rPr lang="en-US" b="0" i="1" smtClean="0">
                        <a:latin typeface="Cambria Math" panose="02040503050406030204" pitchFamily="18" charset="0"/>
                      </a:rPr>
                      <m:t>, </m:t>
                    </m:r>
                    <m:r>
                      <a:rPr lang="en-US" b="0" i="1" smtClean="0">
                        <a:latin typeface="Cambria Math" panose="02040503050406030204" pitchFamily="18" charset="0"/>
                      </a:rPr>
                      <m:t>𝒪</m:t>
                    </m:r>
                    <m:r>
                      <a:rPr lang="en-US" b="0" i="1" smtClean="0">
                        <a:latin typeface="Cambria Math" panose="02040503050406030204" pitchFamily="18" charset="0"/>
                      </a:rPr>
                      <m:t>(1)</m:t>
                    </m:r>
                  </m:oMath>
                </a14:m>
                <a:r>
                  <a:rPr lang="en-US" dirty="0"/>
                  <a:t>, when element is placed in index 0</a:t>
                </a:r>
                <a:r>
                  <a:rPr lang="en-US" baseline="30000" dirty="0"/>
                  <a:t>th</a:t>
                </a:r>
                <a:r>
                  <a:rPr lang="en-US" dirty="0"/>
                  <a:t> position.</a:t>
                </a:r>
              </a:p>
              <a:p>
                <a:pPr lvl="1"/>
                <a14:m>
                  <m:oMath xmlns:m="http://schemas.openxmlformats.org/officeDocument/2006/math">
                    <m:r>
                      <a:rPr lang="en-US" b="0" i="1" smtClean="0">
                        <a:latin typeface="Cambria Math" panose="02040503050406030204" pitchFamily="18" charset="0"/>
                      </a:rPr>
                      <m:t>𝑊𝑜𝑟𝑠𝑡</m:t>
                    </m:r>
                    <m:r>
                      <a:rPr lang="en-US" b="0" i="1" smtClean="0">
                        <a:latin typeface="Cambria Math" panose="02040503050406030204" pitchFamily="18" charset="0"/>
                      </a:rPr>
                      <m:t> </m:t>
                    </m:r>
                    <m:r>
                      <a:rPr lang="en-US" b="0" i="1" smtClean="0">
                        <a:latin typeface="Cambria Math" panose="02040503050406030204" pitchFamily="18" charset="0"/>
                      </a:rPr>
                      <m:t>𝐶𝑎𝑠𝑒</m:t>
                    </m:r>
                    <m:r>
                      <a:rPr lang="en-US" b="0" i="1" smtClean="0">
                        <a:latin typeface="Cambria Math" panose="02040503050406030204" pitchFamily="18" charset="0"/>
                      </a:rPr>
                      <m:t>, </m:t>
                    </m:r>
                    <m:r>
                      <a:rPr lang="en-US" b="0" i="1" smtClean="0">
                        <a:latin typeface="Cambria Math" panose="02040503050406030204" pitchFamily="18" charset="0"/>
                      </a:rPr>
                      <m:t>𝑇</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e>
                    </m:d>
                    <m:r>
                      <a:rPr lang="en-US" b="0" i="1" smtClean="0">
                        <a:latin typeface="Cambria Math" panose="02040503050406030204" pitchFamily="18" charset="0"/>
                      </a:rPr>
                      <m:t>=1+1+</m:t>
                    </m:r>
                    <m:r>
                      <a:rPr lang="en-US" b="0" i="1" smtClean="0">
                        <a:latin typeface="Cambria Math" panose="02040503050406030204" pitchFamily="18" charset="0"/>
                      </a:rPr>
                      <m:t>𝑛</m:t>
                    </m:r>
                    <m:r>
                      <a:rPr lang="en-US" b="0" i="1" smtClean="0">
                        <a:latin typeface="Cambria Math" panose="02040503050406030204" pitchFamily="18" charset="0"/>
                      </a:rPr>
                      <m:t>,</m:t>
                    </m:r>
                    <m:r>
                      <a:rPr lang="en-US" b="0" i="1" smtClean="0">
                        <a:latin typeface="Cambria Math" panose="02040503050406030204" pitchFamily="18" charset="0"/>
                      </a:rPr>
                      <m:t>𝒪</m:t>
                    </m:r>
                    <m:r>
                      <a:rPr lang="en-US" b="0" i="1" smtClean="0">
                        <a:latin typeface="Cambria Math" panose="02040503050406030204" pitchFamily="18" charset="0"/>
                      </a:rPr>
                      <m:t>(</m:t>
                    </m:r>
                    <m:r>
                      <a:rPr lang="en-US" b="0" i="1" smtClean="0">
                        <a:latin typeface="Cambria Math" panose="02040503050406030204" pitchFamily="18" charset="0"/>
                      </a:rPr>
                      <m:t>𝑛</m:t>
                    </m:r>
                    <m:r>
                      <a:rPr lang="en-US" b="0" i="1" smtClean="0">
                        <a:latin typeface="Cambria Math" panose="02040503050406030204" pitchFamily="18" charset="0"/>
                      </a:rPr>
                      <m:t>)</m:t>
                    </m:r>
                  </m:oMath>
                </a14:m>
                <a:r>
                  <a:rPr lang="en-US" dirty="0"/>
                  <a:t>, when array is full and need to extend the array, place all previous </a:t>
                </a:r>
                <a14:m>
                  <m:oMath xmlns:m="http://schemas.openxmlformats.org/officeDocument/2006/math">
                    <m:r>
                      <a:rPr lang="en-US" b="0" i="1" smtClean="0">
                        <a:latin typeface="Cambria Math" panose="02040503050406030204" pitchFamily="18" charset="0"/>
                      </a:rPr>
                      <m:t>𝑛</m:t>
                    </m:r>
                  </m:oMath>
                </a14:m>
                <a:r>
                  <a:rPr lang="en-US" dirty="0"/>
                  <a:t> items, and place new item in the list. </a:t>
                </a:r>
              </a:p>
            </p:txBody>
          </p:sp>
        </mc:Choice>
        <mc:Fallback xmlns="">
          <p:sp>
            <p:nvSpPr>
              <p:cNvPr id="3" name="Content Placeholder 2">
                <a:extLst>
                  <a:ext uri="{FF2B5EF4-FFF2-40B4-BE49-F238E27FC236}">
                    <a16:creationId xmlns:a16="http://schemas.microsoft.com/office/drawing/2014/main" id="{F4D4BE23-57CF-4DDA-A54C-E2E1159502F9}"/>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xmlns="" id="{65028F1D-8672-434F-8713-185EB9696E31}"/>
              </a:ext>
            </a:extLst>
          </p:cNvPr>
          <p:cNvSpPr>
            <a:spLocks noGrp="1"/>
          </p:cNvSpPr>
          <p:nvPr>
            <p:ph type="sldNum" sz="quarter" idx="12"/>
          </p:nvPr>
        </p:nvSpPr>
        <p:spPr/>
        <p:txBody>
          <a:bodyPr/>
          <a:lstStyle/>
          <a:p>
            <a:fld id="{1AD1F45E-4937-46E5-9C1E-39BA4D08C51D}" type="slidenum">
              <a:rPr lang="en-US" smtClean="0"/>
              <a:t>17</a:t>
            </a:fld>
            <a:endParaRPr lang="en-US"/>
          </a:p>
        </p:txBody>
      </p:sp>
      <p:pic>
        <p:nvPicPr>
          <p:cNvPr id="10" name="Picture 9">
            <a:extLst>
              <a:ext uri="{FF2B5EF4-FFF2-40B4-BE49-F238E27FC236}">
                <a16:creationId xmlns:a16="http://schemas.microsoft.com/office/drawing/2014/main" xmlns="" id="{2D6E64E6-2F04-442F-8DC5-F88D8E5492E5}"/>
              </a:ext>
            </a:extLst>
          </p:cNvPr>
          <p:cNvPicPr>
            <a:picLocks noChangeAspect="1"/>
          </p:cNvPicPr>
          <p:nvPr/>
        </p:nvPicPr>
        <p:blipFill>
          <a:blip r:embed="rId3">
            <a:duotone>
              <a:prstClr val="black"/>
              <a:schemeClr val="accent2">
                <a:tint val="45000"/>
                <a:satMod val="400000"/>
              </a:schemeClr>
            </a:duotone>
          </a:blip>
          <a:stretch>
            <a:fillRect/>
          </a:stretch>
        </p:blipFill>
        <p:spPr>
          <a:xfrm>
            <a:off x="3809175" y="1825625"/>
            <a:ext cx="4573649" cy="800388"/>
          </a:xfrm>
          <a:prstGeom prst="rect">
            <a:avLst/>
          </a:prstGeom>
        </p:spPr>
      </p:pic>
      <p:pic>
        <p:nvPicPr>
          <p:cNvPr id="12" name="Picture 11">
            <a:extLst>
              <a:ext uri="{FF2B5EF4-FFF2-40B4-BE49-F238E27FC236}">
                <a16:creationId xmlns:a16="http://schemas.microsoft.com/office/drawing/2014/main" xmlns="" id="{2662CBE3-85E0-4DAE-AF05-DDDD469C8A52}"/>
              </a:ext>
            </a:extLst>
          </p:cNvPr>
          <p:cNvPicPr>
            <a:picLocks noChangeAspect="1"/>
          </p:cNvPicPr>
          <p:nvPr/>
        </p:nvPicPr>
        <p:blipFill>
          <a:blip r:embed="rId4">
            <a:duotone>
              <a:prstClr val="black"/>
              <a:schemeClr val="accent1">
                <a:tint val="45000"/>
                <a:satMod val="400000"/>
              </a:schemeClr>
            </a:duotone>
          </a:blip>
          <a:stretch>
            <a:fillRect/>
          </a:stretch>
        </p:blipFill>
        <p:spPr>
          <a:xfrm>
            <a:off x="3809175" y="2779509"/>
            <a:ext cx="3272562" cy="686654"/>
          </a:xfrm>
          <a:prstGeom prst="rect">
            <a:avLst/>
          </a:prstGeom>
        </p:spPr>
      </p:pic>
      <p:pic>
        <p:nvPicPr>
          <p:cNvPr id="18" name="Picture 17">
            <a:extLst>
              <a:ext uri="{FF2B5EF4-FFF2-40B4-BE49-F238E27FC236}">
                <a16:creationId xmlns:a16="http://schemas.microsoft.com/office/drawing/2014/main" xmlns="" id="{8AFEC2FD-3622-4ACE-8D99-440F269CF249}"/>
              </a:ext>
            </a:extLst>
          </p:cNvPr>
          <p:cNvPicPr>
            <a:picLocks noChangeAspect="1"/>
          </p:cNvPicPr>
          <p:nvPr/>
        </p:nvPicPr>
        <p:blipFill>
          <a:blip r:embed="rId5"/>
          <a:stretch>
            <a:fillRect/>
          </a:stretch>
        </p:blipFill>
        <p:spPr>
          <a:xfrm>
            <a:off x="8610600" y="774605"/>
            <a:ext cx="3479904" cy="3142302"/>
          </a:xfrm>
          <a:prstGeom prst="rect">
            <a:avLst/>
          </a:prstGeom>
        </p:spPr>
      </p:pic>
    </p:spTree>
    <p:extLst>
      <p:ext uri="{BB962C8B-B14F-4D97-AF65-F5344CB8AC3E}">
        <p14:creationId xmlns:p14="http://schemas.microsoft.com/office/powerpoint/2010/main" val="225128832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9959249-B6AF-4E41-8C7F-F7A04BF6D613}"/>
              </a:ext>
            </a:extLst>
          </p:cNvPr>
          <p:cNvSpPr>
            <a:spLocks noGrp="1"/>
          </p:cNvSpPr>
          <p:nvPr>
            <p:ph type="title"/>
          </p:nvPr>
        </p:nvSpPr>
        <p:spPr/>
        <p:txBody>
          <a:bodyPr/>
          <a:lstStyle/>
          <a:p>
            <a:r>
              <a:rPr lang="en-US" dirty="0"/>
              <a:t>Complexity Analysis - Amortized Cost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xmlns="" id="{8187BF49-40F1-40DB-9C99-6D7F6C146A01}"/>
                  </a:ext>
                </a:extLst>
              </p:cNvPr>
              <p:cNvSpPr>
                <a:spLocks noGrp="1"/>
              </p:cNvSpPr>
              <p:nvPr>
                <p:ph idx="1"/>
              </p:nvPr>
            </p:nvSpPr>
            <p:spPr/>
            <p:txBody>
              <a:bodyPr/>
              <a:lstStyle/>
              <a:p>
                <a14:m>
                  <m:oMath xmlns:m="http://schemas.openxmlformats.org/officeDocument/2006/math">
                    <m:r>
                      <a:rPr lang="en-US" b="0" i="1" smtClean="0">
                        <a:solidFill>
                          <a:srgbClr val="FF0000"/>
                        </a:solidFill>
                        <a:latin typeface="Cambria Math" panose="02040503050406030204" pitchFamily="18" charset="0"/>
                      </a:rPr>
                      <m:t>𝐴𝑚𝑜𝑟𝑡𝑖𝑧𝑒𝑑</m:t>
                    </m:r>
                  </m:oMath>
                </a14:m>
                <a:r>
                  <a:rPr lang="en-US" dirty="0"/>
                  <a:t> analysis is the process of computing the time-complexity for a sequence of operations by computing the average cost over the entire sequence.</a:t>
                </a:r>
              </a:p>
              <a:p>
                <a:r>
                  <a:rPr lang="en-US" dirty="0"/>
                  <a:t>The cost per operation must be known and</a:t>
                </a:r>
              </a:p>
              <a:p>
                <a:r>
                  <a:rPr lang="en-US" dirty="0"/>
                  <a:t>It must vary in which many of the operations in the sequence contribute little cost and </a:t>
                </a:r>
              </a:p>
              <a:p>
                <a:r>
                  <a:rPr lang="en-US" dirty="0"/>
                  <a:t>Only a few operations contribute a high cost to the overall time.</a:t>
                </a:r>
              </a:p>
              <a:p>
                <a:r>
                  <a:rPr lang="en-US" dirty="0"/>
                  <a:t>Example, list append() operation.</a:t>
                </a:r>
              </a:p>
            </p:txBody>
          </p:sp>
        </mc:Choice>
        <mc:Fallback xmlns="">
          <p:sp>
            <p:nvSpPr>
              <p:cNvPr id="3" name="Content Placeholder 2">
                <a:extLst>
                  <a:ext uri="{FF2B5EF4-FFF2-40B4-BE49-F238E27FC236}">
                    <a16:creationId xmlns:a16="http://schemas.microsoft.com/office/drawing/2014/main" id="{8187BF49-40F1-40DB-9C99-6D7F6C146A01}"/>
                  </a:ext>
                </a:extLst>
              </p:cNvPr>
              <p:cNvSpPr>
                <a:spLocks noGrp="1" noRot="1" noChangeAspect="1" noMove="1" noResize="1" noEditPoints="1" noAdjustHandles="1" noChangeArrowheads="1" noChangeShapeType="1" noTextEdit="1"/>
              </p:cNvSpPr>
              <p:nvPr>
                <p:ph idx="1"/>
              </p:nvPr>
            </p:nvSpPr>
            <p:spPr>
              <a:blipFill>
                <a:blip r:embed="rId2"/>
                <a:stretch>
                  <a:fillRect l="-1043" t="-2241" r="-464"/>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xmlns="" id="{4E1CF071-DCAD-4B86-A018-A4EED82C0337}"/>
              </a:ext>
            </a:extLst>
          </p:cNvPr>
          <p:cNvSpPr>
            <a:spLocks noGrp="1"/>
          </p:cNvSpPr>
          <p:nvPr>
            <p:ph type="sldNum" sz="quarter" idx="12"/>
          </p:nvPr>
        </p:nvSpPr>
        <p:spPr/>
        <p:txBody>
          <a:bodyPr/>
          <a:lstStyle/>
          <a:p>
            <a:fld id="{1AD1F45E-4937-46E5-9C1E-39BA4D08C51D}" type="slidenum">
              <a:rPr lang="en-US" smtClean="0"/>
              <a:t>18</a:t>
            </a:fld>
            <a:endParaRPr lang="en-US"/>
          </a:p>
        </p:txBody>
      </p:sp>
    </p:spTree>
    <p:extLst>
      <p:ext uri="{BB962C8B-B14F-4D97-AF65-F5344CB8AC3E}">
        <p14:creationId xmlns:p14="http://schemas.microsoft.com/office/powerpoint/2010/main" val="76605215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1A305DE-1110-4215-9624-D14FFACA875E}"/>
              </a:ext>
            </a:extLst>
          </p:cNvPr>
          <p:cNvSpPr>
            <a:spLocks noGrp="1"/>
          </p:cNvSpPr>
          <p:nvPr>
            <p:ph type="title"/>
          </p:nvPr>
        </p:nvSpPr>
        <p:spPr/>
        <p:txBody>
          <a:bodyPr/>
          <a:lstStyle/>
          <a:p>
            <a:r>
              <a:rPr lang="en-US" dirty="0"/>
              <a:t>Complexity Analysis - Amortized Cost</a:t>
            </a:r>
          </a:p>
        </p:txBody>
      </p:sp>
      <mc:AlternateContent xmlns:mc="http://schemas.openxmlformats.org/markup-compatibility/2006" xmlns:a14="http://schemas.microsoft.com/office/drawing/2010/main">
        <mc:Choice Requires="a14">
          <p:sp>
            <p:nvSpPr>
              <p:cNvPr id="8" name="Content Placeholder 7">
                <a:extLst>
                  <a:ext uri="{FF2B5EF4-FFF2-40B4-BE49-F238E27FC236}">
                    <a16:creationId xmlns:a16="http://schemas.microsoft.com/office/drawing/2014/main" xmlns="" id="{3C447FDF-95F5-44B2-A17C-C0DED8781688}"/>
                  </a:ext>
                </a:extLst>
              </p:cNvPr>
              <p:cNvSpPr>
                <a:spLocks noGrp="1"/>
              </p:cNvSpPr>
              <p:nvPr>
                <p:ph idx="1"/>
              </p:nvPr>
            </p:nvSpPr>
            <p:spPr>
              <a:xfrm>
                <a:off x="838200" y="1825625"/>
                <a:ext cx="6026624" cy="4831424"/>
              </a:xfrm>
            </p:spPr>
            <p:txBody>
              <a:bodyPr>
                <a:normAutofit lnSpcReduction="10000"/>
              </a:bodyPr>
              <a:lstStyle/>
              <a:p>
                <a:r>
                  <a:rPr lang="en-US" dirty="0"/>
                  <a:t>aggregate method</a:t>
                </a:r>
              </a:p>
              <a:p>
                <a:pPr lvl="1"/>
                <a:r>
                  <a:rPr lang="en-US" dirty="0"/>
                  <a:t>it computes the total from the individual operations.</a:t>
                </a:r>
              </a:p>
              <a:p>
                <a:r>
                  <a:rPr lang="en-US" dirty="0"/>
                  <a:t>total storage cost </a:t>
                </a:r>
                <a14:m>
                  <m:oMath xmlns:m="http://schemas.openxmlformats.org/officeDocument/2006/math">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𝑖</m:t>
                            </m:r>
                          </m:sub>
                        </m:sSub>
                      </m:e>
                    </m:d>
                  </m:oMath>
                </a14:m>
                <a:endParaRPr lang="en-US" b="0" dirty="0"/>
              </a:p>
              <a:p>
                <a:pPr lvl="1"/>
                <a:r>
                  <a:rPr lang="en-US" dirty="0"/>
                  <a:t>16</a:t>
                </a:r>
              </a:p>
              <a:p>
                <a:r>
                  <a:rPr lang="en-US" dirty="0"/>
                  <a:t>total expansion cost </a:t>
                </a:r>
                <a14:m>
                  <m:oMath xmlns:m="http://schemas.openxmlformats.org/officeDocument/2006/math">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𝑒</m:t>
                        </m:r>
                      </m:e>
                      <m:sub>
                        <m:r>
                          <a:rPr lang="en-US" b="0" i="1" smtClean="0">
                            <a:latin typeface="Cambria Math" panose="02040503050406030204" pitchFamily="18" charset="0"/>
                          </a:rPr>
                          <m:t>𝑖</m:t>
                        </m:r>
                      </m:sub>
                    </m:sSub>
                    <m:r>
                      <a:rPr lang="en-US" b="0" i="1" smtClean="0">
                        <a:latin typeface="Cambria Math" panose="02040503050406030204" pitchFamily="18" charset="0"/>
                      </a:rPr>
                      <m:t>)</m:t>
                    </m:r>
                  </m:oMath>
                </a14:m>
                <a:endParaRPr lang="en-US" dirty="0"/>
              </a:p>
              <a:p>
                <a:pPr lvl="1"/>
                <a:r>
                  <a:rPr lang="en-US" dirty="0"/>
                  <a:t>15</a:t>
                </a:r>
              </a:p>
              <a:p>
                <a:r>
                  <a:rPr lang="en-US" dirty="0"/>
                  <a:t>the sum of the storage and expansion costs,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𝑒</m:t>
                        </m:r>
                      </m:e>
                      <m:sub>
                        <m:r>
                          <a:rPr lang="en-US" b="0" i="1" smtClean="0">
                            <a:latin typeface="Cambria Math" panose="02040503050406030204" pitchFamily="18" charset="0"/>
                          </a:rPr>
                          <m:t>𝑖</m:t>
                        </m:r>
                      </m:sub>
                    </m:sSub>
                  </m:oMath>
                </a14:m>
                <a:r>
                  <a:rPr lang="en-US" dirty="0"/>
                  <a:t>, will never be more than </a:t>
                </a:r>
                <a14:m>
                  <m:oMath xmlns:m="http://schemas.openxmlformats.org/officeDocument/2006/math">
                    <m:r>
                      <a:rPr lang="en-US" b="0" i="1" smtClean="0">
                        <a:latin typeface="Cambria Math" panose="02040503050406030204" pitchFamily="18" charset="0"/>
                      </a:rPr>
                      <m:t>𝑇</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e>
                    </m:d>
                    <m:r>
                      <a:rPr lang="en-US" b="0" i="1" smtClean="0">
                        <a:latin typeface="Cambria Math" panose="02040503050406030204" pitchFamily="18" charset="0"/>
                      </a:rPr>
                      <m:t>=2</m:t>
                    </m:r>
                    <m:r>
                      <a:rPr lang="en-US" b="0" i="1" smtClean="0">
                        <a:latin typeface="Cambria Math" panose="02040503050406030204" pitchFamily="18" charset="0"/>
                      </a:rPr>
                      <m:t>𝑛</m:t>
                    </m:r>
                  </m:oMath>
                </a14:m>
                <a:r>
                  <a:rPr lang="en-US" dirty="0"/>
                  <a:t>.</a:t>
                </a:r>
              </a:p>
              <a:p>
                <a:r>
                  <a:rPr lang="en-US" dirty="0"/>
                  <a:t>amortized cost </a:t>
                </a:r>
                <a14:m>
                  <m:oMath xmlns:m="http://schemas.openxmlformats.org/officeDocument/2006/math">
                    <m:r>
                      <a:rPr lang="en-US" b="0" i="1" smtClean="0">
                        <a:latin typeface="Cambria Math" panose="02040503050406030204" pitchFamily="18" charset="0"/>
                      </a:rPr>
                      <m:t>𝑇</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2</m:t>
                        </m:r>
                        <m:r>
                          <a:rPr lang="en-US" b="0" i="1" smtClean="0">
                            <a:latin typeface="Cambria Math" panose="02040503050406030204" pitchFamily="18" charset="0"/>
                          </a:rPr>
                          <m:t>𝑛</m:t>
                        </m:r>
                      </m:num>
                      <m:den>
                        <m:r>
                          <a:rPr lang="en-US" b="0" i="1" smtClean="0">
                            <a:latin typeface="Cambria Math" panose="02040503050406030204" pitchFamily="18" charset="0"/>
                          </a:rPr>
                          <m:t>𝑛</m:t>
                        </m:r>
                      </m:den>
                    </m:f>
                    <m:r>
                      <a:rPr lang="en-US" b="0" i="1" smtClean="0">
                        <a:latin typeface="Cambria Math" panose="02040503050406030204" pitchFamily="18" charset="0"/>
                      </a:rPr>
                      <m:t>, </m:t>
                    </m:r>
                    <m:r>
                      <a:rPr lang="en-US" b="0" i="1" smtClean="0">
                        <a:latin typeface="Cambria Math" panose="02040503050406030204" pitchFamily="18" charset="0"/>
                      </a:rPr>
                      <m:t>𝒪</m:t>
                    </m:r>
                    <m:r>
                      <a:rPr lang="en-US" b="0" i="1" smtClean="0">
                        <a:latin typeface="Cambria Math" panose="02040503050406030204" pitchFamily="18" charset="0"/>
                      </a:rPr>
                      <m:t>(1)</m:t>
                    </m:r>
                  </m:oMath>
                </a14:m>
                <a:endParaRPr lang="en-US" dirty="0"/>
              </a:p>
            </p:txBody>
          </p:sp>
        </mc:Choice>
        <mc:Fallback xmlns="">
          <p:sp>
            <p:nvSpPr>
              <p:cNvPr id="8" name="Content Placeholder 7">
                <a:extLst>
                  <a:ext uri="{FF2B5EF4-FFF2-40B4-BE49-F238E27FC236}">
                    <a16:creationId xmlns:a16="http://schemas.microsoft.com/office/drawing/2014/main" id="{3C447FDF-95F5-44B2-A17C-C0DED8781688}"/>
                  </a:ext>
                </a:extLst>
              </p:cNvPr>
              <p:cNvSpPr>
                <a:spLocks noGrp="1" noRot="1" noChangeAspect="1" noMove="1" noResize="1" noEditPoints="1" noAdjustHandles="1" noChangeArrowheads="1" noChangeShapeType="1" noTextEdit="1"/>
              </p:cNvSpPr>
              <p:nvPr>
                <p:ph idx="1"/>
              </p:nvPr>
            </p:nvSpPr>
            <p:spPr>
              <a:xfrm>
                <a:off x="838200" y="1825625"/>
                <a:ext cx="6026624" cy="4831424"/>
              </a:xfrm>
              <a:blipFill>
                <a:blip r:embed="rId2"/>
                <a:stretch>
                  <a:fillRect l="-1822" t="-2774" r="-1113"/>
                </a:stretch>
              </a:blipFill>
            </p:spPr>
            <p:txBody>
              <a:bodyPr/>
              <a:lstStyle/>
              <a:p>
                <a:r>
                  <a:rPr lang="en-US">
                    <a:noFill/>
                  </a:rPr>
                  <a:t> </a:t>
                </a:r>
              </a:p>
            </p:txBody>
          </p:sp>
        </mc:Fallback>
      </mc:AlternateContent>
      <p:sp>
        <p:nvSpPr>
          <p:cNvPr id="3" name="Slide Number Placeholder 2">
            <a:extLst>
              <a:ext uri="{FF2B5EF4-FFF2-40B4-BE49-F238E27FC236}">
                <a16:creationId xmlns:a16="http://schemas.microsoft.com/office/drawing/2014/main" xmlns="" id="{D978D272-174E-4DAE-9388-EC8ABBFE825D}"/>
              </a:ext>
            </a:extLst>
          </p:cNvPr>
          <p:cNvSpPr>
            <a:spLocks noGrp="1"/>
          </p:cNvSpPr>
          <p:nvPr>
            <p:ph type="sldNum" sz="quarter" idx="12"/>
          </p:nvPr>
        </p:nvSpPr>
        <p:spPr/>
        <p:txBody>
          <a:bodyPr/>
          <a:lstStyle/>
          <a:p>
            <a:fld id="{1AD1F45E-4937-46E5-9C1E-39BA4D08C51D}" type="slidenum">
              <a:rPr lang="en-US" smtClean="0"/>
              <a:t>19</a:t>
            </a:fld>
            <a:endParaRPr lang="en-US"/>
          </a:p>
        </p:txBody>
      </p:sp>
      <p:pic>
        <p:nvPicPr>
          <p:cNvPr id="5" name="Picture 4">
            <a:extLst>
              <a:ext uri="{FF2B5EF4-FFF2-40B4-BE49-F238E27FC236}">
                <a16:creationId xmlns:a16="http://schemas.microsoft.com/office/drawing/2014/main" xmlns="" id="{492C55B7-CAEB-4BD5-84A8-59BB52D4916C}"/>
              </a:ext>
            </a:extLst>
          </p:cNvPr>
          <p:cNvPicPr>
            <a:picLocks noChangeAspect="1"/>
          </p:cNvPicPr>
          <p:nvPr/>
        </p:nvPicPr>
        <p:blipFill>
          <a:blip r:embed="rId3">
            <a:lum bright="-20000" contrast="40000"/>
          </a:blip>
          <a:stretch>
            <a:fillRect/>
          </a:stretch>
        </p:blipFill>
        <p:spPr>
          <a:xfrm>
            <a:off x="6709078" y="1389990"/>
            <a:ext cx="5482922" cy="5267059"/>
          </a:xfrm>
          <a:prstGeom prst="rect">
            <a:avLst/>
          </a:prstGeom>
        </p:spPr>
      </p:pic>
    </p:spTree>
    <p:extLst>
      <p:ext uri="{BB962C8B-B14F-4D97-AF65-F5344CB8AC3E}">
        <p14:creationId xmlns:p14="http://schemas.microsoft.com/office/powerpoint/2010/main" val="95923525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5B87FC0-ED9E-4E51-9889-B2EC2533DCFB}"/>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xmlns="" id="{0A56CB04-3FCE-4738-9680-5D700A088633}"/>
              </a:ext>
            </a:extLst>
          </p:cNvPr>
          <p:cNvSpPr>
            <a:spLocks noGrp="1"/>
          </p:cNvSpPr>
          <p:nvPr>
            <p:ph idx="1"/>
          </p:nvPr>
        </p:nvSpPr>
        <p:spPr/>
        <p:txBody>
          <a:bodyPr/>
          <a:lstStyle/>
          <a:p>
            <a:r>
              <a:rPr lang="en-US" dirty="0"/>
              <a:t>Algorithms are designed to solve problems, but a given problem can have many different solutions.</a:t>
            </a:r>
          </a:p>
          <a:p>
            <a:r>
              <a:rPr lang="en-US" dirty="0"/>
              <a:t>How then are we to determine which solution is the most efficient for a given problem?</a:t>
            </a:r>
          </a:p>
          <a:p>
            <a:r>
              <a:rPr lang="en-US" dirty="0"/>
              <a:t>One approach is to measure the execution time, but the execution time is dependent on several factors.</a:t>
            </a:r>
          </a:p>
          <a:p>
            <a:pPr lvl="1"/>
            <a:r>
              <a:rPr lang="en-US" dirty="0"/>
              <a:t>Input data</a:t>
            </a:r>
          </a:p>
          <a:p>
            <a:pPr lvl="1"/>
            <a:r>
              <a:rPr lang="en-US" dirty="0"/>
              <a:t>Hardware</a:t>
            </a:r>
          </a:p>
          <a:p>
            <a:pPr lvl="1"/>
            <a:r>
              <a:rPr lang="en-US" dirty="0"/>
              <a:t>programming language and compiler</a:t>
            </a:r>
          </a:p>
        </p:txBody>
      </p:sp>
      <p:sp>
        <p:nvSpPr>
          <p:cNvPr id="4" name="Slide Number Placeholder 3">
            <a:extLst>
              <a:ext uri="{FF2B5EF4-FFF2-40B4-BE49-F238E27FC236}">
                <a16:creationId xmlns:a16="http://schemas.microsoft.com/office/drawing/2014/main" xmlns="" id="{567B8B10-8800-4923-8783-DE70AEE51C07}"/>
              </a:ext>
            </a:extLst>
          </p:cNvPr>
          <p:cNvSpPr>
            <a:spLocks noGrp="1"/>
          </p:cNvSpPr>
          <p:nvPr>
            <p:ph type="sldNum" sz="quarter" idx="12"/>
          </p:nvPr>
        </p:nvSpPr>
        <p:spPr/>
        <p:txBody>
          <a:bodyPr/>
          <a:lstStyle/>
          <a:p>
            <a:fld id="{1AD1F45E-4937-46E5-9C1E-39BA4D08C51D}" type="slidenum">
              <a:rPr lang="en-US" smtClean="0"/>
              <a:t>2</a:t>
            </a:fld>
            <a:endParaRPr lang="en-US"/>
          </a:p>
        </p:txBody>
      </p:sp>
    </p:spTree>
    <p:extLst>
      <p:ext uri="{BB962C8B-B14F-4D97-AF65-F5344CB8AC3E}">
        <p14:creationId xmlns:p14="http://schemas.microsoft.com/office/powerpoint/2010/main" val="85115253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410AB56-FA5C-4391-AC8A-23AF6EA96A3D}"/>
              </a:ext>
            </a:extLst>
          </p:cNvPr>
          <p:cNvSpPr>
            <a:spLocks noGrp="1"/>
          </p:cNvSpPr>
          <p:nvPr>
            <p:ph type="title"/>
          </p:nvPr>
        </p:nvSpPr>
        <p:spPr/>
        <p:txBody>
          <a:bodyPr/>
          <a:lstStyle/>
          <a:p>
            <a:r>
              <a:rPr lang="en-US" dirty="0"/>
              <a:t>Evaluating the Set ADT</a:t>
            </a:r>
          </a:p>
        </p:txBody>
      </p:sp>
      <p:sp>
        <p:nvSpPr>
          <p:cNvPr id="4" name="Slide Number Placeholder 3">
            <a:extLst>
              <a:ext uri="{FF2B5EF4-FFF2-40B4-BE49-F238E27FC236}">
                <a16:creationId xmlns:a16="http://schemas.microsoft.com/office/drawing/2014/main" xmlns="" id="{FCCFAF86-B5F7-4538-9F4E-A0591DDFE2EF}"/>
              </a:ext>
            </a:extLst>
          </p:cNvPr>
          <p:cNvSpPr>
            <a:spLocks noGrp="1"/>
          </p:cNvSpPr>
          <p:nvPr>
            <p:ph type="sldNum" sz="quarter" idx="12"/>
          </p:nvPr>
        </p:nvSpPr>
        <p:spPr/>
        <p:txBody>
          <a:bodyPr/>
          <a:lstStyle/>
          <a:p>
            <a:fld id="{1AD1F45E-4937-46E5-9C1E-39BA4D08C51D}" type="slidenum">
              <a:rPr lang="en-US" smtClean="0"/>
              <a:t>20</a:t>
            </a:fld>
            <a:endParaRPr lang="en-US"/>
          </a:p>
        </p:txBody>
      </p:sp>
      <p:grpSp>
        <p:nvGrpSpPr>
          <p:cNvPr id="7" name="Group 4">
            <a:extLst>
              <a:ext uri="{FF2B5EF4-FFF2-40B4-BE49-F238E27FC236}">
                <a16:creationId xmlns:a16="http://schemas.microsoft.com/office/drawing/2014/main" xmlns="" id="{64381BA0-31BA-4D57-8D0F-1872C7DCD29F}"/>
              </a:ext>
            </a:extLst>
          </p:cNvPr>
          <p:cNvGrpSpPr>
            <a:grpSpLocks noChangeAspect="1"/>
          </p:cNvGrpSpPr>
          <p:nvPr/>
        </p:nvGrpSpPr>
        <p:grpSpPr bwMode="auto">
          <a:xfrm>
            <a:off x="3675418" y="1580037"/>
            <a:ext cx="4841164" cy="4299461"/>
            <a:chOff x="2848" y="1279"/>
            <a:chExt cx="1984" cy="1762"/>
          </a:xfrm>
        </p:grpSpPr>
        <p:sp>
          <p:nvSpPr>
            <p:cNvPr id="8" name="AutoShape 3">
              <a:extLst>
                <a:ext uri="{FF2B5EF4-FFF2-40B4-BE49-F238E27FC236}">
                  <a16:creationId xmlns:a16="http://schemas.microsoft.com/office/drawing/2014/main" xmlns="" id="{F3934B37-C572-4E1F-AF52-A491C94E402D}"/>
                </a:ext>
              </a:extLst>
            </p:cNvPr>
            <p:cNvSpPr>
              <a:spLocks noChangeAspect="1" noChangeArrowheads="1" noTextEdit="1"/>
            </p:cNvSpPr>
            <p:nvPr/>
          </p:nvSpPr>
          <p:spPr bwMode="auto">
            <a:xfrm>
              <a:off x="2848" y="1279"/>
              <a:ext cx="1984" cy="1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1029" name="Picture 5">
              <a:extLst>
                <a:ext uri="{FF2B5EF4-FFF2-40B4-BE49-F238E27FC236}">
                  <a16:creationId xmlns:a16="http://schemas.microsoft.com/office/drawing/2014/main" xmlns="" id="{66896ED3-6BF8-4049-A84B-E5AE3E964BC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48" y="1279"/>
              <a:ext cx="1990" cy="17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120727552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4ACCCB6-0FD0-4CBF-961A-1DE0390BE41B}"/>
              </a:ext>
            </a:extLst>
          </p:cNvPr>
          <p:cNvSpPr>
            <a:spLocks noGrp="1"/>
          </p:cNvSpPr>
          <p:nvPr>
            <p:ph type="title"/>
          </p:nvPr>
        </p:nvSpPr>
        <p:spPr/>
        <p:txBody>
          <a:bodyPr/>
          <a:lstStyle/>
          <a:p>
            <a:r>
              <a:rPr lang="en-US" dirty="0"/>
              <a:t>Evaluating the Set ADT</a:t>
            </a:r>
          </a:p>
        </p:txBody>
      </p:sp>
      <p:sp>
        <p:nvSpPr>
          <p:cNvPr id="3" name="Slide Number Placeholder 2">
            <a:extLst>
              <a:ext uri="{FF2B5EF4-FFF2-40B4-BE49-F238E27FC236}">
                <a16:creationId xmlns:a16="http://schemas.microsoft.com/office/drawing/2014/main" xmlns="" id="{FC064429-9D94-411B-B78F-64E204B691CE}"/>
              </a:ext>
            </a:extLst>
          </p:cNvPr>
          <p:cNvSpPr>
            <a:spLocks noGrp="1"/>
          </p:cNvSpPr>
          <p:nvPr>
            <p:ph type="sldNum" sz="quarter" idx="12"/>
          </p:nvPr>
        </p:nvSpPr>
        <p:spPr/>
        <p:txBody>
          <a:bodyPr/>
          <a:lstStyle/>
          <a:p>
            <a:fld id="{1AD1F45E-4937-46E5-9C1E-39BA4D08C51D}" type="slidenum">
              <a:rPr lang="en-US" smtClean="0"/>
              <a:t>21</a:t>
            </a:fld>
            <a:endParaRPr lang="en-US"/>
          </a:p>
        </p:txBody>
      </p:sp>
      <p:grpSp>
        <p:nvGrpSpPr>
          <p:cNvPr id="6" name="Group 4">
            <a:extLst>
              <a:ext uri="{FF2B5EF4-FFF2-40B4-BE49-F238E27FC236}">
                <a16:creationId xmlns:a16="http://schemas.microsoft.com/office/drawing/2014/main" xmlns="" id="{F568D462-C2E7-4D00-BC5B-503FE870AB53}"/>
              </a:ext>
            </a:extLst>
          </p:cNvPr>
          <p:cNvGrpSpPr>
            <a:grpSpLocks noChangeAspect="1"/>
          </p:cNvGrpSpPr>
          <p:nvPr/>
        </p:nvGrpSpPr>
        <p:grpSpPr bwMode="auto">
          <a:xfrm>
            <a:off x="850709" y="1325563"/>
            <a:ext cx="9253707" cy="5266306"/>
            <a:chOff x="1445" y="797"/>
            <a:chExt cx="4790" cy="2726"/>
          </a:xfrm>
        </p:grpSpPr>
        <p:sp>
          <p:nvSpPr>
            <p:cNvPr id="7" name="AutoShape 3">
              <a:extLst>
                <a:ext uri="{FF2B5EF4-FFF2-40B4-BE49-F238E27FC236}">
                  <a16:creationId xmlns:a16="http://schemas.microsoft.com/office/drawing/2014/main" xmlns="" id="{3A71D7C5-57FC-4B49-9AED-7DD09839FCB0}"/>
                </a:ext>
              </a:extLst>
            </p:cNvPr>
            <p:cNvSpPr>
              <a:spLocks noChangeAspect="1" noChangeArrowheads="1" noTextEdit="1"/>
            </p:cNvSpPr>
            <p:nvPr/>
          </p:nvSpPr>
          <p:spPr bwMode="auto">
            <a:xfrm>
              <a:off x="1445" y="797"/>
              <a:ext cx="4790" cy="27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2053" name="Picture 5">
              <a:extLst>
                <a:ext uri="{FF2B5EF4-FFF2-40B4-BE49-F238E27FC236}">
                  <a16:creationId xmlns:a16="http://schemas.microsoft.com/office/drawing/2014/main" xmlns="" id="{99CC2D3E-EBC9-4DD2-9EC1-D7BDB2DBD0A6}"/>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1445" y="797"/>
              <a:ext cx="4796" cy="2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125207275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76B30C2-269E-4C3A-BCB4-01B69A305DD7}"/>
              </a:ext>
            </a:extLst>
          </p:cNvPr>
          <p:cNvSpPr>
            <a:spLocks noGrp="1"/>
          </p:cNvSpPr>
          <p:nvPr>
            <p:ph type="title"/>
          </p:nvPr>
        </p:nvSpPr>
        <p:spPr/>
        <p:txBody>
          <a:bodyPr/>
          <a:lstStyle/>
          <a:p>
            <a:r>
              <a:rPr lang="en-US" dirty="0"/>
              <a:t>Evaluating the Set ADT</a:t>
            </a:r>
          </a:p>
        </p:txBody>
      </p:sp>
      <p:sp>
        <p:nvSpPr>
          <p:cNvPr id="3" name="Slide Number Placeholder 2">
            <a:extLst>
              <a:ext uri="{FF2B5EF4-FFF2-40B4-BE49-F238E27FC236}">
                <a16:creationId xmlns:a16="http://schemas.microsoft.com/office/drawing/2014/main" xmlns="" id="{C4CB00C5-00B1-4E10-A001-C697BBD0D032}"/>
              </a:ext>
            </a:extLst>
          </p:cNvPr>
          <p:cNvSpPr>
            <a:spLocks noGrp="1"/>
          </p:cNvSpPr>
          <p:nvPr>
            <p:ph type="sldNum" sz="quarter" idx="12"/>
          </p:nvPr>
        </p:nvSpPr>
        <p:spPr/>
        <p:txBody>
          <a:bodyPr/>
          <a:lstStyle/>
          <a:p>
            <a:fld id="{1AD1F45E-4937-46E5-9C1E-39BA4D08C51D}" type="slidenum">
              <a:rPr lang="en-US" smtClean="0"/>
              <a:t>22</a:t>
            </a:fld>
            <a:endParaRPr lang="en-US"/>
          </a:p>
        </p:txBody>
      </p:sp>
      <p:grpSp>
        <p:nvGrpSpPr>
          <p:cNvPr id="6" name="Group 4">
            <a:extLst>
              <a:ext uri="{FF2B5EF4-FFF2-40B4-BE49-F238E27FC236}">
                <a16:creationId xmlns:a16="http://schemas.microsoft.com/office/drawing/2014/main" xmlns="" id="{F19059A0-24AB-487E-BE6C-73721EDA0C41}"/>
              </a:ext>
            </a:extLst>
          </p:cNvPr>
          <p:cNvGrpSpPr>
            <a:grpSpLocks noChangeAspect="1"/>
          </p:cNvGrpSpPr>
          <p:nvPr/>
        </p:nvGrpSpPr>
        <p:grpSpPr bwMode="auto">
          <a:xfrm>
            <a:off x="838200" y="1375566"/>
            <a:ext cx="9502301" cy="408658"/>
            <a:chOff x="1445" y="2057"/>
            <a:chExt cx="4790" cy="206"/>
          </a:xfrm>
        </p:grpSpPr>
        <p:sp>
          <p:nvSpPr>
            <p:cNvPr id="7" name="AutoShape 3">
              <a:extLst>
                <a:ext uri="{FF2B5EF4-FFF2-40B4-BE49-F238E27FC236}">
                  <a16:creationId xmlns:a16="http://schemas.microsoft.com/office/drawing/2014/main" xmlns="" id="{7DCA259E-EFC8-4569-BE6F-1ABBEB08ADA2}"/>
                </a:ext>
              </a:extLst>
            </p:cNvPr>
            <p:cNvSpPr>
              <a:spLocks noChangeAspect="1" noChangeArrowheads="1" noTextEdit="1"/>
            </p:cNvSpPr>
            <p:nvPr/>
          </p:nvSpPr>
          <p:spPr bwMode="auto">
            <a:xfrm>
              <a:off x="1445" y="2057"/>
              <a:ext cx="4790" cy="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3077" name="Picture 5">
              <a:extLst>
                <a:ext uri="{FF2B5EF4-FFF2-40B4-BE49-F238E27FC236}">
                  <a16:creationId xmlns:a16="http://schemas.microsoft.com/office/drawing/2014/main" xmlns="" id="{09B019EF-53DF-46F8-BCF7-F393B95662A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5" y="2057"/>
              <a:ext cx="479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0" name="Group 8">
            <a:extLst>
              <a:ext uri="{FF2B5EF4-FFF2-40B4-BE49-F238E27FC236}">
                <a16:creationId xmlns:a16="http://schemas.microsoft.com/office/drawing/2014/main" xmlns="" id="{A286924B-9248-4453-99CA-82C9C523F2E1}"/>
              </a:ext>
            </a:extLst>
          </p:cNvPr>
          <p:cNvGrpSpPr>
            <a:grpSpLocks noChangeAspect="1"/>
          </p:cNvGrpSpPr>
          <p:nvPr/>
        </p:nvGrpSpPr>
        <p:grpSpPr bwMode="auto">
          <a:xfrm>
            <a:off x="1001369" y="1796127"/>
            <a:ext cx="9496517" cy="4815977"/>
            <a:chOff x="1456" y="951"/>
            <a:chExt cx="4768" cy="2418"/>
          </a:xfrm>
        </p:grpSpPr>
        <p:sp>
          <p:nvSpPr>
            <p:cNvPr id="11" name="AutoShape 7">
              <a:extLst>
                <a:ext uri="{FF2B5EF4-FFF2-40B4-BE49-F238E27FC236}">
                  <a16:creationId xmlns:a16="http://schemas.microsoft.com/office/drawing/2014/main" xmlns="" id="{D788C90C-EFBC-4568-964D-ABCDAD7F0359}"/>
                </a:ext>
              </a:extLst>
            </p:cNvPr>
            <p:cNvSpPr>
              <a:spLocks noChangeAspect="1" noChangeArrowheads="1" noTextEdit="1"/>
            </p:cNvSpPr>
            <p:nvPr/>
          </p:nvSpPr>
          <p:spPr bwMode="auto">
            <a:xfrm>
              <a:off x="1456" y="951"/>
              <a:ext cx="4768" cy="24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3081" name="Picture 9">
              <a:extLst>
                <a:ext uri="{FF2B5EF4-FFF2-40B4-BE49-F238E27FC236}">
                  <a16:creationId xmlns:a16="http://schemas.microsoft.com/office/drawing/2014/main" xmlns="" id="{96DBF30D-3DDF-486E-9545-82611BD3EFB2}"/>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1456" y="951"/>
              <a:ext cx="4774" cy="24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110532260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DC02BC3-DE0B-47C3-8CE2-84366B44C5C5}"/>
              </a:ext>
            </a:extLst>
          </p:cNvPr>
          <p:cNvSpPr>
            <a:spLocks noGrp="1"/>
          </p:cNvSpPr>
          <p:nvPr>
            <p:ph type="title"/>
          </p:nvPr>
        </p:nvSpPr>
        <p:spPr/>
        <p:txBody>
          <a:bodyPr/>
          <a:lstStyle/>
          <a:p>
            <a:r>
              <a:rPr lang="en-US" dirty="0"/>
              <a:t>Application: The Sparse Matrix</a:t>
            </a:r>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xmlns="" id="{37921CF8-97DE-4003-B634-BC819913E5B5}"/>
                  </a:ext>
                </a:extLst>
              </p:cNvPr>
              <p:cNvSpPr>
                <a:spLocks noGrp="1"/>
              </p:cNvSpPr>
              <p:nvPr>
                <p:ph idx="1"/>
              </p:nvPr>
            </p:nvSpPr>
            <p:spPr>
              <a:xfrm>
                <a:off x="838200" y="1825625"/>
                <a:ext cx="7758112" cy="4351338"/>
              </a:xfrm>
            </p:spPr>
            <p:txBody>
              <a:bodyPr>
                <a:normAutofit lnSpcReduction="10000"/>
              </a:bodyPr>
              <a:lstStyle/>
              <a:p>
                <a:r>
                  <a:rPr lang="en-US" dirty="0"/>
                  <a:t>A matrix containing a large number of zero elements is called a </a:t>
                </a:r>
                <a14:m>
                  <m:oMath xmlns:m="http://schemas.openxmlformats.org/officeDocument/2006/math">
                    <m:r>
                      <a:rPr lang="en-US" b="0" i="1" smtClean="0">
                        <a:solidFill>
                          <a:srgbClr val="FF0000"/>
                        </a:solidFill>
                        <a:latin typeface="Cambria Math" panose="02040503050406030204" pitchFamily="18" charset="0"/>
                      </a:rPr>
                      <m:t>𝑆𝑝𝑎𝑟𝑠𝑒</m:t>
                    </m:r>
                    <m:r>
                      <a:rPr lang="en-US" b="0" i="1" smtClean="0">
                        <a:solidFill>
                          <a:srgbClr val="FF0000"/>
                        </a:solidFill>
                        <a:latin typeface="Cambria Math" panose="02040503050406030204" pitchFamily="18" charset="0"/>
                      </a:rPr>
                      <m:t> </m:t>
                    </m:r>
                    <m:r>
                      <a:rPr lang="en-US" b="0" i="1" smtClean="0">
                        <a:solidFill>
                          <a:srgbClr val="FF0000"/>
                        </a:solidFill>
                        <a:latin typeface="Cambria Math" panose="02040503050406030204" pitchFamily="18" charset="0"/>
                      </a:rPr>
                      <m:t>𝑀𝑎𝑡𝑟𝑖𝑥</m:t>
                    </m:r>
                  </m:oMath>
                </a14:m>
                <a:r>
                  <a:rPr lang="en-US" dirty="0"/>
                  <a:t>.</a:t>
                </a:r>
              </a:p>
              <a:p>
                <a:r>
                  <a:rPr lang="en-US" dirty="0"/>
                  <a:t>A sparse matrix is formally defined to be an </a:t>
                </a:r>
                <a14:m>
                  <m:oMath xmlns:m="http://schemas.openxmlformats.org/officeDocument/2006/math">
                    <m:r>
                      <a:rPr lang="en-US" b="0" i="1" smtClean="0">
                        <a:solidFill>
                          <a:srgbClr val="FF0000"/>
                        </a:solidFill>
                        <a:latin typeface="Cambria Math" panose="02040503050406030204" pitchFamily="18" charset="0"/>
                      </a:rPr>
                      <m:t>𝑚</m:t>
                    </m:r>
                    <m:r>
                      <a:rPr lang="en-US" b="0" i="1" smtClean="0">
                        <a:solidFill>
                          <a:srgbClr val="FF0000"/>
                        </a:solidFill>
                        <a:latin typeface="Cambria Math" panose="02040503050406030204" pitchFamily="18" charset="0"/>
                      </a:rPr>
                      <m:t>×</m:t>
                    </m:r>
                    <m:r>
                      <a:rPr lang="en-US" b="0" i="1" smtClean="0">
                        <a:solidFill>
                          <a:srgbClr val="FF0000"/>
                        </a:solidFill>
                        <a:latin typeface="Cambria Math" panose="02040503050406030204" pitchFamily="18" charset="0"/>
                      </a:rPr>
                      <m:t>𝑛</m:t>
                    </m:r>
                  </m:oMath>
                </a14:m>
                <a:r>
                  <a:rPr lang="en-US" dirty="0"/>
                  <a:t> matrix that contains </a:t>
                </a:r>
                <a14:m>
                  <m:oMath xmlns:m="http://schemas.openxmlformats.org/officeDocument/2006/math">
                    <m:r>
                      <a:rPr lang="en-US" b="0" i="1" smtClean="0">
                        <a:solidFill>
                          <a:srgbClr val="FF0000"/>
                        </a:solidFill>
                        <a:latin typeface="Cambria Math" panose="02040503050406030204" pitchFamily="18" charset="0"/>
                      </a:rPr>
                      <m:t>𝑘</m:t>
                    </m:r>
                  </m:oMath>
                </a14:m>
                <a:r>
                  <a:rPr lang="en-US" dirty="0"/>
                  <a:t> non-zero elements such that </a:t>
                </a:r>
                <a14:m>
                  <m:oMath xmlns:m="http://schemas.openxmlformats.org/officeDocument/2006/math">
                    <m:r>
                      <a:rPr lang="en-US" b="0" i="1" smtClean="0">
                        <a:solidFill>
                          <a:srgbClr val="FF0000"/>
                        </a:solidFill>
                        <a:latin typeface="Cambria Math" panose="02040503050406030204" pitchFamily="18" charset="0"/>
                      </a:rPr>
                      <m:t>𝑘</m:t>
                    </m:r>
                    <m:r>
                      <a:rPr lang="en-US" b="0" i="1" smtClean="0">
                        <a:solidFill>
                          <a:srgbClr val="FF0000"/>
                        </a:solidFill>
                        <a:latin typeface="Cambria Math" panose="02040503050406030204" pitchFamily="18" charset="0"/>
                        <a:ea typeface="Cambria Math" panose="02040503050406030204" pitchFamily="18" charset="0"/>
                      </a:rPr>
                      <m:t>≪</m:t>
                    </m:r>
                    <m:r>
                      <a:rPr lang="en-US" b="0" i="1" smtClean="0">
                        <a:solidFill>
                          <a:srgbClr val="FF0000"/>
                        </a:solidFill>
                        <a:latin typeface="Cambria Math" panose="02040503050406030204" pitchFamily="18" charset="0"/>
                        <a:ea typeface="Cambria Math" panose="02040503050406030204" pitchFamily="18" charset="0"/>
                      </a:rPr>
                      <m:t>𝑚</m:t>
                    </m:r>
                    <m:r>
                      <a:rPr lang="en-US" b="0" i="1" smtClean="0">
                        <a:solidFill>
                          <a:srgbClr val="FF0000"/>
                        </a:solidFill>
                        <a:latin typeface="Cambria Math" panose="02040503050406030204" pitchFamily="18" charset="0"/>
                        <a:ea typeface="Cambria Math" panose="02040503050406030204" pitchFamily="18" charset="0"/>
                      </a:rPr>
                      <m:t>×</m:t>
                    </m:r>
                    <m:r>
                      <a:rPr lang="en-US" b="0" i="1" smtClean="0">
                        <a:solidFill>
                          <a:srgbClr val="FF0000"/>
                        </a:solidFill>
                        <a:latin typeface="Cambria Math" panose="02040503050406030204" pitchFamily="18" charset="0"/>
                        <a:ea typeface="Cambria Math" panose="02040503050406030204" pitchFamily="18" charset="0"/>
                      </a:rPr>
                      <m:t>𝑛</m:t>
                    </m:r>
                  </m:oMath>
                </a14:m>
                <a:r>
                  <a:rPr lang="en-US" dirty="0"/>
                  <a:t>.</a:t>
                </a:r>
              </a:p>
              <a:p>
                <a:r>
                  <a:rPr lang="en-US" dirty="0"/>
                  <a:t>The 2-D array data structure used to implement the Matrix ADT.</a:t>
                </a:r>
              </a:p>
              <a:p>
                <a:r>
                  <a:rPr lang="en-US" dirty="0"/>
                  <a:t>But when used to store huge sparse matrices, large amounts of memory can be wasted, and the operations can be inefficient since the zero elements are also stored in the 2-D array.</a:t>
                </a:r>
              </a:p>
            </p:txBody>
          </p:sp>
        </mc:Choice>
        <mc:Fallback xmlns="">
          <p:sp>
            <p:nvSpPr>
              <p:cNvPr id="4" name="Content Placeholder 3">
                <a:extLst>
                  <a:ext uri="{FF2B5EF4-FFF2-40B4-BE49-F238E27FC236}">
                    <a16:creationId xmlns:a16="http://schemas.microsoft.com/office/drawing/2014/main" id="{37921CF8-97DE-4003-B634-BC819913E5B5}"/>
                  </a:ext>
                </a:extLst>
              </p:cNvPr>
              <p:cNvSpPr>
                <a:spLocks noGrp="1" noRot="1" noChangeAspect="1" noMove="1" noResize="1" noEditPoints="1" noAdjustHandles="1" noChangeArrowheads="1" noChangeShapeType="1" noTextEdit="1"/>
              </p:cNvSpPr>
              <p:nvPr>
                <p:ph idx="1"/>
              </p:nvPr>
            </p:nvSpPr>
            <p:spPr>
              <a:xfrm>
                <a:off x="838200" y="1825625"/>
                <a:ext cx="7758112" cy="4351338"/>
              </a:xfrm>
              <a:blipFill>
                <a:blip r:embed="rId2"/>
                <a:stretch>
                  <a:fillRect l="-1415" t="-3081" r="-314" b="-1401"/>
                </a:stretch>
              </a:blipFill>
            </p:spPr>
            <p:txBody>
              <a:bodyPr/>
              <a:lstStyle/>
              <a:p>
                <a:r>
                  <a:rPr lang="en-US">
                    <a:noFill/>
                  </a:rPr>
                  <a:t> </a:t>
                </a:r>
              </a:p>
            </p:txBody>
          </p:sp>
        </mc:Fallback>
      </mc:AlternateContent>
      <p:sp>
        <p:nvSpPr>
          <p:cNvPr id="3" name="Slide Number Placeholder 2">
            <a:extLst>
              <a:ext uri="{FF2B5EF4-FFF2-40B4-BE49-F238E27FC236}">
                <a16:creationId xmlns:a16="http://schemas.microsoft.com/office/drawing/2014/main" xmlns="" id="{AF7C73A1-29F2-4C40-8901-DB039183B213}"/>
              </a:ext>
            </a:extLst>
          </p:cNvPr>
          <p:cNvSpPr>
            <a:spLocks noGrp="1"/>
          </p:cNvSpPr>
          <p:nvPr>
            <p:ph type="sldNum" sz="quarter" idx="12"/>
          </p:nvPr>
        </p:nvSpPr>
        <p:spPr/>
        <p:txBody>
          <a:bodyPr/>
          <a:lstStyle/>
          <a:p>
            <a:fld id="{1AD1F45E-4937-46E5-9C1E-39BA4D08C51D}" type="slidenum">
              <a:rPr lang="en-US" smtClean="0"/>
              <a:t>23</a:t>
            </a:fld>
            <a:endParaRPr lang="en-US" dirty="0"/>
          </a:p>
        </p:txBody>
      </p:sp>
      <p:grpSp>
        <p:nvGrpSpPr>
          <p:cNvPr id="7" name="Group 4">
            <a:extLst>
              <a:ext uri="{FF2B5EF4-FFF2-40B4-BE49-F238E27FC236}">
                <a16:creationId xmlns:a16="http://schemas.microsoft.com/office/drawing/2014/main" xmlns="" id="{545A69A7-F4A4-4E03-A0EF-F586A5524189}"/>
              </a:ext>
            </a:extLst>
          </p:cNvPr>
          <p:cNvGrpSpPr>
            <a:grpSpLocks noChangeAspect="1"/>
          </p:cNvGrpSpPr>
          <p:nvPr/>
        </p:nvGrpSpPr>
        <p:grpSpPr bwMode="auto">
          <a:xfrm>
            <a:off x="8610600" y="3049492"/>
            <a:ext cx="3540125" cy="2036763"/>
            <a:chOff x="5424" y="1150"/>
            <a:chExt cx="2230" cy="1283"/>
          </a:xfrm>
        </p:grpSpPr>
        <p:sp>
          <p:nvSpPr>
            <p:cNvPr id="8" name="AutoShape 3">
              <a:extLst>
                <a:ext uri="{FF2B5EF4-FFF2-40B4-BE49-F238E27FC236}">
                  <a16:creationId xmlns:a16="http://schemas.microsoft.com/office/drawing/2014/main" xmlns="" id="{2CE83F09-3A51-4159-9ADA-A41915378DB7}"/>
                </a:ext>
              </a:extLst>
            </p:cNvPr>
            <p:cNvSpPr>
              <a:spLocks noChangeAspect="1" noChangeArrowheads="1" noTextEdit="1"/>
            </p:cNvSpPr>
            <p:nvPr/>
          </p:nvSpPr>
          <p:spPr bwMode="auto">
            <a:xfrm>
              <a:off x="5424" y="1150"/>
              <a:ext cx="2230" cy="1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4101" name="Picture 5">
              <a:extLst>
                <a:ext uri="{FF2B5EF4-FFF2-40B4-BE49-F238E27FC236}">
                  <a16:creationId xmlns:a16="http://schemas.microsoft.com/office/drawing/2014/main" xmlns="" id="{524D5DD3-E746-4036-BE5E-A50AC104F378}"/>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5424" y="1150"/>
              <a:ext cx="2239" cy="1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261901533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DC02BC3-DE0B-47C3-8CE2-84366B44C5C5}"/>
              </a:ext>
            </a:extLst>
          </p:cNvPr>
          <p:cNvSpPr>
            <a:spLocks noGrp="1"/>
          </p:cNvSpPr>
          <p:nvPr>
            <p:ph type="title"/>
          </p:nvPr>
        </p:nvSpPr>
        <p:spPr/>
        <p:txBody>
          <a:bodyPr/>
          <a:lstStyle/>
          <a:p>
            <a:r>
              <a:rPr lang="en-US" dirty="0"/>
              <a:t>Application: The Sparse Matrix</a:t>
            </a:r>
          </a:p>
        </p:txBody>
      </p:sp>
      <p:sp>
        <p:nvSpPr>
          <p:cNvPr id="4" name="Content Placeholder 3">
            <a:extLst>
              <a:ext uri="{FF2B5EF4-FFF2-40B4-BE49-F238E27FC236}">
                <a16:creationId xmlns:a16="http://schemas.microsoft.com/office/drawing/2014/main" xmlns="" id="{37921CF8-97DE-4003-B634-BC819913E5B5}"/>
              </a:ext>
            </a:extLst>
          </p:cNvPr>
          <p:cNvSpPr>
            <a:spLocks noGrp="1"/>
          </p:cNvSpPr>
          <p:nvPr>
            <p:ph idx="1"/>
          </p:nvPr>
        </p:nvSpPr>
        <p:spPr>
          <a:xfrm>
            <a:off x="838200" y="1825625"/>
            <a:ext cx="7758112" cy="4351338"/>
          </a:xfrm>
        </p:spPr>
        <p:txBody>
          <a:bodyPr>
            <a:normAutofit/>
          </a:bodyPr>
          <a:lstStyle/>
          <a:p>
            <a:r>
              <a:rPr lang="en-US" dirty="0"/>
              <a:t>Is there a different structure or organization we can use to store the elements of a sparse matrix that does not waste space?</a:t>
            </a:r>
          </a:p>
          <a:p>
            <a:r>
              <a:rPr lang="en-US" dirty="0"/>
              <a:t>One approach is to organize and store the non-zero elements of the matrix within a single list instead of a 2-D array.</a:t>
            </a:r>
          </a:p>
        </p:txBody>
      </p:sp>
      <p:sp>
        <p:nvSpPr>
          <p:cNvPr id="3" name="Slide Number Placeholder 2">
            <a:extLst>
              <a:ext uri="{FF2B5EF4-FFF2-40B4-BE49-F238E27FC236}">
                <a16:creationId xmlns:a16="http://schemas.microsoft.com/office/drawing/2014/main" xmlns="" id="{AF7C73A1-29F2-4C40-8901-DB039183B213}"/>
              </a:ext>
            </a:extLst>
          </p:cNvPr>
          <p:cNvSpPr>
            <a:spLocks noGrp="1"/>
          </p:cNvSpPr>
          <p:nvPr>
            <p:ph type="sldNum" sz="quarter" idx="12"/>
          </p:nvPr>
        </p:nvSpPr>
        <p:spPr/>
        <p:txBody>
          <a:bodyPr/>
          <a:lstStyle/>
          <a:p>
            <a:fld id="{1AD1F45E-4937-46E5-9C1E-39BA4D08C51D}" type="slidenum">
              <a:rPr lang="en-US" smtClean="0"/>
              <a:t>24</a:t>
            </a:fld>
            <a:endParaRPr lang="en-US" dirty="0"/>
          </a:p>
        </p:txBody>
      </p:sp>
      <p:grpSp>
        <p:nvGrpSpPr>
          <p:cNvPr id="7" name="Group 4">
            <a:extLst>
              <a:ext uri="{FF2B5EF4-FFF2-40B4-BE49-F238E27FC236}">
                <a16:creationId xmlns:a16="http://schemas.microsoft.com/office/drawing/2014/main" xmlns="" id="{545A69A7-F4A4-4E03-A0EF-F586A5524189}"/>
              </a:ext>
            </a:extLst>
          </p:cNvPr>
          <p:cNvGrpSpPr>
            <a:grpSpLocks noChangeAspect="1"/>
          </p:cNvGrpSpPr>
          <p:nvPr/>
        </p:nvGrpSpPr>
        <p:grpSpPr bwMode="auto">
          <a:xfrm>
            <a:off x="8610600" y="3049492"/>
            <a:ext cx="3540125" cy="2036763"/>
            <a:chOff x="5424" y="1150"/>
            <a:chExt cx="2230" cy="1283"/>
          </a:xfrm>
        </p:grpSpPr>
        <p:sp>
          <p:nvSpPr>
            <p:cNvPr id="8" name="AutoShape 3">
              <a:extLst>
                <a:ext uri="{FF2B5EF4-FFF2-40B4-BE49-F238E27FC236}">
                  <a16:creationId xmlns:a16="http://schemas.microsoft.com/office/drawing/2014/main" xmlns="" id="{2CE83F09-3A51-4159-9ADA-A41915378DB7}"/>
                </a:ext>
              </a:extLst>
            </p:cNvPr>
            <p:cNvSpPr>
              <a:spLocks noChangeAspect="1" noChangeArrowheads="1" noTextEdit="1"/>
            </p:cNvSpPr>
            <p:nvPr/>
          </p:nvSpPr>
          <p:spPr bwMode="auto">
            <a:xfrm>
              <a:off x="5424" y="1150"/>
              <a:ext cx="2230" cy="1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4101" name="Picture 5">
              <a:extLst>
                <a:ext uri="{FF2B5EF4-FFF2-40B4-BE49-F238E27FC236}">
                  <a16:creationId xmlns:a16="http://schemas.microsoft.com/office/drawing/2014/main" xmlns="" id="{524D5DD3-E746-4036-BE5E-A50AC104F378}"/>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5424" y="1150"/>
              <a:ext cx="2239" cy="1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31538564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DC02BC3-DE0B-47C3-8CE2-84366B44C5C5}"/>
              </a:ext>
            </a:extLst>
          </p:cNvPr>
          <p:cNvSpPr>
            <a:spLocks noGrp="1"/>
          </p:cNvSpPr>
          <p:nvPr>
            <p:ph type="title"/>
          </p:nvPr>
        </p:nvSpPr>
        <p:spPr>
          <a:xfrm>
            <a:off x="838200" y="365125"/>
            <a:ext cx="10707806" cy="1325563"/>
          </a:xfrm>
        </p:spPr>
        <p:txBody>
          <a:bodyPr/>
          <a:lstStyle/>
          <a:p>
            <a:r>
              <a:rPr lang="en-US" dirty="0"/>
              <a:t>The Sparse Matrix - List-Based Implementation</a:t>
            </a:r>
          </a:p>
        </p:txBody>
      </p:sp>
      <p:sp>
        <p:nvSpPr>
          <p:cNvPr id="3" name="Slide Number Placeholder 2">
            <a:extLst>
              <a:ext uri="{FF2B5EF4-FFF2-40B4-BE49-F238E27FC236}">
                <a16:creationId xmlns:a16="http://schemas.microsoft.com/office/drawing/2014/main" xmlns="" id="{AF7C73A1-29F2-4C40-8901-DB039183B213}"/>
              </a:ext>
            </a:extLst>
          </p:cNvPr>
          <p:cNvSpPr>
            <a:spLocks noGrp="1"/>
          </p:cNvSpPr>
          <p:nvPr>
            <p:ph type="sldNum" sz="quarter" idx="12"/>
          </p:nvPr>
        </p:nvSpPr>
        <p:spPr/>
        <p:txBody>
          <a:bodyPr/>
          <a:lstStyle/>
          <a:p>
            <a:fld id="{1AD1F45E-4937-46E5-9C1E-39BA4D08C51D}" type="slidenum">
              <a:rPr lang="en-US" smtClean="0"/>
              <a:t>25</a:t>
            </a:fld>
            <a:endParaRPr lang="en-US" dirty="0"/>
          </a:p>
        </p:txBody>
      </p:sp>
      <p:grpSp>
        <p:nvGrpSpPr>
          <p:cNvPr id="9" name="Group 4">
            <a:extLst>
              <a:ext uri="{FF2B5EF4-FFF2-40B4-BE49-F238E27FC236}">
                <a16:creationId xmlns:a16="http://schemas.microsoft.com/office/drawing/2014/main" xmlns="" id="{BD542F00-70B7-4953-87ED-4333CDB6714B}"/>
              </a:ext>
            </a:extLst>
          </p:cNvPr>
          <p:cNvGrpSpPr>
            <a:grpSpLocks noChangeAspect="1"/>
          </p:cNvGrpSpPr>
          <p:nvPr/>
        </p:nvGrpSpPr>
        <p:grpSpPr bwMode="auto">
          <a:xfrm>
            <a:off x="838200" y="1270000"/>
            <a:ext cx="9601200" cy="5451475"/>
            <a:chOff x="528" y="800"/>
            <a:chExt cx="6048" cy="3434"/>
          </a:xfrm>
        </p:grpSpPr>
        <p:sp>
          <p:nvSpPr>
            <p:cNvPr id="10" name="AutoShape 3">
              <a:extLst>
                <a:ext uri="{FF2B5EF4-FFF2-40B4-BE49-F238E27FC236}">
                  <a16:creationId xmlns:a16="http://schemas.microsoft.com/office/drawing/2014/main" xmlns="" id="{44E19700-24A7-40CD-87E8-AC3969D2C7E7}"/>
                </a:ext>
              </a:extLst>
            </p:cNvPr>
            <p:cNvSpPr>
              <a:spLocks noChangeAspect="1" noChangeArrowheads="1" noTextEdit="1"/>
            </p:cNvSpPr>
            <p:nvPr/>
          </p:nvSpPr>
          <p:spPr bwMode="auto">
            <a:xfrm>
              <a:off x="528" y="800"/>
              <a:ext cx="6048" cy="3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5125" name="Picture 5">
              <a:extLst>
                <a:ext uri="{FF2B5EF4-FFF2-40B4-BE49-F238E27FC236}">
                  <a16:creationId xmlns:a16="http://schemas.microsoft.com/office/drawing/2014/main" xmlns="" id="{DEB55C7A-8985-4FBF-B4AF-8CD5D6975414}"/>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528" y="800"/>
              <a:ext cx="6055" cy="3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348816786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DC02BC3-DE0B-47C3-8CE2-84366B44C5C5}"/>
              </a:ext>
            </a:extLst>
          </p:cNvPr>
          <p:cNvSpPr>
            <a:spLocks noGrp="1"/>
          </p:cNvSpPr>
          <p:nvPr>
            <p:ph type="title"/>
          </p:nvPr>
        </p:nvSpPr>
        <p:spPr>
          <a:xfrm>
            <a:off x="838200" y="365125"/>
            <a:ext cx="10707806" cy="1325563"/>
          </a:xfrm>
        </p:spPr>
        <p:txBody>
          <a:bodyPr/>
          <a:lstStyle/>
          <a:p>
            <a:r>
              <a:rPr lang="en-US" dirty="0"/>
              <a:t>The Sparse Matrix - List-Based Implementation</a:t>
            </a:r>
          </a:p>
        </p:txBody>
      </p:sp>
      <p:sp>
        <p:nvSpPr>
          <p:cNvPr id="3" name="Slide Number Placeholder 2">
            <a:extLst>
              <a:ext uri="{FF2B5EF4-FFF2-40B4-BE49-F238E27FC236}">
                <a16:creationId xmlns:a16="http://schemas.microsoft.com/office/drawing/2014/main" xmlns="" id="{AF7C73A1-29F2-4C40-8901-DB039183B213}"/>
              </a:ext>
            </a:extLst>
          </p:cNvPr>
          <p:cNvSpPr>
            <a:spLocks noGrp="1"/>
          </p:cNvSpPr>
          <p:nvPr>
            <p:ph type="sldNum" sz="quarter" idx="12"/>
          </p:nvPr>
        </p:nvSpPr>
        <p:spPr/>
        <p:txBody>
          <a:bodyPr/>
          <a:lstStyle/>
          <a:p>
            <a:fld id="{1AD1F45E-4937-46E5-9C1E-39BA4D08C51D}" type="slidenum">
              <a:rPr lang="en-US" smtClean="0"/>
              <a:t>26</a:t>
            </a:fld>
            <a:endParaRPr lang="en-US" dirty="0"/>
          </a:p>
        </p:txBody>
      </p:sp>
      <p:grpSp>
        <p:nvGrpSpPr>
          <p:cNvPr id="6" name="Group 4">
            <a:extLst>
              <a:ext uri="{FF2B5EF4-FFF2-40B4-BE49-F238E27FC236}">
                <a16:creationId xmlns:a16="http://schemas.microsoft.com/office/drawing/2014/main" xmlns="" id="{648BD6F9-A971-4EB4-B9B1-2B4727EF59FE}"/>
              </a:ext>
            </a:extLst>
          </p:cNvPr>
          <p:cNvGrpSpPr>
            <a:grpSpLocks noChangeAspect="1"/>
          </p:cNvGrpSpPr>
          <p:nvPr/>
        </p:nvGrpSpPr>
        <p:grpSpPr bwMode="auto">
          <a:xfrm>
            <a:off x="838200" y="1363663"/>
            <a:ext cx="9711519" cy="415574"/>
            <a:chOff x="1433" y="2057"/>
            <a:chExt cx="4814" cy="206"/>
          </a:xfrm>
        </p:grpSpPr>
        <p:sp>
          <p:nvSpPr>
            <p:cNvPr id="7" name="AutoShape 3">
              <a:extLst>
                <a:ext uri="{FF2B5EF4-FFF2-40B4-BE49-F238E27FC236}">
                  <a16:creationId xmlns:a16="http://schemas.microsoft.com/office/drawing/2014/main" xmlns="" id="{2D467879-5A14-45C9-8266-E1D2D17EFDED}"/>
                </a:ext>
              </a:extLst>
            </p:cNvPr>
            <p:cNvSpPr>
              <a:spLocks noChangeAspect="1" noChangeArrowheads="1" noTextEdit="1"/>
            </p:cNvSpPr>
            <p:nvPr/>
          </p:nvSpPr>
          <p:spPr bwMode="auto">
            <a:xfrm>
              <a:off x="1433" y="2057"/>
              <a:ext cx="4814" cy="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6149" name="Picture 5">
              <a:extLst>
                <a:ext uri="{FF2B5EF4-FFF2-40B4-BE49-F238E27FC236}">
                  <a16:creationId xmlns:a16="http://schemas.microsoft.com/office/drawing/2014/main" xmlns="" id="{7247E6B5-2059-4BBB-8F49-B7D41D7F67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33" y="2057"/>
              <a:ext cx="482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2" name="Group 8">
            <a:extLst>
              <a:ext uri="{FF2B5EF4-FFF2-40B4-BE49-F238E27FC236}">
                <a16:creationId xmlns:a16="http://schemas.microsoft.com/office/drawing/2014/main" xmlns="" id="{49D44183-5C69-4FA5-B859-D324A7190676}"/>
              </a:ext>
            </a:extLst>
          </p:cNvPr>
          <p:cNvGrpSpPr>
            <a:grpSpLocks noChangeAspect="1"/>
          </p:cNvGrpSpPr>
          <p:nvPr/>
        </p:nvGrpSpPr>
        <p:grpSpPr bwMode="auto">
          <a:xfrm>
            <a:off x="826096" y="1779237"/>
            <a:ext cx="8686394" cy="4823605"/>
            <a:chOff x="1616" y="925"/>
            <a:chExt cx="4448" cy="2470"/>
          </a:xfrm>
        </p:grpSpPr>
        <p:sp>
          <p:nvSpPr>
            <p:cNvPr id="13" name="AutoShape 7">
              <a:extLst>
                <a:ext uri="{FF2B5EF4-FFF2-40B4-BE49-F238E27FC236}">
                  <a16:creationId xmlns:a16="http://schemas.microsoft.com/office/drawing/2014/main" xmlns="" id="{1AE86C51-497D-4439-8282-3E2100E9A11B}"/>
                </a:ext>
              </a:extLst>
            </p:cNvPr>
            <p:cNvSpPr>
              <a:spLocks noChangeAspect="1" noChangeArrowheads="1" noTextEdit="1"/>
            </p:cNvSpPr>
            <p:nvPr/>
          </p:nvSpPr>
          <p:spPr bwMode="auto">
            <a:xfrm>
              <a:off x="1616" y="925"/>
              <a:ext cx="4448" cy="24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6153" name="Picture 9">
              <a:extLst>
                <a:ext uri="{FF2B5EF4-FFF2-40B4-BE49-F238E27FC236}">
                  <a16:creationId xmlns:a16="http://schemas.microsoft.com/office/drawing/2014/main" xmlns="" id="{094FEEA8-43DF-4F0A-8FD8-3A26C3645597}"/>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1616" y="925"/>
              <a:ext cx="4454" cy="24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269435473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DC02BC3-DE0B-47C3-8CE2-84366B44C5C5}"/>
              </a:ext>
            </a:extLst>
          </p:cNvPr>
          <p:cNvSpPr>
            <a:spLocks noGrp="1"/>
          </p:cNvSpPr>
          <p:nvPr>
            <p:ph type="title"/>
          </p:nvPr>
        </p:nvSpPr>
        <p:spPr>
          <a:xfrm>
            <a:off x="838200" y="365125"/>
            <a:ext cx="10707806" cy="1325563"/>
          </a:xfrm>
        </p:spPr>
        <p:txBody>
          <a:bodyPr/>
          <a:lstStyle/>
          <a:p>
            <a:r>
              <a:rPr lang="en-US" dirty="0"/>
              <a:t>The Sparse Matrix - List-Based Implementation</a:t>
            </a:r>
          </a:p>
        </p:txBody>
      </p:sp>
      <p:sp>
        <p:nvSpPr>
          <p:cNvPr id="3" name="Slide Number Placeholder 2">
            <a:extLst>
              <a:ext uri="{FF2B5EF4-FFF2-40B4-BE49-F238E27FC236}">
                <a16:creationId xmlns:a16="http://schemas.microsoft.com/office/drawing/2014/main" xmlns="" id="{AF7C73A1-29F2-4C40-8901-DB039183B213}"/>
              </a:ext>
            </a:extLst>
          </p:cNvPr>
          <p:cNvSpPr>
            <a:spLocks noGrp="1"/>
          </p:cNvSpPr>
          <p:nvPr>
            <p:ph type="sldNum" sz="quarter" idx="12"/>
          </p:nvPr>
        </p:nvSpPr>
        <p:spPr/>
        <p:txBody>
          <a:bodyPr/>
          <a:lstStyle/>
          <a:p>
            <a:fld id="{1AD1F45E-4937-46E5-9C1E-39BA4D08C51D}" type="slidenum">
              <a:rPr lang="en-US" smtClean="0"/>
              <a:t>27</a:t>
            </a:fld>
            <a:endParaRPr lang="en-US" dirty="0"/>
          </a:p>
        </p:txBody>
      </p:sp>
      <p:grpSp>
        <p:nvGrpSpPr>
          <p:cNvPr id="6" name="Group 4">
            <a:extLst>
              <a:ext uri="{FF2B5EF4-FFF2-40B4-BE49-F238E27FC236}">
                <a16:creationId xmlns:a16="http://schemas.microsoft.com/office/drawing/2014/main" xmlns="" id="{648BD6F9-A971-4EB4-B9B1-2B4727EF59FE}"/>
              </a:ext>
            </a:extLst>
          </p:cNvPr>
          <p:cNvGrpSpPr>
            <a:grpSpLocks noChangeAspect="1"/>
          </p:cNvGrpSpPr>
          <p:nvPr/>
        </p:nvGrpSpPr>
        <p:grpSpPr bwMode="auto">
          <a:xfrm>
            <a:off x="838200" y="1363663"/>
            <a:ext cx="9711519" cy="415574"/>
            <a:chOff x="1433" y="2057"/>
            <a:chExt cx="4814" cy="206"/>
          </a:xfrm>
        </p:grpSpPr>
        <p:sp>
          <p:nvSpPr>
            <p:cNvPr id="7" name="AutoShape 3">
              <a:extLst>
                <a:ext uri="{FF2B5EF4-FFF2-40B4-BE49-F238E27FC236}">
                  <a16:creationId xmlns:a16="http://schemas.microsoft.com/office/drawing/2014/main" xmlns="" id="{2D467879-5A14-45C9-8266-E1D2D17EFDED}"/>
                </a:ext>
              </a:extLst>
            </p:cNvPr>
            <p:cNvSpPr>
              <a:spLocks noChangeAspect="1" noChangeArrowheads="1" noTextEdit="1"/>
            </p:cNvSpPr>
            <p:nvPr/>
          </p:nvSpPr>
          <p:spPr bwMode="auto">
            <a:xfrm>
              <a:off x="1433" y="2057"/>
              <a:ext cx="4814" cy="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6149" name="Picture 5">
              <a:extLst>
                <a:ext uri="{FF2B5EF4-FFF2-40B4-BE49-F238E27FC236}">
                  <a16:creationId xmlns:a16="http://schemas.microsoft.com/office/drawing/2014/main" xmlns="" id="{7247E6B5-2059-4BBB-8F49-B7D41D7F67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33" y="2057"/>
              <a:ext cx="482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6" name="Group 15">
            <a:extLst>
              <a:ext uri="{FF2B5EF4-FFF2-40B4-BE49-F238E27FC236}">
                <a16:creationId xmlns:a16="http://schemas.microsoft.com/office/drawing/2014/main" xmlns="" id="{3831BF29-D724-4D80-81A6-70112065672B}"/>
              </a:ext>
            </a:extLst>
          </p:cNvPr>
          <p:cNvGrpSpPr/>
          <p:nvPr/>
        </p:nvGrpSpPr>
        <p:grpSpPr>
          <a:xfrm>
            <a:off x="838200" y="1966913"/>
            <a:ext cx="8660827" cy="4754562"/>
            <a:chOff x="838200" y="1966913"/>
            <a:chExt cx="8660827" cy="4754562"/>
          </a:xfrm>
        </p:grpSpPr>
        <p:grpSp>
          <p:nvGrpSpPr>
            <p:cNvPr id="8" name="Group 4">
              <a:extLst>
                <a:ext uri="{FF2B5EF4-FFF2-40B4-BE49-F238E27FC236}">
                  <a16:creationId xmlns:a16="http://schemas.microsoft.com/office/drawing/2014/main" xmlns="" id="{4CB23F40-BD26-4D5B-BB95-D7BFEE4482ED}"/>
                </a:ext>
              </a:extLst>
            </p:cNvPr>
            <p:cNvGrpSpPr>
              <a:grpSpLocks noChangeAspect="1"/>
            </p:cNvGrpSpPr>
            <p:nvPr/>
          </p:nvGrpSpPr>
          <p:grpSpPr bwMode="auto">
            <a:xfrm>
              <a:off x="838200" y="1966913"/>
              <a:ext cx="8564607" cy="3247428"/>
              <a:chOff x="1411" y="1239"/>
              <a:chExt cx="4858" cy="1842"/>
            </a:xfrm>
          </p:grpSpPr>
          <p:sp>
            <p:nvSpPr>
              <p:cNvPr id="9" name="AutoShape 3">
                <a:extLst>
                  <a:ext uri="{FF2B5EF4-FFF2-40B4-BE49-F238E27FC236}">
                    <a16:creationId xmlns:a16="http://schemas.microsoft.com/office/drawing/2014/main" xmlns="" id="{5696E6EE-F458-4EC5-B063-47285FF600D3}"/>
                  </a:ext>
                </a:extLst>
              </p:cNvPr>
              <p:cNvSpPr>
                <a:spLocks noChangeAspect="1" noChangeArrowheads="1" noTextEdit="1"/>
              </p:cNvSpPr>
              <p:nvPr/>
            </p:nvSpPr>
            <p:spPr bwMode="auto">
              <a:xfrm>
                <a:off x="1411" y="1239"/>
                <a:ext cx="4858" cy="18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7173" name="Picture 5">
                <a:extLst>
                  <a:ext uri="{FF2B5EF4-FFF2-40B4-BE49-F238E27FC236}">
                    <a16:creationId xmlns:a16="http://schemas.microsoft.com/office/drawing/2014/main" xmlns="" id="{0B7A7948-9CDF-4BC0-995F-348A752011A7}"/>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1411" y="1239"/>
                <a:ext cx="4864" cy="18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4" name="Group 8">
              <a:extLst>
                <a:ext uri="{FF2B5EF4-FFF2-40B4-BE49-F238E27FC236}">
                  <a16:creationId xmlns:a16="http://schemas.microsoft.com/office/drawing/2014/main" xmlns="" id="{7C4166CF-7F9A-4BD6-9796-C1E02052C6CA}"/>
                </a:ext>
              </a:extLst>
            </p:cNvPr>
            <p:cNvGrpSpPr>
              <a:grpSpLocks noChangeAspect="1"/>
            </p:cNvGrpSpPr>
            <p:nvPr/>
          </p:nvGrpSpPr>
          <p:grpSpPr bwMode="auto">
            <a:xfrm>
              <a:off x="934420" y="5208587"/>
              <a:ext cx="8564607" cy="1512888"/>
              <a:chOff x="623" y="3396"/>
              <a:chExt cx="4744" cy="838"/>
            </a:xfrm>
          </p:grpSpPr>
          <p:sp>
            <p:nvSpPr>
              <p:cNvPr id="15" name="AutoShape 7">
                <a:extLst>
                  <a:ext uri="{FF2B5EF4-FFF2-40B4-BE49-F238E27FC236}">
                    <a16:creationId xmlns:a16="http://schemas.microsoft.com/office/drawing/2014/main" xmlns="" id="{9AFC7578-6116-4A5B-B165-C31560F7EC66}"/>
                  </a:ext>
                </a:extLst>
              </p:cNvPr>
              <p:cNvSpPr>
                <a:spLocks noChangeAspect="1" noChangeArrowheads="1" noTextEdit="1"/>
              </p:cNvSpPr>
              <p:nvPr/>
            </p:nvSpPr>
            <p:spPr bwMode="auto">
              <a:xfrm>
                <a:off x="623" y="3396"/>
                <a:ext cx="4744" cy="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7177" name="Picture 9">
                <a:extLst>
                  <a:ext uri="{FF2B5EF4-FFF2-40B4-BE49-F238E27FC236}">
                    <a16:creationId xmlns:a16="http://schemas.microsoft.com/office/drawing/2014/main" xmlns="" id="{D7FA038B-3EC8-4246-8AF1-C863F8AE5F51}"/>
                  </a:ext>
                </a:extLst>
              </p:cNvPr>
              <p:cNvPicPr>
                <a:picLocks noChangeAspect="1" noChangeArrowheads="1"/>
              </p:cNvPicPr>
              <p:nvPr/>
            </p:nvPicPr>
            <p:blipFill>
              <a:blip r:embed="rId5">
                <a:extLst>
                  <a:ext uri="{BEBA8EAE-BF5A-486C-A8C5-ECC9F3942E4B}">
                    <a14:imgProps xmlns:a14="http://schemas.microsoft.com/office/drawing/2010/main">
                      <a14:imgLayer r:embed="rId6">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623" y="3396"/>
                <a:ext cx="4750" cy="8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spTree>
    <p:extLst>
      <p:ext uri="{BB962C8B-B14F-4D97-AF65-F5344CB8AC3E}">
        <p14:creationId xmlns:p14="http://schemas.microsoft.com/office/powerpoint/2010/main" val="412834459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DC02BC3-DE0B-47C3-8CE2-84366B44C5C5}"/>
              </a:ext>
            </a:extLst>
          </p:cNvPr>
          <p:cNvSpPr>
            <a:spLocks noGrp="1"/>
          </p:cNvSpPr>
          <p:nvPr>
            <p:ph type="title"/>
          </p:nvPr>
        </p:nvSpPr>
        <p:spPr>
          <a:xfrm>
            <a:off x="838200" y="365125"/>
            <a:ext cx="10707806" cy="1325563"/>
          </a:xfrm>
        </p:spPr>
        <p:txBody>
          <a:bodyPr/>
          <a:lstStyle/>
          <a:p>
            <a:r>
              <a:rPr lang="en-US" dirty="0"/>
              <a:t>The Sparse Matrix - List-Based Implementation</a:t>
            </a:r>
          </a:p>
        </p:txBody>
      </p:sp>
      <p:sp>
        <p:nvSpPr>
          <p:cNvPr id="3" name="Slide Number Placeholder 2">
            <a:extLst>
              <a:ext uri="{FF2B5EF4-FFF2-40B4-BE49-F238E27FC236}">
                <a16:creationId xmlns:a16="http://schemas.microsoft.com/office/drawing/2014/main" xmlns="" id="{AF7C73A1-29F2-4C40-8901-DB039183B213}"/>
              </a:ext>
            </a:extLst>
          </p:cNvPr>
          <p:cNvSpPr>
            <a:spLocks noGrp="1"/>
          </p:cNvSpPr>
          <p:nvPr>
            <p:ph type="sldNum" sz="quarter" idx="12"/>
          </p:nvPr>
        </p:nvSpPr>
        <p:spPr/>
        <p:txBody>
          <a:bodyPr/>
          <a:lstStyle/>
          <a:p>
            <a:fld id="{1AD1F45E-4937-46E5-9C1E-39BA4D08C51D}" type="slidenum">
              <a:rPr lang="en-US" smtClean="0"/>
              <a:t>28</a:t>
            </a:fld>
            <a:endParaRPr lang="en-US" dirty="0"/>
          </a:p>
        </p:txBody>
      </p:sp>
      <p:grpSp>
        <p:nvGrpSpPr>
          <p:cNvPr id="10" name="Group 4">
            <a:extLst>
              <a:ext uri="{FF2B5EF4-FFF2-40B4-BE49-F238E27FC236}">
                <a16:creationId xmlns:a16="http://schemas.microsoft.com/office/drawing/2014/main" xmlns="" id="{7F715082-AB74-42BD-AD76-2C04CE34DC64}"/>
              </a:ext>
            </a:extLst>
          </p:cNvPr>
          <p:cNvGrpSpPr>
            <a:grpSpLocks noChangeAspect="1"/>
          </p:cNvGrpSpPr>
          <p:nvPr/>
        </p:nvGrpSpPr>
        <p:grpSpPr bwMode="auto">
          <a:xfrm>
            <a:off x="838200" y="1219199"/>
            <a:ext cx="7377752" cy="5456871"/>
            <a:chOff x="1958" y="768"/>
            <a:chExt cx="3764" cy="2784"/>
          </a:xfrm>
        </p:grpSpPr>
        <p:sp>
          <p:nvSpPr>
            <p:cNvPr id="11" name="AutoShape 3">
              <a:extLst>
                <a:ext uri="{FF2B5EF4-FFF2-40B4-BE49-F238E27FC236}">
                  <a16:creationId xmlns:a16="http://schemas.microsoft.com/office/drawing/2014/main" xmlns="" id="{8893B451-6135-4F35-A488-2B6B041AE3C4}"/>
                </a:ext>
              </a:extLst>
            </p:cNvPr>
            <p:cNvSpPr>
              <a:spLocks noChangeAspect="1" noChangeArrowheads="1" noTextEdit="1"/>
            </p:cNvSpPr>
            <p:nvPr/>
          </p:nvSpPr>
          <p:spPr bwMode="auto">
            <a:xfrm>
              <a:off x="1958" y="768"/>
              <a:ext cx="3764" cy="2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1029" name="Picture 5">
              <a:extLst>
                <a:ext uri="{FF2B5EF4-FFF2-40B4-BE49-F238E27FC236}">
                  <a16:creationId xmlns:a16="http://schemas.microsoft.com/office/drawing/2014/main" xmlns="" id="{EEEED6E8-F51B-44EB-A629-D8911979BCAD}"/>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1958" y="768"/>
              <a:ext cx="3770" cy="27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201967754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DC02BC3-DE0B-47C3-8CE2-84366B44C5C5}"/>
              </a:ext>
            </a:extLst>
          </p:cNvPr>
          <p:cNvSpPr>
            <a:spLocks noGrp="1"/>
          </p:cNvSpPr>
          <p:nvPr>
            <p:ph type="title"/>
          </p:nvPr>
        </p:nvSpPr>
        <p:spPr>
          <a:xfrm>
            <a:off x="838200" y="365125"/>
            <a:ext cx="10707806" cy="1325563"/>
          </a:xfrm>
        </p:spPr>
        <p:txBody>
          <a:bodyPr/>
          <a:lstStyle/>
          <a:p>
            <a:r>
              <a:rPr lang="en-US" dirty="0"/>
              <a:t>The Sparse Matrix - Efficiency Analysis</a:t>
            </a:r>
          </a:p>
        </p:txBody>
      </p:sp>
      <p:sp>
        <p:nvSpPr>
          <p:cNvPr id="3" name="Slide Number Placeholder 2">
            <a:extLst>
              <a:ext uri="{FF2B5EF4-FFF2-40B4-BE49-F238E27FC236}">
                <a16:creationId xmlns:a16="http://schemas.microsoft.com/office/drawing/2014/main" xmlns="" id="{AF7C73A1-29F2-4C40-8901-DB039183B213}"/>
              </a:ext>
            </a:extLst>
          </p:cNvPr>
          <p:cNvSpPr>
            <a:spLocks noGrp="1"/>
          </p:cNvSpPr>
          <p:nvPr>
            <p:ph type="sldNum" sz="quarter" idx="12"/>
          </p:nvPr>
        </p:nvSpPr>
        <p:spPr/>
        <p:txBody>
          <a:bodyPr/>
          <a:lstStyle/>
          <a:p>
            <a:fld id="{1AD1F45E-4937-46E5-9C1E-39BA4D08C51D}" type="slidenum">
              <a:rPr lang="en-US" smtClean="0"/>
              <a:t>29</a:t>
            </a:fld>
            <a:endParaRPr lang="en-US" dirty="0"/>
          </a:p>
        </p:txBody>
      </p:sp>
      <p:grpSp>
        <p:nvGrpSpPr>
          <p:cNvPr id="6" name="Group 4">
            <a:extLst>
              <a:ext uri="{FF2B5EF4-FFF2-40B4-BE49-F238E27FC236}">
                <a16:creationId xmlns:a16="http://schemas.microsoft.com/office/drawing/2014/main" xmlns="" id="{7C183F4B-9307-44BE-AA7A-F9DB53B46CCB}"/>
              </a:ext>
            </a:extLst>
          </p:cNvPr>
          <p:cNvGrpSpPr>
            <a:grpSpLocks noChangeAspect="1"/>
          </p:cNvGrpSpPr>
          <p:nvPr/>
        </p:nvGrpSpPr>
        <p:grpSpPr bwMode="auto">
          <a:xfrm>
            <a:off x="3021140" y="1690688"/>
            <a:ext cx="6341926" cy="3910012"/>
            <a:chOff x="2836" y="1541"/>
            <a:chExt cx="2008" cy="1238"/>
          </a:xfrm>
        </p:grpSpPr>
        <p:sp>
          <p:nvSpPr>
            <p:cNvPr id="7" name="AutoShape 3">
              <a:extLst>
                <a:ext uri="{FF2B5EF4-FFF2-40B4-BE49-F238E27FC236}">
                  <a16:creationId xmlns:a16="http://schemas.microsoft.com/office/drawing/2014/main" xmlns="" id="{6064138B-7E67-443A-8427-5AE41A605D22}"/>
                </a:ext>
              </a:extLst>
            </p:cNvPr>
            <p:cNvSpPr>
              <a:spLocks noChangeAspect="1" noChangeArrowheads="1" noTextEdit="1"/>
            </p:cNvSpPr>
            <p:nvPr/>
          </p:nvSpPr>
          <p:spPr bwMode="auto">
            <a:xfrm>
              <a:off x="2836" y="1541"/>
              <a:ext cx="2008" cy="1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2053" name="Picture 5">
              <a:extLst>
                <a:ext uri="{FF2B5EF4-FFF2-40B4-BE49-F238E27FC236}">
                  <a16:creationId xmlns:a16="http://schemas.microsoft.com/office/drawing/2014/main" xmlns="" id="{B00C3196-9983-4F17-B0B9-A6627F364EEC}"/>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2836" y="1541"/>
              <a:ext cx="2014" cy="1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20128346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8DA811E-07C7-461E-ACB9-CF443AFD2F9E}"/>
              </a:ext>
            </a:extLst>
          </p:cNvPr>
          <p:cNvSpPr>
            <a:spLocks noGrp="1"/>
          </p:cNvSpPr>
          <p:nvPr>
            <p:ph type="title"/>
          </p:nvPr>
        </p:nvSpPr>
        <p:spPr/>
        <p:txBody>
          <a:bodyPr/>
          <a:lstStyle/>
          <a:p>
            <a:r>
              <a:rPr lang="en-US" dirty="0"/>
              <a:t>Complexity Analysis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xmlns="" id="{094AFE86-7193-4BC0-B7FC-830CD8041C65}"/>
                  </a:ext>
                </a:extLst>
              </p:cNvPr>
              <p:cNvSpPr>
                <a:spLocks noGrp="1"/>
              </p:cNvSpPr>
              <p:nvPr>
                <p:ph idx="1"/>
              </p:nvPr>
            </p:nvSpPr>
            <p:spPr>
              <a:xfrm>
                <a:off x="838200" y="1825624"/>
                <a:ext cx="10515600" cy="3988321"/>
              </a:xfrm>
            </p:spPr>
            <p:txBody>
              <a:bodyPr>
                <a:normAutofit lnSpcReduction="10000"/>
              </a:bodyPr>
              <a:lstStyle/>
              <a:p>
                <a:r>
                  <a:rPr lang="en-US" dirty="0"/>
                  <a:t>To determine the efficiency of an algorithm,</a:t>
                </a:r>
              </a:p>
              <a:p>
                <a:pPr lvl="1"/>
                <a:r>
                  <a:rPr lang="en-US" dirty="0"/>
                  <a:t>count the number of logical comparisons (</a:t>
                </a:r>
                <a14:m>
                  <m:oMath xmlns:m="http://schemas.openxmlformats.org/officeDocument/2006/math">
                    <m:r>
                      <a:rPr lang="en-US" b="0" i="1" smtClean="0">
                        <a:latin typeface="Cambria Math" panose="02040503050406030204" pitchFamily="18" charset="0"/>
                      </a:rPr>
                      <m:t>&gt;,&lt;,≤,≥,!=,=,…</m:t>
                    </m:r>
                  </m:oMath>
                </a14:m>
                <a:r>
                  <a:rPr lang="en-US" dirty="0"/>
                  <a:t>)</a:t>
                </a:r>
              </a:p>
              <a:p>
                <a:pPr lvl="1"/>
                <a:r>
                  <a:rPr lang="en-US" dirty="0"/>
                  <a:t>data interchanges, or arithmetic operations.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m:t>
                    </m:r>
                  </m:oMath>
                </a14:m>
                <a:r>
                  <a:rPr lang="en-US" dirty="0"/>
                  <a:t>)</a:t>
                </a:r>
              </a:p>
              <a:p>
                <a:endParaRPr lang="en-US" dirty="0"/>
              </a:p>
              <a:p>
                <a:endParaRPr lang="en-US" dirty="0"/>
              </a:p>
              <a:p>
                <a:endParaRPr lang="en-US" dirty="0"/>
              </a:p>
              <a:p>
                <a:endParaRPr lang="en-US" dirty="0"/>
              </a:p>
              <a:p>
                <a:r>
                  <a:rPr lang="en-US" dirty="0"/>
                  <a:t>Version 1 complexity </a:t>
                </a:r>
                <a:r>
                  <a:rPr lang="en-US" dirty="0">
                    <a:sym typeface="Wingdings" panose="05000000000000000000" pitchFamily="2" charset="2"/>
                  </a:rPr>
                  <a:t></a:t>
                </a:r>
                <a:r>
                  <a:rPr lang="en-US" dirty="0"/>
                  <a:t> </a:t>
                </a:r>
                <a14:m>
                  <m:oMath xmlns:m="http://schemas.openxmlformats.org/officeDocument/2006/math">
                    <m:r>
                      <a:rPr lang="en-US" b="0" i="1" smtClean="0">
                        <a:latin typeface="Cambria Math" panose="02040503050406030204" pitchFamily="18" charset="0"/>
                      </a:rPr>
                      <m:t>2</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2</m:t>
                        </m:r>
                      </m:sup>
                    </m:sSup>
                  </m:oMath>
                </a14:m>
                <a:endParaRPr lang="en-US" dirty="0"/>
              </a:p>
              <a:p>
                <a:r>
                  <a:rPr lang="en-US" dirty="0"/>
                  <a:t>Version 2 complexity </a:t>
                </a:r>
                <a:r>
                  <a:rPr lang="en-US" dirty="0">
                    <a:sym typeface="Wingdings" panose="05000000000000000000" pitchFamily="2" charset="2"/>
                  </a:rPr>
                  <a:t></a:t>
                </a:r>
                <a:r>
                  <a:rPr lang="en-US" dirty="0"/>
                  <a:t>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2</m:t>
                        </m:r>
                      </m:sup>
                    </m:sSup>
                    <m:r>
                      <a:rPr lang="en-US" b="0" i="1" smtClean="0">
                        <a:latin typeface="Cambria Math" panose="02040503050406030204" pitchFamily="18" charset="0"/>
                      </a:rPr>
                      <m:t>+</m:t>
                    </m:r>
                    <m:r>
                      <a:rPr lang="en-US" b="0" i="1" smtClean="0">
                        <a:latin typeface="Cambria Math" panose="02040503050406030204" pitchFamily="18" charset="0"/>
                      </a:rPr>
                      <m:t>𝑛</m:t>
                    </m:r>
                  </m:oMath>
                </a14:m>
                <a:endParaRPr lang="en-US" dirty="0"/>
              </a:p>
            </p:txBody>
          </p:sp>
        </mc:Choice>
        <mc:Fallback xmlns="">
          <p:sp>
            <p:nvSpPr>
              <p:cNvPr id="3" name="Content Placeholder 2">
                <a:extLst>
                  <a:ext uri="{FF2B5EF4-FFF2-40B4-BE49-F238E27FC236}">
                    <a16:creationId xmlns:a16="http://schemas.microsoft.com/office/drawing/2014/main" id="{094AFE86-7193-4BC0-B7FC-830CD8041C65}"/>
                  </a:ext>
                </a:extLst>
              </p:cNvPr>
              <p:cNvSpPr>
                <a:spLocks noGrp="1" noRot="1" noChangeAspect="1" noMove="1" noResize="1" noEditPoints="1" noAdjustHandles="1" noChangeArrowheads="1" noChangeShapeType="1" noTextEdit="1"/>
              </p:cNvSpPr>
              <p:nvPr>
                <p:ph idx="1"/>
              </p:nvPr>
            </p:nvSpPr>
            <p:spPr>
              <a:xfrm>
                <a:off x="838200" y="1825624"/>
                <a:ext cx="10515600" cy="3988321"/>
              </a:xfrm>
              <a:blipFill>
                <a:blip r:embed="rId2"/>
                <a:stretch>
                  <a:fillRect l="-1043" t="-3359" b="-3664"/>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xmlns="" id="{108FCD53-8E70-4E2D-8CDA-8D4277D9C2DA}"/>
              </a:ext>
            </a:extLst>
          </p:cNvPr>
          <p:cNvSpPr>
            <a:spLocks noGrp="1"/>
          </p:cNvSpPr>
          <p:nvPr>
            <p:ph type="sldNum" sz="quarter" idx="12"/>
          </p:nvPr>
        </p:nvSpPr>
        <p:spPr/>
        <p:txBody>
          <a:bodyPr/>
          <a:lstStyle/>
          <a:p>
            <a:fld id="{1AD1F45E-4937-46E5-9C1E-39BA4D08C51D}" type="slidenum">
              <a:rPr lang="en-US" smtClean="0"/>
              <a:t>3</a:t>
            </a:fld>
            <a:endParaRPr lang="en-US"/>
          </a:p>
        </p:txBody>
      </p:sp>
      <p:grpSp>
        <p:nvGrpSpPr>
          <p:cNvPr id="11" name="Group 4">
            <a:extLst>
              <a:ext uri="{FF2B5EF4-FFF2-40B4-BE49-F238E27FC236}">
                <a16:creationId xmlns:a16="http://schemas.microsoft.com/office/drawing/2014/main" xmlns="" id="{EFB6E3A9-39AE-4B0D-9355-6DCD3683112C}"/>
              </a:ext>
            </a:extLst>
          </p:cNvPr>
          <p:cNvGrpSpPr>
            <a:grpSpLocks noChangeAspect="1"/>
          </p:cNvGrpSpPr>
          <p:nvPr/>
        </p:nvGrpSpPr>
        <p:grpSpPr bwMode="auto">
          <a:xfrm>
            <a:off x="384175" y="3248025"/>
            <a:ext cx="5711825" cy="1543050"/>
            <a:chOff x="242" y="2046"/>
            <a:chExt cx="3598" cy="972"/>
          </a:xfrm>
        </p:grpSpPr>
        <p:sp>
          <p:nvSpPr>
            <p:cNvPr id="12" name="AutoShape 3">
              <a:extLst>
                <a:ext uri="{FF2B5EF4-FFF2-40B4-BE49-F238E27FC236}">
                  <a16:creationId xmlns:a16="http://schemas.microsoft.com/office/drawing/2014/main" xmlns="" id="{161BD16E-BBE2-4D83-B7B4-D0959CEA92F3}"/>
                </a:ext>
              </a:extLst>
            </p:cNvPr>
            <p:cNvSpPr>
              <a:spLocks noChangeAspect="1" noChangeArrowheads="1" noTextEdit="1"/>
            </p:cNvSpPr>
            <p:nvPr/>
          </p:nvSpPr>
          <p:spPr bwMode="auto">
            <a:xfrm>
              <a:off x="242" y="2046"/>
              <a:ext cx="3598" cy="9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2053" name="Picture 5">
              <a:extLst>
                <a:ext uri="{FF2B5EF4-FFF2-40B4-BE49-F238E27FC236}">
                  <a16:creationId xmlns:a16="http://schemas.microsoft.com/office/drawing/2014/main" xmlns="" id="{09C91273-AFBD-4D64-B863-E5ADDA3A8A1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2" y="2046"/>
              <a:ext cx="3605" cy="9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3" name="Group 8">
            <a:extLst>
              <a:ext uri="{FF2B5EF4-FFF2-40B4-BE49-F238E27FC236}">
                <a16:creationId xmlns:a16="http://schemas.microsoft.com/office/drawing/2014/main" xmlns="" id="{F7C1BD3B-F3DC-443D-BDF2-F6A66A0ABAAA}"/>
              </a:ext>
            </a:extLst>
          </p:cNvPr>
          <p:cNvGrpSpPr>
            <a:grpSpLocks noChangeAspect="1"/>
          </p:cNvGrpSpPr>
          <p:nvPr/>
        </p:nvGrpSpPr>
        <p:grpSpPr bwMode="auto">
          <a:xfrm>
            <a:off x="6550025" y="3351213"/>
            <a:ext cx="5543550" cy="1541462"/>
            <a:chOff x="4126" y="2111"/>
            <a:chExt cx="3492" cy="971"/>
          </a:xfrm>
        </p:grpSpPr>
        <p:sp>
          <p:nvSpPr>
            <p:cNvPr id="14" name="AutoShape 7">
              <a:extLst>
                <a:ext uri="{FF2B5EF4-FFF2-40B4-BE49-F238E27FC236}">
                  <a16:creationId xmlns:a16="http://schemas.microsoft.com/office/drawing/2014/main" xmlns="" id="{E3BCEBDF-2304-4133-A335-601E51A4493D}"/>
                </a:ext>
              </a:extLst>
            </p:cNvPr>
            <p:cNvSpPr>
              <a:spLocks noChangeAspect="1" noChangeArrowheads="1" noTextEdit="1"/>
            </p:cNvSpPr>
            <p:nvPr/>
          </p:nvSpPr>
          <p:spPr bwMode="auto">
            <a:xfrm>
              <a:off x="4126" y="2111"/>
              <a:ext cx="3492" cy="9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2057" name="Picture 9">
              <a:extLst>
                <a:ext uri="{FF2B5EF4-FFF2-40B4-BE49-F238E27FC236}">
                  <a16:creationId xmlns:a16="http://schemas.microsoft.com/office/drawing/2014/main" xmlns="" id="{5EF0F502-91F4-4A4B-B677-520F501C287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26" y="2111"/>
              <a:ext cx="3499" cy="9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88123630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8DA811E-07C7-461E-ACB9-CF443AFD2F9E}"/>
              </a:ext>
            </a:extLst>
          </p:cNvPr>
          <p:cNvSpPr>
            <a:spLocks noGrp="1"/>
          </p:cNvSpPr>
          <p:nvPr>
            <p:ph type="title"/>
          </p:nvPr>
        </p:nvSpPr>
        <p:spPr/>
        <p:txBody>
          <a:bodyPr/>
          <a:lstStyle/>
          <a:p>
            <a:r>
              <a:rPr lang="en-US" dirty="0"/>
              <a:t>Complexity Analysis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xmlns="" id="{094AFE86-7193-4BC0-B7FC-830CD8041C65}"/>
                  </a:ext>
                </a:extLst>
              </p:cNvPr>
              <p:cNvSpPr>
                <a:spLocks noGrp="1"/>
              </p:cNvSpPr>
              <p:nvPr>
                <p:ph idx="1"/>
              </p:nvPr>
            </p:nvSpPr>
            <p:spPr>
              <a:xfrm>
                <a:off x="838200" y="1825624"/>
                <a:ext cx="10515600" cy="3988321"/>
              </a:xfrm>
            </p:spPr>
            <p:txBody>
              <a:bodyPr>
                <a:normAutofit/>
              </a:bodyPr>
              <a:lstStyle/>
              <a:p>
                <a:r>
                  <a:rPr lang="en-US" dirty="0"/>
                  <a:t>Version 1 complexity </a:t>
                </a:r>
                <a:r>
                  <a:rPr lang="en-US" dirty="0">
                    <a:sym typeface="Wingdings" panose="05000000000000000000" pitchFamily="2" charset="2"/>
                  </a:rPr>
                  <a:t></a:t>
                </a:r>
                <a:r>
                  <a:rPr lang="en-US" dirty="0"/>
                  <a:t> </a:t>
                </a:r>
                <a14:m>
                  <m:oMath xmlns:m="http://schemas.openxmlformats.org/officeDocument/2006/math">
                    <m:r>
                      <a:rPr lang="en-US" b="0" i="1" smtClean="0">
                        <a:latin typeface="Cambria Math" panose="02040503050406030204" pitchFamily="18" charset="0"/>
                      </a:rPr>
                      <m:t>2</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2</m:t>
                        </m:r>
                      </m:sup>
                    </m:sSup>
                  </m:oMath>
                </a14:m>
                <a:endParaRPr lang="en-US" dirty="0"/>
              </a:p>
              <a:p>
                <a:r>
                  <a:rPr lang="en-US" dirty="0"/>
                  <a:t>Version 2 complexity </a:t>
                </a:r>
                <a:r>
                  <a:rPr lang="en-US" dirty="0">
                    <a:sym typeface="Wingdings" panose="05000000000000000000" pitchFamily="2" charset="2"/>
                  </a:rPr>
                  <a:t></a:t>
                </a:r>
                <a:r>
                  <a:rPr lang="en-US" dirty="0"/>
                  <a:t>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2</m:t>
                        </m:r>
                      </m:sup>
                    </m:sSup>
                    <m:r>
                      <a:rPr lang="en-US" b="0" i="1" smtClean="0">
                        <a:latin typeface="Cambria Math" panose="02040503050406030204" pitchFamily="18" charset="0"/>
                      </a:rPr>
                      <m:t>+</m:t>
                    </m:r>
                    <m:r>
                      <a:rPr lang="en-US" b="0" i="1" smtClean="0">
                        <a:latin typeface="Cambria Math" panose="02040503050406030204" pitchFamily="18" charset="0"/>
                      </a:rPr>
                      <m:t>𝑛</m:t>
                    </m:r>
                  </m:oMath>
                </a14:m>
                <a:endParaRPr lang="en-US" dirty="0"/>
              </a:p>
            </p:txBody>
          </p:sp>
        </mc:Choice>
        <mc:Fallback xmlns="">
          <p:sp>
            <p:nvSpPr>
              <p:cNvPr id="3" name="Content Placeholder 2">
                <a:extLst>
                  <a:ext uri="{FF2B5EF4-FFF2-40B4-BE49-F238E27FC236}">
                    <a16:creationId xmlns:a16="http://schemas.microsoft.com/office/drawing/2014/main" id="{094AFE86-7193-4BC0-B7FC-830CD8041C65}"/>
                  </a:ext>
                </a:extLst>
              </p:cNvPr>
              <p:cNvSpPr>
                <a:spLocks noGrp="1" noRot="1" noChangeAspect="1" noMove="1" noResize="1" noEditPoints="1" noAdjustHandles="1" noChangeArrowheads="1" noChangeShapeType="1" noTextEdit="1"/>
              </p:cNvSpPr>
              <p:nvPr>
                <p:ph idx="1"/>
              </p:nvPr>
            </p:nvSpPr>
            <p:spPr>
              <a:xfrm>
                <a:off x="838200" y="1825624"/>
                <a:ext cx="10515600" cy="3988321"/>
              </a:xfrm>
              <a:blipFill>
                <a:blip r:embed="rId2"/>
                <a:stretch>
                  <a:fillRect l="-1043" t="-2901"/>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xmlns="" id="{108FCD53-8E70-4E2D-8CDA-8D4277D9C2DA}"/>
              </a:ext>
            </a:extLst>
          </p:cNvPr>
          <p:cNvSpPr>
            <a:spLocks noGrp="1"/>
          </p:cNvSpPr>
          <p:nvPr>
            <p:ph type="sldNum" sz="quarter" idx="12"/>
          </p:nvPr>
        </p:nvSpPr>
        <p:spPr/>
        <p:txBody>
          <a:bodyPr/>
          <a:lstStyle/>
          <a:p>
            <a:fld id="{1AD1F45E-4937-46E5-9C1E-39BA4D08C51D}" type="slidenum">
              <a:rPr lang="en-US" smtClean="0"/>
              <a:t>4</a:t>
            </a:fld>
            <a:endParaRPr lang="en-US"/>
          </a:p>
        </p:txBody>
      </p:sp>
      <p:grpSp>
        <p:nvGrpSpPr>
          <p:cNvPr id="7" name="Group 4">
            <a:extLst>
              <a:ext uri="{FF2B5EF4-FFF2-40B4-BE49-F238E27FC236}">
                <a16:creationId xmlns:a16="http://schemas.microsoft.com/office/drawing/2014/main" xmlns="" id="{0B939C63-BC30-427D-82E6-50BADDF41E55}"/>
              </a:ext>
            </a:extLst>
          </p:cNvPr>
          <p:cNvGrpSpPr>
            <a:grpSpLocks noChangeAspect="1"/>
          </p:cNvGrpSpPr>
          <p:nvPr/>
        </p:nvGrpSpPr>
        <p:grpSpPr bwMode="auto">
          <a:xfrm>
            <a:off x="838200" y="2932113"/>
            <a:ext cx="4935538" cy="2525712"/>
            <a:chOff x="528" y="1847"/>
            <a:chExt cx="3109" cy="1591"/>
          </a:xfrm>
        </p:grpSpPr>
        <p:sp>
          <p:nvSpPr>
            <p:cNvPr id="9" name="AutoShape 3">
              <a:extLst>
                <a:ext uri="{FF2B5EF4-FFF2-40B4-BE49-F238E27FC236}">
                  <a16:creationId xmlns:a16="http://schemas.microsoft.com/office/drawing/2014/main" xmlns="" id="{84A443F1-808F-426A-A69E-DA932BA6B745}"/>
                </a:ext>
              </a:extLst>
            </p:cNvPr>
            <p:cNvSpPr>
              <a:spLocks noChangeAspect="1" noChangeArrowheads="1" noTextEdit="1"/>
            </p:cNvSpPr>
            <p:nvPr/>
          </p:nvSpPr>
          <p:spPr bwMode="auto">
            <a:xfrm>
              <a:off x="528" y="1847"/>
              <a:ext cx="3109" cy="15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1029" name="Picture 5">
              <a:extLst>
                <a:ext uri="{FF2B5EF4-FFF2-40B4-BE49-F238E27FC236}">
                  <a16:creationId xmlns:a16="http://schemas.microsoft.com/office/drawing/2014/main" xmlns="" id="{5C94738B-5BD3-419E-8B1B-FD7C195ED01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8" y="1847"/>
              <a:ext cx="3116" cy="1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3" name="Group 8">
            <a:extLst>
              <a:ext uri="{FF2B5EF4-FFF2-40B4-BE49-F238E27FC236}">
                <a16:creationId xmlns:a16="http://schemas.microsoft.com/office/drawing/2014/main" xmlns="" id="{0184548A-73E6-4B48-853A-8A13F04EAFD3}"/>
              </a:ext>
            </a:extLst>
          </p:cNvPr>
          <p:cNvGrpSpPr>
            <a:grpSpLocks noChangeAspect="1"/>
          </p:cNvGrpSpPr>
          <p:nvPr/>
        </p:nvGrpSpPr>
        <p:grpSpPr bwMode="auto">
          <a:xfrm>
            <a:off x="6418264" y="1433145"/>
            <a:ext cx="4946649" cy="4923205"/>
            <a:chOff x="2574" y="900"/>
            <a:chExt cx="2532" cy="2520"/>
          </a:xfrm>
        </p:grpSpPr>
        <p:sp>
          <p:nvSpPr>
            <p:cNvPr id="14" name="AutoShape 7">
              <a:extLst>
                <a:ext uri="{FF2B5EF4-FFF2-40B4-BE49-F238E27FC236}">
                  <a16:creationId xmlns:a16="http://schemas.microsoft.com/office/drawing/2014/main" xmlns="" id="{D81B96ED-0C91-42C8-A63B-F7570EBB88EE}"/>
                </a:ext>
              </a:extLst>
            </p:cNvPr>
            <p:cNvSpPr>
              <a:spLocks noChangeAspect="1" noChangeArrowheads="1" noTextEdit="1"/>
            </p:cNvSpPr>
            <p:nvPr/>
          </p:nvSpPr>
          <p:spPr bwMode="auto">
            <a:xfrm>
              <a:off x="2574" y="900"/>
              <a:ext cx="2532" cy="2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1033" name="Picture 9">
              <a:extLst>
                <a:ext uri="{FF2B5EF4-FFF2-40B4-BE49-F238E27FC236}">
                  <a16:creationId xmlns:a16="http://schemas.microsoft.com/office/drawing/2014/main" xmlns="" id="{55E29A24-C39B-40D0-85E5-67F1F577A08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74" y="900"/>
              <a:ext cx="2538" cy="25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195029022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8DA811E-07C7-461E-ACB9-CF443AFD2F9E}"/>
              </a:ext>
            </a:extLst>
          </p:cNvPr>
          <p:cNvSpPr>
            <a:spLocks noGrp="1"/>
          </p:cNvSpPr>
          <p:nvPr>
            <p:ph type="title"/>
          </p:nvPr>
        </p:nvSpPr>
        <p:spPr/>
        <p:txBody>
          <a:bodyPr/>
          <a:lstStyle/>
          <a:p>
            <a:r>
              <a:rPr lang="en-US" dirty="0"/>
              <a:t>Complexity Analysis – Big ‘O’ notation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xmlns="" id="{094AFE86-7193-4BC0-B7FC-830CD8041C65}"/>
                  </a:ext>
                </a:extLst>
              </p:cNvPr>
              <p:cNvSpPr>
                <a:spLocks noGrp="1"/>
              </p:cNvSpPr>
              <p:nvPr>
                <p:ph idx="1"/>
              </p:nvPr>
            </p:nvSpPr>
            <p:spPr>
              <a:xfrm>
                <a:off x="838200" y="1786498"/>
                <a:ext cx="10515600" cy="4934977"/>
              </a:xfrm>
            </p:spPr>
            <p:txBody>
              <a:bodyPr>
                <a:normAutofit lnSpcReduction="10000"/>
              </a:bodyPr>
              <a:lstStyle/>
              <a:p>
                <a:r>
                  <a:rPr lang="en-US" dirty="0"/>
                  <a:t>Assume we have a function </a:t>
                </a:r>
                <a14:m>
                  <m:oMath xmlns:m="http://schemas.openxmlformats.org/officeDocument/2006/math">
                    <m:r>
                      <a:rPr lang="en-US" b="0" i="1" smtClean="0">
                        <a:latin typeface="Cambria Math" panose="02040503050406030204" pitchFamily="18" charset="0"/>
                      </a:rPr>
                      <m:t>𝑇</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e>
                    </m:d>
                  </m:oMath>
                </a14:m>
                <a:r>
                  <a:rPr lang="en-US" dirty="0"/>
                  <a:t>that represents the approximate number of steps required by an algorithm for an input of size n. For the second version of our algorithm in the previous section, this would be written as,</a:t>
                </a:r>
              </a:p>
              <a:p>
                <a:endParaRPr lang="en-US" dirty="0"/>
              </a:p>
              <a:p>
                <a:r>
                  <a:rPr lang="en-US" dirty="0"/>
                  <a:t>Now, suppose there exists a function f(n) defined for the integers </a:t>
                </a:r>
                <a14:m>
                  <m:oMath xmlns:m="http://schemas.openxmlformats.org/officeDocument/2006/math">
                    <m:r>
                      <a:rPr lang="en-US" b="0" i="1" smtClean="0">
                        <a:latin typeface="Cambria Math" panose="02040503050406030204" pitchFamily="18" charset="0"/>
                      </a:rPr>
                      <m:t>𝑛</m:t>
                    </m:r>
                    <m:r>
                      <a:rPr lang="en-US" b="0" i="1" smtClean="0">
                        <a:latin typeface="Cambria Math" panose="02040503050406030204" pitchFamily="18" charset="0"/>
                      </a:rPr>
                      <m:t>≥0</m:t>
                    </m:r>
                  </m:oMath>
                </a14:m>
                <a:r>
                  <a:rPr lang="en-US" dirty="0"/>
                  <a:t>, such that for some constant </a:t>
                </a:r>
                <a14:m>
                  <m:oMath xmlns:m="http://schemas.openxmlformats.org/officeDocument/2006/math">
                    <m:r>
                      <a:rPr lang="en-US" b="0" i="1" smtClean="0">
                        <a:latin typeface="Cambria Math" panose="02040503050406030204" pitchFamily="18" charset="0"/>
                      </a:rPr>
                      <m:t>𝑐</m:t>
                    </m:r>
                  </m:oMath>
                </a14:m>
                <a:r>
                  <a:rPr lang="en-US" dirty="0"/>
                  <a:t>, and some constant </a:t>
                </a:r>
                <a14:m>
                  <m:oMath xmlns:m="http://schemas.openxmlformats.org/officeDocument/2006/math">
                    <m:r>
                      <a:rPr lang="en-US" b="0" i="1" smtClean="0">
                        <a:latin typeface="Cambria Math" panose="02040503050406030204" pitchFamily="18" charset="0"/>
                      </a:rPr>
                      <m:t>𝑚</m:t>
                    </m:r>
                  </m:oMath>
                </a14:m>
                <a:r>
                  <a:rPr lang="en-US" dirty="0"/>
                  <a:t>,</a:t>
                </a:r>
              </a:p>
              <a:p>
                <a:endParaRPr lang="en-US" dirty="0"/>
              </a:p>
              <a:p>
                <a:pPr marL="0" indent="0">
                  <a:buNone/>
                </a:pPr>
                <a:r>
                  <a:rPr lang="en-US" dirty="0"/>
                  <a:t>for all sufficiently large values of </a:t>
                </a:r>
                <a14:m>
                  <m:oMath xmlns:m="http://schemas.openxmlformats.org/officeDocument/2006/math">
                    <m:r>
                      <a:rPr lang="en-US" b="0" i="1" smtClean="0">
                        <a:latin typeface="Cambria Math" panose="02040503050406030204" pitchFamily="18" charset="0"/>
                      </a:rPr>
                      <m:t>𝑛</m:t>
                    </m:r>
                    <m:r>
                      <a:rPr lang="en-US" b="0" i="1" smtClean="0">
                        <a:latin typeface="Cambria Math" panose="02040503050406030204" pitchFamily="18" charset="0"/>
                      </a:rPr>
                      <m:t>≥</m:t>
                    </m:r>
                    <m:r>
                      <a:rPr lang="en-US" b="0" i="1" smtClean="0">
                        <a:latin typeface="Cambria Math" panose="02040503050406030204" pitchFamily="18" charset="0"/>
                      </a:rPr>
                      <m:t>𝑚</m:t>
                    </m:r>
                  </m:oMath>
                </a14:m>
                <a:r>
                  <a:rPr lang="en-US" dirty="0"/>
                  <a:t>.</a:t>
                </a:r>
              </a:p>
              <a:p>
                <a:r>
                  <a:rPr lang="en-US" dirty="0"/>
                  <a:t>Then, such an algorithm is said to have a time-complexity of, or executes on the order of, </a:t>
                </a:r>
                <a14:m>
                  <m:oMath xmlns:m="http://schemas.openxmlformats.org/officeDocument/2006/math">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𝑛</m:t>
                    </m:r>
                    <m:r>
                      <a:rPr lang="en-US" b="0" i="1" smtClean="0">
                        <a:latin typeface="Cambria Math" panose="02040503050406030204" pitchFamily="18" charset="0"/>
                      </a:rPr>
                      <m:t>)</m:t>
                    </m:r>
                  </m:oMath>
                </a14:m>
                <a:r>
                  <a:rPr lang="en-US" dirty="0"/>
                  <a:t> relative to the number of operations it requires. </a:t>
                </a:r>
              </a:p>
            </p:txBody>
          </p:sp>
        </mc:Choice>
        <mc:Fallback xmlns="">
          <p:sp>
            <p:nvSpPr>
              <p:cNvPr id="3" name="Content Placeholder 2">
                <a:extLst>
                  <a:ext uri="{FF2B5EF4-FFF2-40B4-BE49-F238E27FC236}">
                    <a16:creationId xmlns:a16="http://schemas.microsoft.com/office/drawing/2014/main" id="{094AFE86-7193-4BC0-B7FC-830CD8041C65}"/>
                  </a:ext>
                </a:extLst>
              </p:cNvPr>
              <p:cNvSpPr>
                <a:spLocks noGrp="1" noRot="1" noChangeAspect="1" noMove="1" noResize="1" noEditPoints="1" noAdjustHandles="1" noChangeArrowheads="1" noChangeShapeType="1" noTextEdit="1"/>
              </p:cNvSpPr>
              <p:nvPr>
                <p:ph idx="1"/>
              </p:nvPr>
            </p:nvSpPr>
            <p:spPr>
              <a:xfrm>
                <a:off x="838200" y="1786498"/>
                <a:ext cx="10515600" cy="4934977"/>
              </a:xfrm>
              <a:blipFill>
                <a:blip r:embed="rId2"/>
                <a:stretch>
                  <a:fillRect l="-1217" t="-2716" r="-1043" b="-1358"/>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xmlns="" id="{108FCD53-8E70-4E2D-8CDA-8D4277D9C2DA}"/>
              </a:ext>
            </a:extLst>
          </p:cNvPr>
          <p:cNvSpPr>
            <a:spLocks noGrp="1"/>
          </p:cNvSpPr>
          <p:nvPr>
            <p:ph type="sldNum" sz="quarter" idx="12"/>
          </p:nvPr>
        </p:nvSpPr>
        <p:spPr/>
        <p:txBody>
          <a:bodyPr/>
          <a:lstStyle/>
          <a:p>
            <a:fld id="{1AD1F45E-4937-46E5-9C1E-39BA4D08C51D}" type="slidenum">
              <a:rPr lang="en-US" smtClean="0"/>
              <a:t>5</a:t>
            </a:fld>
            <a:endParaRPr lang="en-US"/>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xmlns="" id="{B33C95D6-7876-468A-8A34-27B5D460C863}"/>
                  </a:ext>
                </a:extLst>
              </p:cNvPr>
              <p:cNvSpPr txBox="1"/>
              <p:nvPr/>
            </p:nvSpPr>
            <p:spPr>
              <a:xfrm>
                <a:off x="4858602" y="3167390"/>
                <a:ext cx="2486002"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b="0" i="1" smtClean="0">
                          <a:solidFill>
                            <a:srgbClr val="FF0000"/>
                          </a:solidFill>
                          <a:latin typeface="Cambria Math" panose="02040503050406030204" pitchFamily="18" charset="0"/>
                        </a:rPr>
                        <m:t>𝑇</m:t>
                      </m:r>
                      <m:d>
                        <m:dPr>
                          <m:ctrlPr>
                            <a:rPr lang="en-US" sz="2800" b="0" i="1" smtClean="0">
                              <a:solidFill>
                                <a:srgbClr val="FF0000"/>
                              </a:solidFill>
                              <a:latin typeface="Cambria Math" panose="02040503050406030204" pitchFamily="18" charset="0"/>
                            </a:rPr>
                          </m:ctrlPr>
                        </m:dPr>
                        <m:e>
                          <m:r>
                            <a:rPr lang="en-US" sz="2800" b="0" i="1" smtClean="0">
                              <a:solidFill>
                                <a:srgbClr val="FF0000"/>
                              </a:solidFill>
                              <a:latin typeface="Cambria Math" panose="02040503050406030204" pitchFamily="18" charset="0"/>
                            </a:rPr>
                            <m:t>𝑛</m:t>
                          </m:r>
                        </m:e>
                      </m:d>
                      <m:r>
                        <a:rPr lang="en-US" sz="2800" b="0" i="1" smtClean="0">
                          <a:solidFill>
                            <a:srgbClr val="FF0000"/>
                          </a:solidFill>
                          <a:latin typeface="Cambria Math" panose="02040503050406030204" pitchFamily="18" charset="0"/>
                        </a:rPr>
                        <m:t>=</m:t>
                      </m:r>
                      <m:sSup>
                        <m:sSupPr>
                          <m:ctrlPr>
                            <a:rPr lang="en-US" sz="2800" b="0" i="1" smtClean="0">
                              <a:solidFill>
                                <a:srgbClr val="FF0000"/>
                              </a:solidFill>
                              <a:latin typeface="Cambria Math" panose="02040503050406030204" pitchFamily="18" charset="0"/>
                            </a:rPr>
                          </m:ctrlPr>
                        </m:sSupPr>
                        <m:e>
                          <m:r>
                            <a:rPr lang="en-US" sz="2800" b="0" i="1" smtClean="0">
                              <a:solidFill>
                                <a:srgbClr val="FF0000"/>
                              </a:solidFill>
                              <a:latin typeface="Cambria Math" panose="02040503050406030204" pitchFamily="18" charset="0"/>
                            </a:rPr>
                            <m:t>𝑛</m:t>
                          </m:r>
                        </m:e>
                        <m:sup>
                          <m:r>
                            <a:rPr lang="en-US" sz="2800" b="0" i="1" smtClean="0">
                              <a:solidFill>
                                <a:srgbClr val="FF0000"/>
                              </a:solidFill>
                              <a:latin typeface="Cambria Math" panose="02040503050406030204" pitchFamily="18" charset="0"/>
                            </a:rPr>
                            <m:t>2</m:t>
                          </m:r>
                        </m:sup>
                      </m:sSup>
                      <m:r>
                        <a:rPr lang="en-US" sz="2800" b="0" i="1" smtClean="0">
                          <a:solidFill>
                            <a:srgbClr val="FF0000"/>
                          </a:solidFill>
                          <a:latin typeface="Cambria Math" panose="02040503050406030204" pitchFamily="18" charset="0"/>
                        </a:rPr>
                        <m:t>+</m:t>
                      </m:r>
                      <m:r>
                        <a:rPr lang="en-US" sz="2800" b="0" i="1" smtClean="0">
                          <a:solidFill>
                            <a:srgbClr val="FF0000"/>
                          </a:solidFill>
                          <a:latin typeface="Cambria Math" panose="02040503050406030204" pitchFamily="18" charset="0"/>
                        </a:rPr>
                        <m:t>𝑛</m:t>
                      </m:r>
                    </m:oMath>
                  </m:oMathPara>
                </a14:m>
                <a:endParaRPr lang="en-US" sz="2800" dirty="0">
                  <a:solidFill>
                    <a:srgbClr val="FF0000"/>
                  </a:solidFill>
                </a:endParaRPr>
              </a:p>
            </p:txBody>
          </p:sp>
        </mc:Choice>
        <mc:Fallback xmlns="">
          <p:sp>
            <p:nvSpPr>
              <p:cNvPr id="5" name="TextBox 4">
                <a:extLst>
                  <a:ext uri="{FF2B5EF4-FFF2-40B4-BE49-F238E27FC236}">
                    <a16:creationId xmlns:a16="http://schemas.microsoft.com/office/drawing/2014/main" id="{B33C95D6-7876-468A-8A34-27B5D460C863}"/>
                  </a:ext>
                </a:extLst>
              </p:cNvPr>
              <p:cNvSpPr txBox="1">
                <a:spLocks noRot="1" noChangeAspect="1" noMove="1" noResize="1" noEditPoints="1" noAdjustHandles="1" noChangeArrowheads="1" noChangeShapeType="1" noTextEdit="1"/>
              </p:cNvSpPr>
              <p:nvPr/>
            </p:nvSpPr>
            <p:spPr>
              <a:xfrm>
                <a:off x="4858602" y="3167390"/>
                <a:ext cx="2486002" cy="523220"/>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xmlns="" id="{3B0C2F52-216D-4151-B55A-06A1E1E58B3D}"/>
                  </a:ext>
                </a:extLst>
              </p:cNvPr>
              <p:cNvSpPr txBox="1"/>
              <p:nvPr/>
            </p:nvSpPr>
            <p:spPr>
              <a:xfrm>
                <a:off x="4858602" y="4488426"/>
                <a:ext cx="235122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b="0" i="1" smtClean="0">
                          <a:solidFill>
                            <a:srgbClr val="FF0000"/>
                          </a:solidFill>
                          <a:latin typeface="Cambria Math" panose="02040503050406030204" pitchFamily="18" charset="0"/>
                        </a:rPr>
                        <m:t>𝑇</m:t>
                      </m:r>
                      <m:d>
                        <m:dPr>
                          <m:ctrlPr>
                            <a:rPr lang="en-US" sz="2800" b="0" i="1" smtClean="0">
                              <a:solidFill>
                                <a:srgbClr val="FF0000"/>
                              </a:solidFill>
                              <a:latin typeface="Cambria Math" panose="02040503050406030204" pitchFamily="18" charset="0"/>
                            </a:rPr>
                          </m:ctrlPr>
                        </m:dPr>
                        <m:e>
                          <m:r>
                            <a:rPr lang="en-US" sz="2800" b="0" i="1" smtClean="0">
                              <a:solidFill>
                                <a:srgbClr val="FF0000"/>
                              </a:solidFill>
                              <a:latin typeface="Cambria Math" panose="02040503050406030204" pitchFamily="18" charset="0"/>
                            </a:rPr>
                            <m:t>𝑛</m:t>
                          </m:r>
                        </m:e>
                      </m:d>
                      <m:r>
                        <a:rPr lang="en-US" sz="2800" b="0" i="1" smtClean="0">
                          <a:solidFill>
                            <a:srgbClr val="FF0000"/>
                          </a:solidFill>
                          <a:latin typeface="Cambria Math" panose="02040503050406030204" pitchFamily="18" charset="0"/>
                        </a:rPr>
                        <m:t>≤</m:t>
                      </m:r>
                      <m:r>
                        <a:rPr lang="en-US" sz="2800" b="0" i="1" smtClean="0">
                          <a:solidFill>
                            <a:srgbClr val="FF0000"/>
                          </a:solidFill>
                          <a:latin typeface="Cambria Math" panose="02040503050406030204" pitchFamily="18" charset="0"/>
                        </a:rPr>
                        <m:t>𝑐𝑓</m:t>
                      </m:r>
                      <m:r>
                        <a:rPr lang="en-US" sz="2800" b="0" i="1" smtClean="0">
                          <a:solidFill>
                            <a:srgbClr val="FF0000"/>
                          </a:solidFill>
                          <a:latin typeface="Cambria Math" panose="02040503050406030204" pitchFamily="18" charset="0"/>
                        </a:rPr>
                        <m:t>(</m:t>
                      </m:r>
                      <m:r>
                        <a:rPr lang="en-US" sz="2800" b="0" i="1" smtClean="0">
                          <a:solidFill>
                            <a:srgbClr val="FF0000"/>
                          </a:solidFill>
                          <a:latin typeface="Cambria Math" panose="02040503050406030204" pitchFamily="18" charset="0"/>
                        </a:rPr>
                        <m:t>𝑛</m:t>
                      </m:r>
                      <m:r>
                        <a:rPr lang="en-US" sz="2800" b="0" i="1" smtClean="0">
                          <a:solidFill>
                            <a:srgbClr val="FF0000"/>
                          </a:solidFill>
                          <a:latin typeface="Cambria Math" panose="02040503050406030204" pitchFamily="18" charset="0"/>
                        </a:rPr>
                        <m:t>)</m:t>
                      </m:r>
                    </m:oMath>
                  </m:oMathPara>
                </a14:m>
                <a:endParaRPr lang="en-US" sz="2800" dirty="0">
                  <a:solidFill>
                    <a:srgbClr val="FF0000"/>
                  </a:solidFill>
                </a:endParaRPr>
              </a:p>
            </p:txBody>
          </p:sp>
        </mc:Choice>
        <mc:Fallback xmlns="">
          <p:sp>
            <p:nvSpPr>
              <p:cNvPr id="6" name="TextBox 5">
                <a:extLst>
                  <a:ext uri="{FF2B5EF4-FFF2-40B4-BE49-F238E27FC236}">
                    <a16:creationId xmlns:a16="http://schemas.microsoft.com/office/drawing/2014/main" id="{3B0C2F52-216D-4151-B55A-06A1E1E58B3D}"/>
                  </a:ext>
                </a:extLst>
              </p:cNvPr>
              <p:cNvSpPr txBox="1">
                <a:spLocks noRot="1" noChangeAspect="1" noMove="1" noResize="1" noEditPoints="1" noAdjustHandles="1" noChangeArrowheads="1" noChangeShapeType="1" noTextEdit="1"/>
              </p:cNvSpPr>
              <p:nvPr/>
            </p:nvSpPr>
            <p:spPr>
              <a:xfrm>
                <a:off x="4858602" y="4488426"/>
                <a:ext cx="2351221" cy="523220"/>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09971009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8DA811E-07C7-461E-ACB9-CF443AFD2F9E}"/>
              </a:ext>
            </a:extLst>
          </p:cNvPr>
          <p:cNvSpPr>
            <a:spLocks noGrp="1"/>
          </p:cNvSpPr>
          <p:nvPr>
            <p:ph type="title"/>
          </p:nvPr>
        </p:nvSpPr>
        <p:spPr/>
        <p:txBody>
          <a:bodyPr/>
          <a:lstStyle/>
          <a:p>
            <a:r>
              <a:rPr lang="en-US" dirty="0"/>
              <a:t>Complexity Analysis – Big ‘O’ notation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xmlns="" id="{094AFE86-7193-4BC0-B7FC-830CD8041C65}"/>
                  </a:ext>
                </a:extLst>
              </p:cNvPr>
              <p:cNvSpPr>
                <a:spLocks noGrp="1"/>
              </p:cNvSpPr>
              <p:nvPr>
                <p:ph idx="1"/>
              </p:nvPr>
            </p:nvSpPr>
            <p:spPr>
              <a:xfrm>
                <a:off x="838200" y="1786499"/>
                <a:ext cx="10515600" cy="4569852"/>
              </a:xfrm>
            </p:spPr>
            <p:txBody>
              <a:bodyPr>
                <a:normAutofit/>
              </a:bodyPr>
              <a:lstStyle/>
              <a:p>
                <a:r>
                  <a:rPr lang="en-US" dirty="0"/>
                  <a:t>The function </a:t>
                </a:r>
                <a14:m>
                  <m:oMath xmlns:m="http://schemas.openxmlformats.org/officeDocument/2006/math">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𝑛</m:t>
                    </m:r>
                    <m:r>
                      <a:rPr lang="en-US" b="0" i="1" smtClean="0">
                        <a:latin typeface="Cambria Math" panose="02040503050406030204" pitchFamily="18" charset="0"/>
                      </a:rPr>
                      <m:t>)</m:t>
                    </m:r>
                  </m:oMath>
                </a14:m>
                <a:r>
                  <a:rPr lang="en-US" dirty="0"/>
                  <a:t> indicates the rate of growth at which the run time of an algorithm increases as the input size, </a:t>
                </a:r>
                <a14:m>
                  <m:oMath xmlns:m="http://schemas.openxmlformats.org/officeDocument/2006/math">
                    <m:r>
                      <a:rPr lang="en-US" b="0" i="1" smtClean="0">
                        <a:latin typeface="Cambria Math" panose="02040503050406030204" pitchFamily="18" charset="0"/>
                      </a:rPr>
                      <m:t>𝑛</m:t>
                    </m:r>
                  </m:oMath>
                </a14:m>
                <a:r>
                  <a:rPr lang="en-US" dirty="0"/>
                  <a:t>, increases.</a:t>
                </a:r>
              </a:p>
              <a:p>
                <a:r>
                  <a:rPr lang="en-US" dirty="0"/>
                  <a:t>To specify the time-complexity of an algorithm, which runs on the order of </a:t>
                </a:r>
                <a14:m>
                  <m:oMath xmlns:m="http://schemas.openxmlformats.org/officeDocument/2006/math">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𝑛</m:t>
                    </m:r>
                    <m:r>
                      <a:rPr lang="en-US" b="0" i="1" smtClean="0">
                        <a:latin typeface="Cambria Math" panose="02040503050406030204" pitchFamily="18" charset="0"/>
                      </a:rPr>
                      <m:t>)</m:t>
                    </m:r>
                  </m:oMath>
                </a14:m>
                <a:r>
                  <a:rPr lang="en-US" dirty="0"/>
                  <a:t>, we use the notation,</a:t>
                </a:r>
              </a:p>
              <a:p>
                <a:r>
                  <a:rPr lang="en-US" dirty="0"/>
                  <a:t>Consider the two versions of our algorithm from earlier. For version one, the</a:t>
                </a:r>
              </a:p>
              <a:p>
                <a:r>
                  <a:rPr lang="en-US" dirty="0"/>
                  <a:t>time was computed to be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1</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𝑛</m:t>
                        </m:r>
                      </m:e>
                    </m:d>
                    <m:r>
                      <a:rPr lang="en-US" b="0" i="1" smtClean="0">
                        <a:latin typeface="Cambria Math" panose="02040503050406030204" pitchFamily="18" charset="0"/>
                      </a:rPr>
                      <m:t>=2</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2</m:t>
                        </m:r>
                      </m:sup>
                    </m:sSup>
                  </m:oMath>
                </a14:m>
                <a:r>
                  <a:rPr lang="en-US" dirty="0"/>
                  <a:t>. If we let </a:t>
                </a:r>
                <a14:m>
                  <m:oMath xmlns:m="http://schemas.openxmlformats.org/officeDocument/2006/math">
                    <m:r>
                      <a:rPr lang="en-US" b="0" i="1" smtClean="0">
                        <a:latin typeface="Cambria Math" panose="02040503050406030204" pitchFamily="18" charset="0"/>
                      </a:rPr>
                      <m:t>𝑐</m:t>
                    </m:r>
                    <m:r>
                      <a:rPr lang="en-US" b="0" i="1" smtClean="0">
                        <a:latin typeface="Cambria Math" panose="02040503050406030204" pitchFamily="18" charset="0"/>
                      </a:rPr>
                      <m:t>=,2</m:t>
                    </m:r>
                  </m:oMath>
                </a14:m>
                <a:r>
                  <a:rPr lang="en-US" dirty="0"/>
                  <a:t>, then</a:t>
                </a:r>
              </a:p>
              <a:p>
                <a:pPr marL="0" indent="0">
                  <a:buNone/>
                </a:pPr>
                <a:r>
                  <a:rPr lang="en-US" dirty="0"/>
                  <a:t>for a result of </a:t>
                </a:r>
                <a14:m>
                  <m:oMath xmlns:m="http://schemas.openxmlformats.org/officeDocument/2006/math">
                    <m:r>
                      <a:rPr lang="en-US" i="1" smtClean="0">
                        <a:solidFill>
                          <a:srgbClr val="FF0000"/>
                        </a:solidFill>
                        <a:latin typeface="Cambria Math" panose="02040503050406030204" pitchFamily="18" charset="0"/>
                        <a:ea typeface="Cambria Math" panose="02040503050406030204" pitchFamily="18" charset="0"/>
                      </a:rPr>
                      <m:t>𝒪</m:t>
                    </m:r>
                    <m:r>
                      <a:rPr lang="en-US" b="0" i="1" smtClean="0">
                        <a:solidFill>
                          <a:srgbClr val="FF0000"/>
                        </a:solidFill>
                        <a:latin typeface="Cambria Math" panose="02040503050406030204" pitchFamily="18" charset="0"/>
                        <a:ea typeface="Cambria Math" panose="02040503050406030204" pitchFamily="18" charset="0"/>
                      </a:rPr>
                      <m:t>(</m:t>
                    </m:r>
                    <m:sSup>
                      <m:sSupPr>
                        <m:ctrlPr>
                          <a:rPr lang="en-US" b="0" i="1" smtClean="0">
                            <a:solidFill>
                              <a:srgbClr val="FF0000"/>
                            </a:solidFill>
                            <a:latin typeface="Cambria Math" panose="02040503050406030204" pitchFamily="18" charset="0"/>
                            <a:ea typeface="Cambria Math" panose="02040503050406030204" pitchFamily="18" charset="0"/>
                          </a:rPr>
                        </m:ctrlPr>
                      </m:sSupPr>
                      <m:e>
                        <m:r>
                          <a:rPr lang="en-US" b="0" i="1" smtClean="0">
                            <a:solidFill>
                              <a:srgbClr val="FF0000"/>
                            </a:solidFill>
                            <a:latin typeface="Cambria Math" panose="02040503050406030204" pitchFamily="18" charset="0"/>
                            <a:ea typeface="Cambria Math" panose="02040503050406030204" pitchFamily="18" charset="0"/>
                          </a:rPr>
                          <m:t>𝑛</m:t>
                        </m:r>
                      </m:e>
                      <m:sup>
                        <m:r>
                          <a:rPr lang="en-US" b="0" i="1" smtClean="0">
                            <a:solidFill>
                              <a:srgbClr val="FF0000"/>
                            </a:solidFill>
                            <a:latin typeface="Cambria Math" panose="02040503050406030204" pitchFamily="18" charset="0"/>
                            <a:ea typeface="Cambria Math" panose="02040503050406030204" pitchFamily="18" charset="0"/>
                          </a:rPr>
                          <m:t>2</m:t>
                        </m:r>
                      </m:sup>
                    </m:sSup>
                    <m:r>
                      <a:rPr lang="en-US" b="0" i="1" smtClean="0">
                        <a:solidFill>
                          <a:srgbClr val="FF0000"/>
                        </a:solidFill>
                        <a:latin typeface="Cambria Math" panose="02040503050406030204" pitchFamily="18" charset="0"/>
                        <a:ea typeface="Cambria Math" panose="02040503050406030204" pitchFamily="18" charset="0"/>
                      </a:rPr>
                      <m:t>)</m:t>
                    </m:r>
                  </m:oMath>
                </a14:m>
                <a:r>
                  <a:rPr lang="en-US" dirty="0"/>
                  <a:t>.</a:t>
                </a:r>
              </a:p>
              <a:p>
                <a:pPr marL="0" indent="0">
                  <a:buNone/>
                </a:pPr>
                <a:endParaRPr lang="en-US" dirty="0"/>
              </a:p>
            </p:txBody>
          </p:sp>
        </mc:Choice>
        <mc:Fallback xmlns="">
          <p:sp>
            <p:nvSpPr>
              <p:cNvPr id="3" name="Content Placeholder 2">
                <a:extLst>
                  <a:ext uri="{FF2B5EF4-FFF2-40B4-BE49-F238E27FC236}">
                    <a16:creationId xmlns:a16="http://schemas.microsoft.com/office/drawing/2014/main" id="{094AFE86-7193-4BC0-B7FC-830CD8041C65}"/>
                  </a:ext>
                </a:extLst>
              </p:cNvPr>
              <p:cNvSpPr>
                <a:spLocks noGrp="1" noRot="1" noChangeAspect="1" noMove="1" noResize="1" noEditPoints="1" noAdjustHandles="1" noChangeArrowheads="1" noChangeShapeType="1" noTextEdit="1"/>
              </p:cNvSpPr>
              <p:nvPr>
                <p:ph idx="1"/>
              </p:nvPr>
            </p:nvSpPr>
            <p:spPr>
              <a:xfrm>
                <a:off x="838200" y="1786499"/>
                <a:ext cx="10515600" cy="4569852"/>
              </a:xfrm>
              <a:blipFill>
                <a:blip r:embed="rId2"/>
                <a:stretch>
                  <a:fillRect l="-1217" t="-2133"/>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xmlns="" id="{108FCD53-8E70-4E2D-8CDA-8D4277D9C2DA}"/>
              </a:ext>
            </a:extLst>
          </p:cNvPr>
          <p:cNvSpPr>
            <a:spLocks noGrp="1"/>
          </p:cNvSpPr>
          <p:nvPr>
            <p:ph type="sldNum" sz="quarter" idx="12"/>
          </p:nvPr>
        </p:nvSpPr>
        <p:spPr/>
        <p:txBody>
          <a:bodyPr/>
          <a:lstStyle/>
          <a:p>
            <a:fld id="{1AD1F45E-4937-46E5-9C1E-39BA4D08C51D}" type="slidenum">
              <a:rPr lang="en-US" smtClean="0"/>
              <a:t>6</a:t>
            </a:fld>
            <a:endParaRPr lang="en-US"/>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xmlns="" id="{70EA1187-277D-4CAE-8105-59F526DDED49}"/>
                  </a:ext>
                </a:extLst>
              </p:cNvPr>
              <p:cNvSpPr txBox="1"/>
              <p:nvPr/>
            </p:nvSpPr>
            <p:spPr>
              <a:xfrm>
                <a:off x="6318913" y="3100612"/>
                <a:ext cx="1339406"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i="1" smtClean="0">
                          <a:solidFill>
                            <a:srgbClr val="FF0000"/>
                          </a:solidFill>
                          <a:latin typeface="Cambria Math" panose="02040503050406030204" pitchFamily="18" charset="0"/>
                          <a:ea typeface="Cambria Math" panose="02040503050406030204" pitchFamily="18" charset="0"/>
                        </a:rPr>
                        <m:t>𝒪</m:t>
                      </m:r>
                      <m:r>
                        <a:rPr lang="en-US" sz="2400" b="0" i="1" smtClean="0">
                          <a:solidFill>
                            <a:srgbClr val="FF0000"/>
                          </a:solidFill>
                          <a:latin typeface="Cambria Math" panose="02040503050406030204" pitchFamily="18" charset="0"/>
                          <a:ea typeface="Cambria Math" panose="02040503050406030204" pitchFamily="18" charset="0"/>
                        </a:rPr>
                        <m:t>(</m:t>
                      </m:r>
                      <m:r>
                        <a:rPr lang="en-US" sz="2400" b="0" i="1" smtClean="0">
                          <a:solidFill>
                            <a:srgbClr val="FF0000"/>
                          </a:solidFill>
                          <a:latin typeface="Cambria Math" panose="02040503050406030204" pitchFamily="18" charset="0"/>
                          <a:ea typeface="Cambria Math" panose="02040503050406030204" pitchFamily="18" charset="0"/>
                        </a:rPr>
                        <m:t>𝑓</m:t>
                      </m:r>
                      <m:d>
                        <m:dPr>
                          <m:ctrlPr>
                            <a:rPr lang="en-US" sz="2400" b="0" i="1" smtClean="0">
                              <a:solidFill>
                                <a:srgbClr val="FF0000"/>
                              </a:solidFill>
                              <a:latin typeface="Cambria Math" panose="02040503050406030204" pitchFamily="18" charset="0"/>
                              <a:ea typeface="Cambria Math" panose="02040503050406030204" pitchFamily="18" charset="0"/>
                            </a:rPr>
                          </m:ctrlPr>
                        </m:dPr>
                        <m:e>
                          <m:r>
                            <a:rPr lang="en-US" sz="2400" b="0" i="1" smtClean="0">
                              <a:solidFill>
                                <a:srgbClr val="FF0000"/>
                              </a:solidFill>
                              <a:latin typeface="Cambria Math" panose="02040503050406030204" pitchFamily="18" charset="0"/>
                              <a:ea typeface="Cambria Math" panose="02040503050406030204" pitchFamily="18" charset="0"/>
                            </a:rPr>
                            <m:t>𝑛</m:t>
                          </m:r>
                        </m:e>
                      </m:d>
                      <m:r>
                        <a:rPr lang="en-US" sz="2400" b="0" i="1" smtClean="0">
                          <a:solidFill>
                            <a:srgbClr val="FF0000"/>
                          </a:solidFill>
                          <a:latin typeface="Cambria Math" panose="02040503050406030204" pitchFamily="18" charset="0"/>
                          <a:ea typeface="Cambria Math" panose="02040503050406030204" pitchFamily="18" charset="0"/>
                        </a:rPr>
                        <m:t>)</m:t>
                      </m:r>
                    </m:oMath>
                  </m:oMathPara>
                </a14:m>
                <a:endParaRPr lang="en-US" sz="2400" dirty="0">
                  <a:solidFill>
                    <a:srgbClr val="FF0000"/>
                  </a:solidFill>
                </a:endParaRPr>
              </a:p>
            </p:txBody>
          </p:sp>
        </mc:Choice>
        <mc:Fallback xmlns="">
          <p:sp>
            <p:nvSpPr>
              <p:cNvPr id="7" name="TextBox 6">
                <a:extLst>
                  <a:ext uri="{FF2B5EF4-FFF2-40B4-BE49-F238E27FC236}">
                    <a16:creationId xmlns:a16="http://schemas.microsoft.com/office/drawing/2014/main" id="{70EA1187-277D-4CAE-8105-59F526DDED49}"/>
                  </a:ext>
                </a:extLst>
              </p:cNvPr>
              <p:cNvSpPr txBox="1">
                <a:spLocks noRot="1" noChangeAspect="1" noMove="1" noResize="1" noEditPoints="1" noAdjustHandles="1" noChangeArrowheads="1" noChangeShapeType="1" noTextEdit="1"/>
              </p:cNvSpPr>
              <p:nvPr/>
            </p:nvSpPr>
            <p:spPr>
              <a:xfrm>
                <a:off x="6318913" y="3100612"/>
                <a:ext cx="1339406" cy="461665"/>
              </a:xfrm>
              <a:prstGeom prst="rect">
                <a:avLst/>
              </a:prstGeom>
              <a:blipFill>
                <a:blip r:embed="rId3"/>
                <a:stretch>
                  <a:fillRect r="-1370" b="-18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xmlns="" id="{ED9D9037-7EF5-4495-BE7B-542F568A3728}"/>
                  </a:ext>
                </a:extLst>
              </p:cNvPr>
              <p:cNvSpPr txBox="1"/>
              <p:nvPr/>
            </p:nvSpPr>
            <p:spPr>
              <a:xfrm>
                <a:off x="9842310" y="4481310"/>
                <a:ext cx="1643590"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FF0000"/>
                          </a:solidFill>
                          <a:latin typeface="Cambria Math" panose="02040503050406030204" pitchFamily="18" charset="0"/>
                        </a:rPr>
                        <m:t>2</m:t>
                      </m:r>
                      <m:sSup>
                        <m:sSupPr>
                          <m:ctrlPr>
                            <a:rPr lang="en-US" sz="2400" b="0" i="1" smtClean="0">
                              <a:solidFill>
                                <a:srgbClr val="FF0000"/>
                              </a:solidFill>
                              <a:latin typeface="Cambria Math" panose="02040503050406030204" pitchFamily="18" charset="0"/>
                            </a:rPr>
                          </m:ctrlPr>
                        </m:sSupPr>
                        <m:e>
                          <m:r>
                            <a:rPr lang="en-US" sz="2400" b="0" i="1" smtClean="0">
                              <a:solidFill>
                                <a:srgbClr val="FF0000"/>
                              </a:solidFill>
                              <a:latin typeface="Cambria Math" panose="02040503050406030204" pitchFamily="18" charset="0"/>
                            </a:rPr>
                            <m:t>𝑛</m:t>
                          </m:r>
                        </m:e>
                        <m:sup>
                          <m:r>
                            <a:rPr lang="en-US" sz="2400" b="0" i="1" smtClean="0">
                              <a:solidFill>
                                <a:srgbClr val="FF0000"/>
                              </a:solidFill>
                              <a:latin typeface="Cambria Math" panose="02040503050406030204" pitchFamily="18" charset="0"/>
                            </a:rPr>
                            <m:t>2</m:t>
                          </m:r>
                        </m:sup>
                      </m:sSup>
                      <m:r>
                        <a:rPr lang="en-US" sz="2400" b="0" i="1" smtClean="0">
                          <a:solidFill>
                            <a:srgbClr val="FF0000"/>
                          </a:solidFill>
                          <a:latin typeface="Cambria Math" panose="02040503050406030204" pitchFamily="18" charset="0"/>
                        </a:rPr>
                        <m:t>≤2</m:t>
                      </m:r>
                      <m:sSup>
                        <m:sSupPr>
                          <m:ctrlPr>
                            <a:rPr lang="en-US" sz="2400" b="0" i="1" smtClean="0">
                              <a:solidFill>
                                <a:srgbClr val="FF0000"/>
                              </a:solidFill>
                              <a:latin typeface="Cambria Math" panose="02040503050406030204" pitchFamily="18" charset="0"/>
                            </a:rPr>
                          </m:ctrlPr>
                        </m:sSupPr>
                        <m:e>
                          <m:r>
                            <a:rPr lang="en-US" sz="2400" b="0" i="1" smtClean="0">
                              <a:solidFill>
                                <a:srgbClr val="FF0000"/>
                              </a:solidFill>
                              <a:latin typeface="Cambria Math" panose="02040503050406030204" pitchFamily="18" charset="0"/>
                            </a:rPr>
                            <m:t>𝑛</m:t>
                          </m:r>
                        </m:e>
                        <m:sup>
                          <m:r>
                            <a:rPr lang="en-US" sz="2400" b="0" i="1" smtClean="0">
                              <a:solidFill>
                                <a:srgbClr val="FF0000"/>
                              </a:solidFill>
                              <a:latin typeface="Cambria Math" panose="02040503050406030204" pitchFamily="18" charset="0"/>
                            </a:rPr>
                            <m:t>2</m:t>
                          </m:r>
                        </m:sup>
                      </m:sSup>
                    </m:oMath>
                  </m:oMathPara>
                </a14:m>
                <a:endParaRPr lang="en-US" sz="2400" dirty="0">
                  <a:solidFill>
                    <a:srgbClr val="FF0000"/>
                  </a:solidFill>
                </a:endParaRPr>
              </a:p>
            </p:txBody>
          </p:sp>
        </mc:Choice>
        <mc:Fallback xmlns="">
          <p:sp>
            <p:nvSpPr>
              <p:cNvPr id="8" name="TextBox 7">
                <a:extLst>
                  <a:ext uri="{FF2B5EF4-FFF2-40B4-BE49-F238E27FC236}">
                    <a16:creationId xmlns:a16="http://schemas.microsoft.com/office/drawing/2014/main" id="{ED9D9037-7EF5-4495-BE7B-542F568A3728}"/>
                  </a:ext>
                </a:extLst>
              </p:cNvPr>
              <p:cNvSpPr txBox="1">
                <a:spLocks noRot="1" noChangeAspect="1" noMove="1" noResize="1" noEditPoints="1" noAdjustHandles="1" noChangeArrowheads="1" noChangeShapeType="1" noTextEdit="1"/>
              </p:cNvSpPr>
              <p:nvPr/>
            </p:nvSpPr>
            <p:spPr>
              <a:xfrm>
                <a:off x="9842310" y="4481310"/>
                <a:ext cx="1643590" cy="461665"/>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48416000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8DA811E-07C7-461E-ACB9-CF443AFD2F9E}"/>
              </a:ext>
            </a:extLst>
          </p:cNvPr>
          <p:cNvSpPr>
            <a:spLocks noGrp="1"/>
          </p:cNvSpPr>
          <p:nvPr>
            <p:ph type="title"/>
          </p:nvPr>
        </p:nvSpPr>
        <p:spPr/>
        <p:txBody>
          <a:bodyPr/>
          <a:lstStyle/>
          <a:p>
            <a:r>
              <a:rPr lang="en-US" dirty="0"/>
              <a:t>Complexity Analysis – Big ‘O’ notation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xmlns="" id="{094AFE86-7193-4BC0-B7FC-830CD8041C65}"/>
                  </a:ext>
                </a:extLst>
              </p:cNvPr>
              <p:cNvSpPr>
                <a:spLocks noGrp="1"/>
              </p:cNvSpPr>
              <p:nvPr>
                <p:ph idx="1"/>
              </p:nvPr>
            </p:nvSpPr>
            <p:spPr>
              <a:xfrm>
                <a:off x="838200" y="1786499"/>
                <a:ext cx="10515600" cy="4934976"/>
              </a:xfrm>
            </p:spPr>
            <p:txBody>
              <a:bodyPr>
                <a:normAutofit fontScale="85000" lnSpcReduction="10000"/>
              </a:bodyPr>
              <a:lstStyle/>
              <a:p>
                <a:r>
                  <a:rPr lang="en-US" dirty="0"/>
                  <a:t>For version two, we computed a time of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2</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𝑛</m:t>
                        </m:r>
                      </m:e>
                    </m:d>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2</m:t>
                        </m:r>
                      </m:sup>
                    </m:sSup>
                    <m:r>
                      <a:rPr lang="en-US" b="0" i="1" smtClean="0">
                        <a:latin typeface="Cambria Math" panose="02040503050406030204" pitchFamily="18" charset="0"/>
                      </a:rPr>
                      <m:t>+</m:t>
                    </m:r>
                    <m:r>
                      <a:rPr lang="en-US" b="0" i="1" smtClean="0">
                        <a:latin typeface="Cambria Math" panose="02040503050406030204" pitchFamily="18" charset="0"/>
                      </a:rPr>
                      <m:t>𝑛</m:t>
                    </m:r>
                  </m:oMath>
                </a14:m>
                <a:r>
                  <a:rPr lang="en-US" dirty="0"/>
                  <a:t>. Again, if we let </a:t>
                </a:r>
                <a14:m>
                  <m:oMath xmlns:m="http://schemas.openxmlformats.org/officeDocument/2006/math">
                    <m:r>
                      <a:rPr lang="en-US" b="0" i="1" smtClean="0">
                        <a:latin typeface="Cambria Math" panose="02040503050406030204" pitchFamily="18" charset="0"/>
                      </a:rPr>
                      <m:t>𝑐</m:t>
                    </m:r>
                    <m:r>
                      <a:rPr lang="en-US" b="0" i="1" smtClean="0">
                        <a:latin typeface="Cambria Math" panose="02040503050406030204" pitchFamily="18" charset="0"/>
                      </a:rPr>
                      <m:t>=2</m:t>
                    </m:r>
                  </m:oMath>
                </a14:m>
                <a:r>
                  <a:rPr lang="en-US" dirty="0"/>
                  <a:t>, then, </a:t>
                </a:r>
              </a:p>
              <a:p>
                <a:pPr marL="0" indent="0">
                  <a:buNone/>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2</m:t>
                          </m:r>
                        </m:sup>
                      </m:sSup>
                      <m:r>
                        <a:rPr lang="en-US" b="0" i="1" smtClean="0">
                          <a:latin typeface="Cambria Math" panose="02040503050406030204" pitchFamily="18" charset="0"/>
                        </a:rPr>
                        <m:t>+</m:t>
                      </m:r>
                      <m:r>
                        <a:rPr lang="en-US" b="0" i="1" smtClean="0">
                          <a:latin typeface="Cambria Math" panose="02040503050406030204" pitchFamily="18" charset="0"/>
                        </a:rPr>
                        <m:t>𝑛</m:t>
                      </m:r>
                      <m:r>
                        <a:rPr lang="en-US" b="0" i="1" smtClean="0">
                          <a:latin typeface="Cambria Math" panose="02040503050406030204" pitchFamily="18" charset="0"/>
                        </a:rPr>
                        <m:t>≤2</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2</m:t>
                          </m:r>
                        </m:sup>
                      </m:sSup>
                    </m:oMath>
                  </m:oMathPara>
                </a14:m>
                <a:endParaRPr lang="en-US" b="0" dirty="0"/>
              </a:p>
              <a:p>
                <a:pPr marL="0" indent="0">
                  <a:buNone/>
                </a:pPr>
                <a:r>
                  <a:rPr lang="en-US" dirty="0"/>
                  <a:t>for a result of </a:t>
                </a:r>
                <a14:m>
                  <m:oMath xmlns:m="http://schemas.openxmlformats.org/officeDocument/2006/math">
                    <m:r>
                      <a:rPr lang="en-US" i="1" smtClean="0">
                        <a:latin typeface="Cambria Math" panose="02040503050406030204" pitchFamily="18" charset="0"/>
                        <a:ea typeface="Cambria Math" panose="02040503050406030204" pitchFamily="18" charset="0"/>
                      </a:rPr>
                      <m:t>𝒪</m:t>
                    </m:r>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𝑛</m:t>
                        </m:r>
                      </m:e>
                      <m:sup>
                        <m:r>
                          <a:rPr lang="en-US" b="0" i="1" smtClean="0">
                            <a:latin typeface="Cambria Math" panose="02040503050406030204" pitchFamily="18" charset="0"/>
                            <a:ea typeface="Cambria Math" panose="02040503050406030204" pitchFamily="18" charset="0"/>
                          </a:rPr>
                          <m:t>2</m:t>
                        </m:r>
                      </m:sup>
                    </m:sSup>
                    <m:r>
                      <a:rPr lang="en-US" b="0" i="1" smtClean="0">
                        <a:latin typeface="Cambria Math" panose="02040503050406030204" pitchFamily="18" charset="0"/>
                        <a:ea typeface="Cambria Math" panose="02040503050406030204" pitchFamily="18" charset="0"/>
                      </a:rPr>
                      <m:t>)</m:t>
                    </m:r>
                  </m:oMath>
                </a14:m>
                <a:r>
                  <a:rPr lang="en-US" dirty="0"/>
                  <a:t>. In this case, the choice of </a:t>
                </a:r>
                <a14:m>
                  <m:oMath xmlns:m="http://schemas.openxmlformats.org/officeDocument/2006/math">
                    <m:r>
                      <a:rPr lang="en-US" b="0" i="1" smtClean="0">
                        <a:latin typeface="Cambria Math" panose="02040503050406030204" pitchFamily="18" charset="0"/>
                      </a:rPr>
                      <m:t>𝑐</m:t>
                    </m:r>
                  </m:oMath>
                </a14:m>
                <a:r>
                  <a:rPr lang="en-US" dirty="0"/>
                  <a:t> comes from the observation that when </a:t>
                </a:r>
                <a14:m>
                  <m:oMath xmlns:m="http://schemas.openxmlformats.org/officeDocument/2006/math">
                    <m:r>
                      <a:rPr lang="en-US" b="0" i="1" smtClean="0">
                        <a:latin typeface="Cambria Math" panose="02040503050406030204" pitchFamily="18" charset="0"/>
                      </a:rPr>
                      <m:t>𝑛</m:t>
                    </m:r>
                    <m:r>
                      <a:rPr lang="en-US" b="0" i="1" smtClean="0">
                        <a:latin typeface="Cambria Math" panose="02040503050406030204" pitchFamily="18" charset="0"/>
                      </a:rPr>
                      <m:t>≥1</m:t>
                    </m:r>
                  </m:oMath>
                </a14:m>
                <a:r>
                  <a:rPr lang="en-US" dirty="0"/>
                  <a:t>, we have </a:t>
                </a:r>
                <a14:m>
                  <m:oMath xmlns:m="http://schemas.openxmlformats.org/officeDocument/2006/math">
                    <m:r>
                      <a:rPr lang="en-US" b="0" i="1" smtClean="0">
                        <a:latin typeface="Cambria Math" panose="02040503050406030204" pitchFamily="18" charset="0"/>
                      </a:rPr>
                      <m:t>𝑛</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2</m:t>
                        </m:r>
                      </m:sup>
                    </m:sSup>
                  </m:oMath>
                </a14:m>
                <a:r>
                  <a:rPr lang="en-US" dirty="0"/>
                  <a:t> and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2</m:t>
                        </m:r>
                      </m:sup>
                    </m:sSup>
                    <m:r>
                      <a:rPr lang="en-US" b="0" i="1" smtClean="0">
                        <a:latin typeface="Cambria Math" panose="02040503050406030204" pitchFamily="18" charset="0"/>
                      </a:rPr>
                      <m:t>+</m:t>
                    </m:r>
                    <m:r>
                      <a:rPr lang="en-US" b="0" i="1" smtClean="0">
                        <a:latin typeface="Cambria Math" panose="02040503050406030204" pitchFamily="18" charset="0"/>
                      </a:rPr>
                      <m:t>𝑛</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2</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2</m:t>
                        </m:r>
                      </m:sup>
                    </m:sSup>
                  </m:oMath>
                </a14:m>
                <a:r>
                  <a:rPr lang="en-US" dirty="0"/>
                  <a:t>, which satisfies the equation in the definition of big-O.</a:t>
                </a:r>
              </a:p>
              <a:p>
                <a:r>
                  <a:rPr lang="en-US" dirty="0"/>
                  <a:t>The function </a:t>
                </a:r>
                <a14:m>
                  <m:oMath xmlns:m="http://schemas.openxmlformats.org/officeDocument/2006/math">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e>
                    </m:d>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2</m:t>
                        </m:r>
                      </m:sup>
                    </m:sSup>
                  </m:oMath>
                </a14:m>
                <a:r>
                  <a:rPr lang="en-US" dirty="0"/>
                  <a:t> is not the only choice for satisfying the condition </a:t>
                </a:r>
                <a14:m>
                  <m:oMath xmlns:m="http://schemas.openxmlformats.org/officeDocument/2006/math">
                    <m:r>
                      <a:rPr lang="en-US" b="0" i="1" smtClean="0">
                        <a:latin typeface="Cambria Math" panose="02040503050406030204" pitchFamily="18" charset="0"/>
                      </a:rPr>
                      <m:t>𝑇</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e>
                    </m:d>
                    <m:r>
                      <a:rPr lang="en-US" b="0" i="1" smtClean="0">
                        <a:latin typeface="Cambria Math" panose="02040503050406030204" pitchFamily="18" charset="0"/>
                      </a:rPr>
                      <m:t>≤</m:t>
                    </m:r>
                    <m:r>
                      <a:rPr lang="en-US" b="0" i="1" smtClean="0">
                        <a:latin typeface="Cambria Math" panose="02040503050406030204" pitchFamily="18" charset="0"/>
                      </a:rPr>
                      <m:t>𝑐𝑓</m:t>
                    </m:r>
                    <m:r>
                      <a:rPr lang="en-US" b="0" i="1" smtClean="0">
                        <a:latin typeface="Cambria Math" panose="02040503050406030204" pitchFamily="18" charset="0"/>
                      </a:rPr>
                      <m:t>(</m:t>
                    </m:r>
                    <m:r>
                      <a:rPr lang="en-US" b="0" i="1" smtClean="0">
                        <a:latin typeface="Cambria Math" panose="02040503050406030204" pitchFamily="18" charset="0"/>
                      </a:rPr>
                      <m:t>𝑛</m:t>
                    </m:r>
                    <m:r>
                      <a:rPr lang="en-US" b="0" i="1" smtClean="0">
                        <a:latin typeface="Cambria Math" panose="02040503050406030204" pitchFamily="18" charset="0"/>
                      </a:rPr>
                      <m:t>)</m:t>
                    </m:r>
                  </m:oMath>
                </a14:m>
                <a:r>
                  <a:rPr lang="en-US" dirty="0"/>
                  <a:t>. We could have said the algorithms had a run time of </a:t>
                </a:r>
                <a14:m>
                  <m:oMath xmlns:m="http://schemas.openxmlformats.org/officeDocument/2006/math">
                    <m:r>
                      <a:rPr lang="en-US" i="1" smtClean="0">
                        <a:latin typeface="Cambria Math" panose="02040503050406030204" pitchFamily="18" charset="0"/>
                        <a:ea typeface="Cambria Math" panose="02040503050406030204" pitchFamily="18" charset="0"/>
                      </a:rPr>
                      <m:t>𝒪</m:t>
                    </m:r>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𝑛</m:t>
                        </m:r>
                      </m:e>
                      <m:sup>
                        <m:r>
                          <a:rPr lang="en-US" b="0" i="1" smtClean="0">
                            <a:latin typeface="Cambria Math" panose="02040503050406030204" pitchFamily="18" charset="0"/>
                            <a:ea typeface="Cambria Math" panose="02040503050406030204" pitchFamily="18" charset="0"/>
                          </a:rPr>
                          <m:t>3</m:t>
                        </m:r>
                      </m:sup>
                    </m:sSup>
                    <m:r>
                      <a:rPr lang="en-US" b="0" i="1" smtClean="0">
                        <a:latin typeface="Cambria Math" panose="02040503050406030204" pitchFamily="18" charset="0"/>
                        <a:ea typeface="Cambria Math" panose="02040503050406030204" pitchFamily="18" charset="0"/>
                      </a:rPr>
                      <m:t>)</m:t>
                    </m:r>
                  </m:oMath>
                </a14:m>
                <a:r>
                  <a:rPr lang="en-US" dirty="0"/>
                  <a:t> or </a:t>
                </a:r>
                <a14:m>
                  <m:oMath xmlns:m="http://schemas.openxmlformats.org/officeDocument/2006/math">
                    <m:r>
                      <a:rPr lang="en-US" i="1" smtClean="0">
                        <a:latin typeface="Cambria Math" panose="02040503050406030204" pitchFamily="18" charset="0"/>
                        <a:ea typeface="Cambria Math" panose="02040503050406030204" pitchFamily="18" charset="0"/>
                      </a:rPr>
                      <m:t>𝒪</m:t>
                    </m:r>
                    <m:d>
                      <m:dPr>
                        <m:ctrlPr>
                          <a:rPr lang="en-US" b="0" i="1" smtClean="0">
                            <a:latin typeface="Cambria Math" panose="02040503050406030204" pitchFamily="18" charset="0"/>
                            <a:ea typeface="Cambria Math" panose="02040503050406030204" pitchFamily="18" charset="0"/>
                          </a:rPr>
                        </m:ctrlPr>
                      </m:dPr>
                      <m:e>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𝑛</m:t>
                            </m:r>
                          </m:e>
                          <m:sup>
                            <m:r>
                              <a:rPr lang="en-US" b="0" i="1" smtClean="0">
                                <a:latin typeface="Cambria Math" panose="02040503050406030204" pitchFamily="18" charset="0"/>
                                <a:ea typeface="Cambria Math" panose="02040503050406030204" pitchFamily="18" charset="0"/>
                              </a:rPr>
                              <m:t>4</m:t>
                            </m:r>
                          </m:sup>
                        </m:sSup>
                      </m:e>
                    </m:d>
                    <m:r>
                      <a:rPr lang="en-US" b="0" i="1" smtClean="0">
                        <a:latin typeface="Cambria Math" panose="02040503050406030204" pitchFamily="18" charset="0"/>
                        <a:ea typeface="Cambria Math" panose="02040503050406030204" pitchFamily="18" charset="0"/>
                      </a:rPr>
                      <m:t>.</m:t>
                    </m:r>
                  </m:oMath>
                </a14:m>
                <a:endParaRPr lang="en-US" b="0" dirty="0">
                  <a:ea typeface="Cambria Math" panose="02040503050406030204" pitchFamily="18" charset="0"/>
                </a:endParaRPr>
              </a:p>
              <a:p>
                <a:r>
                  <a:rPr lang="en-US" dirty="0"/>
                  <a:t>Since </a:t>
                </a:r>
                <a14:m>
                  <m:oMath xmlns:m="http://schemas.openxmlformats.org/officeDocument/2006/math">
                    <m:r>
                      <a:rPr lang="en-US" b="0" i="1" smtClean="0">
                        <a:latin typeface="Cambria Math" panose="02040503050406030204" pitchFamily="18" charset="0"/>
                      </a:rPr>
                      <m:t>2</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2</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3</m:t>
                        </m:r>
                      </m:sup>
                    </m:sSup>
                  </m:oMath>
                </a14:m>
                <a:r>
                  <a:rPr lang="en-US" dirty="0"/>
                  <a:t>and </a:t>
                </a:r>
                <a14:m>
                  <m:oMath xmlns:m="http://schemas.openxmlformats.org/officeDocument/2006/math">
                    <m:r>
                      <a:rPr lang="en-US" b="0" i="1" smtClean="0">
                        <a:latin typeface="Cambria Math" panose="02040503050406030204" pitchFamily="18" charset="0"/>
                      </a:rPr>
                      <m:t>2</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2</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4</m:t>
                        </m:r>
                      </m:sup>
                    </m:sSup>
                  </m:oMath>
                </a14:m>
                <a:r>
                  <a:rPr lang="en-US" dirty="0"/>
                  <a:t> when </a:t>
                </a:r>
                <a14:m>
                  <m:oMath xmlns:m="http://schemas.openxmlformats.org/officeDocument/2006/math">
                    <m:r>
                      <a:rPr lang="en-US" b="0" i="1" smtClean="0">
                        <a:latin typeface="Cambria Math" panose="02040503050406030204" pitchFamily="18" charset="0"/>
                      </a:rPr>
                      <m:t>𝑛</m:t>
                    </m:r>
                    <m:r>
                      <a:rPr lang="en-US" b="0" i="1" smtClean="0">
                        <a:latin typeface="Cambria Math" panose="02040503050406030204" pitchFamily="18" charset="0"/>
                      </a:rPr>
                      <m:t>&gt;1</m:t>
                    </m:r>
                  </m:oMath>
                </a14:m>
                <a:r>
                  <a:rPr lang="en-US" dirty="0"/>
                  <a:t>. </a:t>
                </a:r>
              </a:p>
              <a:p>
                <a:r>
                  <a:rPr lang="en-US" dirty="0"/>
                  <a:t>The objective, however, is to find a function </a:t>
                </a:r>
                <a14:m>
                  <m:oMath xmlns:m="http://schemas.openxmlformats.org/officeDocument/2006/math">
                    <m:r>
                      <a:rPr lang="en-US" b="0" i="1" smtClean="0">
                        <a:latin typeface="Cambria Math" panose="02040503050406030204" pitchFamily="18" charset="0"/>
                      </a:rPr>
                      <m:t>𝑓</m:t>
                    </m:r>
                    <m:r>
                      <a:rPr lang="en-US" b="0" i="1" smtClean="0">
                        <a:latin typeface="Cambria Math" panose="02040503050406030204" pitchFamily="18" charset="0"/>
                      </a:rPr>
                      <m:t>(.)</m:t>
                    </m:r>
                  </m:oMath>
                </a14:m>
                <a:r>
                  <a:rPr lang="en-US" dirty="0"/>
                  <a:t> that provides the tightest (lowest) upper bound or limit for the run time of an algorithm. </a:t>
                </a:r>
              </a:p>
              <a:p>
                <a:r>
                  <a:rPr lang="en-US" dirty="0"/>
                  <a:t>The big-O notation is intended to indicate an algorithm’s efficiency for large values of </a:t>
                </a:r>
                <a14:m>
                  <m:oMath xmlns:m="http://schemas.openxmlformats.org/officeDocument/2006/math">
                    <m:r>
                      <a:rPr lang="en-US" b="0" i="1" smtClean="0">
                        <a:latin typeface="Cambria Math" panose="02040503050406030204" pitchFamily="18" charset="0"/>
                      </a:rPr>
                      <m:t>𝑛</m:t>
                    </m:r>
                  </m:oMath>
                </a14:m>
                <a:r>
                  <a:rPr lang="en-US" dirty="0"/>
                  <a:t>. There is usually little difference in the execution times of algorithms when n is small.</a:t>
                </a:r>
              </a:p>
            </p:txBody>
          </p:sp>
        </mc:Choice>
        <mc:Fallback xmlns="">
          <p:sp>
            <p:nvSpPr>
              <p:cNvPr id="3" name="Content Placeholder 2">
                <a:extLst>
                  <a:ext uri="{FF2B5EF4-FFF2-40B4-BE49-F238E27FC236}">
                    <a16:creationId xmlns:a16="http://schemas.microsoft.com/office/drawing/2014/main" id="{094AFE86-7193-4BC0-B7FC-830CD8041C65}"/>
                  </a:ext>
                </a:extLst>
              </p:cNvPr>
              <p:cNvSpPr>
                <a:spLocks noGrp="1" noRot="1" noChangeAspect="1" noMove="1" noResize="1" noEditPoints="1" noAdjustHandles="1" noChangeArrowheads="1" noChangeShapeType="1" noTextEdit="1"/>
              </p:cNvSpPr>
              <p:nvPr>
                <p:ph idx="1"/>
              </p:nvPr>
            </p:nvSpPr>
            <p:spPr>
              <a:xfrm>
                <a:off x="838200" y="1786499"/>
                <a:ext cx="10515600" cy="4934976"/>
              </a:xfrm>
              <a:blipFill>
                <a:blip r:embed="rId2"/>
                <a:stretch>
                  <a:fillRect l="-928" t="-2346" b="-1358"/>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xmlns="" id="{108FCD53-8E70-4E2D-8CDA-8D4277D9C2DA}"/>
              </a:ext>
            </a:extLst>
          </p:cNvPr>
          <p:cNvSpPr>
            <a:spLocks noGrp="1"/>
          </p:cNvSpPr>
          <p:nvPr>
            <p:ph type="sldNum" sz="quarter" idx="12"/>
          </p:nvPr>
        </p:nvSpPr>
        <p:spPr/>
        <p:txBody>
          <a:bodyPr/>
          <a:lstStyle/>
          <a:p>
            <a:fld id="{1AD1F45E-4937-46E5-9C1E-39BA4D08C51D}" type="slidenum">
              <a:rPr lang="en-US" smtClean="0"/>
              <a:t>7</a:t>
            </a:fld>
            <a:endParaRPr lang="en-US"/>
          </a:p>
        </p:txBody>
      </p:sp>
    </p:spTree>
    <p:extLst>
      <p:ext uri="{BB962C8B-B14F-4D97-AF65-F5344CB8AC3E}">
        <p14:creationId xmlns:p14="http://schemas.microsoft.com/office/powerpoint/2010/main" val="130448218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05DCA81-31A7-48E2-9A70-4E653ED7B6C0}"/>
              </a:ext>
            </a:extLst>
          </p:cNvPr>
          <p:cNvSpPr>
            <a:spLocks noGrp="1"/>
          </p:cNvSpPr>
          <p:nvPr>
            <p:ph type="title"/>
          </p:nvPr>
        </p:nvSpPr>
        <p:spPr/>
        <p:txBody>
          <a:bodyPr/>
          <a:lstStyle/>
          <a:p>
            <a:r>
              <a:rPr lang="en-US" dirty="0"/>
              <a:t>Complexity Analysis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xmlns="" id="{285372DE-7851-4903-BEEE-34510F427858}"/>
                  </a:ext>
                </a:extLst>
              </p:cNvPr>
              <p:cNvSpPr>
                <a:spLocks noGrp="1"/>
              </p:cNvSpPr>
              <p:nvPr>
                <p:ph idx="1"/>
              </p:nvPr>
            </p:nvSpPr>
            <p:spPr>
              <a:xfrm>
                <a:off x="32983" y="1690688"/>
                <a:ext cx="6063018" cy="4530725"/>
              </a:xfrm>
            </p:spPr>
            <p:txBody>
              <a:bodyPr>
                <a:normAutofit lnSpcReduction="10000"/>
              </a:bodyPr>
              <a:lstStyle/>
              <a:p>
                <a:r>
                  <a:rPr lang="en-US" dirty="0"/>
                  <a:t>Constant of Proportionality</a:t>
                </a:r>
              </a:p>
              <a:p>
                <a:pPr lvl="1"/>
                <a:r>
                  <a:rPr lang="en-US" dirty="0"/>
                  <a:t>The constant of proportionality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𝑐</m:t>
                    </m:r>
                    <m:r>
                      <a:rPr lang="en-US" b="0" i="1" smtClean="0">
                        <a:latin typeface="Cambria Math" panose="02040503050406030204" pitchFamily="18" charset="0"/>
                      </a:rPr>
                      <m:t>“</m:t>
                    </m:r>
                  </m:oMath>
                </a14:m>
                <a:r>
                  <a:rPr lang="en-US" dirty="0"/>
                  <a:t> is only crucial when two algorithms have the same </a:t>
                </a:r>
                <a14:m>
                  <m:oMath xmlns:m="http://schemas.openxmlformats.org/officeDocument/2006/math">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𝑛</m:t>
                    </m:r>
                    <m:r>
                      <a:rPr lang="en-US" b="0" i="1" smtClean="0">
                        <a:latin typeface="Cambria Math" panose="02040503050406030204" pitchFamily="18" charset="0"/>
                      </a:rPr>
                      <m:t>)</m:t>
                    </m:r>
                  </m:oMath>
                </a14:m>
                <a:r>
                  <a:rPr lang="en-US" dirty="0"/>
                  <a:t>.</a:t>
                </a:r>
              </a:p>
              <a:p>
                <a:r>
                  <a:rPr lang="en-US" dirty="0"/>
                  <a:t>Constructing </a:t>
                </a:r>
                <a14:m>
                  <m:oMath xmlns:m="http://schemas.openxmlformats.org/officeDocument/2006/math">
                    <m:r>
                      <a:rPr lang="en-US" b="0" i="1" smtClean="0">
                        <a:latin typeface="Cambria Math" panose="02040503050406030204" pitchFamily="18" charset="0"/>
                      </a:rPr>
                      <m:t>𝑇</m:t>
                    </m:r>
                    <m:r>
                      <a:rPr lang="en-US" b="0" i="1" smtClean="0">
                        <a:latin typeface="Cambria Math" panose="02040503050406030204" pitchFamily="18" charset="0"/>
                      </a:rPr>
                      <m:t>(</m:t>
                    </m:r>
                    <m:r>
                      <a:rPr lang="en-US" b="0" i="1" smtClean="0">
                        <a:latin typeface="Cambria Math" panose="02040503050406030204" pitchFamily="18" charset="0"/>
                      </a:rPr>
                      <m:t>𝑛</m:t>
                    </m:r>
                    <m:r>
                      <a:rPr lang="en-US" b="0" i="1" smtClean="0">
                        <a:latin typeface="Cambria Math" panose="02040503050406030204" pitchFamily="18" charset="0"/>
                      </a:rPr>
                      <m:t>)</m:t>
                    </m:r>
                  </m:oMath>
                </a14:m>
                <a:endParaRPr lang="en-US" dirty="0"/>
              </a:p>
              <a:p>
                <a:pPr lvl="1"/>
                <a:r>
                  <a:rPr lang="en-US" dirty="0"/>
                  <a:t>Assume that each basic operation or statement, at the abstract level, takes the same amount of time and, thus, each is assumed to cost </a:t>
                </a:r>
                <a14:m>
                  <m:oMath xmlns:m="http://schemas.openxmlformats.org/officeDocument/2006/math">
                    <m:r>
                      <a:rPr lang="en-US" b="0" i="1" smtClean="0">
                        <a:latin typeface="Cambria Math" panose="02040503050406030204" pitchFamily="18" charset="0"/>
                      </a:rPr>
                      <m:t>𝑐𝑜𝑛𝑠𝑡𝑎𝑛𝑡</m:t>
                    </m:r>
                    <m:r>
                      <a:rPr lang="en-US" b="0" i="1" smtClean="0">
                        <a:latin typeface="Cambria Math" panose="02040503050406030204" pitchFamily="18" charset="0"/>
                      </a:rPr>
                      <m:t> </m:t>
                    </m:r>
                    <m:r>
                      <a:rPr lang="en-US" b="0" i="1" smtClean="0">
                        <a:latin typeface="Cambria Math" panose="02040503050406030204" pitchFamily="18" charset="0"/>
                      </a:rPr>
                      <m:t>𝑡𝑖𝑚𝑒</m:t>
                    </m:r>
                  </m:oMath>
                </a14:m>
                <a:r>
                  <a:rPr lang="en-US" dirty="0"/>
                  <a:t>.</a:t>
                </a:r>
              </a:p>
              <a:p>
                <a:pPr lvl="1"/>
                <a:r>
                  <a:rPr lang="en-US" dirty="0"/>
                  <a:t>The total number of operations required by an algorithm can be computed as a sum of the times required to perform each step:</a:t>
                </a:r>
              </a:p>
            </p:txBody>
          </p:sp>
        </mc:Choice>
        <mc:Fallback xmlns="">
          <p:sp>
            <p:nvSpPr>
              <p:cNvPr id="3" name="Content Placeholder 2">
                <a:extLst>
                  <a:ext uri="{FF2B5EF4-FFF2-40B4-BE49-F238E27FC236}">
                    <a16:creationId xmlns:a16="http://schemas.microsoft.com/office/drawing/2014/main" id="{285372DE-7851-4903-BEEE-34510F427858}"/>
                  </a:ext>
                </a:extLst>
              </p:cNvPr>
              <p:cNvSpPr>
                <a:spLocks noGrp="1" noRot="1" noChangeAspect="1" noMove="1" noResize="1" noEditPoints="1" noAdjustHandles="1" noChangeArrowheads="1" noChangeShapeType="1" noTextEdit="1"/>
              </p:cNvSpPr>
              <p:nvPr>
                <p:ph idx="1"/>
              </p:nvPr>
            </p:nvSpPr>
            <p:spPr>
              <a:xfrm>
                <a:off x="32983" y="1690688"/>
                <a:ext cx="6063018" cy="4530725"/>
              </a:xfrm>
              <a:blipFill>
                <a:blip r:embed="rId2"/>
                <a:stretch>
                  <a:fillRect l="-1809" t="-2957" r="-2010"/>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xmlns="" id="{1B3192A7-5ED3-4C59-A0DD-94D594BF4A8D}"/>
              </a:ext>
            </a:extLst>
          </p:cNvPr>
          <p:cNvSpPr>
            <a:spLocks noGrp="1"/>
          </p:cNvSpPr>
          <p:nvPr>
            <p:ph type="sldNum" sz="quarter" idx="12"/>
          </p:nvPr>
        </p:nvSpPr>
        <p:spPr/>
        <p:txBody>
          <a:bodyPr/>
          <a:lstStyle/>
          <a:p>
            <a:fld id="{1AD1F45E-4937-46E5-9C1E-39BA4D08C51D}" type="slidenum">
              <a:rPr lang="en-US" smtClean="0"/>
              <a:t>8</a:t>
            </a:fld>
            <a:endParaRPr lang="en-US"/>
          </a:p>
        </p:txBody>
      </p:sp>
      <p:grpSp>
        <p:nvGrpSpPr>
          <p:cNvPr id="7" name="Group 4">
            <a:extLst>
              <a:ext uri="{FF2B5EF4-FFF2-40B4-BE49-F238E27FC236}">
                <a16:creationId xmlns:a16="http://schemas.microsoft.com/office/drawing/2014/main" xmlns="" id="{9254512E-3E89-4A26-B8FF-61C2EAD9D319}"/>
              </a:ext>
            </a:extLst>
          </p:cNvPr>
          <p:cNvGrpSpPr>
            <a:grpSpLocks noChangeAspect="1"/>
          </p:cNvGrpSpPr>
          <p:nvPr/>
        </p:nvGrpSpPr>
        <p:grpSpPr bwMode="auto">
          <a:xfrm>
            <a:off x="6023348" y="1787856"/>
            <a:ext cx="6010523" cy="3693407"/>
            <a:chOff x="2722" y="1473"/>
            <a:chExt cx="2236" cy="1374"/>
          </a:xfrm>
        </p:grpSpPr>
        <p:sp>
          <p:nvSpPr>
            <p:cNvPr id="8" name="AutoShape 3">
              <a:extLst>
                <a:ext uri="{FF2B5EF4-FFF2-40B4-BE49-F238E27FC236}">
                  <a16:creationId xmlns:a16="http://schemas.microsoft.com/office/drawing/2014/main" xmlns="" id="{01F74B01-67E0-47E0-9955-E1DD48B67345}"/>
                </a:ext>
              </a:extLst>
            </p:cNvPr>
            <p:cNvSpPr>
              <a:spLocks noChangeAspect="1" noChangeArrowheads="1" noTextEdit="1"/>
            </p:cNvSpPr>
            <p:nvPr/>
          </p:nvSpPr>
          <p:spPr bwMode="auto">
            <a:xfrm>
              <a:off x="2722" y="1473"/>
              <a:ext cx="2236" cy="1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3077" name="Picture 5">
              <a:extLst>
                <a:ext uri="{FF2B5EF4-FFF2-40B4-BE49-F238E27FC236}">
                  <a16:creationId xmlns:a16="http://schemas.microsoft.com/office/drawing/2014/main" xmlns="" id="{E6CC9DE0-0C71-4093-BA5F-0D1E6C0BA270}"/>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rcRect/>
            <a:stretch>
              <a:fillRect/>
            </a:stretch>
          </p:blipFill>
          <p:spPr bwMode="auto">
            <a:xfrm>
              <a:off x="2722" y="1473"/>
              <a:ext cx="2242" cy="13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262731348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AE42EB3-1F60-4F7B-BCCA-DB76A119C7F9}"/>
              </a:ext>
            </a:extLst>
          </p:cNvPr>
          <p:cNvSpPr>
            <a:spLocks noGrp="1"/>
          </p:cNvSpPr>
          <p:nvPr>
            <p:ph type="title"/>
          </p:nvPr>
        </p:nvSpPr>
        <p:spPr/>
        <p:txBody>
          <a:bodyPr/>
          <a:lstStyle/>
          <a:p>
            <a:r>
              <a:rPr lang="en-US" dirty="0"/>
              <a:t>Complexity Analysis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xmlns="" id="{3A59AC66-35B3-45B9-9D2E-4013C73CE7F8}"/>
                  </a:ext>
                </a:extLst>
              </p:cNvPr>
              <p:cNvSpPr>
                <a:spLocks noGrp="1"/>
              </p:cNvSpPr>
              <p:nvPr>
                <p:ph idx="1"/>
              </p:nvPr>
            </p:nvSpPr>
            <p:spPr/>
            <p:txBody>
              <a:bodyPr>
                <a:normAutofit/>
              </a:bodyPr>
              <a:lstStyle/>
              <a:p>
                <a:r>
                  <a:rPr lang="en-US" dirty="0"/>
                  <a:t>Choosing the Function</a:t>
                </a:r>
              </a:p>
              <a:p>
                <a:pPr lvl="1"/>
                <a:r>
                  <a:rPr lang="en-US" dirty="0"/>
                  <a:t>The function f(n) used to categorize a particular algorithm is chosen to be the dominant term within </a:t>
                </a:r>
                <a14:m>
                  <m:oMath xmlns:m="http://schemas.openxmlformats.org/officeDocument/2006/math">
                    <m:r>
                      <a:rPr lang="en-US" b="0" i="1" smtClean="0">
                        <a:latin typeface="Cambria Math" panose="02040503050406030204" pitchFamily="18" charset="0"/>
                      </a:rPr>
                      <m:t>𝑇</m:t>
                    </m:r>
                    <m:r>
                      <a:rPr lang="en-US" b="0" i="1" smtClean="0">
                        <a:latin typeface="Cambria Math" panose="02040503050406030204" pitchFamily="18" charset="0"/>
                      </a:rPr>
                      <m:t>(</m:t>
                    </m:r>
                    <m:r>
                      <a:rPr lang="en-US" b="0" i="1" smtClean="0">
                        <a:latin typeface="Cambria Math" panose="02040503050406030204" pitchFamily="18" charset="0"/>
                      </a:rPr>
                      <m:t>𝑛</m:t>
                    </m:r>
                    <m:r>
                      <a:rPr lang="en-US" b="0" i="1" smtClean="0">
                        <a:latin typeface="Cambria Math" panose="02040503050406030204" pitchFamily="18" charset="0"/>
                      </a:rPr>
                      <m:t>)</m:t>
                    </m:r>
                  </m:oMath>
                </a14:m>
                <a:r>
                  <a:rPr lang="en-US" dirty="0"/>
                  <a:t>.</a:t>
                </a:r>
              </a:p>
              <a:p>
                <a:pPr lvl="1"/>
                <a:r>
                  <a:rPr lang="en-US" dirty="0"/>
                  <a:t>That is, the term that is so large for big values of n, that we can ignore the other terms when computing a big-O value. For example, in the expression</a:t>
                </a:r>
              </a:p>
              <a:p>
                <a:pPr lvl="1"/>
                <a:endParaRPr lang="en-US" dirty="0"/>
              </a:p>
              <a:p>
                <a:pPr marL="457200" lvl="1" indent="0">
                  <a:buNone/>
                </a:pPr>
                <a:r>
                  <a:rPr lang="en-US" dirty="0"/>
                  <a:t>the term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2</m:t>
                        </m:r>
                      </m:sup>
                    </m:sSup>
                  </m:oMath>
                </a14:m>
                <a:r>
                  <a:rPr lang="en-US" dirty="0"/>
                  <a:t> dominates the other terms since for </a:t>
                </a:r>
                <a14:m>
                  <m:oMath xmlns:m="http://schemas.openxmlformats.org/officeDocument/2006/math">
                    <m:r>
                      <a:rPr lang="en-US" b="0" i="1" smtClean="0">
                        <a:latin typeface="Cambria Math" panose="02040503050406030204" pitchFamily="18" charset="0"/>
                      </a:rPr>
                      <m:t>𝑛</m:t>
                    </m:r>
                    <m:r>
                      <a:rPr lang="en-US" b="0" i="1" smtClean="0">
                        <a:latin typeface="Cambria Math" panose="02040503050406030204" pitchFamily="18" charset="0"/>
                      </a:rPr>
                      <m:t>≥3</m:t>
                    </m:r>
                  </m:oMath>
                </a14:m>
                <a:r>
                  <a:rPr lang="en-US" dirty="0"/>
                  <a:t>, we have</a:t>
                </a:r>
              </a:p>
              <a:p>
                <a:pPr marL="457200" lvl="1" indent="0">
                  <a:buNone/>
                </a:pPr>
                <a:endParaRPr lang="en-US" dirty="0"/>
              </a:p>
              <a:p>
                <a:pPr marL="457200" lvl="1" indent="0">
                  <a:buNone/>
                </a:pPr>
                <a:endParaRPr lang="en-US" dirty="0"/>
              </a:p>
              <a:p>
                <a:pPr marL="457200" lvl="1" indent="0">
                  <a:buNone/>
                </a:pPr>
                <a:endParaRPr lang="en-US" dirty="0"/>
              </a:p>
              <a:p>
                <a:pPr marL="457200" lvl="1" indent="0">
                  <a:buNone/>
                </a:pPr>
                <a:r>
                  <a:rPr lang="en-US" dirty="0"/>
                  <a:t>Which leads to a time-complexity of </a:t>
                </a:r>
                <a14:m>
                  <m:oMath xmlns:m="http://schemas.openxmlformats.org/officeDocument/2006/math">
                    <m:r>
                      <a:rPr lang="en-US" i="1" smtClean="0">
                        <a:latin typeface="Cambria Math" panose="02040503050406030204" pitchFamily="18" charset="0"/>
                        <a:ea typeface="Cambria Math" panose="02040503050406030204" pitchFamily="18" charset="0"/>
                      </a:rPr>
                      <m:t>𝒪</m:t>
                    </m:r>
                    <m:d>
                      <m:dPr>
                        <m:ctrlPr>
                          <a:rPr lang="en-US" b="0" i="1" smtClean="0">
                            <a:latin typeface="Cambria Math" panose="02040503050406030204" pitchFamily="18" charset="0"/>
                            <a:ea typeface="Cambria Math" panose="02040503050406030204" pitchFamily="18" charset="0"/>
                          </a:rPr>
                        </m:ctrlPr>
                      </m:dPr>
                      <m:e>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𝑛</m:t>
                            </m:r>
                          </m:e>
                          <m:sup>
                            <m:r>
                              <a:rPr lang="en-US" b="0" i="1" smtClean="0">
                                <a:latin typeface="Cambria Math" panose="02040503050406030204" pitchFamily="18" charset="0"/>
                                <a:ea typeface="Cambria Math" panose="02040503050406030204" pitchFamily="18" charset="0"/>
                              </a:rPr>
                              <m:t>2</m:t>
                            </m:r>
                          </m:sup>
                        </m:sSup>
                      </m:e>
                    </m:d>
                    <m:r>
                      <a:rPr lang="en-US" b="0" i="1" smtClean="0">
                        <a:latin typeface="Cambria Math" panose="02040503050406030204" pitchFamily="18" charset="0"/>
                        <a:ea typeface="Cambria Math" panose="02040503050406030204" pitchFamily="18" charset="0"/>
                      </a:rPr>
                      <m:t>.</m:t>
                    </m:r>
                  </m:oMath>
                </a14:m>
                <a:endParaRPr lang="en-US" dirty="0"/>
              </a:p>
              <a:p>
                <a:pPr marL="457200" lvl="1" indent="0">
                  <a:buNone/>
                </a:pPr>
                <a:endParaRPr lang="en-US" dirty="0"/>
              </a:p>
            </p:txBody>
          </p:sp>
        </mc:Choice>
        <mc:Fallback xmlns="">
          <p:sp>
            <p:nvSpPr>
              <p:cNvPr id="3" name="Content Placeholder 2">
                <a:extLst>
                  <a:ext uri="{FF2B5EF4-FFF2-40B4-BE49-F238E27FC236}">
                    <a16:creationId xmlns:a16="http://schemas.microsoft.com/office/drawing/2014/main" id="{3A59AC66-35B3-45B9-9D2E-4013C73CE7F8}"/>
                  </a:ext>
                </a:extLst>
              </p:cNvPr>
              <p:cNvSpPr>
                <a:spLocks noGrp="1" noRot="1" noChangeAspect="1" noMove="1" noResize="1" noEditPoints="1" noAdjustHandles="1" noChangeArrowheads="1" noChangeShapeType="1" noTextEdit="1"/>
              </p:cNvSpPr>
              <p:nvPr>
                <p:ph idx="1"/>
              </p:nvPr>
            </p:nvSpPr>
            <p:spPr>
              <a:blipFill>
                <a:blip r:embed="rId2"/>
                <a:stretch>
                  <a:fillRect l="-1043" t="-2241" r="-464" b="-1541"/>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xmlns="" id="{971A658F-08A5-4B96-8055-1E01AB6BF4B7}"/>
              </a:ext>
            </a:extLst>
          </p:cNvPr>
          <p:cNvSpPr>
            <a:spLocks noGrp="1"/>
          </p:cNvSpPr>
          <p:nvPr>
            <p:ph type="sldNum" sz="quarter" idx="12"/>
          </p:nvPr>
        </p:nvSpPr>
        <p:spPr/>
        <p:txBody>
          <a:bodyPr/>
          <a:lstStyle/>
          <a:p>
            <a:fld id="{1AD1F45E-4937-46E5-9C1E-39BA4D08C51D}" type="slidenum">
              <a:rPr lang="en-US" smtClean="0"/>
              <a:t>9</a:t>
            </a:fld>
            <a:endParaRPr lang="en-US"/>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xmlns="" id="{83D881AC-7776-43CF-B216-E52AC4C4566B}"/>
                  </a:ext>
                </a:extLst>
              </p:cNvPr>
              <p:cNvSpPr txBox="1"/>
              <p:nvPr/>
            </p:nvSpPr>
            <p:spPr>
              <a:xfrm>
                <a:off x="5151670" y="3707444"/>
                <a:ext cx="2077172"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sz="2000" b="0" i="1" smtClean="0">
                              <a:solidFill>
                                <a:srgbClr val="FF0000"/>
                              </a:solidFill>
                              <a:latin typeface="Cambria Math" panose="02040503050406030204" pitchFamily="18" charset="0"/>
                            </a:rPr>
                          </m:ctrlPr>
                        </m:sSupPr>
                        <m:e>
                          <m:r>
                            <a:rPr lang="en-US" sz="2000" b="0" i="1" smtClean="0">
                              <a:solidFill>
                                <a:srgbClr val="FF0000"/>
                              </a:solidFill>
                              <a:latin typeface="Cambria Math" panose="02040503050406030204" pitchFamily="18" charset="0"/>
                            </a:rPr>
                            <m:t>𝑛</m:t>
                          </m:r>
                        </m:e>
                        <m:sup>
                          <m:r>
                            <a:rPr lang="en-US" sz="2000" b="0" i="1" smtClean="0">
                              <a:solidFill>
                                <a:srgbClr val="FF0000"/>
                              </a:solidFill>
                              <a:latin typeface="Cambria Math" panose="02040503050406030204" pitchFamily="18" charset="0"/>
                            </a:rPr>
                            <m:t>2</m:t>
                          </m:r>
                        </m:sup>
                      </m:sSup>
                      <m:r>
                        <a:rPr lang="en-US" sz="2000" b="0" i="1" smtClean="0">
                          <a:solidFill>
                            <a:srgbClr val="FF0000"/>
                          </a:solidFill>
                          <a:latin typeface="Cambria Math" panose="02040503050406030204" pitchFamily="18" charset="0"/>
                        </a:rPr>
                        <m:t>+</m:t>
                      </m:r>
                      <m:func>
                        <m:funcPr>
                          <m:ctrlPr>
                            <a:rPr lang="en-US" sz="2000" b="0" i="1" smtClean="0">
                              <a:solidFill>
                                <a:srgbClr val="FF0000"/>
                              </a:solidFill>
                              <a:latin typeface="Cambria Math" panose="02040503050406030204" pitchFamily="18" charset="0"/>
                            </a:rPr>
                          </m:ctrlPr>
                        </m:funcPr>
                        <m:fName>
                          <m:sSub>
                            <m:sSubPr>
                              <m:ctrlPr>
                                <a:rPr lang="en-US" sz="2000" b="0" i="1" smtClean="0">
                                  <a:solidFill>
                                    <a:srgbClr val="FF0000"/>
                                  </a:solidFill>
                                  <a:latin typeface="Cambria Math" panose="02040503050406030204" pitchFamily="18" charset="0"/>
                                </a:rPr>
                              </m:ctrlPr>
                            </m:sSubPr>
                            <m:e>
                              <m:r>
                                <m:rPr>
                                  <m:sty m:val="p"/>
                                </m:rPr>
                                <a:rPr lang="en-US" sz="2000" b="0" i="0" smtClean="0">
                                  <a:solidFill>
                                    <a:srgbClr val="FF0000"/>
                                  </a:solidFill>
                                  <a:latin typeface="Cambria Math" panose="02040503050406030204" pitchFamily="18" charset="0"/>
                                </a:rPr>
                                <m:t>log</m:t>
                              </m:r>
                            </m:e>
                            <m:sub>
                              <m:r>
                                <a:rPr lang="en-US" sz="2000" b="0" i="1" smtClean="0">
                                  <a:solidFill>
                                    <a:srgbClr val="FF0000"/>
                                  </a:solidFill>
                                  <a:latin typeface="Cambria Math" panose="02040503050406030204" pitchFamily="18" charset="0"/>
                                </a:rPr>
                                <m:t>2</m:t>
                              </m:r>
                            </m:sub>
                          </m:sSub>
                        </m:fName>
                        <m:e>
                          <m:r>
                            <a:rPr lang="en-US" sz="2000" b="0" i="1" smtClean="0">
                              <a:solidFill>
                                <a:srgbClr val="FF0000"/>
                              </a:solidFill>
                              <a:latin typeface="Cambria Math" panose="02040503050406030204" pitchFamily="18" charset="0"/>
                            </a:rPr>
                            <m:t>𝑛</m:t>
                          </m:r>
                        </m:e>
                      </m:func>
                      <m:r>
                        <a:rPr lang="en-US" sz="2000" b="0" i="1" smtClean="0">
                          <a:solidFill>
                            <a:srgbClr val="FF0000"/>
                          </a:solidFill>
                          <a:latin typeface="Cambria Math" panose="02040503050406030204" pitchFamily="18" charset="0"/>
                        </a:rPr>
                        <m:t>+3</m:t>
                      </m:r>
                      <m:r>
                        <a:rPr lang="en-US" sz="2000" b="0" i="1" smtClean="0">
                          <a:solidFill>
                            <a:srgbClr val="FF0000"/>
                          </a:solidFill>
                          <a:latin typeface="Cambria Math" panose="02040503050406030204" pitchFamily="18" charset="0"/>
                        </a:rPr>
                        <m:t>𝑛</m:t>
                      </m:r>
                    </m:oMath>
                  </m:oMathPara>
                </a14:m>
                <a:endParaRPr lang="en-US" sz="2000" dirty="0">
                  <a:solidFill>
                    <a:srgbClr val="FF0000"/>
                  </a:solidFill>
                </a:endParaRPr>
              </a:p>
            </p:txBody>
          </p:sp>
        </mc:Choice>
        <mc:Fallback xmlns="">
          <p:sp>
            <p:nvSpPr>
              <p:cNvPr id="5" name="TextBox 4">
                <a:extLst>
                  <a:ext uri="{FF2B5EF4-FFF2-40B4-BE49-F238E27FC236}">
                    <a16:creationId xmlns:a16="http://schemas.microsoft.com/office/drawing/2014/main" id="{83D881AC-7776-43CF-B216-E52AC4C4566B}"/>
                  </a:ext>
                </a:extLst>
              </p:cNvPr>
              <p:cNvSpPr txBox="1">
                <a:spLocks noRot="1" noChangeAspect="1" noMove="1" noResize="1" noEditPoints="1" noAdjustHandles="1" noChangeArrowheads="1" noChangeShapeType="1" noTextEdit="1"/>
              </p:cNvSpPr>
              <p:nvPr/>
            </p:nvSpPr>
            <p:spPr>
              <a:xfrm>
                <a:off x="5151670" y="3707444"/>
                <a:ext cx="2077172" cy="400110"/>
              </a:xfrm>
              <a:prstGeom prst="rect">
                <a:avLst/>
              </a:prstGeom>
              <a:blipFill>
                <a:blip r:embed="rId3"/>
                <a:stretch>
                  <a:fillRect b="-1363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xmlns="" id="{7430CEFD-C185-42B0-BFD6-811F181BA201}"/>
                  </a:ext>
                </a:extLst>
              </p:cNvPr>
              <p:cNvSpPr txBox="1"/>
              <p:nvPr/>
            </p:nvSpPr>
            <p:spPr>
              <a:xfrm>
                <a:off x="4931763" y="4709911"/>
                <a:ext cx="3839193" cy="70788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sz="2000" b="0" i="1" smtClean="0">
                              <a:solidFill>
                                <a:srgbClr val="FF0000"/>
                              </a:solidFill>
                              <a:latin typeface="Cambria Math" panose="02040503050406030204" pitchFamily="18" charset="0"/>
                            </a:rPr>
                          </m:ctrlPr>
                        </m:sSupPr>
                        <m:e>
                          <m:r>
                            <a:rPr lang="en-US" sz="2000" b="0" i="1" smtClean="0">
                              <a:solidFill>
                                <a:srgbClr val="FF0000"/>
                              </a:solidFill>
                              <a:latin typeface="Cambria Math" panose="02040503050406030204" pitchFamily="18" charset="0"/>
                            </a:rPr>
                            <m:t>𝑛</m:t>
                          </m:r>
                        </m:e>
                        <m:sup>
                          <m:r>
                            <a:rPr lang="en-US" sz="2000" b="0" i="1" smtClean="0">
                              <a:solidFill>
                                <a:srgbClr val="FF0000"/>
                              </a:solidFill>
                              <a:latin typeface="Cambria Math" panose="02040503050406030204" pitchFamily="18" charset="0"/>
                            </a:rPr>
                            <m:t>2</m:t>
                          </m:r>
                        </m:sup>
                      </m:sSup>
                      <m:r>
                        <a:rPr lang="en-US" sz="2000" b="0" i="1" smtClean="0">
                          <a:solidFill>
                            <a:srgbClr val="FF0000"/>
                          </a:solidFill>
                          <a:latin typeface="Cambria Math" panose="02040503050406030204" pitchFamily="18" charset="0"/>
                        </a:rPr>
                        <m:t>+</m:t>
                      </m:r>
                      <m:func>
                        <m:funcPr>
                          <m:ctrlPr>
                            <a:rPr lang="en-US" sz="2000" b="0" i="1" smtClean="0">
                              <a:solidFill>
                                <a:srgbClr val="FF0000"/>
                              </a:solidFill>
                              <a:latin typeface="Cambria Math" panose="02040503050406030204" pitchFamily="18" charset="0"/>
                            </a:rPr>
                          </m:ctrlPr>
                        </m:funcPr>
                        <m:fName>
                          <m:sSub>
                            <m:sSubPr>
                              <m:ctrlPr>
                                <a:rPr lang="en-US" sz="2000" b="0" i="1" smtClean="0">
                                  <a:solidFill>
                                    <a:srgbClr val="FF0000"/>
                                  </a:solidFill>
                                  <a:latin typeface="Cambria Math" panose="02040503050406030204" pitchFamily="18" charset="0"/>
                                </a:rPr>
                              </m:ctrlPr>
                            </m:sSubPr>
                            <m:e>
                              <m:r>
                                <m:rPr>
                                  <m:sty m:val="p"/>
                                </m:rPr>
                                <a:rPr lang="en-US" sz="2000" b="0" i="0" smtClean="0">
                                  <a:solidFill>
                                    <a:srgbClr val="FF0000"/>
                                  </a:solidFill>
                                  <a:latin typeface="Cambria Math" panose="02040503050406030204" pitchFamily="18" charset="0"/>
                                </a:rPr>
                                <m:t>log</m:t>
                              </m:r>
                            </m:e>
                            <m:sub>
                              <m:r>
                                <a:rPr lang="en-US" sz="2000" b="0" i="1" smtClean="0">
                                  <a:solidFill>
                                    <a:srgbClr val="FF0000"/>
                                  </a:solidFill>
                                  <a:latin typeface="Cambria Math" panose="02040503050406030204" pitchFamily="18" charset="0"/>
                                </a:rPr>
                                <m:t>2</m:t>
                              </m:r>
                            </m:sub>
                          </m:sSub>
                        </m:fName>
                        <m:e>
                          <m:r>
                            <a:rPr lang="en-US" sz="2000" b="0" i="1" smtClean="0">
                              <a:solidFill>
                                <a:srgbClr val="FF0000"/>
                              </a:solidFill>
                              <a:latin typeface="Cambria Math" panose="02040503050406030204" pitchFamily="18" charset="0"/>
                            </a:rPr>
                            <m:t>𝑛</m:t>
                          </m:r>
                        </m:e>
                      </m:func>
                      <m:r>
                        <a:rPr lang="en-US" sz="2000" b="0" i="1" smtClean="0">
                          <a:solidFill>
                            <a:srgbClr val="FF0000"/>
                          </a:solidFill>
                          <a:latin typeface="Cambria Math" panose="02040503050406030204" pitchFamily="18" charset="0"/>
                        </a:rPr>
                        <m:t>+3</m:t>
                      </m:r>
                      <m:r>
                        <a:rPr lang="en-US" sz="2000" b="0" i="1" smtClean="0">
                          <a:solidFill>
                            <a:srgbClr val="FF0000"/>
                          </a:solidFill>
                          <a:latin typeface="Cambria Math" panose="02040503050406030204" pitchFamily="18" charset="0"/>
                        </a:rPr>
                        <m:t>𝑛</m:t>
                      </m:r>
                      <m:r>
                        <a:rPr lang="en-US" sz="2000" b="0" i="1" smtClean="0">
                          <a:solidFill>
                            <a:srgbClr val="FF0000"/>
                          </a:solidFill>
                          <a:latin typeface="Cambria Math" panose="02040503050406030204" pitchFamily="18" charset="0"/>
                        </a:rPr>
                        <m:t>≤</m:t>
                      </m:r>
                      <m:sSup>
                        <m:sSupPr>
                          <m:ctrlPr>
                            <a:rPr lang="en-US" sz="2000" b="0" i="1" smtClean="0">
                              <a:solidFill>
                                <a:srgbClr val="FF0000"/>
                              </a:solidFill>
                              <a:latin typeface="Cambria Math" panose="02040503050406030204" pitchFamily="18" charset="0"/>
                            </a:rPr>
                          </m:ctrlPr>
                        </m:sSupPr>
                        <m:e>
                          <m:r>
                            <a:rPr lang="en-US" sz="2000" b="0" i="1" smtClean="0">
                              <a:solidFill>
                                <a:srgbClr val="FF0000"/>
                              </a:solidFill>
                              <a:latin typeface="Cambria Math" panose="02040503050406030204" pitchFamily="18" charset="0"/>
                            </a:rPr>
                            <m:t>𝑛</m:t>
                          </m:r>
                        </m:e>
                        <m:sup>
                          <m:r>
                            <a:rPr lang="en-US" sz="2000" b="0" i="1" smtClean="0">
                              <a:solidFill>
                                <a:srgbClr val="FF0000"/>
                              </a:solidFill>
                              <a:latin typeface="Cambria Math" panose="02040503050406030204" pitchFamily="18" charset="0"/>
                            </a:rPr>
                            <m:t>2</m:t>
                          </m:r>
                        </m:sup>
                      </m:sSup>
                      <m:r>
                        <a:rPr lang="en-US" sz="2000" b="0" i="1" smtClean="0">
                          <a:solidFill>
                            <a:srgbClr val="FF0000"/>
                          </a:solidFill>
                          <a:latin typeface="Cambria Math" panose="02040503050406030204" pitchFamily="18" charset="0"/>
                        </a:rPr>
                        <m:t>+</m:t>
                      </m:r>
                      <m:sSup>
                        <m:sSupPr>
                          <m:ctrlPr>
                            <a:rPr lang="en-US" sz="2000" b="0" i="1" smtClean="0">
                              <a:solidFill>
                                <a:srgbClr val="FF0000"/>
                              </a:solidFill>
                              <a:latin typeface="Cambria Math" panose="02040503050406030204" pitchFamily="18" charset="0"/>
                            </a:rPr>
                          </m:ctrlPr>
                        </m:sSupPr>
                        <m:e>
                          <m:r>
                            <a:rPr lang="en-US" sz="2000" b="0" i="1" smtClean="0">
                              <a:solidFill>
                                <a:srgbClr val="FF0000"/>
                              </a:solidFill>
                              <a:latin typeface="Cambria Math" panose="02040503050406030204" pitchFamily="18" charset="0"/>
                            </a:rPr>
                            <m:t>𝑛</m:t>
                          </m:r>
                        </m:e>
                        <m:sup>
                          <m:r>
                            <a:rPr lang="en-US" sz="2000" b="0" i="1" smtClean="0">
                              <a:solidFill>
                                <a:srgbClr val="FF0000"/>
                              </a:solidFill>
                              <a:latin typeface="Cambria Math" panose="02040503050406030204" pitchFamily="18" charset="0"/>
                            </a:rPr>
                            <m:t>2</m:t>
                          </m:r>
                        </m:sup>
                      </m:sSup>
                      <m:r>
                        <a:rPr lang="en-US" sz="2000" b="0" i="1" smtClean="0">
                          <a:solidFill>
                            <a:srgbClr val="FF0000"/>
                          </a:solidFill>
                          <a:latin typeface="Cambria Math" panose="02040503050406030204" pitchFamily="18" charset="0"/>
                        </a:rPr>
                        <m:t>+</m:t>
                      </m:r>
                      <m:sSup>
                        <m:sSupPr>
                          <m:ctrlPr>
                            <a:rPr lang="en-US" sz="2000" b="0" i="1" smtClean="0">
                              <a:solidFill>
                                <a:srgbClr val="FF0000"/>
                              </a:solidFill>
                              <a:latin typeface="Cambria Math" panose="02040503050406030204" pitchFamily="18" charset="0"/>
                            </a:rPr>
                          </m:ctrlPr>
                        </m:sSupPr>
                        <m:e>
                          <m:r>
                            <a:rPr lang="en-US" sz="2000" b="0" i="1" smtClean="0">
                              <a:solidFill>
                                <a:srgbClr val="FF0000"/>
                              </a:solidFill>
                              <a:latin typeface="Cambria Math" panose="02040503050406030204" pitchFamily="18" charset="0"/>
                            </a:rPr>
                            <m:t>𝑛</m:t>
                          </m:r>
                        </m:e>
                        <m:sup>
                          <m:r>
                            <a:rPr lang="en-US" sz="2000" b="0" i="1" smtClean="0">
                              <a:solidFill>
                                <a:srgbClr val="FF0000"/>
                              </a:solidFill>
                              <a:latin typeface="Cambria Math" panose="02040503050406030204" pitchFamily="18" charset="0"/>
                            </a:rPr>
                            <m:t>2</m:t>
                          </m:r>
                        </m:sup>
                      </m:sSup>
                    </m:oMath>
                  </m:oMathPara>
                </a14:m>
                <a:endParaRPr lang="en-US" sz="2000" b="0" dirty="0">
                  <a:solidFill>
                    <a:srgbClr val="FF0000"/>
                  </a:solidFill>
                </a:endParaRPr>
              </a:p>
              <a:p>
                <a:pPr/>
                <a14:m>
                  <m:oMathPara xmlns:m="http://schemas.openxmlformats.org/officeDocument/2006/math">
                    <m:oMathParaPr>
                      <m:jc m:val="centerGroup"/>
                    </m:oMathParaPr>
                    <m:oMath xmlns:m="http://schemas.openxmlformats.org/officeDocument/2006/math">
                      <m:sSup>
                        <m:sSupPr>
                          <m:ctrlPr>
                            <a:rPr lang="en-US" sz="2000" b="0" i="1" smtClean="0">
                              <a:solidFill>
                                <a:srgbClr val="FF0000"/>
                              </a:solidFill>
                              <a:latin typeface="Cambria Math" panose="02040503050406030204" pitchFamily="18" charset="0"/>
                            </a:rPr>
                          </m:ctrlPr>
                        </m:sSupPr>
                        <m:e>
                          <m:r>
                            <a:rPr lang="en-US" sz="2000" b="0" i="1" smtClean="0">
                              <a:solidFill>
                                <a:srgbClr val="FF0000"/>
                              </a:solidFill>
                              <a:latin typeface="Cambria Math" panose="02040503050406030204" pitchFamily="18" charset="0"/>
                            </a:rPr>
                            <m:t>𝑛</m:t>
                          </m:r>
                        </m:e>
                        <m:sup>
                          <m:r>
                            <a:rPr lang="en-US" sz="2000" b="0" i="1" smtClean="0">
                              <a:solidFill>
                                <a:srgbClr val="FF0000"/>
                              </a:solidFill>
                              <a:latin typeface="Cambria Math" panose="02040503050406030204" pitchFamily="18" charset="0"/>
                            </a:rPr>
                            <m:t>2</m:t>
                          </m:r>
                        </m:sup>
                      </m:sSup>
                      <m:r>
                        <a:rPr lang="en-US" sz="2000" b="0" i="1" smtClean="0">
                          <a:solidFill>
                            <a:srgbClr val="FF0000"/>
                          </a:solidFill>
                          <a:latin typeface="Cambria Math" panose="02040503050406030204" pitchFamily="18" charset="0"/>
                        </a:rPr>
                        <m:t>+</m:t>
                      </m:r>
                      <m:func>
                        <m:funcPr>
                          <m:ctrlPr>
                            <a:rPr lang="en-US" sz="2000" b="0" i="1" smtClean="0">
                              <a:solidFill>
                                <a:srgbClr val="FF0000"/>
                              </a:solidFill>
                              <a:latin typeface="Cambria Math" panose="02040503050406030204" pitchFamily="18" charset="0"/>
                            </a:rPr>
                          </m:ctrlPr>
                        </m:funcPr>
                        <m:fName>
                          <m:sSub>
                            <m:sSubPr>
                              <m:ctrlPr>
                                <a:rPr lang="en-US" sz="2000" b="0" i="1" smtClean="0">
                                  <a:solidFill>
                                    <a:srgbClr val="FF0000"/>
                                  </a:solidFill>
                                  <a:latin typeface="Cambria Math" panose="02040503050406030204" pitchFamily="18" charset="0"/>
                                </a:rPr>
                              </m:ctrlPr>
                            </m:sSubPr>
                            <m:e>
                              <m:r>
                                <m:rPr>
                                  <m:sty m:val="p"/>
                                </m:rPr>
                                <a:rPr lang="en-US" sz="2000" b="0" i="0" smtClean="0">
                                  <a:solidFill>
                                    <a:srgbClr val="FF0000"/>
                                  </a:solidFill>
                                  <a:latin typeface="Cambria Math" panose="02040503050406030204" pitchFamily="18" charset="0"/>
                                </a:rPr>
                                <m:t>log</m:t>
                              </m:r>
                            </m:e>
                            <m:sub>
                              <m:r>
                                <a:rPr lang="en-US" sz="2000" b="0" i="1" smtClean="0">
                                  <a:solidFill>
                                    <a:srgbClr val="FF0000"/>
                                  </a:solidFill>
                                  <a:latin typeface="Cambria Math" panose="02040503050406030204" pitchFamily="18" charset="0"/>
                                </a:rPr>
                                <m:t>2</m:t>
                              </m:r>
                            </m:sub>
                          </m:sSub>
                        </m:fName>
                        <m:e>
                          <m:r>
                            <a:rPr lang="en-US" sz="2000" b="0" i="1" smtClean="0">
                              <a:solidFill>
                                <a:srgbClr val="FF0000"/>
                              </a:solidFill>
                              <a:latin typeface="Cambria Math" panose="02040503050406030204" pitchFamily="18" charset="0"/>
                            </a:rPr>
                            <m:t>𝑛</m:t>
                          </m:r>
                        </m:e>
                      </m:func>
                      <m:r>
                        <a:rPr lang="en-US" sz="2000" b="0" i="1" smtClean="0">
                          <a:solidFill>
                            <a:srgbClr val="FF0000"/>
                          </a:solidFill>
                          <a:latin typeface="Cambria Math" panose="02040503050406030204" pitchFamily="18" charset="0"/>
                        </a:rPr>
                        <m:t>+3</m:t>
                      </m:r>
                      <m:r>
                        <a:rPr lang="en-US" sz="2000" b="0" i="1" smtClean="0">
                          <a:solidFill>
                            <a:srgbClr val="FF0000"/>
                          </a:solidFill>
                          <a:latin typeface="Cambria Math" panose="02040503050406030204" pitchFamily="18" charset="0"/>
                        </a:rPr>
                        <m:t>𝑛</m:t>
                      </m:r>
                      <m:r>
                        <a:rPr lang="en-US" sz="2000" b="0" i="1" smtClean="0">
                          <a:solidFill>
                            <a:srgbClr val="FF0000"/>
                          </a:solidFill>
                          <a:latin typeface="Cambria Math" panose="02040503050406030204" pitchFamily="18" charset="0"/>
                        </a:rPr>
                        <m:t>≤3</m:t>
                      </m:r>
                      <m:sSup>
                        <m:sSupPr>
                          <m:ctrlPr>
                            <a:rPr lang="en-US" sz="2000" b="0" i="1" smtClean="0">
                              <a:solidFill>
                                <a:srgbClr val="FF0000"/>
                              </a:solidFill>
                              <a:latin typeface="Cambria Math" panose="02040503050406030204" pitchFamily="18" charset="0"/>
                            </a:rPr>
                          </m:ctrlPr>
                        </m:sSupPr>
                        <m:e>
                          <m:r>
                            <a:rPr lang="en-US" sz="2000" b="0" i="1" smtClean="0">
                              <a:solidFill>
                                <a:srgbClr val="FF0000"/>
                              </a:solidFill>
                              <a:latin typeface="Cambria Math" panose="02040503050406030204" pitchFamily="18" charset="0"/>
                            </a:rPr>
                            <m:t>𝑛</m:t>
                          </m:r>
                        </m:e>
                        <m:sup>
                          <m:r>
                            <a:rPr lang="en-US" sz="2000" b="0" i="1" smtClean="0">
                              <a:solidFill>
                                <a:srgbClr val="FF0000"/>
                              </a:solidFill>
                              <a:latin typeface="Cambria Math" panose="02040503050406030204" pitchFamily="18" charset="0"/>
                            </a:rPr>
                            <m:t>2</m:t>
                          </m:r>
                        </m:sup>
                      </m:sSup>
                    </m:oMath>
                  </m:oMathPara>
                </a14:m>
                <a:endParaRPr lang="en-US" sz="2000" b="0" dirty="0">
                  <a:solidFill>
                    <a:srgbClr val="FF0000"/>
                  </a:solidFill>
                </a:endParaRPr>
              </a:p>
            </p:txBody>
          </p:sp>
        </mc:Choice>
        <mc:Fallback xmlns="">
          <p:sp>
            <p:nvSpPr>
              <p:cNvPr id="6" name="TextBox 5">
                <a:extLst>
                  <a:ext uri="{FF2B5EF4-FFF2-40B4-BE49-F238E27FC236}">
                    <a16:creationId xmlns:a16="http://schemas.microsoft.com/office/drawing/2014/main" id="{7430CEFD-C185-42B0-BFD6-811F181BA201}"/>
                  </a:ext>
                </a:extLst>
              </p:cNvPr>
              <p:cNvSpPr txBox="1">
                <a:spLocks noRot="1" noChangeAspect="1" noMove="1" noResize="1" noEditPoints="1" noAdjustHandles="1" noChangeArrowheads="1" noChangeShapeType="1" noTextEdit="1"/>
              </p:cNvSpPr>
              <p:nvPr/>
            </p:nvSpPr>
            <p:spPr>
              <a:xfrm>
                <a:off x="4931763" y="4709911"/>
                <a:ext cx="3839193" cy="707886"/>
              </a:xfrm>
              <a:prstGeom prst="rect">
                <a:avLst/>
              </a:prstGeom>
              <a:blipFill>
                <a:blip r:embed="rId4"/>
                <a:stretch>
                  <a:fillRect b="-7759"/>
                </a:stretch>
              </a:blipFill>
            </p:spPr>
            <p:txBody>
              <a:bodyPr/>
              <a:lstStyle/>
              <a:p>
                <a:r>
                  <a:rPr lang="en-US">
                    <a:noFill/>
                  </a:rPr>
                  <a:t> </a:t>
                </a:r>
              </a:p>
            </p:txBody>
          </p:sp>
        </mc:Fallback>
      </mc:AlternateContent>
    </p:spTree>
    <p:extLst>
      <p:ext uri="{BB962C8B-B14F-4D97-AF65-F5344CB8AC3E}">
        <p14:creationId xmlns:p14="http://schemas.microsoft.com/office/powerpoint/2010/main" val="61067360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potx" id="{B5B899DE-FDE1-4669-90B4-B0D83AD578AF}" vid="{BA514C30-F196-4C74-9A36-8879B64BD6F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F9DEC66FF0BE046AA8833F30C1EF9E3" ma:contentTypeVersion="2" ma:contentTypeDescription="Create a new document." ma:contentTypeScope="" ma:versionID="2cb38bb42f3a98ed64b1a2b7ee23d80d">
  <xsd:schema xmlns:xsd="http://www.w3.org/2001/XMLSchema" xmlns:xs="http://www.w3.org/2001/XMLSchema" xmlns:p="http://schemas.microsoft.com/office/2006/metadata/properties" xmlns:ns2="05bd553a-5ff0-4262-9ea3-7140608e2e27" targetNamespace="http://schemas.microsoft.com/office/2006/metadata/properties" ma:root="true" ma:fieldsID="8be209923d142a8c5b2c77de859f29da" ns2:_="">
    <xsd:import namespace="05bd553a-5ff0-4262-9ea3-7140608e2e27"/>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5bd553a-5ff0-4262-9ea3-7140608e2e2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37BCEAB-D907-47DA-9C9F-B390C4623D24}"/>
</file>

<file path=customXml/itemProps2.xml><?xml version="1.0" encoding="utf-8"?>
<ds:datastoreItem xmlns:ds="http://schemas.openxmlformats.org/officeDocument/2006/customXml" ds:itemID="{E873E2E7-57AF-4857-A8E8-244AF3EB31D6}"/>
</file>

<file path=customXml/itemProps3.xml><?xml version="1.0" encoding="utf-8"?>
<ds:datastoreItem xmlns:ds="http://schemas.openxmlformats.org/officeDocument/2006/customXml" ds:itemID="{0FF574A4-A05C-4F9B-83A0-D7C74A7B0564}"/>
</file>

<file path=docProps/app.xml><?xml version="1.0" encoding="utf-8"?>
<Properties xmlns="http://schemas.openxmlformats.org/officeDocument/2006/extended-properties" xmlns:vt="http://schemas.openxmlformats.org/officeDocument/2006/docPropsVTypes">
  <Template/>
  <TotalTime>24892</TotalTime>
  <Words>860</Words>
  <Application>Microsoft Office PowerPoint</Application>
  <PresentationFormat>Widescreen</PresentationFormat>
  <Paragraphs>176</Paragraphs>
  <Slides>29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29</vt:i4>
      </vt:variant>
    </vt:vector>
  </HeadingPairs>
  <TitlesOfParts>
    <vt:vector size="37" baseType="lpstr">
      <vt:lpstr>Arial</vt:lpstr>
      <vt:lpstr>BeraSansMono-Bold</vt:lpstr>
      <vt:lpstr>BeraSansMono-Roman</vt:lpstr>
      <vt:lpstr>Calibri</vt:lpstr>
      <vt:lpstr>Calibri Light</vt:lpstr>
      <vt:lpstr>Cambria Math</vt:lpstr>
      <vt:lpstr>Wingdings</vt:lpstr>
      <vt:lpstr>Office Theme</vt:lpstr>
      <vt:lpstr>Algorithm Analysis</vt:lpstr>
      <vt:lpstr>Introduction</vt:lpstr>
      <vt:lpstr>Complexity Analysis</vt:lpstr>
      <vt:lpstr>Complexity Analysis</vt:lpstr>
      <vt:lpstr>Complexity Analysis – Big ‘O’ notation</vt:lpstr>
      <vt:lpstr>Complexity Analysis – Big ‘O’ notation</vt:lpstr>
      <vt:lpstr>Complexity Analysis – Big ‘O’ notation</vt:lpstr>
      <vt:lpstr>Complexity Analysis</vt:lpstr>
      <vt:lpstr>Complexity Analysis</vt:lpstr>
      <vt:lpstr>Complexity Analysis</vt:lpstr>
      <vt:lpstr>Complexity Analysis</vt:lpstr>
      <vt:lpstr>Evaluating Python Code</vt:lpstr>
      <vt:lpstr>Evaluating Python Code</vt:lpstr>
      <vt:lpstr>Evaluating Python Code</vt:lpstr>
      <vt:lpstr>Complexity Analysis – Different cases</vt:lpstr>
      <vt:lpstr>Complexity Analysis – Different cases</vt:lpstr>
      <vt:lpstr>Evaluating the Python List</vt:lpstr>
      <vt:lpstr>Complexity Analysis - Amortized Cost</vt:lpstr>
      <vt:lpstr>Complexity Analysis - Amortized Cost</vt:lpstr>
      <vt:lpstr>Evaluating the Set ADT</vt:lpstr>
      <vt:lpstr>Evaluating the Set ADT</vt:lpstr>
      <vt:lpstr>Evaluating the Set ADT</vt:lpstr>
      <vt:lpstr>Application: The Sparse Matrix</vt:lpstr>
      <vt:lpstr>Application: The Sparse Matrix</vt:lpstr>
      <vt:lpstr>The Sparse Matrix - List-Based Implementation</vt:lpstr>
      <vt:lpstr>The Sparse Matrix - List-Based Implementation</vt:lpstr>
      <vt:lpstr>The Sparse Matrix - List-Based Implementation</vt:lpstr>
      <vt:lpstr>The Sparse Matrix - List-Based Implementation</vt:lpstr>
      <vt:lpstr>The Sparse Matrix - Efficiency Analysis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Sharaf Hussain</dc:creator>
  <cp:lastModifiedBy>Sharaf Hussain</cp:lastModifiedBy>
  <cp:revision>17</cp:revision>
  <dcterms:created xsi:type="dcterms:W3CDTF">2021-10-26T09:10:02Z</dcterms:created>
  <dcterms:modified xsi:type="dcterms:W3CDTF">2022-11-08T05:27:25Z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0x0101003F9DEC66FF0BE046AA8833F30C1EF9E3</vt:lpwstr>
  </property>
</Properties>
</file>