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6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7" r:id="rId52"/>
    <p:sldId id="30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8016-AED8-4194-B439-81115742F6A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159AC-09E9-47F4-84F7-92FD7274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9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24A5-ABDE-4587-A680-B331AA6D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BDBD1-47EB-45AC-8AFE-9777FA70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AACB-87E9-40D8-BE95-C327315C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AD5E-8D33-4DCC-BE29-795CEC1C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C74B-7C4F-4550-8C54-0FC5AB4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B42D-379A-4BBE-8D52-DCF708C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5A927-BF6A-4A14-B12D-D85832D0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D3C8B-30C0-46DD-AB96-EF6D266C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7A36-C3EA-4ECC-9AFA-C2936F46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F7E96-5913-4827-9F7D-BDBCBE60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39B13-3DFD-4159-8861-34456C2B1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3E0B-9999-4B72-AAF5-04977765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E17E-5AEA-4166-9EE1-51FADD7C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A926-F466-4FC5-A8A1-15D34D0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F51-FB98-414C-A530-A33B5C8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A9-3E39-4A22-95FE-831453E9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F1EDB-EDB5-4CA4-8EC2-6EB46781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A349-3936-48BF-9996-9BF94451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D452-F1E8-4601-A844-8AD6A879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2B5C-99E4-4F92-BCB1-30BFB14F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368A-03E9-4740-936C-4CBA2E28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22F5-B212-471B-BF8F-BDC14737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793D-FC10-45E4-859A-BE461EC1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5C35-6D5B-477A-A30E-95DA7A4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50FB-AD4B-4138-B9C4-0F622E8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9CD5-302B-4813-8DE5-759113C75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EA45-3EAC-4448-BDA7-1661B063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FD92-D8DF-460B-987B-9DFE018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E7-5112-422A-9477-CC6EA41F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B81C-7F80-460C-9371-1386136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71C-3F95-4420-8038-F4EF2CB9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A6092-9BA4-4D65-9BB2-8838B2FAB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6F7C5-5205-4EF1-B237-1DF1669C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7FC2-381B-49F3-9794-6852C4728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24255-A4AE-4823-8CC7-EFEB329E8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76011-7229-4FEC-89B3-AEBF80B6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F21C2-8BEB-4BE1-946E-361F46D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C2FA7-98C9-4ED6-8566-1E69DB1E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DA1D-0C36-4228-868D-4848B096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9AFF-50F0-48C1-8821-3E101531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A3EAA-338E-4FA4-ADD5-4DA40999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33984-7FC0-4FAC-8348-31C8387A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D32-041F-40AB-840C-9A75D61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1762-E4C4-4D4E-AEC5-53137A2A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853-E573-46E5-8ED8-173F1E86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D9F8-C15E-4426-B195-7D907480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C6E-8592-4135-9BDB-2979C266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740AC-486E-4159-A525-3EB5A4D98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49A0-E945-40FB-8519-917315FF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6EA7-A27D-4986-91CA-5DA64DCB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A981-8A1C-4E16-BE46-85CA460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23EB-FC91-4F79-9C42-C2D180F5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198E-3A62-468B-89A5-79028037B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AC7BE-6D72-489E-9138-E457A878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E720-3A01-4CC6-976B-C422236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F328-266A-437F-A92A-5E171A4F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17E6-AB07-4CC2-B8A3-386F320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454BF-7E60-44C1-824A-37A764EC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75A1-4368-499B-A739-C1AC5E49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76AF-09D1-4F75-8325-A99FC5ABB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D884-6EC3-4D60-8F5E-E1A1BBDE7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F0EB-F5DB-4037-B0F9-E03EA6500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F45E-4937-46E5-9C1E-39BA4D08C5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35611-613A-42A9-AF4C-227E28A628D4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CS211 - Data Structure and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78B5D5-1D46-4E0C-BED0-839079187963}"/>
              </a:ext>
            </a:extLst>
          </p:cNvPr>
          <p:cNvSpPr/>
          <p:nvPr userDrawn="1"/>
        </p:nvSpPr>
        <p:spPr>
          <a:xfrm>
            <a:off x="0" y="6687405"/>
            <a:ext cx="12192000" cy="17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/>
              <a:t>Dr. Sharaf Hussain</a:t>
            </a:r>
          </a:p>
        </p:txBody>
      </p:sp>
    </p:spTree>
    <p:extLst>
      <p:ext uri="{BB962C8B-B14F-4D97-AF65-F5344CB8AC3E}">
        <p14:creationId xmlns:p14="http://schemas.microsoft.com/office/powerpoint/2010/main" val="205009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1BED-7B2E-40FD-81E0-38AA70520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7412-E117-42C9-8EE7-888DC1590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#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2C4D-0D91-4600-BD60-2E4B937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2162-14A9-432B-A903-36822E04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Singly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DF033-F2D5-4A09-B72B-4B5B7898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1EC795-A1B9-4766-A2CF-99528DD883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9234488" cy="2147887"/>
            <a:chOff x="528" y="1065"/>
            <a:chExt cx="5817" cy="135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C4772CC-7CFD-4D2F-ACF7-8865711F52F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5817" cy="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A8C6237A-72CF-4205-B871-B774043CF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5825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B0365683-AFFB-4882-8BE2-5D8013D117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151313"/>
            <a:ext cx="9445625" cy="2160587"/>
            <a:chOff x="528" y="2615"/>
            <a:chExt cx="5950" cy="1361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FF597960-C66B-4D63-9B5D-E36531581F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2615"/>
              <a:ext cx="5950" cy="1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9" name="Picture 9">
              <a:extLst>
                <a:ext uri="{FF2B5EF4-FFF2-40B4-BE49-F238E27FC236}">
                  <a16:creationId xmlns:a16="http://schemas.microsoft.com/office/drawing/2014/main" id="{9548EB28-2028-4304-BEDC-9C8A3B40E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15"/>
              <a:ext cx="5958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577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6777-BD1D-496B-A924-27FEB0C9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8B088-50F1-427F-973A-983AA7F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71FD092-EE12-40FE-B902-A2A7B034F8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913198"/>
            <a:ext cx="6823999" cy="2799292"/>
            <a:chOff x="2665" y="1678"/>
            <a:chExt cx="2350" cy="96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9761DC9-E738-4D02-A8D2-9133A6E988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65" y="1678"/>
              <a:ext cx="2350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C525A1D9-2B18-45CB-BCA6-0A137C714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" y="1678"/>
              <a:ext cx="2356" cy="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752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CA4A-9FF5-425F-A5BE-F212D266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DB7B8-B1C3-48F6-AEA7-973248D1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CC113A3-9E77-4DD6-BE1C-84AF15A479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122606"/>
            <a:ext cx="9855900" cy="2612788"/>
            <a:chOff x="1969" y="1664"/>
            <a:chExt cx="3742" cy="99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2386CE8-6F1E-4CC5-9E92-739EB2E2D2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69" y="1664"/>
              <a:ext cx="3742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A5BC0953-FB79-4DCC-A551-C743A0D2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9" y="1664"/>
              <a:ext cx="3748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62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20EE-A3B0-4475-B7C9-96612B62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Prepending Nodes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F99D2-65F9-4278-A1DB-C2690B37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5CC7EDF-CC95-4E27-9437-E542DBEBAE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1306273"/>
            <a:ext cx="8703841" cy="1697171"/>
            <a:chOff x="1604" y="1724"/>
            <a:chExt cx="4472" cy="87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ACEA41F-9A82-4FDF-B222-E3352A041C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04" y="1724"/>
              <a:ext cx="4472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2904D189-5472-4F6A-A057-D8DA350FC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" y="1724"/>
              <a:ext cx="4478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06937958-B7DA-45AB-B8F8-EFB45F1F59E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36369" y="2256161"/>
            <a:ext cx="7055631" cy="4355399"/>
            <a:chOff x="473" y="1200"/>
            <a:chExt cx="4915" cy="3034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E4073161-593E-4338-B64C-9DEE8FBF98C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3" y="1200"/>
              <a:ext cx="4915" cy="3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1E137C26-F16D-43EC-99B5-9901353E1C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" y="1200"/>
              <a:ext cx="4921" cy="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820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A45-5857-42C6-AA03-C970968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8B61D-5EA0-43B4-8131-BBD6FFE9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05FF884-D802-4715-9FA7-56FAF41ECD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4100"/>
            <a:ext cx="6880225" cy="3638550"/>
            <a:chOff x="1673" y="1014"/>
            <a:chExt cx="4334" cy="229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ADAC81-591F-4E04-BD74-511FF781D3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73" y="1014"/>
              <a:ext cx="4334" cy="2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D524E65D-5DDB-4835-A9B4-73BAED066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1014"/>
              <a:ext cx="4340" cy="2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879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A45-5857-42C6-AA03-C970968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8B61D-5EA0-43B4-8131-BBD6FFE9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440C3FAE-0EE0-4AB7-8F22-ADBE3D9915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53157"/>
            <a:ext cx="6772275" cy="3225191"/>
            <a:chOff x="1673" y="1128"/>
            <a:chExt cx="4334" cy="2064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60D4A113-D356-49E9-9C6A-4CE0715440B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73" y="1128"/>
              <a:ext cx="4334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D94968B7-C7AE-477A-A296-CABF102D9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3" y="1128"/>
              <a:ext cx="4340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9EED809A-E83B-44FA-8CFF-3001A868B1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800326"/>
            <a:ext cx="6772275" cy="1746250"/>
            <a:chOff x="1707" y="1610"/>
            <a:chExt cx="4266" cy="1100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2C504A34-55F2-46B8-9931-8CCCC7E1E5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07" y="1610"/>
              <a:ext cx="4266" cy="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129" name="Picture 9">
              <a:extLst>
                <a:ext uri="{FF2B5EF4-FFF2-40B4-BE49-F238E27FC236}">
                  <a16:creationId xmlns:a16="http://schemas.microsoft.com/office/drawing/2014/main" id="{EACFE467-0A3B-469B-9F68-67771323F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7" y="1610"/>
              <a:ext cx="4272" cy="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658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2A45-5857-42C6-AA03-C970968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8B61D-5EA0-43B4-8131-BBD6FFE9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121E8D1-48C8-4C3F-99A9-B369D6CF52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199" y="1678377"/>
            <a:ext cx="10054189" cy="4490411"/>
            <a:chOff x="1798" y="1248"/>
            <a:chExt cx="4084" cy="182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14D9C49-D3D7-4179-A43B-B1E5255F8D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8" y="1248"/>
              <a:ext cx="4084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149" name="Picture 5">
              <a:extLst>
                <a:ext uri="{FF2B5EF4-FFF2-40B4-BE49-F238E27FC236}">
                  <a16:creationId xmlns:a16="http://schemas.microsoft.com/office/drawing/2014/main" id="{64A54B98-B2AB-4E8C-B059-74D2652B9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8" y="1248"/>
              <a:ext cx="4090" cy="1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494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B8B0-6140-46D9-AB97-52A64E12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Bag ADT Revisited - A Linked List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FBA2-B330-4FA7-AF1C-1049B56E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CE3FA35-12E3-4620-90F6-7B42209C0E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269" y="2864396"/>
            <a:ext cx="7915744" cy="1325563"/>
            <a:chOff x="1947" y="1843"/>
            <a:chExt cx="3786" cy="63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54A38B38-A7D2-462A-9ECC-401A5A71C6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47" y="1843"/>
              <a:ext cx="378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173" name="Picture 5">
              <a:extLst>
                <a:ext uri="{FF2B5EF4-FFF2-40B4-BE49-F238E27FC236}">
                  <a16:creationId xmlns:a16="http://schemas.microsoft.com/office/drawing/2014/main" id="{40BBB01F-50CA-48C4-8A25-5BEFDA6CC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" y="1843"/>
              <a:ext cx="3792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84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FBA2-B330-4FA7-AF1C-1049B56E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18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E5E026F-04EB-4D0A-AA5D-E26DF9E7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6" y="394692"/>
            <a:ext cx="5800299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#implements Bag ADT using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linkedlist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 Bag: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def 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__(self):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None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def 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__(self):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self._size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def __contains__(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self,target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while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is not None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!= target: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curNode.next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is not None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def add(self, item):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BagListNode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(item)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newNode.next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newNode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+= 1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7464AB1-7836-48B8-B33F-8B4CCCA8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158"/>
            <a:ext cx="6096000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remove(self, item):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predNode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None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while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is not None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!= item: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predNode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curNode.next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assert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is not None, "The item must be in the bag!"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-= 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curNode.next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else: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predNode.next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curNode.next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curNode.item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__(self):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return 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BagIterator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self._head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 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BagListNode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(object):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def 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__(self, item):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item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None</a:t>
            </a:r>
          </a:p>
        </p:txBody>
      </p:sp>
    </p:spTree>
    <p:extLst>
      <p:ext uri="{BB962C8B-B14F-4D97-AF65-F5344CB8AC3E}">
        <p14:creationId xmlns:p14="http://schemas.microsoft.com/office/powerpoint/2010/main" val="188046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4E3446-C6D4-4D0D-88B6-3ED787A0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9E67-98A8-4D24-8B87-98B16CA2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19BBE77-7932-4AAB-96CF-5994806F5C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57347" y="1690688"/>
            <a:ext cx="7277306" cy="3904896"/>
            <a:chOff x="2528" y="1456"/>
            <a:chExt cx="2624" cy="1408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F3917B9E-AB19-4E7E-A3EC-75F56391C5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28" y="1456"/>
              <a:ext cx="2624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45" name="Picture 5">
              <a:extLst>
                <a:ext uri="{FF2B5EF4-FFF2-40B4-BE49-F238E27FC236}">
                  <a16:creationId xmlns:a16="http://schemas.microsoft.com/office/drawing/2014/main" id="{21102971-2253-48AB-B1CC-915F27EA9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456"/>
              <a:ext cx="2630" cy="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729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396-EBA5-4540-9960-F03621A7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5BC6-B56D-4529-877E-1B3D49A6D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array is the most basic sequence container used to store and access a collection of data.</a:t>
            </a:r>
          </a:p>
          <a:p>
            <a:r>
              <a:rPr lang="en-US" dirty="0"/>
              <a:t>The Python list, which is also a sequence container, is an abstract sequence type implemented using an array structure.</a:t>
            </a:r>
          </a:p>
          <a:p>
            <a:r>
              <a:rPr lang="en-US" dirty="0"/>
              <a:t>They both store data in linear order and provide easy access to their elements.</a:t>
            </a:r>
          </a:p>
          <a:p>
            <a:r>
              <a:rPr lang="en-US" dirty="0"/>
              <a:t>But there are several disadvantages in the use of the array and Python list.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Insertion and deletion operations typically require items to be shifted to make room or close a gap.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size of an array is fixed and cannot change.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Python list does provide for an expandable collection, that expansion does not come without a cost.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elements of an array are stored in contiguous bytes of memory, no matter the size of the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F108-059B-495F-BB7B-8007D442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0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B8B0-6140-46D9-AB97-52A64E12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Bag ADT Revisited - A Linked List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FBA2-B330-4FA7-AF1C-1049B56E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A1E4FD-5568-4D6A-9CB0-1F353CABE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252"/>
            <a:ext cx="9034818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class _BagIterator: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def __init__(self, listHead):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self._curNode = listHead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def __iter__(self):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return self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def __next__(self):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if self._curNode is None: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raise StopIteration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else: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item = self._curNode.item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self._curNode = self._curNode.next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return item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def next(self):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return self.__next__()</a:t>
            </a:r>
            <a:endParaRPr kumimoji="0" lang="en-US" altLang="en-US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60D5-7528-4975-B4E6-ABB7F747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Ways to Build a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6796-58D5-4CB0-A749-1083D12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5432"/>
          </a:xfrm>
        </p:spPr>
        <p:txBody>
          <a:bodyPr/>
          <a:lstStyle/>
          <a:p>
            <a:r>
              <a:rPr lang="en-US" dirty="0"/>
              <a:t>Using a Tail Reference</a:t>
            </a:r>
          </a:p>
          <a:p>
            <a:pPr lvl="1"/>
            <a:r>
              <a:rPr lang="en-US" dirty="0"/>
              <a:t>The use of a single external reference to point to the head of a linked list is sufficient for many applications.</a:t>
            </a:r>
          </a:p>
          <a:p>
            <a:pPr lvl="1"/>
            <a:r>
              <a:rPr lang="en-US" dirty="0"/>
              <a:t>In some instances, however, we may need to append items to the end of the list instead.</a:t>
            </a:r>
          </a:p>
          <a:p>
            <a:pPr lvl="1"/>
            <a:r>
              <a:rPr lang="en-US" dirty="0"/>
              <a:t>Instead of a single external head reference, we can use two external references, one for the head and one for the tail.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11829-16AD-4D05-AA08-02F8B5CF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3B464096-1813-4B51-9D3C-8EC675020F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4021" y="4617848"/>
            <a:ext cx="7243958" cy="1651711"/>
            <a:chOff x="1797" y="2854"/>
            <a:chExt cx="3627" cy="827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0EC2865-A797-487D-AE37-956E0E65B3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97" y="2854"/>
              <a:ext cx="3627" cy="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69" name="Picture 5">
              <a:extLst>
                <a:ext uri="{FF2B5EF4-FFF2-40B4-BE49-F238E27FC236}">
                  <a16:creationId xmlns:a16="http://schemas.microsoft.com/office/drawing/2014/main" id="{DD008C58-1DEB-491D-9566-B839E1CCE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" y="2854"/>
              <a:ext cx="3633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5924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022B-AFAF-426A-972E-AC3A7E48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Tail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1C51-85DF-4645-B01C-80EF486A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085"/>
          </a:xfrm>
        </p:spPr>
        <p:txBody>
          <a:bodyPr/>
          <a:lstStyle/>
          <a:p>
            <a:r>
              <a:rPr lang="en-US" dirty="0"/>
              <a:t>Appending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34C5-E944-4FC9-BBD9-095BD1B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FE6962B-A949-4B7D-AD9B-2F42192C1D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5125" y="2214563"/>
            <a:ext cx="8921750" cy="4278312"/>
            <a:chOff x="1030" y="1395"/>
            <a:chExt cx="5620" cy="2695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D6AE67C-78E9-4820-A164-B245C27B6E0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30" y="1395"/>
              <a:ext cx="5620" cy="2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293" name="Picture 5">
              <a:extLst>
                <a:ext uri="{FF2B5EF4-FFF2-40B4-BE49-F238E27FC236}">
                  <a16:creationId xmlns:a16="http://schemas.microsoft.com/office/drawing/2014/main" id="{E151DBDE-BFEB-43A7-984A-6A96807ACF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" y="1395"/>
              <a:ext cx="5626" cy="2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838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022B-AFAF-426A-972E-AC3A7E48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Tail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1C51-85DF-4645-B01C-80EF486A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085"/>
          </a:xfrm>
        </p:spPr>
        <p:txBody>
          <a:bodyPr/>
          <a:lstStyle/>
          <a:p>
            <a:r>
              <a:rPr lang="en-US" dirty="0"/>
              <a:t>Removing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34C5-E944-4FC9-BBD9-095BD1B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44F9EF3E-EE43-4A13-866A-6A08D1EA36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575" y="2882900"/>
            <a:ext cx="10356850" cy="1831975"/>
            <a:chOff x="578" y="1816"/>
            <a:chExt cx="6524" cy="1154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216F2839-7AF3-4F06-B13A-514866315B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8" y="1816"/>
              <a:ext cx="6524" cy="1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341" name="Picture 5">
              <a:extLst>
                <a:ext uri="{FF2B5EF4-FFF2-40B4-BE49-F238E27FC236}">
                  <a16:creationId xmlns:a16="http://schemas.microsoft.com/office/drawing/2014/main" id="{EB2E3222-EA00-4C9B-B431-F70C2B166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" y="1816"/>
              <a:ext cx="6531" cy="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165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022B-AFAF-426A-972E-AC3A7E48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Tail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1C51-85DF-4645-B01C-80EF486AC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Appending Nodes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F09E-1FDC-41EC-A8ED-3E19AC5C8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Removing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34C5-E944-4FC9-BBD9-095BD1B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692E68-99F8-41C7-A470-5A5754A6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9647"/>
            <a:ext cx="4135271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add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item):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SinglyListNode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(item)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newNode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tail.next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newNode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newNode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9BA278-C76A-40B5-83E6-2CB29B82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31925"/>
            <a:ext cx="539086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remove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item):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predNode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._head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not None and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curNode.item != item: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predNode = curNode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curNode = curNode.next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assert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not None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item must be in the bag!"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._size -=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not None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._head: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head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curNode.next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predNode.next = curNode.next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._tail: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._tail = predNode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curNode.item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4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0EF1-146A-4728-AFB4-34648B6E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1BCA9-2317-4482-9D09-37E9951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0182AE1-CCEA-43E2-B2D1-F59A6FEBB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1" y="1690689"/>
            <a:ext cx="7145740" cy="1570754"/>
            <a:chOff x="528" y="1065"/>
            <a:chExt cx="6883" cy="1513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6CCE5F5-EDF8-404B-A9FC-89AD9996E2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6883" cy="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365" name="Picture 5">
              <a:extLst>
                <a:ext uri="{FF2B5EF4-FFF2-40B4-BE49-F238E27FC236}">
                  <a16:creationId xmlns:a16="http://schemas.microsoft.com/office/drawing/2014/main" id="{84DC31CF-260C-4F53-BD09-0BA8BBB6C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6892" cy="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3CDCEB4C-EEC3-4136-AB96-0CCD74392B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3429000"/>
            <a:ext cx="8269288" cy="3063875"/>
            <a:chOff x="528" y="2160"/>
            <a:chExt cx="5209" cy="1930"/>
          </a:xfrm>
        </p:grpSpPr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A73037B2-0324-489F-BE7A-10D8CDBC80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2160"/>
              <a:ext cx="5209" cy="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5369" name="Picture 9">
              <a:extLst>
                <a:ext uri="{FF2B5EF4-FFF2-40B4-BE49-F238E27FC236}">
                  <a16:creationId xmlns:a16="http://schemas.microsoft.com/office/drawing/2014/main" id="{AA283B07-6469-412A-9C26-55B7B4169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160"/>
              <a:ext cx="5216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231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0EF1-146A-4728-AFB4-34648B6E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1BCA9-2317-4482-9D09-37E9951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26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A5457E8-3AE1-4C9E-BE56-2F552D124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74775"/>
            <a:ext cx="9575800" cy="5118100"/>
            <a:chOff x="528" y="866"/>
            <a:chExt cx="6032" cy="3224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431DF00A-7D8C-44E7-B6C6-FEB0205374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66"/>
              <a:ext cx="6032" cy="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6389" name="Picture 5">
              <a:extLst>
                <a:ext uri="{FF2B5EF4-FFF2-40B4-BE49-F238E27FC236}">
                  <a16:creationId xmlns:a16="http://schemas.microsoft.com/office/drawing/2014/main" id="{43CBB63C-6148-4E6B-BA15-554A1C252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66"/>
              <a:ext cx="6038" cy="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0087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0EF1-146A-4728-AFB4-34648B6E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Sorted Linked List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5DC2EC-D4FB-4CEF-9AA6-97DADCC359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Case 1: the node is inserted in the front</a:t>
            </a:r>
          </a:p>
          <a:p>
            <a:r>
              <a:rPr lang="en-US" dirty="0"/>
              <a:t>Case 2: the node is inserted somewhere in the middle position</a:t>
            </a:r>
          </a:p>
          <a:p>
            <a:r>
              <a:rPr lang="en-US" dirty="0"/>
              <a:t>Case 3: the node is inserted at the end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974E26-5226-4544-A556-1FE44AC9D8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1BCA9-2317-4482-9D09-37E9951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0B4B499-6AC4-432D-8E9A-982E406925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2200" y="1027906"/>
            <a:ext cx="6094413" cy="5281612"/>
            <a:chOff x="528" y="907"/>
            <a:chExt cx="3839" cy="3327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3E9DD89-4B75-4CCE-AEB8-BBCD92F04C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07"/>
              <a:ext cx="3839" cy="3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413" name="Picture 5">
              <a:extLst>
                <a:ext uri="{FF2B5EF4-FFF2-40B4-BE49-F238E27FC236}">
                  <a16:creationId xmlns:a16="http://schemas.microsoft.com/office/drawing/2014/main" id="{7A72D331-9CBD-4B22-BFF8-FA4D3B0C9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07"/>
              <a:ext cx="3845" cy="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50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6AFB-C01A-426A-85FE-51CFCF2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C23B-AA33-4F37-AE97-05087CCB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improve the previously implemented Sparse Matrix ADT by using the linked list structure.</a:t>
            </a:r>
          </a:p>
          <a:p>
            <a:r>
              <a:rPr lang="en-US" dirty="0"/>
              <a:t>Use an array of sorted linked lists, one for each row of the matrix.</a:t>
            </a:r>
          </a:p>
          <a:p>
            <a:r>
              <a:rPr lang="en-US" dirty="0"/>
              <a:t>The non-zero elements for a given row will be stored in the corresponding linked list sorted by column index.</a:t>
            </a:r>
          </a:p>
          <a:p>
            <a:r>
              <a:rPr lang="en-US" dirty="0"/>
              <a:t>The row index is not needed since it corresponds to a specific linked list within the array of linked lists.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469BB-4A16-4A39-9B8B-F5E1FF6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B195-365A-4E7E-80C7-6650A948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727E2C-5DA5-473B-A640-A3C1D26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29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C767BD1B-0304-4907-8D1B-E3A397BCA8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10515600" cy="3935412"/>
            <a:chOff x="528" y="1065"/>
            <a:chExt cx="6624" cy="2479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2F4AAF7E-EA58-4322-9A51-F81AF393E1D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6624" cy="2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8437" name="Picture 5">
              <a:extLst>
                <a:ext uri="{FF2B5EF4-FFF2-40B4-BE49-F238E27FC236}">
                  <a16:creationId xmlns:a16="http://schemas.microsoft.com/office/drawing/2014/main" id="{196A590C-CF2D-484E-9A59-E6E61A056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6634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296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78D0-4CA4-46F3-B6CD-AE223D09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D83C-DC56-4326-B1BE-AC482AB8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general-purpose structure that can be used to store a collection in linear order.</a:t>
            </a:r>
          </a:p>
          <a:p>
            <a:r>
              <a:rPr lang="en-US" dirty="0"/>
              <a:t>Improves on the construction and management of an array and Python list by requiring smaller memory allocations and no element shifts for insertions and deletions.</a:t>
            </a:r>
          </a:p>
          <a:p>
            <a:r>
              <a:rPr lang="en-US" dirty="0"/>
              <a:t>It does eliminate the constant time direct element access available with the array and Python list.</a:t>
            </a:r>
          </a:p>
          <a:p>
            <a:r>
              <a:rPr lang="en-US" dirty="0"/>
              <a:t>There are several varieties of linked lists.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singly linked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circularly linked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doubly linked list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circularly doubly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EF57-C1EB-4A01-9DCA-C3EF4A7C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12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0C7-E49E-4C93-9EEA-EACEF96F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E8E78-C141-4498-8350-3BC9537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FAB489EF-69E1-404E-985E-9D5A2FA5D7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9371013" cy="5326062"/>
            <a:chOff x="528" y="831"/>
            <a:chExt cx="5903" cy="3355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B5C7CDD6-442F-4D0B-AAD5-E2B38C0FFA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31"/>
              <a:ext cx="5903" cy="3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9461" name="Picture 5">
              <a:extLst>
                <a:ext uri="{FF2B5EF4-FFF2-40B4-BE49-F238E27FC236}">
                  <a16:creationId xmlns:a16="http://schemas.microsoft.com/office/drawing/2014/main" id="{203F066D-9046-4A26-991C-E7874F013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31"/>
              <a:ext cx="5722" cy="3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383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7E30-0FE6-46F0-B05D-984B7724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F5EA2-7E33-418D-9066-05281039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CCDA439-8C8B-4104-8AC1-01B30A3D99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89054"/>
            <a:ext cx="8496300" cy="390525"/>
            <a:chOff x="528" y="957"/>
            <a:chExt cx="5352" cy="246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5356C4E8-D2CB-46AB-86AD-8AD058F4420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57"/>
              <a:ext cx="53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485" name="Picture 5">
              <a:extLst>
                <a:ext uri="{FF2B5EF4-FFF2-40B4-BE49-F238E27FC236}">
                  <a16:creationId xmlns:a16="http://schemas.microsoft.com/office/drawing/2014/main" id="{4705B1CC-FB2B-4A75-AFE3-AAC6B44D2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57"/>
              <a:ext cx="535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019DB052-9E52-4688-BAF3-054C9E3A95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775" y="2130425"/>
            <a:ext cx="8185150" cy="4591050"/>
            <a:chOff x="621" y="1268"/>
            <a:chExt cx="5156" cy="2892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01FAF89F-F7B8-4D59-A2F4-B5D35B69DFC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1" y="1268"/>
              <a:ext cx="5156" cy="2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489" name="Picture 9">
              <a:extLst>
                <a:ext uri="{FF2B5EF4-FFF2-40B4-BE49-F238E27FC236}">
                  <a16:creationId xmlns:a16="http://schemas.microsoft.com/office/drawing/2014/main" id="{1C85DD49-502F-4B32-9B4B-8FACF18F4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" y="1268"/>
              <a:ext cx="5163" cy="2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406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9AA3-D554-4210-8170-5280320B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34D67-BF60-4192-8979-10ACBF86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6A580C3-0F77-41FB-B495-AD7BBCB0FA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8496300" cy="390525"/>
            <a:chOff x="528" y="957"/>
            <a:chExt cx="5352" cy="24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A34608F-EB02-4A4F-9EC6-386D12FECD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57"/>
              <a:ext cx="53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495778-1B3E-4158-9CC3-8449747BA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57"/>
              <a:ext cx="535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2792F1FD-FBDB-40E7-88A6-EBB2AE1226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182813"/>
            <a:ext cx="7910513" cy="1039812"/>
            <a:chOff x="528" y="1375"/>
            <a:chExt cx="4983" cy="655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F1A8B87B-C7BA-4316-B05B-DAD6309D8C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375"/>
              <a:ext cx="4983" cy="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09" name="Picture 5">
              <a:extLst>
                <a:ext uri="{FF2B5EF4-FFF2-40B4-BE49-F238E27FC236}">
                  <a16:creationId xmlns:a16="http://schemas.microsoft.com/office/drawing/2014/main" id="{295C671C-D273-4755-9B38-949C390B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75"/>
              <a:ext cx="4990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8F266230-0CA3-42C6-8309-0FE9B16D9A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3123514"/>
            <a:ext cx="9129713" cy="3748087"/>
            <a:chOff x="528" y="1959"/>
            <a:chExt cx="5751" cy="2361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38E598D4-AD8F-4CEE-9594-CFCB266631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959"/>
              <a:ext cx="5751" cy="2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13" name="Picture 9">
              <a:extLst>
                <a:ext uri="{FF2B5EF4-FFF2-40B4-BE49-F238E27FC236}">
                  <a16:creationId xmlns:a16="http://schemas.microsoft.com/office/drawing/2014/main" id="{F7702387-D5AB-488C-A746-A4C64C4EBB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59"/>
              <a:ext cx="5758" cy="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87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FF1B-0B02-4572-AFD6-1E5D9C8F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1E3BC-7858-44EE-BE1E-64FF9B25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33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983CE16-DBE6-4484-8041-C65C5BCD96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8496300" cy="390525"/>
            <a:chOff x="528" y="957"/>
            <a:chExt cx="5352" cy="24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B86A14A1-9D86-4918-A17E-6DB5682F25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57"/>
              <a:ext cx="53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C4E4D8-2C38-44E2-90FE-73B91FFC4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57"/>
              <a:ext cx="535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DB32108A-C3DE-426D-9D31-F404AC9AFD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146300"/>
            <a:ext cx="9625013" cy="4198938"/>
            <a:chOff x="528" y="1352"/>
            <a:chExt cx="6063" cy="2645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23D8DB0F-CCE0-4330-9782-865885DA5E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352"/>
              <a:ext cx="6063" cy="2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2533" name="Picture 5">
              <a:extLst>
                <a:ext uri="{FF2B5EF4-FFF2-40B4-BE49-F238E27FC236}">
                  <a16:creationId xmlns:a16="http://schemas.microsoft.com/office/drawing/2014/main" id="{819BA6E7-CED0-4761-AE6E-04554127D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52"/>
              <a:ext cx="6071" cy="2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266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4584-5708-43FA-99A9-BC56C970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Sparse Matrix Revisited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40272-69FE-4516-A2E0-898CFBEE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34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2D48811-3314-4AD2-B5E5-CE96EE0725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8496300" cy="390525"/>
            <a:chOff x="528" y="957"/>
            <a:chExt cx="5352" cy="24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FC32432-8014-4A08-BC2F-40D8B70957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57"/>
              <a:ext cx="53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9B70EC-2027-4612-B922-DD99F164E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57"/>
              <a:ext cx="535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42B89429-1A97-49A9-B89F-C35AC61D22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117725"/>
            <a:ext cx="6777038" cy="4783138"/>
            <a:chOff x="528" y="1334"/>
            <a:chExt cx="4269" cy="3013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B4660185-21CC-4344-8B7D-9F6750DB73F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334"/>
              <a:ext cx="4269" cy="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3557" name="Picture 5">
              <a:extLst>
                <a:ext uri="{FF2B5EF4-FFF2-40B4-BE49-F238E27FC236}">
                  <a16:creationId xmlns:a16="http://schemas.microsoft.com/office/drawing/2014/main" id="{F85143D7-DC37-44C2-A5E4-3A190A05E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34"/>
              <a:ext cx="4276" cy="3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813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8E3C-55FD-49DE-A680-23161CCB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B3666-3E4D-4AA2-9A34-87ACC4CC5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Polynomials are arithmetic expressions specified in terms of variables and constants.</a:t>
                </a:r>
              </a:p>
              <a:p>
                <a:endParaRPr lang="en-US" dirty="0"/>
              </a:p>
              <a:p>
                <a:r>
                  <a:rPr lang="en-US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component is called a term. 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part of the term, which is a scalar that can be zero, is called the coefficient of the term. </a:t>
                </a:r>
              </a:p>
              <a:p>
                <a:r>
                  <a:rPr lang="en-US" dirty="0"/>
                  <a:t>The exponent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part is called the degree of that variable and is limited to whole numbers.</a:t>
                </a:r>
              </a:p>
              <a:p>
                <a:endParaRPr lang="en-US" dirty="0"/>
              </a:p>
              <a:p>
                <a:r>
                  <a:rPr lang="en-US" dirty="0"/>
                  <a:t>Design and implement an ADT to represent polynomials in one variable expressed in expanded form.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B3666-3E4D-4AA2-9A34-87ACC4CC5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66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8568-DCD9-4A81-85F7-47CD80B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1DEE27-7A65-48D0-B52E-9E1C3A7FC393}"/>
                  </a:ext>
                </a:extLst>
              </p:cNvPr>
              <p:cNvSpPr txBox="1"/>
              <p:nvPr/>
            </p:nvSpPr>
            <p:spPr>
              <a:xfrm>
                <a:off x="2713888" y="2634018"/>
                <a:ext cx="6470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1DEE27-7A65-48D0-B52E-9E1C3A7FC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88" y="2634018"/>
                <a:ext cx="647087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92563-E579-4A1B-A82A-269405769C08}"/>
                  </a:ext>
                </a:extLst>
              </p:cNvPr>
              <p:cNvSpPr txBox="1"/>
              <p:nvPr/>
            </p:nvSpPr>
            <p:spPr>
              <a:xfrm>
                <a:off x="5462825" y="4985820"/>
                <a:ext cx="2161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92563-E579-4A1B-A82A-26940576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825" y="4985820"/>
                <a:ext cx="21611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4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1E7-F75E-48D5-AB46-71E5037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Polynomials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C526-CB42-4CA4-80DF-9C39530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109"/>
          </a:xfrm>
        </p:spPr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ABF1E-F1C8-4CCE-9BF9-4BCF4CA6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EB2B-4FD9-4DCF-A0CF-61E0E3378587}"/>
                  </a:ext>
                </a:extLst>
              </p:cNvPr>
              <p:cNvSpPr txBox="1"/>
              <p:nvPr/>
            </p:nvSpPr>
            <p:spPr>
              <a:xfrm>
                <a:off x="838200" y="2781660"/>
                <a:ext cx="9354549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Addition of above polynomial yield a new polynomial,</a:t>
                </a: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EB2B-4FD9-4DCF-A0CF-61E0E337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81660"/>
                <a:ext cx="9354549" cy="2677656"/>
              </a:xfrm>
              <a:prstGeom prst="rect">
                <a:avLst/>
              </a:prstGeom>
              <a:blipFill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634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1E7-F75E-48D5-AB46-71E5037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Polynomials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C526-CB42-4CA4-80DF-9C39530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109"/>
          </a:xfrm>
        </p:spPr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ABF1E-F1C8-4CCE-9BF9-4BCF4CA6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EB2B-4FD9-4DCF-A0CF-61E0E3378587}"/>
                  </a:ext>
                </a:extLst>
              </p:cNvPr>
              <p:cNvSpPr txBox="1"/>
              <p:nvPr/>
            </p:nvSpPr>
            <p:spPr>
              <a:xfrm>
                <a:off x="933735" y="3163798"/>
                <a:ext cx="8903656" cy="19431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</a:p>
              <a:p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EB2B-4FD9-4DCF-A0CF-61E0E337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35" y="3163798"/>
                <a:ext cx="8903656" cy="1943161"/>
              </a:xfrm>
              <a:prstGeom prst="rect">
                <a:avLst/>
              </a:prstGeom>
              <a:blipFill>
                <a:blip r:embed="rId2"/>
                <a:stretch>
                  <a:fillRect l="-205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571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71E7-F75E-48D5-AB46-71E50371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Polynomials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6C526-CB42-4CA4-80DF-9C39530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109"/>
          </a:xfrm>
        </p:spPr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Evaluation 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ABF1E-F1C8-4CCE-9BF9-4BCF4CA6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EB2B-4FD9-4DCF-A0CF-61E0E3378587}"/>
                  </a:ext>
                </a:extLst>
              </p:cNvPr>
              <p:cNvSpPr txBox="1"/>
              <p:nvPr/>
            </p:nvSpPr>
            <p:spPr>
              <a:xfrm>
                <a:off x="838200" y="2781660"/>
                <a:ext cx="7286995" cy="231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endParaRPr lang="en-US" sz="24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+26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−25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−30=4092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EB2B-4FD9-4DCF-A0CF-61E0E337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81660"/>
                <a:ext cx="7286995" cy="2316660"/>
              </a:xfrm>
              <a:prstGeom prst="rect">
                <a:avLst/>
              </a:prstGeom>
              <a:blipFill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204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E65-5813-4A79-8415-274024E9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Polynomial ADT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9E5C0-C692-4643-9ADD-6AFA9766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39</a:t>
            </a:fld>
            <a:endParaRPr lang="en-US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9676BC9C-B18B-4D53-82F8-999A442791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73188"/>
            <a:ext cx="8340725" cy="4983162"/>
            <a:chOff x="528" y="865"/>
            <a:chExt cx="5254" cy="3139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708B6ED1-FDD0-4CFF-9AB0-9EF3BEBA116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65"/>
              <a:ext cx="5254" cy="3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4581" name="Picture 5">
              <a:extLst>
                <a:ext uri="{FF2B5EF4-FFF2-40B4-BE49-F238E27FC236}">
                  <a16:creationId xmlns:a16="http://schemas.microsoft.com/office/drawing/2014/main" id="{0F0B4310-554E-4FA2-B2B4-D3B812C6B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65"/>
              <a:ext cx="5261" cy="3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6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E020-A7E2-4FE0-86B6-94C8D2C2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7777-7640-485C-A718-9719C6C8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linked structure contains a collection of objects called nodes, each of which contains data and at least one reference or link to another node.</a:t>
            </a:r>
          </a:p>
          <a:p>
            <a:r>
              <a:rPr lang="en-US" dirty="0"/>
              <a:t>A linked list is a linked structure in which the nodes are connected in sequence to form a linear list.</a:t>
            </a:r>
          </a:p>
          <a:p>
            <a:r>
              <a:rPr lang="en-US" dirty="0"/>
              <a:t>The last node in the list, commonly called the tail node, is indicated by a null link reference.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D96DC-CC7B-4E5A-8337-8C8B60F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C317A66-8BC8-4338-BD2B-97B52B302A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7775" y="4954588"/>
            <a:ext cx="7156450" cy="1538287"/>
            <a:chOff x="1586" y="3121"/>
            <a:chExt cx="4508" cy="969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723158F1-29DA-468A-8D03-A8F0516A79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86" y="3121"/>
              <a:ext cx="4508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ABBAD18-131F-4510-99F8-ED0330903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" y="3121"/>
              <a:ext cx="4515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0765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0A2-007C-47F5-90D5-44DC931C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Polynomial ADT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29393-F11C-4EE7-B140-73EFAC34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DB8AE0-EAC4-4E56-8B85-51B945E95E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9137650" cy="449262"/>
            <a:chOff x="528" y="1065"/>
            <a:chExt cx="5756" cy="283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8466D52-22C3-4ED0-8000-CD22634478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575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5605" name="Picture 5">
              <a:extLst>
                <a:ext uri="{FF2B5EF4-FFF2-40B4-BE49-F238E27FC236}">
                  <a16:creationId xmlns:a16="http://schemas.microsoft.com/office/drawing/2014/main" id="{F654BB90-EC01-4A38-AD4A-B70D3CFAD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57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2B26FC00-C77E-4925-8057-747EBC0F4D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152650"/>
            <a:ext cx="9150350" cy="4271963"/>
            <a:chOff x="528" y="1356"/>
            <a:chExt cx="5764" cy="2691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0B2A93F-9867-4013-93BB-88CAC621FD5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356"/>
              <a:ext cx="5764" cy="2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5609" name="Picture 9">
              <a:extLst>
                <a:ext uri="{FF2B5EF4-FFF2-40B4-BE49-F238E27FC236}">
                  <a16:creationId xmlns:a16="http://schemas.microsoft.com/office/drawing/2014/main" id="{37988705-6B19-4167-B03B-74EE8C3CA4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356"/>
              <a:ext cx="5772" cy="2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720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9E4F-F30C-4B7E-A5CD-5D5757E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: 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83451-8736-4762-8799-58FEECAB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our implementation benefit from the use of a tail pointer or if a head pointer alone will sufficient?</a:t>
            </a:r>
          </a:p>
          <a:p>
            <a:r>
              <a:rPr lang="en-US" dirty="0"/>
              <a:t>The implementation of some of our polynomial operations can be improved if we append nodes directly to the end of the linked list.</a:t>
            </a:r>
          </a:p>
          <a:p>
            <a:r>
              <a:rPr lang="en-US" dirty="0"/>
              <a:t>Thus, we will use and manage a tail pointer in our implementation of the Polynomial ADT.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30B9C-88F9-4DFB-AB91-5AB2F1F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B027638-001F-4086-B5AE-B7DA6143CA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0816" y="4557712"/>
            <a:ext cx="7512004" cy="1981200"/>
            <a:chOff x="528" y="1661"/>
            <a:chExt cx="6624" cy="174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6A4551C-678B-4E8E-A8BD-CAE08748B65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661"/>
              <a:ext cx="6624" cy="1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6629" name="Picture 5">
              <a:extLst>
                <a:ext uri="{FF2B5EF4-FFF2-40B4-BE49-F238E27FC236}">
                  <a16:creationId xmlns:a16="http://schemas.microsoft.com/office/drawing/2014/main" id="{16ED2D18-6123-4FB1-A126-B29A6642AB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661"/>
              <a:ext cx="6635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AC0E1-00DF-491F-A667-C0B77852DF07}"/>
                  </a:ext>
                </a:extLst>
              </p:cNvPr>
              <p:cNvSpPr txBox="1"/>
              <p:nvPr/>
            </p:nvSpPr>
            <p:spPr>
              <a:xfrm>
                <a:off x="4804012" y="6259810"/>
                <a:ext cx="2161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7AC0E1-00DF-491F-A667-C0B77852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6259810"/>
                <a:ext cx="216110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7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CC94-2E11-4760-BF03-A22C47BB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: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A773E-796B-41CB-99B6-873CECA8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D7C1E7F7-A1EF-4ADA-BA76-DCE9BC8403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76764"/>
            <a:ext cx="10282974" cy="4979585"/>
            <a:chOff x="1490" y="1022"/>
            <a:chExt cx="4700" cy="227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FE9F22A-2400-4CC5-B555-600500FE58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90" y="1022"/>
              <a:ext cx="4700" cy="2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7653" name="Picture 5">
              <a:extLst>
                <a:ext uri="{FF2B5EF4-FFF2-40B4-BE49-F238E27FC236}">
                  <a16:creationId xmlns:a16="http://schemas.microsoft.com/office/drawing/2014/main" id="{7BDDF1C3-EB02-4736-9595-6E468DAA6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" y="1022"/>
              <a:ext cx="4706" cy="2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639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D941-294E-446F-9E62-462E1B8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: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12A9A-989F-4E64-994E-1CFF873F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90FEA3B-2FBD-4216-9BA3-7B811100D4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55725"/>
            <a:ext cx="10515600" cy="474663"/>
            <a:chOff x="528" y="854"/>
            <a:chExt cx="6624" cy="299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F15B2BFF-FC98-4DEB-A6EE-85E9354BE8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54"/>
              <a:ext cx="66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77" name="Picture 5">
              <a:extLst>
                <a:ext uri="{FF2B5EF4-FFF2-40B4-BE49-F238E27FC236}">
                  <a16:creationId xmlns:a16="http://schemas.microsoft.com/office/drawing/2014/main" id="{773930F3-773E-4871-A168-53D613706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54"/>
              <a:ext cx="66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6375AF02-04D5-4C7A-92D2-F63D0E83DD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939214"/>
            <a:ext cx="7050206" cy="4914196"/>
            <a:chOff x="1787" y="729"/>
            <a:chExt cx="4106" cy="2862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7BD43DC0-999C-4982-9BC0-516190F7AC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87" y="729"/>
              <a:ext cx="4106" cy="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8681" name="Picture 9">
              <a:extLst>
                <a:ext uri="{FF2B5EF4-FFF2-40B4-BE49-F238E27FC236}">
                  <a16:creationId xmlns:a16="http://schemas.microsoft.com/office/drawing/2014/main" id="{9D820653-4560-4583-B2EF-21F23565A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729"/>
              <a:ext cx="4112" cy="2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0076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D79A-89EC-4AED-9D57-48D3BD93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: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7E5C3-ACDF-478C-AE20-9697532F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AAF469D-8303-4539-B73A-CBBD571538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55725"/>
            <a:ext cx="10515600" cy="474663"/>
            <a:chOff x="528" y="854"/>
            <a:chExt cx="6624" cy="29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05AAF8E-5FA3-42EA-B351-A0A02AEFBED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54"/>
              <a:ext cx="66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89F41F-B0CB-4123-A376-F7E72C9CB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54"/>
              <a:ext cx="66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02101E29-4A55-4EE5-B4FC-D6ADE6B227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843088"/>
            <a:ext cx="8169322" cy="2766748"/>
            <a:chOff x="528" y="1161"/>
            <a:chExt cx="4243" cy="1437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525A2BA5-90BA-465A-A133-D8A1FEF95F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161"/>
              <a:ext cx="4243" cy="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701" name="Picture 5">
              <a:extLst>
                <a:ext uri="{FF2B5EF4-FFF2-40B4-BE49-F238E27FC236}">
                  <a16:creationId xmlns:a16="http://schemas.microsoft.com/office/drawing/2014/main" id="{D36031AE-C167-49F6-8DA7-D85B2AA75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161"/>
              <a:ext cx="4249" cy="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344851C3-B4F3-4500-ACD1-E2C5EFA51C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7256" y="4592969"/>
            <a:ext cx="7427913" cy="2224087"/>
            <a:chOff x="528" y="2919"/>
            <a:chExt cx="4679" cy="1401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38859C26-E501-4DE1-A649-B59E6A2019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2919"/>
              <a:ext cx="4679" cy="1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9705" name="Picture 9">
              <a:extLst>
                <a:ext uri="{FF2B5EF4-FFF2-40B4-BE49-F238E27FC236}">
                  <a16:creationId xmlns:a16="http://schemas.microsoft.com/office/drawing/2014/main" id="{517D7CDA-256B-4700-A2D4-97B40F2C4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919"/>
              <a:ext cx="4686" cy="1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4416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8EB5-9D00-45DD-98F6-07E9B1CC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: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A6C16D-FB08-487A-BF8A-8F73E294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45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22FB031-5D23-4439-9AF1-CAA3BF0181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355725"/>
            <a:ext cx="10515600" cy="474663"/>
            <a:chOff x="528" y="854"/>
            <a:chExt cx="6624" cy="299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2D858E19-800E-4946-82DC-588F21FBC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54"/>
              <a:ext cx="66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B5A1A5-FBEC-4CBF-BB10-A8345065C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54"/>
              <a:ext cx="663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F4424EF2-B390-42A0-A14A-8C6C8FD233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952625"/>
            <a:ext cx="10452470" cy="2196294"/>
            <a:chOff x="1627" y="1695"/>
            <a:chExt cx="4426" cy="930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D5811A5A-72DD-41AD-B8D5-D235C084A2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27" y="1695"/>
              <a:ext cx="4426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25" name="Picture 5">
              <a:extLst>
                <a:ext uri="{FF2B5EF4-FFF2-40B4-BE49-F238E27FC236}">
                  <a16:creationId xmlns:a16="http://schemas.microsoft.com/office/drawing/2014/main" id="{ED89D27E-183D-420A-97BF-6E0AAC37F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" y="1695"/>
              <a:ext cx="4432" cy="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1131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236F-F2CE-41FE-9EB4-C91EAAE1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Addition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F4B0D-B310-4E66-8DA7-F0A6227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B60EB0D6-2FB3-41A4-9514-ED9B0EF60C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6230938" cy="4948237"/>
            <a:chOff x="528" y="1065"/>
            <a:chExt cx="3925" cy="3117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4DF9AA38-AC3E-42AD-A0E3-D736C0BC8B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3925" cy="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1749" name="Picture 5">
              <a:extLst>
                <a:ext uri="{FF2B5EF4-FFF2-40B4-BE49-F238E27FC236}">
                  <a16:creationId xmlns:a16="http://schemas.microsoft.com/office/drawing/2014/main" id="{249BB0BE-E811-4E6E-BD31-847170967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3934" cy="3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826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63F0-35CD-4389-8FAE-DA83D12C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Addition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89023-D6DF-45C5-BC8B-09881CD4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47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8D03AD11-4C90-4EFD-8BB2-372507F5F9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2182" y="1440539"/>
            <a:ext cx="8160745" cy="5151330"/>
            <a:chOff x="2015" y="1008"/>
            <a:chExt cx="3650" cy="230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6D75DA55-1984-4499-8F83-E48F1DC864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15" y="1008"/>
              <a:ext cx="3650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2773" name="Picture 5">
              <a:extLst>
                <a:ext uri="{FF2B5EF4-FFF2-40B4-BE49-F238E27FC236}">
                  <a16:creationId xmlns:a16="http://schemas.microsoft.com/office/drawing/2014/main" id="{D985D78D-AC05-4FFB-B7F9-A15E87527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" y="1008"/>
              <a:ext cx="3656" cy="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3E8498-69FB-4F8E-A962-23A17E859EFB}"/>
                  </a:ext>
                </a:extLst>
              </p:cNvPr>
              <p:cNvSpPr txBox="1"/>
              <p:nvPr/>
            </p:nvSpPr>
            <p:spPr>
              <a:xfrm>
                <a:off x="5404513" y="2766102"/>
                <a:ext cx="1675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3E8498-69FB-4F8E-A962-23A17E859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13" y="2766102"/>
                <a:ext cx="16757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356A3-8822-4DF0-BB36-F73D175F247E}"/>
                  </a:ext>
                </a:extLst>
              </p:cNvPr>
              <p:cNvSpPr txBox="1"/>
              <p:nvPr/>
            </p:nvSpPr>
            <p:spPr>
              <a:xfrm>
                <a:off x="5459002" y="4494319"/>
                <a:ext cx="1660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356A3-8822-4DF0-BB36-F73D175F2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02" y="4494319"/>
                <a:ext cx="16605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A3151-9E64-4F7D-A3D2-908E255318C4}"/>
                  </a:ext>
                </a:extLst>
              </p:cNvPr>
              <p:cNvSpPr txBox="1"/>
              <p:nvPr/>
            </p:nvSpPr>
            <p:spPr>
              <a:xfrm>
                <a:off x="5144955" y="6235952"/>
                <a:ext cx="219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3A3151-9E64-4F7D-A3D2-908E2553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955" y="6235952"/>
                <a:ext cx="21948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30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EDF9-70C4-47D8-893B-030D25A5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Addition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F7357-F290-4FFE-9AD7-D0465BE9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48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6E48E36-E5D2-4685-9CF7-D8DC4F50BE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19225"/>
            <a:ext cx="10515600" cy="477838"/>
            <a:chOff x="528" y="894"/>
            <a:chExt cx="6624" cy="301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784DF50-AC9D-4E0E-882C-E76C6C0A41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94"/>
              <a:ext cx="66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797" name="Picture 5">
              <a:extLst>
                <a:ext uri="{FF2B5EF4-FFF2-40B4-BE49-F238E27FC236}">
                  <a16:creationId xmlns:a16="http://schemas.microsoft.com/office/drawing/2014/main" id="{A3F6A0BC-2386-4C61-A7B9-A3895E0E65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94"/>
              <a:ext cx="663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3BDD00DA-67A4-4148-9E05-0FCA6FE790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2325" y="1912938"/>
            <a:ext cx="7065963" cy="4922837"/>
            <a:chOff x="518" y="1205"/>
            <a:chExt cx="4451" cy="3101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6F76B013-4027-492C-9C0B-8712277628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8" y="1205"/>
              <a:ext cx="4451" cy="3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3801" name="Picture 9">
              <a:extLst>
                <a:ext uri="{FF2B5EF4-FFF2-40B4-BE49-F238E27FC236}">
                  <a16:creationId xmlns:a16="http://schemas.microsoft.com/office/drawing/2014/main" id="{B130B435-5B3E-4A67-AFDF-D9A049929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205"/>
              <a:ext cx="4458" cy="3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0661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F350-DA1F-4214-9675-6FE375B8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Addition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8BDE8-A833-46C6-84D6-EBD795FC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49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7633BE6-4216-4DD8-9FFE-44C915C22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19225"/>
            <a:ext cx="10515600" cy="477838"/>
            <a:chOff x="528" y="894"/>
            <a:chExt cx="6624" cy="30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B2F75A71-E208-4E96-9B16-13CFB6EB53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894"/>
              <a:ext cx="6624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A04149-4977-497A-94DF-BAD723B29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894"/>
              <a:ext cx="663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A41EABF2-F5E9-446F-979E-2A6320B5B9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939924"/>
            <a:ext cx="10515600" cy="3107259"/>
            <a:chOff x="528" y="1222"/>
            <a:chExt cx="5699" cy="1684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6CCC9162-34CC-4118-8D2F-546F4FD2ADD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222"/>
              <a:ext cx="5699" cy="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4821" name="Picture 5">
              <a:extLst>
                <a:ext uri="{FF2B5EF4-FFF2-40B4-BE49-F238E27FC236}">
                  <a16:creationId xmlns:a16="http://schemas.microsoft.com/office/drawing/2014/main" id="{0FD7DBB5-5933-4F5A-98D1-5C74F6F0B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222"/>
              <a:ext cx="5708" cy="1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06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AB89-EF33-4D4F-849D-E8687505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A57F-A59A-456C-86BF-B13B90B7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structures are built using fundamental components provided by the programming language, namely reference variables and objects.</a:t>
            </a:r>
          </a:p>
          <a:p>
            <a:r>
              <a:rPr lang="en-US" dirty="0"/>
              <a:t>The linked list is just one of several linked structures that we can create.</a:t>
            </a:r>
          </a:p>
          <a:p>
            <a:r>
              <a:rPr lang="en-US" dirty="0"/>
              <a:t>A linked list is a data structure that can be used to implement any number of abstract data types.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5322-63B7-4FAF-9958-58E607A0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07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F8CF-FACA-4EA7-8942-F13004A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Multiplication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1BBB9-25E9-4115-AC89-7D968CCF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product of two polynomials requires multiplying the second polynomial by each term in the first. </a:t>
            </a:r>
          </a:p>
          <a:p>
            <a:r>
              <a:rPr lang="en-US" dirty="0"/>
              <a:t>This generates a series of intermediate polynomials, which are then added to create the final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C38C9-369A-4E79-9369-BD91B456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41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271C-72D5-497E-BB43-E5AF319E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Multiplication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B9C5D-2C58-4C81-A716-E73439B4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CCFCF34-51F8-41A1-800C-BA886DEC18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66850"/>
            <a:ext cx="10515600" cy="447675"/>
            <a:chOff x="528" y="924"/>
            <a:chExt cx="6624" cy="28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E585838-7D80-41C6-9CA2-D12F829BDAB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24"/>
              <a:ext cx="662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845" name="Picture 5">
              <a:extLst>
                <a:ext uri="{FF2B5EF4-FFF2-40B4-BE49-F238E27FC236}">
                  <a16:creationId xmlns:a16="http://schemas.microsoft.com/office/drawing/2014/main" id="{3E3BEB34-1CF5-4EA8-A3D9-F91D3737D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24"/>
              <a:ext cx="66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2A827850-138D-4A95-84BE-84C18C0C69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2325" y="1849438"/>
            <a:ext cx="9031288" cy="4827587"/>
            <a:chOff x="518" y="1165"/>
            <a:chExt cx="5689" cy="3041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D6DB98AD-3733-4178-B913-814080836F4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8" y="1165"/>
              <a:ext cx="5689" cy="3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5849" name="Picture 9">
              <a:extLst>
                <a:ext uri="{FF2B5EF4-FFF2-40B4-BE49-F238E27FC236}">
                  <a16:creationId xmlns:a16="http://schemas.microsoft.com/office/drawing/2014/main" id="{4612404D-5A5B-40F4-9129-12E283A03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1165"/>
              <a:ext cx="5698" cy="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5844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1C732-262D-486A-B64A-0A60D991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Polynomial: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A47D9-4E6A-4C69-9986-F9B9D3C1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4B9C456-83BB-4794-B19C-8EF0A62EAA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466850"/>
            <a:ext cx="10515600" cy="447675"/>
            <a:chOff x="528" y="924"/>
            <a:chExt cx="6624" cy="28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D3E97AD-331C-4946-8696-B135C3C04A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24"/>
              <a:ext cx="662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967A3D95-8A34-4BD4-BFD8-721A9A9EB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24"/>
              <a:ext cx="66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E6137E7D-2B37-44BE-ACEE-36CA29A8F8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938338"/>
            <a:ext cx="9567863" cy="4783137"/>
            <a:chOff x="528" y="1221"/>
            <a:chExt cx="6027" cy="3013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8BCFDC9A-7265-4406-B83A-F766B19193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221"/>
              <a:ext cx="6027" cy="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6869" name="Picture 5">
              <a:extLst>
                <a:ext uri="{FF2B5EF4-FFF2-40B4-BE49-F238E27FC236}">
                  <a16:creationId xmlns:a16="http://schemas.microsoft.com/office/drawing/2014/main" id="{B96150E9-3CA6-4A60-8296-9F85AB403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221"/>
              <a:ext cx="6036" cy="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55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60C9-8CEB-4475-891A-421DE2BE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DE765-C7BE-418C-96B6-B4331A6A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E3E711F7-F789-49BD-A9CE-8A336C9F2F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570038"/>
            <a:ext cx="3598863" cy="777875"/>
            <a:chOff x="528" y="989"/>
            <a:chExt cx="2267" cy="490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C81190FC-124C-4987-B0E5-B821E2FB87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989"/>
              <a:ext cx="2267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D6F23F44-5BAB-4A59-8FF1-FC7C9C6A45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89"/>
              <a:ext cx="2274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227F5059-48B0-404F-89F9-C3C25C497B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2592388"/>
            <a:ext cx="2274888" cy="777875"/>
            <a:chOff x="528" y="1633"/>
            <a:chExt cx="1433" cy="490"/>
          </a:xfrm>
        </p:grpSpPr>
        <p:sp>
          <p:nvSpPr>
            <p:cNvPr id="16" name="AutoShape 7">
              <a:extLst>
                <a:ext uri="{FF2B5EF4-FFF2-40B4-BE49-F238E27FC236}">
                  <a16:creationId xmlns:a16="http://schemas.microsoft.com/office/drawing/2014/main" id="{BEC63DB9-0681-48D5-BAC9-34B8D6B46B2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633"/>
              <a:ext cx="1433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1" name="Picture 9">
              <a:extLst>
                <a:ext uri="{FF2B5EF4-FFF2-40B4-BE49-F238E27FC236}">
                  <a16:creationId xmlns:a16="http://schemas.microsoft.com/office/drawing/2014/main" id="{13E74D36-5851-4045-9FAA-F39AD4AB2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633"/>
              <a:ext cx="144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D4D09B5-3D67-4511-A003-1D90C7A3BE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9788" y="1570038"/>
            <a:ext cx="2635250" cy="1800225"/>
            <a:chOff x="2929" y="989"/>
            <a:chExt cx="1660" cy="1134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B82FDC01-4BD4-4F24-9C63-8FE0B65E2D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9" y="989"/>
              <a:ext cx="166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5" name="Picture 13">
              <a:extLst>
                <a:ext uri="{FF2B5EF4-FFF2-40B4-BE49-F238E27FC236}">
                  <a16:creationId xmlns:a16="http://schemas.microsoft.com/office/drawing/2014/main" id="{ECE040E1-D738-42A8-B6AC-94D3E107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" y="989"/>
              <a:ext cx="1668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D873AFA-9C7B-4F3E-9B86-55759D8CD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47949"/>
            <a:ext cx="3811588" cy="1119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441646-06CF-4708-8C2A-B10A887D6777}"/>
              </a:ext>
            </a:extLst>
          </p:cNvPr>
          <p:cNvSpPr txBox="1"/>
          <p:nvPr/>
        </p:nvSpPr>
        <p:spPr>
          <a:xfrm>
            <a:off x="838200" y="4729796"/>
            <a:ext cx="126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a.next</a:t>
            </a:r>
            <a:r>
              <a:rPr lang="en-US" dirty="0"/>
              <a:t> = b</a:t>
            </a:r>
          </a:p>
          <a:p>
            <a:r>
              <a:rPr lang="en-US" dirty="0" err="1"/>
              <a:t>b.next</a:t>
            </a:r>
            <a:r>
              <a:rPr lang="en-US" dirty="0"/>
              <a:t> = c</a:t>
            </a: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C7A8B8E3-0477-4A8A-B18A-EEFC328F69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9788" y="3822700"/>
            <a:ext cx="3259137" cy="1249363"/>
            <a:chOff x="2929" y="2408"/>
            <a:chExt cx="2053" cy="787"/>
          </a:xfrm>
        </p:grpSpPr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091B904A-9203-486F-BAEA-5ACBD735286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9" y="2408"/>
              <a:ext cx="205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89" name="Picture 17">
              <a:extLst>
                <a:ext uri="{FF2B5EF4-FFF2-40B4-BE49-F238E27FC236}">
                  <a16:creationId xmlns:a16="http://schemas.microsoft.com/office/drawing/2014/main" id="{673A7C7C-8C31-4114-94C6-9FBF5ED2C7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" y="2408"/>
              <a:ext cx="2059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161AD33-7C10-447C-B9F2-27FBE9F6B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692491"/>
            <a:ext cx="3201537" cy="800384"/>
          </a:xfrm>
          <a:prstGeom prst="rect">
            <a:avLst/>
          </a:prstGeom>
        </p:spPr>
      </p:pic>
      <p:grpSp>
        <p:nvGrpSpPr>
          <p:cNvPr id="30" name="Group 20">
            <a:extLst>
              <a:ext uri="{FF2B5EF4-FFF2-40B4-BE49-F238E27FC236}">
                <a16:creationId xmlns:a16="http://schemas.microsoft.com/office/drawing/2014/main" id="{1F28D08B-A02B-41F2-BDC1-F459C7AD60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9788" y="5153025"/>
            <a:ext cx="3628907" cy="1339850"/>
            <a:chOff x="2929" y="3246"/>
            <a:chExt cx="2053" cy="758"/>
          </a:xfrm>
        </p:grpSpPr>
        <p:sp>
          <p:nvSpPr>
            <p:cNvPr id="31" name="AutoShape 19">
              <a:extLst>
                <a:ext uri="{FF2B5EF4-FFF2-40B4-BE49-F238E27FC236}">
                  <a16:creationId xmlns:a16="http://schemas.microsoft.com/office/drawing/2014/main" id="{EC477ADD-4123-49E4-80EE-0047A759C6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9" y="3246"/>
              <a:ext cx="2053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93" name="Picture 21">
              <a:extLst>
                <a:ext uri="{FF2B5EF4-FFF2-40B4-BE49-F238E27FC236}">
                  <a16:creationId xmlns:a16="http://schemas.microsoft.com/office/drawing/2014/main" id="{5DB492FA-23B0-4055-91A4-F2D04157C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" y="3246"/>
              <a:ext cx="2059" cy="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97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6B39-B1EB-49A8-9F04-64FA516F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BCF7-F93F-4C8B-BABD-F53AC744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8566"/>
          </a:xfrm>
        </p:spPr>
        <p:txBody>
          <a:bodyPr>
            <a:normAutofit/>
          </a:bodyPr>
          <a:lstStyle/>
          <a:p>
            <a:r>
              <a:rPr lang="en-US" dirty="0"/>
              <a:t>A singly linked list is a linked list in which each node contains a single link field and allows for a complete traversal from a distinctive first node to the last.</a:t>
            </a:r>
          </a:p>
          <a:p>
            <a:r>
              <a:rPr lang="en-US" dirty="0"/>
              <a:t>Traversing a linked list requires the initialization and adjustment of a temporary external reference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F1E9-54D1-4125-A78E-C82007BC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F8A4192A-BF4C-4D6E-A2FD-27248C452C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8965" y="4254191"/>
            <a:ext cx="10511229" cy="2428566"/>
            <a:chOff x="528" y="1909"/>
            <a:chExt cx="3627" cy="838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D6294D62-7742-4521-8379-C70CEB3A10C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909"/>
              <a:ext cx="3627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61" name="Picture 13">
              <a:extLst>
                <a:ext uri="{FF2B5EF4-FFF2-40B4-BE49-F238E27FC236}">
                  <a16:creationId xmlns:a16="http://schemas.microsoft.com/office/drawing/2014/main" id="{9F9E8430-E298-4C38-AA20-286B2B912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09"/>
              <a:ext cx="3633" cy="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381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2162-14A9-432B-A903-36822E04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Singly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DF033-F2D5-4A09-B72B-4B5B7898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0A214F7-5768-4C03-9EEF-F8B45F0671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7705415" cy="1948810"/>
            <a:chOff x="1867" y="1661"/>
            <a:chExt cx="3946" cy="998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76B9201-41D1-4F04-97B7-21CDB836B2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67" y="1661"/>
              <a:ext cx="3946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D74F36-BBFC-40B5-A7DA-D5F1C6FF8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7" y="1661"/>
              <a:ext cx="3952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C12B7907-A94E-4ECE-918B-22A2B073CB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212625"/>
            <a:ext cx="7466306" cy="1909373"/>
            <a:chOff x="686" y="3144"/>
            <a:chExt cx="3969" cy="1015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085F3D13-DAC9-4B0B-9802-8424ED1B861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86" y="3144"/>
              <a:ext cx="3969" cy="1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747F1DC6-5EA7-46E9-A75D-E41706377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" y="3144"/>
              <a:ext cx="3975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1741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2162-14A9-432B-A903-36822E04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Singly Linked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CDF033-F2D5-4A09-B72B-4B5B7898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F45E-4937-46E5-9C1E-39BA4D08C51D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CCD8DE1B-277B-471B-8E24-5C85C19493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1690688"/>
            <a:ext cx="8647113" cy="2162175"/>
            <a:chOff x="528" y="1065"/>
            <a:chExt cx="5447" cy="1362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093CDC0F-4D12-4841-A85C-C1D848E536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1065"/>
              <a:ext cx="5447" cy="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A46F26A7-7FE9-42E8-837C-941AA932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65"/>
              <a:ext cx="5455" cy="1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54177EF6-7A23-4D20-8429-2AD5AB65BB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8200" y="4046538"/>
            <a:ext cx="8647113" cy="2125662"/>
            <a:chOff x="528" y="2549"/>
            <a:chExt cx="5447" cy="1339"/>
          </a:xfrm>
        </p:grpSpPr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357E4F43-1EDE-4AC6-AE31-CB18D67C83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8" y="2549"/>
              <a:ext cx="5447" cy="1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5" name="Picture 9">
              <a:extLst>
                <a:ext uri="{FF2B5EF4-FFF2-40B4-BE49-F238E27FC236}">
                  <a16:creationId xmlns:a16="http://schemas.microsoft.com/office/drawing/2014/main" id="{0EE485A6-2BC6-4837-BE2D-4BED81500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549"/>
              <a:ext cx="5455" cy="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098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A_Lecture_ppt_template.potm" id="{4607FD5F-9BAF-4077-ABCF-655628B553F9}" vid="{8713B6A6-D862-4170-A280-A25BEF79CA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DEC66FF0BE046AA8833F30C1EF9E3" ma:contentTypeVersion="2" ma:contentTypeDescription="Create a new document." ma:contentTypeScope="" ma:versionID="2cb38bb42f3a98ed64b1a2b7ee23d80d">
  <xsd:schema xmlns:xsd="http://www.w3.org/2001/XMLSchema" xmlns:xs="http://www.w3.org/2001/XMLSchema" xmlns:p="http://schemas.microsoft.com/office/2006/metadata/properties" xmlns:ns2="05bd553a-5ff0-4262-9ea3-7140608e2e27" targetNamespace="http://schemas.microsoft.com/office/2006/metadata/properties" ma:root="true" ma:fieldsID="8be209923d142a8c5b2c77de859f29da" ns2:_="">
    <xsd:import namespace="05bd553a-5ff0-4262-9ea3-7140608e2e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d553a-5ff0-4262-9ea3-7140608e2e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CB1760-07AF-4E66-A00D-BEC588809D94}"/>
</file>

<file path=customXml/itemProps2.xml><?xml version="1.0" encoding="utf-8"?>
<ds:datastoreItem xmlns:ds="http://schemas.openxmlformats.org/officeDocument/2006/customXml" ds:itemID="{3597E9E4-38A1-454C-A1E4-8B64525C820B}"/>
</file>

<file path=customXml/itemProps3.xml><?xml version="1.0" encoding="utf-8"?>
<ds:datastoreItem xmlns:ds="http://schemas.openxmlformats.org/officeDocument/2006/customXml" ds:itemID="{E665F3BA-808F-43B9-8D90-B6B0B0B1F3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27255</TotalTime>
  <Words>1739</Words>
  <Application>Microsoft Office PowerPoint</Application>
  <PresentationFormat>Widescreen</PresentationFormat>
  <Paragraphs>192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JetBrains Mono</vt:lpstr>
      <vt:lpstr>Office Theme</vt:lpstr>
      <vt:lpstr>Linked Structures</vt:lpstr>
      <vt:lpstr>Introduction</vt:lpstr>
      <vt:lpstr>Linked List data structure</vt:lpstr>
      <vt:lpstr>Linked List data structure</vt:lpstr>
      <vt:lpstr>Linked List data structure</vt:lpstr>
      <vt:lpstr>Linked List data structure</vt:lpstr>
      <vt:lpstr>The Singly Linked List</vt:lpstr>
      <vt:lpstr>The Singly Linked List</vt:lpstr>
      <vt:lpstr>The Singly Linked List</vt:lpstr>
      <vt:lpstr>The Singly Linked List</vt:lpstr>
      <vt:lpstr>Traversing a linked list</vt:lpstr>
      <vt:lpstr>Searching a linked list</vt:lpstr>
      <vt:lpstr>Prepending Nodes</vt:lpstr>
      <vt:lpstr>Removing Nodes</vt:lpstr>
      <vt:lpstr>Removing Nodes</vt:lpstr>
      <vt:lpstr>Removing Nodes</vt:lpstr>
      <vt:lpstr>The Bag ADT Revisited - A Linked List Implementation</vt:lpstr>
      <vt:lpstr>PowerPoint Presentation</vt:lpstr>
      <vt:lpstr>Comparing Implementations</vt:lpstr>
      <vt:lpstr>The Bag ADT Revisited - A Linked List Implementation</vt:lpstr>
      <vt:lpstr>More Ways to Build a Linked List</vt:lpstr>
      <vt:lpstr>Using a Tail Reference</vt:lpstr>
      <vt:lpstr>Using a Tail Reference</vt:lpstr>
      <vt:lpstr>Using a Tail Reference</vt:lpstr>
      <vt:lpstr>The Sorted Linked List</vt:lpstr>
      <vt:lpstr>The Sorted Linked List</vt:lpstr>
      <vt:lpstr>The Sorted Linked List</vt:lpstr>
      <vt:lpstr>The Sparse Matrix Revisited</vt:lpstr>
      <vt:lpstr>The Sparse Matrix Revisited</vt:lpstr>
      <vt:lpstr>The Sparse Matrix Revisited</vt:lpstr>
      <vt:lpstr>The Sparse Matrix Revisited</vt:lpstr>
      <vt:lpstr>The Sparse Matrix Revisited</vt:lpstr>
      <vt:lpstr>The Sparse Matrix Revisited</vt:lpstr>
      <vt:lpstr>The Sparse Matrix Revisited</vt:lpstr>
      <vt:lpstr>Application: Polynomials</vt:lpstr>
      <vt:lpstr>Application: Polynomials</vt:lpstr>
      <vt:lpstr>Application: Polynomials</vt:lpstr>
      <vt:lpstr>Application: Polynomials</vt:lpstr>
      <vt:lpstr>The Polynomial ADT</vt:lpstr>
      <vt:lpstr>The Polynomial ADT</vt:lpstr>
      <vt:lpstr>Polynomial : Implementation</vt:lpstr>
      <vt:lpstr>Polynomial : Implementation</vt:lpstr>
      <vt:lpstr>Polynomial : Implementation</vt:lpstr>
      <vt:lpstr>Polynomial : Implementation</vt:lpstr>
      <vt:lpstr>Polynomial : Implementation</vt:lpstr>
      <vt:lpstr>Polynomial: Addition</vt:lpstr>
      <vt:lpstr>Polynomial: Addition</vt:lpstr>
      <vt:lpstr>Polynomial: Addition</vt:lpstr>
      <vt:lpstr>Polynomial: Addition</vt:lpstr>
      <vt:lpstr>Polynomial: Multiplication</vt:lpstr>
      <vt:lpstr>Polynomial: Multiplication</vt:lpstr>
      <vt:lpstr>Polynomial: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Sharaf Hussain</dc:creator>
  <cp:lastModifiedBy>Sharaf Hussain</cp:lastModifiedBy>
  <cp:revision>18</cp:revision>
  <dcterms:created xsi:type="dcterms:W3CDTF">2021-11-10T09:18:07Z</dcterms:created>
  <dcterms:modified xsi:type="dcterms:W3CDTF">2022-01-04T07:34:26Z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0x0101003F9DEC66FF0BE046AA8833F30C1EF9E3</vt:lpwstr>
  </property>
</Properties>
</file>