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93" r:id="rId9"/>
    <p:sldId id="263" r:id="rId10"/>
    <p:sldId id="264" r:id="rId11"/>
    <p:sldId id="265" r:id="rId12"/>
    <p:sldId id="266" r:id="rId13"/>
    <p:sldId id="268" r:id="rId14"/>
    <p:sldId id="269" r:id="rId15"/>
    <p:sldId id="267" r:id="rId16"/>
    <p:sldId id="270" r:id="rId17"/>
    <p:sldId id="271" r:id="rId18"/>
    <p:sldId id="272" r:id="rId19"/>
    <p:sldId id="273" r:id="rId20"/>
    <p:sldId id="274" r:id="rId21"/>
    <p:sldId id="275" r:id="rId22"/>
    <p:sldId id="292" r:id="rId23"/>
    <p:sldId id="276" r:id="rId24"/>
    <p:sldId id="277" r:id="rId25"/>
    <p:sldId id="295"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E8016-AED8-4194-B439-81115742F6A2}"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159AC-09E9-47F4-84F7-92FD7274A7A4}" type="slidenum">
              <a:rPr lang="en-US" smtClean="0"/>
              <a:t>‹#›</a:t>
            </a:fld>
            <a:endParaRPr lang="en-US"/>
          </a:p>
        </p:txBody>
      </p:sp>
    </p:spTree>
    <p:extLst>
      <p:ext uri="{BB962C8B-B14F-4D97-AF65-F5344CB8AC3E}">
        <p14:creationId xmlns:p14="http://schemas.microsoft.com/office/powerpoint/2010/main" val="192129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24A5-ABDE-4587-A680-B331AA6D7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BDBD1-47EB-45AC-8AFE-9777FA70F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6AACB-87E9-40D8-BE95-C327315C917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A95AD5E-8D33-4DCC-BE29-795CEC1C4BCC}"/>
              </a:ext>
            </a:extLst>
          </p:cNvPr>
          <p:cNvSpPr>
            <a:spLocks noGrp="1"/>
          </p:cNvSpPr>
          <p:nvPr>
            <p:ph type="ftr" sz="quarter" idx="11"/>
          </p:nvPr>
        </p:nvSpPr>
        <p:spPr/>
        <p:txBody>
          <a:bodyPr/>
          <a:lstStyle/>
          <a:p>
            <a:r>
              <a:rPr lang="en-US"/>
              <a:t>Lecture #7 - Stacks</a:t>
            </a:r>
          </a:p>
        </p:txBody>
      </p:sp>
      <p:sp>
        <p:nvSpPr>
          <p:cNvPr id="6" name="Slide Number Placeholder 5">
            <a:extLst>
              <a:ext uri="{FF2B5EF4-FFF2-40B4-BE49-F238E27FC236}">
                <a16:creationId xmlns:a16="http://schemas.microsoft.com/office/drawing/2014/main" id="{CC73C74B-7C4F-4550-8C54-0FC5AB4328B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25085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B42D-379A-4BBE-8D52-DCF708C2B6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5A927-BF6A-4A14-B12D-D85832D00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D3C8B-30C0-46DD-AB96-EF6D266C043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2607A36-C3EA-4ECC-9AFA-C2936F460820}"/>
              </a:ext>
            </a:extLst>
          </p:cNvPr>
          <p:cNvSpPr>
            <a:spLocks noGrp="1"/>
          </p:cNvSpPr>
          <p:nvPr>
            <p:ph type="ftr" sz="quarter" idx="11"/>
          </p:nvPr>
        </p:nvSpPr>
        <p:spPr/>
        <p:txBody>
          <a:bodyPr/>
          <a:lstStyle/>
          <a:p>
            <a:r>
              <a:rPr lang="en-US"/>
              <a:t>Lecture #7 - Stacks</a:t>
            </a:r>
          </a:p>
        </p:txBody>
      </p:sp>
      <p:sp>
        <p:nvSpPr>
          <p:cNvPr id="6" name="Slide Number Placeholder 5">
            <a:extLst>
              <a:ext uri="{FF2B5EF4-FFF2-40B4-BE49-F238E27FC236}">
                <a16:creationId xmlns:a16="http://schemas.microsoft.com/office/drawing/2014/main" id="{CB8F7E96-5913-4827-9F7D-BDBCBE60F934}"/>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4677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239B13-3DFD-4159-8861-34456C2B1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EA3E0B-9999-4B72-AAF5-049777652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8E17E-5AEA-4166-9EE1-51FADD7C57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40A926-F466-4FC5-A8A1-15D34D033807}"/>
              </a:ext>
            </a:extLst>
          </p:cNvPr>
          <p:cNvSpPr>
            <a:spLocks noGrp="1"/>
          </p:cNvSpPr>
          <p:nvPr>
            <p:ph type="ftr" sz="quarter" idx="11"/>
          </p:nvPr>
        </p:nvSpPr>
        <p:spPr/>
        <p:txBody>
          <a:bodyPr/>
          <a:lstStyle/>
          <a:p>
            <a:r>
              <a:rPr lang="en-US"/>
              <a:t>Lecture #7 - Stacks</a:t>
            </a:r>
          </a:p>
        </p:txBody>
      </p:sp>
      <p:sp>
        <p:nvSpPr>
          <p:cNvPr id="6" name="Slide Number Placeholder 5">
            <a:extLst>
              <a:ext uri="{FF2B5EF4-FFF2-40B4-BE49-F238E27FC236}">
                <a16:creationId xmlns:a16="http://schemas.microsoft.com/office/drawing/2014/main" id="{169E1F51-FB98-414C-A530-A33B5C8F69F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5210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5A9-3E39-4A22-95FE-831453E98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F1EDB-EDB5-4CA4-8EC2-6EB467819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846A349-3936-48BF-9996-9BF94451239F}"/>
              </a:ext>
            </a:extLst>
          </p:cNvPr>
          <p:cNvSpPr>
            <a:spLocks noGrp="1"/>
          </p:cNvSpPr>
          <p:nvPr>
            <p:ph type="ftr" sz="quarter" idx="11"/>
          </p:nvPr>
        </p:nvSpPr>
        <p:spPr/>
        <p:txBody>
          <a:bodyPr/>
          <a:lstStyle/>
          <a:p>
            <a:r>
              <a:rPr lang="en-US"/>
              <a:t>Lecture #7 - Stacks</a:t>
            </a:r>
          </a:p>
        </p:txBody>
      </p:sp>
      <p:sp>
        <p:nvSpPr>
          <p:cNvPr id="6" name="Slide Number Placeholder 5">
            <a:extLst>
              <a:ext uri="{FF2B5EF4-FFF2-40B4-BE49-F238E27FC236}">
                <a16:creationId xmlns:a16="http://schemas.microsoft.com/office/drawing/2014/main" id="{B647D452-F1E8-4601-A844-8AD6A87941C5}"/>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8093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2B5C-99E4-4F92-BCB1-30BFB14F7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30368A-03E9-4740-936C-4CBA2E28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EE22F5-B212-471B-BF8F-BDC1473735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48A793D-FC10-45E4-859A-BE461EC16179}"/>
              </a:ext>
            </a:extLst>
          </p:cNvPr>
          <p:cNvSpPr>
            <a:spLocks noGrp="1"/>
          </p:cNvSpPr>
          <p:nvPr>
            <p:ph type="ftr" sz="quarter" idx="11"/>
          </p:nvPr>
        </p:nvSpPr>
        <p:spPr/>
        <p:txBody>
          <a:bodyPr/>
          <a:lstStyle/>
          <a:p>
            <a:r>
              <a:rPr lang="en-US"/>
              <a:t>Lecture #7 - Stacks</a:t>
            </a:r>
          </a:p>
        </p:txBody>
      </p:sp>
      <p:sp>
        <p:nvSpPr>
          <p:cNvPr id="6" name="Slide Number Placeholder 5">
            <a:extLst>
              <a:ext uri="{FF2B5EF4-FFF2-40B4-BE49-F238E27FC236}">
                <a16:creationId xmlns:a16="http://schemas.microsoft.com/office/drawing/2014/main" id="{A3E15C35-6D5B-477A-A30E-95DA7A45EBA2}"/>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258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50FB-AD4B-4138-B9C4-0F622E8C7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F9CD5-302B-4813-8DE5-759113C75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43EA45-3EAC-4448-BDA7-1661B063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9AFD92-D8DF-460B-987B-9DFE0187DFE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838CFE7-5112-422A-9477-CC6EA41FC2CF}"/>
              </a:ext>
            </a:extLst>
          </p:cNvPr>
          <p:cNvSpPr>
            <a:spLocks noGrp="1"/>
          </p:cNvSpPr>
          <p:nvPr>
            <p:ph type="ftr" sz="quarter" idx="11"/>
          </p:nvPr>
        </p:nvSpPr>
        <p:spPr/>
        <p:txBody>
          <a:bodyPr/>
          <a:lstStyle/>
          <a:p>
            <a:r>
              <a:rPr lang="en-US"/>
              <a:t>Lecture #7 - Stacks</a:t>
            </a:r>
          </a:p>
        </p:txBody>
      </p:sp>
      <p:sp>
        <p:nvSpPr>
          <p:cNvPr id="7" name="Slide Number Placeholder 6">
            <a:extLst>
              <a:ext uri="{FF2B5EF4-FFF2-40B4-BE49-F238E27FC236}">
                <a16:creationId xmlns:a16="http://schemas.microsoft.com/office/drawing/2014/main" id="{3B80B81C-7F80-460C-9371-1386136D8D6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1446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971C-3F95-4420-8038-F4EF2CB90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5A6092-9BA4-4D65-9BB2-8838B2FAB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66F7C5-5205-4EF1-B237-1DF1669C21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97FC2-381B-49F3-9794-6852C4728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24255-A4AE-4823-8CC7-EFEB329E8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76011-7229-4FEC-89B3-AEBF80B64F6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73F21C2-8BEB-4BE1-946E-361F46D961A2}"/>
              </a:ext>
            </a:extLst>
          </p:cNvPr>
          <p:cNvSpPr>
            <a:spLocks noGrp="1"/>
          </p:cNvSpPr>
          <p:nvPr>
            <p:ph type="ftr" sz="quarter" idx="11"/>
          </p:nvPr>
        </p:nvSpPr>
        <p:spPr/>
        <p:txBody>
          <a:bodyPr/>
          <a:lstStyle/>
          <a:p>
            <a:r>
              <a:rPr lang="en-US"/>
              <a:t>Lecture #7 - Stacks</a:t>
            </a:r>
          </a:p>
        </p:txBody>
      </p:sp>
      <p:sp>
        <p:nvSpPr>
          <p:cNvPr id="9" name="Slide Number Placeholder 8">
            <a:extLst>
              <a:ext uri="{FF2B5EF4-FFF2-40B4-BE49-F238E27FC236}">
                <a16:creationId xmlns:a16="http://schemas.microsoft.com/office/drawing/2014/main" id="{961C2FA7-98C9-4ED6-8566-1E69DB1ED2B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50385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DA1D-0C36-4228-868D-4848B09617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99AFF-50F0-48C1-8821-3E101531AFD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FDA3EAA-338E-4FA4-ADD5-4DA409992D09}"/>
              </a:ext>
            </a:extLst>
          </p:cNvPr>
          <p:cNvSpPr>
            <a:spLocks noGrp="1"/>
          </p:cNvSpPr>
          <p:nvPr>
            <p:ph type="ftr" sz="quarter" idx="11"/>
          </p:nvPr>
        </p:nvSpPr>
        <p:spPr/>
        <p:txBody>
          <a:bodyPr/>
          <a:lstStyle/>
          <a:p>
            <a:r>
              <a:rPr lang="en-US"/>
              <a:t>Lecture #7 - Stacks</a:t>
            </a:r>
          </a:p>
        </p:txBody>
      </p:sp>
      <p:sp>
        <p:nvSpPr>
          <p:cNvPr id="5" name="Slide Number Placeholder 4">
            <a:extLst>
              <a:ext uri="{FF2B5EF4-FFF2-40B4-BE49-F238E27FC236}">
                <a16:creationId xmlns:a16="http://schemas.microsoft.com/office/drawing/2014/main" id="{44433984-7FC0-4FAC-8348-31C8387A957F}"/>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7193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271D32-041F-40AB-840C-9A75D616CE7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91D1762-E4C4-4D4E-AEC5-53137A2AD052}"/>
              </a:ext>
            </a:extLst>
          </p:cNvPr>
          <p:cNvSpPr>
            <a:spLocks noGrp="1"/>
          </p:cNvSpPr>
          <p:nvPr>
            <p:ph type="ftr" sz="quarter" idx="11"/>
          </p:nvPr>
        </p:nvSpPr>
        <p:spPr/>
        <p:txBody>
          <a:bodyPr/>
          <a:lstStyle/>
          <a:p>
            <a:r>
              <a:rPr lang="en-US"/>
              <a:t>Lecture #7 - Stacks</a:t>
            </a:r>
          </a:p>
        </p:txBody>
      </p:sp>
      <p:sp>
        <p:nvSpPr>
          <p:cNvPr id="4" name="Slide Number Placeholder 3">
            <a:extLst>
              <a:ext uri="{FF2B5EF4-FFF2-40B4-BE49-F238E27FC236}">
                <a16:creationId xmlns:a16="http://schemas.microsoft.com/office/drawing/2014/main" id="{666DF853-E573-46E5-8ED8-173F1E86645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63337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D9F8-C15E-4426-B195-7D907480F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38C6E-8592-4135-9BDB-2979C266E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A740AC-486E-4159-A525-3EB5A4D98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B49A0-E945-40FB-8519-917315FFC63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1576EA7-A27D-4986-91CA-5DA64DCB5800}"/>
              </a:ext>
            </a:extLst>
          </p:cNvPr>
          <p:cNvSpPr>
            <a:spLocks noGrp="1"/>
          </p:cNvSpPr>
          <p:nvPr>
            <p:ph type="ftr" sz="quarter" idx="11"/>
          </p:nvPr>
        </p:nvSpPr>
        <p:spPr/>
        <p:txBody>
          <a:bodyPr/>
          <a:lstStyle/>
          <a:p>
            <a:r>
              <a:rPr lang="en-US"/>
              <a:t>Lecture #7 - Stacks</a:t>
            </a:r>
          </a:p>
        </p:txBody>
      </p:sp>
      <p:sp>
        <p:nvSpPr>
          <p:cNvPr id="7" name="Slide Number Placeholder 6">
            <a:extLst>
              <a:ext uri="{FF2B5EF4-FFF2-40B4-BE49-F238E27FC236}">
                <a16:creationId xmlns:a16="http://schemas.microsoft.com/office/drawing/2014/main" id="{4EA5A981-8A1C-4E16-BE46-85CA460526A8}"/>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41649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23EB-FC91-4F79-9C42-C2D180F5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5198E-3A62-468B-89A5-79028037B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F8AC7BE-6D72-489E-9138-E457A8789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E720-3A01-4CC6-976B-C42223620E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33F328-266A-437F-A92A-5E171A4F2BFC}"/>
              </a:ext>
            </a:extLst>
          </p:cNvPr>
          <p:cNvSpPr>
            <a:spLocks noGrp="1"/>
          </p:cNvSpPr>
          <p:nvPr>
            <p:ph type="ftr" sz="quarter" idx="11"/>
          </p:nvPr>
        </p:nvSpPr>
        <p:spPr/>
        <p:txBody>
          <a:bodyPr/>
          <a:lstStyle/>
          <a:p>
            <a:r>
              <a:rPr lang="en-US"/>
              <a:t>Lecture #7 - Stacks</a:t>
            </a:r>
          </a:p>
        </p:txBody>
      </p:sp>
      <p:sp>
        <p:nvSpPr>
          <p:cNvPr id="7" name="Slide Number Placeholder 6">
            <a:extLst>
              <a:ext uri="{FF2B5EF4-FFF2-40B4-BE49-F238E27FC236}">
                <a16:creationId xmlns:a16="http://schemas.microsoft.com/office/drawing/2014/main" id="{6D1817E6-AB07-4CC2-B8A3-386F320AC63D}"/>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32671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454BF-7E60-44C1-824A-37A764EC9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4775A1-4368-499B-A739-C1AC5E49F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076AF-09D1-4F75-8325-A99FC5ABB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5D60D884-6EC3-4D60-8F5E-E1A1BBDE7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#7 - Stacks</a:t>
            </a:r>
            <a:endParaRPr lang="en-US" dirty="0"/>
          </a:p>
        </p:txBody>
      </p:sp>
      <p:sp>
        <p:nvSpPr>
          <p:cNvPr id="6" name="Slide Number Placeholder 5">
            <a:extLst>
              <a:ext uri="{FF2B5EF4-FFF2-40B4-BE49-F238E27FC236}">
                <a16:creationId xmlns:a16="http://schemas.microsoft.com/office/drawing/2014/main" id="{466FF0EB-F5DB-4037-B0F9-E03EA6500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1F45E-4937-46E5-9C1E-39BA4D08C51D}" type="slidenum">
              <a:rPr lang="en-US" smtClean="0"/>
              <a:t>‹#›</a:t>
            </a:fld>
            <a:endParaRPr lang="en-US"/>
          </a:p>
        </p:txBody>
      </p:sp>
      <p:sp>
        <p:nvSpPr>
          <p:cNvPr id="8" name="Rectangle 7">
            <a:extLst>
              <a:ext uri="{FF2B5EF4-FFF2-40B4-BE49-F238E27FC236}">
                <a16:creationId xmlns:a16="http://schemas.microsoft.com/office/drawing/2014/main" id="{F0D35611-613A-42A9-AF4C-227E28A628D4}"/>
              </a:ext>
            </a:extLst>
          </p:cNvPr>
          <p:cNvSpPr/>
          <p:nvPr userDrawn="1"/>
        </p:nvSpPr>
        <p:spPr>
          <a:xfrm>
            <a:off x="0" y="0"/>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CS211 - Data Structure and Algorithms</a:t>
            </a:r>
          </a:p>
        </p:txBody>
      </p:sp>
      <p:sp>
        <p:nvSpPr>
          <p:cNvPr id="9" name="Rectangle 8">
            <a:extLst>
              <a:ext uri="{FF2B5EF4-FFF2-40B4-BE49-F238E27FC236}">
                <a16:creationId xmlns:a16="http://schemas.microsoft.com/office/drawing/2014/main" id="{E278B5D5-1D46-4E0C-BED0-839079187963}"/>
              </a:ext>
            </a:extLst>
          </p:cNvPr>
          <p:cNvSpPr/>
          <p:nvPr userDrawn="1"/>
        </p:nvSpPr>
        <p:spPr>
          <a:xfrm>
            <a:off x="0" y="6687405"/>
            <a:ext cx="12192000" cy="17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t>Dr. Sharaf Hussain</a:t>
            </a:r>
          </a:p>
        </p:txBody>
      </p:sp>
      <p:sp>
        <p:nvSpPr>
          <p:cNvPr id="7" name="TextBox 6">
            <a:extLst>
              <a:ext uri="{FF2B5EF4-FFF2-40B4-BE49-F238E27FC236}">
                <a16:creationId xmlns:a16="http://schemas.microsoft.com/office/drawing/2014/main" id="{3B610BFA-A73F-4A7E-8956-8C9327F1B382}"/>
              </a:ext>
            </a:extLst>
          </p:cNvPr>
          <p:cNvSpPr txBox="1"/>
          <p:nvPr userDrawn="1"/>
        </p:nvSpPr>
        <p:spPr>
          <a:xfrm>
            <a:off x="-58498" y="6642606"/>
            <a:ext cx="1383199" cy="276999"/>
          </a:xfrm>
          <a:prstGeom prst="rect">
            <a:avLst/>
          </a:prstGeom>
          <a:noFill/>
        </p:spPr>
        <p:txBody>
          <a:bodyPr wrap="none" rtlCol="0">
            <a:spAutoFit/>
          </a:bodyPr>
          <a:lstStyle/>
          <a:p>
            <a:r>
              <a:rPr lang="en-US" sz="1200" dirty="0">
                <a:solidFill>
                  <a:schemeClr val="bg1"/>
                </a:solidFill>
              </a:rPr>
              <a:t>Lecture # 7 - Stacks</a:t>
            </a:r>
          </a:p>
        </p:txBody>
      </p:sp>
    </p:spTree>
    <p:extLst>
      <p:ext uri="{BB962C8B-B14F-4D97-AF65-F5344CB8AC3E}">
        <p14:creationId xmlns:p14="http://schemas.microsoft.com/office/powerpoint/2010/main" val="20500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1BED-7B2E-40FD-81E0-38AA705209AA}"/>
              </a:ext>
            </a:extLst>
          </p:cNvPr>
          <p:cNvSpPr>
            <a:spLocks noGrp="1"/>
          </p:cNvSpPr>
          <p:nvPr>
            <p:ph type="ctrTitle"/>
          </p:nvPr>
        </p:nvSpPr>
        <p:spPr/>
        <p:txBody>
          <a:bodyPr/>
          <a:lstStyle/>
          <a:p>
            <a:r>
              <a:rPr lang="en-US" dirty="0"/>
              <a:t>STACKS</a:t>
            </a:r>
          </a:p>
        </p:txBody>
      </p:sp>
      <p:sp>
        <p:nvSpPr>
          <p:cNvPr id="3" name="Subtitle 2">
            <a:extLst>
              <a:ext uri="{FF2B5EF4-FFF2-40B4-BE49-F238E27FC236}">
                <a16:creationId xmlns:a16="http://schemas.microsoft.com/office/drawing/2014/main" id="{5E0B7412-E117-42C9-8EE7-888DC1590CA5}"/>
              </a:ext>
            </a:extLst>
          </p:cNvPr>
          <p:cNvSpPr>
            <a:spLocks noGrp="1"/>
          </p:cNvSpPr>
          <p:nvPr>
            <p:ph type="subTitle" idx="1"/>
          </p:nvPr>
        </p:nvSpPr>
        <p:spPr/>
        <p:txBody>
          <a:bodyPr/>
          <a:lstStyle/>
          <a:p>
            <a:r>
              <a:rPr lang="en-US" dirty="0"/>
              <a:t>Lecture # 7</a:t>
            </a:r>
          </a:p>
        </p:txBody>
      </p:sp>
      <p:sp>
        <p:nvSpPr>
          <p:cNvPr id="4" name="Slide Number Placeholder 3">
            <a:extLst>
              <a:ext uri="{FF2B5EF4-FFF2-40B4-BE49-F238E27FC236}">
                <a16:creationId xmlns:a16="http://schemas.microsoft.com/office/drawing/2014/main" id="{31E42C4D-0D91-4600-BD60-2E4B9377E7E9}"/>
              </a:ext>
            </a:extLst>
          </p:cNvPr>
          <p:cNvSpPr>
            <a:spLocks noGrp="1"/>
          </p:cNvSpPr>
          <p:nvPr>
            <p:ph type="sldNum" sz="quarter" idx="12"/>
          </p:nvPr>
        </p:nvSpPr>
        <p:spPr/>
        <p:txBody>
          <a:bodyPr/>
          <a:lstStyle/>
          <a:p>
            <a:fld id="{1AD1F45E-4937-46E5-9C1E-39BA4D08C51D}" type="slidenum">
              <a:rPr lang="en-US" smtClean="0"/>
              <a:t>1</a:t>
            </a:fld>
            <a:endParaRPr lang="en-US"/>
          </a:p>
        </p:txBody>
      </p:sp>
    </p:spTree>
    <p:extLst>
      <p:ext uri="{BB962C8B-B14F-4D97-AF65-F5344CB8AC3E}">
        <p14:creationId xmlns:p14="http://schemas.microsoft.com/office/powerpoint/2010/main" val="125114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A43B-6119-46C8-A328-525E6AA59B82}"/>
              </a:ext>
            </a:extLst>
          </p:cNvPr>
          <p:cNvSpPr>
            <a:spLocks noGrp="1"/>
          </p:cNvSpPr>
          <p:nvPr>
            <p:ph type="title"/>
          </p:nvPr>
        </p:nvSpPr>
        <p:spPr/>
        <p:txBody>
          <a:bodyPr/>
          <a:lstStyle/>
          <a:p>
            <a:r>
              <a:rPr lang="en-US" dirty="0"/>
              <a:t>Implementing the Stack - Using a Linked List</a:t>
            </a:r>
          </a:p>
        </p:txBody>
      </p:sp>
      <p:sp>
        <p:nvSpPr>
          <p:cNvPr id="4" name="Slide Number Placeholder 3">
            <a:extLst>
              <a:ext uri="{FF2B5EF4-FFF2-40B4-BE49-F238E27FC236}">
                <a16:creationId xmlns:a16="http://schemas.microsoft.com/office/drawing/2014/main" id="{5BD8A366-74D2-4BC2-8A56-B306D2F9157F}"/>
              </a:ext>
            </a:extLst>
          </p:cNvPr>
          <p:cNvSpPr>
            <a:spLocks noGrp="1"/>
          </p:cNvSpPr>
          <p:nvPr>
            <p:ph type="sldNum" sz="quarter" idx="12"/>
          </p:nvPr>
        </p:nvSpPr>
        <p:spPr/>
        <p:txBody>
          <a:bodyPr/>
          <a:lstStyle/>
          <a:p>
            <a:fld id="{1AD1F45E-4937-46E5-9C1E-39BA4D08C51D}" type="slidenum">
              <a:rPr lang="en-US" smtClean="0"/>
              <a:t>10</a:t>
            </a:fld>
            <a:endParaRPr lang="en-US"/>
          </a:p>
        </p:txBody>
      </p:sp>
      <p:grpSp>
        <p:nvGrpSpPr>
          <p:cNvPr id="11" name="Group 4">
            <a:extLst>
              <a:ext uri="{FF2B5EF4-FFF2-40B4-BE49-F238E27FC236}">
                <a16:creationId xmlns:a16="http://schemas.microsoft.com/office/drawing/2014/main" id="{21E93FC9-42FE-436D-B115-91F91772F5C1}"/>
              </a:ext>
            </a:extLst>
          </p:cNvPr>
          <p:cNvGrpSpPr>
            <a:grpSpLocks noChangeAspect="1"/>
          </p:cNvGrpSpPr>
          <p:nvPr/>
        </p:nvGrpSpPr>
        <p:grpSpPr bwMode="auto">
          <a:xfrm>
            <a:off x="838200" y="1514475"/>
            <a:ext cx="9861550" cy="466725"/>
            <a:chOff x="528" y="954"/>
            <a:chExt cx="6212" cy="294"/>
          </a:xfrm>
        </p:grpSpPr>
        <p:sp>
          <p:nvSpPr>
            <p:cNvPr id="12" name="AutoShape 3">
              <a:extLst>
                <a:ext uri="{FF2B5EF4-FFF2-40B4-BE49-F238E27FC236}">
                  <a16:creationId xmlns:a16="http://schemas.microsoft.com/office/drawing/2014/main" id="{02AEC1A6-E113-42BD-A8CA-02C83DC9202F}"/>
                </a:ext>
              </a:extLst>
            </p:cNvPr>
            <p:cNvSpPr>
              <a:spLocks noChangeAspect="1" noChangeArrowheads="1" noTextEdit="1"/>
            </p:cNvSpPr>
            <p:nvPr/>
          </p:nvSpPr>
          <p:spPr bwMode="auto">
            <a:xfrm>
              <a:off x="528" y="954"/>
              <a:ext cx="621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id="{BC0C596A-B6D7-4B07-80DA-472EA42F8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954"/>
              <a:ext cx="6219"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id="{70A6D8A6-74CC-4AAE-A77F-3D4483659669}"/>
              </a:ext>
            </a:extLst>
          </p:cNvPr>
          <p:cNvGrpSpPr>
            <a:grpSpLocks noChangeAspect="1"/>
          </p:cNvGrpSpPr>
          <p:nvPr/>
        </p:nvGrpSpPr>
        <p:grpSpPr bwMode="auto">
          <a:xfrm>
            <a:off x="838200" y="2089150"/>
            <a:ext cx="8213725" cy="4570413"/>
            <a:chOff x="528" y="1316"/>
            <a:chExt cx="5174" cy="2879"/>
          </a:xfrm>
        </p:grpSpPr>
        <p:sp>
          <p:nvSpPr>
            <p:cNvPr id="7" name="AutoShape 3">
              <a:extLst>
                <a:ext uri="{FF2B5EF4-FFF2-40B4-BE49-F238E27FC236}">
                  <a16:creationId xmlns:a16="http://schemas.microsoft.com/office/drawing/2014/main" id="{F6F2302D-C0BB-4A65-9349-6FE804A86EFC}"/>
                </a:ext>
              </a:extLst>
            </p:cNvPr>
            <p:cNvSpPr>
              <a:spLocks noChangeAspect="1" noChangeArrowheads="1" noTextEdit="1"/>
            </p:cNvSpPr>
            <p:nvPr/>
          </p:nvSpPr>
          <p:spPr bwMode="auto">
            <a:xfrm>
              <a:off x="528" y="1316"/>
              <a:ext cx="5174" cy="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id="{28999E49-EC1C-4C80-9A3D-1D46ACD95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316"/>
              <a:ext cx="5181" cy="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 name="Straight Connector 4">
            <a:extLst>
              <a:ext uri="{FF2B5EF4-FFF2-40B4-BE49-F238E27FC236}">
                <a16:creationId xmlns:a16="http://schemas.microsoft.com/office/drawing/2014/main" id="{3076980F-6091-449B-A0F8-1F2C9DD21AD5}"/>
              </a:ext>
            </a:extLst>
          </p:cNvPr>
          <p:cNvCxnSpPr/>
          <p:nvPr/>
        </p:nvCxnSpPr>
        <p:spPr>
          <a:xfrm>
            <a:off x="2429300" y="3248167"/>
            <a:ext cx="15012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971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EF04-3B64-4EB0-85D4-C8ED550B497C}"/>
              </a:ext>
            </a:extLst>
          </p:cNvPr>
          <p:cNvSpPr>
            <a:spLocks noGrp="1"/>
          </p:cNvSpPr>
          <p:nvPr>
            <p:ph type="title"/>
          </p:nvPr>
        </p:nvSpPr>
        <p:spPr/>
        <p:txBody>
          <a:bodyPr/>
          <a:lstStyle/>
          <a:p>
            <a:r>
              <a:rPr lang="en-US" dirty="0"/>
              <a:t>Stack Applications - Balanced Delimiters</a:t>
            </a:r>
          </a:p>
        </p:txBody>
      </p:sp>
      <p:sp>
        <p:nvSpPr>
          <p:cNvPr id="3" name="Content Placeholder 2">
            <a:extLst>
              <a:ext uri="{FF2B5EF4-FFF2-40B4-BE49-F238E27FC236}">
                <a16:creationId xmlns:a16="http://schemas.microsoft.com/office/drawing/2014/main" id="{C5B73F5B-9D34-4DB4-A2EA-09ED0149F41A}"/>
              </a:ext>
            </a:extLst>
          </p:cNvPr>
          <p:cNvSpPr>
            <a:spLocks noGrp="1"/>
          </p:cNvSpPr>
          <p:nvPr>
            <p:ph idx="1"/>
          </p:nvPr>
        </p:nvSpPr>
        <p:spPr/>
        <p:txBody>
          <a:bodyPr>
            <a:normAutofit/>
          </a:bodyPr>
          <a:lstStyle/>
          <a:p>
            <a:r>
              <a:rPr lang="en-US" dirty="0"/>
              <a:t>A number of applications use delimiters to group strings of text or simple data into subparts by marking the beginning and end of the group.</a:t>
            </a:r>
          </a:p>
          <a:p>
            <a:r>
              <a:rPr lang="en-US" dirty="0"/>
              <a:t>Some common examples include mathematical expressions, programming languages, and the HTML markup language used by web browsers.</a:t>
            </a:r>
          </a:p>
          <a:p>
            <a:r>
              <a:rPr lang="en-US" dirty="0"/>
              <a:t>Parentheses can be used in mathematical expressions to group or override the order of precedence for various operations. </a:t>
            </a:r>
          </a:p>
          <a:p>
            <a:r>
              <a:rPr lang="en-US" dirty="0"/>
              <a:t>To aide in reading complicated expressions, the writer may choose to use different types of symbol pairs, as illustrated here:</a:t>
            </a:r>
          </a:p>
        </p:txBody>
      </p:sp>
      <p:sp>
        <p:nvSpPr>
          <p:cNvPr id="4" name="Slide Number Placeholder 3">
            <a:extLst>
              <a:ext uri="{FF2B5EF4-FFF2-40B4-BE49-F238E27FC236}">
                <a16:creationId xmlns:a16="http://schemas.microsoft.com/office/drawing/2014/main" id="{5C293CD1-3BF1-4522-9F7A-5637A0A7F360}"/>
              </a:ext>
            </a:extLst>
          </p:cNvPr>
          <p:cNvSpPr>
            <a:spLocks noGrp="1"/>
          </p:cNvSpPr>
          <p:nvPr>
            <p:ph type="sldNum" sz="quarter" idx="12"/>
          </p:nvPr>
        </p:nvSpPr>
        <p:spPr/>
        <p:txBody>
          <a:bodyPr/>
          <a:lstStyle/>
          <a:p>
            <a:fld id="{1AD1F45E-4937-46E5-9C1E-39BA4D08C51D}" type="slidenum">
              <a:rPr lang="en-US" smtClean="0"/>
              <a:t>11</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AF890-6B7E-4091-8756-2410382A52AC}"/>
                  </a:ext>
                </a:extLst>
              </p:cNvPr>
              <p:cNvSpPr txBox="1"/>
              <p:nvPr/>
            </p:nvSpPr>
            <p:spPr>
              <a:xfrm>
                <a:off x="3739487" y="6111845"/>
                <a:ext cx="397149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𝐴</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𝐵</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𝐶</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𝐷</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𝐸</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𝐹</m:t>
                      </m:r>
                      <m:r>
                        <a:rPr lang="en-US" sz="2000" b="0" i="1" smtClean="0">
                          <a:solidFill>
                            <a:srgbClr val="FF0000"/>
                          </a:solidFill>
                          <a:latin typeface="Cambria Math" panose="02040503050406030204" pitchFamily="18" charset="0"/>
                        </a:rPr>
                        <m:t>] ) }</m:t>
                      </m:r>
                    </m:oMath>
                  </m:oMathPara>
                </a14:m>
                <a:endParaRPr lang="en-US" dirty="0">
                  <a:solidFill>
                    <a:srgbClr val="FF0000"/>
                  </a:solidFill>
                </a:endParaRPr>
              </a:p>
            </p:txBody>
          </p:sp>
        </mc:Choice>
        <mc:Fallback xmlns="">
          <p:sp>
            <p:nvSpPr>
              <p:cNvPr id="5" name="TextBox 4">
                <a:extLst>
                  <a:ext uri="{FF2B5EF4-FFF2-40B4-BE49-F238E27FC236}">
                    <a16:creationId xmlns:a16="http://schemas.microsoft.com/office/drawing/2014/main" id="{E13AF890-6B7E-4091-8756-2410382A52AC}"/>
                  </a:ext>
                </a:extLst>
              </p:cNvPr>
              <p:cNvSpPr txBox="1">
                <a:spLocks noRot="1" noChangeAspect="1" noMove="1" noResize="1" noEditPoints="1" noAdjustHandles="1" noChangeArrowheads="1" noChangeShapeType="1" noTextEdit="1"/>
              </p:cNvSpPr>
              <p:nvPr/>
            </p:nvSpPr>
            <p:spPr>
              <a:xfrm>
                <a:off x="3739487" y="6111845"/>
                <a:ext cx="3971498" cy="400110"/>
              </a:xfrm>
              <a:prstGeom prst="rect">
                <a:avLst/>
              </a:prstGeom>
              <a:blipFill>
                <a:blip r:embed="rId2"/>
                <a:stretch>
                  <a:fillRect b="-15385"/>
                </a:stretch>
              </a:blipFill>
            </p:spPr>
            <p:txBody>
              <a:bodyPr/>
              <a:lstStyle/>
              <a:p>
                <a:r>
                  <a:rPr lang="en-US">
                    <a:noFill/>
                  </a:rPr>
                  <a:t> </a:t>
                </a:r>
              </a:p>
            </p:txBody>
          </p:sp>
        </mc:Fallback>
      </mc:AlternateContent>
    </p:spTree>
    <p:extLst>
      <p:ext uri="{BB962C8B-B14F-4D97-AF65-F5344CB8AC3E}">
        <p14:creationId xmlns:p14="http://schemas.microsoft.com/office/powerpoint/2010/main" val="365966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322B-6E24-406D-AA1A-CA28ADAC3554}"/>
              </a:ext>
            </a:extLst>
          </p:cNvPr>
          <p:cNvSpPr>
            <a:spLocks noGrp="1"/>
          </p:cNvSpPr>
          <p:nvPr>
            <p:ph type="title"/>
          </p:nvPr>
        </p:nvSpPr>
        <p:spPr/>
        <p:txBody>
          <a:bodyPr/>
          <a:lstStyle/>
          <a:p>
            <a:r>
              <a:rPr lang="en-US" dirty="0"/>
              <a:t>Stack Applications - Balanced Delimiters</a:t>
            </a:r>
          </a:p>
        </p:txBody>
      </p:sp>
      <p:sp>
        <p:nvSpPr>
          <p:cNvPr id="4" name="Slide Number Placeholder 3">
            <a:extLst>
              <a:ext uri="{FF2B5EF4-FFF2-40B4-BE49-F238E27FC236}">
                <a16:creationId xmlns:a16="http://schemas.microsoft.com/office/drawing/2014/main" id="{406FFABD-0426-44C0-AB00-E4D160268053}"/>
              </a:ext>
            </a:extLst>
          </p:cNvPr>
          <p:cNvSpPr>
            <a:spLocks noGrp="1"/>
          </p:cNvSpPr>
          <p:nvPr>
            <p:ph type="sldNum" sz="quarter" idx="12"/>
          </p:nvPr>
        </p:nvSpPr>
        <p:spPr/>
        <p:txBody>
          <a:bodyPr/>
          <a:lstStyle/>
          <a:p>
            <a:fld id="{1AD1F45E-4937-46E5-9C1E-39BA4D08C51D}" type="slidenum">
              <a:rPr lang="en-US" smtClean="0"/>
              <a:t>12</a:t>
            </a:fld>
            <a:endParaRPr lang="en-US"/>
          </a:p>
        </p:txBody>
      </p:sp>
      <p:sp>
        <p:nvSpPr>
          <p:cNvPr id="8" name="TextBox 7">
            <a:extLst>
              <a:ext uri="{FF2B5EF4-FFF2-40B4-BE49-F238E27FC236}">
                <a16:creationId xmlns:a16="http://schemas.microsoft.com/office/drawing/2014/main" id="{D0A86837-D718-41A2-8964-715A316EF24C}"/>
              </a:ext>
            </a:extLst>
          </p:cNvPr>
          <p:cNvSpPr txBox="1"/>
          <p:nvPr/>
        </p:nvSpPr>
        <p:spPr>
          <a:xfrm>
            <a:off x="2999096" y="2035370"/>
            <a:ext cx="6134668" cy="4154984"/>
          </a:xfrm>
          <a:prstGeom prst="rect">
            <a:avLst/>
          </a:prstGeom>
          <a:noFill/>
        </p:spPr>
        <p:txBody>
          <a:bodyPr wrap="square">
            <a:spAutoFit/>
          </a:bodyPr>
          <a:lstStyle/>
          <a:p>
            <a:pPr algn="l"/>
            <a:r>
              <a:rPr lang="en-US" sz="2400" b="0" i="0" u="none" strike="noStrike" baseline="0" dirty="0">
                <a:solidFill>
                  <a:srgbClr val="00B050"/>
                </a:solidFill>
                <a:latin typeface="CMTT10"/>
              </a:rPr>
              <a:t>\\ C++ code for sum of integers</a:t>
            </a:r>
          </a:p>
          <a:p>
            <a:pPr algn="l"/>
            <a:r>
              <a:rPr lang="en-US" sz="2400" b="0" i="0" u="none" strike="noStrike" baseline="0" dirty="0">
                <a:latin typeface="CMTT10"/>
              </a:rPr>
              <a:t>int </a:t>
            </a:r>
            <a:r>
              <a:rPr lang="en-US" sz="2400" b="0" i="0" u="none" strike="noStrike" baseline="0" dirty="0" err="1">
                <a:latin typeface="CMTT10"/>
              </a:rPr>
              <a:t>sumList</a:t>
            </a:r>
            <a:r>
              <a:rPr lang="en-US" sz="2400" b="0" i="0" u="none" strike="noStrike" baseline="0" dirty="0">
                <a:latin typeface="CMTT10"/>
              </a:rPr>
              <a:t>( int </a:t>
            </a:r>
            <a:r>
              <a:rPr lang="en-US" sz="2400" b="0" i="0" u="none" strike="noStrike" baseline="0" dirty="0" err="1">
                <a:latin typeface="CMTT10"/>
              </a:rPr>
              <a:t>theList</a:t>
            </a:r>
            <a:r>
              <a:rPr lang="en-US" sz="2400" b="0" i="0" u="none" strike="noStrike" baseline="0" dirty="0">
                <a:latin typeface="CMTT10"/>
              </a:rPr>
              <a:t>[], int size )</a:t>
            </a:r>
          </a:p>
          <a:p>
            <a:pPr algn="l"/>
            <a:r>
              <a:rPr lang="en-US" sz="2400" b="0" i="0" u="none" strike="noStrike" baseline="0" dirty="0">
                <a:latin typeface="CMTT10"/>
              </a:rPr>
              <a:t>{</a:t>
            </a:r>
          </a:p>
          <a:p>
            <a:pPr algn="l"/>
            <a:r>
              <a:rPr lang="en-US" sz="2400" b="0" i="0" u="none" strike="noStrike" baseline="0" dirty="0">
                <a:latin typeface="CMTT10"/>
              </a:rPr>
              <a:t>	int sum = 0;</a:t>
            </a:r>
          </a:p>
          <a:p>
            <a:pPr algn="l"/>
            <a:r>
              <a:rPr lang="en-US" sz="2400" b="0" i="0" u="none" strike="noStrike" baseline="0" dirty="0">
                <a:latin typeface="CMTT10"/>
              </a:rPr>
              <a:t>	int </a:t>
            </a:r>
            <a:r>
              <a:rPr lang="en-US" sz="2400" b="0" i="0" u="none" strike="noStrike" baseline="0" dirty="0" err="1">
                <a:latin typeface="CMTT10"/>
              </a:rPr>
              <a:t>i</a:t>
            </a:r>
            <a:r>
              <a:rPr lang="en-US" sz="2400" b="0" i="0" u="none" strike="noStrike" baseline="0" dirty="0">
                <a:latin typeface="CMTT10"/>
              </a:rPr>
              <a:t> = 0;</a:t>
            </a:r>
          </a:p>
          <a:p>
            <a:pPr algn="l"/>
            <a:r>
              <a:rPr lang="en-US" sz="2400" b="0" i="0" u="none" strike="noStrike" baseline="0" dirty="0">
                <a:latin typeface="CMTT10"/>
              </a:rPr>
              <a:t>	while( </a:t>
            </a:r>
            <a:r>
              <a:rPr lang="en-US" sz="2400" b="0" i="0" u="none" strike="noStrike" baseline="0" dirty="0" err="1">
                <a:latin typeface="CMTT10"/>
              </a:rPr>
              <a:t>i</a:t>
            </a:r>
            <a:r>
              <a:rPr lang="en-US" sz="2400" b="0" i="0" u="none" strike="noStrike" baseline="0" dirty="0">
                <a:latin typeface="CMTT10"/>
              </a:rPr>
              <a:t> &lt; size ) {</a:t>
            </a:r>
          </a:p>
          <a:p>
            <a:pPr algn="l"/>
            <a:r>
              <a:rPr lang="en-US" sz="2400" b="0" i="0" u="none" strike="noStrike" baseline="0" dirty="0">
                <a:latin typeface="CMTT10"/>
              </a:rPr>
              <a:t>		sum += </a:t>
            </a:r>
            <a:r>
              <a:rPr lang="en-US" sz="2400" b="0" i="0" u="none" strike="noStrike" baseline="0" dirty="0" err="1">
                <a:latin typeface="CMTT10"/>
              </a:rPr>
              <a:t>theList</a:t>
            </a:r>
            <a:r>
              <a:rPr lang="en-US" sz="2400" b="0" i="0" u="none" strike="noStrike" baseline="0" dirty="0">
                <a:latin typeface="CMTT10"/>
              </a:rPr>
              <a:t>[ </a:t>
            </a:r>
            <a:r>
              <a:rPr lang="en-US" sz="2400" b="0" i="0" u="none" strike="noStrike" baseline="0" dirty="0" err="1">
                <a:latin typeface="CMTT10"/>
              </a:rPr>
              <a:t>i</a:t>
            </a:r>
            <a:r>
              <a:rPr lang="en-US" sz="2400" b="0" i="0" u="none" strike="noStrike" baseline="0" dirty="0">
                <a:latin typeface="CMTT10"/>
              </a:rPr>
              <a:t> ];</a:t>
            </a:r>
          </a:p>
          <a:p>
            <a:pPr algn="l"/>
            <a:r>
              <a:rPr lang="en-US" sz="2400" b="0" i="0" u="none" strike="noStrike" baseline="0" dirty="0">
                <a:latin typeface="CMTT10"/>
              </a:rPr>
              <a:t>		</a:t>
            </a:r>
            <a:r>
              <a:rPr lang="en-US" sz="2400" b="0" i="0" u="none" strike="noStrike" baseline="0" dirty="0" err="1">
                <a:latin typeface="CMTT10"/>
              </a:rPr>
              <a:t>i</a:t>
            </a:r>
            <a:r>
              <a:rPr lang="en-US" sz="2400" b="0" i="0" u="none" strike="noStrike" baseline="0" dirty="0">
                <a:latin typeface="CMTT10"/>
              </a:rPr>
              <a:t> += 1;</a:t>
            </a:r>
          </a:p>
          <a:p>
            <a:pPr algn="l"/>
            <a:r>
              <a:rPr lang="en-US" sz="2400" b="0" i="0" u="none" strike="noStrike" baseline="0" dirty="0">
                <a:latin typeface="CMTT10"/>
              </a:rPr>
              <a:t>	}</a:t>
            </a:r>
          </a:p>
          <a:p>
            <a:pPr algn="l"/>
            <a:r>
              <a:rPr lang="en-US" sz="2400" b="0" i="0" u="none" strike="noStrike" baseline="0" dirty="0">
                <a:latin typeface="CMTT10"/>
              </a:rPr>
              <a:t>return sum;</a:t>
            </a:r>
          </a:p>
          <a:p>
            <a:pPr algn="l"/>
            <a:r>
              <a:rPr lang="en-US" sz="2400" b="0" i="0" u="none" strike="noStrike" baseline="0" dirty="0">
                <a:latin typeface="CMTT10"/>
              </a:rPr>
              <a:t>}</a:t>
            </a:r>
            <a:endParaRPr lang="en-US" sz="2400" dirty="0"/>
          </a:p>
        </p:txBody>
      </p:sp>
    </p:spTree>
    <p:extLst>
      <p:ext uri="{BB962C8B-B14F-4D97-AF65-F5344CB8AC3E}">
        <p14:creationId xmlns:p14="http://schemas.microsoft.com/office/powerpoint/2010/main" val="398195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322B-6E24-406D-AA1A-CA28ADAC3554}"/>
              </a:ext>
            </a:extLst>
          </p:cNvPr>
          <p:cNvSpPr>
            <a:spLocks noGrp="1"/>
          </p:cNvSpPr>
          <p:nvPr>
            <p:ph type="title"/>
          </p:nvPr>
        </p:nvSpPr>
        <p:spPr/>
        <p:txBody>
          <a:bodyPr/>
          <a:lstStyle/>
          <a:p>
            <a:r>
              <a:rPr lang="en-US" dirty="0"/>
              <a:t>Stack Applications - Balanced Delimiters</a:t>
            </a:r>
          </a:p>
        </p:txBody>
      </p:sp>
      <p:sp>
        <p:nvSpPr>
          <p:cNvPr id="4" name="Slide Number Placeholder 3">
            <a:extLst>
              <a:ext uri="{FF2B5EF4-FFF2-40B4-BE49-F238E27FC236}">
                <a16:creationId xmlns:a16="http://schemas.microsoft.com/office/drawing/2014/main" id="{406FFABD-0426-44C0-AB00-E4D160268053}"/>
              </a:ext>
            </a:extLst>
          </p:cNvPr>
          <p:cNvSpPr>
            <a:spLocks noGrp="1"/>
          </p:cNvSpPr>
          <p:nvPr>
            <p:ph type="sldNum" sz="quarter" idx="12"/>
          </p:nvPr>
        </p:nvSpPr>
        <p:spPr/>
        <p:txBody>
          <a:bodyPr/>
          <a:lstStyle/>
          <a:p>
            <a:fld id="{1AD1F45E-4937-46E5-9C1E-39BA4D08C51D}" type="slidenum">
              <a:rPr lang="en-US" smtClean="0"/>
              <a:t>13</a:t>
            </a:fld>
            <a:endParaRPr lang="en-US"/>
          </a:p>
        </p:txBody>
      </p:sp>
      <p:grpSp>
        <p:nvGrpSpPr>
          <p:cNvPr id="6" name="Group 4">
            <a:extLst>
              <a:ext uri="{FF2B5EF4-FFF2-40B4-BE49-F238E27FC236}">
                <a16:creationId xmlns:a16="http://schemas.microsoft.com/office/drawing/2014/main" id="{5D908391-305E-4CC3-8A6D-B85F35E6F5B8}"/>
              </a:ext>
            </a:extLst>
          </p:cNvPr>
          <p:cNvGrpSpPr>
            <a:grpSpLocks noChangeAspect="1"/>
          </p:cNvGrpSpPr>
          <p:nvPr/>
        </p:nvGrpSpPr>
        <p:grpSpPr bwMode="auto">
          <a:xfrm>
            <a:off x="2953378" y="1387161"/>
            <a:ext cx="6285243" cy="5272716"/>
            <a:chOff x="2015" y="629"/>
            <a:chExt cx="3650" cy="3062"/>
          </a:xfrm>
        </p:grpSpPr>
        <p:sp>
          <p:nvSpPr>
            <p:cNvPr id="7" name="AutoShape 3">
              <a:extLst>
                <a:ext uri="{FF2B5EF4-FFF2-40B4-BE49-F238E27FC236}">
                  <a16:creationId xmlns:a16="http://schemas.microsoft.com/office/drawing/2014/main" id="{1EFB80A3-6F8A-4F19-9A81-1B9A63D21C2D}"/>
                </a:ext>
              </a:extLst>
            </p:cNvPr>
            <p:cNvSpPr>
              <a:spLocks noChangeAspect="1" noChangeArrowheads="1" noTextEdit="1"/>
            </p:cNvSpPr>
            <p:nvPr/>
          </p:nvSpPr>
          <p:spPr bwMode="auto">
            <a:xfrm>
              <a:off x="2015" y="629"/>
              <a:ext cx="3650" cy="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197" name="Picture 5">
              <a:extLst>
                <a:ext uri="{FF2B5EF4-FFF2-40B4-BE49-F238E27FC236}">
                  <a16:creationId xmlns:a16="http://schemas.microsoft.com/office/drawing/2014/main" id="{7A1A237B-4225-42E1-ADDE-79E177155B8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015" y="629"/>
              <a:ext cx="3656" cy="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093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322B-6E24-406D-AA1A-CA28ADAC3554}"/>
              </a:ext>
            </a:extLst>
          </p:cNvPr>
          <p:cNvSpPr>
            <a:spLocks noGrp="1"/>
          </p:cNvSpPr>
          <p:nvPr>
            <p:ph type="title"/>
          </p:nvPr>
        </p:nvSpPr>
        <p:spPr/>
        <p:txBody>
          <a:bodyPr/>
          <a:lstStyle/>
          <a:p>
            <a:r>
              <a:rPr lang="en-US" dirty="0"/>
              <a:t>Stack Applications - Balanced Delimiters</a:t>
            </a:r>
          </a:p>
        </p:txBody>
      </p:sp>
      <p:sp>
        <p:nvSpPr>
          <p:cNvPr id="4" name="Slide Number Placeholder 3">
            <a:extLst>
              <a:ext uri="{FF2B5EF4-FFF2-40B4-BE49-F238E27FC236}">
                <a16:creationId xmlns:a16="http://schemas.microsoft.com/office/drawing/2014/main" id="{406FFABD-0426-44C0-AB00-E4D160268053}"/>
              </a:ext>
            </a:extLst>
          </p:cNvPr>
          <p:cNvSpPr>
            <a:spLocks noGrp="1"/>
          </p:cNvSpPr>
          <p:nvPr>
            <p:ph type="sldNum" sz="quarter" idx="12"/>
          </p:nvPr>
        </p:nvSpPr>
        <p:spPr/>
        <p:txBody>
          <a:bodyPr/>
          <a:lstStyle/>
          <a:p>
            <a:fld id="{1AD1F45E-4937-46E5-9C1E-39BA4D08C51D}" type="slidenum">
              <a:rPr lang="en-US" smtClean="0"/>
              <a:t>14</a:t>
            </a:fld>
            <a:endParaRPr lang="en-US"/>
          </a:p>
        </p:txBody>
      </p:sp>
      <p:grpSp>
        <p:nvGrpSpPr>
          <p:cNvPr id="12" name="Group 4">
            <a:extLst>
              <a:ext uri="{FF2B5EF4-FFF2-40B4-BE49-F238E27FC236}">
                <a16:creationId xmlns:a16="http://schemas.microsoft.com/office/drawing/2014/main" id="{F5D03E7A-3E6C-46B0-A93F-E087D2BDD9E4}"/>
              </a:ext>
            </a:extLst>
          </p:cNvPr>
          <p:cNvGrpSpPr>
            <a:grpSpLocks noChangeAspect="1"/>
          </p:cNvGrpSpPr>
          <p:nvPr/>
        </p:nvGrpSpPr>
        <p:grpSpPr bwMode="auto">
          <a:xfrm>
            <a:off x="2604720" y="1453628"/>
            <a:ext cx="6982560" cy="2244915"/>
            <a:chOff x="2403" y="1698"/>
            <a:chExt cx="2874" cy="924"/>
          </a:xfrm>
        </p:grpSpPr>
        <p:sp>
          <p:nvSpPr>
            <p:cNvPr id="13" name="AutoShape 3">
              <a:extLst>
                <a:ext uri="{FF2B5EF4-FFF2-40B4-BE49-F238E27FC236}">
                  <a16:creationId xmlns:a16="http://schemas.microsoft.com/office/drawing/2014/main" id="{37653E4B-DD14-4ADC-935C-7CB354927C57}"/>
                </a:ext>
              </a:extLst>
            </p:cNvPr>
            <p:cNvSpPr>
              <a:spLocks noChangeAspect="1" noChangeArrowheads="1" noTextEdit="1"/>
            </p:cNvSpPr>
            <p:nvPr/>
          </p:nvSpPr>
          <p:spPr bwMode="auto">
            <a:xfrm>
              <a:off x="2403" y="1698"/>
              <a:ext cx="2874" cy="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a:extLst>
                <a:ext uri="{FF2B5EF4-FFF2-40B4-BE49-F238E27FC236}">
                  <a16:creationId xmlns:a16="http://schemas.microsoft.com/office/drawing/2014/main" id="{97A29967-3155-49AB-BD28-2B9B5A7A4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 y="1698"/>
              <a:ext cx="2880" cy="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8">
            <a:extLst>
              <a:ext uri="{FF2B5EF4-FFF2-40B4-BE49-F238E27FC236}">
                <a16:creationId xmlns:a16="http://schemas.microsoft.com/office/drawing/2014/main" id="{0AEC8C86-2654-4D06-A208-FC38B52AA0B6}"/>
              </a:ext>
            </a:extLst>
          </p:cNvPr>
          <p:cNvGrpSpPr>
            <a:grpSpLocks noChangeAspect="1"/>
          </p:cNvGrpSpPr>
          <p:nvPr/>
        </p:nvGrpSpPr>
        <p:grpSpPr bwMode="auto">
          <a:xfrm>
            <a:off x="2238244" y="3872931"/>
            <a:ext cx="7743956" cy="2665981"/>
            <a:chOff x="1641" y="2473"/>
            <a:chExt cx="4421" cy="1522"/>
          </a:xfrm>
        </p:grpSpPr>
        <p:sp>
          <p:nvSpPr>
            <p:cNvPr id="17" name="AutoShape 7">
              <a:extLst>
                <a:ext uri="{FF2B5EF4-FFF2-40B4-BE49-F238E27FC236}">
                  <a16:creationId xmlns:a16="http://schemas.microsoft.com/office/drawing/2014/main" id="{F7AD304C-6D4B-48F2-B887-78DA5E0D2633}"/>
                </a:ext>
              </a:extLst>
            </p:cNvPr>
            <p:cNvSpPr>
              <a:spLocks noChangeAspect="1" noChangeArrowheads="1" noTextEdit="1"/>
            </p:cNvSpPr>
            <p:nvPr/>
          </p:nvSpPr>
          <p:spPr bwMode="auto">
            <a:xfrm>
              <a:off x="1641" y="2473"/>
              <a:ext cx="4421" cy="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225" name="Picture 9">
              <a:extLst>
                <a:ext uri="{FF2B5EF4-FFF2-40B4-BE49-F238E27FC236}">
                  <a16:creationId xmlns:a16="http://schemas.microsoft.com/office/drawing/2014/main" id="{CC7D9B64-DF23-45B2-87DF-C2BA0A912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 y="2473"/>
              <a:ext cx="4428" cy="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3913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09EC-3A9A-4668-8C32-4218412FE3BA}"/>
              </a:ext>
            </a:extLst>
          </p:cNvPr>
          <p:cNvSpPr>
            <a:spLocks noGrp="1"/>
          </p:cNvSpPr>
          <p:nvPr>
            <p:ph type="title"/>
          </p:nvPr>
        </p:nvSpPr>
        <p:spPr/>
        <p:txBody>
          <a:bodyPr/>
          <a:lstStyle/>
          <a:p>
            <a:r>
              <a:rPr lang="en-US" dirty="0"/>
              <a:t>Stack Applications - Balanced Delimiters</a:t>
            </a:r>
          </a:p>
        </p:txBody>
      </p:sp>
      <p:sp>
        <p:nvSpPr>
          <p:cNvPr id="4" name="Slide Number Placeholder 3">
            <a:extLst>
              <a:ext uri="{FF2B5EF4-FFF2-40B4-BE49-F238E27FC236}">
                <a16:creationId xmlns:a16="http://schemas.microsoft.com/office/drawing/2014/main" id="{D7241B97-9642-4CEB-8030-F7B69A02CF2D}"/>
              </a:ext>
            </a:extLst>
          </p:cNvPr>
          <p:cNvSpPr>
            <a:spLocks noGrp="1"/>
          </p:cNvSpPr>
          <p:nvPr>
            <p:ph type="sldNum" sz="quarter" idx="12"/>
          </p:nvPr>
        </p:nvSpPr>
        <p:spPr/>
        <p:txBody>
          <a:bodyPr/>
          <a:lstStyle/>
          <a:p>
            <a:fld id="{1AD1F45E-4937-46E5-9C1E-39BA4D08C51D}" type="slidenum">
              <a:rPr lang="en-US" smtClean="0"/>
              <a:t>15</a:t>
            </a:fld>
            <a:endParaRPr lang="en-US"/>
          </a:p>
        </p:txBody>
      </p:sp>
      <p:grpSp>
        <p:nvGrpSpPr>
          <p:cNvPr id="7" name="Group 4">
            <a:extLst>
              <a:ext uri="{FF2B5EF4-FFF2-40B4-BE49-F238E27FC236}">
                <a16:creationId xmlns:a16="http://schemas.microsoft.com/office/drawing/2014/main" id="{522A38BE-681E-48F1-B769-C890CADF38CA}"/>
              </a:ext>
            </a:extLst>
          </p:cNvPr>
          <p:cNvGrpSpPr>
            <a:grpSpLocks noChangeAspect="1"/>
          </p:cNvGrpSpPr>
          <p:nvPr/>
        </p:nvGrpSpPr>
        <p:grpSpPr bwMode="auto">
          <a:xfrm>
            <a:off x="838200" y="1536700"/>
            <a:ext cx="8805863" cy="365125"/>
            <a:chOff x="528" y="968"/>
            <a:chExt cx="5547" cy="230"/>
          </a:xfrm>
        </p:grpSpPr>
        <p:sp>
          <p:nvSpPr>
            <p:cNvPr id="8" name="AutoShape 3">
              <a:extLst>
                <a:ext uri="{FF2B5EF4-FFF2-40B4-BE49-F238E27FC236}">
                  <a16:creationId xmlns:a16="http://schemas.microsoft.com/office/drawing/2014/main" id="{9A7C534E-D784-4757-B4F4-4564BDD43CCE}"/>
                </a:ext>
              </a:extLst>
            </p:cNvPr>
            <p:cNvSpPr>
              <a:spLocks noChangeAspect="1" noChangeArrowheads="1" noTextEdit="1"/>
            </p:cNvSpPr>
            <p:nvPr/>
          </p:nvSpPr>
          <p:spPr bwMode="auto">
            <a:xfrm>
              <a:off x="528" y="968"/>
              <a:ext cx="554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a:extLst>
                <a:ext uri="{FF2B5EF4-FFF2-40B4-BE49-F238E27FC236}">
                  <a16:creationId xmlns:a16="http://schemas.microsoft.com/office/drawing/2014/main" id="{0611DC74-9A85-42FE-B5FF-AA65406AA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968"/>
              <a:ext cx="555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8">
            <a:extLst>
              <a:ext uri="{FF2B5EF4-FFF2-40B4-BE49-F238E27FC236}">
                <a16:creationId xmlns:a16="http://schemas.microsoft.com/office/drawing/2014/main" id="{42297A3B-0F1D-4D4D-8FD1-756DF8A34BBA}"/>
              </a:ext>
            </a:extLst>
          </p:cNvPr>
          <p:cNvGrpSpPr>
            <a:grpSpLocks noChangeAspect="1"/>
          </p:cNvGrpSpPr>
          <p:nvPr/>
        </p:nvGrpSpPr>
        <p:grpSpPr bwMode="auto">
          <a:xfrm>
            <a:off x="838200" y="1909146"/>
            <a:ext cx="7910513" cy="4735512"/>
            <a:chOff x="528" y="1237"/>
            <a:chExt cx="4983" cy="2983"/>
          </a:xfrm>
        </p:grpSpPr>
        <p:sp>
          <p:nvSpPr>
            <p:cNvPr id="12" name="AutoShape 7">
              <a:extLst>
                <a:ext uri="{FF2B5EF4-FFF2-40B4-BE49-F238E27FC236}">
                  <a16:creationId xmlns:a16="http://schemas.microsoft.com/office/drawing/2014/main" id="{7B64D403-C425-49FA-B9EC-9F024FB84E2F}"/>
                </a:ext>
              </a:extLst>
            </p:cNvPr>
            <p:cNvSpPr>
              <a:spLocks noChangeAspect="1" noChangeArrowheads="1" noTextEdit="1"/>
            </p:cNvSpPr>
            <p:nvPr/>
          </p:nvSpPr>
          <p:spPr bwMode="auto">
            <a:xfrm>
              <a:off x="528" y="1237"/>
              <a:ext cx="4983" cy="2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7" name="Picture 9">
              <a:extLst>
                <a:ext uri="{FF2B5EF4-FFF2-40B4-BE49-F238E27FC236}">
                  <a16:creationId xmlns:a16="http://schemas.microsoft.com/office/drawing/2014/main" id="{81F2BF87-9E90-488D-8F00-67A437370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237"/>
              <a:ext cx="4990" cy="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40738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322B-6E24-406D-AA1A-CA28ADAC3554}"/>
              </a:ext>
            </a:extLst>
          </p:cNvPr>
          <p:cNvSpPr>
            <a:spLocks noGrp="1"/>
          </p:cNvSpPr>
          <p:nvPr>
            <p:ph type="title"/>
          </p:nvPr>
        </p:nvSpPr>
        <p:spPr/>
        <p:txBody>
          <a:bodyPr/>
          <a:lstStyle/>
          <a:p>
            <a:r>
              <a:rPr lang="en-US" dirty="0"/>
              <a:t>Evaluating Postfix Expressions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089944-ECD4-4234-8E58-40134941725D}"/>
                  </a:ext>
                </a:extLst>
              </p:cNvPr>
              <p:cNvSpPr>
                <a:spLocks noGrp="1"/>
              </p:cNvSpPr>
              <p:nvPr>
                <p:ph idx="1"/>
              </p:nvPr>
            </p:nvSpPr>
            <p:spPr/>
            <p:txBody>
              <a:bodyPr/>
              <a:lstStyle/>
              <a:p>
                <a:r>
                  <a:rPr lang="en-US" dirty="0"/>
                  <a:t>Infix notation</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a14:m>
                <a:endParaRPr lang="en-US" dirty="0"/>
              </a:p>
              <a:p>
                <a:pPr lvl="1"/>
                <a:r>
                  <a:rPr lang="en-US" dirty="0"/>
                  <a:t>Natural way or writing math expressions</a:t>
                </a:r>
              </a:p>
              <a:p>
                <a:pPr lvl="1"/>
                <a:r>
                  <a:rPr lang="en-US" dirty="0"/>
                  <a:t>Easy to understand by human beings </a:t>
                </a:r>
              </a:p>
              <a:p>
                <a:pPr lvl="1"/>
                <a:r>
                  <a:rPr lang="en-US" dirty="0"/>
                  <a:t>Apply BODMAS Rule</a:t>
                </a:r>
              </a:p>
              <a:p>
                <a:r>
                  <a:rPr lang="en-US" dirty="0"/>
                  <a:t>Prefix Notation</a:t>
                </a:r>
              </a:p>
              <a:p>
                <a:pPr lvl="1"/>
                <a:r>
                  <a:rPr lang="en-US" dirty="0"/>
                  <a:t>+\CD*AB</a:t>
                </a:r>
              </a:p>
              <a:p>
                <a:r>
                  <a:rPr lang="en-US" dirty="0"/>
                  <a:t>Postfix Notation</a:t>
                </a:r>
              </a:p>
              <a:p>
                <a:pPr lvl="1"/>
                <a:r>
                  <a:rPr lang="en-US" dirty="0"/>
                  <a:t>AB*CD/+</a:t>
                </a:r>
              </a:p>
            </p:txBody>
          </p:sp>
        </mc:Choice>
        <mc:Fallback xmlns="">
          <p:sp>
            <p:nvSpPr>
              <p:cNvPr id="3" name="Content Placeholder 2">
                <a:extLst>
                  <a:ext uri="{FF2B5EF4-FFF2-40B4-BE49-F238E27FC236}">
                    <a16:creationId xmlns:a16="http://schemas.microsoft.com/office/drawing/2014/main" id="{BB089944-ECD4-4234-8E58-40134941725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06FFABD-0426-44C0-AB00-E4D160268053}"/>
              </a:ext>
            </a:extLst>
          </p:cNvPr>
          <p:cNvSpPr>
            <a:spLocks noGrp="1"/>
          </p:cNvSpPr>
          <p:nvPr>
            <p:ph type="sldNum" sz="quarter" idx="12"/>
          </p:nvPr>
        </p:nvSpPr>
        <p:spPr/>
        <p:txBody>
          <a:bodyPr/>
          <a:lstStyle/>
          <a:p>
            <a:fld id="{1AD1F45E-4937-46E5-9C1E-39BA4D08C51D}" type="slidenum">
              <a:rPr lang="en-US" smtClean="0"/>
              <a:t>16</a:t>
            </a:fld>
            <a:endParaRPr lang="en-US"/>
          </a:p>
        </p:txBody>
      </p:sp>
    </p:spTree>
    <p:extLst>
      <p:ext uri="{BB962C8B-B14F-4D97-AF65-F5344CB8AC3E}">
        <p14:creationId xmlns:p14="http://schemas.microsoft.com/office/powerpoint/2010/main" val="3717632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1FA9-1C2C-4625-B268-6E44CF41B052}"/>
              </a:ext>
            </a:extLst>
          </p:cNvPr>
          <p:cNvSpPr>
            <a:spLocks noGrp="1"/>
          </p:cNvSpPr>
          <p:nvPr>
            <p:ph type="title"/>
          </p:nvPr>
        </p:nvSpPr>
        <p:spPr/>
        <p:txBody>
          <a:bodyPr/>
          <a:lstStyle/>
          <a:p>
            <a:r>
              <a:rPr lang="en-US" dirty="0"/>
              <a:t>Converting from Infix to Postfix</a:t>
            </a:r>
          </a:p>
        </p:txBody>
      </p:sp>
      <p:sp>
        <p:nvSpPr>
          <p:cNvPr id="3" name="Content Placeholder 2">
            <a:extLst>
              <a:ext uri="{FF2B5EF4-FFF2-40B4-BE49-F238E27FC236}">
                <a16:creationId xmlns:a16="http://schemas.microsoft.com/office/drawing/2014/main" id="{25E933BD-2BA8-45BA-BB04-30297CB6FA3F}"/>
              </a:ext>
            </a:extLst>
          </p:cNvPr>
          <p:cNvSpPr>
            <a:spLocks noGrp="1"/>
          </p:cNvSpPr>
          <p:nvPr>
            <p:ph idx="1"/>
          </p:nvPr>
        </p:nvSpPr>
        <p:spPr/>
        <p:txBody>
          <a:bodyPr>
            <a:normAutofit fontScale="77500" lnSpcReduction="20000"/>
          </a:bodyPr>
          <a:lstStyle/>
          <a:p>
            <a:pPr marL="514350" indent="-514350" algn="l">
              <a:buFont typeface="+mj-lt"/>
              <a:buAutoNum type="arabicPeriod"/>
            </a:pPr>
            <a:r>
              <a:rPr lang="en-US" b="0" i="0" dirty="0">
                <a:solidFill>
                  <a:srgbClr val="000000"/>
                </a:solidFill>
                <a:effectLst/>
                <a:latin typeface="var(--secondary-font-family)"/>
              </a:rPr>
              <a:t>Scan input string from left to right character by character.</a:t>
            </a:r>
          </a:p>
          <a:p>
            <a:pPr marL="514350" indent="-514350" algn="l">
              <a:buFont typeface="+mj-lt"/>
              <a:buAutoNum type="arabicPeriod"/>
            </a:pPr>
            <a:r>
              <a:rPr lang="en-US" b="0" i="0" dirty="0">
                <a:solidFill>
                  <a:srgbClr val="000000"/>
                </a:solidFill>
                <a:effectLst/>
                <a:latin typeface="var(--secondary-font-family)"/>
              </a:rPr>
              <a:t>If the character is an operand, put it into output stack.</a:t>
            </a:r>
          </a:p>
          <a:p>
            <a:pPr marL="514350" indent="-514350" algn="l">
              <a:buFont typeface="+mj-lt"/>
              <a:buAutoNum type="arabicPeriod"/>
            </a:pPr>
            <a:r>
              <a:rPr lang="en-US" b="0" i="0" dirty="0">
                <a:solidFill>
                  <a:srgbClr val="000000"/>
                </a:solidFill>
                <a:effectLst/>
                <a:latin typeface="var(--secondary-font-family)"/>
              </a:rPr>
              <a:t>If the character is an operator and operator's stack is empty, push operator into operators' stack.</a:t>
            </a:r>
          </a:p>
          <a:p>
            <a:pPr marL="514350" indent="-514350" algn="l">
              <a:buFont typeface="+mj-lt"/>
              <a:buAutoNum type="arabicPeriod"/>
            </a:pPr>
            <a:r>
              <a:rPr lang="en-US" b="0" i="0" dirty="0">
                <a:solidFill>
                  <a:srgbClr val="000000"/>
                </a:solidFill>
                <a:effectLst/>
                <a:latin typeface="var(--secondary-font-family)"/>
              </a:rPr>
              <a:t>If the operator's stack is not empty, there may be following possibilities.</a:t>
            </a:r>
          </a:p>
          <a:p>
            <a:pPr marL="914400" lvl="1" indent="-457200" algn="l">
              <a:buFont typeface="+mj-lt"/>
              <a:buAutoNum type="arabicPeriod"/>
            </a:pPr>
            <a:r>
              <a:rPr lang="en-US" b="0" i="0" dirty="0">
                <a:solidFill>
                  <a:srgbClr val="000000"/>
                </a:solidFill>
                <a:effectLst/>
                <a:latin typeface="var(--secondary-font-family)"/>
              </a:rPr>
              <a:t>If the precedence of scanned operator is greater than the topmost operator of operator's stack, push this operator into operand's stack.</a:t>
            </a:r>
          </a:p>
          <a:p>
            <a:pPr marL="914400" lvl="1" indent="-457200" algn="l">
              <a:buFont typeface="+mj-lt"/>
              <a:buAutoNum type="arabicPeriod"/>
            </a:pPr>
            <a:r>
              <a:rPr lang="en-US" b="0" i="0" dirty="0">
                <a:solidFill>
                  <a:srgbClr val="000000"/>
                </a:solidFill>
                <a:effectLst/>
                <a:latin typeface="var(--secondary-font-family)"/>
              </a:rPr>
              <a:t>If the precedence of scanned operator is less than or equal to the topmost operator of operator's stack, pop the operators from operand's stack until we find a low precedence operator than the scanned character. Never pop out (</a:t>
            </a:r>
            <a:r>
              <a:rPr lang="en-US" b="1" i="0" dirty="0">
                <a:solidFill>
                  <a:srgbClr val="000000"/>
                </a:solidFill>
                <a:effectLst/>
                <a:latin typeface="var(--secondary-font-family)"/>
              </a:rPr>
              <a:t> '(' </a:t>
            </a:r>
            <a:r>
              <a:rPr lang="en-US" b="0" i="0" dirty="0">
                <a:solidFill>
                  <a:srgbClr val="000000"/>
                </a:solidFill>
                <a:effectLst/>
                <a:latin typeface="var(--secondary-font-family)"/>
              </a:rPr>
              <a:t>) or (</a:t>
            </a:r>
            <a:r>
              <a:rPr lang="en-US" b="1" i="0" dirty="0">
                <a:solidFill>
                  <a:srgbClr val="000000"/>
                </a:solidFill>
                <a:effectLst/>
                <a:latin typeface="var(--secondary-font-family)"/>
              </a:rPr>
              <a:t> ')' </a:t>
            </a:r>
            <a:r>
              <a:rPr lang="en-US" b="0" i="0" dirty="0">
                <a:solidFill>
                  <a:srgbClr val="000000"/>
                </a:solidFill>
                <a:effectLst/>
                <a:latin typeface="var(--secondary-font-family)"/>
              </a:rPr>
              <a:t>) whatever may be the precedence level of scanned character.</a:t>
            </a:r>
          </a:p>
          <a:p>
            <a:pPr marL="914400" lvl="1" indent="-457200" algn="l">
              <a:buFont typeface="+mj-lt"/>
              <a:buAutoNum type="arabicPeriod"/>
            </a:pPr>
            <a:r>
              <a:rPr lang="en-US" b="0" i="0" dirty="0">
                <a:solidFill>
                  <a:srgbClr val="000000"/>
                </a:solidFill>
                <a:effectLst/>
                <a:latin typeface="var(--secondary-font-family)"/>
              </a:rPr>
              <a:t>If the character is opening round bracket (</a:t>
            </a:r>
            <a:r>
              <a:rPr lang="en-US" b="1" i="0" dirty="0">
                <a:solidFill>
                  <a:srgbClr val="000000"/>
                </a:solidFill>
                <a:effectLst/>
                <a:latin typeface="var(--secondary-font-family)"/>
              </a:rPr>
              <a:t> '(' </a:t>
            </a:r>
            <a:r>
              <a:rPr lang="en-US" b="0" i="0" dirty="0">
                <a:solidFill>
                  <a:srgbClr val="000000"/>
                </a:solidFill>
                <a:effectLst/>
                <a:latin typeface="var(--secondary-font-family)"/>
              </a:rPr>
              <a:t>), push it into operator's stack.</a:t>
            </a:r>
          </a:p>
          <a:p>
            <a:pPr marL="914400" lvl="1" indent="-457200" algn="l">
              <a:buFont typeface="+mj-lt"/>
              <a:buAutoNum type="arabicPeriod"/>
            </a:pPr>
            <a:r>
              <a:rPr lang="en-US" b="0" i="0" dirty="0">
                <a:solidFill>
                  <a:srgbClr val="000000"/>
                </a:solidFill>
                <a:effectLst/>
                <a:latin typeface="var(--secondary-font-family)"/>
              </a:rPr>
              <a:t>If the character is closing round bracket (</a:t>
            </a:r>
            <a:r>
              <a:rPr lang="en-US" b="1" i="0" dirty="0">
                <a:solidFill>
                  <a:srgbClr val="000000"/>
                </a:solidFill>
                <a:effectLst/>
                <a:latin typeface="var(--secondary-font-family)"/>
              </a:rPr>
              <a:t> ')' </a:t>
            </a:r>
            <a:r>
              <a:rPr lang="en-US" b="0" i="0" dirty="0">
                <a:solidFill>
                  <a:srgbClr val="000000"/>
                </a:solidFill>
                <a:effectLst/>
                <a:latin typeface="var(--secondary-font-family)"/>
              </a:rPr>
              <a:t>), pop out operators from operator's stack until we find an opening bracket (</a:t>
            </a:r>
            <a:r>
              <a:rPr lang="en-US" b="1" i="0" dirty="0">
                <a:solidFill>
                  <a:srgbClr val="000000"/>
                </a:solidFill>
                <a:effectLst/>
                <a:latin typeface="var(--secondary-font-family)"/>
              </a:rPr>
              <a:t>'('</a:t>
            </a:r>
            <a:r>
              <a:rPr lang="en-US" b="0" i="0" dirty="0">
                <a:solidFill>
                  <a:srgbClr val="000000"/>
                </a:solidFill>
                <a:effectLst/>
                <a:latin typeface="var(--secondary-font-family)"/>
              </a:rPr>
              <a:t> ).</a:t>
            </a:r>
          </a:p>
          <a:p>
            <a:pPr marL="914400" lvl="1" indent="-457200" algn="l">
              <a:buFont typeface="+mj-lt"/>
              <a:buAutoNum type="arabicPeriod"/>
            </a:pPr>
            <a:r>
              <a:rPr lang="en-US" b="0" i="0" dirty="0">
                <a:solidFill>
                  <a:srgbClr val="000000"/>
                </a:solidFill>
                <a:effectLst/>
                <a:latin typeface="var(--secondary-font-family)"/>
              </a:rPr>
              <a:t>Now pop out all the remaining operators from the operator's stack and push into output stack.</a:t>
            </a:r>
          </a:p>
        </p:txBody>
      </p:sp>
      <p:sp>
        <p:nvSpPr>
          <p:cNvPr id="4" name="Slide Number Placeholder 3">
            <a:extLst>
              <a:ext uri="{FF2B5EF4-FFF2-40B4-BE49-F238E27FC236}">
                <a16:creationId xmlns:a16="http://schemas.microsoft.com/office/drawing/2014/main" id="{9B78C912-6C71-470E-8B18-64606A950C3A}"/>
              </a:ext>
            </a:extLst>
          </p:cNvPr>
          <p:cNvSpPr>
            <a:spLocks noGrp="1"/>
          </p:cNvSpPr>
          <p:nvPr>
            <p:ph type="sldNum" sz="quarter" idx="12"/>
          </p:nvPr>
        </p:nvSpPr>
        <p:spPr/>
        <p:txBody>
          <a:bodyPr/>
          <a:lstStyle/>
          <a:p>
            <a:fld id="{1AD1F45E-4937-46E5-9C1E-39BA4D08C51D}" type="slidenum">
              <a:rPr lang="en-US" smtClean="0"/>
              <a:t>17</a:t>
            </a:fld>
            <a:endParaRPr lang="en-US"/>
          </a:p>
        </p:txBody>
      </p:sp>
    </p:spTree>
    <p:extLst>
      <p:ext uri="{BB962C8B-B14F-4D97-AF65-F5344CB8AC3E}">
        <p14:creationId xmlns:p14="http://schemas.microsoft.com/office/powerpoint/2010/main" val="341557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1FA9-1C2C-4625-B268-6E44CF41B052}"/>
              </a:ext>
            </a:extLst>
          </p:cNvPr>
          <p:cNvSpPr>
            <a:spLocks noGrp="1"/>
          </p:cNvSpPr>
          <p:nvPr>
            <p:ph type="title"/>
          </p:nvPr>
        </p:nvSpPr>
        <p:spPr/>
        <p:txBody>
          <a:bodyPr/>
          <a:lstStyle/>
          <a:p>
            <a:r>
              <a:rPr lang="en-US" dirty="0"/>
              <a:t>Converting from Infix to Postfix</a:t>
            </a:r>
          </a:p>
        </p:txBody>
      </p:sp>
      <p:sp>
        <p:nvSpPr>
          <p:cNvPr id="4" name="Slide Number Placeholder 3">
            <a:extLst>
              <a:ext uri="{FF2B5EF4-FFF2-40B4-BE49-F238E27FC236}">
                <a16:creationId xmlns:a16="http://schemas.microsoft.com/office/drawing/2014/main" id="{9B78C912-6C71-470E-8B18-64606A950C3A}"/>
              </a:ext>
            </a:extLst>
          </p:cNvPr>
          <p:cNvSpPr>
            <a:spLocks noGrp="1"/>
          </p:cNvSpPr>
          <p:nvPr>
            <p:ph type="sldNum" sz="quarter" idx="12"/>
          </p:nvPr>
        </p:nvSpPr>
        <p:spPr/>
        <p:txBody>
          <a:bodyPr/>
          <a:lstStyle/>
          <a:p>
            <a:fld id="{1AD1F45E-4937-46E5-9C1E-39BA4D08C51D}" type="slidenum">
              <a:rPr lang="en-US" smtClean="0"/>
              <a:t>18</a:t>
            </a:fld>
            <a:endParaRPr lang="en-US"/>
          </a:p>
        </p:txBody>
      </p:sp>
      <p:graphicFrame>
        <p:nvGraphicFramePr>
          <p:cNvPr id="5" name="Table 4">
            <a:extLst>
              <a:ext uri="{FF2B5EF4-FFF2-40B4-BE49-F238E27FC236}">
                <a16:creationId xmlns:a16="http://schemas.microsoft.com/office/drawing/2014/main" id="{28CD5655-9DD8-4B65-85A7-FABD50F98B4C}"/>
              </a:ext>
            </a:extLst>
          </p:cNvPr>
          <p:cNvGraphicFramePr>
            <a:graphicFrameLocks noGrp="1"/>
          </p:cNvGraphicFramePr>
          <p:nvPr>
            <p:extLst>
              <p:ext uri="{D42A27DB-BD31-4B8C-83A1-F6EECF244321}">
                <p14:modId xmlns:p14="http://schemas.microsoft.com/office/powerpoint/2010/main" val="1054738886"/>
              </p:ext>
            </p:extLst>
          </p:nvPr>
        </p:nvGraphicFramePr>
        <p:xfrm>
          <a:off x="1628109" y="1825624"/>
          <a:ext cx="8935784" cy="4576286"/>
        </p:xfrm>
        <a:graphic>
          <a:graphicData uri="http://schemas.openxmlformats.org/drawingml/2006/table">
            <a:tbl>
              <a:tblPr>
                <a:tableStyleId>{5940675A-B579-460E-94D1-54222C63F5DA}</a:tableStyleId>
              </a:tblPr>
              <a:tblGrid>
                <a:gridCol w="2233946">
                  <a:extLst>
                    <a:ext uri="{9D8B030D-6E8A-4147-A177-3AD203B41FA5}">
                      <a16:colId xmlns:a16="http://schemas.microsoft.com/office/drawing/2014/main" val="590344450"/>
                    </a:ext>
                  </a:extLst>
                </a:gridCol>
                <a:gridCol w="2233946">
                  <a:extLst>
                    <a:ext uri="{9D8B030D-6E8A-4147-A177-3AD203B41FA5}">
                      <a16:colId xmlns:a16="http://schemas.microsoft.com/office/drawing/2014/main" val="396645866"/>
                    </a:ext>
                  </a:extLst>
                </a:gridCol>
                <a:gridCol w="2233946">
                  <a:extLst>
                    <a:ext uri="{9D8B030D-6E8A-4147-A177-3AD203B41FA5}">
                      <a16:colId xmlns:a16="http://schemas.microsoft.com/office/drawing/2014/main" val="2208695163"/>
                    </a:ext>
                  </a:extLst>
                </a:gridCol>
                <a:gridCol w="2233946">
                  <a:extLst>
                    <a:ext uri="{9D8B030D-6E8A-4147-A177-3AD203B41FA5}">
                      <a16:colId xmlns:a16="http://schemas.microsoft.com/office/drawing/2014/main" val="257440811"/>
                    </a:ext>
                  </a:extLst>
                </a:gridCol>
              </a:tblGrid>
              <a:tr h="310810">
                <a:tc>
                  <a:txBody>
                    <a:bodyPr/>
                    <a:lstStyle/>
                    <a:p>
                      <a:pPr algn="ctr"/>
                      <a:r>
                        <a:rPr lang="en-US" sz="1800" b="1" dirty="0">
                          <a:effectLst/>
                        </a:rPr>
                        <a:t>Scan Sequence</a:t>
                      </a:r>
                    </a:p>
                  </a:txBody>
                  <a:tcPr marL="77702" marR="77702" marT="38851" marB="38851" anchor="ctr"/>
                </a:tc>
                <a:tc>
                  <a:txBody>
                    <a:bodyPr/>
                    <a:lstStyle/>
                    <a:p>
                      <a:pPr algn="ctr"/>
                      <a:r>
                        <a:rPr lang="en-US" sz="1800" b="1" dirty="0">
                          <a:effectLst/>
                        </a:rPr>
                        <a:t>Input String</a:t>
                      </a:r>
                    </a:p>
                  </a:txBody>
                  <a:tcPr marL="77702" marR="77702" marT="38851" marB="38851" anchor="ctr"/>
                </a:tc>
                <a:tc>
                  <a:txBody>
                    <a:bodyPr/>
                    <a:lstStyle/>
                    <a:p>
                      <a:pPr algn="ctr"/>
                      <a:r>
                        <a:rPr lang="en-US" sz="1800" b="1">
                          <a:effectLst/>
                        </a:rPr>
                        <a:t>Output Stack</a:t>
                      </a:r>
                    </a:p>
                  </a:txBody>
                  <a:tcPr marL="77702" marR="77702" marT="38851" marB="38851" anchor="ctr"/>
                </a:tc>
                <a:tc>
                  <a:txBody>
                    <a:bodyPr/>
                    <a:lstStyle/>
                    <a:p>
                      <a:pPr algn="ctr"/>
                      <a:r>
                        <a:rPr lang="en-US" sz="1800" b="1" dirty="0">
                          <a:effectLst/>
                        </a:rPr>
                        <a:t>Operator Stack</a:t>
                      </a:r>
                    </a:p>
                  </a:txBody>
                  <a:tcPr marL="77702" marR="77702" marT="38851" marB="38851" anchor="ctr"/>
                </a:tc>
                <a:extLst>
                  <a:ext uri="{0D108BD9-81ED-4DB2-BD59-A6C34878D82A}">
                    <a16:rowId xmlns:a16="http://schemas.microsoft.com/office/drawing/2014/main" val="1098581720"/>
                  </a:ext>
                </a:extLst>
              </a:tr>
              <a:tr h="310810">
                <a:tc>
                  <a:txBody>
                    <a:bodyPr/>
                    <a:lstStyle/>
                    <a:p>
                      <a:pPr algn="ctr"/>
                      <a:r>
                        <a:rPr lang="en-US" sz="1800" dirty="0">
                          <a:effectLst/>
                        </a:rPr>
                        <a:t>1</a:t>
                      </a:r>
                    </a:p>
                  </a:txBody>
                  <a:tcPr marL="77702" marR="77702" marT="38851" marB="38851" anchor="ctr"/>
                </a:tc>
                <a:tc>
                  <a:txBody>
                    <a:bodyPr/>
                    <a:lstStyle/>
                    <a:p>
                      <a:pPr algn="ctr"/>
                      <a:r>
                        <a:rPr lang="en-US" sz="1800" dirty="0">
                          <a:effectLst/>
                        </a:rPr>
                        <a:t>A+B*C/(E-F)</a:t>
                      </a:r>
                    </a:p>
                  </a:txBody>
                  <a:tcPr marL="77702" marR="77702" marT="38851" marB="38851" anchor="ctr"/>
                </a:tc>
                <a:tc>
                  <a:txBody>
                    <a:bodyPr/>
                    <a:lstStyle/>
                    <a:p>
                      <a:pPr algn="ctr"/>
                      <a:r>
                        <a:rPr lang="en-US" sz="1800" dirty="0">
                          <a:effectLst/>
                        </a:rPr>
                        <a:t>A</a:t>
                      </a:r>
                    </a:p>
                  </a:txBody>
                  <a:tcPr marL="77702" marR="77702" marT="38851" marB="38851" anchor="ctr"/>
                </a:tc>
                <a:tc>
                  <a:txBody>
                    <a:bodyPr/>
                    <a:lstStyle/>
                    <a:p>
                      <a:pPr algn="ctr"/>
                      <a:endParaRPr lang="en-US" sz="1800">
                        <a:effectLst/>
                      </a:endParaRPr>
                    </a:p>
                  </a:txBody>
                  <a:tcPr marL="77702" marR="77702" marT="38851" marB="38851" anchor="ctr"/>
                </a:tc>
                <a:extLst>
                  <a:ext uri="{0D108BD9-81ED-4DB2-BD59-A6C34878D82A}">
                    <a16:rowId xmlns:a16="http://schemas.microsoft.com/office/drawing/2014/main" val="1113532544"/>
                  </a:ext>
                </a:extLst>
              </a:tr>
              <a:tr h="310810">
                <a:tc>
                  <a:txBody>
                    <a:bodyPr/>
                    <a:lstStyle/>
                    <a:p>
                      <a:pPr algn="ctr"/>
                      <a:r>
                        <a:rPr lang="en-US" sz="1800" dirty="0">
                          <a:effectLst/>
                        </a:rPr>
                        <a:t>2</a:t>
                      </a:r>
                    </a:p>
                  </a:txBody>
                  <a:tcPr marL="77702" marR="77702" marT="38851" marB="38851" anchor="ctr"/>
                </a:tc>
                <a:tc>
                  <a:txBody>
                    <a:bodyPr/>
                    <a:lstStyle/>
                    <a:p>
                      <a:pPr algn="ctr"/>
                      <a:r>
                        <a:rPr lang="en-US" sz="1800">
                          <a:effectLst/>
                        </a:rPr>
                        <a:t>A+B*C/(E-F)</a:t>
                      </a:r>
                    </a:p>
                  </a:txBody>
                  <a:tcPr marL="77702" marR="77702" marT="38851" marB="38851" anchor="ctr"/>
                </a:tc>
                <a:tc>
                  <a:txBody>
                    <a:bodyPr/>
                    <a:lstStyle/>
                    <a:p>
                      <a:pPr algn="ctr"/>
                      <a:r>
                        <a:rPr lang="en-US" sz="1800">
                          <a:effectLst/>
                        </a:rPr>
                        <a:t>A</a:t>
                      </a:r>
                    </a:p>
                  </a:txBody>
                  <a:tcPr marL="77702" marR="77702" marT="38851" marB="38851" anchor="ctr"/>
                </a:tc>
                <a:tc>
                  <a:txBody>
                    <a:bodyPr/>
                    <a:lstStyle/>
                    <a:p>
                      <a:pPr algn="ctr"/>
                      <a:r>
                        <a:rPr lang="en-US" sz="1800" dirty="0">
                          <a:effectLst/>
                        </a:rPr>
                        <a:t>+</a:t>
                      </a:r>
                    </a:p>
                  </a:txBody>
                  <a:tcPr marL="77702" marR="77702" marT="38851" marB="38851" anchor="ctr"/>
                </a:tc>
                <a:extLst>
                  <a:ext uri="{0D108BD9-81ED-4DB2-BD59-A6C34878D82A}">
                    <a16:rowId xmlns:a16="http://schemas.microsoft.com/office/drawing/2014/main" val="650090301"/>
                  </a:ext>
                </a:extLst>
              </a:tr>
              <a:tr h="310810">
                <a:tc>
                  <a:txBody>
                    <a:bodyPr/>
                    <a:lstStyle/>
                    <a:p>
                      <a:pPr algn="ctr"/>
                      <a:r>
                        <a:rPr lang="en-US" sz="1800" dirty="0">
                          <a:effectLst/>
                        </a:rPr>
                        <a:t>3</a:t>
                      </a:r>
                    </a:p>
                  </a:txBody>
                  <a:tcPr marL="77702" marR="77702" marT="38851" marB="38851" anchor="ctr"/>
                </a:tc>
                <a:tc>
                  <a:txBody>
                    <a:bodyPr/>
                    <a:lstStyle/>
                    <a:p>
                      <a:pPr algn="ctr"/>
                      <a:r>
                        <a:rPr lang="en-US" sz="1800" dirty="0">
                          <a:effectLst/>
                        </a:rPr>
                        <a:t>A+B*C/(E-F)</a:t>
                      </a:r>
                    </a:p>
                  </a:txBody>
                  <a:tcPr marL="77702" marR="77702" marT="38851" marB="38851" anchor="ctr"/>
                </a:tc>
                <a:tc>
                  <a:txBody>
                    <a:bodyPr/>
                    <a:lstStyle/>
                    <a:p>
                      <a:pPr algn="ctr"/>
                      <a:r>
                        <a:rPr lang="en-US" sz="1800" dirty="0">
                          <a:effectLst/>
                        </a:rPr>
                        <a:t>AB</a:t>
                      </a:r>
                    </a:p>
                  </a:txBody>
                  <a:tcPr marL="77702" marR="77702" marT="38851" marB="38851" anchor="ctr"/>
                </a:tc>
                <a:tc>
                  <a:txBody>
                    <a:bodyPr/>
                    <a:lstStyle/>
                    <a:p>
                      <a:pPr algn="ctr"/>
                      <a:r>
                        <a:rPr lang="en-US" sz="1800">
                          <a:effectLst/>
                        </a:rPr>
                        <a:t>+</a:t>
                      </a:r>
                    </a:p>
                  </a:txBody>
                  <a:tcPr marL="77702" marR="77702" marT="38851" marB="38851" anchor="ctr"/>
                </a:tc>
                <a:extLst>
                  <a:ext uri="{0D108BD9-81ED-4DB2-BD59-A6C34878D82A}">
                    <a16:rowId xmlns:a16="http://schemas.microsoft.com/office/drawing/2014/main" val="2066305711"/>
                  </a:ext>
                </a:extLst>
              </a:tr>
              <a:tr h="310810">
                <a:tc>
                  <a:txBody>
                    <a:bodyPr/>
                    <a:lstStyle/>
                    <a:p>
                      <a:pPr algn="ctr"/>
                      <a:r>
                        <a:rPr lang="en-US" sz="1800" dirty="0">
                          <a:effectLst/>
                        </a:rPr>
                        <a:t>4</a:t>
                      </a:r>
                    </a:p>
                  </a:txBody>
                  <a:tcPr marL="77702" marR="77702" marT="38851" marB="38851" anchor="ctr"/>
                </a:tc>
                <a:tc>
                  <a:txBody>
                    <a:bodyPr/>
                    <a:lstStyle/>
                    <a:p>
                      <a:pPr algn="ctr"/>
                      <a:r>
                        <a:rPr lang="en-US" sz="1800" dirty="0">
                          <a:effectLst/>
                        </a:rPr>
                        <a:t>A+B*C/(E-F)</a:t>
                      </a:r>
                    </a:p>
                  </a:txBody>
                  <a:tcPr marL="77702" marR="77702" marT="38851" marB="38851" anchor="ctr"/>
                </a:tc>
                <a:tc>
                  <a:txBody>
                    <a:bodyPr/>
                    <a:lstStyle/>
                    <a:p>
                      <a:pPr algn="ctr"/>
                      <a:r>
                        <a:rPr lang="en-US" sz="1800">
                          <a:effectLst/>
                        </a:rPr>
                        <a:t>AB</a:t>
                      </a:r>
                    </a:p>
                  </a:txBody>
                  <a:tcPr marL="77702" marR="77702" marT="38851" marB="38851" anchor="ctr"/>
                </a:tc>
                <a:tc>
                  <a:txBody>
                    <a:bodyPr/>
                    <a:lstStyle/>
                    <a:p>
                      <a:pPr algn="ctr"/>
                      <a:r>
                        <a:rPr lang="en-US" sz="1800">
                          <a:effectLst/>
                        </a:rPr>
                        <a:t>+*</a:t>
                      </a:r>
                    </a:p>
                  </a:txBody>
                  <a:tcPr marL="77702" marR="77702" marT="38851" marB="38851" anchor="ctr"/>
                </a:tc>
                <a:extLst>
                  <a:ext uri="{0D108BD9-81ED-4DB2-BD59-A6C34878D82A}">
                    <a16:rowId xmlns:a16="http://schemas.microsoft.com/office/drawing/2014/main" val="1069343069"/>
                  </a:ext>
                </a:extLst>
              </a:tr>
              <a:tr h="310810">
                <a:tc>
                  <a:txBody>
                    <a:bodyPr/>
                    <a:lstStyle/>
                    <a:p>
                      <a:pPr algn="ctr"/>
                      <a:r>
                        <a:rPr lang="en-US" sz="1800" dirty="0">
                          <a:effectLst/>
                        </a:rPr>
                        <a:t>5</a:t>
                      </a:r>
                    </a:p>
                  </a:txBody>
                  <a:tcPr marL="77702" marR="77702" marT="38851" marB="38851" anchor="ctr"/>
                </a:tc>
                <a:tc>
                  <a:txBody>
                    <a:bodyPr/>
                    <a:lstStyle/>
                    <a:p>
                      <a:pPr algn="ctr"/>
                      <a:r>
                        <a:rPr lang="en-US" sz="1800">
                          <a:effectLst/>
                        </a:rPr>
                        <a:t>A+B*C/(E-F)</a:t>
                      </a:r>
                    </a:p>
                  </a:txBody>
                  <a:tcPr marL="77702" marR="77702" marT="38851" marB="38851" anchor="ctr"/>
                </a:tc>
                <a:tc>
                  <a:txBody>
                    <a:bodyPr/>
                    <a:lstStyle/>
                    <a:p>
                      <a:pPr algn="ctr"/>
                      <a:r>
                        <a:rPr lang="en-US" sz="1800">
                          <a:effectLst/>
                        </a:rPr>
                        <a:t>ABC</a:t>
                      </a:r>
                    </a:p>
                  </a:txBody>
                  <a:tcPr marL="77702" marR="77702" marT="38851" marB="38851" anchor="ctr"/>
                </a:tc>
                <a:tc>
                  <a:txBody>
                    <a:bodyPr/>
                    <a:lstStyle/>
                    <a:p>
                      <a:pPr algn="ctr"/>
                      <a:r>
                        <a:rPr lang="en-US" sz="1800">
                          <a:effectLst/>
                        </a:rPr>
                        <a:t>+*</a:t>
                      </a:r>
                    </a:p>
                  </a:txBody>
                  <a:tcPr marL="77702" marR="77702" marT="38851" marB="38851" anchor="ctr"/>
                </a:tc>
                <a:extLst>
                  <a:ext uri="{0D108BD9-81ED-4DB2-BD59-A6C34878D82A}">
                    <a16:rowId xmlns:a16="http://schemas.microsoft.com/office/drawing/2014/main" val="3287266362"/>
                  </a:ext>
                </a:extLst>
              </a:tr>
              <a:tr h="310810">
                <a:tc>
                  <a:txBody>
                    <a:bodyPr/>
                    <a:lstStyle/>
                    <a:p>
                      <a:pPr algn="ctr"/>
                      <a:r>
                        <a:rPr lang="en-US" sz="1800" dirty="0">
                          <a:effectLst/>
                        </a:rPr>
                        <a:t>6</a:t>
                      </a:r>
                    </a:p>
                  </a:txBody>
                  <a:tcPr marL="77702" marR="77702" marT="38851" marB="38851" anchor="ctr"/>
                </a:tc>
                <a:tc>
                  <a:txBody>
                    <a:bodyPr/>
                    <a:lstStyle/>
                    <a:p>
                      <a:pPr algn="ctr"/>
                      <a:r>
                        <a:rPr lang="en-US" sz="1800">
                          <a:effectLst/>
                        </a:rPr>
                        <a:t>A+B*C/(E-F)</a:t>
                      </a:r>
                    </a:p>
                  </a:txBody>
                  <a:tcPr marL="77702" marR="77702" marT="38851" marB="38851" anchor="ctr"/>
                </a:tc>
                <a:tc>
                  <a:txBody>
                    <a:bodyPr/>
                    <a:lstStyle/>
                    <a:p>
                      <a:pPr algn="ctr"/>
                      <a:r>
                        <a:rPr lang="en-US" sz="1800">
                          <a:effectLst/>
                        </a:rPr>
                        <a:t>ABC*</a:t>
                      </a:r>
                    </a:p>
                  </a:txBody>
                  <a:tcPr marL="77702" marR="77702" marT="38851" marB="38851" anchor="ctr"/>
                </a:tc>
                <a:tc>
                  <a:txBody>
                    <a:bodyPr/>
                    <a:lstStyle/>
                    <a:p>
                      <a:pPr algn="ctr"/>
                      <a:r>
                        <a:rPr lang="en-US" sz="1800">
                          <a:effectLst/>
                        </a:rPr>
                        <a:t>+/</a:t>
                      </a:r>
                    </a:p>
                  </a:txBody>
                  <a:tcPr marL="77702" marR="77702" marT="38851" marB="38851" anchor="ctr"/>
                </a:tc>
                <a:extLst>
                  <a:ext uri="{0D108BD9-81ED-4DB2-BD59-A6C34878D82A}">
                    <a16:rowId xmlns:a16="http://schemas.microsoft.com/office/drawing/2014/main" val="3346279066"/>
                  </a:ext>
                </a:extLst>
              </a:tr>
              <a:tr h="310810">
                <a:tc>
                  <a:txBody>
                    <a:bodyPr/>
                    <a:lstStyle/>
                    <a:p>
                      <a:pPr algn="ctr"/>
                      <a:r>
                        <a:rPr lang="en-US" sz="1800" dirty="0">
                          <a:effectLst/>
                        </a:rPr>
                        <a:t>7</a:t>
                      </a:r>
                    </a:p>
                  </a:txBody>
                  <a:tcPr marL="77702" marR="77702" marT="38851" marB="38851" anchor="ctr"/>
                </a:tc>
                <a:tc>
                  <a:txBody>
                    <a:bodyPr/>
                    <a:lstStyle/>
                    <a:p>
                      <a:pPr algn="ctr"/>
                      <a:r>
                        <a:rPr lang="en-US" sz="1800">
                          <a:effectLst/>
                        </a:rPr>
                        <a:t>A+B*C/(E-F)</a:t>
                      </a:r>
                    </a:p>
                  </a:txBody>
                  <a:tcPr marL="77702" marR="77702" marT="38851" marB="38851" anchor="ctr"/>
                </a:tc>
                <a:tc>
                  <a:txBody>
                    <a:bodyPr/>
                    <a:lstStyle/>
                    <a:p>
                      <a:pPr algn="ctr"/>
                      <a:r>
                        <a:rPr lang="en-US" sz="1800">
                          <a:effectLst/>
                        </a:rPr>
                        <a:t>ABC*</a:t>
                      </a:r>
                    </a:p>
                  </a:txBody>
                  <a:tcPr marL="77702" marR="77702" marT="38851" marB="38851" anchor="ctr"/>
                </a:tc>
                <a:tc>
                  <a:txBody>
                    <a:bodyPr/>
                    <a:lstStyle/>
                    <a:p>
                      <a:pPr algn="ctr"/>
                      <a:r>
                        <a:rPr lang="en-US" sz="1800">
                          <a:effectLst/>
                        </a:rPr>
                        <a:t>+/(</a:t>
                      </a:r>
                    </a:p>
                  </a:txBody>
                  <a:tcPr marL="77702" marR="77702" marT="38851" marB="38851" anchor="ctr"/>
                </a:tc>
                <a:extLst>
                  <a:ext uri="{0D108BD9-81ED-4DB2-BD59-A6C34878D82A}">
                    <a16:rowId xmlns:a16="http://schemas.microsoft.com/office/drawing/2014/main" val="2237577852"/>
                  </a:ext>
                </a:extLst>
              </a:tr>
              <a:tr h="310810">
                <a:tc>
                  <a:txBody>
                    <a:bodyPr/>
                    <a:lstStyle/>
                    <a:p>
                      <a:pPr algn="ctr"/>
                      <a:r>
                        <a:rPr lang="en-US" sz="1800" dirty="0">
                          <a:effectLst/>
                        </a:rPr>
                        <a:t>8</a:t>
                      </a:r>
                    </a:p>
                  </a:txBody>
                  <a:tcPr marL="77702" marR="77702" marT="38851" marB="38851" anchor="ctr"/>
                </a:tc>
                <a:tc>
                  <a:txBody>
                    <a:bodyPr/>
                    <a:lstStyle/>
                    <a:p>
                      <a:pPr algn="ctr"/>
                      <a:r>
                        <a:rPr lang="en-US" sz="1800">
                          <a:effectLst/>
                        </a:rPr>
                        <a:t>A+B*C/(E-F)</a:t>
                      </a:r>
                    </a:p>
                  </a:txBody>
                  <a:tcPr marL="77702" marR="77702" marT="38851" marB="38851" anchor="ctr"/>
                </a:tc>
                <a:tc>
                  <a:txBody>
                    <a:bodyPr/>
                    <a:lstStyle/>
                    <a:p>
                      <a:pPr algn="ctr"/>
                      <a:r>
                        <a:rPr lang="en-US" sz="1800">
                          <a:effectLst/>
                        </a:rPr>
                        <a:t>ABC*E</a:t>
                      </a:r>
                    </a:p>
                  </a:txBody>
                  <a:tcPr marL="77702" marR="77702" marT="38851" marB="38851" anchor="ctr"/>
                </a:tc>
                <a:tc>
                  <a:txBody>
                    <a:bodyPr/>
                    <a:lstStyle/>
                    <a:p>
                      <a:pPr algn="ctr"/>
                      <a:r>
                        <a:rPr lang="en-US" sz="1800">
                          <a:effectLst/>
                        </a:rPr>
                        <a:t>+/(</a:t>
                      </a:r>
                    </a:p>
                  </a:txBody>
                  <a:tcPr marL="77702" marR="77702" marT="38851" marB="38851" anchor="ctr"/>
                </a:tc>
                <a:extLst>
                  <a:ext uri="{0D108BD9-81ED-4DB2-BD59-A6C34878D82A}">
                    <a16:rowId xmlns:a16="http://schemas.microsoft.com/office/drawing/2014/main" val="4147653852"/>
                  </a:ext>
                </a:extLst>
              </a:tr>
              <a:tr h="310810">
                <a:tc>
                  <a:txBody>
                    <a:bodyPr/>
                    <a:lstStyle/>
                    <a:p>
                      <a:pPr algn="ctr"/>
                      <a:r>
                        <a:rPr lang="en-US" sz="1800" dirty="0">
                          <a:effectLst/>
                        </a:rPr>
                        <a:t>9</a:t>
                      </a:r>
                    </a:p>
                  </a:txBody>
                  <a:tcPr marL="77702" marR="77702" marT="38851" marB="38851" anchor="ctr"/>
                </a:tc>
                <a:tc>
                  <a:txBody>
                    <a:bodyPr/>
                    <a:lstStyle/>
                    <a:p>
                      <a:pPr algn="ctr"/>
                      <a:r>
                        <a:rPr lang="en-US" sz="1800">
                          <a:effectLst/>
                        </a:rPr>
                        <a:t>A+B*C/(E-F)</a:t>
                      </a:r>
                    </a:p>
                  </a:txBody>
                  <a:tcPr marL="77702" marR="77702" marT="38851" marB="38851" anchor="ctr"/>
                </a:tc>
                <a:tc>
                  <a:txBody>
                    <a:bodyPr/>
                    <a:lstStyle/>
                    <a:p>
                      <a:pPr algn="ctr"/>
                      <a:r>
                        <a:rPr lang="en-US" sz="1800">
                          <a:effectLst/>
                        </a:rPr>
                        <a:t>ABC*E</a:t>
                      </a:r>
                    </a:p>
                  </a:txBody>
                  <a:tcPr marL="77702" marR="77702" marT="38851" marB="38851" anchor="ctr"/>
                </a:tc>
                <a:tc>
                  <a:txBody>
                    <a:bodyPr/>
                    <a:lstStyle/>
                    <a:p>
                      <a:pPr algn="ctr"/>
                      <a:r>
                        <a:rPr lang="en-US" sz="1800">
                          <a:effectLst/>
                        </a:rPr>
                        <a:t>+/(-</a:t>
                      </a:r>
                    </a:p>
                  </a:txBody>
                  <a:tcPr marL="77702" marR="77702" marT="38851" marB="38851" anchor="ctr"/>
                </a:tc>
                <a:extLst>
                  <a:ext uri="{0D108BD9-81ED-4DB2-BD59-A6C34878D82A}">
                    <a16:rowId xmlns:a16="http://schemas.microsoft.com/office/drawing/2014/main" val="143771830"/>
                  </a:ext>
                </a:extLst>
              </a:tr>
              <a:tr h="310810">
                <a:tc>
                  <a:txBody>
                    <a:bodyPr/>
                    <a:lstStyle/>
                    <a:p>
                      <a:pPr algn="ctr"/>
                      <a:r>
                        <a:rPr lang="en-US" sz="1800" dirty="0">
                          <a:effectLst/>
                        </a:rPr>
                        <a:t>10</a:t>
                      </a:r>
                    </a:p>
                  </a:txBody>
                  <a:tcPr marL="77702" marR="77702" marT="38851" marB="38851" anchor="ctr"/>
                </a:tc>
                <a:tc>
                  <a:txBody>
                    <a:bodyPr/>
                    <a:lstStyle/>
                    <a:p>
                      <a:pPr algn="ctr"/>
                      <a:r>
                        <a:rPr lang="en-US" sz="1800">
                          <a:effectLst/>
                        </a:rPr>
                        <a:t>A+B*C/(E-F)</a:t>
                      </a:r>
                    </a:p>
                  </a:txBody>
                  <a:tcPr marL="77702" marR="77702" marT="38851" marB="38851" anchor="ctr"/>
                </a:tc>
                <a:tc>
                  <a:txBody>
                    <a:bodyPr/>
                    <a:lstStyle/>
                    <a:p>
                      <a:pPr algn="ctr"/>
                      <a:r>
                        <a:rPr lang="en-US" sz="1800">
                          <a:effectLst/>
                        </a:rPr>
                        <a:t>ABC*EF</a:t>
                      </a:r>
                    </a:p>
                  </a:txBody>
                  <a:tcPr marL="77702" marR="77702" marT="38851" marB="38851" anchor="ctr"/>
                </a:tc>
                <a:tc>
                  <a:txBody>
                    <a:bodyPr/>
                    <a:lstStyle/>
                    <a:p>
                      <a:pPr algn="ctr"/>
                      <a:r>
                        <a:rPr lang="en-US" sz="1800">
                          <a:effectLst/>
                        </a:rPr>
                        <a:t>+/(-</a:t>
                      </a:r>
                    </a:p>
                  </a:txBody>
                  <a:tcPr marL="77702" marR="77702" marT="38851" marB="38851" anchor="ctr"/>
                </a:tc>
                <a:extLst>
                  <a:ext uri="{0D108BD9-81ED-4DB2-BD59-A6C34878D82A}">
                    <a16:rowId xmlns:a16="http://schemas.microsoft.com/office/drawing/2014/main" val="2652739307"/>
                  </a:ext>
                </a:extLst>
              </a:tr>
              <a:tr h="310810">
                <a:tc>
                  <a:txBody>
                    <a:bodyPr/>
                    <a:lstStyle/>
                    <a:p>
                      <a:pPr algn="ctr"/>
                      <a:r>
                        <a:rPr lang="en-US" sz="1800" dirty="0">
                          <a:effectLst/>
                        </a:rPr>
                        <a:t>11</a:t>
                      </a:r>
                    </a:p>
                  </a:txBody>
                  <a:tcPr marL="77702" marR="77702" marT="38851" marB="38851" anchor="ctr"/>
                </a:tc>
                <a:tc>
                  <a:txBody>
                    <a:bodyPr/>
                    <a:lstStyle/>
                    <a:p>
                      <a:pPr algn="ctr"/>
                      <a:r>
                        <a:rPr lang="en-US" sz="1800">
                          <a:effectLst/>
                        </a:rPr>
                        <a:t>A+B*C/(E-F)</a:t>
                      </a:r>
                    </a:p>
                  </a:txBody>
                  <a:tcPr marL="77702" marR="77702" marT="38851" marB="38851" anchor="ctr"/>
                </a:tc>
                <a:tc>
                  <a:txBody>
                    <a:bodyPr/>
                    <a:lstStyle/>
                    <a:p>
                      <a:pPr algn="ctr"/>
                      <a:r>
                        <a:rPr lang="en-US" sz="1800">
                          <a:effectLst/>
                        </a:rPr>
                        <a:t>ABC*EF-</a:t>
                      </a:r>
                    </a:p>
                  </a:txBody>
                  <a:tcPr marL="77702" marR="77702" marT="38851" marB="38851" anchor="ctr"/>
                </a:tc>
                <a:tc>
                  <a:txBody>
                    <a:bodyPr/>
                    <a:lstStyle/>
                    <a:p>
                      <a:pPr algn="ctr"/>
                      <a:r>
                        <a:rPr lang="en-US" sz="1800">
                          <a:effectLst/>
                        </a:rPr>
                        <a:t>+/</a:t>
                      </a:r>
                    </a:p>
                  </a:txBody>
                  <a:tcPr marL="77702" marR="77702" marT="38851" marB="38851" anchor="ctr"/>
                </a:tc>
                <a:extLst>
                  <a:ext uri="{0D108BD9-81ED-4DB2-BD59-A6C34878D82A}">
                    <a16:rowId xmlns:a16="http://schemas.microsoft.com/office/drawing/2014/main" val="3432931037"/>
                  </a:ext>
                </a:extLst>
              </a:tr>
              <a:tr h="310810">
                <a:tc>
                  <a:txBody>
                    <a:bodyPr/>
                    <a:lstStyle/>
                    <a:p>
                      <a:pPr algn="ctr"/>
                      <a:r>
                        <a:rPr lang="en-US" sz="1800" dirty="0">
                          <a:effectLst/>
                        </a:rPr>
                        <a:t>12</a:t>
                      </a:r>
                    </a:p>
                  </a:txBody>
                  <a:tcPr marL="77702" marR="77702" marT="38851" marB="38851" anchor="ctr"/>
                </a:tc>
                <a:tc>
                  <a:txBody>
                    <a:bodyPr/>
                    <a:lstStyle/>
                    <a:p>
                      <a:pPr algn="ctr"/>
                      <a:r>
                        <a:rPr lang="en-US" sz="1800" dirty="0">
                          <a:effectLst/>
                        </a:rPr>
                        <a:t>A+B*C/(E-F)</a:t>
                      </a:r>
                    </a:p>
                  </a:txBody>
                  <a:tcPr marL="77702" marR="77702" marT="38851" marB="38851" anchor="ctr"/>
                </a:tc>
                <a:tc>
                  <a:txBody>
                    <a:bodyPr/>
                    <a:lstStyle/>
                    <a:p>
                      <a:pPr algn="ctr"/>
                      <a:r>
                        <a:rPr lang="en-US" sz="1800" dirty="0">
                          <a:effectLst/>
                        </a:rPr>
                        <a:t>ABC*EF-/+</a:t>
                      </a:r>
                    </a:p>
                  </a:txBody>
                  <a:tcPr marL="77702" marR="77702" marT="38851" marB="38851" anchor="ctr"/>
                </a:tc>
                <a:tc>
                  <a:txBody>
                    <a:bodyPr/>
                    <a:lstStyle/>
                    <a:p>
                      <a:endParaRPr lang="en-US" sz="1800" dirty="0"/>
                    </a:p>
                  </a:txBody>
                  <a:tcPr marL="77702" marR="77702" marT="38851" marB="38851"/>
                </a:tc>
                <a:extLst>
                  <a:ext uri="{0D108BD9-81ED-4DB2-BD59-A6C34878D82A}">
                    <a16:rowId xmlns:a16="http://schemas.microsoft.com/office/drawing/2014/main" val="4170355110"/>
                  </a:ext>
                </a:extLst>
              </a:tr>
            </a:tbl>
          </a:graphicData>
        </a:graphic>
      </p:graphicFrame>
      <p:sp>
        <p:nvSpPr>
          <p:cNvPr id="6" name="Rectangle 1">
            <a:extLst>
              <a:ext uri="{FF2B5EF4-FFF2-40B4-BE49-F238E27FC236}">
                <a16:creationId xmlns:a16="http://schemas.microsoft.com/office/drawing/2014/main" id="{38220780-FBE0-4F23-88B2-CE6CAA1EC947}"/>
              </a:ext>
            </a:extLst>
          </p:cNvPr>
          <p:cNvSpPr>
            <a:spLocks noChangeArrowheads="1"/>
          </p:cNvSpPr>
          <p:nvPr/>
        </p:nvSpPr>
        <p:spPr bwMode="auto">
          <a:xfrm>
            <a:off x="1628775"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0901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1FA9-1C2C-4625-B268-6E44CF41B052}"/>
              </a:ext>
            </a:extLst>
          </p:cNvPr>
          <p:cNvSpPr>
            <a:spLocks noGrp="1"/>
          </p:cNvSpPr>
          <p:nvPr>
            <p:ph type="title"/>
          </p:nvPr>
        </p:nvSpPr>
        <p:spPr/>
        <p:txBody>
          <a:bodyPr/>
          <a:lstStyle/>
          <a:p>
            <a:r>
              <a:rPr lang="en-US" dirty="0"/>
              <a:t>Converting from Infix to Postfix</a:t>
            </a:r>
          </a:p>
        </p:txBody>
      </p:sp>
      <p:sp>
        <p:nvSpPr>
          <p:cNvPr id="4" name="Slide Number Placeholder 3">
            <a:extLst>
              <a:ext uri="{FF2B5EF4-FFF2-40B4-BE49-F238E27FC236}">
                <a16:creationId xmlns:a16="http://schemas.microsoft.com/office/drawing/2014/main" id="{9B78C912-6C71-470E-8B18-64606A950C3A}"/>
              </a:ext>
            </a:extLst>
          </p:cNvPr>
          <p:cNvSpPr>
            <a:spLocks noGrp="1"/>
          </p:cNvSpPr>
          <p:nvPr>
            <p:ph type="sldNum" sz="quarter" idx="12"/>
          </p:nvPr>
        </p:nvSpPr>
        <p:spPr/>
        <p:txBody>
          <a:bodyPr/>
          <a:lstStyle/>
          <a:p>
            <a:fld id="{1AD1F45E-4937-46E5-9C1E-39BA4D08C51D}" type="slidenum">
              <a:rPr lang="en-US" smtClean="0"/>
              <a:t>19</a:t>
            </a:fld>
            <a:endParaRPr lang="en-US"/>
          </a:p>
        </p:txBody>
      </p:sp>
      <p:sp>
        <p:nvSpPr>
          <p:cNvPr id="6" name="Rectangle 1">
            <a:extLst>
              <a:ext uri="{FF2B5EF4-FFF2-40B4-BE49-F238E27FC236}">
                <a16:creationId xmlns:a16="http://schemas.microsoft.com/office/drawing/2014/main" id="{38220780-FBE0-4F23-88B2-CE6CAA1EC947}"/>
              </a:ext>
            </a:extLst>
          </p:cNvPr>
          <p:cNvSpPr>
            <a:spLocks noChangeArrowheads="1"/>
          </p:cNvSpPr>
          <p:nvPr/>
        </p:nvSpPr>
        <p:spPr bwMode="auto">
          <a:xfrm>
            <a:off x="1628775"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8">
            <a:extLst>
              <a:ext uri="{FF2B5EF4-FFF2-40B4-BE49-F238E27FC236}">
                <a16:creationId xmlns:a16="http://schemas.microsoft.com/office/drawing/2014/main" id="{F1D0660E-5286-4E17-B766-CE3B8FB55A80}"/>
              </a:ext>
            </a:extLst>
          </p:cNvPr>
          <p:cNvGraphicFramePr>
            <a:graphicFrameLocks noGrp="1"/>
          </p:cNvGraphicFramePr>
          <p:nvPr>
            <p:extLst>
              <p:ext uri="{D42A27DB-BD31-4B8C-83A1-F6EECF244321}">
                <p14:modId xmlns:p14="http://schemas.microsoft.com/office/powerpoint/2010/main" val="2590683764"/>
              </p:ext>
            </p:extLst>
          </p:nvPr>
        </p:nvGraphicFramePr>
        <p:xfrm>
          <a:off x="0" y="1510030"/>
          <a:ext cx="12192000" cy="5029200"/>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014796931"/>
                    </a:ext>
                  </a:extLst>
                </a:gridCol>
                <a:gridCol w="6096000">
                  <a:extLst>
                    <a:ext uri="{9D8B030D-6E8A-4147-A177-3AD203B41FA5}">
                      <a16:colId xmlns:a16="http://schemas.microsoft.com/office/drawing/2014/main" val="3330371021"/>
                    </a:ext>
                  </a:extLst>
                </a:gridCol>
              </a:tblGrid>
              <a:tr h="370840">
                <a:tc>
                  <a:txBody>
                    <a:bodyPr/>
                    <a:lstStyle/>
                    <a:p>
                      <a:r>
                        <a:rPr lang="en-US" dirty="0">
                          <a:solidFill>
                            <a:srgbClr val="0033B3"/>
                          </a:solidFill>
                          <a:effectLst/>
                        </a:rPr>
                        <a:t>from </a:t>
                      </a:r>
                      <a:r>
                        <a:rPr lang="en-US" dirty="0"/>
                        <a:t>Chapter7.lliststack </a:t>
                      </a:r>
                      <a:r>
                        <a:rPr lang="en-US" dirty="0">
                          <a:solidFill>
                            <a:srgbClr val="0033B3"/>
                          </a:solidFill>
                          <a:effectLst/>
                        </a:rPr>
                        <a:t>import </a:t>
                      </a:r>
                      <a:r>
                        <a:rPr lang="en-US" dirty="0"/>
                        <a:t>Stack</a:t>
                      </a:r>
                      <a:br>
                        <a:rPr lang="en-US" dirty="0"/>
                      </a:br>
                      <a:r>
                        <a:rPr lang="en-US" dirty="0">
                          <a:solidFill>
                            <a:srgbClr val="0033B3"/>
                          </a:solidFill>
                          <a:effectLst/>
                        </a:rPr>
                        <a:t>def </a:t>
                      </a:r>
                      <a:r>
                        <a:rPr lang="en-US" dirty="0" err="1">
                          <a:solidFill>
                            <a:srgbClr val="00627A"/>
                          </a:solidFill>
                          <a:effectLst/>
                        </a:rPr>
                        <a:t>infixToPostfix</a:t>
                      </a:r>
                      <a:r>
                        <a:rPr lang="en-US" dirty="0"/>
                        <a:t>(</a:t>
                      </a:r>
                      <a:r>
                        <a:rPr lang="en-US" dirty="0" err="1"/>
                        <a:t>infixexpr</a:t>
                      </a:r>
                      <a:r>
                        <a:rPr lang="en-US" dirty="0"/>
                        <a:t>):</a:t>
                      </a:r>
                    </a:p>
                    <a:p>
                      <a:r>
                        <a:rPr lang="en-US" dirty="0"/>
                        <a:t>    </a:t>
                      </a:r>
                      <a:r>
                        <a:rPr lang="en-US" dirty="0" err="1"/>
                        <a:t>prec</a:t>
                      </a:r>
                      <a:r>
                        <a:rPr lang="en-US" dirty="0"/>
                        <a:t> = {</a:t>
                      </a:r>
                      <a:r>
                        <a:rPr lang="en-US" dirty="0">
                          <a:solidFill>
                            <a:srgbClr val="067D17"/>
                          </a:solidFill>
                          <a:effectLst/>
                        </a:rPr>
                        <a:t>"*"</a:t>
                      </a:r>
                      <a:r>
                        <a:rPr lang="en-US" dirty="0"/>
                        <a:t>:</a:t>
                      </a:r>
                      <a:r>
                        <a:rPr lang="en-US" dirty="0">
                          <a:solidFill>
                            <a:srgbClr val="1750EB"/>
                          </a:solidFill>
                          <a:effectLst/>
                        </a:rPr>
                        <a:t>3</a:t>
                      </a:r>
                      <a:r>
                        <a:rPr lang="en-US" dirty="0"/>
                        <a:t>,</a:t>
                      </a:r>
                      <a:r>
                        <a:rPr lang="en-US" dirty="0">
                          <a:solidFill>
                            <a:srgbClr val="067D17"/>
                          </a:solidFill>
                          <a:effectLst/>
                        </a:rPr>
                        <a:t>"/"</a:t>
                      </a:r>
                      <a:r>
                        <a:rPr lang="en-US" dirty="0"/>
                        <a:t>:</a:t>
                      </a:r>
                      <a:r>
                        <a:rPr lang="en-US" dirty="0">
                          <a:solidFill>
                            <a:srgbClr val="1750EB"/>
                          </a:solidFill>
                          <a:effectLst/>
                        </a:rPr>
                        <a:t>3</a:t>
                      </a:r>
                      <a:r>
                        <a:rPr lang="en-US" dirty="0"/>
                        <a:t>,</a:t>
                      </a:r>
                      <a:r>
                        <a:rPr lang="en-US" dirty="0">
                          <a:solidFill>
                            <a:srgbClr val="067D17"/>
                          </a:solidFill>
                          <a:effectLst/>
                        </a:rPr>
                        <a:t>"+"</a:t>
                      </a:r>
                      <a:r>
                        <a:rPr lang="en-US" dirty="0"/>
                        <a:t>:</a:t>
                      </a:r>
                      <a:r>
                        <a:rPr lang="en-US" dirty="0">
                          <a:solidFill>
                            <a:srgbClr val="1750EB"/>
                          </a:solidFill>
                          <a:effectLst/>
                        </a:rPr>
                        <a:t>2</a:t>
                      </a:r>
                      <a:r>
                        <a:rPr lang="en-US" dirty="0"/>
                        <a:t>,</a:t>
                      </a:r>
                      <a:r>
                        <a:rPr lang="en-US" dirty="0">
                          <a:solidFill>
                            <a:srgbClr val="067D17"/>
                          </a:solidFill>
                          <a:effectLst/>
                        </a:rPr>
                        <a:t>"-"</a:t>
                      </a:r>
                      <a:r>
                        <a:rPr lang="en-US" dirty="0"/>
                        <a:t>:</a:t>
                      </a:r>
                      <a:r>
                        <a:rPr lang="en-US" dirty="0">
                          <a:solidFill>
                            <a:srgbClr val="1750EB"/>
                          </a:solidFill>
                          <a:effectLst/>
                        </a:rPr>
                        <a:t>2</a:t>
                      </a:r>
                      <a:r>
                        <a:rPr lang="en-US" dirty="0"/>
                        <a:t>,</a:t>
                      </a:r>
                      <a:r>
                        <a:rPr lang="en-US" dirty="0">
                          <a:solidFill>
                            <a:srgbClr val="067D17"/>
                          </a:solidFill>
                          <a:effectLst/>
                        </a:rPr>
                        <a:t>"("</a:t>
                      </a:r>
                      <a:r>
                        <a:rPr lang="en-US" dirty="0"/>
                        <a:t>:</a:t>
                      </a:r>
                      <a:r>
                        <a:rPr lang="en-US" dirty="0">
                          <a:solidFill>
                            <a:srgbClr val="1750EB"/>
                          </a:solidFill>
                          <a:effectLst/>
                        </a:rPr>
                        <a:t>1</a:t>
                      </a:r>
                      <a:r>
                        <a:rPr lang="en-US" dirty="0"/>
                        <a:t>}</a:t>
                      </a:r>
                    </a:p>
                    <a:p>
                      <a:r>
                        <a:rPr lang="en-US" dirty="0">
                          <a:solidFill>
                            <a:srgbClr val="1750EB"/>
                          </a:solidFill>
                          <a:effectLst/>
                        </a:rPr>
                        <a:t>    </a:t>
                      </a:r>
                      <a:r>
                        <a:rPr lang="en-US" dirty="0" err="1"/>
                        <a:t>opStack</a:t>
                      </a:r>
                      <a:r>
                        <a:rPr lang="en-US" dirty="0"/>
                        <a:t> = Stack() </a:t>
                      </a:r>
                      <a:r>
                        <a:rPr lang="en-US" sz="1800" i="1" kern="1200" dirty="0">
                          <a:solidFill>
                            <a:srgbClr val="8C8C8C"/>
                          </a:solidFill>
                          <a:effectLst/>
                          <a:latin typeface="+mn-lt"/>
                          <a:ea typeface="+mn-ea"/>
                          <a:cs typeface="+mn-cs"/>
                        </a:rPr>
                        <a:t># Operator stack</a:t>
                      </a:r>
                      <a:br>
                        <a:rPr lang="en-US" dirty="0"/>
                      </a:br>
                      <a:r>
                        <a:rPr lang="en-US" dirty="0"/>
                        <a:t>    </a:t>
                      </a:r>
                      <a:r>
                        <a:rPr lang="en-US" dirty="0" err="1"/>
                        <a:t>postfixList</a:t>
                      </a:r>
                      <a:r>
                        <a:rPr lang="en-US" dirty="0"/>
                        <a:t> = [] </a:t>
                      </a:r>
                      <a:r>
                        <a:rPr lang="en-US" i="1" dirty="0">
                          <a:solidFill>
                            <a:srgbClr val="8C8C8C"/>
                          </a:solidFill>
                          <a:effectLst/>
                        </a:rPr>
                        <a:t># output stack</a:t>
                      </a:r>
                      <a:br>
                        <a:rPr lang="en-US" i="1" dirty="0">
                          <a:solidFill>
                            <a:srgbClr val="8C8C8C"/>
                          </a:solidFill>
                          <a:effectLst/>
                        </a:rPr>
                      </a:br>
                      <a:r>
                        <a:rPr lang="en-US" i="1" dirty="0">
                          <a:solidFill>
                            <a:srgbClr val="8C8C8C"/>
                          </a:solidFill>
                          <a:effectLst/>
                        </a:rPr>
                        <a:t>    </a:t>
                      </a:r>
                      <a:r>
                        <a:rPr lang="en-US" dirty="0" err="1"/>
                        <a:t>tokenList</a:t>
                      </a:r>
                      <a:r>
                        <a:rPr lang="en-US" dirty="0"/>
                        <a:t> = </a:t>
                      </a:r>
                      <a:r>
                        <a:rPr lang="en-US" dirty="0" err="1"/>
                        <a:t>infixexpr.split</a:t>
                      </a:r>
                      <a:r>
                        <a:rPr lang="en-US" dirty="0"/>
                        <a:t>()   </a:t>
                      </a:r>
                      <a:br>
                        <a:rPr lang="en-US" i="1" dirty="0">
                          <a:solidFill>
                            <a:srgbClr val="8C8C8C"/>
                          </a:solidFill>
                          <a:effectLst/>
                        </a:rPr>
                      </a:br>
                      <a:r>
                        <a:rPr lang="en-US" i="1" dirty="0">
                          <a:solidFill>
                            <a:srgbClr val="8C8C8C"/>
                          </a:solidFill>
                          <a:effectLst/>
                        </a:rPr>
                        <a:t>    </a:t>
                      </a:r>
                      <a:r>
                        <a:rPr lang="en-US" dirty="0">
                          <a:solidFill>
                            <a:srgbClr val="0033B3"/>
                          </a:solidFill>
                          <a:effectLst/>
                        </a:rPr>
                        <a:t>for </a:t>
                      </a:r>
                      <a:r>
                        <a:rPr lang="en-US" dirty="0"/>
                        <a:t>token </a:t>
                      </a:r>
                      <a:r>
                        <a:rPr lang="en-US" dirty="0">
                          <a:solidFill>
                            <a:srgbClr val="0033B3"/>
                          </a:solidFill>
                          <a:effectLst/>
                        </a:rPr>
                        <a:t>in </a:t>
                      </a:r>
                      <a:r>
                        <a:rPr lang="en-US" dirty="0" err="1"/>
                        <a:t>tokenList</a:t>
                      </a:r>
                      <a:r>
                        <a:rPr lang="en-US" dirty="0"/>
                        <a:t>:</a:t>
                      </a:r>
                    </a:p>
                    <a:p>
                      <a:br>
                        <a:rPr lang="en-US" dirty="0"/>
                      </a:br>
                      <a:r>
                        <a:rPr lang="en-US" dirty="0"/>
                        <a:t>        </a:t>
                      </a:r>
                      <a:r>
                        <a:rPr lang="en-US" dirty="0">
                          <a:solidFill>
                            <a:srgbClr val="0033B3"/>
                          </a:solidFill>
                          <a:effectLst/>
                        </a:rPr>
                        <a:t>if </a:t>
                      </a:r>
                      <a:r>
                        <a:rPr lang="en-US" dirty="0"/>
                        <a:t>token </a:t>
                      </a:r>
                      <a:r>
                        <a:rPr lang="en-US" dirty="0">
                          <a:solidFill>
                            <a:srgbClr val="0033B3"/>
                          </a:solidFill>
                          <a:effectLst/>
                        </a:rPr>
                        <a:t>in </a:t>
                      </a:r>
                      <a:r>
                        <a:rPr lang="en-US" dirty="0">
                          <a:solidFill>
                            <a:srgbClr val="067D17"/>
                          </a:solidFill>
                          <a:effectLst/>
                        </a:rPr>
                        <a:t>"ABCDEFGHIJKLMNOPQRSTUVWXYZ" </a:t>
                      </a:r>
                      <a:r>
                        <a:rPr lang="en-US" dirty="0">
                          <a:solidFill>
                            <a:srgbClr val="0033B3"/>
                          </a:solidFill>
                          <a:effectLst/>
                        </a:rPr>
                        <a:t>or </a:t>
                      </a:r>
                      <a:r>
                        <a:rPr lang="en-US" dirty="0"/>
                        <a:t>token </a:t>
                      </a:r>
                      <a:r>
                        <a:rPr lang="en-US" dirty="0">
                          <a:solidFill>
                            <a:srgbClr val="0033B3"/>
                          </a:solidFill>
                          <a:effectLst/>
                        </a:rPr>
                        <a:t>in </a:t>
                      </a:r>
                      <a:r>
                        <a:rPr lang="en-US" dirty="0">
                          <a:solidFill>
                            <a:srgbClr val="067D17"/>
                          </a:solidFill>
                          <a:effectLst/>
                        </a:rPr>
                        <a:t>"0123456789"</a:t>
                      </a:r>
                      <a:r>
                        <a:rPr lang="en-US" dirty="0"/>
                        <a:t>:</a:t>
                      </a:r>
                      <a:br>
                        <a:rPr lang="en-US" dirty="0"/>
                      </a:br>
                      <a:r>
                        <a:rPr lang="en-US" dirty="0"/>
                        <a:t>            </a:t>
                      </a:r>
                      <a:r>
                        <a:rPr lang="en-US" dirty="0" err="1"/>
                        <a:t>postfixList.append</a:t>
                      </a:r>
                      <a:r>
                        <a:rPr lang="en-US" dirty="0"/>
                        <a:t>(token) </a:t>
                      </a:r>
                      <a:br>
                        <a:rPr lang="en-US" i="1" dirty="0">
                          <a:solidFill>
                            <a:srgbClr val="8C8C8C"/>
                          </a:solidFill>
                          <a:effectLst/>
                        </a:rPr>
                      </a:br>
                      <a:r>
                        <a:rPr lang="en-US" i="1" dirty="0">
                          <a:solidFill>
                            <a:srgbClr val="8C8C8C"/>
                          </a:solidFill>
                          <a:effectLst/>
                        </a:rPr>
                        <a:t>        </a:t>
                      </a:r>
                      <a:r>
                        <a:rPr lang="en-US" dirty="0" err="1">
                          <a:solidFill>
                            <a:srgbClr val="0033B3"/>
                          </a:solidFill>
                          <a:effectLst/>
                        </a:rPr>
                        <a:t>elif</a:t>
                      </a:r>
                      <a:r>
                        <a:rPr lang="en-US" dirty="0">
                          <a:solidFill>
                            <a:srgbClr val="0033B3"/>
                          </a:solidFill>
                          <a:effectLst/>
                        </a:rPr>
                        <a:t> </a:t>
                      </a:r>
                      <a:r>
                        <a:rPr lang="en-US" dirty="0"/>
                        <a:t>token == </a:t>
                      </a:r>
                      <a:r>
                        <a:rPr lang="en-US" dirty="0">
                          <a:solidFill>
                            <a:srgbClr val="067D17"/>
                          </a:solidFill>
                          <a:effectLst/>
                        </a:rPr>
                        <a:t>'('</a:t>
                      </a:r>
                      <a:r>
                        <a:rPr lang="en-US" dirty="0"/>
                        <a:t>:</a:t>
                      </a:r>
                      <a:br>
                        <a:rPr lang="en-US" dirty="0"/>
                      </a:br>
                      <a:r>
                        <a:rPr lang="en-US" dirty="0"/>
                        <a:t>            </a:t>
                      </a:r>
                      <a:r>
                        <a:rPr lang="en-US" dirty="0" err="1"/>
                        <a:t>opStack.push</a:t>
                      </a:r>
                      <a:r>
                        <a:rPr lang="en-US" dirty="0"/>
                        <a:t>(token)</a:t>
                      </a:r>
                      <a:br>
                        <a:rPr lang="en-US" i="1" dirty="0">
                          <a:solidFill>
                            <a:srgbClr val="8C8C8C"/>
                          </a:solidFill>
                          <a:effectLst/>
                        </a:rPr>
                      </a:br>
                      <a:r>
                        <a:rPr lang="en-US" i="1" dirty="0">
                          <a:solidFill>
                            <a:srgbClr val="8C8C8C"/>
                          </a:solidFill>
                          <a:effectLst/>
                        </a:rPr>
                        <a:t>        </a:t>
                      </a:r>
                      <a:r>
                        <a:rPr lang="en-US" dirty="0" err="1">
                          <a:solidFill>
                            <a:srgbClr val="0033B3"/>
                          </a:solidFill>
                          <a:effectLst/>
                        </a:rPr>
                        <a:t>elif</a:t>
                      </a:r>
                      <a:r>
                        <a:rPr lang="en-US" dirty="0">
                          <a:solidFill>
                            <a:srgbClr val="0033B3"/>
                          </a:solidFill>
                          <a:effectLst/>
                        </a:rPr>
                        <a:t> </a:t>
                      </a:r>
                      <a:r>
                        <a:rPr lang="en-US" dirty="0"/>
                        <a:t>token == </a:t>
                      </a:r>
                      <a:r>
                        <a:rPr lang="en-US" dirty="0">
                          <a:solidFill>
                            <a:srgbClr val="067D17"/>
                          </a:solidFill>
                          <a:effectLst/>
                        </a:rPr>
                        <a:t>')'</a:t>
                      </a:r>
                      <a:r>
                        <a:rPr lang="en-US" dirty="0"/>
                        <a:t>:</a:t>
                      </a:r>
                      <a:br>
                        <a:rPr lang="en-US" i="1" dirty="0">
                          <a:solidFill>
                            <a:srgbClr val="8C8C8C"/>
                          </a:solidFill>
                          <a:effectLst/>
                        </a:rPr>
                      </a:br>
                      <a:r>
                        <a:rPr lang="en-US" i="1" dirty="0">
                          <a:solidFill>
                            <a:srgbClr val="8C8C8C"/>
                          </a:solidFill>
                          <a:effectLst/>
                        </a:rPr>
                        <a:t>            </a:t>
                      </a:r>
                      <a:r>
                        <a:rPr lang="en-US" dirty="0" err="1"/>
                        <a:t>topToken</a:t>
                      </a:r>
                      <a:r>
                        <a:rPr lang="en-US" dirty="0"/>
                        <a:t> = </a:t>
                      </a:r>
                      <a:r>
                        <a:rPr lang="en-US" dirty="0" err="1"/>
                        <a:t>opStack.pop</a:t>
                      </a:r>
                      <a:r>
                        <a:rPr lang="en-US" dirty="0"/>
                        <a:t>()</a:t>
                      </a:r>
                    </a:p>
                    <a:p>
                      <a:r>
                        <a:rPr lang="en-US" dirty="0"/>
                        <a:t>            </a:t>
                      </a:r>
                      <a:r>
                        <a:rPr lang="en-US" dirty="0">
                          <a:solidFill>
                            <a:srgbClr val="0033B3"/>
                          </a:solidFill>
                          <a:effectLst/>
                        </a:rPr>
                        <a:t>while </a:t>
                      </a:r>
                      <a:r>
                        <a:rPr lang="en-US" dirty="0" err="1"/>
                        <a:t>topToken</a:t>
                      </a:r>
                      <a:r>
                        <a:rPr lang="en-US" dirty="0"/>
                        <a:t> != </a:t>
                      </a:r>
                      <a:r>
                        <a:rPr lang="en-US" dirty="0">
                          <a:solidFill>
                            <a:srgbClr val="067D17"/>
                          </a:solidFill>
                          <a:effectLst/>
                        </a:rPr>
                        <a:t>'('</a:t>
                      </a:r>
                      <a:r>
                        <a:rPr lang="en-US" dirty="0"/>
                        <a:t>:</a:t>
                      </a:r>
                      <a:br>
                        <a:rPr lang="en-US" dirty="0"/>
                      </a:br>
                      <a:r>
                        <a:rPr lang="en-US" dirty="0"/>
                        <a:t>            </a:t>
                      </a:r>
                      <a:r>
                        <a:rPr lang="en-US" dirty="0" err="1"/>
                        <a:t>postfixList.append</a:t>
                      </a:r>
                      <a:r>
                        <a:rPr lang="en-US" dirty="0"/>
                        <a:t>(</a:t>
                      </a:r>
                      <a:r>
                        <a:rPr lang="en-US" dirty="0" err="1"/>
                        <a:t>topToken</a:t>
                      </a:r>
                      <a:r>
                        <a:rPr lang="en-US" dirty="0"/>
                        <a:t>)</a:t>
                      </a:r>
                      <a:br>
                        <a:rPr lang="en-US" dirty="0"/>
                      </a:br>
                      <a:r>
                        <a:rPr lang="en-US" dirty="0"/>
                        <a:t>            </a:t>
                      </a:r>
                      <a:r>
                        <a:rPr lang="en-US" dirty="0" err="1"/>
                        <a:t>topToken</a:t>
                      </a:r>
                      <a:r>
                        <a:rPr lang="en-US" dirty="0"/>
                        <a:t> = </a:t>
                      </a:r>
                      <a:r>
                        <a:rPr lang="en-US" dirty="0" err="1"/>
                        <a:t>opStack.pop</a:t>
                      </a:r>
                      <a:r>
                        <a:rPr lang="en-US" dirty="0"/>
                        <a:t>()</a:t>
                      </a:r>
                    </a:p>
                  </a:txBody>
                  <a:tcPr/>
                </a:tc>
                <a:tc>
                  <a:txBody>
                    <a:bodyPr/>
                    <a:lstStyle/>
                    <a:p>
                      <a:r>
                        <a:rPr lang="en-US" dirty="0"/>
                        <a:t>      </a:t>
                      </a:r>
                      <a:r>
                        <a:rPr lang="en-US" dirty="0">
                          <a:solidFill>
                            <a:srgbClr val="0033B3"/>
                          </a:solidFill>
                          <a:effectLst/>
                        </a:rPr>
                        <a:t>else</a:t>
                      </a:r>
                      <a:r>
                        <a:rPr lang="en-US" dirty="0"/>
                        <a:t>:</a:t>
                      </a:r>
                      <a:br>
                        <a:rPr lang="en-US" dirty="0"/>
                      </a:br>
                      <a:r>
                        <a:rPr lang="en-US" dirty="0"/>
                        <a:t>        </a:t>
                      </a:r>
                      <a:r>
                        <a:rPr lang="en-US" dirty="0">
                          <a:solidFill>
                            <a:srgbClr val="0033B3"/>
                          </a:solidFill>
                          <a:effectLst/>
                        </a:rPr>
                        <a:t>while </a:t>
                      </a:r>
                      <a:r>
                        <a:rPr lang="en-US" dirty="0"/>
                        <a:t>(</a:t>
                      </a:r>
                      <a:r>
                        <a:rPr lang="en-US" dirty="0">
                          <a:solidFill>
                            <a:srgbClr val="0033B3"/>
                          </a:solidFill>
                          <a:effectLst/>
                        </a:rPr>
                        <a:t>not </a:t>
                      </a:r>
                      <a:r>
                        <a:rPr lang="en-US" dirty="0" err="1"/>
                        <a:t>opStack.isEmpty</a:t>
                      </a:r>
                      <a:r>
                        <a:rPr lang="en-US" dirty="0"/>
                        <a:t>()) </a:t>
                      </a:r>
                      <a:r>
                        <a:rPr lang="en-US" dirty="0">
                          <a:solidFill>
                            <a:srgbClr val="0033B3"/>
                          </a:solidFill>
                          <a:effectLst/>
                        </a:rPr>
                        <a:t>and </a:t>
                      </a:r>
                      <a:r>
                        <a:rPr lang="en-US" dirty="0"/>
                        <a:t>(</a:t>
                      </a:r>
                      <a:r>
                        <a:rPr lang="en-US" dirty="0" err="1"/>
                        <a:t>prec</a:t>
                      </a:r>
                      <a:r>
                        <a:rPr lang="en-US" dirty="0"/>
                        <a:t>[</a:t>
                      </a:r>
                      <a:r>
                        <a:rPr lang="en-US" dirty="0" err="1"/>
                        <a:t>opStack.peek</a:t>
                      </a:r>
                      <a:r>
                        <a:rPr lang="en-US" dirty="0"/>
                        <a:t>()] &gt;= </a:t>
                      </a:r>
                      <a:r>
                        <a:rPr lang="en-US" dirty="0" err="1"/>
                        <a:t>prec</a:t>
                      </a:r>
                      <a:r>
                        <a:rPr lang="en-US" dirty="0"/>
                        <a:t>[token]):</a:t>
                      </a:r>
                      <a:br>
                        <a:rPr lang="en-US" i="1" dirty="0">
                          <a:solidFill>
                            <a:srgbClr val="8C8C8C"/>
                          </a:solidFill>
                          <a:effectLst/>
                        </a:rPr>
                      </a:br>
                      <a:r>
                        <a:rPr lang="en-US" i="1" dirty="0">
                          <a:solidFill>
                            <a:srgbClr val="8C8C8C"/>
                          </a:solidFill>
                          <a:effectLst/>
                        </a:rPr>
                        <a:t>            </a:t>
                      </a:r>
                      <a:r>
                        <a:rPr lang="en-US" dirty="0" err="1"/>
                        <a:t>postfixList.append</a:t>
                      </a:r>
                      <a:r>
                        <a:rPr lang="en-US" dirty="0"/>
                        <a:t>(</a:t>
                      </a:r>
                      <a:r>
                        <a:rPr lang="en-US" dirty="0" err="1"/>
                        <a:t>opStack.pop</a:t>
                      </a:r>
                      <a:r>
                        <a:rPr lang="en-US" dirty="0"/>
                        <a:t>())</a:t>
                      </a:r>
                      <a:br>
                        <a:rPr lang="en-US" dirty="0"/>
                      </a:br>
                      <a:r>
                        <a:rPr lang="en-US" dirty="0"/>
                        <a:t>        </a:t>
                      </a:r>
                      <a:r>
                        <a:rPr lang="en-US" dirty="0" err="1"/>
                        <a:t>opStack.push</a:t>
                      </a:r>
                      <a:r>
                        <a:rPr lang="en-US" dirty="0"/>
                        <a:t>(token)</a:t>
                      </a:r>
                      <a:br>
                        <a:rPr lang="en-US" dirty="0"/>
                      </a:br>
                      <a:r>
                        <a:rPr lang="en-US" dirty="0"/>
                        <a:t>        </a:t>
                      </a:r>
                      <a:br>
                        <a:rPr lang="en-US" i="1" dirty="0">
                          <a:solidFill>
                            <a:srgbClr val="8C8C8C"/>
                          </a:solidFill>
                          <a:effectLst/>
                        </a:rPr>
                      </a:br>
                      <a:br>
                        <a:rPr lang="en-US" i="1" dirty="0">
                          <a:solidFill>
                            <a:srgbClr val="8C8C8C"/>
                          </a:solidFill>
                          <a:effectLst/>
                        </a:rPr>
                      </a:br>
                      <a:r>
                        <a:rPr lang="en-US" dirty="0">
                          <a:solidFill>
                            <a:srgbClr val="0033B3"/>
                          </a:solidFill>
                          <a:effectLst/>
                        </a:rPr>
                        <a:t>while not </a:t>
                      </a:r>
                      <a:r>
                        <a:rPr lang="en-US" dirty="0" err="1"/>
                        <a:t>opStack.isEmpty</a:t>
                      </a:r>
                      <a:r>
                        <a:rPr lang="en-US" dirty="0"/>
                        <a:t>():</a:t>
                      </a:r>
                      <a:br>
                        <a:rPr lang="en-US" i="1" dirty="0">
                          <a:solidFill>
                            <a:srgbClr val="8C8C8C"/>
                          </a:solidFill>
                          <a:effectLst/>
                        </a:rPr>
                      </a:br>
                      <a:r>
                        <a:rPr lang="en-US" i="1" dirty="0">
                          <a:solidFill>
                            <a:srgbClr val="8C8C8C"/>
                          </a:solidFill>
                          <a:effectLst/>
                        </a:rPr>
                        <a:t>    </a:t>
                      </a:r>
                      <a:r>
                        <a:rPr lang="en-US" dirty="0" err="1"/>
                        <a:t>postfixList.append</a:t>
                      </a:r>
                      <a:r>
                        <a:rPr lang="en-US" dirty="0"/>
                        <a:t>(</a:t>
                      </a:r>
                      <a:r>
                        <a:rPr lang="en-US" dirty="0" err="1"/>
                        <a:t>opStack.pop</a:t>
                      </a:r>
                      <a:r>
                        <a:rPr lang="en-US" dirty="0"/>
                        <a:t>())</a:t>
                      </a:r>
                      <a:br>
                        <a:rPr lang="en-US" dirty="0"/>
                      </a:br>
                      <a:br>
                        <a:rPr lang="en-US" dirty="0"/>
                      </a:br>
                      <a:r>
                        <a:rPr lang="en-US" dirty="0">
                          <a:solidFill>
                            <a:srgbClr val="0033B3"/>
                          </a:solidFill>
                          <a:effectLst/>
                        </a:rPr>
                        <a:t>return </a:t>
                      </a:r>
                      <a:r>
                        <a:rPr lang="en-US" dirty="0">
                          <a:solidFill>
                            <a:srgbClr val="067D17"/>
                          </a:solidFill>
                          <a:effectLst/>
                        </a:rPr>
                        <a:t>" "</a:t>
                      </a:r>
                      <a:r>
                        <a:rPr lang="en-US" dirty="0"/>
                        <a:t>.join(</a:t>
                      </a:r>
                      <a:r>
                        <a:rPr lang="en-US" dirty="0" err="1"/>
                        <a:t>postfixList</a:t>
                      </a:r>
                      <a:r>
                        <a:rPr lang="en-US" dirty="0"/>
                        <a:t>)</a:t>
                      </a:r>
                    </a:p>
                  </a:txBody>
                  <a:tcPr/>
                </a:tc>
                <a:extLst>
                  <a:ext uri="{0D108BD9-81ED-4DB2-BD59-A6C34878D82A}">
                    <a16:rowId xmlns:a16="http://schemas.microsoft.com/office/drawing/2014/main" val="956212564"/>
                  </a:ext>
                </a:extLst>
              </a:tr>
            </a:tbl>
          </a:graphicData>
        </a:graphic>
      </p:graphicFrame>
    </p:spTree>
    <p:extLst>
      <p:ext uri="{BB962C8B-B14F-4D97-AF65-F5344CB8AC3E}">
        <p14:creationId xmlns:p14="http://schemas.microsoft.com/office/powerpoint/2010/main" val="128090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2D7E-8CFA-43E7-99E5-4621639BC4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F4EBD01-47A9-4B74-947B-5B53D77F7909}"/>
              </a:ext>
            </a:extLst>
          </p:cNvPr>
          <p:cNvSpPr>
            <a:spLocks noGrp="1"/>
          </p:cNvSpPr>
          <p:nvPr>
            <p:ph idx="1"/>
          </p:nvPr>
        </p:nvSpPr>
        <p:spPr/>
        <p:txBody>
          <a:bodyPr/>
          <a:lstStyle/>
          <a:p>
            <a:r>
              <a:rPr lang="en-US" dirty="0"/>
              <a:t>Stack is used to store data such that the last item inserted is the first item removed. </a:t>
            </a:r>
          </a:p>
          <a:p>
            <a:r>
              <a:rPr lang="en-US" dirty="0"/>
              <a:t>It is used to implement a </a:t>
            </a:r>
            <a:r>
              <a:rPr lang="en-US" dirty="0">
                <a:solidFill>
                  <a:srgbClr val="FF0000"/>
                </a:solidFill>
              </a:rPr>
              <a:t>last-in first-out (LIFO) </a:t>
            </a:r>
            <a:r>
              <a:rPr lang="en-US" dirty="0"/>
              <a:t>type protocol.</a:t>
            </a:r>
          </a:p>
          <a:p>
            <a:r>
              <a:rPr lang="en-US" dirty="0"/>
              <a:t>The stack is a linear data structure in which new items are added, or existing items are removed from the same end, commonly referred to as the </a:t>
            </a:r>
            <a:r>
              <a:rPr lang="en-US" dirty="0">
                <a:solidFill>
                  <a:srgbClr val="FF0000"/>
                </a:solidFill>
              </a:rPr>
              <a:t>top</a:t>
            </a:r>
            <a:r>
              <a:rPr lang="en-US" dirty="0"/>
              <a:t> of the stack.</a:t>
            </a:r>
          </a:p>
          <a:p>
            <a:endParaRPr lang="en-US" dirty="0"/>
          </a:p>
        </p:txBody>
      </p:sp>
      <p:sp>
        <p:nvSpPr>
          <p:cNvPr id="4" name="Slide Number Placeholder 3">
            <a:extLst>
              <a:ext uri="{FF2B5EF4-FFF2-40B4-BE49-F238E27FC236}">
                <a16:creationId xmlns:a16="http://schemas.microsoft.com/office/drawing/2014/main" id="{6FC6CE3A-F8E3-4F9F-8A1F-3DCB3AB02A6A}"/>
              </a:ext>
            </a:extLst>
          </p:cNvPr>
          <p:cNvSpPr>
            <a:spLocks noGrp="1"/>
          </p:cNvSpPr>
          <p:nvPr>
            <p:ph type="sldNum" sz="quarter" idx="12"/>
          </p:nvPr>
        </p:nvSpPr>
        <p:spPr/>
        <p:txBody>
          <a:bodyPr/>
          <a:lstStyle/>
          <a:p>
            <a:fld id="{1AD1F45E-4937-46E5-9C1E-39BA4D08C51D}" type="slidenum">
              <a:rPr lang="en-US" smtClean="0"/>
              <a:t>2</a:t>
            </a:fld>
            <a:endParaRPr lang="en-US"/>
          </a:p>
        </p:txBody>
      </p:sp>
      <p:grpSp>
        <p:nvGrpSpPr>
          <p:cNvPr id="7" name="Group 4">
            <a:extLst>
              <a:ext uri="{FF2B5EF4-FFF2-40B4-BE49-F238E27FC236}">
                <a16:creationId xmlns:a16="http://schemas.microsoft.com/office/drawing/2014/main" id="{55609C2B-8973-4486-AA29-B31443183544}"/>
              </a:ext>
            </a:extLst>
          </p:cNvPr>
          <p:cNvGrpSpPr>
            <a:grpSpLocks noChangeAspect="1"/>
          </p:cNvGrpSpPr>
          <p:nvPr/>
        </p:nvGrpSpPr>
        <p:grpSpPr bwMode="auto">
          <a:xfrm>
            <a:off x="4536648" y="4021293"/>
            <a:ext cx="3924964" cy="2607588"/>
            <a:chOff x="3236" y="2521"/>
            <a:chExt cx="2601" cy="1728"/>
          </a:xfrm>
        </p:grpSpPr>
        <p:sp>
          <p:nvSpPr>
            <p:cNvPr id="8" name="AutoShape 3">
              <a:extLst>
                <a:ext uri="{FF2B5EF4-FFF2-40B4-BE49-F238E27FC236}">
                  <a16:creationId xmlns:a16="http://schemas.microsoft.com/office/drawing/2014/main" id="{7B23109D-D513-4A34-956D-44D27B3E6A48}"/>
                </a:ext>
              </a:extLst>
            </p:cNvPr>
            <p:cNvSpPr>
              <a:spLocks noChangeAspect="1" noChangeArrowheads="1" noTextEdit="1"/>
            </p:cNvSpPr>
            <p:nvPr/>
          </p:nvSpPr>
          <p:spPr bwMode="auto">
            <a:xfrm>
              <a:off x="3236" y="2521"/>
              <a:ext cx="2601"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C59A3A3F-ACFC-4095-8CA2-9F3501981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 y="2521"/>
              <a:ext cx="2607"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52061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D89E-4E7A-4AFD-97AC-3AAA39290A26}"/>
              </a:ext>
            </a:extLst>
          </p:cNvPr>
          <p:cNvSpPr>
            <a:spLocks noGrp="1"/>
          </p:cNvSpPr>
          <p:nvPr>
            <p:ph type="title"/>
          </p:nvPr>
        </p:nvSpPr>
        <p:spPr/>
        <p:txBody>
          <a:bodyPr/>
          <a:lstStyle/>
          <a:p>
            <a:r>
              <a:rPr lang="en-US" dirty="0"/>
              <a:t>Postfix Evaluation Algorithm</a:t>
            </a:r>
          </a:p>
        </p:txBody>
      </p:sp>
      <p:sp>
        <p:nvSpPr>
          <p:cNvPr id="3" name="Content Placeholder 2">
            <a:extLst>
              <a:ext uri="{FF2B5EF4-FFF2-40B4-BE49-F238E27FC236}">
                <a16:creationId xmlns:a16="http://schemas.microsoft.com/office/drawing/2014/main" id="{44AB14CF-32BE-48B2-ACC6-9780614194AF}"/>
              </a:ext>
            </a:extLst>
          </p:cNvPr>
          <p:cNvSpPr>
            <a:spLocks noGrp="1"/>
          </p:cNvSpPr>
          <p:nvPr>
            <p:ph idx="1"/>
          </p:nvPr>
        </p:nvSpPr>
        <p:spPr/>
        <p:txBody>
          <a:bodyPr>
            <a:normAutofit/>
          </a:bodyPr>
          <a:lstStyle/>
          <a:p>
            <a:pPr marL="514350" indent="-514350">
              <a:buFont typeface="+mj-lt"/>
              <a:buAutoNum type="arabicPeriod"/>
            </a:pPr>
            <a:r>
              <a:rPr lang="en-US" dirty="0"/>
              <a:t>If the current item is an operand, push its value onto the stack.</a:t>
            </a:r>
          </a:p>
          <a:p>
            <a:pPr marL="514350" indent="-514350">
              <a:buFont typeface="+mj-lt"/>
              <a:buAutoNum type="arabicPeriod"/>
            </a:pPr>
            <a:r>
              <a:rPr lang="en-US" dirty="0"/>
              <a:t>If the current item is an operator:</a:t>
            </a:r>
          </a:p>
          <a:p>
            <a:pPr marL="971550" lvl="1" indent="-514350">
              <a:buFont typeface="+mj-lt"/>
              <a:buAutoNum type="alphaLcParenR"/>
            </a:pPr>
            <a:r>
              <a:rPr lang="en-US" dirty="0"/>
              <a:t>Pop the top two operands off the stack.</a:t>
            </a:r>
          </a:p>
          <a:p>
            <a:pPr marL="971550" lvl="1" indent="-514350">
              <a:buFont typeface="+mj-lt"/>
              <a:buAutoNum type="alphaLcParenR"/>
            </a:pPr>
            <a:r>
              <a:rPr lang="en-US" dirty="0"/>
              <a:t>Perform the operation. (Note the top value is the right operand while the next to the top value is the left operand.)</a:t>
            </a:r>
          </a:p>
          <a:p>
            <a:pPr marL="971550" lvl="1" indent="-514350">
              <a:buFont typeface="+mj-lt"/>
              <a:buAutoNum type="alphaLcParenR"/>
            </a:pPr>
            <a:r>
              <a:rPr lang="en-US" dirty="0"/>
              <a:t>Push the result of this operation back onto the stack.</a:t>
            </a:r>
          </a:p>
        </p:txBody>
      </p:sp>
      <p:sp>
        <p:nvSpPr>
          <p:cNvPr id="4" name="Slide Number Placeholder 3">
            <a:extLst>
              <a:ext uri="{FF2B5EF4-FFF2-40B4-BE49-F238E27FC236}">
                <a16:creationId xmlns:a16="http://schemas.microsoft.com/office/drawing/2014/main" id="{C75B327C-FE12-45F8-A795-6D0CCA11B45D}"/>
              </a:ext>
            </a:extLst>
          </p:cNvPr>
          <p:cNvSpPr>
            <a:spLocks noGrp="1"/>
          </p:cNvSpPr>
          <p:nvPr>
            <p:ph type="sldNum" sz="quarter" idx="12"/>
          </p:nvPr>
        </p:nvSpPr>
        <p:spPr/>
        <p:txBody>
          <a:bodyPr/>
          <a:lstStyle/>
          <a:p>
            <a:fld id="{1AD1F45E-4937-46E5-9C1E-39BA4D08C51D}" type="slidenum">
              <a:rPr lang="en-US" smtClean="0"/>
              <a:t>20</a:t>
            </a:fld>
            <a:endParaRPr lang="en-US"/>
          </a:p>
        </p:txBody>
      </p:sp>
    </p:spTree>
    <p:extLst>
      <p:ext uri="{BB962C8B-B14F-4D97-AF65-F5344CB8AC3E}">
        <p14:creationId xmlns:p14="http://schemas.microsoft.com/office/powerpoint/2010/main" val="2335254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D89E-4E7A-4AFD-97AC-3AAA39290A26}"/>
              </a:ext>
            </a:extLst>
          </p:cNvPr>
          <p:cNvSpPr>
            <a:spLocks noGrp="1"/>
          </p:cNvSpPr>
          <p:nvPr>
            <p:ph type="title"/>
          </p:nvPr>
        </p:nvSpPr>
        <p:spPr/>
        <p:txBody>
          <a:bodyPr/>
          <a:lstStyle/>
          <a:p>
            <a:r>
              <a:rPr lang="en-US" dirty="0"/>
              <a:t>Postfix Evaluation Algorithm</a:t>
            </a:r>
          </a:p>
        </p:txBody>
      </p:sp>
      <p:sp>
        <p:nvSpPr>
          <p:cNvPr id="4" name="Slide Number Placeholder 3">
            <a:extLst>
              <a:ext uri="{FF2B5EF4-FFF2-40B4-BE49-F238E27FC236}">
                <a16:creationId xmlns:a16="http://schemas.microsoft.com/office/drawing/2014/main" id="{C75B327C-FE12-45F8-A795-6D0CCA11B45D}"/>
              </a:ext>
            </a:extLst>
          </p:cNvPr>
          <p:cNvSpPr>
            <a:spLocks noGrp="1"/>
          </p:cNvSpPr>
          <p:nvPr>
            <p:ph type="sldNum" sz="quarter" idx="12"/>
          </p:nvPr>
        </p:nvSpPr>
        <p:spPr/>
        <p:txBody>
          <a:bodyPr/>
          <a:lstStyle/>
          <a:p>
            <a:fld id="{1AD1F45E-4937-46E5-9C1E-39BA4D08C51D}" type="slidenum">
              <a:rPr lang="en-US" smtClean="0"/>
              <a:t>21</a:t>
            </a:fld>
            <a:endParaRPr lang="en-US"/>
          </a:p>
        </p:txBody>
      </p:sp>
      <p:grpSp>
        <p:nvGrpSpPr>
          <p:cNvPr id="7" name="Group 4">
            <a:extLst>
              <a:ext uri="{FF2B5EF4-FFF2-40B4-BE49-F238E27FC236}">
                <a16:creationId xmlns:a16="http://schemas.microsoft.com/office/drawing/2014/main" id="{B7E6CB94-F8F3-424C-B4EB-B74C3E6C20BA}"/>
              </a:ext>
            </a:extLst>
          </p:cNvPr>
          <p:cNvGrpSpPr>
            <a:grpSpLocks noChangeAspect="1"/>
          </p:cNvGrpSpPr>
          <p:nvPr/>
        </p:nvGrpSpPr>
        <p:grpSpPr bwMode="auto">
          <a:xfrm>
            <a:off x="2203758" y="1385888"/>
            <a:ext cx="7995253" cy="5275262"/>
            <a:chOff x="1947" y="911"/>
            <a:chExt cx="3786" cy="2498"/>
          </a:xfrm>
        </p:grpSpPr>
        <p:sp>
          <p:nvSpPr>
            <p:cNvPr id="8" name="AutoShape 3">
              <a:extLst>
                <a:ext uri="{FF2B5EF4-FFF2-40B4-BE49-F238E27FC236}">
                  <a16:creationId xmlns:a16="http://schemas.microsoft.com/office/drawing/2014/main" id="{08A5AE19-1093-4119-8E91-79EA386705E4}"/>
                </a:ext>
              </a:extLst>
            </p:cNvPr>
            <p:cNvSpPr>
              <a:spLocks noChangeAspect="1" noChangeArrowheads="1" noTextEdit="1"/>
            </p:cNvSpPr>
            <p:nvPr/>
          </p:nvSpPr>
          <p:spPr bwMode="auto">
            <a:xfrm>
              <a:off x="1947" y="911"/>
              <a:ext cx="3786" cy="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293" name="Picture 5">
              <a:extLst>
                <a:ext uri="{FF2B5EF4-FFF2-40B4-BE49-F238E27FC236}">
                  <a16:creationId xmlns:a16="http://schemas.microsoft.com/office/drawing/2014/main" id="{8AB6A1CA-6C19-40F9-B8C7-B3760F689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 y="911"/>
              <a:ext cx="3792" cy="2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97757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E29B-BBE8-49A4-872E-69D879DD7680}"/>
              </a:ext>
            </a:extLst>
          </p:cNvPr>
          <p:cNvSpPr>
            <a:spLocks noGrp="1"/>
          </p:cNvSpPr>
          <p:nvPr>
            <p:ph type="title"/>
          </p:nvPr>
        </p:nvSpPr>
        <p:spPr/>
        <p:txBody>
          <a:bodyPr/>
          <a:lstStyle/>
          <a:p>
            <a:endParaRPr lang="en-US"/>
          </a:p>
        </p:txBody>
      </p:sp>
      <p:graphicFrame>
        <p:nvGraphicFramePr>
          <p:cNvPr id="5" name="Table 5">
            <a:extLst>
              <a:ext uri="{FF2B5EF4-FFF2-40B4-BE49-F238E27FC236}">
                <a16:creationId xmlns:a16="http://schemas.microsoft.com/office/drawing/2014/main" id="{0B6AE2D5-5067-4322-B68B-D14488E458FB}"/>
              </a:ext>
            </a:extLst>
          </p:cNvPr>
          <p:cNvGraphicFramePr>
            <a:graphicFrameLocks noGrp="1"/>
          </p:cNvGraphicFramePr>
          <p:nvPr>
            <p:ph idx="1"/>
            <p:extLst>
              <p:ext uri="{D42A27DB-BD31-4B8C-83A1-F6EECF244321}">
                <p14:modId xmlns:p14="http://schemas.microsoft.com/office/powerpoint/2010/main" val="2778686906"/>
              </p:ext>
            </p:extLst>
          </p:nvPr>
        </p:nvGraphicFramePr>
        <p:xfrm>
          <a:off x="1889760" y="2658110"/>
          <a:ext cx="8412480" cy="36982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09800698"/>
                    </a:ext>
                  </a:extLst>
                </a:gridCol>
                <a:gridCol w="2103120">
                  <a:extLst>
                    <a:ext uri="{9D8B030D-6E8A-4147-A177-3AD203B41FA5}">
                      <a16:colId xmlns:a16="http://schemas.microsoft.com/office/drawing/2014/main" val="3097489371"/>
                    </a:ext>
                  </a:extLst>
                </a:gridCol>
                <a:gridCol w="2103120">
                  <a:extLst>
                    <a:ext uri="{9D8B030D-6E8A-4147-A177-3AD203B41FA5}">
                      <a16:colId xmlns:a16="http://schemas.microsoft.com/office/drawing/2014/main" val="1703902422"/>
                    </a:ext>
                  </a:extLst>
                </a:gridCol>
                <a:gridCol w="2103120">
                  <a:extLst>
                    <a:ext uri="{9D8B030D-6E8A-4147-A177-3AD203B41FA5}">
                      <a16:colId xmlns:a16="http://schemas.microsoft.com/office/drawing/2014/main" val="3777664010"/>
                    </a:ext>
                  </a:extLst>
                </a:gridCol>
              </a:tblGrid>
              <a:tr h="370840">
                <a:tc>
                  <a:txBody>
                    <a:bodyPr/>
                    <a:lstStyle/>
                    <a:p>
                      <a:pPr algn="ctr"/>
                      <a:r>
                        <a:rPr lang="en-US" dirty="0"/>
                        <a:t>Token</a:t>
                      </a:r>
                    </a:p>
                  </a:txBody>
                  <a:tcPr/>
                </a:tc>
                <a:tc>
                  <a:txBody>
                    <a:bodyPr/>
                    <a:lstStyle/>
                    <a:p>
                      <a:pPr algn="ctr"/>
                      <a:r>
                        <a:rPr lang="en-US" dirty="0"/>
                        <a:t>Alg. Steps</a:t>
                      </a:r>
                    </a:p>
                  </a:txBody>
                  <a:tcPr/>
                </a:tc>
                <a:tc>
                  <a:txBody>
                    <a:bodyPr/>
                    <a:lstStyle/>
                    <a:p>
                      <a:pPr algn="ctr"/>
                      <a:r>
                        <a:rPr lang="en-US" dirty="0"/>
                        <a:t>Stack</a:t>
                      </a:r>
                    </a:p>
                  </a:txBody>
                  <a:tcPr/>
                </a:tc>
                <a:tc>
                  <a:txBody>
                    <a:bodyPr/>
                    <a:lstStyle/>
                    <a:p>
                      <a:pPr algn="ctr"/>
                      <a:r>
                        <a:rPr lang="en-US" dirty="0"/>
                        <a:t>Description</a:t>
                      </a:r>
                    </a:p>
                  </a:txBody>
                  <a:tcPr/>
                </a:tc>
                <a:extLst>
                  <a:ext uri="{0D108BD9-81ED-4DB2-BD59-A6C34878D82A}">
                    <a16:rowId xmlns:a16="http://schemas.microsoft.com/office/drawing/2014/main" val="3753777242"/>
                  </a:ext>
                </a:extLst>
              </a:tr>
              <a:tr h="370840">
                <a:tc>
                  <a:txBody>
                    <a:bodyPr/>
                    <a:lstStyle/>
                    <a:p>
                      <a:pPr algn="ctr"/>
                      <a:r>
                        <a:rPr lang="en-US" sz="1800" u="sng" dirty="0">
                          <a:effectLst/>
                        </a:rPr>
                        <a:t>A</a:t>
                      </a:r>
                      <a:r>
                        <a:rPr lang="en-US" sz="1800" dirty="0">
                          <a:effectLst/>
                        </a:rPr>
                        <a:t>BC*EF-/+</a:t>
                      </a:r>
                    </a:p>
                  </a:txBody>
                  <a:tcPr/>
                </a:tc>
                <a:tc>
                  <a:txBody>
                    <a:bodyPr/>
                    <a:lstStyle/>
                    <a:p>
                      <a:pPr algn="ctr"/>
                      <a:r>
                        <a:rPr lang="en-US" dirty="0"/>
                        <a:t>1</a:t>
                      </a:r>
                    </a:p>
                  </a:txBody>
                  <a:tcPr/>
                </a:tc>
                <a:tc>
                  <a:txBody>
                    <a:bodyPr/>
                    <a:lstStyle/>
                    <a:p>
                      <a:pPr algn="ctr"/>
                      <a:r>
                        <a:rPr lang="en-US" dirty="0"/>
                        <a:t>8</a:t>
                      </a:r>
                    </a:p>
                  </a:txBody>
                  <a:tcPr/>
                </a:tc>
                <a:tc>
                  <a:txBody>
                    <a:bodyPr/>
                    <a:lstStyle/>
                    <a:p>
                      <a:pPr algn="ctr"/>
                      <a:r>
                        <a:rPr lang="en-US" dirty="0"/>
                        <a:t>Push Value of A</a:t>
                      </a:r>
                    </a:p>
                  </a:txBody>
                  <a:tcPr/>
                </a:tc>
                <a:extLst>
                  <a:ext uri="{0D108BD9-81ED-4DB2-BD59-A6C34878D82A}">
                    <a16:rowId xmlns:a16="http://schemas.microsoft.com/office/drawing/2014/main" val="41621034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dirty="0">
                          <a:effectLst/>
                        </a:rPr>
                        <a:t>A</a:t>
                      </a:r>
                      <a:r>
                        <a:rPr lang="en-US" sz="1800" u="sng" dirty="0">
                          <a:effectLst/>
                        </a:rPr>
                        <a:t>B</a:t>
                      </a:r>
                      <a:r>
                        <a:rPr lang="en-US" sz="1800" dirty="0">
                          <a:effectLst/>
                        </a:rPr>
                        <a:t>C*EF-/+</a:t>
                      </a:r>
                    </a:p>
                  </a:txBody>
                  <a:tcPr/>
                </a:tc>
                <a:tc>
                  <a:txBody>
                    <a:bodyPr/>
                    <a:lstStyle/>
                    <a:p>
                      <a:pPr algn="ctr"/>
                      <a:r>
                        <a:rPr lang="en-US" dirty="0"/>
                        <a:t>2</a:t>
                      </a:r>
                    </a:p>
                  </a:txBody>
                  <a:tcPr/>
                </a:tc>
                <a:tc>
                  <a:txBody>
                    <a:bodyPr/>
                    <a:lstStyle/>
                    <a:p>
                      <a:pPr algn="ctr"/>
                      <a:r>
                        <a:rPr lang="en-US" dirty="0"/>
                        <a:t>8 2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Push Value of B</a:t>
                      </a:r>
                    </a:p>
                  </a:txBody>
                  <a:tcPr/>
                </a:tc>
                <a:extLst>
                  <a:ext uri="{0D108BD9-81ED-4DB2-BD59-A6C34878D82A}">
                    <a16:rowId xmlns:a16="http://schemas.microsoft.com/office/drawing/2014/main" val="210023885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dirty="0">
                          <a:effectLst/>
                        </a:rPr>
                        <a:t>A</a:t>
                      </a:r>
                      <a:r>
                        <a:rPr lang="en-US" sz="1800" dirty="0">
                          <a:effectLst/>
                        </a:rPr>
                        <a:t>B</a:t>
                      </a:r>
                      <a:r>
                        <a:rPr lang="en-US" sz="1800" u="sng" dirty="0">
                          <a:effectLst/>
                        </a:rPr>
                        <a:t>C</a:t>
                      </a:r>
                      <a:r>
                        <a:rPr lang="en-US" sz="1800" dirty="0">
                          <a:effectLst/>
                        </a:rPr>
                        <a:t>*EF-/+</a:t>
                      </a:r>
                    </a:p>
                  </a:txBody>
                  <a:tcPr/>
                </a:tc>
                <a:tc>
                  <a:txBody>
                    <a:bodyPr/>
                    <a:lstStyle/>
                    <a:p>
                      <a:pPr algn="ctr"/>
                      <a:r>
                        <a:rPr lang="en-US" dirty="0"/>
                        <a:t>3</a:t>
                      </a:r>
                    </a:p>
                  </a:txBody>
                  <a:tcPr/>
                </a:tc>
                <a:tc>
                  <a:txBody>
                    <a:bodyPr/>
                    <a:lstStyle/>
                    <a:p>
                      <a:pPr algn="ctr"/>
                      <a:r>
                        <a:rPr lang="en-US" dirty="0"/>
                        <a:t>8 2 5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Push Value of C</a:t>
                      </a:r>
                    </a:p>
                  </a:txBody>
                  <a:tcPr/>
                </a:tc>
                <a:extLst>
                  <a:ext uri="{0D108BD9-81ED-4DB2-BD59-A6C34878D82A}">
                    <a16:rowId xmlns:a16="http://schemas.microsoft.com/office/drawing/2014/main" val="366956921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dirty="0">
                          <a:effectLst/>
                        </a:rPr>
                        <a:t>A</a:t>
                      </a:r>
                      <a:r>
                        <a:rPr lang="en-US" sz="1800" dirty="0">
                          <a:effectLst/>
                        </a:rPr>
                        <a:t>BC*EF-/+</a:t>
                      </a:r>
                    </a:p>
                  </a:txBody>
                  <a:tcPr/>
                </a:tc>
                <a:tc>
                  <a:txBody>
                    <a:bodyPr/>
                    <a:lstStyle/>
                    <a:p>
                      <a:pPr algn="ctr"/>
                      <a:r>
                        <a:rPr lang="en-US" dirty="0"/>
                        <a:t>4</a:t>
                      </a:r>
                    </a:p>
                  </a:txBody>
                  <a:tcPr/>
                </a:tc>
                <a:tc>
                  <a:txBody>
                    <a:bodyPr/>
                    <a:lstStyle/>
                    <a:p>
                      <a:pPr algn="ctr"/>
                      <a:r>
                        <a:rPr lang="en-US" dirty="0"/>
                        <a:t>8 </a:t>
                      </a:r>
                      <a:r>
                        <a:rPr lang="en-US" b="1" dirty="0"/>
                        <a:t>10</a:t>
                      </a:r>
                    </a:p>
                  </a:txBody>
                  <a:tcPr/>
                </a:tc>
                <a:tc>
                  <a:txBody>
                    <a:bodyPr/>
                    <a:lstStyle/>
                    <a:p>
                      <a:pPr algn="ctr"/>
                      <a:r>
                        <a:rPr lang="en-US" dirty="0"/>
                        <a:t>B x C</a:t>
                      </a:r>
                    </a:p>
                  </a:txBody>
                  <a:tcPr/>
                </a:tc>
                <a:extLst>
                  <a:ext uri="{0D108BD9-81ED-4DB2-BD59-A6C34878D82A}">
                    <a16:rowId xmlns:a16="http://schemas.microsoft.com/office/drawing/2014/main" val="19893147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dirty="0">
                          <a:effectLst/>
                        </a:rPr>
                        <a:t>A</a:t>
                      </a:r>
                      <a:r>
                        <a:rPr lang="en-US" sz="1800" dirty="0">
                          <a:effectLst/>
                        </a:rPr>
                        <a:t>BC*</a:t>
                      </a:r>
                      <a:r>
                        <a:rPr lang="en-US" sz="1800" u="sng" dirty="0">
                          <a:effectLst/>
                        </a:rPr>
                        <a:t>E</a:t>
                      </a:r>
                      <a:r>
                        <a:rPr lang="en-US" sz="1800" dirty="0">
                          <a:effectLst/>
                        </a:rPr>
                        <a:t>F-/+</a:t>
                      </a:r>
                    </a:p>
                  </a:txBody>
                  <a:tcPr/>
                </a:tc>
                <a:tc>
                  <a:txBody>
                    <a:bodyPr/>
                    <a:lstStyle/>
                    <a:p>
                      <a:pPr algn="ctr"/>
                      <a:r>
                        <a:rPr lang="en-US" dirty="0"/>
                        <a:t>5</a:t>
                      </a:r>
                    </a:p>
                  </a:txBody>
                  <a:tcPr/>
                </a:tc>
                <a:tc>
                  <a:txBody>
                    <a:bodyPr/>
                    <a:lstStyle/>
                    <a:p>
                      <a:pPr algn="ctr"/>
                      <a:r>
                        <a:rPr lang="en-US" dirty="0"/>
                        <a:t>8 10 3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Push Value of E</a:t>
                      </a:r>
                    </a:p>
                  </a:txBody>
                  <a:tcPr/>
                </a:tc>
                <a:extLst>
                  <a:ext uri="{0D108BD9-81ED-4DB2-BD59-A6C34878D82A}">
                    <a16:rowId xmlns:a16="http://schemas.microsoft.com/office/drawing/2014/main" val="825052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dirty="0">
                          <a:effectLst/>
                        </a:rPr>
                        <a:t>A</a:t>
                      </a:r>
                      <a:r>
                        <a:rPr lang="en-US" sz="1800" dirty="0">
                          <a:effectLst/>
                        </a:rPr>
                        <a:t>BC*</a:t>
                      </a:r>
                      <a:r>
                        <a:rPr lang="en-US" sz="1800" u="none" dirty="0">
                          <a:effectLst/>
                        </a:rPr>
                        <a:t>EF</a:t>
                      </a:r>
                      <a:r>
                        <a:rPr lang="en-US" sz="1800" u="sng" dirty="0">
                          <a:effectLst/>
                        </a:rPr>
                        <a:t>-</a:t>
                      </a:r>
                      <a:r>
                        <a:rPr lang="en-US" sz="1800" dirty="0">
                          <a:effectLst/>
                        </a:rPr>
                        <a:t>/+</a:t>
                      </a:r>
                    </a:p>
                  </a:txBody>
                  <a:tcPr/>
                </a:tc>
                <a:tc>
                  <a:txBody>
                    <a:bodyPr/>
                    <a:lstStyle/>
                    <a:p>
                      <a:pPr algn="ctr"/>
                      <a:r>
                        <a:rPr lang="en-US" dirty="0"/>
                        <a:t>6</a:t>
                      </a:r>
                    </a:p>
                  </a:txBody>
                  <a:tcPr/>
                </a:tc>
                <a:tc>
                  <a:txBody>
                    <a:bodyPr/>
                    <a:lstStyle/>
                    <a:p>
                      <a:pPr algn="ctr"/>
                      <a:r>
                        <a:rPr lang="en-US" dirty="0"/>
                        <a:t>8 10 3 1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Push Value of F</a:t>
                      </a:r>
                    </a:p>
                  </a:txBody>
                  <a:tcPr/>
                </a:tc>
                <a:extLst>
                  <a:ext uri="{0D108BD9-81ED-4DB2-BD59-A6C34878D82A}">
                    <a16:rowId xmlns:a16="http://schemas.microsoft.com/office/drawing/2014/main" val="18654933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dirty="0">
                          <a:effectLst/>
                        </a:rPr>
                        <a:t>A</a:t>
                      </a:r>
                      <a:r>
                        <a:rPr lang="en-US" sz="1800" dirty="0">
                          <a:effectLst/>
                        </a:rPr>
                        <a:t>BC*</a:t>
                      </a:r>
                      <a:r>
                        <a:rPr lang="en-US" sz="1800" u="none" dirty="0">
                          <a:effectLst/>
                        </a:rPr>
                        <a:t>E</a:t>
                      </a:r>
                      <a:r>
                        <a:rPr lang="en-US" sz="1800" dirty="0">
                          <a:effectLst/>
                        </a:rPr>
                        <a:t>F-/+</a:t>
                      </a:r>
                    </a:p>
                  </a:txBody>
                  <a:tcPr/>
                </a:tc>
                <a:tc>
                  <a:txBody>
                    <a:bodyPr/>
                    <a:lstStyle/>
                    <a:p>
                      <a:pPr algn="ctr"/>
                      <a:r>
                        <a:rPr lang="en-US" dirty="0"/>
                        <a:t>7</a:t>
                      </a:r>
                    </a:p>
                  </a:txBody>
                  <a:tcPr/>
                </a:tc>
                <a:tc>
                  <a:txBody>
                    <a:bodyPr/>
                    <a:lstStyle/>
                    <a:p>
                      <a:pPr algn="ctr"/>
                      <a:r>
                        <a:rPr lang="en-US" dirty="0"/>
                        <a:t>8 10 </a:t>
                      </a:r>
                      <a:r>
                        <a:rPr lang="en-US" b="1"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E-F</a:t>
                      </a:r>
                    </a:p>
                  </a:txBody>
                  <a:tcPr/>
                </a:tc>
                <a:extLst>
                  <a:ext uri="{0D108BD9-81ED-4DB2-BD59-A6C34878D82A}">
                    <a16:rowId xmlns:a16="http://schemas.microsoft.com/office/drawing/2014/main" val="1041204099"/>
                  </a:ext>
                </a:extLst>
              </a:tr>
              <a:tr h="2163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dirty="0">
                          <a:effectLst/>
                        </a:rPr>
                        <a:t>A</a:t>
                      </a:r>
                      <a:r>
                        <a:rPr lang="en-US" sz="1800" dirty="0">
                          <a:effectLst/>
                        </a:rPr>
                        <a:t>BC*</a:t>
                      </a:r>
                      <a:r>
                        <a:rPr lang="en-US" sz="1800" u="none" dirty="0">
                          <a:effectLst/>
                        </a:rPr>
                        <a:t>E</a:t>
                      </a:r>
                      <a:r>
                        <a:rPr lang="en-US" sz="1800" dirty="0">
                          <a:effectLst/>
                        </a:rPr>
                        <a:t>F-</a:t>
                      </a:r>
                      <a:r>
                        <a:rPr lang="en-US" sz="1800" u="sng" dirty="0">
                          <a:effectLst/>
                        </a:rPr>
                        <a:t>/</a:t>
                      </a:r>
                      <a:r>
                        <a:rPr lang="en-US" sz="1800" dirty="0">
                          <a:effectLst/>
                        </a:rPr>
                        <a:t>+</a:t>
                      </a:r>
                    </a:p>
                  </a:txBody>
                  <a:tcPr/>
                </a:tc>
                <a:tc>
                  <a:txBody>
                    <a:bodyPr/>
                    <a:lstStyle/>
                    <a:p>
                      <a:pPr algn="ctr"/>
                      <a:r>
                        <a:rPr lang="en-US" dirty="0"/>
                        <a:t>8</a:t>
                      </a:r>
                    </a:p>
                  </a:txBody>
                  <a:tcPr/>
                </a:tc>
                <a:tc>
                  <a:txBody>
                    <a:bodyPr/>
                    <a:lstStyle/>
                    <a:p>
                      <a:pPr algn="ctr"/>
                      <a:r>
                        <a:rPr lang="en-US" dirty="0"/>
                        <a:t>8 </a:t>
                      </a:r>
                      <a:r>
                        <a:rPr lang="en-US" b="1"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r>
                        <a:rPr lang="en-US" dirty="0" err="1"/>
                        <a:t>BxC</a:t>
                      </a:r>
                      <a:r>
                        <a:rPr lang="en-US" dirty="0"/>
                        <a:t>)/(E-F)</a:t>
                      </a:r>
                    </a:p>
                  </a:txBody>
                  <a:tcPr/>
                </a:tc>
                <a:extLst>
                  <a:ext uri="{0D108BD9-81ED-4DB2-BD59-A6C34878D82A}">
                    <a16:rowId xmlns:a16="http://schemas.microsoft.com/office/drawing/2014/main" val="3642694784"/>
                  </a:ext>
                </a:extLst>
              </a:tr>
              <a:tr h="2163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dirty="0">
                          <a:effectLst/>
                        </a:rPr>
                        <a:t>A</a:t>
                      </a:r>
                      <a:r>
                        <a:rPr lang="en-US" sz="1800" dirty="0">
                          <a:effectLst/>
                        </a:rPr>
                        <a:t>BC*</a:t>
                      </a:r>
                      <a:r>
                        <a:rPr lang="en-US" sz="1800" u="none" dirty="0">
                          <a:effectLst/>
                        </a:rPr>
                        <a:t>E</a:t>
                      </a:r>
                      <a:r>
                        <a:rPr lang="en-US" sz="1800" dirty="0">
                          <a:effectLst/>
                        </a:rPr>
                        <a:t>F-</a:t>
                      </a:r>
                      <a:r>
                        <a:rPr lang="en-US" sz="1800" u="none" dirty="0">
                          <a:effectLst/>
                        </a:rPr>
                        <a:t>/</a:t>
                      </a:r>
                      <a:r>
                        <a:rPr lang="en-US" sz="1800" u="sng" dirty="0">
                          <a:effectLst/>
                        </a:rPr>
                        <a:t>+</a:t>
                      </a:r>
                    </a:p>
                  </a:txBody>
                  <a:tcPr/>
                </a:tc>
                <a:tc>
                  <a:txBody>
                    <a:bodyPr/>
                    <a:lstStyle/>
                    <a:p>
                      <a:pPr algn="ctr"/>
                      <a:r>
                        <a:rPr lang="en-US" dirty="0"/>
                        <a:t>9</a:t>
                      </a:r>
                    </a:p>
                  </a:txBody>
                  <a:tcPr/>
                </a:tc>
                <a:tc>
                  <a:txBody>
                    <a:bodyPr/>
                    <a:lstStyle/>
                    <a:p>
                      <a:pPr algn="ctr"/>
                      <a:r>
                        <a:rPr lang="en-US" b="1"/>
                        <a:t>13</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a:t>
                      </a:r>
                      <a:r>
                        <a:rPr lang="en-US" dirty="0" err="1"/>
                        <a:t>BxC</a:t>
                      </a:r>
                      <a:r>
                        <a:rPr lang="en-US" dirty="0"/>
                        <a:t>)/(E-F))</a:t>
                      </a:r>
                    </a:p>
                  </a:txBody>
                  <a:tcPr/>
                </a:tc>
                <a:extLst>
                  <a:ext uri="{0D108BD9-81ED-4DB2-BD59-A6C34878D82A}">
                    <a16:rowId xmlns:a16="http://schemas.microsoft.com/office/drawing/2014/main" val="1747952281"/>
                  </a:ext>
                </a:extLst>
              </a:tr>
            </a:tbl>
          </a:graphicData>
        </a:graphic>
      </p:graphicFrame>
      <p:sp>
        <p:nvSpPr>
          <p:cNvPr id="4" name="Slide Number Placeholder 3">
            <a:extLst>
              <a:ext uri="{FF2B5EF4-FFF2-40B4-BE49-F238E27FC236}">
                <a16:creationId xmlns:a16="http://schemas.microsoft.com/office/drawing/2014/main" id="{9FF8A827-F3EA-4816-9E8A-8E14AAF42145}"/>
              </a:ext>
            </a:extLst>
          </p:cNvPr>
          <p:cNvSpPr>
            <a:spLocks noGrp="1"/>
          </p:cNvSpPr>
          <p:nvPr>
            <p:ph type="sldNum" sz="quarter" idx="12"/>
          </p:nvPr>
        </p:nvSpPr>
        <p:spPr/>
        <p:txBody>
          <a:bodyPr/>
          <a:lstStyle/>
          <a:p>
            <a:fld id="{1AD1F45E-4937-46E5-9C1E-39BA4D08C51D}" type="slidenum">
              <a:rPr lang="en-US" smtClean="0"/>
              <a:t>22</a:t>
            </a:fld>
            <a:endParaRPr lang="en-US"/>
          </a:p>
        </p:txBody>
      </p:sp>
      <p:sp>
        <p:nvSpPr>
          <p:cNvPr id="6" name="TextBox 5">
            <a:extLst>
              <a:ext uri="{FF2B5EF4-FFF2-40B4-BE49-F238E27FC236}">
                <a16:creationId xmlns:a16="http://schemas.microsoft.com/office/drawing/2014/main" id="{A5BEBF0E-9760-49EE-BE5B-34AFC30235FB}"/>
              </a:ext>
            </a:extLst>
          </p:cNvPr>
          <p:cNvSpPr txBox="1"/>
          <p:nvPr/>
        </p:nvSpPr>
        <p:spPr>
          <a:xfrm flipH="1">
            <a:off x="2652440" y="2115403"/>
            <a:ext cx="4130496" cy="369332"/>
          </a:xfrm>
          <a:prstGeom prst="rect">
            <a:avLst/>
          </a:prstGeom>
          <a:noFill/>
        </p:spPr>
        <p:txBody>
          <a:bodyPr wrap="square" rtlCol="0">
            <a:spAutoFit/>
          </a:bodyPr>
          <a:lstStyle/>
          <a:p>
            <a:r>
              <a:rPr lang="en-US" b="1" dirty="0"/>
              <a:t>A=8, B=2, C=5, D=4, E=3, F=1</a:t>
            </a:r>
          </a:p>
        </p:txBody>
      </p:sp>
    </p:spTree>
    <p:extLst>
      <p:ext uri="{BB962C8B-B14F-4D97-AF65-F5344CB8AC3E}">
        <p14:creationId xmlns:p14="http://schemas.microsoft.com/office/powerpoint/2010/main" val="1485204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D89E-4E7A-4AFD-97AC-3AAA39290A26}"/>
              </a:ext>
            </a:extLst>
          </p:cNvPr>
          <p:cNvSpPr>
            <a:spLocks noGrp="1"/>
          </p:cNvSpPr>
          <p:nvPr>
            <p:ph type="title"/>
          </p:nvPr>
        </p:nvSpPr>
        <p:spPr/>
        <p:txBody>
          <a:bodyPr/>
          <a:lstStyle/>
          <a:p>
            <a:r>
              <a:rPr lang="en-US" dirty="0"/>
              <a:t>Postfix Evaluation Algorithm</a:t>
            </a:r>
          </a:p>
        </p:txBody>
      </p:sp>
      <p:sp>
        <p:nvSpPr>
          <p:cNvPr id="4" name="Slide Number Placeholder 3">
            <a:extLst>
              <a:ext uri="{FF2B5EF4-FFF2-40B4-BE49-F238E27FC236}">
                <a16:creationId xmlns:a16="http://schemas.microsoft.com/office/drawing/2014/main" id="{C75B327C-FE12-45F8-A795-6D0CCA11B45D}"/>
              </a:ext>
            </a:extLst>
          </p:cNvPr>
          <p:cNvSpPr>
            <a:spLocks noGrp="1"/>
          </p:cNvSpPr>
          <p:nvPr>
            <p:ph type="sldNum" sz="quarter" idx="12"/>
          </p:nvPr>
        </p:nvSpPr>
        <p:spPr/>
        <p:txBody>
          <a:bodyPr/>
          <a:lstStyle/>
          <a:p>
            <a:fld id="{1AD1F45E-4937-46E5-9C1E-39BA4D08C51D}" type="slidenum">
              <a:rPr lang="en-US" smtClean="0"/>
              <a:t>23</a:t>
            </a:fld>
            <a:endParaRPr lang="en-US"/>
          </a:p>
        </p:txBody>
      </p:sp>
      <p:grpSp>
        <p:nvGrpSpPr>
          <p:cNvPr id="6" name="Group 4">
            <a:extLst>
              <a:ext uri="{FF2B5EF4-FFF2-40B4-BE49-F238E27FC236}">
                <a16:creationId xmlns:a16="http://schemas.microsoft.com/office/drawing/2014/main" id="{3E6341ED-86D4-4B45-B223-C29292207CE0}"/>
              </a:ext>
            </a:extLst>
          </p:cNvPr>
          <p:cNvGrpSpPr>
            <a:grpSpLocks noChangeAspect="1"/>
          </p:cNvGrpSpPr>
          <p:nvPr/>
        </p:nvGrpSpPr>
        <p:grpSpPr bwMode="auto">
          <a:xfrm>
            <a:off x="1666620" y="1539875"/>
            <a:ext cx="8858759" cy="4999037"/>
            <a:chOff x="1935" y="1085"/>
            <a:chExt cx="3810" cy="2150"/>
          </a:xfrm>
        </p:grpSpPr>
        <p:sp>
          <p:nvSpPr>
            <p:cNvPr id="9" name="AutoShape 3">
              <a:extLst>
                <a:ext uri="{FF2B5EF4-FFF2-40B4-BE49-F238E27FC236}">
                  <a16:creationId xmlns:a16="http://schemas.microsoft.com/office/drawing/2014/main" id="{5188861B-E53F-442A-B2C6-78A1EB5CEC8A}"/>
                </a:ext>
              </a:extLst>
            </p:cNvPr>
            <p:cNvSpPr>
              <a:spLocks noChangeAspect="1" noChangeArrowheads="1" noTextEdit="1"/>
            </p:cNvSpPr>
            <p:nvPr/>
          </p:nvSpPr>
          <p:spPr bwMode="auto">
            <a:xfrm>
              <a:off x="1935" y="1085"/>
              <a:ext cx="3810" cy="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317" name="Picture 5">
              <a:extLst>
                <a:ext uri="{FF2B5EF4-FFF2-40B4-BE49-F238E27FC236}">
                  <a16:creationId xmlns:a16="http://schemas.microsoft.com/office/drawing/2014/main" id="{DACE1E8E-09C1-4E27-9C22-58A1C54E6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 y="1085"/>
              <a:ext cx="3816" cy="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5732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D89E-4E7A-4AFD-97AC-3AAA39290A26}"/>
              </a:ext>
            </a:extLst>
          </p:cNvPr>
          <p:cNvSpPr>
            <a:spLocks noGrp="1"/>
          </p:cNvSpPr>
          <p:nvPr>
            <p:ph type="title"/>
          </p:nvPr>
        </p:nvSpPr>
        <p:spPr/>
        <p:txBody>
          <a:bodyPr/>
          <a:lstStyle/>
          <a:p>
            <a:r>
              <a:rPr lang="en-US" dirty="0"/>
              <a:t>Postfix Evaluation Algorithm</a:t>
            </a:r>
          </a:p>
        </p:txBody>
      </p:sp>
      <p:sp>
        <p:nvSpPr>
          <p:cNvPr id="4" name="Slide Number Placeholder 3">
            <a:extLst>
              <a:ext uri="{FF2B5EF4-FFF2-40B4-BE49-F238E27FC236}">
                <a16:creationId xmlns:a16="http://schemas.microsoft.com/office/drawing/2014/main" id="{C75B327C-FE12-45F8-A795-6D0CCA11B45D}"/>
              </a:ext>
            </a:extLst>
          </p:cNvPr>
          <p:cNvSpPr>
            <a:spLocks noGrp="1"/>
          </p:cNvSpPr>
          <p:nvPr>
            <p:ph type="sldNum" sz="quarter" idx="12"/>
          </p:nvPr>
        </p:nvSpPr>
        <p:spPr/>
        <p:txBody>
          <a:bodyPr/>
          <a:lstStyle/>
          <a:p>
            <a:fld id="{1AD1F45E-4937-46E5-9C1E-39BA4D08C51D}" type="slidenum">
              <a:rPr lang="en-US" smtClean="0"/>
              <a:t>24</a:t>
            </a:fld>
            <a:endParaRPr lang="en-US"/>
          </a:p>
        </p:txBody>
      </p:sp>
      <p:grpSp>
        <p:nvGrpSpPr>
          <p:cNvPr id="7" name="Group 4">
            <a:extLst>
              <a:ext uri="{FF2B5EF4-FFF2-40B4-BE49-F238E27FC236}">
                <a16:creationId xmlns:a16="http://schemas.microsoft.com/office/drawing/2014/main" id="{7F6487A8-50B9-4E8C-BA2A-840FA1196C94}"/>
              </a:ext>
            </a:extLst>
          </p:cNvPr>
          <p:cNvGrpSpPr>
            <a:grpSpLocks noChangeAspect="1"/>
          </p:cNvGrpSpPr>
          <p:nvPr/>
        </p:nvGrpSpPr>
        <p:grpSpPr bwMode="auto">
          <a:xfrm>
            <a:off x="1689885" y="2102229"/>
            <a:ext cx="8812229" cy="3452410"/>
            <a:chOff x="1992" y="1436"/>
            <a:chExt cx="3696" cy="1448"/>
          </a:xfrm>
        </p:grpSpPr>
        <p:sp>
          <p:nvSpPr>
            <p:cNvPr id="8" name="AutoShape 3">
              <a:extLst>
                <a:ext uri="{FF2B5EF4-FFF2-40B4-BE49-F238E27FC236}">
                  <a16:creationId xmlns:a16="http://schemas.microsoft.com/office/drawing/2014/main" id="{2D4C882B-C80D-4BA1-9B05-716F64764DD9}"/>
                </a:ext>
              </a:extLst>
            </p:cNvPr>
            <p:cNvSpPr>
              <a:spLocks noChangeAspect="1" noChangeArrowheads="1" noTextEdit="1"/>
            </p:cNvSpPr>
            <p:nvPr/>
          </p:nvSpPr>
          <p:spPr bwMode="auto">
            <a:xfrm>
              <a:off x="1992" y="1436"/>
              <a:ext cx="3696" cy="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4341" name="Picture 5">
              <a:extLst>
                <a:ext uri="{FF2B5EF4-FFF2-40B4-BE49-F238E27FC236}">
                  <a16:creationId xmlns:a16="http://schemas.microsoft.com/office/drawing/2014/main" id="{5E9DF7B7-6319-4565-A6BF-93F646568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 y="1436"/>
              <a:ext cx="3702"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52748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840B-E521-911D-4267-46669CCE4FD1}"/>
              </a:ext>
            </a:extLst>
          </p:cNvPr>
          <p:cNvSpPr>
            <a:spLocks noGrp="1"/>
          </p:cNvSpPr>
          <p:nvPr>
            <p:ph type="title"/>
          </p:nvPr>
        </p:nvSpPr>
        <p:spPr/>
        <p:txBody>
          <a:bodyPr/>
          <a:lstStyle/>
          <a:p>
            <a:r>
              <a:rPr lang="en-US" dirty="0"/>
              <a:t>Postfix Evaluation Algorithm</a:t>
            </a:r>
          </a:p>
        </p:txBody>
      </p:sp>
      <p:graphicFrame>
        <p:nvGraphicFramePr>
          <p:cNvPr id="6" name="Table 6">
            <a:extLst>
              <a:ext uri="{FF2B5EF4-FFF2-40B4-BE49-F238E27FC236}">
                <a16:creationId xmlns:a16="http://schemas.microsoft.com/office/drawing/2014/main" id="{5AEC597E-6542-F740-7A42-E8EE2DA66241}"/>
              </a:ext>
            </a:extLst>
          </p:cNvPr>
          <p:cNvGraphicFramePr>
            <a:graphicFrameLocks noGrp="1"/>
          </p:cNvGraphicFramePr>
          <p:nvPr>
            <p:ph idx="1"/>
            <p:extLst>
              <p:ext uri="{D42A27DB-BD31-4B8C-83A1-F6EECF244321}">
                <p14:modId xmlns:p14="http://schemas.microsoft.com/office/powerpoint/2010/main" val="1210256229"/>
              </p:ext>
            </p:extLst>
          </p:nvPr>
        </p:nvGraphicFramePr>
        <p:xfrm>
          <a:off x="0" y="1692275"/>
          <a:ext cx="12192000" cy="50292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963438515"/>
                    </a:ext>
                  </a:extLst>
                </a:gridCol>
                <a:gridCol w="4064000">
                  <a:extLst>
                    <a:ext uri="{9D8B030D-6E8A-4147-A177-3AD203B41FA5}">
                      <a16:colId xmlns:a16="http://schemas.microsoft.com/office/drawing/2014/main" val="159600226"/>
                    </a:ext>
                  </a:extLst>
                </a:gridCol>
                <a:gridCol w="4064000">
                  <a:extLst>
                    <a:ext uri="{9D8B030D-6E8A-4147-A177-3AD203B41FA5}">
                      <a16:colId xmlns:a16="http://schemas.microsoft.com/office/drawing/2014/main" val="1152992399"/>
                    </a:ext>
                  </a:extLst>
                </a:gridCol>
              </a:tblGrid>
              <a:tr h="370840">
                <a:tc>
                  <a:txBody>
                    <a:bodyPr/>
                    <a:lstStyle/>
                    <a:p>
                      <a:r>
                        <a:rPr lang="en-US" dirty="0">
                          <a:solidFill>
                            <a:srgbClr val="0033B3"/>
                          </a:solidFill>
                          <a:effectLst/>
                        </a:rPr>
                        <a:t>from </a:t>
                      </a:r>
                      <a:r>
                        <a:rPr lang="en-US" dirty="0"/>
                        <a:t>Chapter7.lliststack </a:t>
                      </a:r>
                      <a:r>
                        <a:rPr lang="en-US" dirty="0">
                          <a:solidFill>
                            <a:srgbClr val="0033B3"/>
                          </a:solidFill>
                          <a:effectLst/>
                        </a:rPr>
                        <a:t>import </a:t>
                      </a:r>
                      <a:r>
                        <a:rPr lang="en-US" dirty="0"/>
                        <a:t>Stack</a:t>
                      </a:r>
                      <a:br>
                        <a:rPr lang="en-US" dirty="0"/>
                      </a:br>
                      <a:r>
                        <a:rPr lang="en-US" dirty="0">
                          <a:solidFill>
                            <a:srgbClr val="0033B3"/>
                          </a:solidFill>
                          <a:effectLst/>
                        </a:rPr>
                        <a:t>from </a:t>
                      </a:r>
                      <a:r>
                        <a:rPr lang="en-US" dirty="0"/>
                        <a:t>infix2postfix </a:t>
                      </a:r>
                      <a:r>
                        <a:rPr lang="en-US" dirty="0">
                          <a:solidFill>
                            <a:srgbClr val="0033B3"/>
                          </a:solidFill>
                          <a:effectLst/>
                        </a:rPr>
                        <a:t>import </a:t>
                      </a:r>
                      <a:r>
                        <a:rPr lang="en-US" dirty="0" err="1"/>
                        <a:t>infixToPostfix</a:t>
                      </a:r>
                      <a:br>
                        <a:rPr lang="en-US" dirty="0"/>
                      </a:br>
                      <a:r>
                        <a:rPr lang="en-US" dirty="0">
                          <a:solidFill>
                            <a:srgbClr val="0033B3"/>
                          </a:solidFill>
                          <a:effectLst/>
                        </a:rPr>
                        <a:t>def </a:t>
                      </a:r>
                      <a:r>
                        <a:rPr lang="en-US" dirty="0" err="1">
                          <a:solidFill>
                            <a:srgbClr val="00627A"/>
                          </a:solidFill>
                          <a:effectLst/>
                        </a:rPr>
                        <a:t>evaluatePostfix</a:t>
                      </a:r>
                      <a:r>
                        <a:rPr lang="en-US" dirty="0"/>
                        <a:t>(e):</a:t>
                      </a:r>
                      <a:br>
                        <a:rPr lang="en-US" dirty="0"/>
                      </a:br>
                      <a:r>
                        <a:rPr lang="en-US" dirty="0"/>
                        <a:t>    size = </a:t>
                      </a:r>
                      <a:r>
                        <a:rPr lang="en-US" dirty="0" err="1">
                          <a:solidFill>
                            <a:srgbClr val="000080"/>
                          </a:solidFill>
                          <a:effectLst/>
                        </a:rPr>
                        <a:t>len</a:t>
                      </a:r>
                      <a:r>
                        <a:rPr lang="en-US" dirty="0"/>
                        <a:t>(e)</a:t>
                      </a:r>
                      <a:br>
                        <a:rPr lang="en-US" dirty="0"/>
                      </a:br>
                      <a:r>
                        <a:rPr lang="en-US" dirty="0"/>
                        <a:t>    </a:t>
                      </a:r>
                      <a:r>
                        <a:rPr lang="en-US" dirty="0">
                          <a:solidFill>
                            <a:srgbClr val="808080"/>
                          </a:solidFill>
                          <a:effectLst/>
                        </a:rPr>
                        <a:t>a </a:t>
                      </a:r>
                      <a:r>
                        <a:rPr lang="en-US" dirty="0"/>
                        <a:t>= </a:t>
                      </a:r>
                      <a:r>
                        <a:rPr lang="en-US" dirty="0">
                          <a:solidFill>
                            <a:srgbClr val="1750EB"/>
                          </a:solidFill>
                          <a:effectLst/>
                        </a:rPr>
                        <a:t>0</a:t>
                      </a:r>
                      <a:br>
                        <a:rPr lang="en-US" dirty="0">
                          <a:solidFill>
                            <a:srgbClr val="1750EB"/>
                          </a:solidFill>
                          <a:effectLst/>
                        </a:rPr>
                      </a:br>
                      <a:r>
                        <a:rPr lang="en-US" dirty="0">
                          <a:solidFill>
                            <a:srgbClr val="1750EB"/>
                          </a:solidFill>
                          <a:effectLst/>
                        </a:rPr>
                        <a:t>    </a:t>
                      </a:r>
                      <a:r>
                        <a:rPr lang="en-US" dirty="0">
                          <a:solidFill>
                            <a:srgbClr val="808080"/>
                          </a:solidFill>
                          <a:effectLst/>
                        </a:rPr>
                        <a:t>b </a:t>
                      </a:r>
                      <a:r>
                        <a:rPr lang="en-US" dirty="0"/>
                        <a:t>= </a:t>
                      </a:r>
                      <a:r>
                        <a:rPr lang="en-US" dirty="0">
                          <a:solidFill>
                            <a:srgbClr val="1750EB"/>
                          </a:solidFill>
                          <a:effectLst/>
                        </a:rPr>
                        <a:t>0</a:t>
                      </a:r>
                      <a:br>
                        <a:rPr lang="en-US" dirty="0">
                          <a:solidFill>
                            <a:srgbClr val="1750EB"/>
                          </a:solidFill>
                          <a:effectLst/>
                        </a:rPr>
                      </a:br>
                      <a:r>
                        <a:rPr lang="en-US" dirty="0">
                          <a:solidFill>
                            <a:srgbClr val="1750EB"/>
                          </a:solidFill>
                          <a:effectLst/>
                        </a:rPr>
                        <a:t>    </a:t>
                      </a:r>
                      <a:r>
                        <a:rPr lang="en-US" dirty="0"/>
                        <a:t>s = Stack()</a:t>
                      </a:r>
                      <a:br>
                        <a:rPr lang="en-US" dirty="0"/>
                      </a:br>
                      <a:r>
                        <a:rPr lang="en-US" dirty="0"/>
                        <a:t>    </a:t>
                      </a:r>
                      <a:r>
                        <a:rPr lang="en-US" dirty="0" err="1"/>
                        <a:t>isVaild</a:t>
                      </a:r>
                      <a:r>
                        <a:rPr lang="en-US" dirty="0"/>
                        <a:t> = </a:t>
                      </a:r>
                      <a:r>
                        <a:rPr lang="en-US" dirty="0">
                          <a:solidFill>
                            <a:srgbClr val="0033B3"/>
                          </a:solidFill>
                          <a:effectLst/>
                        </a:rPr>
                        <a:t>True</a:t>
                      </a:r>
                      <a:br>
                        <a:rPr lang="en-US" dirty="0">
                          <a:solidFill>
                            <a:srgbClr val="0033B3"/>
                          </a:solidFill>
                          <a:effectLst/>
                        </a:rPr>
                      </a:br>
                      <a:r>
                        <a:rPr lang="en-US" dirty="0">
                          <a:solidFill>
                            <a:srgbClr val="0033B3"/>
                          </a:solidFill>
                          <a:effectLst/>
                        </a:rPr>
                        <a:t>    </a:t>
                      </a:r>
                      <a:r>
                        <a:rPr lang="en-US" dirty="0" err="1"/>
                        <a:t>i</a:t>
                      </a:r>
                      <a:r>
                        <a:rPr lang="en-US" dirty="0"/>
                        <a:t> = </a:t>
                      </a:r>
                      <a:r>
                        <a:rPr lang="en-US" dirty="0">
                          <a:solidFill>
                            <a:srgbClr val="1750EB"/>
                          </a:solidFill>
                          <a:effectLst/>
                        </a:rPr>
                        <a:t>0</a:t>
                      </a:r>
                      <a:br>
                        <a:rPr lang="en-US" i="1" dirty="0">
                          <a:solidFill>
                            <a:srgbClr val="8C8C8C"/>
                          </a:solidFill>
                          <a:effectLst/>
                        </a:rPr>
                      </a:br>
                      <a:r>
                        <a:rPr lang="en-US" i="1" dirty="0">
                          <a:solidFill>
                            <a:srgbClr val="8C8C8C"/>
                          </a:solidFill>
                          <a:effectLst/>
                        </a:rPr>
                        <a:t>    </a:t>
                      </a:r>
                      <a:r>
                        <a:rPr lang="en-US" dirty="0">
                          <a:solidFill>
                            <a:srgbClr val="0033B3"/>
                          </a:solidFill>
                          <a:effectLst/>
                        </a:rPr>
                        <a:t>while </a:t>
                      </a:r>
                      <a:r>
                        <a:rPr lang="en-US" dirty="0"/>
                        <a:t>(</a:t>
                      </a:r>
                      <a:r>
                        <a:rPr lang="en-US" dirty="0" err="1"/>
                        <a:t>i</a:t>
                      </a:r>
                      <a:r>
                        <a:rPr lang="en-US" dirty="0"/>
                        <a:t> &lt; size </a:t>
                      </a:r>
                      <a:r>
                        <a:rPr lang="en-US" dirty="0">
                          <a:solidFill>
                            <a:srgbClr val="0033B3"/>
                          </a:solidFill>
                          <a:effectLst/>
                        </a:rPr>
                        <a:t>and </a:t>
                      </a:r>
                      <a:r>
                        <a:rPr lang="en-US" dirty="0" err="1"/>
                        <a:t>isVaild</a:t>
                      </a:r>
                      <a:r>
                        <a:rPr lang="en-US" dirty="0"/>
                        <a:t>):</a:t>
                      </a:r>
                      <a:br>
                        <a:rPr lang="en-US" dirty="0"/>
                      </a:br>
                      <a:r>
                        <a:rPr lang="en-US" dirty="0"/>
                        <a:t>        </a:t>
                      </a:r>
                      <a:r>
                        <a:rPr lang="en-US" dirty="0">
                          <a:solidFill>
                            <a:srgbClr val="0033B3"/>
                          </a:solidFill>
                          <a:effectLst/>
                        </a:rPr>
                        <a:t>if </a:t>
                      </a:r>
                      <a:r>
                        <a:rPr lang="en-US" dirty="0"/>
                        <a:t>(e[</a:t>
                      </a:r>
                      <a:r>
                        <a:rPr lang="en-US" dirty="0" err="1"/>
                        <a:t>i</a:t>
                      </a:r>
                      <a:r>
                        <a:rPr lang="en-US" dirty="0"/>
                        <a:t>] &gt;= </a:t>
                      </a:r>
                      <a:r>
                        <a:rPr lang="en-US" dirty="0">
                          <a:solidFill>
                            <a:srgbClr val="067D17"/>
                          </a:solidFill>
                          <a:effectLst/>
                        </a:rPr>
                        <a:t>'0'</a:t>
                      </a:r>
                      <a:br>
                        <a:rPr lang="en-US" dirty="0">
                          <a:solidFill>
                            <a:srgbClr val="067D17"/>
                          </a:solidFill>
                          <a:effectLst/>
                        </a:rPr>
                      </a:br>
                      <a:r>
                        <a:rPr lang="en-US" dirty="0">
                          <a:solidFill>
                            <a:srgbClr val="067D17"/>
                          </a:solidFill>
                          <a:effectLst/>
                        </a:rPr>
                        <a:t>                </a:t>
                      </a:r>
                      <a:r>
                        <a:rPr lang="en-US" dirty="0">
                          <a:solidFill>
                            <a:srgbClr val="0033B3"/>
                          </a:solidFill>
                          <a:effectLst/>
                        </a:rPr>
                        <a:t>and </a:t>
                      </a:r>
                      <a:r>
                        <a:rPr lang="en-US" dirty="0"/>
                        <a:t>e[</a:t>
                      </a:r>
                      <a:r>
                        <a:rPr lang="en-US" dirty="0" err="1"/>
                        <a:t>i</a:t>
                      </a:r>
                      <a:r>
                        <a:rPr lang="en-US" dirty="0"/>
                        <a:t>] &lt;= </a:t>
                      </a:r>
                      <a:r>
                        <a:rPr lang="en-US" dirty="0">
                          <a:solidFill>
                            <a:srgbClr val="067D17"/>
                          </a:solidFill>
                          <a:effectLst/>
                        </a:rPr>
                        <a:t>'9'</a:t>
                      </a:r>
                      <a:r>
                        <a:rPr lang="en-US" dirty="0"/>
                        <a:t>):</a:t>
                      </a:r>
                      <a:br>
                        <a:rPr lang="en-US" dirty="0"/>
                      </a:br>
                      <a:r>
                        <a:rPr lang="en-US" dirty="0"/>
                        <a:t>            a = </a:t>
                      </a:r>
                      <a:r>
                        <a:rPr lang="en-US" dirty="0" err="1">
                          <a:solidFill>
                            <a:srgbClr val="000080"/>
                          </a:solidFill>
                          <a:effectLst/>
                        </a:rPr>
                        <a:t>ord</a:t>
                      </a:r>
                      <a:r>
                        <a:rPr lang="en-US" dirty="0"/>
                        <a:t>(e[</a:t>
                      </a:r>
                      <a:r>
                        <a:rPr lang="en-US" dirty="0" err="1"/>
                        <a:t>i</a:t>
                      </a:r>
                      <a:r>
                        <a:rPr lang="en-US" dirty="0"/>
                        <a:t>]) - </a:t>
                      </a:r>
                      <a:r>
                        <a:rPr lang="en-US" dirty="0" err="1">
                          <a:solidFill>
                            <a:srgbClr val="000080"/>
                          </a:solidFill>
                          <a:effectLst/>
                        </a:rPr>
                        <a:t>ord</a:t>
                      </a:r>
                      <a:r>
                        <a:rPr lang="en-US" dirty="0"/>
                        <a:t>(</a:t>
                      </a:r>
                      <a:r>
                        <a:rPr lang="en-US" dirty="0">
                          <a:solidFill>
                            <a:srgbClr val="067D17"/>
                          </a:solidFill>
                          <a:effectLst/>
                        </a:rPr>
                        <a:t>'0'</a:t>
                      </a:r>
                      <a:r>
                        <a:rPr lang="en-US" dirty="0"/>
                        <a:t>)</a:t>
                      </a:r>
                      <a:br>
                        <a:rPr lang="en-US" dirty="0"/>
                      </a:br>
                      <a:r>
                        <a:rPr lang="en-US" dirty="0"/>
                        <a:t>            </a:t>
                      </a:r>
                      <a:r>
                        <a:rPr lang="en-US" dirty="0" err="1"/>
                        <a:t>s.push</a:t>
                      </a:r>
                      <a:r>
                        <a:rPr lang="en-US" dirty="0"/>
                        <a:t>(a)</a:t>
                      </a:r>
                      <a:br>
                        <a:rPr lang="en-US" dirty="0"/>
                      </a:br>
                      <a:r>
                        <a:rPr lang="en-US" dirty="0"/>
                        <a:t>        </a:t>
                      </a:r>
                      <a:r>
                        <a:rPr kumimoji="0" lang="en-US" sz="1800" b="0" i="0" u="none" strike="noStrike" kern="1200" cap="none" spc="0" normalizeH="0" baseline="0" noProof="0" dirty="0" err="1">
                          <a:ln>
                            <a:noFill/>
                          </a:ln>
                          <a:solidFill>
                            <a:srgbClr val="0033B3"/>
                          </a:solidFill>
                          <a:effectLst/>
                          <a:uLnTx/>
                          <a:uFillTx/>
                          <a:latin typeface="+mn-lt"/>
                          <a:ea typeface="+mn-ea"/>
                          <a:cs typeface="+mn-cs"/>
                        </a:rPr>
                        <a:t>elif</a:t>
                      </a:r>
                      <a:r>
                        <a:rPr kumimoji="0" lang="en-US" sz="1800" b="0" i="0" u="none" strike="noStrike" kern="1200" cap="none" spc="0" normalizeH="0" baseline="0" noProof="0" dirty="0">
                          <a:ln>
                            <a:noFill/>
                          </a:ln>
                          <a:solidFill>
                            <a:srgbClr val="0033B3"/>
                          </a:solidFill>
                          <a:effectLst/>
                          <a:uLnTx/>
                          <a:uFillTx/>
                          <a:latin typeface="+mn-lt"/>
                          <a:ea typeface="+mn-ea"/>
                          <a:cs typeface="+mn-cs"/>
                        </a:rPr>
                        <a:t> </a:t>
                      </a:r>
                      <a:r>
                        <a:rPr kumimoji="0" lang="en-US" sz="1800" b="0" i="0" u="none" strike="noStrike" kern="1200" cap="none" spc="0" normalizeH="0" baseline="0" noProof="0" dirty="0">
                          <a:ln>
                            <a:noFill/>
                          </a:ln>
                          <a:solidFill>
                            <a:prstClr val="black"/>
                          </a:solidFill>
                          <a:effectLst/>
                          <a:uLnTx/>
                          <a:uFillTx/>
                          <a:latin typeface="+mn-lt"/>
                          <a:ea typeface="+mn-ea"/>
                          <a:cs typeface="+mn-cs"/>
                        </a:rPr>
                        <a:t>(</a:t>
                      </a:r>
                      <a:r>
                        <a:rPr kumimoji="0" lang="en-US" sz="1800" b="0" i="0" u="none" strike="noStrike" kern="1200" cap="none" spc="0" normalizeH="0" baseline="0" noProof="0" dirty="0" err="1">
                          <a:ln>
                            <a:noFill/>
                          </a:ln>
                          <a:solidFill>
                            <a:srgbClr val="000080"/>
                          </a:solidFill>
                          <a:effectLst/>
                          <a:uLnTx/>
                          <a:uFillTx/>
                          <a:latin typeface="+mn-lt"/>
                          <a:ea typeface="+mn-ea"/>
                          <a:cs typeface="+mn-cs"/>
                        </a:rPr>
                        <a:t>len</a:t>
                      </a:r>
                      <a:r>
                        <a:rPr kumimoji="0" lang="en-US" sz="1800" b="0" i="0" u="none" strike="noStrike" kern="1200" cap="none" spc="0" normalizeH="0" baseline="0" noProof="0" dirty="0">
                          <a:ln>
                            <a:noFill/>
                          </a:ln>
                          <a:solidFill>
                            <a:prstClr val="black"/>
                          </a:solidFill>
                          <a:effectLst/>
                          <a:uLnTx/>
                          <a:uFillTx/>
                          <a:latin typeface="+mn-lt"/>
                          <a:ea typeface="+mn-ea"/>
                          <a:cs typeface="+mn-cs"/>
                        </a:rPr>
                        <a:t>(s) &gt; </a:t>
                      </a:r>
                      <a:r>
                        <a:rPr kumimoji="0" lang="en-US" sz="1800" b="0" i="0" u="none" strike="noStrike" kern="1200" cap="none" spc="0" normalizeH="0" baseline="0" noProof="0" dirty="0">
                          <a:ln>
                            <a:noFill/>
                          </a:ln>
                          <a:solidFill>
                            <a:srgbClr val="1750EB"/>
                          </a:solidFill>
                          <a:effectLst/>
                          <a:uLnTx/>
                          <a:uFillTx/>
                          <a:latin typeface="+mn-lt"/>
                          <a:ea typeface="+mn-ea"/>
                          <a:cs typeface="+mn-cs"/>
                        </a:rPr>
                        <a:t>1</a:t>
                      </a:r>
                      <a:r>
                        <a:rPr kumimoji="0" lang="en-US" sz="1800" b="0" i="0" u="none" strike="noStrike" kern="1200" cap="none" spc="0" normalizeH="0" baseline="0" noProof="0" dirty="0">
                          <a:ln>
                            <a:noFill/>
                          </a:ln>
                          <a:solidFill>
                            <a:prstClr val="black"/>
                          </a:solidFill>
                          <a:effectLst/>
                          <a:uLnTx/>
                          <a:uFillTx/>
                          <a:latin typeface="+mn-lt"/>
                          <a:ea typeface="+mn-ea"/>
                          <a:cs typeface="+mn-cs"/>
                        </a:rPr>
                        <a:t>):</a:t>
                      </a:r>
                      <a:br>
                        <a:rPr kumimoji="0" lang="en-US" sz="1800" b="0" i="0" u="none" strike="noStrike" kern="1200" cap="none" spc="0" normalizeH="0" baseline="0" noProof="0" dirty="0">
                          <a:ln>
                            <a:noFill/>
                          </a:ln>
                          <a:solidFill>
                            <a:prstClr val="black"/>
                          </a:solidFill>
                          <a:effectLst/>
                          <a:uLnTx/>
                          <a:uFillTx/>
                          <a:latin typeface="+mn-lt"/>
                          <a:ea typeface="+mn-ea"/>
                          <a:cs typeface="+mn-cs"/>
                        </a:rPr>
                      </a:br>
                      <a:r>
                        <a:rPr kumimoji="0" lang="en-US" sz="1800" b="0" i="0" u="none" strike="noStrike" kern="1200" cap="none" spc="0" normalizeH="0" baseline="0" noProof="0" dirty="0">
                          <a:ln>
                            <a:noFill/>
                          </a:ln>
                          <a:solidFill>
                            <a:prstClr val="black"/>
                          </a:solidFill>
                          <a:effectLst/>
                          <a:uLnTx/>
                          <a:uFillTx/>
                          <a:latin typeface="+mn-lt"/>
                          <a:ea typeface="+mn-ea"/>
                          <a:cs typeface="+mn-cs"/>
                        </a:rPr>
                        <a:t>            a = </a:t>
                      </a:r>
                      <a:r>
                        <a:rPr kumimoji="0" lang="en-US" sz="1800" b="0" i="0" u="none" strike="noStrike" kern="1200" cap="none" spc="0" normalizeH="0" baseline="0" noProof="0" dirty="0" err="1">
                          <a:ln>
                            <a:noFill/>
                          </a:ln>
                          <a:solidFill>
                            <a:prstClr val="black"/>
                          </a:solidFill>
                          <a:effectLst/>
                          <a:uLnTx/>
                          <a:uFillTx/>
                          <a:latin typeface="+mn-lt"/>
                          <a:ea typeface="+mn-ea"/>
                          <a:cs typeface="+mn-cs"/>
                        </a:rPr>
                        <a:t>s.pop</a:t>
                      </a:r>
                      <a:r>
                        <a:rPr kumimoji="0" lang="en-US" sz="1800" b="0" i="0" u="none" strike="noStrike" kern="1200" cap="none" spc="0" normalizeH="0" baseline="0" noProof="0" dirty="0">
                          <a:ln>
                            <a:noFill/>
                          </a:ln>
                          <a:solidFill>
                            <a:prstClr val="black"/>
                          </a:solidFill>
                          <a:effectLst/>
                          <a:uLnTx/>
                          <a:uFillTx/>
                          <a:latin typeface="+mn-lt"/>
                          <a:ea typeface="+mn-ea"/>
                          <a:cs typeface="+mn-cs"/>
                        </a:rPr>
                        <a:t>()</a:t>
                      </a:r>
                      <a:br>
                        <a:rPr kumimoji="0" lang="en-US" sz="1800" b="0" i="0" u="none" strike="noStrike" kern="1200" cap="none" spc="0" normalizeH="0" baseline="0" noProof="0" dirty="0">
                          <a:ln>
                            <a:noFill/>
                          </a:ln>
                          <a:solidFill>
                            <a:prstClr val="black"/>
                          </a:solidFill>
                          <a:effectLst/>
                          <a:uLnTx/>
                          <a:uFillTx/>
                          <a:latin typeface="+mn-lt"/>
                          <a:ea typeface="+mn-ea"/>
                          <a:cs typeface="+mn-cs"/>
                        </a:rPr>
                      </a:br>
                      <a:r>
                        <a:rPr kumimoji="0" lang="en-US" sz="1800" b="0" i="0" u="none" strike="noStrike" kern="1200" cap="none" spc="0" normalizeH="0" baseline="0" noProof="0" dirty="0">
                          <a:ln>
                            <a:noFill/>
                          </a:ln>
                          <a:solidFill>
                            <a:prstClr val="black"/>
                          </a:solidFill>
                          <a:effectLst/>
                          <a:uLnTx/>
                          <a:uFillTx/>
                          <a:latin typeface="+mn-lt"/>
                          <a:ea typeface="+mn-ea"/>
                          <a:cs typeface="+mn-cs"/>
                        </a:rPr>
                        <a:t>            b = </a:t>
                      </a:r>
                      <a:r>
                        <a:rPr kumimoji="0" lang="en-US" sz="1800" b="0" i="0" u="none" strike="noStrike" kern="1200" cap="none" spc="0" normalizeH="0" baseline="0" noProof="0" dirty="0" err="1">
                          <a:ln>
                            <a:noFill/>
                          </a:ln>
                          <a:solidFill>
                            <a:prstClr val="black"/>
                          </a:solidFill>
                          <a:effectLst/>
                          <a:uLnTx/>
                          <a:uFillTx/>
                          <a:latin typeface="+mn-lt"/>
                          <a:ea typeface="+mn-ea"/>
                          <a:cs typeface="+mn-cs"/>
                        </a:rPr>
                        <a:t>s.pop</a:t>
                      </a:r>
                      <a:r>
                        <a:rPr kumimoji="0" lang="en-US" sz="1800" b="0" i="0" u="none" strike="noStrike" kern="1200" cap="none" spc="0" normalizeH="0" baseline="0" noProof="0" dirty="0">
                          <a:ln>
                            <a:noFill/>
                          </a:ln>
                          <a:solidFill>
                            <a:prstClr val="black"/>
                          </a:solidFill>
                          <a:effectLst/>
                          <a:uLnTx/>
                          <a:uFillTx/>
                          <a:latin typeface="+mn-lt"/>
                          <a:ea typeface="+mn-ea"/>
                          <a:cs typeface="+mn-cs"/>
                        </a:rPr>
                        <a:t>()</a:t>
                      </a:r>
                      <a:br>
                        <a:rPr kumimoji="0" lang="en-US" sz="1800" b="0" i="0" u="none" strike="noStrike" kern="1200" cap="none" spc="0" normalizeH="0" baseline="0" noProof="0" dirty="0">
                          <a:ln>
                            <a:noFill/>
                          </a:ln>
                          <a:solidFill>
                            <a:prstClr val="black"/>
                          </a:solidFill>
                          <a:effectLst/>
                          <a:uLnTx/>
                          <a:uFillTx/>
                          <a:latin typeface="+mn-lt"/>
                          <a:ea typeface="+mn-ea"/>
                          <a:cs typeface="+mn-cs"/>
                        </a:rPr>
                      </a:br>
                      <a:endParaRPr lang="en-US" dirty="0"/>
                    </a:p>
                  </a:txBody>
                  <a:tcPr/>
                </a:tc>
                <a:tc>
                  <a:txBody>
                    <a:bodyPr/>
                    <a:lstStyle/>
                    <a:p>
                      <a:r>
                        <a:rPr lang="en-US" dirty="0">
                          <a:solidFill>
                            <a:srgbClr val="0033B3"/>
                          </a:solidFill>
                          <a:effectLst/>
                        </a:rPr>
                        <a:t>            if </a:t>
                      </a:r>
                      <a:r>
                        <a:rPr lang="en-US" dirty="0"/>
                        <a:t>(e[</a:t>
                      </a:r>
                      <a:r>
                        <a:rPr lang="en-US" dirty="0" err="1"/>
                        <a:t>i</a:t>
                      </a:r>
                      <a:r>
                        <a:rPr lang="en-US" dirty="0"/>
                        <a:t>] == </a:t>
                      </a:r>
                      <a:r>
                        <a:rPr lang="en-US" dirty="0">
                          <a:solidFill>
                            <a:srgbClr val="067D17"/>
                          </a:solidFill>
                          <a:effectLst/>
                        </a:rPr>
                        <a:t>'+'</a:t>
                      </a:r>
                      <a:r>
                        <a:rPr lang="en-US" dirty="0"/>
                        <a:t>):</a:t>
                      </a:r>
                      <a:br>
                        <a:rPr lang="en-US" dirty="0"/>
                      </a:br>
                      <a:r>
                        <a:rPr lang="en-US" dirty="0"/>
                        <a:t>                </a:t>
                      </a:r>
                      <a:r>
                        <a:rPr lang="en-US" dirty="0" err="1"/>
                        <a:t>s.push</a:t>
                      </a:r>
                      <a:r>
                        <a:rPr lang="en-US" dirty="0"/>
                        <a:t>(b + a)</a:t>
                      </a:r>
                      <a:br>
                        <a:rPr lang="en-US" dirty="0"/>
                      </a:br>
                      <a:r>
                        <a:rPr lang="en-US" dirty="0"/>
                        <a:t>            </a:t>
                      </a:r>
                      <a:r>
                        <a:rPr lang="en-US" dirty="0" err="1">
                          <a:solidFill>
                            <a:srgbClr val="0033B3"/>
                          </a:solidFill>
                          <a:effectLst/>
                        </a:rPr>
                        <a:t>elif</a:t>
                      </a:r>
                      <a:r>
                        <a:rPr lang="en-US" dirty="0">
                          <a:solidFill>
                            <a:srgbClr val="0033B3"/>
                          </a:solidFill>
                          <a:effectLst/>
                        </a:rPr>
                        <a:t> </a:t>
                      </a:r>
                      <a:r>
                        <a:rPr lang="en-US" dirty="0"/>
                        <a:t>(e[</a:t>
                      </a:r>
                      <a:r>
                        <a:rPr lang="en-US" dirty="0" err="1"/>
                        <a:t>i</a:t>
                      </a:r>
                      <a:r>
                        <a:rPr lang="en-US" dirty="0"/>
                        <a:t>] == </a:t>
                      </a:r>
                      <a:r>
                        <a:rPr lang="en-US" dirty="0">
                          <a:solidFill>
                            <a:srgbClr val="067D17"/>
                          </a:solidFill>
                          <a:effectLst/>
                        </a:rPr>
                        <a:t>'-'</a:t>
                      </a:r>
                      <a:r>
                        <a:rPr lang="en-US" dirty="0"/>
                        <a:t>):</a:t>
                      </a:r>
                      <a:br>
                        <a:rPr lang="en-US" dirty="0"/>
                      </a:br>
                      <a:r>
                        <a:rPr lang="en-US" dirty="0"/>
                        <a:t>                </a:t>
                      </a:r>
                      <a:r>
                        <a:rPr lang="en-US" dirty="0" err="1"/>
                        <a:t>s.push</a:t>
                      </a:r>
                      <a:r>
                        <a:rPr lang="en-US" dirty="0"/>
                        <a:t>(b - a)</a:t>
                      </a:r>
                      <a:br>
                        <a:rPr lang="en-US" dirty="0"/>
                      </a:br>
                      <a:r>
                        <a:rPr lang="en-US" dirty="0"/>
                        <a:t>            </a:t>
                      </a:r>
                      <a:r>
                        <a:rPr lang="en-US" dirty="0" err="1">
                          <a:solidFill>
                            <a:srgbClr val="0033B3"/>
                          </a:solidFill>
                          <a:effectLst/>
                        </a:rPr>
                        <a:t>elif</a:t>
                      </a:r>
                      <a:r>
                        <a:rPr lang="en-US" dirty="0">
                          <a:solidFill>
                            <a:srgbClr val="0033B3"/>
                          </a:solidFill>
                          <a:effectLst/>
                        </a:rPr>
                        <a:t> </a:t>
                      </a:r>
                      <a:r>
                        <a:rPr lang="en-US" dirty="0"/>
                        <a:t>(e[</a:t>
                      </a:r>
                      <a:r>
                        <a:rPr lang="en-US" dirty="0" err="1"/>
                        <a:t>i</a:t>
                      </a:r>
                      <a:r>
                        <a:rPr lang="en-US" dirty="0"/>
                        <a:t>] == </a:t>
                      </a:r>
                      <a:r>
                        <a:rPr lang="en-US" dirty="0">
                          <a:solidFill>
                            <a:srgbClr val="067D17"/>
                          </a:solidFill>
                          <a:effectLst/>
                        </a:rPr>
                        <a:t>'*'</a:t>
                      </a:r>
                      <a:r>
                        <a:rPr lang="en-US" dirty="0"/>
                        <a:t>):</a:t>
                      </a:r>
                      <a:br>
                        <a:rPr lang="en-US" dirty="0"/>
                      </a:br>
                      <a:r>
                        <a:rPr lang="en-US" dirty="0"/>
                        <a:t>                </a:t>
                      </a:r>
                      <a:r>
                        <a:rPr lang="en-US" dirty="0" err="1"/>
                        <a:t>s.push</a:t>
                      </a:r>
                      <a:r>
                        <a:rPr lang="en-US" dirty="0"/>
                        <a:t>(b * a)</a:t>
                      </a:r>
                      <a:br>
                        <a:rPr lang="en-US" dirty="0"/>
                      </a:br>
                      <a:r>
                        <a:rPr lang="en-US" dirty="0"/>
                        <a:t>            </a:t>
                      </a:r>
                      <a:r>
                        <a:rPr lang="en-US" dirty="0" err="1">
                          <a:solidFill>
                            <a:srgbClr val="0033B3"/>
                          </a:solidFill>
                          <a:effectLst/>
                        </a:rPr>
                        <a:t>elif</a:t>
                      </a:r>
                      <a:r>
                        <a:rPr lang="en-US" dirty="0">
                          <a:solidFill>
                            <a:srgbClr val="0033B3"/>
                          </a:solidFill>
                          <a:effectLst/>
                        </a:rPr>
                        <a:t> </a:t>
                      </a:r>
                      <a:r>
                        <a:rPr lang="en-US" dirty="0"/>
                        <a:t>(e[</a:t>
                      </a:r>
                      <a:r>
                        <a:rPr lang="en-US" dirty="0" err="1"/>
                        <a:t>i</a:t>
                      </a:r>
                      <a:r>
                        <a:rPr lang="en-US" dirty="0"/>
                        <a:t>] == </a:t>
                      </a:r>
                      <a:r>
                        <a:rPr lang="en-US" dirty="0">
                          <a:solidFill>
                            <a:srgbClr val="067D17"/>
                          </a:solidFill>
                          <a:effectLst/>
                        </a:rPr>
                        <a:t>'/'</a:t>
                      </a:r>
                      <a:r>
                        <a:rPr lang="en-US" dirty="0"/>
                        <a:t>):</a:t>
                      </a:r>
                      <a:br>
                        <a:rPr lang="en-US" dirty="0"/>
                      </a:br>
                      <a:r>
                        <a:rPr lang="en-US" dirty="0"/>
                        <a:t>                </a:t>
                      </a:r>
                      <a:r>
                        <a:rPr lang="en-US" dirty="0" err="1"/>
                        <a:t>s.push</a:t>
                      </a:r>
                      <a:r>
                        <a:rPr lang="en-US" dirty="0"/>
                        <a:t>(</a:t>
                      </a:r>
                      <a:r>
                        <a:rPr lang="en-US" dirty="0">
                          <a:solidFill>
                            <a:srgbClr val="000080"/>
                          </a:solidFill>
                          <a:effectLst/>
                        </a:rPr>
                        <a:t>int</a:t>
                      </a:r>
                      <a:r>
                        <a:rPr lang="en-US" dirty="0"/>
                        <a:t>(b / a))</a:t>
                      </a:r>
                      <a:br>
                        <a:rPr lang="en-US" dirty="0"/>
                      </a:br>
                      <a:r>
                        <a:rPr lang="en-US" dirty="0"/>
                        <a:t>            </a:t>
                      </a:r>
                      <a:r>
                        <a:rPr lang="en-US" dirty="0" err="1">
                          <a:solidFill>
                            <a:srgbClr val="0033B3"/>
                          </a:solidFill>
                          <a:effectLst/>
                        </a:rPr>
                        <a:t>elif</a:t>
                      </a:r>
                      <a:r>
                        <a:rPr lang="en-US" dirty="0">
                          <a:solidFill>
                            <a:srgbClr val="0033B3"/>
                          </a:solidFill>
                          <a:effectLst/>
                        </a:rPr>
                        <a:t> </a:t>
                      </a:r>
                      <a:r>
                        <a:rPr lang="en-US" dirty="0"/>
                        <a:t>(e[</a:t>
                      </a:r>
                      <a:r>
                        <a:rPr lang="en-US" dirty="0" err="1"/>
                        <a:t>i</a:t>
                      </a:r>
                      <a:r>
                        <a:rPr lang="en-US" dirty="0"/>
                        <a:t>] == </a:t>
                      </a:r>
                      <a:r>
                        <a:rPr lang="en-US" dirty="0">
                          <a:solidFill>
                            <a:srgbClr val="067D17"/>
                          </a:solidFill>
                          <a:effectLst/>
                        </a:rPr>
                        <a:t>'%'</a:t>
                      </a:r>
                      <a:r>
                        <a:rPr lang="en-US" dirty="0"/>
                        <a:t>):</a:t>
                      </a:r>
                      <a:br>
                        <a:rPr lang="en-US" dirty="0"/>
                      </a:br>
                      <a:r>
                        <a:rPr lang="en-US" dirty="0"/>
                        <a:t>                </a:t>
                      </a:r>
                      <a:r>
                        <a:rPr lang="en-US" dirty="0" err="1"/>
                        <a:t>s.push</a:t>
                      </a:r>
                      <a:r>
                        <a:rPr lang="en-US" dirty="0"/>
                        <a:t>(b % a)</a:t>
                      </a:r>
                      <a:br>
                        <a:rPr lang="en-US" dirty="0"/>
                      </a:br>
                      <a:r>
                        <a:rPr lang="en-US" dirty="0"/>
                        <a:t>            </a:t>
                      </a:r>
                      <a:r>
                        <a:rPr lang="en-US" dirty="0">
                          <a:solidFill>
                            <a:srgbClr val="0033B3"/>
                          </a:solidFill>
                          <a:effectLst/>
                        </a:rPr>
                        <a:t>else</a:t>
                      </a:r>
                      <a:r>
                        <a:rPr lang="en-US" dirty="0"/>
                        <a:t>:</a:t>
                      </a:r>
                      <a:br>
                        <a:rPr lang="en-US" i="1" dirty="0">
                          <a:solidFill>
                            <a:srgbClr val="8C8C8C"/>
                          </a:solidFill>
                          <a:effectLst/>
                        </a:rPr>
                      </a:br>
                      <a:r>
                        <a:rPr lang="en-US" i="1" dirty="0">
                          <a:solidFill>
                            <a:srgbClr val="8C8C8C"/>
                          </a:solidFill>
                          <a:effectLst/>
                        </a:rPr>
                        <a:t>                </a:t>
                      </a:r>
                      <a:r>
                        <a:rPr lang="en-US" dirty="0" err="1"/>
                        <a:t>isVaild</a:t>
                      </a:r>
                      <a:r>
                        <a:rPr lang="en-US" dirty="0"/>
                        <a:t> = </a:t>
                      </a:r>
                      <a:r>
                        <a:rPr lang="en-US" dirty="0">
                          <a:solidFill>
                            <a:srgbClr val="0033B3"/>
                          </a:solidFill>
                          <a:effectLst/>
                        </a:rPr>
                        <a:t>False</a:t>
                      </a:r>
                    </a:p>
                    <a:p>
                      <a:r>
                        <a:rPr lang="en-US" dirty="0">
                          <a:solidFill>
                            <a:srgbClr val="0033B3"/>
                          </a:solidFill>
                          <a:effectLst/>
                        </a:rPr>
                        <a:t>     </a:t>
                      </a:r>
                      <a:r>
                        <a:rPr lang="en-US" dirty="0" err="1">
                          <a:solidFill>
                            <a:srgbClr val="0033B3"/>
                          </a:solidFill>
                          <a:effectLst/>
                        </a:rPr>
                        <a:t>elif</a:t>
                      </a:r>
                      <a:r>
                        <a:rPr lang="en-US" dirty="0">
                          <a:solidFill>
                            <a:srgbClr val="0033B3"/>
                          </a:solidFill>
                          <a:effectLst/>
                        </a:rPr>
                        <a:t> </a:t>
                      </a:r>
                      <a:r>
                        <a:rPr lang="en-US" dirty="0"/>
                        <a:t>(</a:t>
                      </a:r>
                      <a:r>
                        <a:rPr lang="en-US" dirty="0" err="1">
                          <a:solidFill>
                            <a:srgbClr val="000080"/>
                          </a:solidFill>
                          <a:effectLst/>
                        </a:rPr>
                        <a:t>len</a:t>
                      </a:r>
                      <a:r>
                        <a:rPr lang="en-US" dirty="0"/>
                        <a:t>(s) == </a:t>
                      </a:r>
                      <a:r>
                        <a:rPr lang="en-US" dirty="0">
                          <a:solidFill>
                            <a:srgbClr val="1750EB"/>
                          </a:solidFill>
                          <a:effectLst/>
                        </a:rPr>
                        <a:t>1</a:t>
                      </a:r>
                      <a:r>
                        <a:rPr lang="en-US" dirty="0"/>
                        <a:t>):</a:t>
                      </a:r>
                      <a:br>
                        <a:rPr lang="en-US" i="1" dirty="0">
                          <a:solidFill>
                            <a:srgbClr val="8C8C8C"/>
                          </a:solidFill>
                          <a:effectLst/>
                        </a:rPr>
                      </a:br>
                      <a:r>
                        <a:rPr lang="en-US" i="1" dirty="0">
                          <a:solidFill>
                            <a:srgbClr val="8C8C8C"/>
                          </a:solidFill>
                          <a:effectLst/>
                        </a:rPr>
                        <a:t>        </a:t>
                      </a:r>
                      <a:r>
                        <a:rPr lang="en-US" dirty="0">
                          <a:solidFill>
                            <a:srgbClr val="0033B3"/>
                          </a:solidFill>
                          <a:effectLst/>
                        </a:rPr>
                        <a:t>if </a:t>
                      </a:r>
                      <a:r>
                        <a:rPr lang="en-US" dirty="0"/>
                        <a:t>(e[</a:t>
                      </a:r>
                      <a:r>
                        <a:rPr lang="en-US" dirty="0" err="1"/>
                        <a:t>i</a:t>
                      </a:r>
                      <a:r>
                        <a:rPr lang="en-US" dirty="0"/>
                        <a:t>] == </a:t>
                      </a:r>
                      <a:r>
                        <a:rPr lang="en-US" dirty="0">
                          <a:solidFill>
                            <a:srgbClr val="067D17"/>
                          </a:solidFill>
                          <a:effectLst/>
                        </a:rPr>
                        <a:t>'-'</a:t>
                      </a:r>
                      <a:r>
                        <a:rPr lang="en-US" dirty="0"/>
                        <a:t>):</a:t>
                      </a:r>
                      <a:br>
                        <a:rPr lang="en-US" dirty="0"/>
                      </a:br>
                      <a:r>
                        <a:rPr lang="en-US" dirty="0"/>
                        <a:t>            a = </a:t>
                      </a:r>
                      <a:r>
                        <a:rPr lang="en-US" dirty="0" err="1"/>
                        <a:t>s.pop</a:t>
                      </a:r>
                      <a:r>
                        <a:rPr lang="en-US" dirty="0"/>
                        <a:t>()</a:t>
                      </a:r>
                      <a:br>
                        <a:rPr lang="en-US" dirty="0"/>
                      </a:br>
                      <a:r>
                        <a:rPr lang="en-US" dirty="0"/>
                        <a:t>            </a:t>
                      </a:r>
                      <a:r>
                        <a:rPr lang="en-US" dirty="0" err="1"/>
                        <a:t>s.push</a:t>
                      </a:r>
                      <a:r>
                        <a:rPr lang="en-US" dirty="0"/>
                        <a:t>(-a)</a:t>
                      </a:r>
                      <a:br>
                        <a:rPr lang="en-US" dirty="0"/>
                      </a:br>
                      <a:endParaRPr lang="en-US" dirty="0"/>
                    </a:p>
                  </a:txBody>
                  <a:tcPr/>
                </a:tc>
                <a:tc>
                  <a:txBody>
                    <a:bodyPr/>
                    <a:lstStyle/>
                    <a:p>
                      <a:r>
                        <a:rPr lang="en-US" dirty="0" err="1">
                          <a:solidFill>
                            <a:srgbClr val="0033B3"/>
                          </a:solidFill>
                          <a:effectLst/>
                        </a:rPr>
                        <a:t>elif</a:t>
                      </a:r>
                      <a:r>
                        <a:rPr lang="en-US" dirty="0">
                          <a:solidFill>
                            <a:srgbClr val="0033B3"/>
                          </a:solidFill>
                          <a:effectLst/>
                        </a:rPr>
                        <a:t> </a:t>
                      </a:r>
                      <a:r>
                        <a:rPr lang="en-US" dirty="0"/>
                        <a:t>(e[</a:t>
                      </a:r>
                      <a:r>
                        <a:rPr lang="en-US" dirty="0" err="1"/>
                        <a:t>i</a:t>
                      </a:r>
                      <a:r>
                        <a:rPr lang="en-US" dirty="0"/>
                        <a:t>] != </a:t>
                      </a:r>
                      <a:r>
                        <a:rPr lang="en-US" dirty="0">
                          <a:solidFill>
                            <a:srgbClr val="067D17"/>
                          </a:solidFill>
                          <a:effectLst/>
                        </a:rPr>
                        <a:t>'+'</a:t>
                      </a:r>
                      <a:r>
                        <a:rPr lang="en-US" dirty="0"/>
                        <a:t>):</a:t>
                      </a:r>
                      <a:br>
                        <a:rPr lang="en-US" dirty="0"/>
                      </a:br>
                      <a:r>
                        <a:rPr lang="en-US" dirty="0"/>
                        <a:t>            </a:t>
                      </a:r>
                      <a:r>
                        <a:rPr lang="en-US" i="1" dirty="0">
                          <a:solidFill>
                            <a:srgbClr val="8C8C8C"/>
                          </a:solidFill>
                          <a:effectLst/>
                        </a:rPr>
                        <a:t>#  When not use  +,-</a:t>
                      </a:r>
                      <a:br>
                        <a:rPr lang="en-US" i="1" dirty="0">
                          <a:solidFill>
                            <a:srgbClr val="8C8C8C"/>
                          </a:solidFill>
                          <a:effectLst/>
                        </a:rPr>
                      </a:br>
                      <a:r>
                        <a:rPr lang="en-US" i="1" dirty="0">
                          <a:solidFill>
                            <a:srgbClr val="8C8C8C"/>
                          </a:solidFill>
                          <a:effectLst/>
                        </a:rPr>
                        <a:t>            </a:t>
                      </a:r>
                      <a:r>
                        <a:rPr lang="en-US" dirty="0" err="1"/>
                        <a:t>isVaild</a:t>
                      </a:r>
                      <a:r>
                        <a:rPr lang="en-US" dirty="0"/>
                        <a:t> = </a:t>
                      </a:r>
                      <a:r>
                        <a:rPr lang="en-US" dirty="0">
                          <a:solidFill>
                            <a:srgbClr val="0033B3"/>
                          </a:solidFill>
                          <a:effectLst/>
                        </a:rPr>
                        <a:t>False</a:t>
                      </a:r>
                      <a:br>
                        <a:rPr lang="en-US" dirty="0">
                          <a:solidFill>
                            <a:srgbClr val="0033B3"/>
                          </a:solidFill>
                          <a:effectLst/>
                        </a:rPr>
                      </a:br>
                      <a:br>
                        <a:rPr lang="en-US" dirty="0">
                          <a:solidFill>
                            <a:srgbClr val="0033B3"/>
                          </a:solidFill>
                          <a:effectLst/>
                        </a:rPr>
                      </a:br>
                      <a:r>
                        <a:rPr lang="en-US" dirty="0">
                          <a:solidFill>
                            <a:srgbClr val="0033B3"/>
                          </a:solidFill>
                          <a:effectLst/>
                        </a:rPr>
                        <a:t>    else</a:t>
                      </a:r>
                      <a:r>
                        <a:rPr lang="en-US" dirty="0"/>
                        <a:t>:</a:t>
                      </a:r>
                      <a:br>
                        <a:rPr lang="en-US" dirty="0"/>
                      </a:br>
                      <a:r>
                        <a:rPr lang="en-US" dirty="0"/>
                        <a:t>        </a:t>
                      </a:r>
                      <a:r>
                        <a:rPr lang="en-US" dirty="0" err="1"/>
                        <a:t>isVaild</a:t>
                      </a:r>
                      <a:r>
                        <a:rPr lang="en-US" dirty="0"/>
                        <a:t> = </a:t>
                      </a:r>
                      <a:r>
                        <a:rPr lang="en-US" dirty="0">
                          <a:solidFill>
                            <a:srgbClr val="0033B3"/>
                          </a:solidFill>
                          <a:effectLst/>
                        </a:rPr>
                        <a:t>False</a:t>
                      </a:r>
                      <a:br>
                        <a:rPr lang="en-US" dirty="0">
                          <a:solidFill>
                            <a:srgbClr val="0033B3"/>
                          </a:solidFill>
                          <a:effectLst/>
                        </a:rPr>
                      </a:br>
                      <a:br>
                        <a:rPr lang="en-US" dirty="0">
                          <a:solidFill>
                            <a:srgbClr val="0033B3"/>
                          </a:solidFill>
                          <a:effectLst/>
                        </a:rPr>
                      </a:br>
                      <a:r>
                        <a:rPr lang="en-US" dirty="0">
                          <a:solidFill>
                            <a:srgbClr val="0033B3"/>
                          </a:solidFill>
                          <a:effectLst/>
                        </a:rPr>
                        <a:t>    </a:t>
                      </a:r>
                      <a:r>
                        <a:rPr lang="en-US" dirty="0" err="1"/>
                        <a:t>i</a:t>
                      </a:r>
                      <a:r>
                        <a:rPr lang="en-US" dirty="0"/>
                        <a:t> += </a:t>
                      </a:r>
                      <a:r>
                        <a:rPr lang="en-US" dirty="0">
                          <a:solidFill>
                            <a:srgbClr val="1750EB"/>
                          </a:solidFill>
                          <a:effectLst/>
                        </a:rPr>
                        <a:t>1</a:t>
                      </a:r>
                      <a:br>
                        <a:rPr lang="en-US" dirty="0">
                          <a:solidFill>
                            <a:srgbClr val="1750EB"/>
                          </a:solidFill>
                          <a:effectLst/>
                        </a:rPr>
                      </a:br>
                      <a:br>
                        <a:rPr lang="en-US" dirty="0">
                          <a:solidFill>
                            <a:srgbClr val="1750EB"/>
                          </a:solidFill>
                          <a:effectLst/>
                        </a:rPr>
                      </a:br>
                      <a:r>
                        <a:rPr lang="en-US" dirty="0">
                          <a:solidFill>
                            <a:srgbClr val="0033B3"/>
                          </a:solidFill>
                          <a:effectLst/>
                        </a:rPr>
                        <a:t>if </a:t>
                      </a:r>
                      <a:r>
                        <a:rPr lang="en-US" dirty="0"/>
                        <a:t>(</a:t>
                      </a:r>
                      <a:r>
                        <a:rPr lang="en-US" dirty="0" err="1"/>
                        <a:t>isVaild</a:t>
                      </a:r>
                      <a:r>
                        <a:rPr lang="en-US" dirty="0"/>
                        <a:t> == </a:t>
                      </a:r>
                      <a:r>
                        <a:rPr lang="en-US" dirty="0">
                          <a:solidFill>
                            <a:srgbClr val="0033B3"/>
                          </a:solidFill>
                          <a:effectLst/>
                        </a:rPr>
                        <a:t>False</a:t>
                      </a:r>
                      <a:r>
                        <a:rPr lang="en-US" dirty="0"/>
                        <a:t>):</a:t>
                      </a:r>
                      <a:br>
                        <a:rPr lang="en-US" dirty="0"/>
                      </a:br>
                      <a:r>
                        <a:rPr lang="en-US" dirty="0"/>
                        <a:t>    </a:t>
                      </a:r>
                      <a:r>
                        <a:rPr lang="en-US" i="1" dirty="0">
                          <a:solidFill>
                            <a:srgbClr val="8C8C8C"/>
                          </a:solidFill>
                          <a:effectLst/>
                        </a:rPr>
                        <a:t>#  Possible case use other operators</a:t>
                      </a:r>
                      <a:br>
                        <a:rPr lang="en-US" i="1" dirty="0">
                          <a:solidFill>
                            <a:srgbClr val="8C8C8C"/>
                          </a:solidFill>
                          <a:effectLst/>
                        </a:rPr>
                      </a:br>
                      <a:r>
                        <a:rPr lang="en-US" i="1" dirty="0">
                          <a:solidFill>
                            <a:srgbClr val="8C8C8C"/>
                          </a:solidFill>
                          <a:effectLst/>
                        </a:rPr>
                        <a:t>    #  1) When using special operators</a:t>
                      </a:r>
                      <a:br>
                        <a:rPr lang="en-US" i="1" dirty="0">
                          <a:solidFill>
                            <a:srgbClr val="8C8C8C"/>
                          </a:solidFill>
                          <a:effectLst/>
                        </a:rPr>
                      </a:br>
                      <a:r>
                        <a:rPr lang="en-US" i="1" dirty="0">
                          <a:solidFill>
                            <a:srgbClr val="8C8C8C"/>
                          </a:solidFill>
                          <a:effectLst/>
                        </a:rPr>
                        <a:t>    #  2) Or expression is invalid</a:t>
                      </a:r>
                      <a:br>
                        <a:rPr lang="en-US" i="1" dirty="0">
                          <a:solidFill>
                            <a:srgbClr val="8C8C8C"/>
                          </a:solidFill>
                          <a:effectLst/>
                        </a:rPr>
                      </a:br>
                      <a:r>
                        <a:rPr lang="en-US" i="1" dirty="0">
                          <a:solidFill>
                            <a:srgbClr val="8C8C8C"/>
                          </a:solidFill>
                          <a:effectLst/>
                        </a:rPr>
                        <a:t>    </a:t>
                      </a:r>
                      <a:r>
                        <a:rPr lang="en-US" dirty="0">
                          <a:solidFill>
                            <a:srgbClr val="000080"/>
                          </a:solidFill>
                          <a:effectLst/>
                        </a:rPr>
                        <a:t>print</a:t>
                      </a:r>
                      <a:r>
                        <a:rPr lang="en-US" dirty="0"/>
                        <a:t>(e, </a:t>
                      </a:r>
                      <a:r>
                        <a:rPr lang="en-US" dirty="0">
                          <a:solidFill>
                            <a:srgbClr val="067D17"/>
                          </a:solidFill>
                          <a:effectLst/>
                        </a:rPr>
                        <a:t>" Invalid expression "</a:t>
                      </a:r>
                      <a:r>
                        <a:rPr lang="en-US" dirty="0"/>
                        <a:t>)</a:t>
                      </a:r>
                      <a:br>
                        <a:rPr lang="en-US" dirty="0"/>
                      </a:br>
                      <a:r>
                        <a:rPr lang="en-US" dirty="0"/>
                        <a:t>    </a:t>
                      </a:r>
                      <a:r>
                        <a:rPr lang="en-US" dirty="0">
                          <a:solidFill>
                            <a:srgbClr val="0033B3"/>
                          </a:solidFill>
                          <a:effectLst/>
                        </a:rPr>
                        <a:t>return</a:t>
                      </a:r>
                      <a:br>
                        <a:rPr lang="en-US" dirty="0">
                          <a:solidFill>
                            <a:srgbClr val="0033B3"/>
                          </a:solidFill>
                          <a:effectLst/>
                        </a:rPr>
                      </a:br>
                      <a:br>
                        <a:rPr lang="en-US" dirty="0">
                          <a:solidFill>
                            <a:srgbClr val="0033B3"/>
                          </a:solidFill>
                          <a:effectLst/>
                        </a:rPr>
                      </a:br>
                      <a:r>
                        <a:rPr lang="en-US" dirty="0">
                          <a:solidFill>
                            <a:srgbClr val="000080"/>
                          </a:solidFill>
                          <a:effectLst/>
                        </a:rPr>
                        <a:t>print</a:t>
                      </a:r>
                      <a:r>
                        <a:rPr lang="en-US" dirty="0"/>
                        <a:t>(e, </a:t>
                      </a:r>
                      <a:r>
                        <a:rPr lang="en-US" dirty="0">
                          <a:solidFill>
                            <a:srgbClr val="067D17"/>
                          </a:solidFill>
                          <a:effectLst/>
                        </a:rPr>
                        <a:t>" = "</a:t>
                      </a:r>
                      <a:r>
                        <a:rPr lang="en-US" dirty="0"/>
                        <a:t>, </a:t>
                      </a:r>
                      <a:r>
                        <a:rPr lang="en-US" dirty="0" err="1"/>
                        <a:t>s.pop</a:t>
                      </a:r>
                      <a:r>
                        <a:rPr lang="en-US" dirty="0"/>
                        <a:t>())</a:t>
                      </a:r>
                    </a:p>
                  </a:txBody>
                  <a:tcPr/>
                </a:tc>
                <a:extLst>
                  <a:ext uri="{0D108BD9-81ED-4DB2-BD59-A6C34878D82A}">
                    <a16:rowId xmlns:a16="http://schemas.microsoft.com/office/drawing/2014/main" val="927543653"/>
                  </a:ext>
                </a:extLst>
              </a:tr>
            </a:tbl>
          </a:graphicData>
        </a:graphic>
      </p:graphicFrame>
      <p:sp>
        <p:nvSpPr>
          <p:cNvPr id="4" name="Slide Number Placeholder 3">
            <a:extLst>
              <a:ext uri="{FF2B5EF4-FFF2-40B4-BE49-F238E27FC236}">
                <a16:creationId xmlns:a16="http://schemas.microsoft.com/office/drawing/2014/main" id="{7900B91F-F584-E1D9-3AC8-AFEA850529BC}"/>
              </a:ext>
            </a:extLst>
          </p:cNvPr>
          <p:cNvSpPr>
            <a:spLocks noGrp="1"/>
          </p:cNvSpPr>
          <p:nvPr>
            <p:ph type="sldNum" sz="quarter" idx="12"/>
          </p:nvPr>
        </p:nvSpPr>
        <p:spPr/>
        <p:txBody>
          <a:bodyPr/>
          <a:lstStyle/>
          <a:p>
            <a:fld id="{1AD1F45E-4937-46E5-9C1E-39BA4D08C51D}" type="slidenum">
              <a:rPr lang="en-US" smtClean="0"/>
              <a:t>25</a:t>
            </a:fld>
            <a:endParaRPr lang="en-US"/>
          </a:p>
        </p:txBody>
      </p:sp>
    </p:spTree>
    <p:extLst>
      <p:ext uri="{BB962C8B-B14F-4D97-AF65-F5344CB8AC3E}">
        <p14:creationId xmlns:p14="http://schemas.microsoft.com/office/powerpoint/2010/main" val="60531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2F85-F81F-4272-B811-B8284C9B24E0}"/>
              </a:ext>
            </a:extLst>
          </p:cNvPr>
          <p:cNvSpPr>
            <a:spLocks noGrp="1"/>
          </p:cNvSpPr>
          <p:nvPr>
            <p:ph type="title"/>
          </p:nvPr>
        </p:nvSpPr>
        <p:spPr/>
        <p:txBody>
          <a:bodyPr/>
          <a:lstStyle/>
          <a:p>
            <a:r>
              <a:rPr lang="en-US" dirty="0"/>
              <a:t>Application: Solving a Maze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149B6B-B2AA-4068-8EB2-6AE28298F6C0}"/>
                  </a:ext>
                </a:extLst>
              </p:cNvPr>
              <p:cNvSpPr>
                <a:spLocks noGrp="1"/>
              </p:cNvSpPr>
              <p:nvPr>
                <p:ph idx="1"/>
              </p:nvPr>
            </p:nvSpPr>
            <p:spPr/>
            <p:txBody>
              <a:bodyPr/>
              <a:lstStyle/>
              <a:p>
                <a:r>
                  <a:rPr lang="en-US" dirty="0"/>
                  <a:t>Find a path from the starting point to the exit.</a:t>
                </a:r>
              </a:p>
              <a:p>
                <a:r>
                  <a:rPr lang="en-US" dirty="0"/>
                  <a:t>You cannot see over the walls and must travel within the maze remembering where you have been and where you need to go.</a:t>
                </a:r>
              </a:p>
              <a:p>
                <a14:m>
                  <m:oMath xmlns:m="http://schemas.openxmlformats.org/officeDocument/2006/math">
                    <m:r>
                      <a:rPr lang="en-US" b="0" i="1" smtClean="0">
                        <a:solidFill>
                          <a:srgbClr val="FF0000"/>
                        </a:solidFill>
                        <a:latin typeface="Cambria Math" panose="02040503050406030204" pitchFamily="18" charset="0"/>
                      </a:rPr>
                      <m:t>𝐵𝑎𝑐𝑘𝑡𝑟𝑎𝑐𝑘𝑖𝑛𝑔</m:t>
                    </m:r>
                  </m:oMath>
                </a14:m>
                <a:r>
                  <a:rPr lang="en-US" dirty="0"/>
                  <a:t> is a brute force technique which implies to solve Maze problem.</a:t>
                </a:r>
              </a:p>
              <a:p>
                <a:endParaRPr lang="en-US" dirty="0"/>
              </a:p>
            </p:txBody>
          </p:sp>
        </mc:Choice>
        <mc:Fallback xmlns="">
          <p:sp>
            <p:nvSpPr>
              <p:cNvPr id="3" name="Content Placeholder 2">
                <a:extLst>
                  <a:ext uri="{FF2B5EF4-FFF2-40B4-BE49-F238E27FC236}">
                    <a16:creationId xmlns:a16="http://schemas.microsoft.com/office/drawing/2014/main" id="{82149B6B-B2AA-4068-8EB2-6AE28298F6C0}"/>
                  </a:ext>
                </a:extLst>
              </p:cNvPr>
              <p:cNvSpPr>
                <a:spLocks noGrp="1" noRot="1" noChangeAspect="1" noMove="1" noResize="1" noEditPoints="1" noAdjustHandles="1" noChangeArrowheads="1" noChangeShapeType="1" noTextEdit="1"/>
              </p:cNvSpPr>
              <p:nvPr>
                <p:ph idx="1"/>
              </p:nvPr>
            </p:nvSpPr>
            <p:spPr>
              <a:blipFill>
                <a:blip r:embed="rId2"/>
                <a:stretch>
                  <a:fillRect l="-1043" t="-2241" r="-179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1891DE-CC50-44FA-B783-A283C925CC33}"/>
              </a:ext>
            </a:extLst>
          </p:cNvPr>
          <p:cNvSpPr>
            <a:spLocks noGrp="1"/>
          </p:cNvSpPr>
          <p:nvPr>
            <p:ph type="sldNum" sz="quarter" idx="12"/>
          </p:nvPr>
        </p:nvSpPr>
        <p:spPr/>
        <p:txBody>
          <a:bodyPr/>
          <a:lstStyle/>
          <a:p>
            <a:fld id="{1AD1F45E-4937-46E5-9C1E-39BA4D08C51D}" type="slidenum">
              <a:rPr lang="en-US" smtClean="0"/>
              <a:t>26</a:t>
            </a:fld>
            <a:endParaRPr lang="en-US"/>
          </a:p>
        </p:txBody>
      </p:sp>
      <p:grpSp>
        <p:nvGrpSpPr>
          <p:cNvPr id="7" name="Group 4">
            <a:extLst>
              <a:ext uri="{FF2B5EF4-FFF2-40B4-BE49-F238E27FC236}">
                <a16:creationId xmlns:a16="http://schemas.microsoft.com/office/drawing/2014/main" id="{97F69725-BA76-4D4A-A64E-8988523DCA0B}"/>
              </a:ext>
            </a:extLst>
          </p:cNvPr>
          <p:cNvGrpSpPr>
            <a:grpSpLocks noChangeAspect="1"/>
          </p:cNvGrpSpPr>
          <p:nvPr/>
        </p:nvGrpSpPr>
        <p:grpSpPr bwMode="auto">
          <a:xfrm>
            <a:off x="4724400" y="3795712"/>
            <a:ext cx="2743200" cy="2743200"/>
            <a:chOff x="3235" y="1555"/>
            <a:chExt cx="1210" cy="1210"/>
          </a:xfrm>
        </p:grpSpPr>
        <p:sp>
          <p:nvSpPr>
            <p:cNvPr id="8" name="AutoShape 3">
              <a:extLst>
                <a:ext uri="{FF2B5EF4-FFF2-40B4-BE49-F238E27FC236}">
                  <a16:creationId xmlns:a16="http://schemas.microsoft.com/office/drawing/2014/main" id="{2405A775-A43D-4D07-A05E-40E976EAEE42}"/>
                </a:ext>
              </a:extLst>
            </p:cNvPr>
            <p:cNvSpPr>
              <a:spLocks noChangeAspect="1" noChangeArrowheads="1" noTextEdit="1"/>
            </p:cNvSpPr>
            <p:nvPr/>
          </p:nvSpPr>
          <p:spPr bwMode="auto">
            <a:xfrm>
              <a:off x="3235" y="1555"/>
              <a:ext cx="1210"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365" name="Picture 5">
              <a:extLst>
                <a:ext uri="{FF2B5EF4-FFF2-40B4-BE49-F238E27FC236}">
                  <a16:creationId xmlns:a16="http://schemas.microsoft.com/office/drawing/2014/main" id="{38AE8C59-A19E-4C8E-9EDB-6F6D9C04D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 y="1555"/>
              <a:ext cx="1216"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46283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7C9C-0CAB-4FB9-8DF0-ABD32435D3B8}"/>
              </a:ext>
            </a:extLst>
          </p:cNvPr>
          <p:cNvSpPr>
            <a:spLocks noGrp="1"/>
          </p:cNvSpPr>
          <p:nvPr>
            <p:ph type="title"/>
          </p:nvPr>
        </p:nvSpPr>
        <p:spPr/>
        <p:txBody>
          <a:bodyPr/>
          <a:lstStyle/>
          <a:p>
            <a:r>
              <a:rPr lang="en-US" dirty="0"/>
              <a:t>Solving Maze – Backtracking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7401F0-CE54-49F7-BCA3-5804453E97D9}"/>
                  </a:ext>
                </a:extLst>
              </p:cNvPr>
              <p:cNvSpPr>
                <a:spLocks noGrp="1"/>
              </p:cNvSpPr>
              <p:nvPr>
                <p:ph idx="1"/>
              </p:nvPr>
            </p:nvSpPr>
            <p:spPr/>
            <p:txBody>
              <a:bodyPr>
                <a:normAutofit fontScale="92500" lnSpcReduction="20000"/>
              </a:bodyPr>
              <a:lstStyle/>
              <a:p>
                <a:r>
                  <a:rPr lang="en-US" dirty="0"/>
                  <a:t>We start at the beginning and follow a path until we either find the exit or encounter a blocked passage.</a:t>
                </a:r>
              </a:p>
              <a:p>
                <a:r>
                  <a:rPr lang="en-US" dirty="0"/>
                  <a:t>If we hit a wall instead of the exit, back up along the path we originally took until we find a passage going in a different direction.</a:t>
                </a:r>
              </a:p>
              <a:p>
                <a:r>
                  <a:rPr lang="en-US" dirty="0"/>
                  <a:t>If we again encounter a blocked passage before the exit, we can back up one or more steps and try a different passage.</a:t>
                </a:r>
              </a:p>
              <a:p>
                <a:r>
                  <a:rPr lang="en-US" dirty="0"/>
                  <a:t>This process of eliminating possible contenders from the solution and partially backing up to try others is known as </a:t>
                </a:r>
                <a14:m>
                  <m:oMath xmlns:m="http://schemas.openxmlformats.org/officeDocument/2006/math">
                    <m:r>
                      <a:rPr lang="en-US" b="0" i="1" smtClean="0">
                        <a:solidFill>
                          <a:srgbClr val="FF0000"/>
                        </a:solidFill>
                        <a:latin typeface="Cambria Math" panose="02040503050406030204" pitchFamily="18" charset="0"/>
                      </a:rPr>
                      <m:t>𝐵𝑎𝑐𝑘𝑡𝑟𝑎𝑐𝑘𝑖𝑛𝑔</m:t>
                    </m:r>
                  </m:oMath>
                </a14:m>
                <a:r>
                  <a:rPr lang="en-US" dirty="0"/>
                  <a:t>.</a:t>
                </a:r>
              </a:p>
              <a:p>
                <a14:m>
                  <m:oMath xmlns:m="http://schemas.openxmlformats.org/officeDocument/2006/math">
                    <m:r>
                      <a:rPr lang="en-US" b="0" i="1" smtClean="0">
                        <a:solidFill>
                          <a:srgbClr val="FF0000"/>
                        </a:solidFill>
                        <a:latin typeface="Cambria Math" panose="02040503050406030204" pitchFamily="18" charset="0"/>
                      </a:rPr>
                      <m:t>𝐵𝑎𝑐𝑘𝑡𝑟𝑎𝑐𝑖𝑛𝑔</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𝐴𝑙𝑔𝑜𝑟𝑖𝑡h𝑚𝑠</m:t>
                    </m:r>
                  </m:oMath>
                </a14:m>
                <a:r>
                  <a:rPr lang="en-US" dirty="0"/>
                  <a:t> attempt to find a solution to a problem by extending a partial solution one step at a time. If a </a:t>
                </a:r>
                <a:r>
                  <a:rPr lang="en-US" dirty="0">
                    <a:solidFill>
                      <a:srgbClr val="FF0000"/>
                    </a:solidFill>
                  </a:rPr>
                  <a:t>“dead end”</a:t>
                </a:r>
                <a:r>
                  <a:rPr lang="en-US" dirty="0"/>
                  <a:t> is encountered during this process, the algorithm backtracks one or more steps in an attempt to try other possibilities without having to start over from the beginning.</a:t>
                </a:r>
              </a:p>
            </p:txBody>
          </p:sp>
        </mc:Choice>
        <mc:Fallback xmlns="">
          <p:sp>
            <p:nvSpPr>
              <p:cNvPr id="3" name="Content Placeholder 2">
                <a:extLst>
                  <a:ext uri="{FF2B5EF4-FFF2-40B4-BE49-F238E27FC236}">
                    <a16:creationId xmlns:a16="http://schemas.microsoft.com/office/drawing/2014/main" id="{8E7401F0-CE54-49F7-BCA3-5804453E97D9}"/>
                  </a:ext>
                </a:extLst>
              </p:cNvPr>
              <p:cNvSpPr>
                <a:spLocks noGrp="1" noRot="1" noChangeAspect="1" noMove="1" noResize="1" noEditPoints="1" noAdjustHandles="1" noChangeArrowheads="1" noChangeShapeType="1" noTextEdit="1"/>
              </p:cNvSpPr>
              <p:nvPr>
                <p:ph idx="1"/>
              </p:nvPr>
            </p:nvSpPr>
            <p:spPr>
              <a:blipFill>
                <a:blip r:embed="rId2"/>
                <a:stretch>
                  <a:fillRect l="-928" t="-3501" b="-7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FB15F1-844A-480F-ABF0-3291EC570343}"/>
              </a:ext>
            </a:extLst>
          </p:cNvPr>
          <p:cNvSpPr>
            <a:spLocks noGrp="1"/>
          </p:cNvSpPr>
          <p:nvPr>
            <p:ph type="sldNum" sz="quarter" idx="12"/>
          </p:nvPr>
        </p:nvSpPr>
        <p:spPr/>
        <p:txBody>
          <a:bodyPr/>
          <a:lstStyle/>
          <a:p>
            <a:fld id="{1AD1F45E-4937-46E5-9C1E-39BA4D08C51D}" type="slidenum">
              <a:rPr lang="en-US" smtClean="0"/>
              <a:t>27</a:t>
            </a:fld>
            <a:endParaRPr lang="en-US"/>
          </a:p>
        </p:txBody>
      </p:sp>
    </p:spTree>
    <p:extLst>
      <p:ext uri="{BB962C8B-B14F-4D97-AF65-F5344CB8AC3E}">
        <p14:creationId xmlns:p14="http://schemas.microsoft.com/office/powerpoint/2010/main" val="1124678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53F4-4622-456F-88C2-55F391A5DDBD}"/>
              </a:ext>
            </a:extLst>
          </p:cNvPr>
          <p:cNvSpPr>
            <a:spLocks noGrp="1"/>
          </p:cNvSpPr>
          <p:nvPr>
            <p:ph type="title"/>
          </p:nvPr>
        </p:nvSpPr>
        <p:spPr/>
        <p:txBody>
          <a:bodyPr/>
          <a:lstStyle/>
          <a:p>
            <a:r>
              <a:rPr lang="en-US" dirty="0"/>
              <a:t>Solving Maze - Designing a Solution</a:t>
            </a:r>
          </a:p>
        </p:txBody>
      </p:sp>
      <p:sp>
        <p:nvSpPr>
          <p:cNvPr id="3" name="Content Placeholder 2">
            <a:extLst>
              <a:ext uri="{FF2B5EF4-FFF2-40B4-BE49-F238E27FC236}">
                <a16:creationId xmlns:a16="http://schemas.microsoft.com/office/drawing/2014/main" id="{C4494798-3F3A-40F8-B187-7655E6A3B67C}"/>
              </a:ext>
            </a:extLst>
          </p:cNvPr>
          <p:cNvSpPr>
            <a:spLocks noGrp="1"/>
          </p:cNvSpPr>
          <p:nvPr>
            <p:ph idx="1"/>
          </p:nvPr>
        </p:nvSpPr>
        <p:spPr/>
        <p:txBody>
          <a:bodyPr/>
          <a:lstStyle/>
          <a:p>
            <a:r>
              <a:rPr lang="en-US" dirty="0"/>
              <a:t>Consider, maze is a collection of equal-sized cells laid out in rows and columns.</a:t>
            </a:r>
          </a:p>
          <a:p>
            <a:r>
              <a:rPr lang="en-US" dirty="0"/>
              <a:t>The cells will either be filled representing walls of the maze or empty to represent open spaces.</a:t>
            </a:r>
          </a:p>
          <a:p>
            <a:r>
              <a:rPr lang="en-US" dirty="0"/>
              <a:t>In addition, one cell will be indicated as the starting position (</a:t>
            </a:r>
            <a:r>
              <a:rPr lang="en-US" dirty="0">
                <a:solidFill>
                  <a:srgbClr val="FF0000"/>
                </a:solidFill>
              </a:rPr>
              <a:t>S</a:t>
            </a:r>
            <a:r>
              <a:rPr lang="en-US" dirty="0"/>
              <a:t>) and another as the exit (</a:t>
            </a:r>
            <a:r>
              <a:rPr lang="en-US" dirty="0">
                <a:solidFill>
                  <a:srgbClr val="FF0000"/>
                </a:solidFill>
              </a:rPr>
              <a:t>E</a:t>
            </a:r>
            <a:r>
              <a:rPr lang="en-US" dirty="0"/>
              <a:t>).</a:t>
            </a:r>
          </a:p>
          <a:p>
            <a:endParaRPr lang="en-US" dirty="0"/>
          </a:p>
        </p:txBody>
      </p:sp>
      <p:sp>
        <p:nvSpPr>
          <p:cNvPr id="4" name="Slide Number Placeholder 3">
            <a:extLst>
              <a:ext uri="{FF2B5EF4-FFF2-40B4-BE49-F238E27FC236}">
                <a16:creationId xmlns:a16="http://schemas.microsoft.com/office/drawing/2014/main" id="{A14C7996-E781-49E7-8D76-6DC83D748FDE}"/>
              </a:ext>
            </a:extLst>
          </p:cNvPr>
          <p:cNvSpPr>
            <a:spLocks noGrp="1"/>
          </p:cNvSpPr>
          <p:nvPr>
            <p:ph type="sldNum" sz="quarter" idx="12"/>
          </p:nvPr>
        </p:nvSpPr>
        <p:spPr/>
        <p:txBody>
          <a:bodyPr/>
          <a:lstStyle/>
          <a:p>
            <a:fld id="{1AD1F45E-4937-46E5-9C1E-39BA4D08C51D}" type="slidenum">
              <a:rPr lang="en-US" smtClean="0"/>
              <a:t>28</a:t>
            </a:fld>
            <a:endParaRPr lang="en-US"/>
          </a:p>
        </p:txBody>
      </p:sp>
      <p:grpSp>
        <p:nvGrpSpPr>
          <p:cNvPr id="7" name="Group 4">
            <a:extLst>
              <a:ext uri="{FF2B5EF4-FFF2-40B4-BE49-F238E27FC236}">
                <a16:creationId xmlns:a16="http://schemas.microsoft.com/office/drawing/2014/main" id="{004CBEA2-C946-418D-8772-4E8A607B2175}"/>
              </a:ext>
            </a:extLst>
          </p:cNvPr>
          <p:cNvGrpSpPr>
            <a:grpSpLocks noChangeAspect="1"/>
          </p:cNvGrpSpPr>
          <p:nvPr/>
        </p:nvGrpSpPr>
        <p:grpSpPr bwMode="auto">
          <a:xfrm>
            <a:off x="5081587" y="4141526"/>
            <a:ext cx="2397386" cy="2397386"/>
            <a:chOff x="3201" y="2670"/>
            <a:chExt cx="1278" cy="1278"/>
          </a:xfrm>
        </p:grpSpPr>
        <p:sp>
          <p:nvSpPr>
            <p:cNvPr id="8" name="AutoShape 3">
              <a:extLst>
                <a:ext uri="{FF2B5EF4-FFF2-40B4-BE49-F238E27FC236}">
                  <a16:creationId xmlns:a16="http://schemas.microsoft.com/office/drawing/2014/main" id="{B9B74DFE-BEE4-4B9C-B7C0-1B90E8C3157D}"/>
                </a:ext>
              </a:extLst>
            </p:cNvPr>
            <p:cNvSpPr>
              <a:spLocks noChangeAspect="1" noChangeArrowheads="1" noTextEdit="1"/>
            </p:cNvSpPr>
            <p:nvPr/>
          </p:nvSpPr>
          <p:spPr bwMode="auto">
            <a:xfrm>
              <a:off x="3201" y="2670"/>
              <a:ext cx="1278"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389" name="Picture 5">
              <a:extLst>
                <a:ext uri="{FF2B5EF4-FFF2-40B4-BE49-F238E27FC236}">
                  <a16:creationId xmlns:a16="http://schemas.microsoft.com/office/drawing/2014/main" id="{8C2F4540-9363-45FE-81E1-9CFD740AD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 y="2670"/>
              <a:ext cx="1284" cy="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40055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C3E54FFE-2962-4A80-B525-41F306460903}"/>
              </a:ext>
            </a:extLst>
          </p:cNvPr>
          <p:cNvGrpSpPr>
            <a:grpSpLocks noChangeAspect="1"/>
          </p:cNvGrpSpPr>
          <p:nvPr/>
        </p:nvGrpSpPr>
        <p:grpSpPr bwMode="auto">
          <a:xfrm>
            <a:off x="9771797" y="371551"/>
            <a:ext cx="2420204" cy="1880330"/>
            <a:chOff x="3049" y="2521"/>
            <a:chExt cx="1049" cy="815"/>
          </a:xfrm>
        </p:grpSpPr>
        <p:sp>
          <p:nvSpPr>
            <p:cNvPr id="8" name="AutoShape 3">
              <a:extLst>
                <a:ext uri="{FF2B5EF4-FFF2-40B4-BE49-F238E27FC236}">
                  <a16:creationId xmlns:a16="http://schemas.microsoft.com/office/drawing/2014/main" id="{BEB5CE3A-09BF-4AF9-B265-1F2604D1013D}"/>
                </a:ext>
              </a:extLst>
            </p:cNvPr>
            <p:cNvSpPr>
              <a:spLocks noChangeAspect="1" noChangeArrowheads="1" noTextEdit="1"/>
            </p:cNvSpPr>
            <p:nvPr/>
          </p:nvSpPr>
          <p:spPr bwMode="auto">
            <a:xfrm>
              <a:off x="3049" y="2521"/>
              <a:ext cx="1049"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13" name="Picture 5">
              <a:extLst>
                <a:ext uri="{FF2B5EF4-FFF2-40B4-BE49-F238E27FC236}">
                  <a16:creationId xmlns:a16="http://schemas.microsoft.com/office/drawing/2014/main" id="{299E4853-A69C-4A3F-BA07-6D54AECAA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 y="2521"/>
              <a:ext cx="1055"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a:extLst>
              <a:ext uri="{FF2B5EF4-FFF2-40B4-BE49-F238E27FC236}">
                <a16:creationId xmlns:a16="http://schemas.microsoft.com/office/drawing/2014/main" id="{7B8A63B0-C7FF-49F9-9679-29A39BE6AEEE}"/>
              </a:ext>
            </a:extLst>
          </p:cNvPr>
          <p:cNvSpPr>
            <a:spLocks noGrp="1"/>
          </p:cNvSpPr>
          <p:nvPr>
            <p:ph type="title"/>
          </p:nvPr>
        </p:nvSpPr>
        <p:spPr/>
        <p:txBody>
          <a:bodyPr/>
          <a:lstStyle/>
          <a:p>
            <a:r>
              <a:rPr lang="en-US" dirty="0"/>
              <a:t>Solving Maze - Designing a Solution</a:t>
            </a:r>
          </a:p>
        </p:txBody>
      </p:sp>
      <p:sp>
        <p:nvSpPr>
          <p:cNvPr id="3" name="Content Placeholder 2">
            <a:extLst>
              <a:ext uri="{FF2B5EF4-FFF2-40B4-BE49-F238E27FC236}">
                <a16:creationId xmlns:a16="http://schemas.microsoft.com/office/drawing/2014/main" id="{1D922169-135D-4367-B84D-E2C4724C5011}"/>
              </a:ext>
            </a:extLst>
          </p:cNvPr>
          <p:cNvSpPr>
            <a:spLocks noGrp="1"/>
          </p:cNvSpPr>
          <p:nvPr>
            <p:ph idx="1"/>
          </p:nvPr>
        </p:nvSpPr>
        <p:spPr/>
        <p:txBody>
          <a:bodyPr>
            <a:normAutofit fontScale="92500" lnSpcReduction="20000"/>
          </a:bodyPr>
          <a:lstStyle/>
          <a:p>
            <a:r>
              <a:rPr lang="en-US" dirty="0"/>
              <a:t>One can only move one cell at a time and only to open positions, those not blocked by a wall or previously used along the current path.</a:t>
            </a:r>
          </a:p>
          <a:p>
            <a:r>
              <a:rPr lang="en-US" dirty="0"/>
              <a:t>Limit movement between opens cells to the horizontal and vertical directions - up, down, left, and right.</a:t>
            </a:r>
          </a:p>
          <a:p>
            <a:r>
              <a:rPr lang="en-US" dirty="0"/>
              <a:t>During our search for the exit, we need to remember which cells have been visited. Some will be part of the final path to the exit while others will have led us to dead ends.</a:t>
            </a:r>
          </a:p>
          <a:p>
            <a:r>
              <a:rPr lang="en-US" dirty="0"/>
              <a:t>At the end, we need to know which cells form the path from the start to the exit.</a:t>
            </a:r>
          </a:p>
          <a:p>
            <a:r>
              <a:rPr lang="en-US" dirty="0"/>
              <a:t>But during the search for the exit, we also need to avoid cells that previously led to a dead end.</a:t>
            </a:r>
          </a:p>
          <a:p>
            <a:r>
              <a:rPr lang="en-US" dirty="0"/>
              <a:t>To assist in remembering the cells, we can place a token in each cell visited and distinguish between the two.</a:t>
            </a:r>
          </a:p>
        </p:txBody>
      </p:sp>
      <p:sp>
        <p:nvSpPr>
          <p:cNvPr id="4" name="Slide Number Placeholder 3">
            <a:extLst>
              <a:ext uri="{FF2B5EF4-FFF2-40B4-BE49-F238E27FC236}">
                <a16:creationId xmlns:a16="http://schemas.microsoft.com/office/drawing/2014/main" id="{5779EE40-F24B-4679-98CD-A74AEE9DBCBA}"/>
              </a:ext>
            </a:extLst>
          </p:cNvPr>
          <p:cNvSpPr>
            <a:spLocks noGrp="1"/>
          </p:cNvSpPr>
          <p:nvPr>
            <p:ph type="sldNum" sz="quarter" idx="12"/>
          </p:nvPr>
        </p:nvSpPr>
        <p:spPr/>
        <p:txBody>
          <a:bodyPr/>
          <a:lstStyle/>
          <a:p>
            <a:fld id="{1AD1F45E-4937-46E5-9C1E-39BA4D08C51D}" type="slidenum">
              <a:rPr lang="en-US" smtClean="0"/>
              <a:t>29</a:t>
            </a:fld>
            <a:endParaRPr lang="en-US"/>
          </a:p>
        </p:txBody>
      </p:sp>
    </p:spTree>
    <p:extLst>
      <p:ext uri="{BB962C8B-B14F-4D97-AF65-F5344CB8AC3E}">
        <p14:creationId xmlns:p14="http://schemas.microsoft.com/office/powerpoint/2010/main" val="363846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A131-0AE7-4724-8BFE-F6A3093321CD}"/>
              </a:ext>
            </a:extLst>
          </p:cNvPr>
          <p:cNvSpPr>
            <a:spLocks noGrp="1"/>
          </p:cNvSpPr>
          <p:nvPr>
            <p:ph type="title"/>
          </p:nvPr>
        </p:nvSpPr>
        <p:spPr/>
        <p:txBody>
          <a:bodyPr/>
          <a:lstStyle/>
          <a:p>
            <a:r>
              <a:rPr lang="en-US" dirty="0"/>
              <a:t>STACK ADT</a:t>
            </a:r>
          </a:p>
        </p:txBody>
      </p:sp>
      <p:sp>
        <p:nvSpPr>
          <p:cNvPr id="4" name="Slide Number Placeholder 3">
            <a:extLst>
              <a:ext uri="{FF2B5EF4-FFF2-40B4-BE49-F238E27FC236}">
                <a16:creationId xmlns:a16="http://schemas.microsoft.com/office/drawing/2014/main" id="{8DF5DD53-0581-47EE-AE44-FB5B7DAE1D4A}"/>
              </a:ext>
            </a:extLst>
          </p:cNvPr>
          <p:cNvSpPr>
            <a:spLocks noGrp="1"/>
          </p:cNvSpPr>
          <p:nvPr>
            <p:ph type="sldNum" sz="quarter" idx="12"/>
          </p:nvPr>
        </p:nvSpPr>
        <p:spPr/>
        <p:txBody>
          <a:bodyPr/>
          <a:lstStyle/>
          <a:p>
            <a:fld id="{1AD1F45E-4937-46E5-9C1E-39BA4D08C51D}" type="slidenum">
              <a:rPr lang="en-US" smtClean="0"/>
              <a:t>3</a:t>
            </a:fld>
            <a:endParaRPr lang="en-US"/>
          </a:p>
        </p:txBody>
      </p:sp>
      <p:grpSp>
        <p:nvGrpSpPr>
          <p:cNvPr id="7" name="Group 4">
            <a:extLst>
              <a:ext uri="{FF2B5EF4-FFF2-40B4-BE49-F238E27FC236}">
                <a16:creationId xmlns:a16="http://schemas.microsoft.com/office/drawing/2014/main" id="{C0B9B99A-954D-4542-ACAD-16E63FB3A36F}"/>
              </a:ext>
            </a:extLst>
          </p:cNvPr>
          <p:cNvGrpSpPr>
            <a:grpSpLocks noChangeAspect="1"/>
          </p:cNvGrpSpPr>
          <p:nvPr/>
        </p:nvGrpSpPr>
        <p:grpSpPr bwMode="auto">
          <a:xfrm>
            <a:off x="838200" y="1320800"/>
            <a:ext cx="7772400" cy="5348288"/>
            <a:chOff x="528" y="832"/>
            <a:chExt cx="4896" cy="3369"/>
          </a:xfrm>
        </p:grpSpPr>
        <p:sp>
          <p:nvSpPr>
            <p:cNvPr id="8" name="AutoShape 3">
              <a:extLst>
                <a:ext uri="{FF2B5EF4-FFF2-40B4-BE49-F238E27FC236}">
                  <a16:creationId xmlns:a16="http://schemas.microsoft.com/office/drawing/2014/main" id="{B0AACF08-F71F-4340-84CE-5523FE94F30D}"/>
                </a:ext>
              </a:extLst>
            </p:cNvPr>
            <p:cNvSpPr>
              <a:spLocks noChangeAspect="1" noChangeArrowheads="1" noTextEdit="1"/>
            </p:cNvSpPr>
            <p:nvPr/>
          </p:nvSpPr>
          <p:spPr bwMode="auto">
            <a:xfrm>
              <a:off x="528" y="832"/>
              <a:ext cx="4896" cy="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447DB29E-B67A-416B-AE87-ABF20D396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32"/>
              <a:ext cx="4902" cy="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20215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72A7-1D51-44B5-B9A5-7EB59F12BA94}"/>
              </a:ext>
            </a:extLst>
          </p:cNvPr>
          <p:cNvSpPr>
            <a:spLocks noGrp="1"/>
          </p:cNvSpPr>
          <p:nvPr>
            <p:ph type="title"/>
          </p:nvPr>
        </p:nvSpPr>
        <p:spPr/>
        <p:txBody>
          <a:bodyPr/>
          <a:lstStyle/>
          <a:p>
            <a:r>
              <a:rPr lang="en-US" dirty="0"/>
              <a:t>Solving Maze - Designing a Solution</a:t>
            </a:r>
          </a:p>
        </p:txBody>
      </p:sp>
      <p:sp>
        <p:nvSpPr>
          <p:cNvPr id="3" name="Slide Number Placeholder 2">
            <a:extLst>
              <a:ext uri="{FF2B5EF4-FFF2-40B4-BE49-F238E27FC236}">
                <a16:creationId xmlns:a16="http://schemas.microsoft.com/office/drawing/2014/main" id="{424C38A6-9CF9-4D24-A325-BA21C58E8B8E}"/>
              </a:ext>
            </a:extLst>
          </p:cNvPr>
          <p:cNvSpPr>
            <a:spLocks noGrp="1"/>
          </p:cNvSpPr>
          <p:nvPr>
            <p:ph type="sldNum" sz="quarter" idx="12"/>
          </p:nvPr>
        </p:nvSpPr>
        <p:spPr/>
        <p:txBody>
          <a:bodyPr/>
          <a:lstStyle/>
          <a:p>
            <a:fld id="{1AD1F45E-4937-46E5-9C1E-39BA4D08C51D}" type="slidenum">
              <a:rPr lang="en-US" smtClean="0"/>
              <a:t>30</a:t>
            </a:fld>
            <a:endParaRPr lang="en-US"/>
          </a:p>
        </p:txBody>
      </p:sp>
      <p:grpSp>
        <p:nvGrpSpPr>
          <p:cNvPr id="10" name="Group 8">
            <a:extLst>
              <a:ext uri="{FF2B5EF4-FFF2-40B4-BE49-F238E27FC236}">
                <a16:creationId xmlns:a16="http://schemas.microsoft.com/office/drawing/2014/main" id="{C676328A-78B8-4B44-A24E-7BAEC59BCCCB}"/>
              </a:ext>
            </a:extLst>
          </p:cNvPr>
          <p:cNvGrpSpPr>
            <a:grpSpLocks noChangeAspect="1"/>
          </p:cNvGrpSpPr>
          <p:nvPr/>
        </p:nvGrpSpPr>
        <p:grpSpPr bwMode="auto">
          <a:xfrm>
            <a:off x="2401887" y="1330977"/>
            <a:ext cx="7757383" cy="5390498"/>
            <a:chOff x="1513" y="543"/>
            <a:chExt cx="4654" cy="3234"/>
          </a:xfrm>
        </p:grpSpPr>
        <p:sp>
          <p:nvSpPr>
            <p:cNvPr id="11" name="AutoShape 7">
              <a:extLst>
                <a:ext uri="{FF2B5EF4-FFF2-40B4-BE49-F238E27FC236}">
                  <a16:creationId xmlns:a16="http://schemas.microsoft.com/office/drawing/2014/main" id="{1CD1517A-213C-4469-B6B5-6EDED87E1B13}"/>
                </a:ext>
              </a:extLst>
            </p:cNvPr>
            <p:cNvSpPr>
              <a:spLocks noChangeAspect="1" noChangeArrowheads="1" noTextEdit="1"/>
            </p:cNvSpPr>
            <p:nvPr/>
          </p:nvSpPr>
          <p:spPr bwMode="auto">
            <a:xfrm>
              <a:off x="1513" y="543"/>
              <a:ext cx="4654" cy="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441" name="Picture 9">
              <a:extLst>
                <a:ext uri="{FF2B5EF4-FFF2-40B4-BE49-F238E27FC236}">
                  <a16:creationId xmlns:a16="http://schemas.microsoft.com/office/drawing/2014/main" id="{009A87AF-0241-4EE1-98F1-2579B5DEF60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513" y="543"/>
              <a:ext cx="4577" cy="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71682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C38A-DF6A-4DA4-A8F2-CC5A636FDBC2}"/>
              </a:ext>
            </a:extLst>
          </p:cNvPr>
          <p:cNvSpPr>
            <a:spLocks noGrp="1"/>
          </p:cNvSpPr>
          <p:nvPr>
            <p:ph type="title"/>
          </p:nvPr>
        </p:nvSpPr>
        <p:spPr/>
        <p:txBody>
          <a:bodyPr/>
          <a:lstStyle/>
          <a:p>
            <a:r>
              <a:rPr lang="en-US" dirty="0"/>
              <a:t>Maze - ADT</a:t>
            </a:r>
          </a:p>
        </p:txBody>
      </p:sp>
      <p:sp>
        <p:nvSpPr>
          <p:cNvPr id="4" name="Slide Number Placeholder 3">
            <a:extLst>
              <a:ext uri="{FF2B5EF4-FFF2-40B4-BE49-F238E27FC236}">
                <a16:creationId xmlns:a16="http://schemas.microsoft.com/office/drawing/2014/main" id="{57AEFA13-5D71-4E79-AA42-783BF78760DC}"/>
              </a:ext>
            </a:extLst>
          </p:cNvPr>
          <p:cNvSpPr>
            <a:spLocks noGrp="1"/>
          </p:cNvSpPr>
          <p:nvPr>
            <p:ph type="sldNum" sz="quarter" idx="12"/>
          </p:nvPr>
        </p:nvSpPr>
        <p:spPr/>
        <p:txBody>
          <a:bodyPr/>
          <a:lstStyle/>
          <a:p>
            <a:fld id="{1AD1F45E-4937-46E5-9C1E-39BA4D08C51D}" type="slidenum">
              <a:rPr lang="en-US" smtClean="0"/>
              <a:t>31</a:t>
            </a:fld>
            <a:endParaRPr lang="en-US"/>
          </a:p>
        </p:txBody>
      </p:sp>
      <p:pic>
        <p:nvPicPr>
          <p:cNvPr id="6" name="Picture 5">
            <a:extLst>
              <a:ext uri="{FF2B5EF4-FFF2-40B4-BE49-F238E27FC236}">
                <a16:creationId xmlns:a16="http://schemas.microsoft.com/office/drawing/2014/main" id="{E03C927A-81D9-46D5-BF30-F5B5EFEF2FD8}"/>
              </a:ext>
            </a:extLst>
          </p:cNvPr>
          <p:cNvPicPr>
            <a:picLocks noChangeAspect="1"/>
          </p:cNvPicPr>
          <p:nvPr/>
        </p:nvPicPr>
        <p:blipFill>
          <a:blip r:embed="rId2"/>
          <a:stretch>
            <a:fillRect/>
          </a:stretch>
        </p:blipFill>
        <p:spPr>
          <a:xfrm>
            <a:off x="838200" y="1399279"/>
            <a:ext cx="8893849" cy="404266"/>
          </a:xfrm>
          <a:prstGeom prst="rect">
            <a:avLst/>
          </a:prstGeom>
        </p:spPr>
      </p:pic>
      <p:grpSp>
        <p:nvGrpSpPr>
          <p:cNvPr id="9" name="Group 4">
            <a:extLst>
              <a:ext uri="{FF2B5EF4-FFF2-40B4-BE49-F238E27FC236}">
                <a16:creationId xmlns:a16="http://schemas.microsoft.com/office/drawing/2014/main" id="{861FAB56-54E6-43A7-A69B-1FCC50AF1AEA}"/>
              </a:ext>
            </a:extLst>
          </p:cNvPr>
          <p:cNvGrpSpPr>
            <a:grpSpLocks noChangeAspect="1"/>
          </p:cNvGrpSpPr>
          <p:nvPr/>
        </p:nvGrpSpPr>
        <p:grpSpPr bwMode="auto">
          <a:xfrm>
            <a:off x="838874" y="1916257"/>
            <a:ext cx="8893175" cy="4552950"/>
            <a:chOff x="528" y="1366"/>
            <a:chExt cx="5602" cy="2868"/>
          </a:xfrm>
        </p:grpSpPr>
        <p:sp>
          <p:nvSpPr>
            <p:cNvPr id="10" name="AutoShape 3">
              <a:extLst>
                <a:ext uri="{FF2B5EF4-FFF2-40B4-BE49-F238E27FC236}">
                  <a16:creationId xmlns:a16="http://schemas.microsoft.com/office/drawing/2014/main" id="{4F739F76-D8CB-45FB-BD73-2BBE8F54F950}"/>
                </a:ext>
              </a:extLst>
            </p:cNvPr>
            <p:cNvSpPr>
              <a:spLocks noChangeAspect="1" noChangeArrowheads="1" noTextEdit="1"/>
            </p:cNvSpPr>
            <p:nvPr/>
          </p:nvSpPr>
          <p:spPr bwMode="auto">
            <a:xfrm>
              <a:off x="528" y="1366"/>
              <a:ext cx="5602" cy="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461" name="Picture 5">
              <a:extLst>
                <a:ext uri="{FF2B5EF4-FFF2-40B4-BE49-F238E27FC236}">
                  <a16:creationId xmlns:a16="http://schemas.microsoft.com/office/drawing/2014/main" id="{6DBF0222-AE08-4AE8-9D2B-B2F7F073C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366"/>
              <a:ext cx="5610" cy="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44268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C38A-DF6A-4DA4-A8F2-CC5A636FDBC2}"/>
              </a:ext>
            </a:extLst>
          </p:cNvPr>
          <p:cNvSpPr>
            <a:spLocks noGrp="1"/>
          </p:cNvSpPr>
          <p:nvPr>
            <p:ph type="title"/>
          </p:nvPr>
        </p:nvSpPr>
        <p:spPr/>
        <p:txBody>
          <a:bodyPr/>
          <a:lstStyle/>
          <a:p>
            <a:r>
              <a:rPr lang="en-US" dirty="0"/>
              <a:t>Maze - ADT</a:t>
            </a:r>
          </a:p>
        </p:txBody>
      </p:sp>
      <p:sp>
        <p:nvSpPr>
          <p:cNvPr id="4" name="Slide Number Placeholder 3">
            <a:extLst>
              <a:ext uri="{FF2B5EF4-FFF2-40B4-BE49-F238E27FC236}">
                <a16:creationId xmlns:a16="http://schemas.microsoft.com/office/drawing/2014/main" id="{57AEFA13-5D71-4E79-AA42-783BF78760DC}"/>
              </a:ext>
            </a:extLst>
          </p:cNvPr>
          <p:cNvSpPr>
            <a:spLocks noGrp="1"/>
          </p:cNvSpPr>
          <p:nvPr>
            <p:ph type="sldNum" sz="quarter" idx="12"/>
          </p:nvPr>
        </p:nvSpPr>
        <p:spPr/>
        <p:txBody>
          <a:bodyPr/>
          <a:lstStyle/>
          <a:p>
            <a:fld id="{1AD1F45E-4937-46E5-9C1E-39BA4D08C51D}" type="slidenum">
              <a:rPr lang="en-US" smtClean="0"/>
              <a:t>32</a:t>
            </a:fld>
            <a:endParaRPr lang="en-US"/>
          </a:p>
        </p:txBody>
      </p:sp>
      <p:pic>
        <p:nvPicPr>
          <p:cNvPr id="6" name="Picture 5">
            <a:extLst>
              <a:ext uri="{FF2B5EF4-FFF2-40B4-BE49-F238E27FC236}">
                <a16:creationId xmlns:a16="http://schemas.microsoft.com/office/drawing/2014/main" id="{E03C927A-81D9-46D5-BF30-F5B5EFEF2FD8}"/>
              </a:ext>
            </a:extLst>
          </p:cNvPr>
          <p:cNvPicPr>
            <a:picLocks noChangeAspect="1"/>
          </p:cNvPicPr>
          <p:nvPr/>
        </p:nvPicPr>
        <p:blipFill>
          <a:blip r:embed="rId2"/>
          <a:stretch>
            <a:fillRect/>
          </a:stretch>
        </p:blipFill>
        <p:spPr>
          <a:xfrm>
            <a:off x="838199" y="1385416"/>
            <a:ext cx="8893849" cy="404266"/>
          </a:xfrm>
          <a:prstGeom prst="rect">
            <a:avLst/>
          </a:prstGeom>
        </p:spPr>
      </p:pic>
      <p:grpSp>
        <p:nvGrpSpPr>
          <p:cNvPr id="7" name="Group 4">
            <a:extLst>
              <a:ext uri="{FF2B5EF4-FFF2-40B4-BE49-F238E27FC236}">
                <a16:creationId xmlns:a16="http://schemas.microsoft.com/office/drawing/2014/main" id="{369DF0B4-4238-4FC7-AE26-67C331F8872B}"/>
              </a:ext>
            </a:extLst>
          </p:cNvPr>
          <p:cNvGrpSpPr>
            <a:grpSpLocks noChangeAspect="1"/>
          </p:cNvGrpSpPr>
          <p:nvPr/>
        </p:nvGrpSpPr>
        <p:grpSpPr bwMode="auto">
          <a:xfrm>
            <a:off x="838199" y="1789682"/>
            <a:ext cx="8783474" cy="4900020"/>
            <a:chOff x="528" y="1366"/>
            <a:chExt cx="5141" cy="2868"/>
          </a:xfrm>
        </p:grpSpPr>
        <p:sp>
          <p:nvSpPr>
            <p:cNvPr id="8" name="AutoShape 3">
              <a:extLst>
                <a:ext uri="{FF2B5EF4-FFF2-40B4-BE49-F238E27FC236}">
                  <a16:creationId xmlns:a16="http://schemas.microsoft.com/office/drawing/2014/main" id="{8735D791-FFBF-46D7-9265-0C3221EFAAA4}"/>
                </a:ext>
              </a:extLst>
            </p:cNvPr>
            <p:cNvSpPr>
              <a:spLocks noChangeAspect="1" noChangeArrowheads="1" noTextEdit="1"/>
            </p:cNvSpPr>
            <p:nvPr/>
          </p:nvSpPr>
          <p:spPr bwMode="auto">
            <a:xfrm>
              <a:off x="528" y="1366"/>
              <a:ext cx="5141" cy="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485" name="Picture 5">
              <a:extLst>
                <a:ext uri="{FF2B5EF4-FFF2-40B4-BE49-F238E27FC236}">
                  <a16:creationId xmlns:a16="http://schemas.microsoft.com/office/drawing/2014/main" id="{90151DC2-D78A-4697-98B6-D95EE76E2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366"/>
              <a:ext cx="5148" cy="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14647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072A-A7F9-4AB5-BE1A-0B0EB7528158}"/>
              </a:ext>
            </a:extLst>
          </p:cNvPr>
          <p:cNvSpPr>
            <a:spLocks noGrp="1"/>
          </p:cNvSpPr>
          <p:nvPr>
            <p:ph type="title"/>
          </p:nvPr>
        </p:nvSpPr>
        <p:spPr/>
        <p:txBody>
          <a:bodyPr/>
          <a:lstStyle/>
          <a:p>
            <a:r>
              <a:rPr lang="en-US" dirty="0"/>
              <a:t>Maze - Code</a:t>
            </a:r>
          </a:p>
        </p:txBody>
      </p:sp>
      <p:sp>
        <p:nvSpPr>
          <p:cNvPr id="4" name="Slide Number Placeholder 3">
            <a:extLst>
              <a:ext uri="{FF2B5EF4-FFF2-40B4-BE49-F238E27FC236}">
                <a16:creationId xmlns:a16="http://schemas.microsoft.com/office/drawing/2014/main" id="{2EE566DA-9D82-4BD2-8472-85C056281E0D}"/>
              </a:ext>
            </a:extLst>
          </p:cNvPr>
          <p:cNvSpPr>
            <a:spLocks noGrp="1"/>
          </p:cNvSpPr>
          <p:nvPr>
            <p:ph type="sldNum" sz="quarter" idx="12"/>
          </p:nvPr>
        </p:nvSpPr>
        <p:spPr/>
        <p:txBody>
          <a:bodyPr/>
          <a:lstStyle/>
          <a:p>
            <a:fld id="{1AD1F45E-4937-46E5-9C1E-39BA4D08C51D}" type="slidenum">
              <a:rPr lang="en-US" smtClean="0"/>
              <a:t>33</a:t>
            </a:fld>
            <a:endParaRPr lang="en-US"/>
          </a:p>
        </p:txBody>
      </p:sp>
      <p:grpSp>
        <p:nvGrpSpPr>
          <p:cNvPr id="7" name="Group 4">
            <a:extLst>
              <a:ext uri="{FF2B5EF4-FFF2-40B4-BE49-F238E27FC236}">
                <a16:creationId xmlns:a16="http://schemas.microsoft.com/office/drawing/2014/main" id="{8938A2EE-F1EA-4A15-910C-5966ADDBE8EA}"/>
              </a:ext>
            </a:extLst>
          </p:cNvPr>
          <p:cNvGrpSpPr>
            <a:grpSpLocks noChangeAspect="1"/>
          </p:cNvGrpSpPr>
          <p:nvPr/>
        </p:nvGrpSpPr>
        <p:grpSpPr bwMode="auto">
          <a:xfrm>
            <a:off x="838200" y="1512004"/>
            <a:ext cx="6960620" cy="321534"/>
            <a:chOff x="1502" y="2052"/>
            <a:chExt cx="4676" cy="216"/>
          </a:xfrm>
        </p:grpSpPr>
        <p:sp>
          <p:nvSpPr>
            <p:cNvPr id="8" name="AutoShape 3">
              <a:extLst>
                <a:ext uri="{FF2B5EF4-FFF2-40B4-BE49-F238E27FC236}">
                  <a16:creationId xmlns:a16="http://schemas.microsoft.com/office/drawing/2014/main" id="{46125ABC-9712-4B76-8136-361C62FFF0AD}"/>
                </a:ext>
              </a:extLst>
            </p:cNvPr>
            <p:cNvSpPr>
              <a:spLocks noChangeAspect="1" noChangeArrowheads="1" noTextEdit="1"/>
            </p:cNvSpPr>
            <p:nvPr/>
          </p:nvSpPr>
          <p:spPr bwMode="auto">
            <a:xfrm>
              <a:off x="1502" y="2052"/>
              <a:ext cx="467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509" name="Picture 5">
              <a:extLst>
                <a:ext uri="{FF2B5EF4-FFF2-40B4-BE49-F238E27FC236}">
                  <a16:creationId xmlns:a16="http://schemas.microsoft.com/office/drawing/2014/main" id="{A0E96838-5104-4D6D-A466-E7EDC6CC9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 y="2052"/>
              <a:ext cx="468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8">
            <a:extLst>
              <a:ext uri="{FF2B5EF4-FFF2-40B4-BE49-F238E27FC236}">
                <a16:creationId xmlns:a16="http://schemas.microsoft.com/office/drawing/2014/main" id="{6628A257-1A2C-4331-AB0D-F3701A9B69B5}"/>
              </a:ext>
            </a:extLst>
          </p:cNvPr>
          <p:cNvGrpSpPr>
            <a:grpSpLocks noChangeAspect="1"/>
          </p:cNvGrpSpPr>
          <p:nvPr/>
        </p:nvGrpSpPr>
        <p:grpSpPr bwMode="auto">
          <a:xfrm>
            <a:off x="823914" y="1946913"/>
            <a:ext cx="6960620" cy="4672961"/>
            <a:chOff x="519" y="1155"/>
            <a:chExt cx="4491" cy="3015"/>
          </a:xfrm>
        </p:grpSpPr>
        <p:sp>
          <p:nvSpPr>
            <p:cNvPr id="14" name="AutoShape 7">
              <a:extLst>
                <a:ext uri="{FF2B5EF4-FFF2-40B4-BE49-F238E27FC236}">
                  <a16:creationId xmlns:a16="http://schemas.microsoft.com/office/drawing/2014/main" id="{4BC2306B-D34B-4EDF-9BED-6AC721E3BD03}"/>
                </a:ext>
              </a:extLst>
            </p:cNvPr>
            <p:cNvSpPr>
              <a:spLocks noChangeAspect="1" noChangeArrowheads="1" noTextEdit="1"/>
            </p:cNvSpPr>
            <p:nvPr/>
          </p:nvSpPr>
          <p:spPr bwMode="auto">
            <a:xfrm>
              <a:off x="519" y="1155"/>
              <a:ext cx="4491" cy="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513" name="Picture 9">
              <a:extLst>
                <a:ext uri="{FF2B5EF4-FFF2-40B4-BE49-F238E27FC236}">
                  <a16:creationId xmlns:a16="http://schemas.microsoft.com/office/drawing/2014/main" id="{43A15167-6DDD-414C-BE36-25CC1F995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 y="1155"/>
              <a:ext cx="4498" cy="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TextBox 14">
            <a:extLst>
              <a:ext uri="{FF2B5EF4-FFF2-40B4-BE49-F238E27FC236}">
                <a16:creationId xmlns:a16="http://schemas.microsoft.com/office/drawing/2014/main" id="{840D35A3-120C-46A8-AA68-33FB3D503CDB}"/>
              </a:ext>
            </a:extLst>
          </p:cNvPr>
          <p:cNvSpPr txBox="1"/>
          <p:nvPr/>
        </p:nvSpPr>
        <p:spPr>
          <a:xfrm>
            <a:off x="7807752" y="1512004"/>
            <a:ext cx="4344537" cy="4524315"/>
          </a:xfrm>
          <a:prstGeom prst="rect">
            <a:avLst/>
          </a:prstGeom>
          <a:noFill/>
          <a:ln>
            <a:solidFill>
              <a:schemeClr val="tx1"/>
            </a:solidFill>
          </a:ln>
        </p:spPr>
        <p:txBody>
          <a:bodyPr wrap="square" rtlCol="0">
            <a:spAutoFit/>
          </a:bodyPr>
          <a:lstStyle/>
          <a:p>
            <a:r>
              <a:rPr lang="en-US" dirty="0"/>
              <a:t>5 5</a:t>
            </a:r>
          </a:p>
          <a:p>
            <a:r>
              <a:rPr lang="en-US" dirty="0"/>
              <a:t>4 1</a:t>
            </a:r>
          </a:p>
          <a:p>
            <a:r>
              <a:rPr lang="en-US" dirty="0"/>
              <a:t>3 4</a:t>
            </a:r>
          </a:p>
          <a:p>
            <a:r>
              <a:rPr lang="en-US" dirty="0"/>
              <a:t>*****</a:t>
            </a:r>
          </a:p>
          <a:p>
            <a:r>
              <a:rPr lang="en-US" dirty="0"/>
              <a:t>* * * </a:t>
            </a:r>
          </a:p>
          <a:p>
            <a:r>
              <a:rPr lang="en-US" dirty="0"/>
              <a:t>*   * </a:t>
            </a:r>
          </a:p>
          <a:p>
            <a:r>
              <a:rPr lang="en-US" dirty="0"/>
              <a:t>* *    </a:t>
            </a:r>
          </a:p>
          <a:p>
            <a:r>
              <a:rPr lang="en-US" dirty="0"/>
              <a:t>* ***</a:t>
            </a:r>
          </a:p>
          <a:p>
            <a:pPr marL="342900" indent="-342900" algn="l">
              <a:buFont typeface="+mj-lt"/>
              <a:buAutoNum type="arabicPeriod"/>
            </a:pPr>
            <a:r>
              <a:rPr lang="en-US" sz="1600" b="0" i="0" u="none" strike="noStrike" baseline="0" dirty="0">
                <a:latin typeface="CMR10"/>
              </a:rPr>
              <a:t>The first line contains the size of the maze given as the number of rows and columns. </a:t>
            </a:r>
          </a:p>
          <a:p>
            <a:pPr marL="342900" indent="-342900" algn="l">
              <a:buFont typeface="+mj-lt"/>
              <a:buAutoNum type="arabicPeriod"/>
            </a:pPr>
            <a:r>
              <a:rPr lang="en-US" sz="1600" b="0" i="0" u="none" strike="noStrike" baseline="0" dirty="0">
                <a:latin typeface="CMR10"/>
              </a:rPr>
              <a:t>The two subsequent lines indicate the row and column indices of the starting and exit positions. </a:t>
            </a:r>
          </a:p>
          <a:p>
            <a:pPr marL="342900" indent="-342900" algn="l">
              <a:buFont typeface="+mj-lt"/>
              <a:buAutoNum type="arabicPeriod"/>
            </a:pPr>
            <a:r>
              <a:rPr lang="en-US" sz="1600" b="0" i="0" u="none" strike="noStrike" baseline="0" dirty="0">
                <a:latin typeface="CMR10"/>
              </a:rPr>
              <a:t>The remaining lines of text represent the maze itself,</a:t>
            </a:r>
          </a:p>
          <a:p>
            <a:pPr marL="342900" indent="-342900" algn="l">
              <a:buFont typeface="+mj-lt"/>
              <a:buAutoNum type="arabicPeriod"/>
            </a:pPr>
            <a:r>
              <a:rPr lang="en-US" sz="1600" b="0" i="0" u="none" strike="noStrike" baseline="0" dirty="0">
                <a:latin typeface="CMR10"/>
              </a:rPr>
              <a:t>with walls represented using a asterisk symbol and open cells represented by blank spaces.</a:t>
            </a:r>
            <a:endParaRPr lang="en-US" sz="2800" dirty="0"/>
          </a:p>
        </p:txBody>
      </p:sp>
      <p:grpSp>
        <p:nvGrpSpPr>
          <p:cNvPr id="18" name="Group 12">
            <a:extLst>
              <a:ext uri="{FF2B5EF4-FFF2-40B4-BE49-F238E27FC236}">
                <a16:creationId xmlns:a16="http://schemas.microsoft.com/office/drawing/2014/main" id="{AC08F4B8-DD4F-49AC-8273-C9414FA7A093}"/>
              </a:ext>
            </a:extLst>
          </p:cNvPr>
          <p:cNvGrpSpPr>
            <a:grpSpLocks noChangeAspect="1"/>
          </p:cNvGrpSpPr>
          <p:nvPr/>
        </p:nvGrpSpPr>
        <p:grpSpPr bwMode="auto">
          <a:xfrm>
            <a:off x="5757863" y="2300288"/>
            <a:ext cx="1960562" cy="1971675"/>
            <a:chOff x="3627" y="1449"/>
            <a:chExt cx="1235" cy="1242"/>
          </a:xfrm>
        </p:grpSpPr>
        <p:sp>
          <p:nvSpPr>
            <p:cNvPr id="19" name="AutoShape 11">
              <a:extLst>
                <a:ext uri="{FF2B5EF4-FFF2-40B4-BE49-F238E27FC236}">
                  <a16:creationId xmlns:a16="http://schemas.microsoft.com/office/drawing/2014/main" id="{9D6D600B-C780-4F2F-A6BA-6130F175369B}"/>
                </a:ext>
              </a:extLst>
            </p:cNvPr>
            <p:cNvSpPr>
              <a:spLocks noChangeAspect="1" noChangeArrowheads="1" noTextEdit="1"/>
            </p:cNvSpPr>
            <p:nvPr/>
          </p:nvSpPr>
          <p:spPr bwMode="auto">
            <a:xfrm>
              <a:off x="3627" y="1449"/>
              <a:ext cx="1235" cy="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517" name="Picture 13">
              <a:extLst>
                <a:ext uri="{FF2B5EF4-FFF2-40B4-BE49-F238E27FC236}">
                  <a16:creationId xmlns:a16="http://schemas.microsoft.com/office/drawing/2014/main" id="{F931D2A1-7C47-41D5-8DB5-F53615A55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7" y="1449"/>
              <a:ext cx="1242" cy="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43376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072A-A7F9-4AB5-BE1A-0B0EB7528158}"/>
              </a:ext>
            </a:extLst>
          </p:cNvPr>
          <p:cNvSpPr>
            <a:spLocks noGrp="1"/>
          </p:cNvSpPr>
          <p:nvPr>
            <p:ph type="title"/>
          </p:nvPr>
        </p:nvSpPr>
        <p:spPr/>
        <p:txBody>
          <a:bodyPr/>
          <a:lstStyle/>
          <a:p>
            <a:r>
              <a:rPr lang="en-US" dirty="0"/>
              <a:t>Maze - Code</a:t>
            </a:r>
          </a:p>
        </p:txBody>
      </p:sp>
      <p:sp>
        <p:nvSpPr>
          <p:cNvPr id="4" name="Slide Number Placeholder 3">
            <a:extLst>
              <a:ext uri="{FF2B5EF4-FFF2-40B4-BE49-F238E27FC236}">
                <a16:creationId xmlns:a16="http://schemas.microsoft.com/office/drawing/2014/main" id="{2EE566DA-9D82-4BD2-8472-85C056281E0D}"/>
              </a:ext>
            </a:extLst>
          </p:cNvPr>
          <p:cNvSpPr>
            <a:spLocks noGrp="1"/>
          </p:cNvSpPr>
          <p:nvPr>
            <p:ph type="sldNum" sz="quarter" idx="12"/>
          </p:nvPr>
        </p:nvSpPr>
        <p:spPr/>
        <p:txBody>
          <a:bodyPr/>
          <a:lstStyle/>
          <a:p>
            <a:fld id="{1AD1F45E-4937-46E5-9C1E-39BA4D08C51D}" type="slidenum">
              <a:rPr lang="en-US" smtClean="0"/>
              <a:t>34</a:t>
            </a:fld>
            <a:endParaRPr lang="en-US"/>
          </a:p>
        </p:txBody>
      </p:sp>
      <p:grpSp>
        <p:nvGrpSpPr>
          <p:cNvPr id="7" name="Group 4">
            <a:extLst>
              <a:ext uri="{FF2B5EF4-FFF2-40B4-BE49-F238E27FC236}">
                <a16:creationId xmlns:a16="http://schemas.microsoft.com/office/drawing/2014/main" id="{8938A2EE-F1EA-4A15-910C-5966ADDBE8EA}"/>
              </a:ext>
            </a:extLst>
          </p:cNvPr>
          <p:cNvGrpSpPr>
            <a:grpSpLocks noChangeAspect="1"/>
          </p:cNvGrpSpPr>
          <p:nvPr/>
        </p:nvGrpSpPr>
        <p:grpSpPr bwMode="auto">
          <a:xfrm>
            <a:off x="838199" y="1504895"/>
            <a:ext cx="7772401" cy="359033"/>
            <a:chOff x="1502" y="2052"/>
            <a:chExt cx="4676" cy="216"/>
          </a:xfrm>
        </p:grpSpPr>
        <p:sp>
          <p:nvSpPr>
            <p:cNvPr id="8" name="AutoShape 3">
              <a:extLst>
                <a:ext uri="{FF2B5EF4-FFF2-40B4-BE49-F238E27FC236}">
                  <a16:creationId xmlns:a16="http://schemas.microsoft.com/office/drawing/2014/main" id="{46125ABC-9712-4B76-8136-361C62FFF0AD}"/>
                </a:ext>
              </a:extLst>
            </p:cNvPr>
            <p:cNvSpPr>
              <a:spLocks noChangeAspect="1" noChangeArrowheads="1" noTextEdit="1"/>
            </p:cNvSpPr>
            <p:nvPr/>
          </p:nvSpPr>
          <p:spPr bwMode="auto">
            <a:xfrm>
              <a:off x="1502" y="2052"/>
              <a:ext cx="467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509" name="Picture 5">
              <a:extLst>
                <a:ext uri="{FF2B5EF4-FFF2-40B4-BE49-F238E27FC236}">
                  <a16:creationId xmlns:a16="http://schemas.microsoft.com/office/drawing/2014/main" id="{A0E96838-5104-4D6D-A466-E7EDC6CC9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 y="2052"/>
              <a:ext cx="468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id="{B5189B1A-E0E8-4489-8C0C-96BEE6643A9F}"/>
              </a:ext>
            </a:extLst>
          </p:cNvPr>
          <p:cNvGrpSpPr>
            <a:grpSpLocks noChangeAspect="1"/>
          </p:cNvGrpSpPr>
          <p:nvPr/>
        </p:nvGrpSpPr>
        <p:grpSpPr bwMode="auto">
          <a:xfrm>
            <a:off x="838199" y="1863928"/>
            <a:ext cx="7927304" cy="3827036"/>
            <a:chOff x="528" y="1243"/>
            <a:chExt cx="4410" cy="2129"/>
          </a:xfrm>
        </p:grpSpPr>
        <p:sp>
          <p:nvSpPr>
            <p:cNvPr id="9" name="AutoShape 3">
              <a:extLst>
                <a:ext uri="{FF2B5EF4-FFF2-40B4-BE49-F238E27FC236}">
                  <a16:creationId xmlns:a16="http://schemas.microsoft.com/office/drawing/2014/main" id="{E777087D-1B4D-4C00-80F6-9FE6A4126FF8}"/>
                </a:ext>
              </a:extLst>
            </p:cNvPr>
            <p:cNvSpPr>
              <a:spLocks noChangeAspect="1" noChangeArrowheads="1" noTextEdit="1"/>
            </p:cNvSpPr>
            <p:nvPr/>
          </p:nvSpPr>
          <p:spPr bwMode="auto">
            <a:xfrm>
              <a:off x="528" y="1243"/>
              <a:ext cx="4410" cy="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2533" name="Picture 5">
              <a:extLst>
                <a:ext uri="{FF2B5EF4-FFF2-40B4-BE49-F238E27FC236}">
                  <a16:creationId xmlns:a16="http://schemas.microsoft.com/office/drawing/2014/main" id="{BF22C0E0-8131-4C1E-A734-51B19798F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243"/>
              <a:ext cx="4416" cy="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72373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072A-A7F9-4AB5-BE1A-0B0EB7528158}"/>
              </a:ext>
            </a:extLst>
          </p:cNvPr>
          <p:cNvSpPr>
            <a:spLocks noGrp="1"/>
          </p:cNvSpPr>
          <p:nvPr>
            <p:ph type="title"/>
          </p:nvPr>
        </p:nvSpPr>
        <p:spPr/>
        <p:txBody>
          <a:bodyPr/>
          <a:lstStyle/>
          <a:p>
            <a:r>
              <a:rPr lang="en-US" dirty="0"/>
              <a:t>Maze - Code</a:t>
            </a:r>
          </a:p>
        </p:txBody>
      </p:sp>
      <p:sp>
        <p:nvSpPr>
          <p:cNvPr id="4" name="Slide Number Placeholder 3">
            <a:extLst>
              <a:ext uri="{FF2B5EF4-FFF2-40B4-BE49-F238E27FC236}">
                <a16:creationId xmlns:a16="http://schemas.microsoft.com/office/drawing/2014/main" id="{2EE566DA-9D82-4BD2-8472-85C056281E0D}"/>
              </a:ext>
            </a:extLst>
          </p:cNvPr>
          <p:cNvSpPr>
            <a:spLocks noGrp="1"/>
          </p:cNvSpPr>
          <p:nvPr>
            <p:ph type="sldNum" sz="quarter" idx="12"/>
          </p:nvPr>
        </p:nvSpPr>
        <p:spPr/>
        <p:txBody>
          <a:bodyPr/>
          <a:lstStyle/>
          <a:p>
            <a:fld id="{1AD1F45E-4937-46E5-9C1E-39BA4D08C51D}" type="slidenum">
              <a:rPr lang="en-US" smtClean="0"/>
              <a:t>35</a:t>
            </a:fld>
            <a:endParaRPr lang="en-US"/>
          </a:p>
        </p:txBody>
      </p:sp>
      <p:grpSp>
        <p:nvGrpSpPr>
          <p:cNvPr id="7" name="Group 4">
            <a:extLst>
              <a:ext uri="{FF2B5EF4-FFF2-40B4-BE49-F238E27FC236}">
                <a16:creationId xmlns:a16="http://schemas.microsoft.com/office/drawing/2014/main" id="{8938A2EE-F1EA-4A15-910C-5966ADDBE8EA}"/>
              </a:ext>
            </a:extLst>
          </p:cNvPr>
          <p:cNvGrpSpPr>
            <a:grpSpLocks noChangeAspect="1"/>
          </p:cNvGrpSpPr>
          <p:nvPr/>
        </p:nvGrpSpPr>
        <p:grpSpPr bwMode="auto">
          <a:xfrm>
            <a:off x="838199" y="1504895"/>
            <a:ext cx="8401335" cy="388086"/>
            <a:chOff x="1502" y="2052"/>
            <a:chExt cx="4676" cy="216"/>
          </a:xfrm>
        </p:grpSpPr>
        <p:sp>
          <p:nvSpPr>
            <p:cNvPr id="8" name="AutoShape 3">
              <a:extLst>
                <a:ext uri="{FF2B5EF4-FFF2-40B4-BE49-F238E27FC236}">
                  <a16:creationId xmlns:a16="http://schemas.microsoft.com/office/drawing/2014/main" id="{46125ABC-9712-4B76-8136-361C62FFF0AD}"/>
                </a:ext>
              </a:extLst>
            </p:cNvPr>
            <p:cNvSpPr>
              <a:spLocks noChangeAspect="1" noChangeArrowheads="1" noTextEdit="1"/>
            </p:cNvSpPr>
            <p:nvPr/>
          </p:nvSpPr>
          <p:spPr bwMode="auto">
            <a:xfrm>
              <a:off x="1502" y="2052"/>
              <a:ext cx="467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509" name="Picture 5">
              <a:extLst>
                <a:ext uri="{FF2B5EF4-FFF2-40B4-BE49-F238E27FC236}">
                  <a16:creationId xmlns:a16="http://schemas.microsoft.com/office/drawing/2014/main" id="{A0E96838-5104-4D6D-A466-E7EDC6CC9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 y="2052"/>
              <a:ext cx="468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id="{0DBA7A7F-6B6D-401C-997C-6BE4EC0F36F8}"/>
              </a:ext>
            </a:extLst>
          </p:cNvPr>
          <p:cNvGrpSpPr>
            <a:grpSpLocks noChangeAspect="1"/>
          </p:cNvGrpSpPr>
          <p:nvPr/>
        </p:nvGrpSpPr>
        <p:grpSpPr bwMode="auto">
          <a:xfrm>
            <a:off x="838198" y="1903761"/>
            <a:ext cx="8401050" cy="2446338"/>
            <a:chOff x="528" y="1428"/>
            <a:chExt cx="5292" cy="1541"/>
          </a:xfrm>
        </p:grpSpPr>
        <p:sp>
          <p:nvSpPr>
            <p:cNvPr id="9" name="AutoShape 3">
              <a:extLst>
                <a:ext uri="{FF2B5EF4-FFF2-40B4-BE49-F238E27FC236}">
                  <a16:creationId xmlns:a16="http://schemas.microsoft.com/office/drawing/2014/main" id="{C5DAE7B2-3E72-46CF-8957-98CF8206EF4B}"/>
                </a:ext>
              </a:extLst>
            </p:cNvPr>
            <p:cNvSpPr>
              <a:spLocks noChangeAspect="1" noChangeArrowheads="1" noTextEdit="1"/>
            </p:cNvSpPr>
            <p:nvPr/>
          </p:nvSpPr>
          <p:spPr bwMode="auto">
            <a:xfrm>
              <a:off x="528" y="1428"/>
              <a:ext cx="5292" cy="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3557" name="Picture 5">
              <a:extLst>
                <a:ext uri="{FF2B5EF4-FFF2-40B4-BE49-F238E27FC236}">
                  <a16:creationId xmlns:a16="http://schemas.microsoft.com/office/drawing/2014/main" id="{D7378798-76EA-4614-AA67-CC555F875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428"/>
              <a:ext cx="5299" cy="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732181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3710-59F1-4E4E-A628-59D4C5C64D0A}"/>
              </a:ext>
            </a:extLst>
          </p:cNvPr>
          <p:cNvSpPr>
            <a:spLocks noGrp="1"/>
          </p:cNvSpPr>
          <p:nvPr>
            <p:ph type="title"/>
          </p:nvPr>
        </p:nvSpPr>
        <p:spPr/>
        <p:txBody>
          <a:bodyPr/>
          <a:lstStyle/>
          <a:p>
            <a:r>
              <a:rPr lang="en-US" dirty="0"/>
              <a:t>Maze - Code</a:t>
            </a:r>
          </a:p>
        </p:txBody>
      </p:sp>
      <p:sp>
        <p:nvSpPr>
          <p:cNvPr id="4" name="Slide Number Placeholder 3">
            <a:extLst>
              <a:ext uri="{FF2B5EF4-FFF2-40B4-BE49-F238E27FC236}">
                <a16:creationId xmlns:a16="http://schemas.microsoft.com/office/drawing/2014/main" id="{D7A0011F-9267-44BC-8525-528153BF8457}"/>
              </a:ext>
            </a:extLst>
          </p:cNvPr>
          <p:cNvSpPr>
            <a:spLocks noGrp="1"/>
          </p:cNvSpPr>
          <p:nvPr>
            <p:ph type="sldNum" sz="quarter" idx="12"/>
          </p:nvPr>
        </p:nvSpPr>
        <p:spPr/>
        <p:txBody>
          <a:bodyPr/>
          <a:lstStyle/>
          <a:p>
            <a:fld id="{1AD1F45E-4937-46E5-9C1E-39BA4D08C51D}" type="slidenum">
              <a:rPr lang="en-US" smtClean="0"/>
              <a:t>36</a:t>
            </a:fld>
            <a:endParaRPr lang="en-US"/>
          </a:p>
        </p:txBody>
      </p:sp>
      <p:grpSp>
        <p:nvGrpSpPr>
          <p:cNvPr id="7" name="Group 4">
            <a:extLst>
              <a:ext uri="{FF2B5EF4-FFF2-40B4-BE49-F238E27FC236}">
                <a16:creationId xmlns:a16="http://schemas.microsoft.com/office/drawing/2014/main" id="{A269BD3F-489E-40A3-8F47-D550530BEF5E}"/>
              </a:ext>
            </a:extLst>
          </p:cNvPr>
          <p:cNvGrpSpPr>
            <a:grpSpLocks noChangeAspect="1"/>
          </p:cNvGrpSpPr>
          <p:nvPr/>
        </p:nvGrpSpPr>
        <p:grpSpPr bwMode="auto">
          <a:xfrm>
            <a:off x="838200" y="1522413"/>
            <a:ext cx="6410325" cy="336550"/>
            <a:chOff x="528" y="959"/>
            <a:chExt cx="4038" cy="212"/>
          </a:xfrm>
        </p:grpSpPr>
        <p:sp>
          <p:nvSpPr>
            <p:cNvPr id="8" name="AutoShape 3">
              <a:extLst>
                <a:ext uri="{FF2B5EF4-FFF2-40B4-BE49-F238E27FC236}">
                  <a16:creationId xmlns:a16="http://schemas.microsoft.com/office/drawing/2014/main" id="{7B7030E4-EC3A-4A33-926A-3141BFC27DDC}"/>
                </a:ext>
              </a:extLst>
            </p:cNvPr>
            <p:cNvSpPr>
              <a:spLocks noChangeAspect="1" noChangeArrowheads="1" noTextEdit="1"/>
            </p:cNvSpPr>
            <p:nvPr/>
          </p:nvSpPr>
          <p:spPr bwMode="auto">
            <a:xfrm>
              <a:off x="528" y="959"/>
              <a:ext cx="40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4581" name="Picture 5">
              <a:extLst>
                <a:ext uri="{FF2B5EF4-FFF2-40B4-BE49-F238E27FC236}">
                  <a16:creationId xmlns:a16="http://schemas.microsoft.com/office/drawing/2014/main" id="{BAD1405D-0EE1-45A6-B8C4-BCC2FFDDB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959"/>
              <a:ext cx="404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8">
            <a:extLst>
              <a:ext uri="{FF2B5EF4-FFF2-40B4-BE49-F238E27FC236}">
                <a16:creationId xmlns:a16="http://schemas.microsoft.com/office/drawing/2014/main" id="{E9983256-14B3-4703-B43A-D2CEE5292F4B}"/>
              </a:ext>
            </a:extLst>
          </p:cNvPr>
          <p:cNvGrpSpPr>
            <a:grpSpLocks noChangeAspect="1"/>
          </p:cNvGrpSpPr>
          <p:nvPr/>
        </p:nvGrpSpPr>
        <p:grpSpPr bwMode="auto">
          <a:xfrm>
            <a:off x="838200" y="1876425"/>
            <a:ext cx="6545263" cy="4776788"/>
            <a:chOff x="528" y="1182"/>
            <a:chExt cx="4123" cy="3009"/>
          </a:xfrm>
        </p:grpSpPr>
        <p:sp>
          <p:nvSpPr>
            <p:cNvPr id="12" name="AutoShape 7">
              <a:extLst>
                <a:ext uri="{FF2B5EF4-FFF2-40B4-BE49-F238E27FC236}">
                  <a16:creationId xmlns:a16="http://schemas.microsoft.com/office/drawing/2014/main" id="{49DC3E0C-8FAF-495C-8687-177C6CF30B9A}"/>
                </a:ext>
              </a:extLst>
            </p:cNvPr>
            <p:cNvSpPr>
              <a:spLocks noChangeAspect="1" noChangeArrowheads="1" noTextEdit="1"/>
            </p:cNvSpPr>
            <p:nvPr/>
          </p:nvSpPr>
          <p:spPr bwMode="auto">
            <a:xfrm>
              <a:off x="528" y="1182"/>
              <a:ext cx="4123" cy="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4585" name="Picture 9">
              <a:extLst>
                <a:ext uri="{FF2B5EF4-FFF2-40B4-BE49-F238E27FC236}">
                  <a16:creationId xmlns:a16="http://schemas.microsoft.com/office/drawing/2014/main" id="{3E35C598-9458-4087-8E14-8F5B651E5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82"/>
              <a:ext cx="4129" cy="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12">
            <a:extLst>
              <a:ext uri="{FF2B5EF4-FFF2-40B4-BE49-F238E27FC236}">
                <a16:creationId xmlns:a16="http://schemas.microsoft.com/office/drawing/2014/main" id="{C7434196-2383-4893-B8B0-279E87A1F3A7}"/>
              </a:ext>
            </a:extLst>
          </p:cNvPr>
          <p:cNvGrpSpPr>
            <a:grpSpLocks noChangeAspect="1"/>
          </p:cNvGrpSpPr>
          <p:nvPr/>
        </p:nvGrpSpPr>
        <p:grpSpPr bwMode="auto">
          <a:xfrm>
            <a:off x="7392988" y="1522413"/>
            <a:ext cx="4672012" cy="3721100"/>
            <a:chOff x="4657" y="959"/>
            <a:chExt cx="2943" cy="2344"/>
          </a:xfrm>
        </p:grpSpPr>
        <p:sp>
          <p:nvSpPr>
            <p:cNvPr id="18" name="AutoShape 11">
              <a:extLst>
                <a:ext uri="{FF2B5EF4-FFF2-40B4-BE49-F238E27FC236}">
                  <a16:creationId xmlns:a16="http://schemas.microsoft.com/office/drawing/2014/main" id="{9CF6DE51-5361-45D3-91F0-1EDDB13217EB}"/>
                </a:ext>
              </a:extLst>
            </p:cNvPr>
            <p:cNvSpPr>
              <a:spLocks noChangeAspect="1" noChangeArrowheads="1" noTextEdit="1"/>
            </p:cNvSpPr>
            <p:nvPr/>
          </p:nvSpPr>
          <p:spPr bwMode="auto">
            <a:xfrm>
              <a:off x="4657" y="959"/>
              <a:ext cx="2943" cy="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4589" name="Picture 13">
              <a:extLst>
                <a:ext uri="{FF2B5EF4-FFF2-40B4-BE49-F238E27FC236}">
                  <a16:creationId xmlns:a16="http://schemas.microsoft.com/office/drawing/2014/main" id="{19D232A9-7748-49FE-8196-FCDB10D7A5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 y="959"/>
              <a:ext cx="2951" cy="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08604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3710-59F1-4E4E-A628-59D4C5C64D0A}"/>
              </a:ext>
            </a:extLst>
          </p:cNvPr>
          <p:cNvSpPr>
            <a:spLocks noGrp="1"/>
          </p:cNvSpPr>
          <p:nvPr>
            <p:ph type="title"/>
          </p:nvPr>
        </p:nvSpPr>
        <p:spPr/>
        <p:txBody>
          <a:bodyPr/>
          <a:lstStyle/>
          <a:p>
            <a:r>
              <a:rPr lang="en-US" dirty="0"/>
              <a:t>Maze - Code</a:t>
            </a:r>
          </a:p>
        </p:txBody>
      </p:sp>
      <p:sp>
        <p:nvSpPr>
          <p:cNvPr id="4" name="Slide Number Placeholder 3">
            <a:extLst>
              <a:ext uri="{FF2B5EF4-FFF2-40B4-BE49-F238E27FC236}">
                <a16:creationId xmlns:a16="http://schemas.microsoft.com/office/drawing/2014/main" id="{D7A0011F-9267-44BC-8525-528153BF8457}"/>
              </a:ext>
            </a:extLst>
          </p:cNvPr>
          <p:cNvSpPr>
            <a:spLocks noGrp="1"/>
          </p:cNvSpPr>
          <p:nvPr>
            <p:ph type="sldNum" sz="quarter" idx="12"/>
          </p:nvPr>
        </p:nvSpPr>
        <p:spPr/>
        <p:txBody>
          <a:bodyPr/>
          <a:lstStyle/>
          <a:p>
            <a:fld id="{1AD1F45E-4937-46E5-9C1E-39BA4D08C51D}" type="slidenum">
              <a:rPr lang="en-US" smtClean="0"/>
              <a:t>37</a:t>
            </a:fld>
            <a:endParaRPr lang="en-US"/>
          </a:p>
        </p:txBody>
      </p:sp>
      <p:grpSp>
        <p:nvGrpSpPr>
          <p:cNvPr id="7" name="Group 4">
            <a:extLst>
              <a:ext uri="{FF2B5EF4-FFF2-40B4-BE49-F238E27FC236}">
                <a16:creationId xmlns:a16="http://schemas.microsoft.com/office/drawing/2014/main" id="{A269BD3F-489E-40A3-8F47-D550530BEF5E}"/>
              </a:ext>
            </a:extLst>
          </p:cNvPr>
          <p:cNvGrpSpPr>
            <a:grpSpLocks noChangeAspect="1"/>
          </p:cNvGrpSpPr>
          <p:nvPr/>
        </p:nvGrpSpPr>
        <p:grpSpPr bwMode="auto">
          <a:xfrm>
            <a:off x="838200" y="1522413"/>
            <a:ext cx="6410325" cy="336550"/>
            <a:chOff x="528" y="959"/>
            <a:chExt cx="4038" cy="212"/>
          </a:xfrm>
        </p:grpSpPr>
        <p:sp>
          <p:nvSpPr>
            <p:cNvPr id="8" name="AutoShape 3">
              <a:extLst>
                <a:ext uri="{FF2B5EF4-FFF2-40B4-BE49-F238E27FC236}">
                  <a16:creationId xmlns:a16="http://schemas.microsoft.com/office/drawing/2014/main" id="{7B7030E4-EC3A-4A33-926A-3141BFC27DDC}"/>
                </a:ext>
              </a:extLst>
            </p:cNvPr>
            <p:cNvSpPr>
              <a:spLocks noChangeAspect="1" noChangeArrowheads="1" noTextEdit="1"/>
            </p:cNvSpPr>
            <p:nvPr/>
          </p:nvSpPr>
          <p:spPr bwMode="auto">
            <a:xfrm>
              <a:off x="528" y="959"/>
              <a:ext cx="40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4581" name="Picture 5">
              <a:extLst>
                <a:ext uri="{FF2B5EF4-FFF2-40B4-BE49-F238E27FC236}">
                  <a16:creationId xmlns:a16="http://schemas.microsoft.com/office/drawing/2014/main" id="{BAD1405D-0EE1-45A6-B8C4-BCC2FFDDB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959"/>
              <a:ext cx="404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id="{6DE75F36-9CFF-4A5C-823C-E82D3EAF57BD}"/>
              </a:ext>
            </a:extLst>
          </p:cNvPr>
          <p:cNvGrpSpPr>
            <a:grpSpLocks noChangeAspect="1"/>
          </p:cNvGrpSpPr>
          <p:nvPr/>
        </p:nvGrpSpPr>
        <p:grpSpPr bwMode="auto">
          <a:xfrm>
            <a:off x="838200" y="1868488"/>
            <a:ext cx="7527925" cy="4756150"/>
            <a:chOff x="528" y="1177"/>
            <a:chExt cx="4742" cy="2996"/>
          </a:xfrm>
        </p:grpSpPr>
        <p:sp>
          <p:nvSpPr>
            <p:cNvPr id="9" name="AutoShape 3">
              <a:extLst>
                <a:ext uri="{FF2B5EF4-FFF2-40B4-BE49-F238E27FC236}">
                  <a16:creationId xmlns:a16="http://schemas.microsoft.com/office/drawing/2014/main" id="{D3723C8E-FA82-4CFF-ADBD-502D3F013B94}"/>
                </a:ext>
              </a:extLst>
            </p:cNvPr>
            <p:cNvSpPr>
              <a:spLocks noChangeAspect="1" noChangeArrowheads="1" noTextEdit="1"/>
            </p:cNvSpPr>
            <p:nvPr/>
          </p:nvSpPr>
          <p:spPr bwMode="auto">
            <a:xfrm>
              <a:off x="528" y="1177"/>
              <a:ext cx="4742" cy="2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5605" name="Picture 5">
              <a:extLst>
                <a:ext uri="{FF2B5EF4-FFF2-40B4-BE49-F238E27FC236}">
                  <a16:creationId xmlns:a16="http://schemas.microsoft.com/office/drawing/2014/main" id="{D6B8FC21-0D09-40DD-8CB7-A3612166A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77"/>
              <a:ext cx="4748" cy="3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45525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3710-59F1-4E4E-A628-59D4C5C64D0A}"/>
              </a:ext>
            </a:extLst>
          </p:cNvPr>
          <p:cNvSpPr>
            <a:spLocks noGrp="1"/>
          </p:cNvSpPr>
          <p:nvPr>
            <p:ph type="title"/>
          </p:nvPr>
        </p:nvSpPr>
        <p:spPr/>
        <p:txBody>
          <a:bodyPr/>
          <a:lstStyle/>
          <a:p>
            <a:r>
              <a:rPr lang="en-US" dirty="0"/>
              <a:t>Maze - Code</a:t>
            </a:r>
          </a:p>
        </p:txBody>
      </p:sp>
      <p:sp>
        <p:nvSpPr>
          <p:cNvPr id="4" name="Slide Number Placeholder 3">
            <a:extLst>
              <a:ext uri="{FF2B5EF4-FFF2-40B4-BE49-F238E27FC236}">
                <a16:creationId xmlns:a16="http://schemas.microsoft.com/office/drawing/2014/main" id="{D7A0011F-9267-44BC-8525-528153BF8457}"/>
              </a:ext>
            </a:extLst>
          </p:cNvPr>
          <p:cNvSpPr>
            <a:spLocks noGrp="1"/>
          </p:cNvSpPr>
          <p:nvPr>
            <p:ph type="sldNum" sz="quarter" idx="12"/>
          </p:nvPr>
        </p:nvSpPr>
        <p:spPr/>
        <p:txBody>
          <a:bodyPr/>
          <a:lstStyle/>
          <a:p>
            <a:fld id="{1AD1F45E-4937-46E5-9C1E-39BA4D08C51D}" type="slidenum">
              <a:rPr lang="en-US" smtClean="0"/>
              <a:t>38</a:t>
            </a:fld>
            <a:endParaRPr lang="en-US"/>
          </a:p>
        </p:txBody>
      </p:sp>
      <p:grpSp>
        <p:nvGrpSpPr>
          <p:cNvPr id="7" name="Group 4">
            <a:extLst>
              <a:ext uri="{FF2B5EF4-FFF2-40B4-BE49-F238E27FC236}">
                <a16:creationId xmlns:a16="http://schemas.microsoft.com/office/drawing/2014/main" id="{A269BD3F-489E-40A3-8F47-D550530BEF5E}"/>
              </a:ext>
            </a:extLst>
          </p:cNvPr>
          <p:cNvGrpSpPr>
            <a:grpSpLocks noChangeAspect="1"/>
          </p:cNvGrpSpPr>
          <p:nvPr/>
        </p:nvGrpSpPr>
        <p:grpSpPr bwMode="auto">
          <a:xfrm>
            <a:off x="838200" y="1522413"/>
            <a:ext cx="6410325" cy="336550"/>
            <a:chOff x="528" y="959"/>
            <a:chExt cx="4038" cy="212"/>
          </a:xfrm>
        </p:grpSpPr>
        <p:sp>
          <p:nvSpPr>
            <p:cNvPr id="8" name="AutoShape 3">
              <a:extLst>
                <a:ext uri="{FF2B5EF4-FFF2-40B4-BE49-F238E27FC236}">
                  <a16:creationId xmlns:a16="http://schemas.microsoft.com/office/drawing/2014/main" id="{7B7030E4-EC3A-4A33-926A-3141BFC27DDC}"/>
                </a:ext>
              </a:extLst>
            </p:cNvPr>
            <p:cNvSpPr>
              <a:spLocks noChangeAspect="1" noChangeArrowheads="1" noTextEdit="1"/>
            </p:cNvSpPr>
            <p:nvPr/>
          </p:nvSpPr>
          <p:spPr bwMode="auto">
            <a:xfrm>
              <a:off x="528" y="959"/>
              <a:ext cx="40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4581" name="Picture 5">
              <a:extLst>
                <a:ext uri="{FF2B5EF4-FFF2-40B4-BE49-F238E27FC236}">
                  <a16:creationId xmlns:a16="http://schemas.microsoft.com/office/drawing/2014/main" id="{BAD1405D-0EE1-45A6-B8C4-BCC2FFDDB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959"/>
              <a:ext cx="404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id="{5EF98028-8B75-4D36-989C-A0E41520901C}"/>
              </a:ext>
            </a:extLst>
          </p:cNvPr>
          <p:cNvGrpSpPr>
            <a:grpSpLocks noChangeAspect="1"/>
          </p:cNvGrpSpPr>
          <p:nvPr/>
        </p:nvGrpSpPr>
        <p:grpSpPr bwMode="auto">
          <a:xfrm>
            <a:off x="838200" y="1868488"/>
            <a:ext cx="7789863" cy="4487862"/>
            <a:chOff x="528" y="1177"/>
            <a:chExt cx="4907" cy="2827"/>
          </a:xfrm>
        </p:grpSpPr>
        <p:sp>
          <p:nvSpPr>
            <p:cNvPr id="9" name="AutoShape 3">
              <a:extLst>
                <a:ext uri="{FF2B5EF4-FFF2-40B4-BE49-F238E27FC236}">
                  <a16:creationId xmlns:a16="http://schemas.microsoft.com/office/drawing/2014/main" id="{079D056A-B287-46EC-ADF3-3A75089068CD}"/>
                </a:ext>
              </a:extLst>
            </p:cNvPr>
            <p:cNvSpPr>
              <a:spLocks noChangeAspect="1" noChangeArrowheads="1" noTextEdit="1"/>
            </p:cNvSpPr>
            <p:nvPr/>
          </p:nvSpPr>
          <p:spPr bwMode="auto">
            <a:xfrm>
              <a:off x="528" y="1177"/>
              <a:ext cx="4907" cy="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6629" name="Picture 5">
              <a:extLst>
                <a:ext uri="{FF2B5EF4-FFF2-40B4-BE49-F238E27FC236}">
                  <a16:creationId xmlns:a16="http://schemas.microsoft.com/office/drawing/2014/main" id="{C5732AAC-F566-479C-ABF8-4EC90EB67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177"/>
              <a:ext cx="4914" cy="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86747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3710-59F1-4E4E-A628-59D4C5C64D0A}"/>
              </a:ext>
            </a:extLst>
          </p:cNvPr>
          <p:cNvSpPr>
            <a:spLocks noGrp="1"/>
          </p:cNvSpPr>
          <p:nvPr>
            <p:ph type="title"/>
          </p:nvPr>
        </p:nvSpPr>
        <p:spPr/>
        <p:txBody>
          <a:bodyPr/>
          <a:lstStyle/>
          <a:p>
            <a:r>
              <a:rPr lang="en-US" dirty="0"/>
              <a:t>Maze - Code</a:t>
            </a:r>
          </a:p>
        </p:txBody>
      </p:sp>
      <p:sp>
        <p:nvSpPr>
          <p:cNvPr id="4" name="Slide Number Placeholder 3">
            <a:extLst>
              <a:ext uri="{FF2B5EF4-FFF2-40B4-BE49-F238E27FC236}">
                <a16:creationId xmlns:a16="http://schemas.microsoft.com/office/drawing/2014/main" id="{D7A0011F-9267-44BC-8525-528153BF8457}"/>
              </a:ext>
            </a:extLst>
          </p:cNvPr>
          <p:cNvSpPr>
            <a:spLocks noGrp="1"/>
          </p:cNvSpPr>
          <p:nvPr>
            <p:ph type="sldNum" sz="quarter" idx="12"/>
          </p:nvPr>
        </p:nvSpPr>
        <p:spPr/>
        <p:txBody>
          <a:bodyPr/>
          <a:lstStyle/>
          <a:p>
            <a:fld id="{1AD1F45E-4937-46E5-9C1E-39BA4D08C51D}" type="slidenum">
              <a:rPr lang="en-US" smtClean="0"/>
              <a:t>39</a:t>
            </a:fld>
            <a:endParaRPr lang="en-US"/>
          </a:p>
        </p:txBody>
      </p:sp>
      <p:grpSp>
        <p:nvGrpSpPr>
          <p:cNvPr id="7" name="Group 4">
            <a:extLst>
              <a:ext uri="{FF2B5EF4-FFF2-40B4-BE49-F238E27FC236}">
                <a16:creationId xmlns:a16="http://schemas.microsoft.com/office/drawing/2014/main" id="{A269BD3F-489E-40A3-8F47-D550530BEF5E}"/>
              </a:ext>
            </a:extLst>
          </p:cNvPr>
          <p:cNvGrpSpPr>
            <a:grpSpLocks noChangeAspect="1"/>
          </p:cNvGrpSpPr>
          <p:nvPr/>
        </p:nvGrpSpPr>
        <p:grpSpPr bwMode="auto">
          <a:xfrm>
            <a:off x="838200" y="1522413"/>
            <a:ext cx="6410325" cy="336550"/>
            <a:chOff x="528" y="959"/>
            <a:chExt cx="4038" cy="212"/>
          </a:xfrm>
        </p:grpSpPr>
        <p:sp>
          <p:nvSpPr>
            <p:cNvPr id="8" name="AutoShape 3">
              <a:extLst>
                <a:ext uri="{FF2B5EF4-FFF2-40B4-BE49-F238E27FC236}">
                  <a16:creationId xmlns:a16="http://schemas.microsoft.com/office/drawing/2014/main" id="{7B7030E4-EC3A-4A33-926A-3141BFC27DDC}"/>
                </a:ext>
              </a:extLst>
            </p:cNvPr>
            <p:cNvSpPr>
              <a:spLocks noChangeAspect="1" noChangeArrowheads="1" noTextEdit="1"/>
            </p:cNvSpPr>
            <p:nvPr/>
          </p:nvSpPr>
          <p:spPr bwMode="auto">
            <a:xfrm>
              <a:off x="528" y="959"/>
              <a:ext cx="40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4581" name="Picture 5">
              <a:extLst>
                <a:ext uri="{FF2B5EF4-FFF2-40B4-BE49-F238E27FC236}">
                  <a16:creationId xmlns:a16="http://schemas.microsoft.com/office/drawing/2014/main" id="{BAD1405D-0EE1-45A6-B8C4-BCC2FFDDB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959"/>
              <a:ext cx="404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id="{5FEBA6BD-C244-4B6F-B6B0-EBD0EAE6751E}"/>
              </a:ext>
            </a:extLst>
          </p:cNvPr>
          <p:cNvGrpSpPr>
            <a:grpSpLocks noChangeAspect="1"/>
          </p:cNvGrpSpPr>
          <p:nvPr/>
        </p:nvGrpSpPr>
        <p:grpSpPr bwMode="auto">
          <a:xfrm>
            <a:off x="838200" y="1927225"/>
            <a:ext cx="6410325" cy="3300413"/>
            <a:chOff x="528" y="1214"/>
            <a:chExt cx="4038" cy="2079"/>
          </a:xfrm>
        </p:grpSpPr>
        <p:sp>
          <p:nvSpPr>
            <p:cNvPr id="9" name="AutoShape 3">
              <a:extLst>
                <a:ext uri="{FF2B5EF4-FFF2-40B4-BE49-F238E27FC236}">
                  <a16:creationId xmlns:a16="http://schemas.microsoft.com/office/drawing/2014/main" id="{3669DC84-5A37-48F5-9B4C-549B2233ACCF}"/>
                </a:ext>
              </a:extLst>
            </p:cNvPr>
            <p:cNvSpPr>
              <a:spLocks noChangeAspect="1" noChangeArrowheads="1" noTextEdit="1"/>
            </p:cNvSpPr>
            <p:nvPr/>
          </p:nvSpPr>
          <p:spPr bwMode="auto">
            <a:xfrm>
              <a:off x="528" y="1214"/>
              <a:ext cx="4038"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7653" name="Picture 5">
              <a:extLst>
                <a:ext uri="{FF2B5EF4-FFF2-40B4-BE49-F238E27FC236}">
                  <a16:creationId xmlns:a16="http://schemas.microsoft.com/office/drawing/2014/main" id="{C4ED1A81-216E-45F8-85BD-F5B9DAFCA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214"/>
              <a:ext cx="4045" cy="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9861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C1E9-1534-41E9-949B-0AE29494BBEE}"/>
              </a:ext>
            </a:extLst>
          </p:cNvPr>
          <p:cNvSpPr>
            <a:spLocks noGrp="1"/>
          </p:cNvSpPr>
          <p:nvPr>
            <p:ph type="title"/>
          </p:nvPr>
        </p:nvSpPr>
        <p:spPr/>
        <p:txBody>
          <a:bodyPr/>
          <a:lstStyle/>
          <a:p>
            <a:r>
              <a:rPr lang="en-US" dirty="0"/>
              <a:t>Implementing the Stack</a:t>
            </a:r>
          </a:p>
        </p:txBody>
      </p:sp>
      <p:sp>
        <p:nvSpPr>
          <p:cNvPr id="3" name="Content Placeholder 2">
            <a:extLst>
              <a:ext uri="{FF2B5EF4-FFF2-40B4-BE49-F238E27FC236}">
                <a16:creationId xmlns:a16="http://schemas.microsoft.com/office/drawing/2014/main" id="{E2EC16FE-A512-4CCA-8EDC-2FD420EF2211}"/>
              </a:ext>
            </a:extLst>
          </p:cNvPr>
          <p:cNvSpPr>
            <a:spLocks noGrp="1"/>
          </p:cNvSpPr>
          <p:nvPr>
            <p:ph idx="1"/>
          </p:nvPr>
        </p:nvSpPr>
        <p:spPr/>
        <p:txBody>
          <a:bodyPr/>
          <a:lstStyle/>
          <a:p>
            <a:r>
              <a:rPr lang="en-US" dirty="0"/>
              <a:t>The two most common approaches in Python to implement stacks,</a:t>
            </a:r>
          </a:p>
          <a:p>
            <a:r>
              <a:rPr lang="en-US" dirty="0"/>
              <a:t>Using a Python list </a:t>
            </a:r>
          </a:p>
          <a:p>
            <a:r>
              <a:rPr lang="en-US" dirty="0"/>
              <a:t>Using a linked list.</a:t>
            </a:r>
          </a:p>
        </p:txBody>
      </p:sp>
      <p:sp>
        <p:nvSpPr>
          <p:cNvPr id="4" name="Slide Number Placeholder 3">
            <a:extLst>
              <a:ext uri="{FF2B5EF4-FFF2-40B4-BE49-F238E27FC236}">
                <a16:creationId xmlns:a16="http://schemas.microsoft.com/office/drawing/2014/main" id="{71245410-8C34-4421-826E-E7AF72EBFB90}"/>
              </a:ext>
            </a:extLst>
          </p:cNvPr>
          <p:cNvSpPr>
            <a:spLocks noGrp="1"/>
          </p:cNvSpPr>
          <p:nvPr>
            <p:ph type="sldNum" sz="quarter" idx="12"/>
          </p:nvPr>
        </p:nvSpPr>
        <p:spPr/>
        <p:txBody>
          <a:bodyPr/>
          <a:lstStyle/>
          <a:p>
            <a:fld id="{1AD1F45E-4937-46E5-9C1E-39BA4D08C51D}" type="slidenum">
              <a:rPr lang="en-US" smtClean="0"/>
              <a:t>4</a:t>
            </a:fld>
            <a:endParaRPr lang="en-US"/>
          </a:p>
        </p:txBody>
      </p:sp>
    </p:spTree>
    <p:extLst>
      <p:ext uri="{BB962C8B-B14F-4D97-AF65-F5344CB8AC3E}">
        <p14:creationId xmlns:p14="http://schemas.microsoft.com/office/powerpoint/2010/main" val="1744739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69E6-574C-F4CB-1D2B-A12407B2B613}"/>
              </a:ext>
            </a:extLst>
          </p:cNvPr>
          <p:cNvSpPr>
            <a:spLocks noGrp="1"/>
          </p:cNvSpPr>
          <p:nvPr>
            <p:ph type="title"/>
          </p:nvPr>
        </p:nvSpPr>
        <p:spPr/>
        <p:txBody>
          <a:bodyPr/>
          <a:lstStyle/>
          <a:p>
            <a:r>
              <a:rPr lang="en-US" dirty="0"/>
              <a:t>Maze – Code – </a:t>
            </a:r>
            <a:r>
              <a:rPr lang="en-US" dirty="0" err="1"/>
              <a:t>FindPath</a:t>
            </a:r>
            <a:r>
              <a:rPr lang="en-US" dirty="0"/>
              <a:t>() function</a:t>
            </a:r>
          </a:p>
        </p:txBody>
      </p:sp>
      <p:sp>
        <p:nvSpPr>
          <p:cNvPr id="3" name="Slide Number Placeholder 2">
            <a:extLst>
              <a:ext uri="{FF2B5EF4-FFF2-40B4-BE49-F238E27FC236}">
                <a16:creationId xmlns:a16="http://schemas.microsoft.com/office/drawing/2014/main" id="{C61F3459-770A-B92C-34DC-E1ED7FEECFED}"/>
              </a:ext>
            </a:extLst>
          </p:cNvPr>
          <p:cNvSpPr>
            <a:spLocks noGrp="1"/>
          </p:cNvSpPr>
          <p:nvPr>
            <p:ph type="sldNum" sz="quarter" idx="12"/>
          </p:nvPr>
        </p:nvSpPr>
        <p:spPr/>
        <p:txBody>
          <a:bodyPr/>
          <a:lstStyle/>
          <a:p>
            <a:fld id="{1AD1F45E-4937-46E5-9C1E-39BA4D08C51D}" type="slidenum">
              <a:rPr lang="en-US" smtClean="0"/>
              <a:t>40</a:t>
            </a:fld>
            <a:endParaRPr lang="en-US"/>
          </a:p>
        </p:txBody>
      </p:sp>
      <p:graphicFrame>
        <p:nvGraphicFramePr>
          <p:cNvPr id="4" name="Table 4">
            <a:extLst>
              <a:ext uri="{FF2B5EF4-FFF2-40B4-BE49-F238E27FC236}">
                <a16:creationId xmlns:a16="http://schemas.microsoft.com/office/drawing/2014/main" id="{6AC3A550-7665-9446-CD3B-24A73D3B9C3F}"/>
              </a:ext>
            </a:extLst>
          </p:cNvPr>
          <p:cNvGraphicFramePr>
            <a:graphicFrameLocks noGrp="1"/>
          </p:cNvGraphicFramePr>
          <p:nvPr>
            <p:extLst>
              <p:ext uri="{D42A27DB-BD31-4B8C-83A1-F6EECF244321}">
                <p14:modId xmlns:p14="http://schemas.microsoft.com/office/powerpoint/2010/main" val="2700188178"/>
              </p:ext>
            </p:extLst>
          </p:nvPr>
        </p:nvGraphicFramePr>
        <p:xfrm>
          <a:off x="118280" y="1690688"/>
          <a:ext cx="11955440" cy="5303520"/>
        </p:xfrm>
        <a:graphic>
          <a:graphicData uri="http://schemas.openxmlformats.org/drawingml/2006/table">
            <a:tbl>
              <a:tblPr firstRow="1" bandRow="1">
                <a:tableStyleId>{5940675A-B579-460E-94D1-54222C63F5DA}</a:tableStyleId>
              </a:tblPr>
              <a:tblGrid>
                <a:gridCol w="5977720">
                  <a:extLst>
                    <a:ext uri="{9D8B030D-6E8A-4147-A177-3AD203B41FA5}">
                      <a16:colId xmlns:a16="http://schemas.microsoft.com/office/drawing/2014/main" val="3638246307"/>
                    </a:ext>
                  </a:extLst>
                </a:gridCol>
                <a:gridCol w="5977720">
                  <a:extLst>
                    <a:ext uri="{9D8B030D-6E8A-4147-A177-3AD203B41FA5}">
                      <a16:colId xmlns:a16="http://schemas.microsoft.com/office/drawing/2014/main" val="4249823766"/>
                    </a:ext>
                  </a:extLst>
                </a:gridCol>
              </a:tblGrid>
              <a:tr h="5030787">
                <a:tc>
                  <a:txBody>
                    <a:bodyPr/>
                    <a:lstStyle/>
                    <a:p>
                      <a:r>
                        <a:rPr lang="en-US" sz="1800" dirty="0">
                          <a:solidFill>
                            <a:srgbClr val="CC7832"/>
                          </a:solidFill>
                          <a:effectLst/>
                        </a:rPr>
                        <a:t>def </a:t>
                      </a:r>
                      <a:r>
                        <a:rPr lang="en-US" sz="1800" dirty="0" err="1">
                          <a:solidFill>
                            <a:srgbClr val="FFC66D"/>
                          </a:solidFill>
                          <a:effectLst/>
                        </a:rPr>
                        <a:t>findPath</a:t>
                      </a:r>
                      <a:r>
                        <a:rPr lang="en-US" sz="1800" dirty="0"/>
                        <a:t>(</a:t>
                      </a:r>
                      <a:r>
                        <a:rPr lang="en-US" sz="1800" dirty="0">
                          <a:solidFill>
                            <a:srgbClr val="94558D"/>
                          </a:solidFill>
                          <a:effectLst/>
                        </a:rPr>
                        <a:t>self</a:t>
                      </a:r>
                      <a:r>
                        <a:rPr lang="en-US" sz="1800" dirty="0"/>
                        <a:t>):</a:t>
                      </a:r>
                      <a:br>
                        <a:rPr lang="en-US" sz="1800" dirty="0"/>
                      </a:br>
                      <a:r>
                        <a:rPr lang="en-US" sz="1800" dirty="0"/>
                        <a:t>    s = Stack()</a:t>
                      </a:r>
                      <a:r>
                        <a:rPr lang="en-US" sz="1800" dirty="0">
                          <a:solidFill>
                            <a:srgbClr val="808080"/>
                          </a:solidFill>
                          <a:effectLst/>
                        </a:rPr>
                        <a:t>#stack to save the path</a:t>
                      </a:r>
                      <a:br>
                        <a:rPr lang="en-US" sz="1800" dirty="0">
                          <a:solidFill>
                            <a:srgbClr val="808080"/>
                          </a:solidFill>
                          <a:effectLst/>
                        </a:rPr>
                      </a:br>
                      <a:r>
                        <a:rPr lang="en-US" sz="1800" dirty="0">
                          <a:solidFill>
                            <a:srgbClr val="808080"/>
                          </a:solidFill>
                          <a:effectLst/>
                        </a:rPr>
                        <a:t>    </a:t>
                      </a:r>
                      <a:r>
                        <a:rPr lang="en-US" sz="1800" dirty="0" err="1"/>
                        <a:t>s.push</a:t>
                      </a:r>
                      <a:r>
                        <a:rPr lang="en-US" sz="1800" dirty="0"/>
                        <a:t>(</a:t>
                      </a:r>
                      <a:r>
                        <a:rPr lang="en-US" sz="1800" dirty="0">
                          <a:solidFill>
                            <a:srgbClr val="94558D"/>
                          </a:solidFill>
                          <a:effectLst/>
                        </a:rPr>
                        <a:t>self</a:t>
                      </a:r>
                      <a:r>
                        <a:rPr lang="en-US" sz="1800" dirty="0"/>
                        <a:t>._</a:t>
                      </a:r>
                      <a:r>
                        <a:rPr lang="en-US" sz="1800" dirty="0" err="1"/>
                        <a:t>startCell</a:t>
                      </a:r>
                      <a:r>
                        <a:rPr lang="en-US" sz="1800" dirty="0"/>
                        <a:t>)</a:t>
                      </a:r>
                      <a:br>
                        <a:rPr lang="en-US" sz="1800" dirty="0"/>
                      </a:br>
                      <a:r>
                        <a:rPr lang="en-US" sz="1800" dirty="0"/>
                        <a:t>    </a:t>
                      </a:r>
                      <a:r>
                        <a:rPr lang="en-US" sz="1800" dirty="0">
                          <a:solidFill>
                            <a:srgbClr val="94558D"/>
                          </a:solidFill>
                          <a:effectLst/>
                        </a:rPr>
                        <a:t>self</a:t>
                      </a:r>
                      <a:r>
                        <a:rPr lang="en-US" sz="1800" dirty="0"/>
                        <a:t>._</a:t>
                      </a:r>
                      <a:r>
                        <a:rPr lang="en-US" sz="1800" dirty="0" err="1"/>
                        <a:t>markPath</a:t>
                      </a:r>
                      <a:r>
                        <a:rPr lang="en-US" sz="1800" dirty="0"/>
                        <a:t>(</a:t>
                      </a:r>
                      <a:r>
                        <a:rPr lang="en-US" sz="1800" dirty="0">
                          <a:solidFill>
                            <a:srgbClr val="94558D"/>
                          </a:solidFill>
                          <a:effectLst/>
                        </a:rPr>
                        <a:t>self</a:t>
                      </a:r>
                      <a:r>
                        <a:rPr lang="en-US" sz="1800" dirty="0"/>
                        <a:t>._</a:t>
                      </a:r>
                      <a:r>
                        <a:rPr lang="en-US" sz="1800" dirty="0" err="1"/>
                        <a:t>startCell.row</a:t>
                      </a:r>
                      <a:r>
                        <a:rPr lang="en-US" sz="1800" dirty="0">
                          <a:solidFill>
                            <a:srgbClr val="CC7832"/>
                          </a:solidFill>
                          <a:effectLst/>
                        </a:rPr>
                        <a:t>, </a:t>
                      </a:r>
                      <a:r>
                        <a:rPr lang="en-US" sz="1800" dirty="0">
                          <a:solidFill>
                            <a:srgbClr val="94558D"/>
                          </a:solidFill>
                          <a:effectLst/>
                        </a:rPr>
                        <a:t>self</a:t>
                      </a:r>
                      <a:r>
                        <a:rPr lang="en-US" sz="1800" dirty="0"/>
                        <a:t>._</a:t>
                      </a:r>
                      <a:r>
                        <a:rPr lang="en-US" sz="1800" dirty="0" err="1"/>
                        <a:t>startCell.col</a:t>
                      </a:r>
                      <a:r>
                        <a:rPr lang="en-US" sz="1800" dirty="0"/>
                        <a:t>)</a:t>
                      </a:r>
                      <a:br>
                        <a:rPr lang="en-US" sz="1800" dirty="0"/>
                      </a:br>
                      <a:r>
                        <a:rPr lang="en-US" sz="1800" dirty="0"/>
                        <a:t>    </a:t>
                      </a:r>
                      <a:r>
                        <a:rPr lang="en-US" sz="1800" dirty="0">
                          <a:solidFill>
                            <a:srgbClr val="CC7832"/>
                          </a:solidFill>
                          <a:effectLst/>
                        </a:rPr>
                        <a:t>while True</a:t>
                      </a:r>
                      <a:r>
                        <a:rPr lang="en-US" sz="1800" dirty="0"/>
                        <a:t>:</a:t>
                      </a:r>
                      <a:br>
                        <a:rPr lang="en-US" sz="1800" dirty="0"/>
                      </a:br>
                      <a:r>
                        <a:rPr lang="en-US" sz="1800" dirty="0"/>
                        <a:t>        </a:t>
                      </a:r>
                      <a:r>
                        <a:rPr lang="en-US" sz="1800" dirty="0">
                          <a:solidFill>
                            <a:srgbClr val="808080"/>
                          </a:solidFill>
                          <a:effectLst/>
                        </a:rPr>
                        <a:t>#inside the loop where neighbor cell is checked for valid move</a:t>
                      </a:r>
                      <a:br>
                        <a:rPr lang="en-US" sz="1800" dirty="0">
                          <a:solidFill>
                            <a:srgbClr val="808080"/>
                          </a:solidFill>
                          <a:effectLst/>
                        </a:rPr>
                      </a:br>
                      <a:r>
                        <a:rPr lang="en-US" sz="1800" dirty="0">
                          <a:solidFill>
                            <a:srgbClr val="808080"/>
                          </a:solidFill>
                          <a:effectLst/>
                        </a:rPr>
                        <a:t>        #same time, checked if we get the exit</a:t>
                      </a:r>
                      <a:br>
                        <a:rPr lang="en-US" sz="1800" dirty="0">
                          <a:solidFill>
                            <a:srgbClr val="808080"/>
                          </a:solidFill>
                          <a:effectLst/>
                        </a:rPr>
                      </a:br>
                      <a:r>
                        <a:rPr lang="en-US" sz="1800" dirty="0">
                          <a:solidFill>
                            <a:srgbClr val="808080"/>
                          </a:solidFill>
                          <a:effectLst/>
                        </a:rPr>
                        <a:t>        </a:t>
                      </a:r>
                      <a:r>
                        <a:rPr lang="en-US" sz="1800" dirty="0">
                          <a:solidFill>
                            <a:srgbClr val="CC7832"/>
                          </a:solidFill>
                          <a:effectLst/>
                        </a:rPr>
                        <a:t>if </a:t>
                      </a:r>
                      <a:r>
                        <a:rPr lang="en-US" sz="1800" dirty="0" err="1"/>
                        <a:t>s.isEmpty</a:t>
                      </a:r>
                      <a:r>
                        <a:rPr lang="en-US" sz="1800" dirty="0"/>
                        <a:t>():</a:t>
                      </a:r>
                      <a:br>
                        <a:rPr lang="en-US" sz="1800" dirty="0"/>
                      </a:br>
                      <a:r>
                        <a:rPr lang="en-US" sz="1800" dirty="0"/>
                        <a:t>            </a:t>
                      </a:r>
                      <a:r>
                        <a:rPr lang="en-US" sz="1800" dirty="0">
                          <a:solidFill>
                            <a:srgbClr val="CC7832"/>
                          </a:solidFill>
                          <a:effectLst/>
                        </a:rPr>
                        <a:t>return False</a:t>
                      </a:r>
                      <a:br>
                        <a:rPr lang="en-US" sz="1800" dirty="0">
                          <a:solidFill>
                            <a:srgbClr val="CC7832"/>
                          </a:solidFill>
                          <a:effectLst/>
                        </a:rPr>
                      </a:br>
                      <a:r>
                        <a:rPr lang="en-US" sz="1800" dirty="0">
                          <a:solidFill>
                            <a:srgbClr val="CC7832"/>
                          </a:solidFill>
                          <a:effectLst/>
                        </a:rPr>
                        <a:t>        </a:t>
                      </a:r>
                      <a:r>
                        <a:rPr lang="en-US" sz="1800" dirty="0" err="1"/>
                        <a:t>current_cell</a:t>
                      </a:r>
                      <a:r>
                        <a:rPr lang="en-US" sz="1800" dirty="0"/>
                        <a:t> = </a:t>
                      </a:r>
                      <a:r>
                        <a:rPr lang="en-US" sz="1800" dirty="0" err="1"/>
                        <a:t>s.peek</a:t>
                      </a:r>
                      <a:r>
                        <a:rPr lang="en-US" sz="1800" dirty="0"/>
                        <a:t>()</a:t>
                      </a:r>
                      <a:br>
                        <a:rPr lang="en-US" sz="1800" dirty="0"/>
                      </a:br>
                      <a:r>
                        <a:rPr lang="en-US" sz="1800" dirty="0"/>
                        <a:t>        row = </a:t>
                      </a:r>
                      <a:r>
                        <a:rPr lang="en-US" sz="1800" dirty="0" err="1"/>
                        <a:t>current_cell.row</a:t>
                      </a:r>
                      <a:br>
                        <a:rPr lang="en-US" sz="1800" dirty="0"/>
                      </a:br>
                      <a:r>
                        <a:rPr lang="en-US" sz="1800" dirty="0"/>
                        <a:t>        col = </a:t>
                      </a:r>
                      <a:r>
                        <a:rPr lang="en-US" sz="1800" dirty="0" err="1"/>
                        <a:t>current_cell.col</a:t>
                      </a:r>
                      <a:br>
                        <a:rPr lang="en-US" sz="1800" dirty="0"/>
                      </a:br>
                      <a:r>
                        <a:rPr lang="en-US" sz="1800" dirty="0"/>
                        <a:t>        </a:t>
                      </a:r>
                      <a:r>
                        <a:rPr lang="en-US" sz="1800" dirty="0">
                          <a:solidFill>
                            <a:srgbClr val="CC7832"/>
                          </a:solidFill>
                          <a:effectLst/>
                        </a:rPr>
                        <a:t>if not </a:t>
                      </a:r>
                      <a:r>
                        <a:rPr lang="en-US" sz="1800" dirty="0">
                          <a:solidFill>
                            <a:srgbClr val="94558D"/>
                          </a:solidFill>
                          <a:effectLst/>
                        </a:rPr>
                        <a:t>self</a:t>
                      </a:r>
                      <a:r>
                        <a:rPr lang="en-US" sz="1800" dirty="0"/>
                        <a:t>._</a:t>
                      </a:r>
                      <a:r>
                        <a:rPr lang="en-US" sz="1800" dirty="0" err="1"/>
                        <a:t>exitFound</a:t>
                      </a:r>
                      <a:r>
                        <a:rPr lang="en-US" sz="1800" dirty="0"/>
                        <a:t>(row</a:t>
                      </a:r>
                      <a:r>
                        <a:rPr lang="en-US" sz="1800" dirty="0">
                          <a:solidFill>
                            <a:srgbClr val="CC7832"/>
                          </a:solidFill>
                          <a:effectLst/>
                        </a:rPr>
                        <a:t>, </a:t>
                      </a:r>
                      <a:r>
                        <a:rPr lang="en-US" sz="1800" dirty="0"/>
                        <a:t>col):</a:t>
                      </a:r>
                      <a:br>
                        <a:rPr lang="en-US" sz="1800" dirty="0"/>
                      </a:br>
                      <a:r>
                        <a:rPr lang="en-US" sz="1800" dirty="0"/>
                        <a:t>            </a:t>
                      </a:r>
                      <a:r>
                        <a:rPr lang="en-US" sz="1800" dirty="0">
                          <a:solidFill>
                            <a:srgbClr val="CC7832"/>
                          </a:solidFill>
                          <a:effectLst/>
                        </a:rPr>
                        <a:t>for </a:t>
                      </a:r>
                      <a:r>
                        <a:rPr lang="en-US" sz="1800" dirty="0"/>
                        <a:t>r </a:t>
                      </a:r>
                      <a:r>
                        <a:rPr lang="en-US" sz="1800" dirty="0">
                          <a:solidFill>
                            <a:srgbClr val="CC7832"/>
                          </a:solidFill>
                          <a:effectLst/>
                        </a:rPr>
                        <a:t>in </a:t>
                      </a:r>
                      <a:r>
                        <a:rPr lang="en-US" sz="1800" dirty="0"/>
                        <a:t>[row-</a:t>
                      </a:r>
                      <a:r>
                        <a:rPr lang="en-US" sz="1800" dirty="0">
                          <a:solidFill>
                            <a:srgbClr val="6897BB"/>
                          </a:solidFill>
                          <a:effectLst/>
                        </a:rPr>
                        <a:t>1</a:t>
                      </a:r>
                      <a:r>
                        <a:rPr lang="en-US" sz="1800" dirty="0">
                          <a:solidFill>
                            <a:srgbClr val="CC7832"/>
                          </a:solidFill>
                          <a:effectLst/>
                        </a:rPr>
                        <a:t>, </a:t>
                      </a:r>
                      <a:r>
                        <a:rPr lang="en-US" sz="1800" dirty="0"/>
                        <a:t>row</a:t>
                      </a:r>
                      <a:r>
                        <a:rPr lang="en-US" sz="1800" dirty="0">
                          <a:solidFill>
                            <a:srgbClr val="CC7832"/>
                          </a:solidFill>
                          <a:effectLst/>
                        </a:rPr>
                        <a:t>, </a:t>
                      </a:r>
                      <a:r>
                        <a:rPr lang="en-US" sz="1800" dirty="0"/>
                        <a:t>row+</a:t>
                      </a:r>
                      <a:r>
                        <a:rPr lang="en-US" sz="1800" dirty="0">
                          <a:solidFill>
                            <a:srgbClr val="6897BB"/>
                          </a:solidFill>
                          <a:effectLst/>
                        </a:rPr>
                        <a:t>1</a:t>
                      </a:r>
                      <a:r>
                        <a:rPr lang="en-US" sz="1800" dirty="0"/>
                        <a:t>]:</a:t>
                      </a:r>
                      <a:br>
                        <a:rPr lang="en-US" sz="1800" dirty="0"/>
                      </a:br>
                      <a:r>
                        <a:rPr lang="en-US" sz="1800" dirty="0"/>
                        <a:t>                </a:t>
                      </a:r>
                      <a:r>
                        <a:rPr lang="en-US" sz="1800" dirty="0">
                          <a:solidFill>
                            <a:srgbClr val="CC7832"/>
                          </a:solidFill>
                          <a:effectLst/>
                        </a:rPr>
                        <a:t>if not </a:t>
                      </a:r>
                      <a:r>
                        <a:rPr lang="en-US" sz="1800" dirty="0"/>
                        <a:t>(</a:t>
                      </a:r>
                      <a:r>
                        <a:rPr lang="en-US" sz="1800" dirty="0" err="1"/>
                        <a:t>current_cell.row</a:t>
                      </a:r>
                      <a:r>
                        <a:rPr lang="en-US" sz="1800" dirty="0"/>
                        <a:t> == </a:t>
                      </a:r>
                      <a:r>
                        <a:rPr lang="en-US" sz="1800" dirty="0" err="1"/>
                        <a:t>s.peek</a:t>
                      </a:r>
                      <a:r>
                        <a:rPr lang="en-US" sz="1800" dirty="0"/>
                        <a:t>().row </a:t>
                      </a:r>
                      <a:r>
                        <a:rPr lang="en-US" sz="1800" dirty="0">
                          <a:solidFill>
                            <a:srgbClr val="CC7832"/>
                          </a:solidFill>
                          <a:effectLst/>
                        </a:rPr>
                        <a:t>and </a:t>
                      </a:r>
                      <a:r>
                        <a:rPr lang="en-US" sz="1800" dirty="0"/>
                        <a:t>\</a:t>
                      </a:r>
                      <a:br>
                        <a:rPr lang="en-US" sz="1800" dirty="0"/>
                      </a:br>
                      <a:r>
                        <a:rPr lang="en-US" sz="1800" dirty="0"/>
                        <a:t>                        </a:t>
                      </a:r>
                      <a:r>
                        <a:rPr lang="en-US" sz="1800" dirty="0" err="1"/>
                        <a:t>current_cell.col</a:t>
                      </a:r>
                      <a:r>
                        <a:rPr lang="en-US" sz="1800" dirty="0"/>
                        <a:t> == </a:t>
                      </a:r>
                      <a:r>
                        <a:rPr lang="en-US" sz="1800" dirty="0" err="1"/>
                        <a:t>s.peek</a:t>
                      </a:r>
                      <a:r>
                        <a:rPr lang="en-US" sz="1800" dirty="0"/>
                        <a:t>().col):</a:t>
                      </a:r>
                      <a:br>
                        <a:rPr lang="en-US" sz="1800" dirty="0"/>
                      </a:br>
                      <a:r>
                        <a:rPr lang="en-US" sz="1800" dirty="0"/>
                        <a:t>                    </a:t>
                      </a:r>
                      <a:r>
                        <a:rPr lang="en-US" sz="1800" dirty="0">
                          <a:solidFill>
                            <a:srgbClr val="CC7832"/>
                          </a:solidFill>
                          <a:effectLst/>
                        </a:rPr>
                        <a:t>break</a:t>
                      </a:r>
                      <a:br>
                        <a:rPr lang="en-US" sz="1800" dirty="0">
                          <a:solidFill>
                            <a:srgbClr val="CC7832"/>
                          </a:solidFill>
                          <a:effectLst/>
                        </a:rPr>
                      </a:br>
                      <a:endParaRPr lang="en-US" sz="1800" dirty="0"/>
                    </a:p>
                  </a:txBody>
                  <a:tcPr/>
                </a:tc>
                <a:tc>
                  <a:txBody>
                    <a:bodyPr/>
                    <a:lstStyle/>
                    <a:p>
                      <a:r>
                        <a:rPr lang="en-US" sz="1800" dirty="0">
                          <a:solidFill>
                            <a:srgbClr val="CC7832"/>
                          </a:solidFill>
                          <a:effectLst/>
                        </a:rPr>
                        <a:t> for </a:t>
                      </a:r>
                      <a:r>
                        <a:rPr lang="en-US" sz="1800" dirty="0"/>
                        <a:t>c </a:t>
                      </a:r>
                      <a:r>
                        <a:rPr lang="en-US" sz="1800" dirty="0">
                          <a:solidFill>
                            <a:srgbClr val="CC7832"/>
                          </a:solidFill>
                          <a:effectLst/>
                        </a:rPr>
                        <a:t>in </a:t>
                      </a:r>
                      <a:r>
                        <a:rPr lang="en-US" sz="1800" dirty="0"/>
                        <a:t>[col-</a:t>
                      </a:r>
                      <a:r>
                        <a:rPr lang="en-US" sz="1800" dirty="0">
                          <a:solidFill>
                            <a:srgbClr val="6897BB"/>
                          </a:solidFill>
                          <a:effectLst/>
                        </a:rPr>
                        <a:t>1</a:t>
                      </a:r>
                      <a:r>
                        <a:rPr lang="en-US" sz="1800" dirty="0">
                          <a:solidFill>
                            <a:srgbClr val="CC7832"/>
                          </a:solidFill>
                          <a:effectLst/>
                        </a:rPr>
                        <a:t>, </a:t>
                      </a:r>
                      <a:r>
                        <a:rPr lang="en-US" sz="1800" dirty="0"/>
                        <a:t>col</a:t>
                      </a:r>
                      <a:r>
                        <a:rPr lang="en-US" sz="1800" dirty="0">
                          <a:solidFill>
                            <a:srgbClr val="CC7832"/>
                          </a:solidFill>
                          <a:effectLst/>
                        </a:rPr>
                        <a:t>, </a:t>
                      </a:r>
                      <a:r>
                        <a:rPr lang="en-US" sz="1800" dirty="0"/>
                        <a:t>col+</a:t>
                      </a:r>
                      <a:r>
                        <a:rPr lang="en-US" sz="1800" dirty="0">
                          <a:solidFill>
                            <a:srgbClr val="6897BB"/>
                          </a:solidFill>
                          <a:effectLst/>
                        </a:rPr>
                        <a:t>1</a:t>
                      </a:r>
                      <a:r>
                        <a:rPr lang="en-US" sz="1800" dirty="0"/>
                        <a:t>]:</a:t>
                      </a:r>
                      <a:br>
                        <a:rPr lang="en-US" sz="1800" dirty="0"/>
                      </a:br>
                      <a:r>
                        <a:rPr lang="en-US" sz="1800" dirty="0"/>
                        <a:t>                    </a:t>
                      </a:r>
                      <a:r>
                        <a:rPr lang="en-US" sz="1800" dirty="0">
                          <a:solidFill>
                            <a:srgbClr val="CC7832"/>
                          </a:solidFill>
                          <a:effectLst/>
                        </a:rPr>
                        <a:t>if </a:t>
                      </a:r>
                      <a:r>
                        <a:rPr lang="en-US" sz="1800" dirty="0"/>
                        <a:t>((r == row) ^ (c == col)):</a:t>
                      </a:r>
                      <a:br>
                        <a:rPr lang="en-US" sz="1800" dirty="0"/>
                      </a:br>
                      <a:r>
                        <a:rPr lang="en-US" sz="1800" dirty="0"/>
                        <a:t>                        </a:t>
                      </a:r>
                      <a:r>
                        <a:rPr lang="en-US" sz="1800" dirty="0">
                          <a:solidFill>
                            <a:srgbClr val="CC7832"/>
                          </a:solidFill>
                          <a:effectLst/>
                        </a:rPr>
                        <a:t>if </a:t>
                      </a:r>
                      <a:r>
                        <a:rPr lang="en-US" sz="1800" dirty="0">
                          <a:solidFill>
                            <a:srgbClr val="94558D"/>
                          </a:solidFill>
                          <a:effectLst/>
                        </a:rPr>
                        <a:t>self</a:t>
                      </a:r>
                      <a:r>
                        <a:rPr lang="en-US" sz="1800" dirty="0"/>
                        <a:t>._</a:t>
                      </a:r>
                      <a:r>
                        <a:rPr lang="en-US" sz="1800" dirty="0" err="1"/>
                        <a:t>validMove</a:t>
                      </a:r>
                      <a:r>
                        <a:rPr lang="en-US" sz="1800" dirty="0"/>
                        <a:t>(</a:t>
                      </a:r>
                      <a:r>
                        <a:rPr lang="en-US" sz="1800" dirty="0" err="1"/>
                        <a:t>r</a:t>
                      </a:r>
                      <a:r>
                        <a:rPr lang="en-US" sz="1800" dirty="0" err="1">
                          <a:solidFill>
                            <a:srgbClr val="CC7832"/>
                          </a:solidFill>
                          <a:effectLst/>
                        </a:rPr>
                        <a:t>,</a:t>
                      </a:r>
                      <a:r>
                        <a:rPr lang="en-US" sz="1800" dirty="0" err="1"/>
                        <a:t>c</a:t>
                      </a:r>
                      <a:r>
                        <a:rPr lang="en-US" sz="1800" dirty="0"/>
                        <a:t>):</a:t>
                      </a:r>
                      <a:br>
                        <a:rPr lang="en-US" sz="1800" dirty="0"/>
                      </a:br>
                      <a:r>
                        <a:rPr lang="en-US" sz="1800" dirty="0"/>
                        <a:t>                            </a:t>
                      </a:r>
                      <a:r>
                        <a:rPr lang="en-US" sz="1800" dirty="0">
                          <a:solidFill>
                            <a:srgbClr val="94558D"/>
                          </a:solidFill>
                          <a:effectLst/>
                        </a:rPr>
                        <a:t>self</a:t>
                      </a:r>
                      <a:r>
                        <a:rPr lang="en-US" sz="1800" dirty="0"/>
                        <a:t>._</a:t>
                      </a:r>
                      <a:r>
                        <a:rPr lang="en-US" sz="1800" dirty="0" err="1"/>
                        <a:t>markPath</a:t>
                      </a:r>
                      <a:r>
                        <a:rPr lang="en-US" sz="1800" dirty="0"/>
                        <a:t>(</a:t>
                      </a:r>
                      <a:r>
                        <a:rPr lang="en-US" sz="1800" dirty="0" err="1"/>
                        <a:t>r</a:t>
                      </a:r>
                      <a:r>
                        <a:rPr lang="en-US" sz="1800" dirty="0" err="1">
                          <a:solidFill>
                            <a:srgbClr val="CC7832"/>
                          </a:solidFill>
                          <a:effectLst/>
                        </a:rPr>
                        <a:t>,</a:t>
                      </a:r>
                      <a:r>
                        <a:rPr lang="en-US" sz="1800" dirty="0" err="1"/>
                        <a:t>c</a:t>
                      </a:r>
                      <a:r>
                        <a:rPr lang="en-US" sz="1800" dirty="0"/>
                        <a:t>)</a:t>
                      </a:r>
                      <a:br>
                        <a:rPr lang="en-US" sz="1800" dirty="0"/>
                      </a:br>
                      <a:r>
                        <a:rPr lang="en-US" sz="1800" dirty="0"/>
                        <a:t>                            </a:t>
                      </a:r>
                      <a:r>
                        <a:rPr lang="en-US" sz="1800" dirty="0" err="1"/>
                        <a:t>s.push</a:t>
                      </a:r>
                      <a:r>
                        <a:rPr lang="en-US" sz="1800" dirty="0"/>
                        <a:t>(_</a:t>
                      </a:r>
                      <a:r>
                        <a:rPr lang="en-US" sz="1800" dirty="0" err="1"/>
                        <a:t>CellPosition</a:t>
                      </a:r>
                      <a:r>
                        <a:rPr lang="en-US" sz="1800" dirty="0"/>
                        <a:t>(</a:t>
                      </a:r>
                      <a:r>
                        <a:rPr lang="en-US" sz="1800" dirty="0" err="1"/>
                        <a:t>r</a:t>
                      </a:r>
                      <a:r>
                        <a:rPr lang="en-US" sz="1800" dirty="0" err="1">
                          <a:solidFill>
                            <a:srgbClr val="CC7832"/>
                          </a:solidFill>
                          <a:effectLst/>
                        </a:rPr>
                        <a:t>,</a:t>
                      </a:r>
                      <a:r>
                        <a:rPr lang="en-US" sz="1800" dirty="0" err="1"/>
                        <a:t>c</a:t>
                      </a:r>
                      <a:r>
                        <a:rPr lang="en-US" sz="1800" dirty="0"/>
                        <a:t>))</a:t>
                      </a:r>
                      <a:br>
                        <a:rPr lang="en-US" sz="1800" dirty="0"/>
                      </a:br>
                      <a:r>
                        <a:rPr lang="en-US" sz="1800" dirty="0"/>
                        <a:t>                            </a:t>
                      </a:r>
                      <a:r>
                        <a:rPr lang="en-US" sz="1800" dirty="0">
                          <a:solidFill>
                            <a:srgbClr val="CC7832"/>
                          </a:solidFill>
                          <a:effectLst/>
                        </a:rPr>
                        <a:t>break</a:t>
                      </a:r>
                      <a:br>
                        <a:rPr lang="en-US" sz="1800" dirty="0">
                          <a:solidFill>
                            <a:srgbClr val="CC7832"/>
                          </a:solidFill>
                          <a:effectLst/>
                        </a:rPr>
                      </a:br>
                      <a:r>
                        <a:rPr lang="en-US" sz="1800" dirty="0">
                          <a:solidFill>
                            <a:srgbClr val="CC7832"/>
                          </a:solidFill>
                          <a:effectLst/>
                        </a:rPr>
                        <a:t>            if </a:t>
                      </a:r>
                      <a:r>
                        <a:rPr lang="en-US" sz="1800" dirty="0" err="1"/>
                        <a:t>current_cell.row</a:t>
                      </a:r>
                      <a:r>
                        <a:rPr lang="en-US" sz="1800" dirty="0"/>
                        <a:t> == </a:t>
                      </a:r>
                      <a:r>
                        <a:rPr lang="en-US" sz="1800" dirty="0" err="1"/>
                        <a:t>s.peek</a:t>
                      </a:r>
                      <a:r>
                        <a:rPr lang="en-US" sz="1800" dirty="0"/>
                        <a:t>().row </a:t>
                      </a:r>
                      <a:r>
                        <a:rPr lang="en-US" sz="1800" dirty="0">
                          <a:solidFill>
                            <a:srgbClr val="CC7832"/>
                          </a:solidFill>
                          <a:effectLst/>
                        </a:rPr>
                        <a:t>and</a:t>
                      </a:r>
                      <a:r>
                        <a:rPr lang="en-US" sz="1800" dirty="0"/>
                        <a:t>\</a:t>
                      </a:r>
                      <a:br>
                        <a:rPr lang="en-US" sz="1800" dirty="0"/>
                      </a:br>
                      <a:r>
                        <a:rPr lang="en-US" sz="1800" dirty="0"/>
                        <a:t>                    </a:t>
                      </a:r>
                      <a:r>
                        <a:rPr lang="en-US" sz="1800" dirty="0" err="1"/>
                        <a:t>current_cell.col</a:t>
                      </a:r>
                      <a:r>
                        <a:rPr lang="en-US" sz="1800" dirty="0"/>
                        <a:t> == </a:t>
                      </a:r>
                      <a:r>
                        <a:rPr lang="en-US" sz="1800" dirty="0" err="1"/>
                        <a:t>s.peek</a:t>
                      </a:r>
                      <a:r>
                        <a:rPr lang="en-US" sz="1800" dirty="0"/>
                        <a:t>().col:</a:t>
                      </a:r>
                      <a:br>
                        <a:rPr lang="en-US" sz="1800" dirty="0"/>
                      </a:br>
                      <a:r>
                        <a:rPr lang="en-US" sz="1800" dirty="0"/>
                        <a:t>                </a:t>
                      </a:r>
                      <a:r>
                        <a:rPr lang="en-US" sz="1800" dirty="0" err="1"/>
                        <a:t>not_in_path</a:t>
                      </a:r>
                      <a:r>
                        <a:rPr lang="en-US" sz="1800" dirty="0"/>
                        <a:t> = </a:t>
                      </a:r>
                      <a:r>
                        <a:rPr lang="en-US" sz="1800" dirty="0" err="1"/>
                        <a:t>s.pop</a:t>
                      </a:r>
                      <a:r>
                        <a:rPr lang="en-US" sz="1800" dirty="0"/>
                        <a:t>()</a:t>
                      </a:r>
                      <a:br>
                        <a:rPr lang="en-US" sz="1800" dirty="0"/>
                      </a:br>
                      <a:r>
                        <a:rPr lang="en-US" sz="1800" dirty="0"/>
                        <a:t>                </a:t>
                      </a:r>
                      <a:r>
                        <a:rPr lang="en-US" sz="1800" dirty="0">
                          <a:solidFill>
                            <a:srgbClr val="94558D"/>
                          </a:solidFill>
                          <a:effectLst/>
                        </a:rPr>
                        <a:t>self</a:t>
                      </a:r>
                      <a:r>
                        <a:rPr lang="en-US" sz="1800" dirty="0"/>
                        <a:t>._</a:t>
                      </a:r>
                      <a:r>
                        <a:rPr lang="en-US" sz="1800" dirty="0" err="1"/>
                        <a:t>markTried</a:t>
                      </a:r>
                      <a:r>
                        <a:rPr lang="en-US" sz="1800" dirty="0"/>
                        <a:t>(</a:t>
                      </a:r>
                      <a:r>
                        <a:rPr lang="en-US" sz="1800" dirty="0" err="1"/>
                        <a:t>not_in_path.row</a:t>
                      </a:r>
                      <a:r>
                        <a:rPr lang="en-US" sz="1800" dirty="0">
                          <a:solidFill>
                            <a:srgbClr val="CC7832"/>
                          </a:solidFill>
                          <a:effectLst/>
                        </a:rPr>
                        <a:t>, </a:t>
                      </a:r>
                      <a:r>
                        <a:rPr lang="en-US" sz="1800" dirty="0" err="1"/>
                        <a:t>not_in_path.col</a:t>
                      </a:r>
                      <a:r>
                        <a:rPr lang="en-US" sz="1800" dirty="0"/>
                        <a:t>)</a:t>
                      </a:r>
                      <a:br>
                        <a:rPr lang="en-US" sz="1800" dirty="0"/>
                      </a:br>
                      <a:br>
                        <a:rPr lang="en-US" sz="1800" dirty="0"/>
                      </a:br>
                      <a:r>
                        <a:rPr lang="en-US" sz="1800" dirty="0"/>
                        <a:t>        </a:t>
                      </a:r>
                      <a:r>
                        <a:rPr lang="en-US" sz="1800" dirty="0">
                          <a:solidFill>
                            <a:srgbClr val="CC7832"/>
                          </a:solidFill>
                          <a:effectLst/>
                        </a:rPr>
                        <a:t>else</a:t>
                      </a:r>
                      <a:r>
                        <a:rPr lang="en-US" sz="1800" dirty="0"/>
                        <a:t>:</a:t>
                      </a:r>
                      <a:br>
                        <a:rPr lang="en-US" sz="1800" dirty="0"/>
                      </a:br>
                      <a:r>
                        <a:rPr lang="en-US" sz="1800" dirty="0"/>
                        <a:t>            </a:t>
                      </a:r>
                      <a:r>
                        <a:rPr lang="en-US" sz="1800" dirty="0">
                          <a:solidFill>
                            <a:srgbClr val="CC7832"/>
                          </a:solidFill>
                          <a:effectLst/>
                        </a:rPr>
                        <a:t>return True</a:t>
                      </a:r>
                      <a:br>
                        <a:rPr lang="en-US" sz="1800" dirty="0">
                          <a:solidFill>
                            <a:srgbClr val="CC7832"/>
                          </a:solidFill>
                          <a:effectLst/>
                        </a:rPr>
                      </a:br>
                      <a:endParaRPr lang="en-US" sz="1800" dirty="0"/>
                    </a:p>
                  </a:txBody>
                  <a:tcPr/>
                </a:tc>
                <a:extLst>
                  <a:ext uri="{0D108BD9-81ED-4DB2-BD59-A6C34878D82A}">
                    <a16:rowId xmlns:a16="http://schemas.microsoft.com/office/drawing/2014/main" val="22016345"/>
                  </a:ext>
                </a:extLst>
              </a:tr>
            </a:tbl>
          </a:graphicData>
        </a:graphic>
      </p:graphicFrame>
    </p:spTree>
    <p:extLst>
      <p:ext uri="{BB962C8B-B14F-4D97-AF65-F5344CB8AC3E}">
        <p14:creationId xmlns:p14="http://schemas.microsoft.com/office/powerpoint/2010/main" val="1928116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69E6-574C-F4CB-1D2B-A12407B2B613}"/>
              </a:ext>
            </a:extLst>
          </p:cNvPr>
          <p:cNvSpPr>
            <a:spLocks noGrp="1"/>
          </p:cNvSpPr>
          <p:nvPr>
            <p:ph type="title"/>
          </p:nvPr>
        </p:nvSpPr>
        <p:spPr/>
        <p:txBody>
          <a:bodyPr/>
          <a:lstStyle/>
          <a:p>
            <a:r>
              <a:rPr lang="en-US" dirty="0"/>
              <a:t>Maze – Code – reset() function</a:t>
            </a:r>
          </a:p>
        </p:txBody>
      </p:sp>
      <p:sp>
        <p:nvSpPr>
          <p:cNvPr id="3" name="Slide Number Placeholder 2">
            <a:extLst>
              <a:ext uri="{FF2B5EF4-FFF2-40B4-BE49-F238E27FC236}">
                <a16:creationId xmlns:a16="http://schemas.microsoft.com/office/drawing/2014/main" id="{C61F3459-770A-B92C-34DC-E1ED7FEECFED}"/>
              </a:ext>
            </a:extLst>
          </p:cNvPr>
          <p:cNvSpPr>
            <a:spLocks noGrp="1"/>
          </p:cNvSpPr>
          <p:nvPr>
            <p:ph type="sldNum" sz="quarter" idx="12"/>
          </p:nvPr>
        </p:nvSpPr>
        <p:spPr/>
        <p:txBody>
          <a:bodyPr/>
          <a:lstStyle/>
          <a:p>
            <a:fld id="{1AD1F45E-4937-46E5-9C1E-39BA4D08C51D}" type="slidenum">
              <a:rPr lang="en-US" smtClean="0"/>
              <a:t>41</a:t>
            </a:fld>
            <a:endParaRPr lang="en-US"/>
          </a:p>
        </p:txBody>
      </p:sp>
      <p:graphicFrame>
        <p:nvGraphicFramePr>
          <p:cNvPr id="5" name="Table 5">
            <a:extLst>
              <a:ext uri="{FF2B5EF4-FFF2-40B4-BE49-F238E27FC236}">
                <a16:creationId xmlns:a16="http://schemas.microsoft.com/office/drawing/2014/main" id="{C42C7E4E-F2F9-0EDD-FCDF-0BB13317CDB7}"/>
              </a:ext>
            </a:extLst>
          </p:cNvPr>
          <p:cNvGraphicFramePr>
            <a:graphicFrameLocks noGrp="1"/>
          </p:cNvGraphicFramePr>
          <p:nvPr>
            <p:extLst>
              <p:ext uri="{D42A27DB-BD31-4B8C-83A1-F6EECF244321}">
                <p14:modId xmlns:p14="http://schemas.microsoft.com/office/powerpoint/2010/main" val="800820058"/>
              </p:ext>
            </p:extLst>
          </p:nvPr>
        </p:nvGraphicFramePr>
        <p:xfrm>
          <a:off x="2032000" y="1505268"/>
          <a:ext cx="8128000" cy="2651760"/>
        </p:xfrm>
        <a:graphic>
          <a:graphicData uri="http://schemas.openxmlformats.org/drawingml/2006/table">
            <a:tbl>
              <a:tblPr firstRow="1" bandRow="1">
                <a:tableStyleId>{5940675A-B579-460E-94D1-54222C63F5DA}</a:tableStyleId>
              </a:tblPr>
              <a:tblGrid>
                <a:gridCol w="8128000">
                  <a:extLst>
                    <a:ext uri="{9D8B030D-6E8A-4147-A177-3AD203B41FA5}">
                      <a16:colId xmlns:a16="http://schemas.microsoft.com/office/drawing/2014/main" val="2924248796"/>
                    </a:ext>
                  </a:extLst>
                </a:gridCol>
              </a:tblGrid>
              <a:tr h="370840">
                <a:tc>
                  <a:txBody>
                    <a:bodyPr/>
                    <a:lstStyle/>
                    <a:p>
                      <a:r>
                        <a:rPr lang="en-US" sz="2800" dirty="0">
                          <a:solidFill>
                            <a:srgbClr val="CC7832"/>
                          </a:solidFill>
                          <a:effectLst/>
                        </a:rPr>
                        <a:t>def </a:t>
                      </a:r>
                      <a:r>
                        <a:rPr lang="en-US" sz="2800" dirty="0">
                          <a:solidFill>
                            <a:srgbClr val="FFC66D"/>
                          </a:solidFill>
                          <a:effectLst/>
                        </a:rPr>
                        <a:t>reset</a:t>
                      </a:r>
                      <a:r>
                        <a:rPr lang="en-US" sz="2800" dirty="0"/>
                        <a:t>(</a:t>
                      </a:r>
                      <a:r>
                        <a:rPr lang="en-US" sz="2800" dirty="0">
                          <a:solidFill>
                            <a:srgbClr val="94558D"/>
                          </a:solidFill>
                          <a:effectLst/>
                        </a:rPr>
                        <a:t>self</a:t>
                      </a:r>
                      <a:r>
                        <a:rPr lang="en-US" sz="2800" dirty="0"/>
                        <a:t>):</a:t>
                      </a:r>
                      <a:br>
                        <a:rPr lang="en-US" sz="2800" dirty="0"/>
                      </a:br>
                      <a:r>
                        <a:rPr lang="en-US" sz="2800" dirty="0"/>
                        <a:t>    </a:t>
                      </a:r>
                      <a:r>
                        <a:rPr lang="en-US" sz="2800" dirty="0">
                          <a:solidFill>
                            <a:srgbClr val="CC7832"/>
                          </a:solidFill>
                          <a:effectLst/>
                        </a:rPr>
                        <a:t>for </a:t>
                      </a:r>
                      <a:r>
                        <a:rPr lang="en-US" sz="2800" dirty="0"/>
                        <a:t>r </a:t>
                      </a:r>
                      <a:r>
                        <a:rPr lang="en-US" sz="2800" dirty="0">
                          <a:solidFill>
                            <a:srgbClr val="CC7832"/>
                          </a:solidFill>
                          <a:effectLst/>
                        </a:rPr>
                        <a:t>in </a:t>
                      </a:r>
                      <a:r>
                        <a:rPr lang="en-US" sz="2800" dirty="0">
                          <a:solidFill>
                            <a:srgbClr val="8888C6"/>
                          </a:solidFill>
                          <a:effectLst/>
                        </a:rPr>
                        <a:t>range</a:t>
                      </a:r>
                      <a:r>
                        <a:rPr lang="en-US" sz="2800" dirty="0"/>
                        <a:t>(</a:t>
                      </a:r>
                      <a:r>
                        <a:rPr lang="en-US" sz="2800" dirty="0" err="1">
                          <a:solidFill>
                            <a:srgbClr val="94558D"/>
                          </a:solidFill>
                          <a:effectLst/>
                        </a:rPr>
                        <a:t>self</a:t>
                      </a:r>
                      <a:r>
                        <a:rPr lang="en-US" sz="2800" dirty="0" err="1"/>
                        <a:t>.numRows</a:t>
                      </a:r>
                      <a:r>
                        <a:rPr lang="en-US" sz="2800" dirty="0"/>
                        <a:t>()):</a:t>
                      </a:r>
                      <a:br>
                        <a:rPr lang="en-US" sz="2800" dirty="0"/>
                      </a:br>
                      <a:r>
                        <a:rPr lang="en-US" sz="2800" dirty="0"/>
                        <a:t>        </a:t>
                      </a:r>
                      <a:r>
                        <a:rPr lang="en-US" sz="2800" dirty="0">
                          <a:solidFill>
                            <a:srgbClr val="CC7832"/>
                          </a:solidFill>
                          <a:effectLst/>
                        </a:rPr>
                        <a:t>for </a:t>
                      </a:r>
                      <a:r>
                        <a:rPr lang="en-US" sz="2800" dirty="0"/>
                        <a:t>c </a:t>
                      </a:r>
                      <a:r>
                        <a:rPr lang="en-US" sz="2800" dirty="0">
                          <a:solidFill>
                            <a:srgbClr val="CC7832"/>
                          </a:solidFill>
                          <a:effectLst/>
                        </a:rPr>
                        <a:t>in </a:t>
                      </a:r>
                      <a:r>
                        <a:rPr lang="en-US" sz="2800" dirty="0">
                          <a:solidFill>
                            <a:srgbClr val="8888C6"/>
                          </a:solidFill>
                          <a:effectLst/>
                        </a:rPr>
                        <a:t>range</a:t>
                      </a:r>
                      <a:r>
                        <a:rPr lang="en-US" sz="2800" dirty="0"/>
                        <a:t>(</a:t>
                      </a:r>
                      <a:r>
                        <a:rPr lang="en-US" sz="2800" dirty="0" err="1">
                          <a:solidFill>
                            <a:srgbClr val="94558D"/>
                          </a:solidFill>
                          <a:effectLst/>
                        </a:rPr>
                        <a:t>self</a:t>
                      </a:r>
                      <a:r>
                        <a:rPr lang="en-US" sz="2800" dirty="0" err="1"/>
                        <a:t>.numCols</a:t>
                      </a:r>
                      <a:r>
                        <a:rPr lang="en-US" sz="2800" dirty="0"/>
                        <a:t>()):</a:t>
                      </a:r>
                      <a:br>
                        <a:rPr lang="en-US" sz="2800" dirty="0"/>
                      </a:br>
                      <a:r>
                        <a:rPr lang="en-US" sz="2800" dirty="0"/>
                        <a:t>            </a:t>
                      </a:r>
                      <a:r>
                        <a:rPr lang="en-US" sz="2800" dirty="0">
                          <a:solidFill>
                            <a:srgbClr val="CC7832"/>
                          </a:solidFill>
                          <a:effectLst/>
                        </a:rPr>
                        <a:t>if </a:t>
                      </a:r>
                      <a:r>
                        <a:rPr lang="en-US" sz="2800" dirty="0">
                          <a:solidFill>
                            <a:srgbClr val="94558D"/>
                          </a:solidFill>
                          <a:effectLst/>
                        </a:rPr>
                        <a:t>self</a:t>
                      </a:r>
                      <a:r>
                        <a:rPr lang="en-US" sz="2800" dirty="0"/>
                        <a:t>._</a:t>
                      </a:r>
                      <a:r>
                        <a:rPr lang="en-US" sz="2800" dirty="0" err="1"/>
                        <a:t>mazeCells</a:t>
                      </a:r>
                      <a:r>
                        <a:rPr lang="en-US" sz="2800" dirty="0"/>
                        <a:t>[</a:t>
                      </a:r>
                      <a:r>
                        <a:rPr lang="en-US" sz="2800" dirty="0" err="1"/>
                        <a:t>r</a:t>
                      </a:r>
                      <a:r>
                        <a:rPr lang="en-US" sz="2800" dirty="0" err="1">
                          <a:solidFill>
                            <a:srgbClr val="CC7832"/>
                          </a:solidFill>
                          <a:effectLst/>
                        </a:rPr>
                        <a:t>,</a:t>
                      </a:r>
                      <a:r>
                        <a:rPr lang="en-US" sz="2800" dirty="0" err="1"/>
                        <a:t>c</a:t>
                      </a:r>
                      <a:r>
                        <a:rPr lang="en-US" sz="2800" dirty="0"/>
                        <a:t>] == </a:t>
                      </a:r>
                      <a:r>
                        <a:rPr lang="en-US" sz="2800" dirty="0" err="1">
                          <a:solidFill>
                            <a:srgbClr val="94558D"/>
                          </a:solidFill>
                          <a:effectLst/>
                        </a:rPr>
                        <a:t>self</a:t>
                      </a:r>
                      <a:r>
                        <a:rPr lang="en-US" sz="2800" dirty="0" err="1"/>
                        <a:t>.PATH_TOKEN</a:t>
                      </a:r>
                      <a:r>
                        <a:rPr lang="en-US" sz="2800" dirty="0"/>
                        <a:t> </a:t>
                      </a:r>
                      <a:r>
                        <a:rPr lang="en-US" sz="2800" dirty="0">
                          <a:solidFill>
                            <a:srgbClr val="CC7832"/>
                          </a:solidFill>
                          <a:effectLst/>
                        </a:rPr>
                        <a:t>or </a:t>
                      </a:r>
                      <a:r>
                        <a:rPr lang="en-US" sz="2800" dirty="0"/>
                        <a:t>\</a:t>
                      </a:r>
                      <a:br>
                        <a:rPr lang="en-US" sz="2800" dirty="0"/>
                      </a:br>
                      <a:r>
                        <a:rPr lang="en-US" sz="2800" dirty="0"/>
                        <a:t>                    </a:t>
                      </a:r>
                      <a:r>
                        <a:rPr lang="en-US" sz="2800" dirty="0">
                          <a:solidFill>
                            <a:srgbClr val="94558D"/>
                          </a:solidFill>
                          <a:effectLst/>
                        </a:rPr>
                        <a:t>self</a:t>
                      </a:r>
                      <a:r>
                        <a:rPr lang="en-US" sz="2800" dirty="0"/>
                        <a:t>._</a:t>
                      </a:r>
                      <a:r>
                        <a:rPr lang="en-US" sz="2800" dirty="0" err="1"/>
                        <a:t>mazeCells</a:t>
                      </a:r>
                      <a:r>
                        <a:rPr lang="en-US" sz="2800" dirty="0"/>
                        <a:t>[</a:t>
                      </a:r>
                      <a:r>
                        <a:rPr lang="en-US" sz="2800" dirty="0" err="1"/>
                        <a:t>r</a:t>
                      </a:r>
                      <a:r>
                        <a:rPr lang="en-US" sz="2800" dirty="0" err="1">
                          <a:solidFill>
                            <a:srgbClr val="CC7832"/>
                          </a:solidFill>
                          <a:effectLst/>
                        </a:rPr>
                        <a:t>,</a:t>
                      </a:r>
                      <a:r>
                        <a:rPr lang="en-US" sz="2800" dirty="0" err="1"/>
                        <a:t>c</a:t>
                      </a:r>
                      <a:r>
                        <a:rPr lang="en-US" sz="2800" dirty="0"/>
                        <a:t>] == </a:t>
                      </a:r>
                      <a:r>
                        <a:rPr lang="en-US" sz="2800" dirty="0" err="1">
                          <a:solidFill>
                            <a:srgbClr val="94558D"/>
                          </a:solidFill>
                          <a:effectLst/>
                        </a:rPr>
                        <a:t>self</a:t>
                      </a:r>
                      <a:r>
                        <a:rPr lang="en-US" sz="2800" dirty="0" err="1"/>
                        <a:t>.TRIED_TOKEN</a:t>
                      </a:r>
                      <a:r>
                        <a:rPr lang="en-US" sz="2800" dirty="0"/>
                        <a:t>:</a:t>
                      </a:r>
                      <a:br>
                        <a:rPr lang="en-US" sz="2800" dirty="0"/>
                      </a:br>
                      <a:r>
                        <a:rPr lang="en-US" sz="2800" dirty="0"/>
                        <a:t>                </a:t>
                      </a:r>
                      <a:r>
                        <a:rPr lang="en-US" sz="2800" dirty="0">
                          <a:solidFill>
                            <a:srgbClr val="94558D"/>
                          </a:solidFill>
                          <a:effectLst/>
                        </a:rPr>
                        <a:t>self</a:t>
                      </a:r>
                      <a:r>
                        <a:rPr lang="en-US" sz="2800" dirty="0"/>
                        <a:t>._</a:t>
                      </a:r>
                      <a:r>
                        <a:rPr lang="en-US" sz="2800" dirty="0" err="1"/>
                        <a:t>mazeCells.clear</a:t>
                      </a:r>
                      <a:r>
                        <a:rPr lang="en-US" sz="2800" dirty="0"/>
                        <a:t>()</a:t>
                      </a:r>
                    </a:p>
                  </a:txBody>
                  <a:tcPr/>
                </a:tc>
                <a:extLst>
                  <a:ext uri="{0D108BD9-81ED-4DB2-BD59-A6C34878D82A}">
                    <a16:rowId xmlns:a16="http://schemas.microsoft.com/office/drawing/2014/main" val="3507337767"/>
                  </a:ext>
                </a:extLst>
              </a:tr>
            </a:tbl>
          </a:graphicData>
        </a:graphic>
      </p:graphicFrame>
    </p:spTree>
    <p:extLst>
      <p:ext uri="{BB962C8B-B14F-4D97-AF65-F5344CB8AC3E}">
        <p14:creationId xmlns:p14="http://schemas.microsoft.com/office/powerpoint/2010/main" val="1829798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69E6-574C-F4CB-1D2B-A12407B2B613}"/>
              </a:ext>
            </a:extLst>
          </p:cNvPr>
          <p:cNvSpPr>
            <a:spLocks noGrp="1"/>
          </p:cNvSpPr>
          <p:nvPr>
            <p:ph type="title"/>
          </p:nvPr>
        </p:nvSpPr>
        <p:spPr/>
        <p:txBody>
          <a:bodyPr/>
          <a:lstStyle/>
          <a:p>
            <a:r>
              <a:rPr lang="en-US" dirty="0"/>
              <a:t>Maze – Code – draw() function</a:t>
            </a:r>
          </a:p>
        </p:txBody>
      </p:sp>
      <p:sp>
        <p:nvSpPr>
          <p:cNvPr id="3" name="Slide Number Placeholder 2">
            <a:extLst>
              <a:ext uri="{FF2B5EF4-FFF2-40B4-BE49-F238E27FC236}">
                <a16:creationId xmlns:a16="http://schemas.microsoft.com/office/drawing/2014/main" id="{C61F3459-770A-B92C-34DC-E1ED7FEECFED}"/>
              </a:ext>
            </a:extLst>
          </p:cNvPr>
          <p:cNvSpPr>
            <a:spLocks noGrp="1"/>
          </p:cNvSpPr>
          <p:nvPr>
            <p:ph type="sldNum" sz="quarter" idx="12"/>
          </p:nvPr>
        </p:nvSpPr>
        <p:spPr/>
        <p:txBody>
          <a:bodyPr/>
          <a:lstStyle/>
          <a:p>
            <a:fld id="{1AD1F45E-4937-46E5-9C1E-39BA4D08C51D}" type="slidenum">
              <a:rPr lang="en-US" smtClean="0"/>
              <a:t>42</a:t>
            </a:fld>
            <a:endParaRPr lang="en-US"/>
          </a:p>
        </p:txBody>
      </p:sp>
      <p:graphicFrame>
        <p:nvGraphicFramePr>
          <p:cNvPr id="5" name="Table 5">
            <a:extLst>
              <a:ext uri="{FF2B5EF4-FFF2-40B4-BE49-F238E27FC236}">
                <a16:creationId xmlns:a16="http://schemas.microsoft.com/office/drawing/2014/main" id="{C42C7E4E-F2F9-0EDD-FCDF-0BB13317CDB7}"/>
              </a:ext>
            </a:extLst>
          </p:cNvPr>
          <p:cNvGraphicFramePr>
            <a:graphicFrameLocks noGrp="1"/>
          </p:cNvGraphicFramePr>
          <p:nvPr>
            <p:extLst>
              <p:ext uri="{D42A27DB-BD31-4B8C-83A1-F6EECF244321}">
                <p14:modId xmlns:p14="http://schemas.microsoft.com/office/powerpoint/2010/main" val="1706038574"/>
              </p:ext>
            </p:extLst>
          </p:nvPr>
        </p:nvGraphicFramePr>
        <p:xfrm>
          <a:off x="163773" y="1505268"/>
          <a:ext cx="11832609" cy="5212080"/>
        </p:xfrm>
        <a:graphic>
          <a:graphicData uri="http://schemas.openxmlformats.org/drawingml/2006/table">
            <a:tbl>
              <a:tblPr firstRow="1" bandRow="1">
                <a:tableStyleId>{5940675A-B579-460E-94D1-54222C63F5DA}</a:tableStyleId>
              </a:tblPr>
              <a:tblGrid>
                <a:gridCol w="11832609">
                  <a:extLst>
                    <a:ext uri="{9D8B030D-6E8A-4147-A177-3AD203B41FA5}">
                      <a16:colId xmlns:a16="http://schemas.microsoft.com/office/drawing/2014/main" val="2924248796"/>
                    </a:ext>
                  </a:extLst>
                </a:gridCol>
              </a:tblGrid>
              <a:tr h="370840">
                <a:tc>
                  <a:txBody>
                    <a:bodyPr/>
                    <a:lstStyle/>
                    <a:p>
                      <a:r>
                        <a:rPr lang="en-US" sz="2400" dirty="0">
                          <a:solidFill>
                            <a:srgbClr val="CC7832"/>
                          </a:solidFill>
                          <a:effectLst/>
                        </a:rPr>
                        <a:t>def </a:t>
                      </a:r>
                      <a:r>
                        <a:rPr lang="en-US" sz="2400" dirty="0">
                          <a:solidFill>
                            <a:srgbClr val="FFC66D"/>
                          </a:solidFill>
                          <a:effectLst/>
                        </a:rPr>
                        <a:t>draw</a:t>
                      </a:r>
                      <a:r>
                        <a:rPr lang="en-US" sz="2400" dirty="0"/>
                        <a:t>(</a:t>
                      </a:r>
                      <a:r>
                        <a:rPr lang="en-US" sz="2400" dirty="0">
                          <a:solidFill>
                            <a:srgbClr val="94558D"/>
                          </a:solidFill>
                          <a:effectLst/>
                        </a:rPr>
                        <a:t>self</a:t>
                      </a:r>
                      <a:r>
                        <a:rPr lang="en-US" sz="2400" dirty="0"/>
                        <a:t>):</a:t>
                      </a:r>
                      <a:br>
                        <a:rPr lang="en-US" sz="2400" dirty="0"/>
                      </a:br>
                      <a:r>
                        <a:rPr lang="en-US" sz="2400" dirty="0"/>
                        <a:t>    </a:t>
                      </a:r>
                      <a:r>
                        <a:rPr lang="en-US" sz="2400" dirty="0">
                          <a:solidFill>
                            <a:srgbClr val="CC7832"/>
                          </a:solidFill>
                          <a:effectLst/>
                        </a:rPr>
                        <a:t>for </a:t>
                      </a:r>
                      <a:r>
                        <a:rPr lang="en-US" sz="2400" dirty="0"/>
                        <a:t>r </a:t>
                      </a:r>
                      <a:r>
                        <a:rPr lang="en-US" sz="2400" dirty="0">
                          <a:solidFill>
                            <a:srgbClr val="CC7832"/>
                          </a:solidFill>
                          <a:effectLst/>
                        </a:rPr>
                        <a:t>in </a:t>
                      </a:r>
                      <a:r>
                        <a:rPr lang="en-US" sz="2400" dirty="0">
                          <a:solidFill>
                            <a:srgbClr val="8888C6"/>
                          </a:solidFill>
                          <a:effectLst/>
                        </a:rPr>
                        <a:t>range</a:t>
                      </a:r>
                      <a:r>
                        <a:rPr lang="en-US" sz="2400" dirty="0"/>
                        <a:t>(</a:t>
                      </a:r>
                      <a:r>
                        <a:rPr lang="en-US" sz="2400" dirty="0" err="1">
                          <a:solidFill>
                            <a:srgbClr val="94558D"/>
                          </a:solidFill>
                          <a:effectLst/>
                        </a:rPr>
                        <a:t>self</a:t>
                      </a:r>
                      <a:r>
                        <a:rPr lang="en-US" sz="2400" dirty="0" err="1"/>
                        <a:t>.numRows</a:t>
                      </a:r>
                      <a:r>
                        <a:rPr lang="en-US" sz="2400" dirty="0"/>
                        <a:t>()):</a:t>
                      </a:r>
                      <a:br>
                        <a:rPr lang="en-US" sz="2400" dirty="0"/>
                      </a:br>
                      <a:r>
                        <a:rPr lang="en-US" sz="2400" dirty="0"/>
                        <a:t>        </a:t>
                      </a:r>
                      <a:r>
                        <a:rPr lang="en-US" sz="2400" dirty="0">
                          <a:solidFill>
                            <a:srgbClr val="CC7832"/>
                          </a:solidFill>
                          <a:effectLst/>
                        </a:rPr>
                        <a:t>for </a:t>
                      </a:r>
                      <a:r>
                        <a:rPr lang="en-US" sz="2400" dirty="0"/>
                        <a:t>c </a:t>
                      </a:r>
                      <a:r>
                        <a:rPr lang="en-US" sz="2400" dirty="0">
                          <a:solidFill>
                            <a:srgbClr val="CC7832"/>
                          </a:solidFill>
                          <a:effectLst/>
                        </a:rPr>
                        <a:t>in </a:t>
                      </a:r>
                      <a:r>
                        <a:rPr lang="en-US" sz="2400" dirty="0">
                          <a:solidFill>
                            <a:srgbClr val="8888C6"/>
                          </a:solidFill>
                          <a:effectLst/>
                        </a:rPr>
                        <a:t>range</a:t>
                      </a:r>
                      <a:r>
                        <a:rPr lang="en-US" sz="2400" dirty="0"/>
                        <a:t>(</a:t>
                      </a:r>
                      <a:r>
                        <a:rPr lang="en-US" sz="2400" dirty="0" err="1">
                          <a:solidFill>
                            <a:srgbClr val="94558D"/>
                          </a:solidFill>
                          <a:effectLst/>
                        </a:rPr>
                        <a:t>self</a:t>
                      </a:r>
                      <a:r>
                        <a:rPr lang="en-US" sz="2400" dirty="0" err="1"/>
                        <a:t>.numCols</a:t>
                      </a:r>
                      <a:r>
                        <a:rPr lang="en-US" sz="2400" dirty="0"/>
                        <a:t>()):</a:t>
                      </a:r>
                      <a:br>
                        <a:rPr lang="en-US" sz="2400" dirty="0"/>
                      </a:br>
                      <a:r>
                        <a:rPr lang="en-US" sz="2400" dirty="0"/>
                        <a:t>            </a:t>
                      </a:r>
                      <a:r>
                        <a:rPr lang="en-US" sz="2400" dirty="0">
                          <a:solidFill>
                            <a:srgbClr val="CC7832"/>
                          </a:solidFill>
                          <a:effectLst/>
                        </a:rPr>
                        <a:t>if </a:t>
                      </a:r>
                      <a:r>
                        <a:rPr lang="en-US" sz="2400" dirty="0">
                          <a:solidFill>
                            <a:srgbClr val="94558D"/>
                          </a:solidFill>
                          <a:effectLst/>
                        </a:rPr>
                        <a:t>self</a:t>
                      </a:r>
                      <a:r>
                        <a:rPr lang="en-US" sz="2400" dirty="0"/>
                        <a:t>._</a:t>
                      </a:r>
                      <a:r>
                        <a:rPr lang="en-US" sz="2400" dirty="0" err="1"/>
                        <a:t>mazeCells</a:t>
                      </a:r>
                      <a:r>
                        <a:rPr lang="en-US" sz="2400" dirty="0"/>
                        <a:t>[</a:t>
                      </a:r>
                      <a:r>
                        <a:rPr lang="en-US" sz="2400" dirty="0" err="1"/>
                        <a:t>r</a:t>
                      </a:r>
                      <a:r>
                        <a:rPr lang="en-US" sz="2400" dirty="0" err="1">
                          <a:solidFill>
                            <a:srgbClr val="CC7832"/>
                          </a:solidFill>
                          <a:effectLst/>
                        </a:rPr>
                        <a:t>,</a:t>
                      </a:r>
                      <a:r>
                        <a:rPr lang="en-US" sz="2400" dirty="0" err="1"/>
                        <a:t>c</a:t>
                      </a:r>
                      <a:r>
                        <a:rPr lang="en-US" sz="2400" dirty="0"/>
                        <a:t>] </a:t>
                      </a:r>
                      <a:r>
                        <a:rPr lang="en-US" sz="2400" dirty="0">
                          <a:solidFill>
                            <a:srgbClr val="CC7832"/>
                          </a:solidFill>
                          <a:effectLst/>
                        </a:rPr>
                        <a:t>is not None</a:t>
                      </a:r>
                      <a:r>
                        <a:rPr lang="en-US" sz="2400" dirty="0"/>
                        <a:t>:</a:t>
                      </a:r>
                      <a:br>
                        <a:rPr lang="en-US" sz="2400" dirty="0"/>
                      </a:br>
                      <a:r>
                        <a:rPr lang="en-US" sz="2400" dirty="0"/>
                        <a:t>                </a:t>
                      </a:r>
                      <a:r>
                        <a:rPr lang="en-US" sz="2400" dirty="0">
                          <a:solidFill>
                            <a:srgbClr val="8888C6"/>
                          </a:solidFill>
                          <a:effectLst/>
                        </a:rPr>
                        <a:t>print</a:t>
                      </a:r>
                      <a:r>
                        <a:rPr lang="en-US" sz="2400" dirty="0"/>
                        <a:t>(</a:t>
                      </a:r>
                      <a:r>
                        <a:rPr lang="en-US" sz="2400" dirty="0">
                          <a:solidFill>
                            <a:srgbClr val="94558D"/>
                          </a:solidFill>
                          <a:effectLst/>
                        </a:rPr>
                        <a:t>self</a:t>
                      </a:r>
                      <a:r>
                        <a:rPr lang="en-US" sz="2400" dirty="0"/>
                        <a:t>._</a:t>
                      </a:r>
                      <a:r>
                        <a:rPr lang="en-US" sz="2400" dirty="0" err="1"/>
                        <a:t>mazeCells</a:t>
                      </a:r>
                      <a:r>
                        <a:rPr lang="en-US" sz="2400" dirty="0"/>
                        <a:t>[</a:t>
                      </a:r>
                      <a:r>
                        <a:rPr lang="en-US" sz="2400" dirty="0" err="1"/>
                        <a:t>r</a:t>
                      </a:r>
                      <a:r>
                        <a:rPr lang="en-US" sz="2400" dirty="0" err="1">
                          <a:solidFill>
                            <a:srgbClr val="CC7832"/>
                          </a:solidFill>
                          <a:effectLst/>
                        </a:rPr>
                        <a:t>,</a:t>
                      </a:r>
                      <a:r>
                        <a:rPr lang="en-US" sz="2400" dirty="0" err="1"/>
                        <a:t>c</a:t>
                      </a:r>
                      <a:r>
                        <a:rPr lang="en-US" sz="2400" dirty="0"/>
                        <a:t>]</a:t>
                      </a:r>
                      <a:r>
                        <a:rPr lang="en-US" sz="2400" dirty="0">
                          <a:solidFill>
                            <a:srgbClr val="CC7832"/>
                          </a:solidFill>
                          <a:effectLst/>
                        </a:rPr>
                        <a:t>, </a:t>
                      </a:r>
                      <a:r>
                        <a:rPr lang="en-US" sz="2400" dirty="0" err="1">
                          <a:solidFill>
                            <a:srgbClr val="AA4926"/>
                          </a:solidFill>
                          <a:effectLst/>
                        </a:rPr>
                        <a:t>sep</a:t>
                      </a:r>
                      <a:r>
                        <a:rPr lang="en-US" sz="2400" dirty="0">
                          <a:solidFill>
                            <a:srgbClr val="AA4926"/>
                          </a:solidFill>
                          <a:effectLst/>
                        </a:rPr>
                        <a:t> </a:t>
                      </a:r>
                      <a:r>
                        <a:rPr lang="en-US" sz="2400" dirty="0"/>
                        <a:t>= </a:t>
                      </a:r>
                      <a:r>
                        <a:rPr lang="en-US" sz="2400" dirty="0">
                          <a:solidFill>
                            <a:srgbClr val="6A8759"/>
                          </a:solidFill>
                          <a:effectLst/>
                        </a:rPr>
                        <a:t>' '</a:t>
                      </a:r>
                      <a:r>
                        <a:rPr lang="en-US" sz="2400" dirty="0">
                          <a:solidFill>
                            <a:srgbClr val="CC7832"/>
                          </a:solidFill>
                          <a:effectLst/>
                        </a:rPr>
                        <a:t>, </a:t>
                      </a:r>
                      <a:r>
                        <a:rPr lang="en-US" sz="2400" dirty="0">
                          <a:solidFill>
                            <a:srgbClr val="AA4926"/>
                          </a:solidFill>
                          <a:effectLst/>
                        </a:rPr>
                        <a:t>end</a:t>
                      </a:r>
                      <a:r>
                        <a:rPr lang="en-US" sz="2400" dirty="0"/>
                        <a:t>= </a:t>
                      </a:r>
                      <a:r>
                        <a:rPr lang="en-US" sz="2400" dirty="0">
                          <a:solidFill>
                            <a:srgbClr val="6A8759"/>
                          </a:solidFill>
                          <a:effectLst/>
                        </a:rPr>
                        <a:t>' '</a:t>
                      </a:r>
                      <a:r>
                        <a:rPr lang="en-US" sz="2400" dirty="0"/>
                        <a:t>)</a:t>
                      </a:r>
                      <a:br>
                        <a:rPr lang="en-US" sz="2400" dirty="0"/>
                      </a:br>
                      <a:r>
                        <a:rPr lang="en-US" sz="2400" dirty="0"/>
                        <a:t>            </a:t>
                      </a:r>
                      <a:r>
                        <a:rPr lang="en-US" sz="2400" dirty="0">
                          <a:solidFill>
                            <a:srgbClr val="CC7832"/>
                          </a:solidFill>
                          <a:effectLst/>
                        </a:rPr>
                        <a:t>else</a:t>
                      </a:r>
                      <a:r>
                        <a:rPr lang="en-US" sz="2400" dirty="0"/>
                        <a:t>:</a:t>
                      </a:r>
                      <a:br>
                        <a:rPr lang="en-US" sz="2400" dirty="0"/>
                      </a:br>
                      <a:r>
                        <a:rPr lang="en-US" sz="2400" dirty="0"/>
                        <a:t>                </a:t>
                      </a:r>
                      <a:r>
                        <a:rPr lang="en-US" sz="2400" dirty="0">
                          <a:solidFill>
                            <a:srgbClr val="CC7832"/>
                          </a:solidFill>
                          <a:effectLst/>
                        </a:rPr>
                        <a:t>if </a:t>
                      </a:r>
                      <a:r>
                        <a:rPr lang="en-US" sz="2400" dirty="0">
                          <a:solidFill>
                            <a:srgbClr val="94558D"/>
                          </a:solidFill>
                          <a:effectLst/>
                        </a:rPr>
                        <a:t>self</a:t>
                      </a:r>
                      <a:r>
                        <a:rPr lang="en-US" sz="2400" dirty="0"/>
                        <a:t>._</a:t>
                      </a:r>
                      <a:r>
                        <a:rPr lang="en-US" sz="2400" dirty="0" err="1"/>
                        <a:t>startCell.row</a:t>
                      </a:r>
                      <a:r>
                        <a:rPr lang="en-US" sz="2400" dirty="0"/>
                        <a:t> == r </a:t>
                      </a:r>
                      <a:r>
                        <a:rPr lang="en-US" sz="2400" dirty="0">
                          <a:solidFill>
                            <a:srgbClr val="CC7832"/>
                          </a:solidFill>
                          <a:effectLst/>
                        </a:rPr>
                        <a:t>and </a:t>
                      </a:r>
                      <a:r>
                        <a:rPr lang="en-US" sz="2400" dirty="0">
                          <a:solidFill>
                            <a:srgbClr val="94558D"/>
                          </a:solidFill>
                          <a:effectLst/>
                        </a:rPr>
                        <a:t>self</a:t>
                      </a:r>
                      <a:r>
                        <a:rPr lang="en-US" sz="2400" dirty="0"/>
                        <a:t>._</a:t>
                      </a:r>
                      <a:r>
                        <a:rPr lang="en-US" sz="2400" dirty="0" err="1"/>
                        <a:t>startCell.col</a:t>
                      </a:r>
                      <a:r>
                        <a:rPr lang="en-US" sz="2400" dirty="0"/>
                        <a:t> == c:</a:t>
                      </a:r>
                      <a:br>
                        <a:rPr lang="en-US" sz="2400" dirty="0"/>
                      </a:br>
                      <a:r>
                        <a:rPr lang="en-US" sz="2400" dirty="0"/>
                        <a:t>                    </a:t>
                      </a:r>
                      <a:r>
                        <a:rPr lang="en-US" sz="2400" dirty="0">
                          <a:solidFill>
                            <a:srgbClr val="8888C6"/>
                          </a:solidFill>
                          <a:effectLst/>
                        </a:rPr>
                        <a:t>print</a:t>
                      </a:r>
                      <a:r>
                        <a:rPr lang="en-US" sz="2400" dirty="0"/>
                        <a:t>(</a:t>
                      </a:r>
                      <a:r>
                        <a:rPr lang="en-US" sz="2400" dirty="0">
                          <a:solidFill>
                            <a:srgbClr val="6A8759"/>
                          </a:solidFill>
                          <a:effectLst/>
                        </a:rPr>
                        <a:t>'s'</a:t>
                      </a:r>
                      <a:r>
                        <a:rPr lang="en-US" sz="2400" dirty="0">
                          <a:solidFill>
                            <a:srgbClr val="CC7832"/>
                          </a:solidFill>
                          <a:effectLst/>
                        </a:rPr>
                        <a:t>, </a:t>
                      </a:r>
                      <a:r>
                        <a:rPr lang="en-US" sz="2400" dirty="0" err="1">
                          <a:solidFill>
                            <a:srgbClr val="AA4926"/>
                          </a:solidFill>
                          <a:effectLst/>
                        </a:rPr>
                        <a:t>sep</a:t>
                      </a:r>
                      <a:r>
                        <a:rPr lang="en-US" sz="2400" dirty="0">
                          <a:solidFill>
                            <a:srgbClr val="AA4926"/>
                          </a:solidFill>
                          <a:effectLst/>
                        </a:rPr>
                        <a:t> </a:t>
                      </a:r>
                      <a:r>
                        <a:rPr lang="en-US" sz="2400" dirty="0"/>
                        <a:t>= </a:t>
                      </a:r>
                      <a:r>
                        <a:rPr lang="en-US" sz="2400" dirty="0">
                          <a:solidFill>
                            <a:srgbClr val="6A8759"/>
                          </a:solidFill>
                          <a:effectLst/>
                        </a:rPr>
                        <a:t>' '</a:t>
                      </a:r>
                      <a:r>
                        <a:rPr lang="en-US" sz="2400" dirty="0">
                          <a:solidFill>
                            <a:srgbClr val="CC7832"/>
                          </a:solidFill>
                          <a:effectLst/>
                        </a:rPr>
                        <a:t>, </a:t>
                      </a:r>
                      <a:r>
                        <a:rPr lang="en-US" sz="2400" dirty="0">
                          <a:solidFill>
                            <a:srgbClr val="AA4926"/>
                          </a:solidFill>
                          <a:effectLst/>
                        </a:rPr>
                        <a:t>end </a:t>
                      </a:r>
                      <a:r>
                        <a:rPr lang="en-US" sz="2400" dirty="0"/>
                        <a:t>= </a:t>
                      </a:r>
                      <a:r>
                        <a:rPr lang="en-US" sz="2400" dirty="0">
                          <a:solidFill>
                            <a:srgbClr val="6A8759"/>
                          </a:solidFill>
                          <a:effectLst/>
                        </a:rPr>
                        <a:t>' '</a:t>
                      </a:r>
                      <a:r>
                        <a:rPr lang="en-US" sz="2400" dirty="0"/>
                        <a:t>)</a:t>
                      </a:r>
                      <a:br>
                        <a:rPr lang="en-US" sz="2400" dirty="0"/>
                      </a:br>
                      <a:r>
                        <a:rPr lang="en-US" sz="2400" dirty="0"/>
                        <a:t>                </a:t>
                      </a:r>
                      <a:r>
                        <a:rPr lang="en-US" sz="2400" dirty="0" err="1">
                          <a:solidFill>
                            <a:srgbClr val="CC7832"/>
                          </a:solidFill>
                          <a:effectLst/>
                        </a:rPr>
                        <a:t>elif</a:t>
                      </a:r>
                      <a:r>
                        <a:rPr lang="en-US" sz="2400" dirty="0">
                          <a:solidFill>
                            <a:srgbClr val="CC7832"/>
                          </a:solidFill>
                          <a:effectLst/>
                        </a:rPr>
                        <a:t> </a:t>
                      </a:r>
                      <a:r>
                        <a:rPr lang="en-US" sz="2400" dirty="0">
                          <a:solidFill>
                            <a:srgbClr val="94558D"/>
                          </a:solidFill>
                          <a:effectLst/>
                        </a:rPr>
                        <a:t>self</a:t>
                      </a:r>
                      <a:r>
                        <a:rPr lang="en-US" sz="2400" dirty="0"/>
                        <a:t>._</a:t>
                      </a:r>
                      <a:r>
                        <a:rPr lang="en-US" sz="2400" dirty="0" err="1"/>
                        <a:t>exitCell.row</a:t>
                      </a:r>
                      <a:r>
                        <a:rPr lang="en-US" sz="2400" dirty="0"/>
                        <a:t> == r </a:t>
                      </a:r>
                      <a:r>
                        <a:rPr lang="en-US" sz="2400" dirty="0">
                          <a:solidFill>
                            <a:srgbClr val="CC7832"/>
                          </a:solidFill>
                          <a:effectLst/>
                        </a:rPr>
                        <a:t>and </a:t>
                      </a:r>
                      <a:r>
                        <a:rPr lang="en-US" sz="2400" dirty="0">
                          <a:solidFill>
                            <a:srgbClr val="94558D"/>
                          </a:solidFill>
                          <a:effectLst/>
                        </a:rPr>
                        <a:t>self</a:t>
                      </a:r>
                      <a:r>
                        <a:rPr lang="en-US" sz="2400" dirty="0"/>
                        <a:t>._</a:t>
                      </a:r>
                      <a:r>
                        <a:rPr lang="en-US" sz="2400" dirty="0" err="1"/>
                        <a:t>exitCell.col</a:t>
                      </a:r>
                      <a:r>
                        <a:rPr lang="en-US" sz="2400" dirty="0"/>
                        <a:t> == c:</a:t>
                      </a:r>
                      <a:br>
                        <a:rPr lang="en-US" sz="2400" dirty="0"/>
                      </a:br>
                      <a:r>
                        <a:rPr lang="en-US" sz="2400" dirty="0"/>
                        <a:t>                     </a:t>
                      </a:r>
                      <a:r>
                        <a:rPr lang="en-US" sz="2400" dirty="0">
                          <a:solidFill>
                            <a:srgbClr val="8888C6"/>
                          </a:solidFill>
                          <a:effectLst/>
                        </a:rPr>
                        <a:t>print</a:t>
                      </a:r>
                      <a:r>
                        <a:rPr lang="en-US" sz="2400" dirty="0"/>
                        <a:t>(</a:t>
                      </a:r>
                      <a:r>
                        <a:rPr lang="en-US" sz="2400" dirty="0">
                          <a:solidFill>
                            <a:srgbClr val="6A8759"/>
                          </a:solidFill>
                          <a:effectLst/>
                        </a:rPr>
                        <a:t>'e'</a:t>
                      </a:r>
                      <a:r>
                        <a:rPr lang="en-US" sz="2400" dirty="0">
                          <a:solidFill>
                            <a:srgbClr val="CC7832"/>
                          </a:solidFill>
                          <a:effectLst/>
                        </a:rPr>
                        <a:t>, </a:t>
                      </a:r>
                      <a:r>
                        <a:rPr lang="en-US" sz="2400" dirty="0" err="1">
                          <a:solidFill>
                            <a:srgbClr val="AA4926"/>
                          </a:solidFill>
                          <a:effectLst/>
                        </a:rPr>
                        <a:t>sep</a:t>
                      </a:r>
                      <a:r>
                        <a:rPr lang="en-US" sz="2400" dirty="0">
                          <a:solidFill>
                            <a:srgbClr val="AA4926"/>
                          </a:solidFill>
                          <a:effectLst/>
                        </a:rPr>
                        <a:t> </a:t>
                      </a:r>
                      <a:r>
                        <a:rPr lang="en-US" sz="2400" dirty="0"/>
                        <a:t>= </a:t>
                      </a:r>
                      <a:r>
                        <a:rPr lang="en-US" sz="2400" dirty="0">
                          <a:solidFill>
                            <a:srgbClr val="6A8759"/>
                          </a:solidFill>
                          <a:effectLst/>
                        </a:rPr>
                        <a:t>' '</a:t>
                      </a:r>
                      <a:r>
                        <a:rPr lang="en-US" sz="2400" dirty="0">
                          <a:solidFill>
                            <a:srgbClr val="CC7832"/>
                          </a:solidFill>
                          <a:effectLst/>
                        </a:rPr>
                        <a:t>, </a:t>
                      </a:r>
                      <a:r>
                        <a:rPr lang="en-US" sz="2400" dirty="0">
                          <a:solidFill>
                            <a:srgbClr val="AA4926"/>
                          </a:solidFill>
                          <a:effectLst/>
                        </a:rPr>
                        <a:t>end </a:t>
                      </a:r>
                      <a:r>
                        <a:rPr lang="en-US" sz="2400" dirty="0"/>
                        <a:t>= </a:t>
                      </a:r>
                      <a:r>
                        <a:rPr lang="en-US" sz="2400" dirty="0">
                          <a:solidFill>
                            <a:srgbClr val="6A8759"/>
                          </a:solidFill>
                          <a:effectLst/>
                        </a:rPr>
                        <a:t>' '</a:t>
                      </a:r>
                      <a:r>
                        <a:rPr lang="en-US" sz="2400" dirty="0"/>
                        <a:t>)</a:t>
                      </a:r>
                      <a:br>
                        <a:rPr lang="en-US" sz="2400" dirty="0"/>
                      </a:br>
                      <a:r>
                        <a:rPr lang="en-US" sz="2400" dirty="0"/>
                        <a:t>                </a:t>
                      </a:r>
                      <a:r>
                        <a:rPr lang="en-US" sz="2400" dirty="0">
                          <a:solidFill>
                            <a:srgbClr val="CC7832"/>
                          </a:solidFill>
                          <a:effectLst/>
                        </a:rPr>
                        <a:t>else</a:t>
                      </a:r>
                      <a:r>
                        <a:rPr lang="en-US" sz="2400" dirty="0"/>
                        <a:t>:</a:t>
                      </a:r>
                      <a:br>
                        <a:rPr lang="en-US" sz="2400" dirty="0"/>
                      </a:br>
                      <a:r>
                        <a:rPr lang="en-US" sz="2400" dirty="0"/>
                        <a:t>                    </a:t>
                      </a:r>
                      <a:r>
                        <a:rPr lang="en-US" sz="2400" dirty="0">
                          <a:solidFill>
                            <a:srgbClr val="8888C6"/>
                          </a:solidFill>
                          <a:effectLst/>
                        </a:rPr>
                        <a:t>print</a:t>
                      </a:r>
                      <a:r>
                        <a:rPr lang="en-US" sz="2400" dirty="0"/>
                        <a:t>(</a:t>
                      </a:r>
                      <a:r>
                        <a:rPr lang="en-US" sz="2400" dirty="0">
                          <a:solidFill>
                            <a:srgbClr val="6A8759"/>
                          </a:solidFill>
                          <a:effectLst/>
                        </a:rPr>
                        <a:t>'.'</a:t>
                      </a:r>
                      <a:r>
                        <a:rPr lang="en-US" sz="2400" dirty="0">
                          <a:solidFill>
                            <a:srgbClr val="CC7832"/>
                          </a:solidFill>
                          <a:effectLst/>
                        </a:rPr>
                        <a:t>, </a:t>
                      </a:r>
                      <a:r>
                        <a:rPr lang="en-US" sz="2400" dirty="0" err="1">
                          <a:solidFill>
                            <a:srgbClr val="AA4926"/>
                          </a:solidFill>
                          <a:effectLst/>
                        </a:rPr>
                        <a:t>sep</a:t>
                      </a:r>
                      <a:r>
                        <a:rPr lang="en-US" sz="2400" dirty="0">
                          <a:solidFill>
                            <a:srgbClr val="AA4926"/>
                          </a:solidFill>
                          <a:effectLst/>
                        </a:rPr>
                        <a:t> </a:t>
                      </a:r>
                      <a:r>
                        <a:rPr lang="en-US" sz="2400" dirty="0"/>
                        <a:t>= </a:t>
                      </a:r>
                      <a:r>
                        <a:rPr lang="en-US" sz="2400" dirty="0">
                          <a:solidFill>
                            <a:srgbClr val="6A8759"/>
                          </a:solidFill>
                          <a:effectLst/>
                        </a:rPr>
                        <a:t>' '</a:t>
                      </a:r>
                      <a:r>
                        <a:rPr lang="en-US" sz="2400" dirty="0">
                          <a:solidFill>
                            <a:srgbClr val="CC7832"/>
                          </a:solidFill>
                          <a:effectLst/>
                        </a:rPr>
                        <a:t>, </a:t>
                      </a:r>
                      <a:r>
                        <a:rPr lang="en-US" sz="2400" dirty="0">
                          <a:solidFill>
                            <a:srgbClr val="AA4926"/>
                          </a:solidFill>
                          <a:effectLst/>
                        </a:rPr>
                        <a:t>end </a:t>
                      </a:r>
                      <a:r>
                        <a:rPr lang="en-US" sz="2400" dirty="0"/>
                        <a:t>= </a:t>
                      </a:r>
                      <a:r>
                        <a:rPr lang="en-US" sz="2400" dirty="0">
                          <a:solidFill>
                            <a:srgbClr val="6A8759"/>
                          </a:solidFill>
                          <a:effectLst/>
                        </a:rPr>
                        <a:t>' '</a:t>
                      </a:r>
                      <a:r>
                        <a:rPr lang="en-US" sz="2400" dirty="0"/>
                        <a:t>)</a:t>
                      </a:r>
                      <a:br>
                        <a:rPr lang="en-US" sz="2400" dirty="0"/>
                      </a:br>
                      <a:r>
                        <a:rPr lang="en-US" sz="2400" dirty="0"/>
                        <a:t>        </a:t>
                      </a:r>
                      <a:r>
                        <a:rPr lang="en-US" sz="2400" dirty="0">
                          <a:solidFill>
                            <a:srgbClr val="8888C6"/>
                          </a:solidFill>
                          <a:effectLst/>
                        </a:rPr>
                        <a:t>print </a:t>
                      </a:r>
                      <a:r>
                        <a:rPr lang="en-US" sz="2400" dirty="0"/>
                        <a:t>(</a:t>
                      </a:r>
                      <a:r>
                        <a:rPr lang="en-US" sz="2400" dirty="0">
                          <a:solidFill>
                            <a:srgbClr val="6A8759"/>
                          </a:solidFill>
                          <a:effectLst/>
                        </a:rPr>
                        <a:t>'</a:t>
                      </a:r>
                      <a:r>
                        <a:rPr lang="en-US" sz="2400" dirty="0">
                          <a:solidFill>
                            <a:srgbClr val="CC7832"/>
                          </a:solidFill>
                          <a:effectLst/>
                        </a:rPr>
                        <a:t>\n</a:t>
                      </a:r>
                      <a:r>
                        <a:rPr lang="en-US" sz="2400" dirty="0">
                          <a:solidFill>
                            <a:srgbClr val="6A8759"/>
                          </a:solidFill>
                          <a:effectLst/>
                        </a:rPr>
                        <a:t>'</a:t>
                      </a:r>
                      <a:r>
                        <a:rPr lang="en-US" sz="2400" dirty="0"/>
                        <a:t>)</a:t>
                      </a:r>
                      <a:br>
                        <a:rPr lang="en-US" sz="2400" dirty="0"/>
                      </a:br>
                      <a:r>
                        <a:rPr lang="en-US" sz="2400" dirty="0"/>
                        <a:t>    </a:t>
                      </a:r>
                      <a:r>
                        <a:rPr lang="en-US" sz="2400" dirty="0">
                          <a:solidFill>
                            <a:srgbClr val="8888C6"/>
                          </a:solidFill>
                          <a:effectLst/>
                        </a:rPr>
                        <a:t>print </a:t>
                      </a:r>
                      <a:r>
                        <a:rPr lang="en-US" sz="2400" dirty="0"/>
                        <a:t>(</a:t>
                      </a:r>
                      <a:r>
                        <a:rPr lang="en-US" sz="2400" dirty="0">
                          <a:solidFill>
                            <a:srgbClr val="6A8759"/>
                          </a:solidFill>
                          <a:effectLst/>
                        </a:rPr>
                        <a:t>"--------------------------"</a:t>
                      </a:r>
                      <a:r>
                        <a:rPr lang="en-US" sz="2400" dirty="0"/>
                        <a:t>)</a:t>
                      </a:r>
                    </a:p>
                  </a:txBody>
                  <a:tcPr/>
                </a:tc>
                <a:extLst>
                  <a:ext uri="{0D108BD9-81ED-4DB2-BD59-A6C34878D82A}">
                    <a16:rowId xmlns:a16="http://schemas.microsoft.com/office/drawing/2014/main" val="3507337767"/>
                  </a:ext>
                </a:extLst>
              </a:tr>
            </a:tbl>
          </a:graphicData>
        </a:graphic>
      </p:graphicFrame>
    </p:spTree>
    <p:extLst>
      <p:ext uri="{BB962C8B-B14F-4D97-AF65-F5344CB8AC3E}">
        <p14:creationId xmlns:p14="http://schemas.microsoft.com/office/powerpoint/2010/main" val="358681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4980-3B7D-4175-AD18-0A3EE7DC8586}"/>
              </a:ext>
            </a:extLst>
          </p:cNvPr>
          <p:cNvSpPr>
            <a:spLocks noGrp="1"/>
          </p:cNvSpPr>
          <p:nvPr>
            <p:ph type="title"/>
          </p:nvPr>
        </p:nvSpPr>
        <p:spPr/>
        <p:txBody>
          <a:bodyPr/>
          <a:lstStyle/>
          <a:p>
            <a:r>
              <a:rPr lang="en-US" dirty="0"/>
              <a:t>Implementing the Stack - Using a Python List</a:t>
            </a:r>
          </a:p>
        </p:txBody>
      </p:sp>
      <p:sp>
        <p:nvSpPr>
          <p:cNvPr id="3" name="Content Placeholder 2">
            <a:extLst>
              <a:ext uri="{FF2B5EF4-FFF2-40B4-BE49-F238E27FC236}">
                <a16:creationId xmlns:a16="http://schemas.microsoft.com/office/drawing/2014/main" id="{95CFF57E-FBF2-444E-8A49-CD97630EECCF}"/>
              </a:ext>
            </a:extLst>
          </p:cNvPr>
          <p:cNvSpPr>
            <a:spLocks noGrp="1"/>
          </p:cNvSpPr>
          <p:nvPr>
            <p:ph idx="1"/>
          </p:nvPr>
        </p:nvSpPr>
        <p:spPr/>
        <p:txBody>
          <a:bodyPr>
            <a:normAutofit lnSpcReduction="10000"/>
          </a:bodyPr>
          <a:lstStyle/>
          <a:p>
            <a:r>
              <a:rPr lang="en-US" dirty="0"/>
              <a:t>The Python list-based implementation of the Stack ADT is the easiest to implement.</a:t>
            </a:r>
          </a:p>
          <a:p>
            <a:r>
              <a:rPr lang="en-US" dirty="0"/>
              <a:t>The end of the list represent the top of the stack and the front represent the base.</a:t>
            </a:r>
          </a:p>
          <a:p>
            <a:r>
              <a:rPr lang="en-US" dirty="0"/>
              <a:t>As the stack grows, items are appended to the end of the list and when items are popped, they are removed from the same end.</a:t>
            </a:r>
          </a:p>
          <a:p>
            <a:r>
              <a:rPr lang="en-US" dirty="0"/>
              <a:t>The </a:t>
            </a:r>
            <a:r>
              <a:rPr lang="en-US" dirty="0">
                <a:solidFill>
                  <a:srgbClr val="FF0000"/>
                </a:solidFill>
              </a:rPr>
              <a:t>peek() </a:t>
            </a:r>
            <a:r>
              <a:rPr lang="en-US" dirty="0"/>
              <a:t>and </a:t>
            </a:r>
            <a:r>
              <a:rPr lang="en-US" dirty="0">
                <a:solidFill>
                  <a:srgbClr val="FF0000"/>
                </a:solidFill>
              </a:rPr>
              <a:t>pop()</a:t>
            </a:r>
            <a:r>
              <a:rPr lang="en-US" dirty="0"/>
              <a:t> operations can only be used with a </a:t>
            </a:r>
            <a:r>
              <a:rPr lang="en-US" dirty="0">
                <a:solidFill>
                  <a:srgbClr val="FF0000"/>
                </a:solidFill>
              </a:rPr>
              <a:t>non-empty</a:t>
            </a:r>
            <a:r>
              <a:rPr lang="en-US" dirty="0"/>
              <a:t> stack since you cannot remove or peek at something that is not there.</a:t>
            </a:r>
          </a:p>
          <a:p>
            <a:r>
              <a:rPr lang="en-US" dirty="0"/>
              <a:t>The </a:t>
            </a:r>
            <a:r>
              <a:rPr lang="en-US" dirty="0">
                <a:solidFill>
                  <a:srgbClr val="FF0000"/>
                </a:solidFill>
              </a:rPr>
              <a:t>peek()</a:t>
            </a:r>
            <a:r>
              <a:rPr lang="en-US" dirty="0"/>
              <a:t> method simply returns a reference to the last item in the list.</a:t>
            </a:r>
          </a:p>
          <a:p>
            <a:endParaRPr lang="en-US" dirty="0"/>
          </a:p>
        </p:txBody>
      </p:sp>
      <p:sp>
        <p:nvSpPr>
          <p:cNvPr id="4" name="Slide Number Placeholder 3">
            <a:extLst>
              <a:ext uri="{FF2B5EF4-FFF2-40B4-BE49-F238E27FC236}">
                <a16:creationId xmlns:a16="http://schemas.microsoft.com/office/drawing/2014/main" id="{1E1B1CA5-9F80-4C20-AC23-C761CA6E1F5B}"/>
              </a:ext>
            </a:extLst>
          </p:cNvPr>
          <p:cNvSpPr>
            <a:spLocks noGrp="1"/>
          </p:cNvSpPr>
          <p:nvPr>
            <p:ph type="sldNum" sz="quarter" idx="12"/>
          </p:nvPr>
        </p:nvSpPr>
        <p:spPr/>
        <p:txBody>
          <a:bodyPr/>
          <a:lstStyle/>
          <a:p>
            <a:fld id="{1AD1F45E-4937-46E5-9C1E-39BA4D08C51D}" type="slidenum">
              <a:rPr lang="en-US" smtClean="0"/>
              <a:t>5</a:t>
            </a:fld>
            <a:endParaRPr lang="en-US"/>
          </a:p>
        </p:txBody>
      </p:sp>
    </p:spTree>
    <p:extLst>
      <p:ext uri="{BB962C8B-B14F-4D97-AF65-F5344CB8AC3E}">
        <p14:creationId xmlns:p14="http://schemas.microsoft.com/office/powerpoint/2010/main" val="170139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A43B-6119-46C8-A328-525E6AA59B82}"/>
              </a:ext>
            </a:extLst>
          </p:cNvPr>
          <p:cNvSpPr>
            <a:spLocks noGrp="1"/>
          </p:cNvSpPr>
          <p:nvPr>
            <p:ph type="title"/>
          </p:nvPr>
        </p:nvSpPr>
        <p:spPr/>
        <p:txBody>
          <a:bodyPr/>
          <a:lstStyle/>
          <a:p>
            <a:r>
              <a:rPr lang="en-US" dirty="0"/>
              <a:t>Implementing the Stack - Using a Python List</a:t>
            </a:r>
          </a:p>
        </p:txBody>
      </p:sp>
      <p:sp>
        <p:nvSpPr>
          <p:cNvPr id="4" name="Slide Number Placeholder 3">
            <a:extLst>
              <a:ext uri="{FF2B5EF4-FFF2-40B4-BE49-F238E27FC236}">
                <a16:creationId xmlns:a16="http://schemas.microsoft.com/office/drawing/2014/main" id="{5BD8A366-74D2-4BC2-8A56-B306D2F9157F}"/>
              </a:ext>
            </a:extLst>
          </p:cNvPr>
          <p:cNvSpPr>
            <a:spLocks noGrp="1"/>
          </p:cNvSpPr>
          <p:nvPr>
            <p:ph type="sldNum" sz="quarter" idx="12"/>
          </p:nvPr>
        </p:nvSpPr>
        <p:spPr/>
        <p:txBody>
          <a:bodyPr/>
          <a:lstStyle/>
          <a:p>
            <a:fld id="{1AD1F45E-4937-46E5-9C1E-39BA4D08C51D}" type="slidenum">
              <a:rPr lang="en-US" smtClean="0"/>
              <a:t>6</a:t>
            </a:fld>
            <a:endParaRPr lang="en-US"/>
          </a:p>
        </p:txBody>
      </p:sp>
      <p:grpSp>
        <p:nvGrpSpPr>
          <p:cNvPr id="7" name="Group 4">
            <a:extLst>
              <a:ext uri="{FF2B5EF4-FFF2-40B4-BE49-F238E27FC236}">
                <a16:creationId xmlns:a16="http://schemas.microsoft.com/office/drawing/2014/main" id="{D0C69F26-6560-4C44-9A7D-82A7AD6FD03F}"/>
              </a:ext>
            </a:extLst>
          </p:cNvPr>
          <p:cNvGrpSpPr>
            <a:grpSpLocks noChangeAspect="1"/>
          </p:cNvGrpSpPr>
          <p:nvPr/>
        </p:nvGrpSpPr>
        <p:grpSpPr bwMode="auto">
          <a:xfrm>
            <a:off x="838200" y="1690688"/>
            <a:ext cx="10612438" cy="492125"/>
            <a:chOff x="528" y="1065"/>
            <a:chExt cx="6685" cy="310"/>
          </a:xfrm>
        </p:grpSpPr>
        <p:sp>
          <p:nvSpPr>
            <p:cNvPr id="8" name="AutoShape 3">
              <a:extLst>
                <a:ext uri="{FF2B5EF4-FFF2-40B4-BE49-F238E27FC236}">
                  <a16:creationId xmlns:a16="http://schemas.microsoft.com/office/drawing/2014/main" id="{F27F2C7D-28AE-4D15-B93F-F24522C34A3C}"/>
                </a:ext>
              </a:extLst>
            </p:cNvPr>
            <p:cNvSpPr>
              <a:spLocks noChangeAspect="1" noChangeArrowheads="1" noTextEdit="1"/>
            </p:cNvSpPr>
            <p:nvPr/>
          </p:nvSpPr>
          <p:spPr bwMode="auto">
            <a:xfrm>
              <a:off x="528" y="1065"/>
              <a:ext cx="668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id="{14CFF019-D72F-4982-82C9-367AC560C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65"/>
              <a:ext cx="669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8">
            <a:extLst>
              <a:ext uri="{FF2B5EF4-FFF2-40B4-BE49-F238E27FC236}">
                <a16:creationId xmlns:a16="http://schemas.microsoft.com/office/drawing/2014/main" id="{26F5A67C-5CD5-42E3-A87C-414360EECC80}"/>
              </a:ext>
            </a:extLst>
          </p:cNvPr>
          <p:cNvGrpSpPr>
            <a:grpSpLocks noChangeAspect="1"/>
          </p:cNvGrpSpPr>
          <p:nvPr/>
        </p:nvGrpSpPr>
        <p:grpSpPr bwMode="auto">
          <a:xfrm>
            <a:off x="838200" y="2195513"/>
            <a:ext cx="8347075" cy="4468812"/>
            <a:chOff x="528" y="1383"/>
            <a:chExt cx="5258" cy="2815"/>
          </a:xfrm>
        </p:grpSpPr>
        <p:sp>
          <p:nvSpPr>
            <p:cNvPr id="12" name="AutoShape 7">
              <a:extLst>
                <a:ext uri="{FF2B5EF4-FFF2-40B4-BE49-F238E27FC236}">
                  <a16:creationId xmlns:a16="http://schemas.microsoft.com/office/drawing/2014/main" id="{AEE082C0-B5AD-4D2E-8292-27A13CB894E5}"/>
                </a:ext>
              </a:extLst>
            </p:cNvPr>
            <p:cNvSpPr>
              <a:spLocks noChangeAspect="1" noChangeArrowheads="1" noTextEdit="1"/>
            </p:cNvSpPr>
            <p:nvPr/>
          </p:nvSpPr>
          <p:spPr bwMode="auto">
            <a:xfrm>
              <a:off x="528" y="1383"/>
              <a:ext cx="5258" cy="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a:extLst>
                <a:ext uri="{FF2B5EF4-FFF2-40B4-BE49-F238E27FC236}">
                  <a16:creationId xmlns:a16="http://schemas.microsoft.com/office/drawing/2014/main" id="{78BFEA8F-EC4D-44C6-A5DA-8E3C008D6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383"/>
              <a:ext cx="5266" cy="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7273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A43B-6119-46C8-A328-525E6AA59B82}"/>
              </a:ext>
            </a:extLst>
          </p:cNvPr>
          <p:cNvSpPr>
            <a:spLocks noGrp="1"/>
          </p:cNvSpPr>
          <p:nvPr>
            <p:ph type="title"/>
          </p:nvPr>
        </p:nvSpPr>
        <p:spPr/>
        <p:txBody>
          <a:bodyPr/>
          <a:lstStyle/>
          <a:p>
            <a:r>
              <a:rPr lang="en-US" dirty="0"/>
              <a:t>Implementing the Stack - Using a Python List</a:t>
            </a:r>
          </a:p>
        </p:txBody>
      </p:sp>
      <p:sp>
        <p:nvSpPr>
          <p:cNvPr id="4" name="Slide Number Placeholder 3">
            <a:extLst>
              <a:ext uri="{FF2B5EF4-FFF2-40B4-BE49-F238E27FC236}">
                <a16:creationId xmlns:a16="http://schemas.microsoft.com/office/drawing/2014/main" id="{5BD8A366-74D2-4BC2-8A56-B306D2F9157F}"/>
              </a:ext>
            </a:extLst>
          </p:cNvPr>
          <p:cNvSpPr>
            <a:spLocks noGrp="1"/>
          </p:cNvSpPr>
          <p:nvPr>
            <p:ph type="sldNum" sz="quarter" idx="12"/>
          </p:nvPr>
        </p:nvSpPr>
        <p:spPr/>
        <p:txBody>
          <a:bodyPr/>
          <a:lstStyle/>
          <a:p>
            <a:fld id="{1AD1F45E-4937-46E5-9C1E-39BA4D08C51D}" type="slidenum">
              <a:rPr lang="en-US" smtClean="0"/>
              <a:t>7</a:t>
            </a:fld>
            <a:endParaRPr lang="en-US"/>
          </a:p>
        </p:txBody>
      </p:sp>
      <p:grpSp>
        <p:nvGrpSpPr>
          <p:cNvPr id="7" name="Group 4">
            <a:extLst>
              <a:ext uri="{FF2B5EF4-FFF2-40B4-BE49-F238E27FC236}">
                <a16:creationId xmlns:a16="http://schemas.microsoft.com/office/drawing/2014/main" id="{D0C69F26-6560-4C44-9A7D-82A7AD6FD03F}"/>
              </a:ext>
            </a:extLst>
          </p:cNvPr>
          <p:cNvGrpSpPr>
            <a:grpSpLocks noChangeAspect="1"/>
          </p:cNvGrpSpPr>
          <p:nvPr/>
        </p:nvGrpSpPr>
        <p:grpSpPr bwMode="auto">
          <a:xfrm>
            <a:off x="838200" y="1690688"/>
            <a:ext cx="10612438" cy="492125"/>
            <a:chOff x="528" y="1065"/>
            <a:chExt cx="6685" cy="310"/>
          </a:xfrm>
        </p:grpSpPr>
        <p:sp>
          <p:nvSpPr>
            <p:cNvPr id="8" name="AutoShape 3">
              <a:extLst>
                <a:ext uri="{FF2B5EF4-FFF2-40B4-BE49-F238E27FC236}">
                  <a16:creationId xmlns:a16="http://schemas.microsoft.com/office/drawing/2014/main" id="{F27F2C7D-28AE-4D15-B93F-F24522C34A3C}"/>
                </a:ext>
              </a:extLst>
            </p:cNvPr>
            <p:cNvSpPr>
              <a:spLocks noChangeAspect="1" noChangeArrowheads="1" noTextEdit="1"/>
            </p:cNvSpPr>
            <p:nvPr/>
          </p:nvSpPr>
          <p:spPr bwMode="auto">
            <a:xfrm>
              <a:off x="528" y="1065"/>
              <a:ext cx="668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id="{14CFF019-D72F-4982-82C9-367AC560C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65"/>
              <a:ext cx="669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id="{F0850472-56CB-48D9-96AA-1838889F1734}"/>
              </a:ext>
            </a:extLst>
          </p:cNvPr>
          <p:cNvGrpSpPr>
            <a:grpSpLocks noChangeAspect="1"/>
          </p:cNvGrpSpPr>
          <p:nvPr/>
        </p:nvGrpSpPr>
        <p:grpSpPr bwMode="auto">
          <a:xfrm>
            <a:off x="838200" y="2195514"/>
            <a:ext cx="8155675" cy="2333646"/>
            <a:chOff x="528" y="1383"/>
            <a:chExt cx="6074" cy="1738"/>
          </a:xfrm>
        </p:grpSpPr>
        <p:sp>
          <p:nvSpPr>
            <p:cNvPr id="9" name="AutoShape 3">
              <a:extLst>
                <a:ext uri="{FF2B5EF4-FFF2-40B4-BE49-F238E27FC236}">
                  <a16:creationId xmlns:a16="http://schemas.microsoft.com/office/drawing/2014/main" id="{B78D8B09-CD36-47E5-B6E2-88D6CA9C4381}"/>
                </a:ext>
              </a:extLst>
            </p:cNvPr>
            <p:cNvSpPr>
              <a:spLocks noChangeAspect="1" noChangeArrowheads="1" noTextEdit="1"/>
            </p:cNvSpPr>
            <p:nvPr/>
          </p:nvSpPr>
          <p:spPr bwMode="auto">
            <a:xfrm>
              <a:off x="528" y="1383"/>
              <a:ext cx="6074"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id="{80B54745-638E-4594-B7AF-35B34287E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383"/>
              <a:ext cx="6082" cy="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1656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4E7C-DFC8-842D-D5ED-B8CD8F37A541}"/>
              </a:ext>
            </a:extLst>
          </p:cNvPr>
          <p:cNvSpPr>
            <a:spLocks noGrp="1"/>
          </p:cNvSpPr>
          <p:nvPr>
            <p:ph type="title"/>
          </p:nvPr>
        </p:nvSpPr>
        <p:spPr/>
        <p:txBody>
          <a:bodyPr/>
          <a:lstStyle/>
          <a:p>
            <a:r>
              <a:rPr lang="en-US" dirty="0"/>
              <a:t>Implementing the Stack - Using a Linked List</a:t>
            </a:r>
          </a:p>
        </p:txBody>
      </p:sp>
      <p:sp>
        <p:nvSpPr>
          <p:cNvPr id="3" name="Slide Number Placeholder 2">
            <a:extLst>
              <a:ext uri="{FF2B5EF4-FFF2-40B4-BE49-F238E27FC236}">
                <a16:creationId xmlns:a16="http://schemas.microsoft.com/office/drawing/2014/main" id="{90D82EF3-0C55-433C-2750-9F304B96898E}"/>
              </a:ext>
            </a:extLst>
          </p:cNvPr>
          <p:cNvSpPr>
            <a:spLocks noGrp="1"/>
          </p:cNvSpPr>
          <p:nvPr>
            <p:ph type="sldNum" sz="quarter" idx="12"/>
          </p:nvPr>
        </p:nvSpPr>
        <p:spPr/>
        <p:txBody>
          <a:bodyPr/>
          <a:lstStyle/>
          <a:p>
            <a:fld id="{1AD1F45E-4937-46E5-9C1E-39BA4D08C51D}" type="slidenum">
              <a:rPr lang="en-US" smtClean="0"/>
              <a:t>8</a:t>
            </a:fld>
            <a:endParaRPr lang="en-US"/>
          </a:p>
        </p:txBody>
      </p:sp>
      <p:pic>
        <p:nvPicPr>
          <p:cNvPr id="5" name="Picture 4">
            <a:extLst>
              <a:ext uri="{FF2B5EF4-FFF2-40B4-BE49-F238E27FC236}">
                <a16:creationId xmlns:a16="http://schemas.microsoft.com/office/drawing/2014/main" id="{B5CEF48F-D671-E3EC-F302-D9E60C70176A}"/>
              </a:ext>
            </a:extLst>
          </p:cNvPr>
          <p:cNvPicPr>
            <a:picLocks noChangeAspect="1"/>
          </p:cNvPicPr>
          <p:nvPr/>
        </p:nvPicPr>
        <p:blipFill>
          <a:blip r:embed="rId2">
            <a:lum bright="-20000" contrast="40000"/>
          </a:blip>
          <a:stretch>
            <a:fillRect/>
          </a:stretch>
        </p:blipFill>
        <p:spPr>
          <a:xfrm>
            <a:off x="2301041" y="1690688"/>
            <a:ext cx="7589917" cy="1576959"/>
          </a:xfrm>
          <a:prstGeom prst="rect">
            <a:avLst/>
          </a:prstGeom>
        </p:spPr>
      </p:pic>
      <p:pic>
        <p:nvPicPr>
          <p:cNvPr id="7" name="Picture 6">
            <a:extLst>
              <a:ext uri="{FF2B5EF4-FFF2-40B4-BE49-F238E27FC236}">
                <a16:creationId xmlns:a16="http://schemas.microsoft.com/office/drawing/2014/main" id="{FF7C726F-365E-45A0-9689-56A0C653E973}"/>
              </a:ext>
            </a:extLst>
          </p:cNvPr>
          <p:cNvPicPr>
            <a:picLocks noChangeAspect="1"/>
          </p:cNvPicPr>
          <p:nvPr/>
        </p:nvPicPr>
        <p:blipFill>
          <a:blip r:embed="rId3">
            <a:lum bright="-20000" contrast="40000"/>
          </a:blip>
          <a:stretch>
            <a:fillRect/>
          </a:stretch>
        </p:blipFill>
        <p:spPr>
          <a:xfrm>
            <a:off x="2681343" y="3306372"/>
            <a:ext cx="6829311" cy="3232540"/>
          </a:xfrm>
          <a:prstGeom prst="rect">
            <a:avLst/>
          </a:prstGeom>
        </p:spPr>
      </p:pic>
    </p:spTree>
    <p:extLst>
      <p:ext uri="{BB962C8B-B14F-4D97-AF65-F5344CB8AC3E}">
        <p14:creationId xmlns:p14="http://schemas.microsoft.com/office/powerpoint/2010/main" val="120254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A43B-6119-46C8-A328-525E6AA59B82}"/>
              </a:ext>
            </a:extLst>
          </p:cNvPr>
          <p:cNvSpPr>
            <a:spLocks noGrp="1"/>
          </p:cNvSpPr>
          <p:nvPr>
            <p:ph type="title"/>
          </p:nvPr>
        </p:nvSpPr>
        <p:spPr/>
        <p:txBody>
          <a:bodyPr/>
          <a:lstStyle/>
          <a:p>
            <a:r>
              <a:rPr lang="en-US" dirty="0"/>
              <a:t>Implementing the Stack - Using a Linked List</a:t>
            </a:r>
          </a:p>
        </p:txBody>
      </p:sp>
      <p:sp>
        <p:nvSpPr>
          <p:cNvPr id="4" name="Slide Number Placeholder 3">
            <a:extLst>
              <a:ext uri="{FF2B5EF4-FFF2-40B4-BE49-F238E27FC236}">
                <a16:creationId xmlns:a16="http://schemas.microsoft.com/office/drawing/2014/main" id="{5BD8A366-74D2-4BC2-8A56-B306D2F9157F}"/>
              </a:ext>
            </a:extLst>
          </p:cNvPr>
          <p:cNvSpPr>
            <a:spLocks noGrp="1"/>
          </p:cNvSpPr>
          <p:nvPr>
            <p:ph type="sldNum" sz="quarter" idx="12"/>
          </p:nvPr>
        </p:nvSpPr>
        <p:spPr/>
        <p:txBody>
          <a:bodyPr/>
          <a:lstStyle/>
          <a:p>
            <a:fld id="{1AD1F45E-4937-46E5-9C1E-39BA4D08C51D}" type="slidenum">
              <a:rPr lang="en-US" smtClean="0"/>
              <a:t>9</a:t>
            </a:fld>
            <a:endParaRPr lang="en-US"/>
          </a:p>
        </p:txBody>
      </p:sp>
      <p:grpSp>
        <p:nvGrpSpPr>
          <p:cNvPr id="11" name="Group 4">
            <a:extLst>
              <a:ext uri="{FF2B5EF4-FFF2-40B4-BE49-F238E27FC236}">
                <a16:creationId xmlns:a16="http://schemas.microsoft.com/office/drawing/2014/main" id="{21E93FC9-42FE-436D-B115-91F91772F5C1}"/>
              </a:ext>
            </a:extLst>
          </p:cNvPr>
          <p:cNvGrpSpPr>
            <a:grpSpLocks noChangeAspect="1"/>
          </p:cNvGrpSpPr>
          <p:nvPr/>
        </p:nvGrpSpPr>
        <p:grpSpPr bwMode="auto">
          <a:xfrm>
            <a:off x="838200" y="1514475"/>
            <a:ext cx="9861550" cy="466725"/>
            <a:chOff x="528" y="954"/>
            <a:chExt cx="6212" cy="294"/>
          </a:xfrm>
        </p:grpSpPr>
        <p:sp>
          <p:nvSpPr>
            <p:cNvPr id="12" name="AutoShape 3">
              <a:extLst>
                <a:ext uri="{FF2B5EF4-FFF2-40B4-BE49-F238E27FC236}">
                  <a16:creationId xmlns:a16="http://schemas.microsoft.com/office/drawing/2014/main" id="{02AEC1A6-E113-42BD-A8CA-02C83DC9202F}"/>
                </a:ext>
              </a:extLst>
            </p:cNvPr>
            <p:cNvSpPr>
              <a:spLocks noChangeAspect="1" noChangeArrowheads="1" noTextEdit="1"/>
            </p:cNvSpPr>
            <p:nvPr/>
          </p:nvSpPr>
          <p:spPr bwMode="auto">
            <a:xfrm>
              <a:off x="528" y="954"/>
              <a:ext cx="621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id="{BC0C596A-B6D7-4B07-80DA-472EA42F8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954"/>
              <a:ext cx="6219"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8">
            <a:extLst>
              <a:ext uri="{FF2B5EF4-FFF2-40B4-BE49-F238E27FC236}">
                <a16:creationId xmlns:a16="http://schemas.microsoft.com/office/drawing/2014/main" id="{545970F6-EDA5-4787-8D06-7FD7D81E0A54}"/>
              </a:ext>
            </a:extLst>
          </p:cNvPr>
          <p:cNvGrpSpPr>
            <a:grpSpLocks noChangeAspect="1"/>
          </p:cNvGrpSpPr>
          <p:nvPr/>
        </p:nvGrpSpPr>
        <p:grpSpPr bwMode="auto">
          <a:xfrm>
            <a:off x="838200" y="2117725"/>
            <a:ext cx="7554913" cy="4570413"/>
            <a:chOff x="528" y="1334"/>
            <a:chExt cx="4759" cy="2879"/>
          </a:xfrm>
        </p:grpSpPr>
        <p:sp>
          <p:nvSpPr>
            <p:cNvPr id="16" name="AutoShape 7">
              <a:extLst>
                <a:ext uri="{FF2B5EF4-FFF2-40B4-BE49-F238E27FC236}">
                  <a16:creationId xmlns:a16="http://schemas.microsoft.com/office/drawing/2014/main" id="{B667A9A6-7AA7-4682-B208-8212152B78E0}"/>
                </a:ext>
              </a:extLst>
            </p:cNvPr>
            <p:cNvSpPr>
              <a:spLocks noChangeAspect="1" noChangeArrowheads="1" noTextEdit="1"/>
            </p:cNvSpPr>
            <p:nvPr/>
          </p:nvSpPr>
          <p:spPr bwMode="auto">
            <a:xfrm>
              <a:off x="528" y="1334"/>
              <a:ext cx="4759" cy="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9" name="Picture 9">
              <a:extLst>
                <a:ext uri="{FF2B5EF4-FFF2-40B4-BE49-F238E27FC236}">
                  <a16:creationId xmlns:a16="http://schemas.microsoft.com/office/drawing/2014/main" id="{970BD002-2383-4BE2-ABF2-11F192AD2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334"/>
              <a:ext cx="4766" cy="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76433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A_Lecture_ppt_template.potm" id="{4607FD5F-9BAF-4077-ABCF-655628B553F9}" vid="{8713B6A6-D862-4170-A280-A25BEF79CA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9DEC66FF0BE046AA8833F30C1EF9E3" ma:contentTypeVersion="2" ma:contentTypeDescription="Create a new document." ma:contentTypeScope="" ma:versionID="2cb38bb42f3a98ed64b1a2b7ee23d80d">
  <xsd:schema xmlns:xsd="http://www.w3.org/2001/XMLSchema" xmlns:xs="http://www.w3.org/2001/XMLSchema" xmlns:p="http://schemas.microsoft.com/office/2006/metadata/properties" xmlns:ns2="05bd553a-5ff0-4262-9ea3-7140608e2e27" targetNamespace="http://schemas.microsoft.com/office/2006/metadata/properties" ma:root="true" ma:fieldsID="8be209923d142a8c5b2c77de859f29da" ns2:_="">
    <xsd:import namespace="05bd553a-5ff0-4262-9ea3-7140608e2e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bd553a-5ff0-4262-9ea3-7140608e2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D4D800-7009-451D-925C-5E494AA1AF79}"/>
</file>

<file path=customXml/itemProps2.xml><?xml version="1.0" encoding="utf-8"?>
<ds:datastoreItem xmlns:ds="http://schemas.openxmlformats.org/officeDocument/2006/customXml" ds:itemID="{6C0E5610-AF25-4249-9673-E2EA98A0601E}"/>
</file>

<file path=customXml/itemProps3.xml><?xml version="1.0" encoding="utf-8"?>
<ds:datastoreItem xmlns:ds="http://schemas.openxmlformats.org/officeDocument/2006/customXml" ds:itemID="{5534B646-5868-4D60-994E-5A5C0B46C3DE}"/>
</file>

<file path=docProps/app.xml><?xml version="1.0" encoding="utf-8"?>
<Properties xmlns="http://schemas.openxmlformats.org/officeDocument/2006/extended-properties" xmlns:vt="http://schemas.openxmlformats.org/officeDocument/2006/docPropsVTypes">
  <Template/>
  <TotalTime>8735</TotalTime>
  <Words>2773</Words>
  <Application>Microsoft Office PowerPoint</Application>
  <PresentationFormat>Widescreen</PresentationFormat>
  <Paragraphs>270</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CMR10</vt:lpstr>
      <vt:lpstr>CMTT10</vt:lpstr>
      <vt:lpstr>var(--secondary-font-family)</vt:lpstr>
      <vt:lpstr>Office Theme</vt:lpstr>
      <vt:lpstr>STACKS</vt:lpstr>
      <vt:lpstr>Introduction</vt:lpstr>
      <vt:lpstr>STACK ADT</vt:lpstr>
      <vt:lpstr>Implementing the Stack</vt:lpstr>
      <vt:lpstr>Implementing the Stack - Using a Python List</vt:lpstr>
      <vt:lpstr>Implementing the Stack - Using a Python List</vt:lpstr>
      <vt:lpstr>Implementing the Stack - Using a Python List</vt:lpstr>
      <vt:lpstr>Implementing the Stack - Using a Linked List</vt:lpstr>
      <vt:lpstr>Implementing the Stack - Using a Linked List</vt:lpstr>
      <vt:lpstr>Implementing the Stack - Using a Linked List</vt:lpstr>
      <vt:lpstr>Stack Applications - Balanced Delimiters</vt:lpstr>
      <vt:lpstr>Stack Applications - Balanced Delimiters</vt:lpstr>
      <vt:lpstr>Stack Applications - Balanced Delimiters</vt:lpstr>
      <vt:lpstr>Stack Applications - Balanced Delimiters</vt:lpstr>
      <vt:lpstr>Stack Applications - Balanced Delimiters</vt:lpstr>
      <vt:lpstr>Evaluating Postfix Expressions</vt:lpstr>
      <vt:lpstr>Converting from Infix to Postfix</vt:lpstr>
      <vt:lpstr>Converting from Infix to Postfix</vt:lpstr>
      <vt:lpstr>Converting from Infix to Postfix</vt:lpstr>
      <vt:lpstr>Postfix Evaluation Algorithm</vt:lpstr>
      <vt:lpstr>Postfix Evaluation Algorithm</vt:lpstr>
      <vt:lpstr>PowerPoint Presentation</vt:lpstr>
      <vt:lpstr>Postfix Evaluation Algorithm</vt:lpstr>
      <vt:lpstr>Postfix Evaluation Algorithm</vt:lpstr>
      <vt:lpstr>Postfix Evaluation Algorithm</vt:lpstr>
      <vt:lpstr>Application: Solving a Maze</vt:lpstr>
      <vt:lpstr>Solving Maze – Backtracking Algorithm</vt:lpstr>
      <vt:lpstr>Solving Maze - Designing a Solution</vt:lpstr>
      <vt:lpstr>Solving Maze - Designing a Solution</vt:lpstr>
      <vt:lpstr>Solving Maze - Designing a Solution</vt:lpstr>
      <vt:lpstr>Maze - ADT</vt:lpstr>
      <vt:lpstr>Maze - ADT</vt:lpstr>
      <vt:lpstr>Maze - Code</vt:lpstr>
      <vt:lpstr>Maze - Code</vt:lpstr>
      <vt:lpstr>Maze - Code</vt:lpstr>
      <vt:lpstr>Maze - Code</vt:lpstr>
      <vt:lpstr>Maze - Code</vt:lpstr>
      <vt:lpstr>Maze - Code</vt:lpstr>
      <vt:lpstr>Maze - Code</vt:lpstr>
      <vt:lpstr>Maze – Code – FindPath() function</vt:lpstr>
      <vt:lpstr>Maze – Code – reset() function</vt:lpstr>
      <vt:lpstr>Maze – Code – draw()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Sharaf Hussain</dc:creator>
  <cp:lastModifiedBy>Sharaf Hussain</cp:lastModifiedBy>
  <cp:revision>19</cp:revision>
  <dcterms:created xsi:type="dcterms:W3CDTF">2021-11-10T09:18:07Z</dcterms:created>
  <dcterms:modified xsi:type="dcterms:W3CDTF">2022-12-26T07:00:22Z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0x0101003F9DEC66FF0BE046AA8833F30C1EF9E3</vt:lpwstr>
  </property>
</Properties>
</file>