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8016-AED8-4194-B439-81115742F6A2}"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59AC-09E9-47F4-84F7-92FD7274A7A4}" type="slidenum">
              <a:rPr lang="en-US" smtClean="0"/>
              <a:t>‹#›</a:t>
            </a:fld>
            <a:endParaRPr lang="en-US"/>
          </a:p>
        </p:txBody>
      </p:sp>
    </p:spTree>
    <p:extLst>
      <p:ext uri="{BB962C8B-B14F-4D97-AF65-F5344CB8AC3E}">
        <p14:creationId xmlns:p14="http://schemas.microsoft.com/office/powerpoint/2010/main" val="19212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D24A5-ABDE-4587-A680-B331AA6D7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90BDBD1-47EB-45AC-8AFE-9777FA70F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506AACB-87E9-40D8-BE95-C327315C91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6A95AD5E-8D33-4DCC-BE29-795CEC1C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C73C74B-7C4F-4550-8C54-0FC5AB4328B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2508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1B42D-379A-4BBE-8D52-DCF708C2B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A95A927-BF6A-4A14-B12D-D85832D00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BD3C8B-30C0-46DD-AB96-EF6D266C04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B2607A36-C3EA-4ECC-9AFA-C2936F46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8F7E96-5913-4827-9F7D-BDBCBE60F934}"/>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4677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239B13-3DFD-4159-8861-34456C2B1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AEA3E0B-9999-4B72-AAF5-049777652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5B8E17E-5AEA-4166-9EE1-51FADD7C57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7040A926-F466-4FC5-A8A1-15D34D033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69E1F51-FB98-414C-A530-A33B5C8F69F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5210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785A9-3E39-4A22-95FE-831453E98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7F1EDB-EDB5-4CA4-8EC2-6EB467819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E846A349-3936-48BF-9996-9BF944512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47D452-F1E8-4601-A844-8AD6A87941C5}"/>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8093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62B5C-99E4-4F92-BCB1-30BFB14F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E30368A-03E9-4740-936C-4CBA2E28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8EE22F5-B212-471B-BF8F-BDC1473735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D48A793D-FC10-45E4-859A-BE461EC1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E15C35-6D5B-477A-A30E-95DA7A45EBA2}"/>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258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C50FB-AD4B-4138-B9C4-0F622E8C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9F9CD5-302B-4813-8DE5-759113C75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643EA45-3EAC-4448-BDA7-1661B063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99AFD92-D8DF-460B-987B-9DFE0187DFE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1838CFE7-5112-422A-9477-CC6EA41FC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B80B81C-7F80-460C-9371-1386136D8D6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1446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D971C-3F95-4420-8038-F4EF2CB90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65A6092-9BA4-4D65-9BB2-8838B2FAB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666F7C5-5205-4EF1-B237-1DF1669C2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497FC2-381B-49F3-9794-6852C4728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324255-A4AE-4823-8CC7-EFEB329E8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DF76011-7229-4FEC-89B3-AEBF80B64F6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xmlns="" id="{473F21C2-8BEB-4BE1-946E-361F46D96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61C2FA7-98C9-4ED6-8566-1E69DB1ED2B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50385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6DA1D-0C36-4228-868D-4848B0961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8999AFF-50F0-48C1-8821-3E101531AF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xmlns="" id="{6FDA3EAA-338E-4FA4-ADD5-4DA409992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4433984-7FC0-4FAC-8348-31C8387A957F}"/>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719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271D32-041F-40AB-840C-9A75D616CE7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xmlns="" id="{091D1762-E4C4-4D4E-AEC5-53137A2AD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66DF853-E573-46E5-8ED8-173F1E86645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6333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5D9F8-C15E-4426-B195-7D907480F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B38C6E-8592-4135-9BDB-2979C266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4A740AC-486E-4159-A525-3EB5A4D9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4CB49A0-E945-40FB-8519-917315FFC63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31576EA7-A27D-4986-91CA-5DA64DCB5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A5A981-8A1C-4E16-BE46-85CA460526A8}"/>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4164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F23EB-FC91-4F79-9C42-C2D180F5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055198E-3A62-468B-89A5-79028037B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EF8AC7BE-6D72-489E-9138-E457A878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11E720-3A01-4CC6-976B-C42223620E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5D33F328-266A-437F-A92A-5E171A4F2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1817E6-AB07-4CC2-B8A3-386F320AC63D}"/>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3267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3454BF-7E60-44C1-824A-37A764EC9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64775A1-4368-499B-A739-C1AC5E49F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8076AF-09D1-4F75-8325-A99FC5AB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5D60D884-6EC3-4D60-8F5E-E1A1BBDE7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466FF0EB-F5DB-4037-B0F9-E03EA650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1F45E-4937-46E5-9C1E-39BA4D08C51D}" type="slidenum">
              <a:rPr lang="en-US" smtClean="0"/>
              <a:t>‹#›</a:t>
            </a:fld>
            <a:endParaRPr lang="en-US"/>
          </a:p>
        </p:txBody>
      </p:sp>
      <p:sp>
        <p:nvSpPr>
          <p:cNvPr id="8" name="Rectangle 7">
            <a:extLst>
              <a:ext uri="{FF2B5EF4-FFF2-40B4-BE49-F238E27FC236}">
                <a16:creationId xmlns:a16="http://schemas.microsoft.com/office/drawing/2014/main" xmlns="" id="{F0D35611-613A-42A9-AF4C-227E28A628D4}"/>
              </a:ext>
            </a:extLst>
          </p:cNvPr>
          <p:cNvSpPr/>
          <p:nvPr userDrawn="1"/>
        </p:nvSpPr>
        <p:spPr>
          <a:xfrm>
            <a:off x="0" y="0"/>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CS211 - Data Structure and Algorithms</a:t>
            </a:r>
          </a:p>
        </p:txBody>
      </p:sp>
      <p:sp>
        <p:nvSpPr>
          <p:cNvPr id="9" name="Rectangle 8">
            <a:extLst>
              <a:ext uri="{FF2B5EF4-FFF2-40B4-BE49-F238E27FC236}">
                <a16:creationId xmlns:a16="http://schemas.microsoft.com/office/drawing/2014/main" xmlns="" id="{E278B5D5-1D46-4E0C-BED0-839079187963}"/>
              </a:ext>
            </a:extLst>
          </p:cNvPr>
          <p:cNvSpPr/>
          <p:nvPr userDrawn="1"/>
        </p:nvSpPr>
        <p:spPr>
          <a:xfrm>
            <a:off x="0" y="6687405"/>
            <a:ext cx="12192000" cy="17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t>Dr. Sharaf Hussain</a:t>
            </a:r>
          </a:p>
        </p:txBody>
      </p:sp>
      <p:sp>
        <p:nvSpPr>
          <p:cNvPr id="7" name="TextBox 6">
            <a:extLst>
              <a:ext uri="{FF2B5EF4-FFF2-40B4-BE49-F238E27FC236}">
                <a16:creationId xmlns:a16="http://schemas.microsoft.com/office/drawing/2014/main" xmlns="" id="{41A2A11F-A3DB-4149-9069-EBFF207491D1}"/>
              </a:ext>
            </a:extLst>
          </p:cNvPr>
          <p:cNvSpPr txBox="1"/>
          <p:nvPr userDrawn="1"/>
        </p:nvSpPr>
        <p:spPr>
          <a:xfrm>
            <a:off x="-63861" y="6615310"/>
            <a:ext cx="1721177" cy="307777"/>
          </a:xfrm>
          <a:prstGeom prst="rect">
            <a:avLst/>
          </a:prstGeom>
          <a:noFill/>
        </p:spPr>
        <p:txBody>
          <a:bodyPr wrap="none" rtlCol="0">
            <a:spAutoFit/>
          </a:bodyPr>
          <a:lstStyle/>
          <a:p>
            <a:r>
              <a:rPr lang="en-US" sz="1400" dirty="0">
                <a:solidFill>
                  <a:schemeClr val="bg1"/>
                </a:solidFill>
              </a:rPr>
              <a:t>Lecture # 8 – Queues</a:t>
            </a:r>
          </a:p>
        </p:txBody>
      </p:sp>
    </p:spTree>
    <p:extLst>
      <p:ext uri="{BB962C8B-B14F-4D97-AF65-F5344CB8AC3E}">
        <p14:creationId xmlns:p14="http://schemas.microsoft.com/office/powerpoint/2010/main" val="20500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591BED-7B2E-40FD-81E0-38AA705209AA}"/>
              </a:ext>
            </a:extLst>
          </p:cNvPr>
          <p:cNvSpPr>
            <a:spLocks noGrp="1"/>
          </p:cNvSpPr>
          <p:nvPr>
            <p:ph type="ctrTitle"/>
          </p:nvPr>
        </p:nvSpPr>
        <p:spPr/>
        <p:txBody>
          <a:bodyPr/>
          <a:lstStyle/>
          <a:p>
            <a:r>
              <a:rPr lang="en-US" dirty="0"/>
              <a:t>Queues </a:t>
            </a:r>
          </a:p>
        </p:txBody>
      </p:sp>
      <p:sp>
        <p:nvSpPr>
          <p:cNvPr id="3" name="Subtitle 2">
            <a:extLst>
              <a:ext uri="{FF2B5EF4-FFF2-40B4-BE49-F238E27FC236}">
                <a16:creationId xmlns:a16="http://schemas.microsoft.com/office/drawing/2014/main" xmlns="" id="{5E0B7412-E117-42C9-8EE7-888DC1590CA5}"/>
              </a:ext>
            </a:extLst>
          </p:cNvPr>
          <p:cNvSpPr>
            <a:spLocks noGrp="1"/>
          </p:cNvSpPr>
          <p:nvPr>
            <p:ph type="subTitle" idx="1"/>
          </p:nvPr>
        </p:nvSpPr>
        <p:spPr/>
        <p:txBody>
          <a:bodyPr/>
          <a:lstStyle/>
          <a:p>
            <a:r>
              <a:rPr lang="en-US" dirty="0"/>
              <a:t>Lecture # 8</a:t>
            </a:r>
          </a:p>
        </p:txBody>
      </p:sp>
      <p:sp>
        <p:nvSpPr>
          <p:cNvPr id="4" name="Slide Number Placeholder 3">
            <a:extLst>
              <a:ext uri="{FF2B5EF4-FFF2-40B4-BE49-F238E27FC236}">
                <a16:creationId xmlns:a16="http://schemas.microsoft.com/office/drawing/2014/main" xmlns="" id="{31E42C4D-0D91-4600-BD60-2E4B9377E7E9}"/>
              </a:ext>
            </a:extLst>
          </p:cNvPr>
          <p:cNvSpPr>
            <a:spLocks noGrp="1"/>
          </p:cNvSpPr>
          <p:nvPr>
            <p:ph type="sldNum" sz="quarter" idx="12"/>
          </p:nvPr>
        </p:nvSpPr>
        <p:spPr/>
        <p:txBody>
          <a:bodyPr/>
          <a:lstStyle/>
          <a:p>
            <a:fld id="{1AD1F45E-4937-46E5-9C1E-39BA4D08C51D}" type="slidenum">
              <a:rPr lang="en-US" smtClean="0"/>
              <a:t>1</a:t>
            </a:fld>
            <a:endParaRPr lang="en-US"/>
          </a:p>
        </p:txBody>
      </p:sp>
    </p:spTree>
    <p:extLst>
      <p:ext uri="{BB962C8B-B14F-4D97-AF65-F5344CB8AC3E}">
        <p14:creationId xmlns:p14="http://schemas.microsoft.com/office/powerpoint/2010/main" val="125114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4" name="Content Placeholder 3">
            <a:extLst>
              <a:ext uri="{FF2B5EF4-FFF2-40B4-BE49-F238E27FC236}">
                <a16:creationId xmlns:a16="http://schemas.microsoft.com/office/drawing/2014/main" xmlns="" id="{72D7E065-181F-49DB-8079-5ECF3A5DAFE1}"/>
              </a:ext>
            </a:extLst>
          </p:cNvPr>
          <p:cNvSpPr>
            <a:spLocks noGrp="1"/>
          </p:cNvSpPr>
          <p:nvPr>
            <p:ph idx="1"/>
          </p:nvPr>
        </p:nvSpPr>
        <p:spPr>
          <a:xfrm>
            <a:off x="838200" y="1825625"/>
            <a:ext cx="10515600" cy="4895850"/>
          </a:xfrm>
        </p:spPr>
        <p:txBody>
          <a:bodyPr>
            <a:normAutofit fontScale="92500" lnSpcReduction="10000"/>
          </a:bodyPr>
          <a:lstStyle/>
          <a:p>
            <a:r>
              <a:rPr lang="en-US" dirty="0"/>
              <a:t>The constructor creates an object containing four data fields, including the counter to keep track of the number of items in the queue, the two markers, and the array itself.</a:t>
            </a:r>
          </a:p>
          <a:p>
            <a:endParaRPr lang="en-US" dirty="0"/>
          </a:p>
          <a:p>
            <a:endParaRPr lang="en-US" dirty="0"/>
          </a:p>
          <a:p>
            <a:r>
              <a:rPr lang="en-US" dirty="0"/>
              <a:t>The array is created with </a:t>
            </a:r>
            <a:r>
              <a:rPr lang="en-US" dirty="0" err="1">
                <a:solidFill>
                  <a:srgbClr val="FF0000"/>
                </a:solidFill>
              </a:rPr>
              <a:t>maxSize</a:t>
            </a:r>
            <a:r>
              <a:rPr lang="en-US" dirty="0">
                <a:solidFill>
                  <a:srgbClr val="FF0000"/>
                </a:solidFill>
              </a:rPr>
              <a:t> </a:t>
            </a:r>
            <a:r>
              <a:rPr lang="en-US" dirty="0"/>
              <a:t>elements as specified by the argument to the constructor. </a:t>
            </a:r>
          </a:p>
          <a:p>
            <a:r>
              <a:rPr lang="en-US" dirty="0"/>
              <a:t>The two markers are initialized so the first item will be stored in element </a:t>
            </a:r>
            <a:r>
              <a:rPr lang="en-US" dirty="0">
                <a:solidFill>
                  <a:srgbClr val="FF0000"/>
                </a:solidFill>
              </a:rPr>
              <a:t>0</a:t>
            </a:r>
            <a:r>
              <a:rPr lang="en-US" dirty="0"/>
              <a:t>. </a:t>
            </a:r>
          </a:p>
          <a:p>
            <a:r>
              <a:rPr lang="en-US" dirty="0"/>
              <a:t>This is achieved by setting </a:t>
            </a:r>
            <a:r>
              <a:rPr lang="en-US" dirty="0">
                <a:solidFill>
                  <a:srgbClr val="FF0000"/>
                </a:solidFill>
              </a:rPr>
              <a:t>_front</a:t>
            </a:r>
            <a:r>
              <a:rPr lang="en-US" dirty="0"/>
              <a:t> to </a:t>
            </a:r>
            <a:r>
              <a:rPr lang="en-US" dirty="0">
                <a:solidFill>
                  <a:srgbClr val="FF0000"/>
                </a:solidFill>
              </a:rPr>
              <a:t>0</a:t>
            </a:r>
            <a:r>
              <a:rPr lang="en-US" dirty="0"/>
              <a:t> and </a:t>
            </a:r>
            <a:r>
              <a:rPr lang="en-US" dirty="0">
                <a:solidFill>
                  <a:srgbClr val="FF0000"/>
                </a:solidFill>
              </a:rPr>
              <a:t>_back </a:t>
            </a:r>
            <a:r>
              <a:rPr lang="en-US" dirty="0"/>
              <a:t>to the index of the last element in the array </a:t>
            </a:r>
            <a:r>
              <a:rPr lang="en-US" dirty="0">
                <a:solidFill>
                  <a:srgbClr val="FF0000"/>
                </a:solidFill>
              </a:rPr>
              <a:t>maxSize-1</a:t>
            </a:r>
            <a:r>
              <a:rPr lang="en-US" dirty="0"/>
              <a:t>.</a:t>
            </a:r>
          </a:p>
          <a:p>
            <a:r>
              <a:rPr lang="en-US" dirty="0"/>
              <a:t>When the first item is added, </a:t>
            </a:r>
            <a:r>
              <a:rPr lang="en-US" dirty="0">
                <a:solidFill>
                  <a:srgbClr val="FF0000"/>
                </a:solidFill>
              </a:rPr>
              <a:t>_back</a:t>
            </a:r>
            <a:r>
              <a:rPr lang="en-US" dirty="0"/>
              <a:t> will wrap around to element </a:t>
            </a:r>
            <a:r>
              <a:rPr lang="en-US" dirty="0">
                <a:solidFill>
                  <a:srgbClr val="FF0000"/>
                </a:solidFill>
              </a:rPr>
              <a:t>0</a:t>
            </a:r>
            <a:r>
              <a:rPr lang="en-US" dirty="0"/>
              <a:t> and the new value will be stored in that position.</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10</a:t>
            </a:fld>
            <a:endParaRPr lang="en-US"/>
          </a:p>
        </p:txBody>
      </p:sp>
      <p:grpSp>
        <p:nvGrpSpPr>
          <p:cNvPr id="7" name="Group 4">
            <a:extLst>
              <a:ext uri="{FF2B5EF4-FFF2-40B4-BE49-F238E27FC236}">
                <a16:creationId xmlns:a16="http://schemas.microsoft.com/office/drawing/2014/main" xmlns="" id="{739B4358-1A44-444E-858A-71AD9325A4C5}"/>
              </a:ext>
            </a:extLst>
          </p:cNvPr>
          <p:cNvGrpSpPr>
            <a:grpSpLocks noChangeAspect="1"/>
          </p:cNvGrpSpPr>
          <p:nvPr/>
        </p:nvGrpSpPr>
        <p:grpSpPr bwMode="auto">
          <a:xfrm>
            <a:off x="3289300" y="2812954"/>
            <a:ext cx="5613400" cy="923925"/>
            <a:chOff x="2072" y="2041"/>
            <a:chExt cx="3536" cy="582"/>
          </a:xfrm>
        </p:grpSpPr>
        <p:sp>
          <p:nvSpPr>
            <p:cNvPr id="8" name="AutoShape 3">
              <a:extLst>
                <a:ext uri="{FF2B5EF4-FFF2-40B4-BE49-F238E27FC236}">
                  <a16:creationId xmlns:a16="http://schemas.microsoft.com/office/drawing/2014/main" xmlns="" id="{E92A701F-597D-4B42-B078-798CD6F9849A}"/>
                </a:ext>
              </a:extLst>
            </p:cNvPr>
            <p:cNvSpPr>
              <a:spLocks noChangeAspect="1" noChangeArrowheads="1" noTextEdit="1"/>
            </p:cNvSpPr>
            <p:nvPr/>
          </p:nvSpPr>
          <p:spPr bwMode="auto">
            <a:xfrm>
              <a:off x="2072" y="2041"/>
              <a:ext cx="353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a:extLst>
                <a:ext uri="{FF2B5EF4-FFF2-40B4-BE49-F238E27FC236}">
                  <a16:creationId xmlns:a16="http://schemas.microsoft.com/office/drawing/2014/main" xmlns="" id="{68BD8378-141B-440A-ADC6-40EB4A4DB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 y="2041"/>
              <a:ext cx="3542"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997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11</a:t>
            </a:fld>
            <a:endParaRPr lang="en-US"/>
          </a:p>
        </p:txBody>
      </p:sp>
      <p:grpSp>
        <p:nvGrpSpPr>
          <p:cNvPr id="9" name="Group 4">
            <a:extLst>
              <a:ext uri="{FF2B5EF4-FFF2-40B4-BE49-F238E27FC236}">
                <a16:creationId xmlns:a16="http://schemas.microsoft.com/office/drawing/2014/main" xmlns="" id="{0450B8F9-806E-4E2F-8699-54C5511D90B9}"/>
              </a:ext>
            </a:extLst>
          </p:cNvPr>
          <p:cNvGrpSpPr>
            <a:grpSpLocks noChangeAspect="1"/>
          </p:cNvGrpSpPr>
          <p:nvPr/>
        </p:nvGrpSpPr>
        <p:grpSpPr bwMode="auto">
          <a:xfrm>
            <a:off x="838200" y="1422400"/>
            <a:ext cx="9834563" cy="422275"/>
            <a:chOff x="528" y="896"/>
            <a:chExt cx="6195" cy="266"/>
          </a:xfrm>
        </p:grpSpPr>
        <p:sp>
          <p:nvSpPr>
            <p:cNvPr id="10" name="AutoShape 3">
              <a:extLst>
                <a:ext uri="{FF2B5EF4-FFF2-40B4-BE49-F238E27FC236}">
                  <a16:creationId xmlns:a16="http://schemas.microsoft.com/office/drawing/2014/main" xmlns="" id="{60DD7920-A8A7-4F8F-A595-C600BD4E177F}"/>
                </a:ext>
              </a:extLst>
            </p:cNvPr>
            <p:cNvSpPr>
              <a:spLocks noChangeAspect="1" noChangeArrowheads="1" noTextEdit="1"/>
            </p:cNvSpPr>
            <p:nvPr/>
          </p:nvSpPr>
          <p:spPr bwMode="auto">
            <a:xfrm>
              <a:off x="528" y="896"/>
              <a:ext cx="619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a:extLst>
                <a:ext uri="{FF2B5EF4-FFF2-40B4-BE49-F238E27FC236}">
                  <a16:creationId xmlns:a16="http://schemas.microsoft.com/office/drawing/2014/main" xmlns="" id="{CD73D110-7C27-4FDB-AC8A-81AAED093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96"/>
              <a:ext cx="620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xmlns="" id="{98B0B9F7-2691-4A74-9955-F5AF056C346F}"/>
              </a:ext>
            </a:extLst>
          </p:cNvPr>
          <p:cNvGrpSpPr>
            <a:grpSpLocks noChangeAspect="1"/>
          </p:cNvGrpSpPr>
          <p:nvPr/>
        </p:nvGrpSpPr>
        <p:grpSpPr bwMode="auto">
          <a:xfrm>
            <a:off x="838200" y="1857375"/>
            <a:ext cx="7581900" cy="4791075"/>
            <a:chOff x="528" y="1170"/>
            <a:chExt cx="4776" cy="3018"/>
          </a:xfrm>
        </p:grpSpPr>
        <p:sp>
          <p:nvSpPr>
            <p:cNvPr id="7" name="AutoShape 3">
              <a:extLst>
                <a:ext uri="{FF2B5EF4-FFF2-40B4-BE49-F238E27FC236}">
                  <a16:creationId xmlns:a16="http://schemas.microsoft.com/office/drawing/2014/main" xmlns="" id="{F0932A1C-6BC9-4A36-B915-1C7AD45E385C}"/>
                </a:ext>
              </a:extLst>
            </p:cNvPr>
            <p:cNvSpPr>
              <a:spLocks noChangeAspect="1" noChangeArrowheads="1" noTextEdit="1"/>
            </p:cNvSpPr>
            <p:nvPr/>
          </p:nvSpPr>
          <p:spPr bwMode="auto">
            <a:xfrm>
              <a:off x="528" y="1170"/>
              <a:ext cx="4776" cy="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69" name="Picture 5">
              <a:extLst>
                <a:ext uri="{FF2B5EF4-FFF2-40B4-BE49-F238E27FC236}">
                  <a16:creationId xmlns:a16="http://schemas.microsoft.com/office/drawing/2014/main" xmlns="" id="{803291B9-D909-4B3D-B8E9-D595EC16C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70"/>
              <a:ext cx="4783" cy="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2888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12</a:t>
            </a:fld>
            <a:endParaRPr lang="en-US"/>
          </a:p>
        </p:txBody>
      </p:sp>
      <p:grpSp>
        <p:nvGrpSpPr>
          <p:cNvPr id="9" name="Group 4">
            <a:extLst>
              <a:ext uri="{FF2B5EF4-FFF2-40B4-BE49-F238E27FC236}">
                <a16:creationId xmlns:a16="http://schemas.microsoft.com/office/drawing/2014/main" xmlns="" id="{0450B8F9-806E-4E2F-8699-54C5511D90B9}"/>
              </a:ext>
            </a:extLst>
          </p:cNvPr>
          <p:cNvGrpSpPr>
            <a:grpSpLocks noChangeAspect="1"/>
          </p:cNvGrpSpPr>
          <p:nvPr/>
        </p:nvGrpSpPr>
        <p:grpSpPr bwMode="auto">
          <a:xfrm>
            <a:off x="838200" y="1422400"/>
            <a:ext cx="9834563" cy="422275"/>
            <a:chOff x="528" y="896"/>
            <a:chExt cx="6195" cy="266"/>
          </a:xfrm>
        </p:grpSpPr>
        <p:sp>
          <p:nvSpPr>
            <p:cNvPr id="10" name="AutoShape 3">
              <a:extLst>
                <a:ext uri="{FF2B5EF4-FFF2-40B4-BE49-F238E27FC236}">
                  <a16:creationId xmlns:a16="http://schemas.microsoft.com/office/drawing/2014/main" xmlns="" id="{60DD7920-A8A7-4F8F-A595-C600BD4E177F}"/>
                </a:ext>
              </a:extLst>
            </p:cNvPr>
            <p:cNvSpPr>
              <a:spLocks noChangeAspect="1" noChangeArrowheads="1" noTextEdit="1"/>
            </p:cNvSpPr>
            <p:nvPr/>
          </p:nvSpPr>
          <p:spPr bwMode="auto">
            <a:xfrm>
              <a:off x="528" y="896"/>
              <a:ext cx="619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a:extLst>
                <a:ext uri="{FF2B5EF4-FFF2-40B4-BE49-F238E27FC236}">
                  <a16:creationId xmlns:a16="http://schemas.microsoft.com/office/drawing/2014/main" xmlns="" id="{CD73D110-7C27-4FDB-AC8A-81AAED093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96"/>
              <a:ext cx="620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xmlns="" id="{772EDC6F-9597-43F9-8772-AEE26382A6A7}"/>
              </a:ext>
            </a:extLst>
          </p:cNvPr>
          <p:cNvGrpSpPr>
            <a:grpSpLocks noChangeAspect="1"/>
          </p:cNvGrpSpPr>
          <p:nvPr/>
        </p:nvGrpSpPr>
        <p:grpSpPr bwMode="auto">
          <a:xfrm>
            <a:off x="838200" y="1960563"/>
            <a:ext cx="8210550" cy="4722812"/>
            <a:chOff x="528" y="1235"/>
            <a:chExt cx="5172" cy="2975"/>
          </a:xfrm>
        </p:grpSpPr>
        <p:sp>
          <p:nvSpPr>
            <p:cNvPr id="14" name="AutoShape 7">
              <a:extLst>
                <a:ext uri="{FF2B5EF4-FFF2-40B4-BE49-F238E27FC236}">
                  <a16:creationId xmlns:a16="http://schemas.microsoft.com/office/drawing/2014/main" xmlns="" id="{B9013FFA-827D-478D-90C4-E0205EE0D74C}"/>
                </a:ext>
              </a:extLst>
            </p:cNvPr>
            <p:cNvSpPr>
              <a:spLocks noChangeAspect="1" noChangeArrowheads="1" noTextEdit="1"/>
            </p:cNvSpPr>
            <p:nvPr/>
          </p:nvSpPr>
          <p:spPr bwMode="auto">
            <a:xfrm>
              <a:off x="528" y="1235"/>
              <a:ext cx="5172" cy="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9" name="Picture 9">
              <a:extLst>
                <a:ext uri="{FF2B5EF4-FFF2-40B4-BE49-F238E27FC236}">
                  <a16:creationId xmlns:a16="http://schemas.microsoft.com/office/drawing/2014/main" xmlns="" id="{E814B80C-95F9-48E0-8F69-7F831105A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35"/>
              <a:ext cx="5179" cy="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6424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4" name="Content Placeholder 3">
            <a:extLst>
              <a:ext uri="{FF2B5EF4-FFF2-40B4-BE49-F238E27FC236}">
                <a16:creationId xmlns:a16="http://schemas.microsoft.com/office/drawing/2014/main" xmlns="" id="{177E6513-9570-4DAB-BA9A-60A5FD5DE702}"/>
              </a:ext>
            </a:extLst>
          </p:cNvPr>
          <p:cNvSpPr>
            <a:spLocks noGrp="1"/>
          </p:cNvSpPr>
          <p:nvPr>
            <p:ph idx="1"/>
          </p:nvPr>
        </p:nvSpPr>
        <p:spPr/>
        <p:txBody>
          <a:bodyPr/>
          <a:lstStyle/>
          <a:p>
            <a:r>
              <a:rPr lang="en-US" dirty="0"/>
              <a:t>Run Time Analysis</a:t>
            </a:r>
          </a:p>
          <a:p>
            <a:pPr lvl="1"/>
            <a:r>
              <a:rPr lang="en-US" dirty="0"/>
              <a:t>The circular array implementation provides a more efficient solution than the</a:t>
            </a:r>
          </a:p>
          <a:p>
            <a:pPr lvl="1"/>
            <a:r>
              <a:rPr lang="en-US" dirty="0"/>
              <a:t>Python list. </a:t>
            </a:r>
          </a:p>
          <a:p>
            <a:pPr lvl="1"/>
            <a:r>
              <a:rPr lang="en-US" dirty="0"/>
              <a:t>The operations all have a worst-case time-complexity of O(1) since the array items never have to be shifted. </a:t>
            </a:r>
          </a:p>
          <a:p>
            <a:pPr lvl="1"/>
            <a:r>
              <a:rPr lang="en-US" dirty="0"/>
              <a:t>The circular array does introduce the drawback of working with a maximum-capacity queue. Even with this limitation, it is well suited for some applications.</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13</a:t>
            </a:fld>
            <a:endParaRPr lang="en-US"/>
          </a:p>
        </p:txBody>
      </p:sp>
    </p:spTree>
    <p:extLst>
      <p:ext uri="{BB962C8B-B14F-4D97-AF65-F5344CB8AC3E}">
        <p14:creationId xmlns:p14="http://schemas.microsoft.com/office/powerpoint/2010/main" val="88876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7B5A8-2993-4C73-8521-43D956A75D9D}"/>
              </a:ext>
            </a:extLst>
          </p:cNvPr>
          <p:cNvSpPr>
            <a:spLocks noGrp="1"/>
          </p:cNvSpPr>
          <p:nvPr>
            <p:ph type="title"/>
          </p:nvPr>
        </p:nvSpPr>
        <p:spPr/>
        <p:txBody>
          <a:bodyPr/>
          <a:lstStyle/>
          <a:p>
            <a:r>
              <a:rPr lang="en-US" dirty="0"/>
              <a:t>Implementing the Queue - Using a Linked List</a:t>
            </a:r>
          </a:p>
        </p:txBody>
      </p:sp>
      <p:sp>
        <p:nvSpPr>
          <p:cNvPr id="3" name="Content Placeholder 2">
            <a:extLst>
              <a:ext uri="{FF2B5EF4-FFF2-40B4-BE49-F238E27FC236}">
                <a16:creationId xmlns:a16="http://schemas.microsoft.com/office/drawing/2014/main" xmlns="" id="{1F6190D0-3A6C-450A-B5B5-8CDA25846073}"/>
              </a:ext>
            </a:extLst>
          </p:cNvPr>
          <p:cNvSpPr>
            <a:spLocks noGrp="1"/>
          </p:cNvSpPr>
          <p:nvPr>
            <p:ph idx="1"/>
          </p:nvPr>
        </p:nvSpPr>
        <p:spPr>
          <a:xfrm>
            <a:off x="905301" y="1878392"/>
            <a:ext cx="10515600" cy="4351338"/>
          </a:xfrm>
        </p:spPr>
        <p:txBody>
          <a:bodyPr/>
          <a:lstStyle/>
          <a:p>
            <a:r>
              <a:rPr lang="en-US" dirty="0"/>
              <a:t>A major disadvantage in using a </a:t>
            </a:r>
            <a:r>
              <a:rPr lang="en-US" dirty="0">
                <a:solidFill>
                  <a:srgbClr val="FF0000"/>
                </a:solidFill>
              </a:rPr>
              <a:t>Python list </a:t>
            </a:r>
            <a:r>
              <a:rPr lang="en-US" dirty="0"/>
              <a:t>to implement the Queue ADT is the </a:t>
            </a:r>
            <a:r>
              <a:rPr lang="en-US" dirty="0">
                <a:solidFill>
                  <a:srgbClr val="FF0000"/>
                </a:solidFill>
              </a:rPr>
              <a:t>expense of the enqueue and dequeue operations</a:t>
            </a:r>
            <a:r>
              <a:rPr lang="en-US" dirty="0"/>
              <a:t>. </a:t>
            </a:r>
          </a:p>
          <a:p>
            <a:r>
              <a:rPr lang="en-US" dirty="0"/>
              <a:t>The </a:t>
            </a:r>
            <a:r>
              <a:rPr lang="en-US" dirty="0">
                <a:solidFill>
                  <a:srgbClr val="FF0000"/>
                </a:solidFill>
              </a:rPr>
              <a:t>circular array </a:t>
            </a:r>
            <a:r>
              <a:rPr lang="en-US" dirty="0"/>
              <a:t>implementation improved on these operations, but at the cost of </a:t>
            </a:r>
            <a:r>
              <a:rPr lang="en-US" dirty="0">
                <a:solidFill>
                  <a:srgbClr val="FF0000"/>
                </a:solidFill>
              </a:rPr>
              <a:t>limiting the size </a:t>
            </a:r>
            <a:r>
              <a:rPr lang="en-US" dirty="0"/>
              <a:t>of the queue.</a:t>
            </a:r>
          </a:p>
          <a:p>
            <a:r>
              <a:rPr lang="en-US" dirty="0"/>
              <a:t>A better solution is to use a </a:t>
            </a:r>
            <a:r>
              <a:rPr lang="en-US" dirty="0">
                <a:solidFill>
                  <a:srgbClr val="FF0000"/>
                </a:solidFill>
              </a:rPr>
              <a:t>linked list </a:t>
            </a:r>
            <a:r>
              <a:rPr lang="en-US" dirty="0"/>
              <a:t>consisting of both </a:t>
            </a:r>
            <a:r>
              <a:rPr lang="en-US" dirty="0">
                <a:solidFill>
                  <a:srgbClr val="FF0000"/>
                </a:solidFill>
              </a:rPr>
              <a:t>head</a:t>
            </a:r>
            <a:r>
              <a:rPr lang="en-US" dirty="0"/>
              <a:t> and </a:t>
            </a:r>
            <a:r>
              <a:rPr lang="en-US" dirty="0">
                <a:solidFill>
                  <a:srgbClr val="FF0000"/>
                </a:solidFill>
              </a:rPr>
              <a:t>tail</a:t>
            </a:r>
            <a:r>
              <a:rPr lang="en-US" dirty="0"/>
              <a:t> references.</a:t>
            </a:r>
          </a:p>
          <a:p>
            <a:r>
              <a:rPr lang="en-US" dirty="0"/>
              <a:t>Adding the tail reference allows for quick append operations that otherwise would require a complete traversal to find the end of the list.</a:t>
            </a:r>
          </a:p>
        </p:txBody>
      </p:sp>
      <p:sp>
        <p:nvSpPr>
          <p:cNvPr id="4" name="Slide Number Placeholder 3">
            <a:extLst>
              <a:ext uri="{FF2B5EF4-FFF2-40B4-BE49-F238E27FC236}">
                <a16:creationId xmlns:a16="http://schemas.microsoft.com/office/drawing/2014/main" xmlns="" id="{BAFD0893-6461-4F24-8AA9-671C86635242}"/>
              </a:ext>
            </a:extLst>
          </p:cNvPr>
          <p:cNvSpPr>
            <a:spLocks noGrp="1"/>
          </p:cNvSpPr>
          <p:nvPr>
            <p:ph type="sldNum" sz="quarter" idx="12"/>
          </p:nvPr>
        </p:nvSpPr>
        <p:spPr/>
        <p:txBody>
          <a:bodyPr/>
          <a:lstStyle/>
          <a:p>
            <a:fld id="{1AD1F45E-4937-46E5-9C1E-39BA4D08C51D}" type="slidenum">
              <a:rPr lang="en-US" smtClean="0"/>
              <a:t>14</a:t>
            </a:fld>
            <a:endParaRPr lang="en-US"/>
          </a:p>
        </p:txBody>
      </p:sp>
      <p:grpSp>
        <p:nvGrpSpPr>
          <p:cNvPr id="7" name="Group 4">
            <a:extLst>
              <a:ext uri="{FF2B5EF4-FFF2-40B4-BE49-F238E27FC236}">
                <a16:creationId xmlns:a16="http://schemas.microsoft.com/office/drawing/2014/main" xmlns="" id="{5A861373-FC62-4F17-A8BE-AA0E3C93636F}"/>
              </a:ext>
            </a:extLst>
          </p:cNvPr>
          <p:cNvGrpSpPr>
            <a:grpSpLocks noChangeAspect="1"/>
          </p:cNvGrpSpPr>
          <p:nvPr/>
        </p:nvGrpSpPr>
        <p:grpSpPr bwMode="auto">
          <a:xfrm>
            <a:off x="1935163" y="5405438"/>
            <a:ext cx="8321675" cy="1133475"/>
            <a:chOff x="1219" y="3405"/>
            <a:chExt cx="5242" cy="714"/>
          </a:xfrm>
        </p:grpSpPr>
        <p:sp>
          <p:nvSpPr>
            <p:cNvPr id="8" name="AutoShape 3">
              <a:extLst>
                <a:ext uri="{FF2B5EF4-FFF2-40B4-BE49-F238E27FC236}">
                  <a16:creationId xmlns:a16="http://schemas.microsoft.com/office/drawing/2014/main" xmlns="" id="{A7666F0B-9892-4129-9CA1-C0B00129315F}"/>
                </a:ext>
              </a:extLst>
            </p:cNvPr>
            <p:cNvSpPr>
              <a:spLocks noChangeAspect="1" noChangeArrowheads="1" noTextEdit="1"/>
            </p:cNvSpPr>
            <p:nvPr/>
          </p:nvSpPr>
          <p:spPr bwMode="auto">
            <a:xfrm>
              <a:off x="1219" y="3405"/>
              <a:ext cx="524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293" name="Picture 5">
              <a:extLst>
                <a:ext uri="{FF2B5EF4-FFF2-40B4-BE49-F238E27FC236}">
                  <a16:creationId xmlns:a16="http://schemas.microsoft.com/office/drawing/2014/main" xmlns="" id="{D6279550-0005-46BD-B9EC-C93147714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 y="3405"/>
              <a:ext cx="524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7460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7B5A8-2993-4C73-8521-43D956A75D9D}"/>
              </a:ext>
            </a:extLst>
          </p:cNvPr>
          <p:cNvSpPr>
            <a:spLocks noGrp="1"/>
          </p:cNvSpPr>
          <p:nvPr>
            <p:ph type="title"/>
          </p:nvPr>
        </p:nvSpPr>
        <p:spPr/>
        <p:txBody>
          <a:bodyPr/>
          <a:lstStyle/>
          <a:p>
            <a:r>
              <a:rPr lang="en-US" dirty="0"/>
              <a:t>Implementing the Queue - Using a Linked List</a:t>
            </a:r>
          </a:p>
        </p:txBody>
      </p:sp>
      <p:sp>
        <p:nvSpPr>
          <p:cNvPr id="4" name="Slide Number Placeholder 3">
            <a:extLst>
              <a:ext uri="{FF2B5EF4-FFF2-40B4-BE49-F238E27FC236}">
                <a16:creationId xmlns:a16="http://schemas.microsoft.com/office/drawing/2014/main" xmlns="" id="{BAFD0893-6461-4F24-8AA9-671C86635242}"/>
              </a:ext>
            </a:extLst>
          </p:cNvPr>
          <p:cNvSpPr>
            <a:spLocks noGrp="1"/>
          </p:cNvSpPr>
          <p:nvPr>
            <p:ph type="sldNum" sz="quarter" idx="12"/>
          </p:nvPr>
        </p:nvSpPr>
        <p:spPr/>
        <p:txBody>
          <a:bodyPr/>
          <a:lstStyle/>
          <a:p>
            <a:fld id="{1AD1F45E-4937-46E5-9C1E-39BA4D08C51D}" type="slidenum">
              <a:rPr lang="en-US" smtClean="0"/>
              <a:t>15</a:t>
            </a:fld>
            <a:endParaRPr lang="en-US"/>
          </a:p>
        </p:txBody>
      </p:sp>
      <p:grpSp>
        <p:nvGrpSpPr>
          <p:cNvPr id="9" name="Group 4">
            <a:extLst>
              <a:ext uri="{FF2B5EF4-FFF2-40B4-BE49-F238E27FC236}">
                <a16:creationId xmlns:a16="http://schemas.microsoft.com/office/drawing/2014/main" xmlns="" id="{DC701967-B311-4244-928B-029DEFAE8854}"/>
              </a:ext>
            </a:extLst>
          </p:cNvPr>
          <p:cNvGrpSpPr>
            <a:grpSpLocks noChangeAspect="1"/>
          </p:cNvGrpSpPr>
          <p:nvPr/>
        </p:nvGrpSpPr>
        <p:grpSpPr bwMode="auto">
          <a:xfrm>
            <a:off x="838200" y="1328738"/>
            <a:ext cx="9588500" cy="458787"/>
            <a:chOff x="528" y="837"/>
            <a:chExt cx="6040" cy="289"/>
          </a:xfrm>
        </p:grpSpPr>
        <p:sp>
          <p:nvSpPr>
            <p:cNvPr id="10" name="AutoShape 3">
              <a:extLst>
                <a:ext uri="{FF2B5EF4-FFF2-40B4-BE49-F238E27FC236}">
                  <a16:creationId xmlns:a16="http://schemas.microsoft.com/office/drawing/2014/main" xmlns="" id="{6382BAC8-C1BB-4EBE-A34C-158395B42268}"/>
                </a:ext>
              </a:extLst>
            </p:cNvPr>
            <p:cNvSpPr>
              <a:spLocks noChangeAspect="1" noChangeArrowheads="1" noTextEdit="1"/>
            </p:cNvSpPr>
            <p:nvPr/>
          </p:nvSpPr>
          <p:spPr bwMode="auto">
            <a:xfrm>
              <a:off x="528" y="837"/>
              <a:ext cx="60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317" name="Picture 5">
              <a:extLst>
                <a:ext uri="{FF2B5EF4-FFF2-40B4-BE49-F238E27FC236}">
                  <a16:creationId xmlns:a16="http://schemas.microsoft.com/office/drawing/2014/main" xmlns="" id="{47E0447B-7303-4DB9-91B9-C2266F36C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37"/>
              <a:ext cx="604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8">
            <a:extLst>
              <a:ext uri="{FF2B5EF4-FFF2-40B4-BE49-F238E27FC236}">
                <a16:creationId xmlns:a16="http://schemas.microsoft.com/office/drawing/2014/main" xmlns="" id="{BC39D329-31F1-4886-A450-745FC376A807}"/>
              </a:ext>
            </a:extLst>
          </p:cNvPr>
          <p:cNvGrpSpPr>
            <a:grpSpLocks noChangeAspect="1"/>
          </p:cNvGrpSpPr>
          <p:nvPr/>
        </p:nvGrpSpPr>
        <p:grpSpPr bwMode="auto">
          <a:xfrm>
            <a:off x="838200" y="1858963"/>
            <a:ext cx="8037513" cy="4497387"/>
            <a:chOff x="528" y="1171"/>
            <a:chExt cx="5063" cy="2833"/>
          </a:xfrm>
        </p:grpSpPr>
        <p:sp>
          <p:nvSpPr>
            <p:cNvPr id="16" name="AutoShape 7">
              <a:extLst>
                <a:ext uri="{FF2B5EF4-FFF2-40B4-BE49-F238E27FC236}">
                  <a16:creationId xmlns:a16="http://schemas.microsoft.com/office/drawing/2014/main" xmlns="" id="{BC4B8E29-86A8-4E85-8BD4-41FE1A1E17ED}"/>
                </a:ext>
              </a:extLst>
            </p:cNvPr>
            <p:cNvSpPr>
              <a:spLocks noChangeAspect="1" noChangeArrowheads="1" noTextEdit="1"/>
            </p:cNvSpPr>
            <p:nvPr/>
          </p:nvSpPr>
          <p:spPr bwMode="auto">
            <a:xfrm>
              <a:off x="528" y="1171"/>
              <a:ext cx="5063" cy="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321" name="Picture 9">
              <a:extLst>
                <a:ext uri="{FF2B5EF4-FFF2-40B4-BE49-F238E27FC236}">
                  <a16:creationId xmlns:a16="http://schemas.microsoft.com/office/drawing/2014/main" xmlns="" id="{5DA0A44E-083E-422C-986D-0D4618B2C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71"/>
              <a:ext cx="5071" cy="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0704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7B5A8-2993-4C73-8521-43D956A75D9D}"/>
              </a:ext>
            </a:extLst>
          </p:cNvPr>
          <p:cNvSpPr>
            <a:spLocks noGrp="1"/>
          </p:cNvSpPr>
          <p:nvPr>
            <p:ph type="title"/>
          </p:nvPr>
        </p:nvSpPr>
        <p:spPr/>
        <p:txBody>
          <a:bodyPr/>
          <a:lstStyle/>
          <a:p>
            <a:r>
              <a:rPr lang="en-US" dirty="0"/>
              <a:t>Implementing the Queue - Using a Linked List</a:t>
            </a:r>
          </a:p>
        </p:txBody>
      </p:sp>
      <p:sp>
        <p:nvSpPr>
          <p:cNvPr id="4" name="Slide Number Placeholder 3">
            <a:extLst>
              <a:ext uri="{FF2B5EF4-FFF2-40B4-BE49-F238E27FC236}">
                <a16:creationId xmlns:a16="http://schemas.microsoft.com/office/drawing/2014/main" xmlns="" id="{BAFD0893-6461-4F24-8AA9-671C86635242}"/>
              </a:ext>
            </a:extLst>
          </p:cNvPr>
          <p:cNvSpPr>
            <a:spLocks noGrp="1"/>
          </p:cNvSpPr>
          <p:nvPr>
            <p:ph type="sldNum" sz="quarter" idx="12"/>
          </p:nvPr>
        </p:nvSpPr>
        <p:spPr/>
        <p:txBody>
          <a:bodyPr/>
          <a:lstStyle/>
          <a:p>
            <a:fld id="{1AD1F45E-4937-46E5-9C1E-39BA4D08C51D}" type="slidenum">
              <a:rPr lang="en-US" smtClean="0"/>
              <a:t>16</a:t>
            </a:fld>
            <a:endParaRPr lang="en-US"/>
          </a:p>
        </p:txBody>
      </p:sp>
      <p:grpSp>
        <p:nvGrpSpPr>
          <p:cNvPr id="9" name="Group 4">
            <a:extLst>
              <a:ext uri="{FF2B5EF4-FFF2-40B4-BE49-F238E27FC236}">
                <a16:creationId xmlns:a16="http://schemas.microsoft.com/office/drawing/2014/main" xmlns="" id="{DC701967-B311-4244-928B-029DEFAE8854}"/>
              </a:ext>
            </a:extLst>
          </p:cNvPr>
          <p:cNvGrpSpPr>
            <a:grpSpLocks noChangeAspect="1"/>
          </p:cNvGrpSpPr>
          <p:nvPr/>
        </p:nvGrpSpPr>
        <p:grpSpPr bwMode="auto">
          <a:xfrm>
            <a:off x="838200" y="1328738"/>
            <a:ext cx="9588500" cy="458787"/>
            <a:chOff x="528" y="837"/>
            <a:chExt cx="6040" cy="289"/>
          </a:xfrm>
        </p:grpSpPr>
        <p:sp>
          <p:nvSpPr>
            <p:cNvPr id="10" name="AutoShape 3">
              <a:extLst>
                <a:ext uri="{FF2B5EF4-FFF2-40B4-BE49-F238E27FC236}">
                  <a16:creationId xmlns:a16="http://schemas.microsoft.com/office/drawing/2014/main" xmlns="" id="{6382BAC8-C1BB-4EBE-A34C-158395B42268}"/>
                </a:ext>
              </a:extLst>
            </p:cNvPr>
            <p:cNvSpPr>
              <a:spLocks noChangeAspect="1" noChangeArrowheads="1" noTextEdit="1"/>
            </p:cNvSpPr>
            <p:nvPr/>
          </p:nvSpPr>
          <p:spPr bwMode="auto">
            <a:xfrm>
              <a:off x="528" y="837"/>
              <a:ext cx="60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317" name="Picture 5">
              <a:extLst>
                <a:ext uri="{FF2B5EF4-FFF2-40B4-BE49-F238E27FC236}">
                  <a16:creationId xmlns:a16="http://schemas.microsoft.com/office/drawing/2014/main" xmlns="" id="{47E0447B-7303-4DB9-91B9-C2266F36C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37"/>
              <a:ext cx="604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xmlns="" id="{32D785C7-C9BD-4CD5-B3D9-8B2A3D1E9802}"/>
              </a:ext>
            </a:extLst>
          </p:cNvPr>
          <p:cNvGrpSpPr>
            <a:grpSpLocks noChangeAspect="1"/>
          </p:cNvGrpSpPr>
          <p:nvPr/>
        </p:nvGrpSpPr>
        <p:grpSpPr bwMode="auto">
          <a:xfrm>
            <a:off x="838200" y="1917700"/>
            <a:ext cx="9288463" cy="4438650"/>
            <a:chOff x="528" y="1208"/>
            <a:chExt cx="5851" cy="2796"/>
          </a:xfrm>
        </p:grpSpPr>
        <p:sp>
          <p:nvSpPr>
            <p:cNvPr id="7" name="AutoShape 3">
              <a:extLst>
                <a:ext uri="{FF2B5EF4-FFF2-40B4-BE49-F238E27FC236}">
                  <a16:creationId xmlns:a16="http://schemas.microsoft.com/office/drawing/2014/main" xmlns="" id="{76305F3B-FD69-40AF-A3AE-9FCFF2CC6FFC}"/>
                </a:ext>
              </a:extLst>
            </p:cNvPr>
            <p:cNvSpPr>
              <a:spLocks noChangeAspect="1" noChangeArrowheads="1" noTextEdit="1"/>
            </p:cNvSpPr>
            <p:nvPr/>
          </p:nvSpPr>
          <p:spPr bwMode="auto">
            <a:xfrm>
              <a:off x="528" y="1208"/>
              <a:ext cx="5851" cy="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4341" name="Picture 5">
              <a:extLst>
                <a:ext uri="{FF2B5EF4-FFF2-40B4-BE49-F238E27FC236}">
                  <a16:creationId xmlns:a16="http://schemas.microsoft.com/office/drawing/2014/main" xmlns="" id="{33C514E6-8B2C-4742-95E4-7B67FB3CD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08"/>
              <a:ext cx="5859" cy="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3298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7B5A8-2993-4C73-8521-43D956A75D9D}"/>
              </a:ext>
            </a:extLst>
          </p:cNvPr>
          <p:cNvSpPr>
            <a:spLocks noGrp="1"/>
          </p:cNvSpPr>
          <p:nvPr>
            <p:ph type="title"/>
          </p:nvPr>
        </p:nvSpPr>
        <p:spPr/>
        <p:txBody>
          <a:bodyPr/>
          <a:lstStyle/>
          <a:p>
            <a:r>
              <a:rPr lang="en-US" dirty="0"/>
              <a:t>Implementing the Queue - Using a Linked List</a:t>
            </a:r>
          </a:p>
        </p:txBody>
      </p:sp>
      <p:sp>
        <p:nvSpPr>
          <p:cNvPr id="4" name="Slide Number Placeholder 3">
            <a:extLst>
              <a:ext uri="{FF2B5EF4-FFF2-40B4-BE49-F238E27FC236}">
                <a16:creationId xmlns:a16="http://schemas.microsoft.com/office/drawing/2014/main" xmlns="" id="{BAFD0893-6461-4F24-8AA9-671C86635242}"/>
              </a:ext>
            </a:extLst>
          </p:cNvPr>
          <p:cNvSpPr>
            <a:spLocks noGrp="1"/>
          </p:cNvSpPr>
          <p:nvPr>
            <p:ph type="sldNum" sz="quarter" idx="12"/>
          </p:nvPr>
        </p:nvSpPr>
        <p:spPr/>
        <p:txBody>
          <a:bodyPr/>
          <a:lstStyle/>
          <a:p>
            <a:fld id="{1AD1F45E-4937-46E5-9C1E-39BA4D08C51D}" type="slidenum">
              <a:rPr lang="en-US" smtClean="0"/>
              <a:t>17</a:t>
            </a:fld>
            <a:endParaRPr lang="en-US"/>
          </a:p>
        </p:txBody>
      </p:sp>
      <p:grpSp>
        <p:nvGrpSpPr>
          <p:cNvPr id="9" name="Group 4">
            <a:extLst>
              <a:ext uri="{FF2B5EF4-FFF2-40B4-BE49-F238E27FC236}">
                <a16:creationId xmlns:a16="http://schemas.microsoft.com/office/drawing/2014/main" xmlns="" id="{DC701967-B311-4244-928B-029DEFAE8854}"/>
              </a:ext>
            </a:extLst>
          </p:cNvPr>
          <p:cNvGrpSpPr>
            <a:grpSpLocks noChangeAspect="1"/>
          </p:cNvGrpSpPr>
          <p:nvPr/>
        </p:nvGrpSpPr>
        <p:grpSpPr bwMode="auto">
          <a:xfrm>
            <a:off x="838200" y="1328738"/>
            <a:ext cx="9588500" cy="458787"/>
            <a:chOff x="528" y="837"/>
            <a:chExt cx="6040" cy="289"/>
          </a:xfrm>
        </p:grpSpPr>
        <p:sp>
          <p:nvSpPr>
            <p:cNvPr id="10" name="AutoShape 3">
              <a:extLst>
                <a:ext uri="{FF2B5EF4-FFF2-40B4-BE49-F238E27FC236}">
                  <a16:creationId xmlns:a16="http://schemas.microsoft.com/office/drawing/2014/main" xmlns="" id="{6382BAC8-C1BB-4EBE-A34C-158395B42268}"/>
                </a:ext>
              </a:extLst>
            </p:cNvPr>
            <p:cNvSpPr>
              <a:spLocks noChangeAspect="1" noChangeArrowheads="1" noTextEdit="1"/>
            </p:cNvSpPr>
            <p:nvPr/>
          </p:nvSpPr>
          <p:spPr bwMode="auto">
            <a:xfrm>
              <a:off x="528" y="837"/>
              <a:ext cx="60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317" name="Picture 5">
              <a:extLst>
                <a:ext uri="{FF2B5EF4-FFF2-40B4-BE49-F238E27FC236}">
                  <a16:creationId xmlns:a16="http://schemas.microsoft.com/office/drawing/2014/main" xmlns="" id="{47E0447B-7303-4DB9-91B9-C2266F36C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37"/>
              <a:ext cx="604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xmlns="" id="{1C0E21E9-1CD6-4AFE-B1C4-723A2D77844F}"/>
              </a:ext>
            </a:extLst>
          </p:cNvPr>
          <p:cNvGrpSpPr>
            <a:grpSpLocks noChangeAspect="1"/>
          </p:cNvGrpSpPr>
          <p:nvPr/>
        </p:nvGrpSpPr>
        <p:grpSpPr bwMode="auto">
          <a:xfrm>
            <a:off x="838200" y="1887539"/>
            <a:ext cx="8721095" cy="2984712"/>
            <a:chOff x="528" y="1189"/>
            <a:chExt cx="5838" cy="1998"/>
          </a:xfrm>
        </p:grpSpPr>
        <p:sp>
          <p:nvSpPr>
            <p:cNvPr id="7" name="AutoShape 3">
              <a:extLst>
                <a:ext uri="{FF2B5EF4-FFF2-40B4-BE49-F238E27FC236}">
                  <a16:creationId xmlns:a16="http://schemas.microsoft.com/office/drawing/2014/main" xmlns="" id="{58A298A1-CB58-4B99-A6CA-CE13407BF64A}"/>
                </a:ext>
              </a:extLst>
            </p:cNvPr>
            <p:cNvSpPr>
              <a:spLocks noChangeAspect="1" noChangeArrowheads="1" noTextEdit="1"/>
            </p:cNvSpPr>
            <p:nvPr/>
          </p:nvSpPr>
          <p:spPr bwMode="auto">
            <a:xfrm>
              <a:off x="528" y="1189"/>
              <a:ext cx="5838" cy="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365" name="Picture 5">
              <a:extLst>
                <a:ext uri="{FF2B5EF4-FFF2-40B4-BE49-F238E27FC236}">
                  <a16:creationId xmlns:a16="http://schemas.microsoft.com/office/drawing/2014/main" xmlns="" id="{7997A183-2561-4967-9240-379EDA55C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89"/>
              <a:ext cx="5847" cy="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1192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7E57A-D45C-4145-AA09-DFACCD9B9159}"/>
              </a:ext>
            </a:extLst>
          </p:cNvPr>
          <p:cNvSpPr>
            <a:spLocks noGrp="1"/>
          </p:cNvSpPr>
          <p:nvPr>
            <p:ph type="title"/>
          </p:nvPr>
        </p:nvSpPr>
        <p:spPr/>
        <p:txBody>
          <a:bodyPr/>
          <a:lstStyle/>
          <a:p>
            <a:r>
              <a:rPr lang="en-US" dirty="0"/>
              <a:t>Priority Queues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83F5F5B-8B69-4525-8106-A5F90EECC726}"/>
                  </a:ext>
                </a:extLst>
              </p:cNvPr>
              <p:cNvSpPr>
                <a:spLocks noGrp="1"/>
              </p:cNvSpPr>
              <p:nvPr>
                <p:ph idx="1"/>
              </p:nvPr>
            </p:nvSpPr>
            <p:spPr/>
            <p:txBody>
              <a:bodyPr/>
              <a:lstStyle/>
              <a:p>
                <a:r>
                  <a:rPr lang="en-US" dirty="0"/>
                  <a:t>A priority queue is simply an extended version of the basic queue with the exception that a priority </a:t>
                </a:r>
                <a14:m>
                  <m:oMath xmlns:m="http://schemas.openxmlformats.org/officeDocument/2006/math">
                    <m:r>
                      <a:rPr lang="en-US" b="0" i="1" smtClean="0">
                        <a:solidFill>
                          <a:srgbClr val="FF0000"/>
                        </a:solidFill>
                        <a:latin typeface="Cambria Math" panose="02040503050406030204" pitchFamily="18" charset="0"/>
                      </a:rPr>
                      <m:t>𝑃</m:t>
                    </m:r>
                  </m:oMath>
                </a14:m>
                <a:r>
                  <a:rPr lang="en-US" dirty="0"/>
                  <a:t> must be assigned to each item at the time it is enqueued.</a:t>
                </a:r>
              </a:p>
              <a:p>
                <a:endParaRPr lang="en-US" dirty="0"/>
              </a:p>
              <a:p>
                <a:r>
                  <a:rPr lang="en-US" dirty="0"/>
                  <a:t>There are two basic types of priority queues: </a:t>
                </a:r>
              </a:p>
              <a:p>
                <a:pPr lvl="1"/>
                <a:r>
                  <a:rPr lang="en-US" dirty="0">
                    <a:solidFill>
                      <a:srgbClr val="FF0000"/>
                    </a:solidFill>
                  </a:rPr>
                  <a:t>Bounded:</a:t>
                </a:r>
                <a:r>
                  <a:rPr lang="en-US" dirty="0"/>
                  <a:t> The bounded priority queue assumes a small limited range of </a:t>
                </a:r>
                <a14:m>
                  <m:oMath xmlns:m="http://schemas.openxmlformats.org/officeDocument/2006/math">
                    <m:r>
                      <a:rPr lang="en-US" b="0" i="1" smtClean="0">
                        <a:solidFill>
                          <a:srgbClr val="FF0000"/>
                        </a:solidFill>
                        <a:latin typeface="Cambria Math" panose="02040503050406030204" pitchFamily="18" charset="0"/>
                      </a:rPr>
                      <m:t>𝑃</m:t>
                    </m:r>
                  </m:oMath>
                </a14:m>
                <a:r>
                  <a:rPr lang="en-US" dirty="0"/>
                  <a:t> priorities over the interval of integers </a:t>
                </a:r>
                <a14:m>
                  <m:oMath xmlns:m="http://schemas.openxmlformats.org/officeDocument/2006/math">
                    <m:r>
                      <a:rPr lang="en-US" b="0" i="1" smtClean="0">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oMath>
                </a14:m>
                <a:r>
                  <a:rPr lang="en-US" dirty="0">
                    <a:solidFill>
                      <a:srgbClr val="FF0000"/>
                    </a:solidFill>
                  </a:rPr>
                  <a:t>.</a:t>
                </a:r>
                <a:endParaRPr lang="en-US" dirty="0"/>
              </a:p>
              <a:p>
                <a:pPr lvl="1"/>
                <a:r>
                  <a:rPr lang="en-US" dirty="0">
                    <a:solidFill>
                      <a:srgbClr val="FF0000"/>
                    </a:solidFill>
                  </a:rPr>
                  <a:t>Unbounded:</a:t>
                </a:r>
                <a:r>
                  <a:rPr lang="en-US" dirty="0"/>
                  <a:t> The unbounded priority queue places no limit on the range of integer values that can be used as priorities.</a:t>
                </a:r>
              </a:p>
            </p:txBody>
          </p:sp>
        </mc:Choice>
        <mc:Fallback xmlns="">
          <p:sp>
            <p:nvSpPr>
              <p:cNvPr id="3" name="Content Placeholder 2">
                <a:extLst>
                  <a:ext uri="{FF2B5EF4-FFF2-40B4-BE49-F238E27FC236}">
                    <a16:creationId xmlns:a16="http://schemas.microsoft.com/office/drawing/2014/main" id="{D83F5F5B-8B69-4525-8106-A5F90EECC726}"/>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2B2CF176-C621-4587-B573-48AF001E3141}"/>
              </a:ext>
            </a:extLst>
          </p:cNvPr>
          <p:cNvSpPr>
            <a:spLocks noGrp="1"/>
          </p:cNvSpPr>
          <p:nvPr>
            <p:ph type="sldNum" sz="quarter" idx="12"/>
          </p:nvPr>
        </p:nvSpPr>
        <p:spPr/>
        <p:txBody>
          <a:bodyPr/>
          <a:lstStyle/>
          <a:p>
            <a:fld id="{1AD1F45E-4937-46E5-9C1E-39BA4D08C51D}" type="slidenum">
              <a:rPr lang="en-US" smtClean="0"/>
              <a:t>18</a:t>
            </a:fld>
            <a:endParaRPr lang="en-US"/>
          </a:p>
        </p:txBody>
      </p:sp>
    </p:spTree>
    <p:extLst>
      <p:ext uri="{BB962C8B-B14F-4D97-AF65-F5344CB8AC3E}">
        <p14:creationId xmlns:p14="http://schemas.microsoft.com/office/powerpoint/2010/main" val="96166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17C16E4-C594-44FE-924B-995E43B7E178}"/>
              </a:ext>
            </a:extLst>
          </p:cNvPr>
          <p:cNvSpPr>
            <a:spLocks noGrp="1"/>
          </p:cNvSpPr>
          <p:nvPr>
            <p:ph type="title"/>
          </p:nvPr>
        </p:nvSpPr>
        <p:spPr/>
        <p:txBody>
          <a:bodyPr/>
          <a:lstStyle/>
          <a:p>
            <a:r>
              <a:rPr lang="en-US" dirty="0"/>
              <a:t>Priority Queues</a:t>
            </a:r>
          </a:p>
        </p:txBody>
      </p:sp>
      <p:sp>
        <p:nvSpPr>
          <p:cNvPr id="4" name="Slide Number Placeholder 3">
            <a:extLst>
              <a:ext uri="{FF2B5EF4-FFF2-40B4-BE49-F238E27FC236}">
                <a16:creationId xmlns:a16="http://schemas.microsoft.com/office/drawing/2014/main" xmlns="" id="{E4B1CF35-0A8D-44CE-818E-033984A448E6}"/>
              </a:ext>
            </a:extLst>
          </p:cNvPr>
          <p:cNvSpPr>
            <a:spLocks noGrp="1"/>
          </p:cNvSpPr>
          <p:nvPr>
            <p:ph type="sldNum" sz="quarter" idx="12"/>
          </p:nvPr>
        </p:nvSpPr>
        <p:spPr/>
        <p:txBody>
          <a:bodyPr/>
          <a:lstStyle/>
          <a:p>
            <a:fld id="{1AD1F45E-4937-46E5-9C1E-39BA4D08C51D}" type="slidenum">
              <a:rPr lang="en-US" smtClean="0"/>
              <a:t>19</a:t>
            </a:fld>
            <a:endParaRPr lang="en-US"/>
          </a:p>
        </p:txBody>
      </p:sp>
      <p:grpSp>
        <p:nvGrpSpPr>
          <p:cNvPr id="8" name="Group 4">
            <a:extLst>
              <a:ext uri="{FF2B5EF4-FFF2-40B4-BE49-F238E27FC236}">
                <a16:creationId xmlns:a16="http://schemas.microsoft.com/office/drawing/2014/main" xmlns="" id="{DE8517D0-9845-4273-B8AE-322BB9D8FE05}"/>
              </a:ext>
            </a:extLst>
          </p:cNvPr>
          <p:cNvGrpSpPr>
            <a:grpSpLocks noChangeAspect="1"/>
          </p:cNvGrpSpPr>
          <p:nvPr/>
        </p:nvGrpSpPr>
        <p:grpSpPr bwMode="auto">
          <a:xfrm>
            <a:off x="838200" y="1338263"/>
            <a:ext cx="9166225" cy="461962"/>
            <a:chOff x="528" y="843"/>
            <a:chExt cx="5774" cy="291"/>
          </a:xfrm>
        </p:grpSpPr>
        <p:sp>
          <p:nvSpPr>
            <p:cNvPr id="9" name="AutoShape 3">
              <a:extLst>
                <a:ext uri="{FF2B5EF4-FFF2-40B4-BE49-F238E27FC236}">
                  <a16:creationId xmlns:a16="http://schemas.microsoft.com/office/drawing/2014/main" xmlns="" id="{E78A780E-2423-4CD0-85C2-2FBF767D0C2A}"/>
                </a:ext>
              </a:extLst>
            </p:cNvPr>
            <p:cNvSpPr>
              <a:spLocks noChangeAspect="1" noChangeArrowheads="1" noTextEdit="1"/>
            </p:cNvSpPr>
            <p:nvPr/>
          </p:nvSpPr>
          <p:spPr bwMode="auto">
            <a:xfrm>
              <a:off x="528" y="843"/>
              <a:ext cx="57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xmlns="" id="{137E3466-548C-4351-B40D-C26C04ADE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43"/>
              <a:ext cx="578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8">
            <a:extLst>
              <a:ext uri="{FF2B5EF4-FFF2-40B4-BE49-F238E27FC236}">
                <a16:creationId xmlns:a16="http://schemas.microsoft.com/office/drawing/2014/main" xmlns="" id="{37EDB6F3-C98F-4846-ACDA-6E29310DC3F1}"/>
              </a:ext>
            </a:extLst>
          </p:cNvPr>
          <p:cNvGrpSpPr>
            <a:grpSpLocks noChangeAspect="1"/>
          </p:cNvGrpSpPr>
          <p:nvPr/>
        </p:nvGrpSpPr>
        <p:grpSpPr bwMode="auto">
          <a:xfrm>
            <a:off x="815975" y="1865312"/>
            <a:ext cx="9166225" cy="3654425"/>
            <a:chOff x="528" y="1134"/>
            <a:chExt cx="5774" cy="2302"/>
          </a:xfrm>
        </p:grpSpPr>
        <p:sp>
          <p:nvSpPr>
            <p:cNvPr id="13" name="AutoShape 7">
              <a:extLst>
                <a:ext uri="{FF2B5EF4-FFF2-40B4-BE49-F238E27FC236}">
                  <a16:creationId xmlns:a16="http://schemas.microsoft.com/office/drawing/2014/main" xmlns="" id="{7DDCAF53-26F3-406D-9526-A08095054E51}"/>
                </a:ext>
              </a:extLst>
            </p:cNvPr>
            <p:cNvSpPr>
              <a:spLocks noChangeAspect="1" noChangeArrowheads="1" noTextEdit="1"/>
            </p:cNvSpPr>
            <p:nvPr/>
          </p:nvSpPr>
          <p:spPr bwMode="auto">
            <a:xfrm>
              <a:off x="528" y="1134"/>
              <a:ext cx="5774" cy="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a:extLst>
                <a:ext uri="{FF2B5EF4-FFF2-40B4-BE49-F238E27FC236}">
                  <a16:creationId xmlns:a16="http://schemas.microsoft.com/office/drawing/2014/main" xmlns="" id="{9906EB4E-19AA-4B6B-BEB5-E92F8CFA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34"/>
              <a:ext cx="5781" cy="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8439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CF625-D156-4019-A1C4-36C269991A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71ED0151-C838-4076-B054-76C28583C77F}"/>
              </a:ext>
            </a:extLst>
          </p:cNvPr>
          <p:cNvSpPr>
            <a:spLocks noGrp="1"/>
          </p:cNvSpPr>
          <p:nvPr>
            <p:ph idx="1"/>
          </p:nvPr>
        </p:nvSpPr>
        <p:spPr/>
        <p:txBody>
          <a:bodyPr>
            <a:normAutofit/>
          </a:bodyPr>
          <a:lstStyle/>
          <a:p>
            <a:r>
              <a:rPr lang="en-US" dirty="0"/>
              <a:t>A queue structure is well suited for problems in computer science that require data to be processed in the order in which it was received. </a:t>
            </a:r>
          </a:p>
          <a:p>
            <a:r>
              <a:rPr lang="en-US" dirty="0"/>
              <a:t>A queue is a specialized list with a limited number of operations in which items can only be added to one end and removed from the other. </a:t>
            </a:r>
          </a:p>
          <a:p>
            <a:r>
              <a:rPr lang="en-US" dirty="0"/>
              <a:t>A queue is also known as a first-in, first-out (FIFO) list.</a:t>
            </a:r>
          </a:p>
          <a:p>
            <a:r>
              <a:rPr lang="en-US" dirty="0"/>
              <a:t>New items are inserted into a queue at the back while existing items are removed from the front.</a:t>
            </a:r>
          </a:p>
        </p:txBody>
      </p:sp>
      <p:sp>
        <p:nvSpPr>
          <p:cNvPr id="4" name="Slide Number Placeholder 3">
            <a:extLst>
              <a:ext uri="{FF2B5EF4-FFF2-40B4-BE49-F238E27FC236}">
                <a16:creationId xmlns:a16="http://schemas.microsoft.com/office/drawing/2014/main" xmlns="" id="{1374EBC7-B11E-4FE0-807B-0C0CF32D9D6B}"/>
              </a:ext>
            </a:extLst>
          </p:cNvPr>
          <p:cNvSpPr>
            <a:spLocks noGrp="1"/>
          </p:cNvSpPr>
          <p:nvPr>
            <p:ph type="sldNum" sz="quarter" idx="12"/>
          </p:nvPr>
        </p:nvSpPr>
        <p:spPr/>
        <p:txBody>
          <a:bodyPr/>
          <a:lstStyle/>
          <a:p>
            <a:fld id="{1AD1F45E-4937-46E5-9C1E-39BA4D08C51D}" type="slidenum">
              <a:rPr lang="en-US" smtClean="0"/>
              <a:t>2</a:t>
            </a:fld>
            <a:endParaRPr lang="en-US" dirty="0"/>
          </a:p>
        </p:txBody>
      </p:sp>
      <p:grpSp>
        <p:nvGrpSpPr>
          <p:cNvPr id="7" name="Group 4">
            <a:extLst>
              <a:ext uri="{FF2B5EF4-FFF2-40B4-BE49-F238E27FC236}">
                <a16:creationId xmlns:a16="http://schemas.microsoft.com/office/drawing/2014/main" xmlns="" id="{5707C3D9-528D-425E-A670-3D11F311F79F}"/>
              </a:ext>
            </a:extLst>
          </p:cNvPr>
          <p:cNvGrpSpPr>
            <a:grpSpLocks noChangeAspect="1"/>
          </p:cNvGrpSpPr>
          <p:nvPr/>
        </p:nvGrpSpPr>
        <p:grpSpPr bwMode="auto">
          <a:xfrm>
            <a:off x="3927475" y="5694363"/>
            <a:ext cx="4337050" cy="865187"/>
            <a:chOff x="2474" y="3587"/>
            <a:chExt cx="2732" cy="545"/>
          </a:xfrm>
        </p:grpSpPr>
        <p:sp>
          <p:nvSpPr>
            <p:cNvPr id="8" name="AutoShape 3">
              <a:extLst>
                <a:ext uri="{FF2B5EF4-FFF2-40B4-BE49-F238E27FC236}">
                  <a16:creationId xmlns:a16="http://schemas.microsoft.com/office/drawing/2014/main" xmlns="" id="{4943C001-AD1C-4D53-BEC4-1DF70F0F2B18}"/>
                </a:ext>
              </a:extLst>
            </p:cNvPr>
            <p:cNvSpPr>
              <a:spLocks noChangeAspect="1" noChangeArrowheads="1" noTextEdit="1"/>
            </p:cNvSpPr>
            <p:nvPr/>
          </p:nvSpPr>
          <p:spPr bwMode="auto">
            <a:xfrm>
              <a:off x="2474" y="3587"/>
              <a:ext cx="2732"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xmlns="" id="{03D8F177-6EFD-4092-AAF1-5C5CA50BE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 y="3587"/>
              <a:ext cx="2740"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62399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17C16E4-C594-44FE-924B-995E43B7E178}"/>
              </a:ext>
            </a:extLst>
          </p:cNvPr>
          <p:cNvSpPr>
            <a:spLocks noGrp="1"/>
          </p:cNvSpPr>
          <p:nvPr>
            <p:ph type="title"/>
          </p:nvPr>
        </p:nvSpPr>
        <p:spPr/>
        <p:txBody>
          <a:bodyPr/>
          <a:lstStyle/>
          <a:p>
            <a:r>
              <a:rPr lang="en-US" dirty="0"/>
              <a:t>Priority Queues</a:t>
            </a:r>
          </a:p>
        </p:txBody>
      </p:sp>
      <p:sp>
        <p:nvSpPr>
          <p:cNvPr id="4" name="Slide Number Placeholder 3">
            <a:extLst>
              <a:ext uri="{FF2B5EF4-FFF2-40B4-BE49-F238E27FC236}">
                <a16:creationId xmlns:a16="http://schemas.microsoft.com/office/drawing/2014/main" xmlns="" id="{E4B1CF35-0A8D-44CE-818E-033984A448E6}"/>
              </a:ext>
            </a:extLst>
          </p:cNvPr>
          <p:cNvSpPr>
            <a:spLocks noGrp="1"/>
          </p:cNvSpPr>
          <p:nvPr>
            <p:ph type="sldNum" sz="quarter" idx="12"/>
          </p:nvPr>
        </p:nvSpPr>
        <p:spPr/>
        <p:txBody>
          <a:bodyPr/>
          <a:lstStyle/>
          <a:p>
            <a:fld id="{1AD1F45E-4937-46E5-9C1E-39BA4D08C51D}" type="slidenum">
              <a:rPr lang="en-US" smtClean="0"/>
              <a:t>20</a:t>
            </a:fld>
            <a:endParaRPr lang="en-US"/>
          </a:p>
        </p:txBody>
      </p:sp>
      <p:grpSp>
        <p:nvGrpSpPr>
          <p:cNvPr id="8" name="Group 4">
            <a:extLst>
              <a:ext uri="{FF2B5EF4-FFF2-40B4-BE49-F238E27FC236}">
                <a16:creationId xmlns:a16="http://schemas.microsoft.com/office/drawing/2014/main" xmlns="" id="{DE8517D0-9845-4273-B8AE-322BB9D8FE05}"/>
              </a:ext>
            </a:extLst>
          </p:cNvPr>
          <p:cNvGrpSpPr>
            <a:grpSpLocks noChangeAspect="1"/>
          </p:cNvGrpSpPr>
          <p:nvPr/>
        </p:nvGrpSpPr>
        <p:grpSpPr bwMode="auto">
          <a:xfrm>
            <a:off x="838200" y="1338263"/>
            <a:ext cx="9166225" cy="461962"/>
            <a:chOff x="528" y="843"/>
            <a:chExt cx="5774" cy="291"/>
          </a:xfrm>
        </p:grpSpPr>
        <p:sp>
          <p:nvSpPr>
            <p:cNvPr id="9" name="AutoShape 3">
              <a:extLst>
                <a:ext uri="{FF2B5EF4-FFF2-40B4-BE49-F238E27FC236}">
                  <a16:creationId xmlns:a16="http://schemas.microsoft.com/office/drawing/2014/main" xmlns="" id="{E78A780E-2423-4CD0-85C2-2FBF767D0C2A}"/>
                </a:ext>
              </a:extLst>
            </p:cNvPr>
            <p:cNvSpPr>
              <a:spLocks noChangeAspect="1" noChangeArrowheads="1" noTextEdit="1"/>
            </p:cNvSpPr>
            <p:nvPr/>
          </p:nvSpPr>
          <p:spPr bwMode="auto">
            <a:xfrm>
              <a:off x="528" y="843"/>
              <a:ext cx="57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xmlns="" id="{137E3466-548C-4351-B40D-C26C04ADE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43"/>
              <a:ext cx="578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xmlns="" id="{20083469-98E0-4463-9A9D-CC523947D5E7}"/>
              </a:ext>
            </a:extLst>
          </p:cNvPr>
          <p:cNvGrpSpPr>
            <a:grpSpLocks noChangeAspect="1"/>
          </p:cNvGrpSpPr>
          <p:nvPr/>
        </p:nvGrpSpPr>
        <p:grpSpPr bwMode="auto">
          <a:xfrm>
            <a:off x="838200" y="1800225"/>
            <a:ext cx="9178925" cy="3095625"/>
            <a:chOff x="528" y="1134"/>
            <a:chExt cx="5782" cy="1950"/>
          </a:xfrm>
        </p:grpSpPr>
        <p:sp>
          <p:nvSpPr>
            <p:cNvPr id="7" name="AutoShape 3">
              <a:extLst>
                <a:ext uri="{FF2B5EF4-FFF2-40B4-BE49-F238E27FC236}">
                  <a16:creationId xmlns:a16="http://schemas.microsoft.com/office/drawing/2014/main" xmlns="" id="{1346D720-875C-433E-8404-FB8900A57846}"/>
                </a:ext>
              </a:extLst>
            </p:cNvPr>
            <p:cNvSpPr>
              <a:spLocks noChangeAspect="1" noChangeArrowheads="1" noTextEdit="1"/>
            </p:cNvSpPr>
            <p:nvPr/>
          </p:nvSpPr>
          <p:spPr bwMode="auto">
            <a:xfrm>
              <a:off x="528" y="1134"/>
              <a:ext cx="5782"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xmlns="" id="{00669FBE-982B-43CA-A873-E155B1FCA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34"/>
              <a:ext cx="5789" cy="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506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17C16E4-C594-44FE-924B-995E43B7E178}"/>
              </a:ext>
            </a:extLst>
          </p:cNvPr>
          <p:cNvSpPr>
            <a:spLocks noGrp="1"/>
          </p:cNvSpPr>
          <p:nvPr>
            <p:ph type="title"/>
          </p:nvPr>
        </p:nvSpPr>
        <p:spPr/>
        <p:txBody>
          <a:bodyPr/>
          <a:lstStyle/>
          <a:p>
            <a:r>
              <a:rPr lang="en-US" dirty="0"/>
              <a:t>Priority Queues - Example</a:t>
            </a:r>
          </a:p>
        </p:txBody>
      </p:sp>
      <p:sp>
        <p:nvSpPr>
          <p:cNvPr id="4" name="Slide Number Placeholder 3">
            <a:extLst>
              <a:ext uri="{FF2B5EF4-FFF2-40B4-BE49-F238E27FC236}">
                <a16:creationId xmlns:a16="http://schemas.microsoft.com/office/drawing/2014/main" xmlns="" id="{E4B1CF35-0A8D-44CE-818E-033984A448E6}"/>
              </a:ext>
            </a:extLst>
          </p:cNvPr>
          <p:cNvSpPr>
            <a:spLocks noGrp="1"/>
          </p:cNvSpPr>
          <p:nvPr>
            <p:ph type="sldNum" sz="quarter" idx="12"/>
          </p:nvPr>
        </p:nvSpPr>
        <p:spPr/>
        <p:txBody>
          <a:bodyPr/>
          <a:lstStyle/>
          <a:p>
            <a:fld id="{1AD1F45E-4937-46E5-9C1E-39BA4D08C51D}" type="slidenum">
              <a:rPr lang="en-US" smtClean="0"/>
              <a:t>21</a:t>
            </a:fld>
            <a:endParaRPr lang="en-US"/>
          </a:p>
        </p:txBody>
      </p:sp>
      <p:grpSp>
        <p:nvGrpSpPr>
          <p:cNvPr id="10" name="Group 4">
            <a:extLst>
              <a:ext uri="{FF2B5EF4-FFF2-40B4-BE49-F238E27FC236}">
                <a16:creationId xmlns:a16="http://schemas.microsoft.com/office/drawing/2014/main" xmlns="" id="{49A4AA76-3567-4E44-BB3B-734D24264314}"/>
              </a:ext>
            </a:extLst>
          </p:cNvPr>
          <p:cNvGrpSpPr>
            <a:grpSpLocks noChangeAspect="1"/>
          </p:cNvGrpSpPr>
          <p:nvPr/>
        </p:nvGrpSpPr>
        <p:grpSpPr bwMode="auto">
          <a:xfrm>
            <a:off x="838200" y="1508125"/>
            <a:ext cx="3714750" cy="2271713"/>
            <a:chOff x="528" y="950"/>
            <a:chExt cx="2340" cy="1431"/>
          </a:xfrm>
        </p:grpSpPr>
        <p:sp>
          <p:nvSpPr>
            <p:cNvPr id="11" name="AutoShape 3">
              <a:extLst>
                <a:ext uri="{FF2B5EF4-FFF2-40B4-BE49-F238E27FC236}">
                  <a16:creationId xmlns:a16="http://schemas.microsoft.com/office/drawing/2014/main" xmlns="" id="{13563337-5794-4FFE-BE19-89567EF56406}"/>
                </a:ext>
              </a:extLst>
            </p:cNvPr>
            <p:cNvSpPr>
              <a:spLocks noChangeAspect="1" noChangeArrowheads="1" noTextEdit="1"/>
            </p:cNvSpPr>
            <p:nvPr/>
          </p:nvSpPr>
          <p:spPr bwMode="auto">
            <a:xfrm>
              <a:off x="528" y="950"/>
              <a:ext cx="2340"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xmlns="" id="{AA30BB8E-DF66-4F63-BA19-B511592C9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50"/>
              <a:ext cx="2349"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8">
            <a:extLst>
              <a:ext uri="{FF2B5EF4-FFF2-40B4-BE49-F238E27FC236}">
                <a16:creationId xmlns:a16="http://schemas.microsoft.com/office/drawing/2014/main" xmlns="" id="{BF54E17F-A4FE-4B2A-A915-B7353CD5CB80}"/>
              </a:ext>
            </a:extLst>
          </p:cNvPr>
          <p:cNvGrpSpPr>
            <a:grpSpLocks noChangeAspect="1"/>
          </p:cNvGrpSpPr>
          <p:nvPr/>
        </p:nvGrpSpPr>
        <p:grpSpPr bwMode="auto">
          <a:xfrm>
            <a:off x="2062153" y="4293857"/>
            <a:ext cx="8067693" cy="905941"/>
            <a:chOff x="1912" y="2679"/>
            <a:chExt cx="3856" cy="433"/>
          </a:xfrm>
        </p:grpSpPr>
        <p:sp>
          <p:nvSpPr>
            <p:cNvPr id="15" name="AutoShape 7">
              <a:extLst>
                <a:ext uri="{FF2B5EF4-FFF2-40B4-BE49-F238E27FC236}">
                  <a16:creationId xmlns:a16="http://schemas.microsoft.com/office/drawing/2014/main" xmlns="" id="{37D3EB1C-FD02-4C22-AA91-4C1F33F27AD7}"/>
                </a:ext>
              </a:extLst>
            </p:cNvPr>
            <p:cNvSpPr>
              <a:spLocks noChangeAspect="1" noChangeArrowheads="1" noTextEdit="1"/>
            </p:cNvSpPr>
            <p:nvPr/>
          </p:nvSpPr>
          <p:spPr bwMode="auto">
            <a:xfrm>
              <a:off x="1912" y="2679"/>
              <a:ext cx="3856"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xmlns="" id="{E95DFD18-3555-42A5-BE88-E8E2BA52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 y="2679"/>
              <a:ext cx="386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887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7E4F2-B74D-4435-B18D-3C206A58FB6A}"/>
              </a:ext>
            </a:extLst>
          </p:cNvPr>
          <p:cNvSpPr>
            <a:spLocks noGrp="1"/>
          </p:cNvSpPr>
          <p:nvPr>
            <p:ph type="title"/>
          </p:nvPr>
        </p:nvSpPr>
        <p:spPr/>
        <p:txBody>
          <a:bodyPr/>
          <a:lstStyle/>
          <a:p>
            <a:r>
              <a:rPr lang="en-US" dirty="0"/>
              <a:t>Priority Queues - Unbounded</a:t>
            </a:r>
          </a:p>
        </p:txBody>
      </p:sp>
      <p:sp>
        <p:nvSpPr>
          <p:cNvPr id="4" name="Slide Number Placeholder 3">
            <a:extLst>
              <a:ext uri="{FF2B5EF4-FFF2-40B4-BE49-F238E27FC236}">
                <a16:creationId xmlns:a16="http://schemas.microsoft.com/office/drawing/2014/main" xmlns="" id="{D52669AF-1812-40F0-81BA-82B3A410430A}"/>
              </a:ext>
            </a:extLst>
          </p:cNvPr>
          <p:cNvSpPr>
            <a:spLocks noGrp="1"/>
          </p:cNvSpPr>
          <p:nvPr>
            <p:ph type="sldNum" sz="quarter" idx="12"/>
          </p:nvPr>
        </p:nvSpPr>
        <p:spPr/>
        <p:txBody>
          <a:bodyPr/>
          <a:lstStyle/>
          <a:p>
            <a:fld id="{1AD1F45E-4937-46E5-9C1E-39BA4D08C51D}" type="slidenum">
              <a:rPr lang="en-US" smtClean="0"/>
              <a:t>22</a:t>
            </a:fld>
            <a:endParaRPr lang="en-US"/>
          </a:p>
        </p:txBody>
      </p:sp>
      <p:grpSp>
        <p:nvGrpSpPr>
          <p:cNvPr id="7" name="Group 4">
            <a:extLst>
              <a:ext uri="{FF2B5EF4-FFF2-40B4-BE49-F238E27FC236}">
                <a16:creationId xmlns:a16="http://schemas.microsoft.com/office/drawing/2014/main" xmlns="" id="{2AA1E38E-9CFF-4BF5-AD57-5A8A013BA0A0}"/>
              </a:ext>
            </a:extLst>
          </p:cNvPr>
          <p:cNvGrpSpPr>
            <a:grpSpLocks noChangeAspect="1"/>
          </p:cNvGrpSpPr>
          <p:nvPr/>
        </p:nvGrpSpPr>
        <p:grpSpPr bwMode="auto">
          <a:xfrm>
            <a:off x="838200" y="1346200"/>
            <a:ext cx="9644063" cy="436563"/>
            <a:chOff x="528" y="848"/>
            <a:chExt cx="6075" cy="275"/>
          </a:xfrm>
        </p:grpSpPr>
        <p:sp>
          <p:nvSpPr>
            <p:cNvPr id="8" name="AutoShape 3">
              <a:extLst>
                <a:ext uri="{FF2B5EF4-FFF2-40B4-BE49-F238E27FC236}">
                  <a16:creationId xmlns:a16="http://schemas.microsoft.com/office/drawing/2014/main" xmlns="" id="{0F6D11CF-2957-4C03-A13D-C4506D2D8B04}"/>
                </a:ext>
              </a:extLst>
            </p:cNvPr>
            <p:cNvSpPr>
              <a:spLocks noChangeAspect="1" noChangeArrowheads="1" noTextEdit="1"/>
            </p:cNvSpPr>
            <p:nvPr/>
          </p:nvSpPr>
          <p:spPr bwMode="auto">
            <a:xfrm>
              <a:off x="528" y="848"/>
              <a:ext cx="60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6760464B-8E49-4E27-B3A2-05DE54CF4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48"/>
              <a:ext cx="608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8">
            <a:extLst>
              <a:ext uri="{FF2B5EF4-FFF2-40B4-BE49-F238E27FC236}">
                <a16:creationId xmlns:a16="http://schemas.microsoft.com/office/drawing/2014/main" xmlns="" id="{0928139B-1ACF-471B-A6D0-52047E5C33B0}"/>
              </a:ext>
            </a:extLst>
          </p:cNvPr>
          <p:cNvGrpSpPr>
            <a:grpSpLocks noChangeAspect="1"/>
          </p:cNvGrpSpPr>
          <p:nvPr/>
        </p:nvGrpSpPr>
        <p:grpSpPr bwMode="auto">
          <a:xfrm>
            <a:off x="838200" y="1793875"/>
            <a:ext cx="8824913" cy="4894263"/>
            <a:chOff x="528" y="1130"/>
            <a:chExt cx="5559" cy="3083"/>
          </a:xfrm>
        </p:grpSpPr>
        <p:sp>
          <p:nvSpPr>
            <p:cNvPr id="12" name="AutoShape 7">
              <a:extLst>
                <a:ext uri="{FF2B5EF4-FFF2-40B4-BE49-F238E27FC236}">
                  <a16:creationId xmlns:a16="http://schemas.microsoft.com/office/drawing/2014/main" xmlns="" id="{4150C4AD-68DA-41F6-98AE-6E16B3F0EF3F}"/>
                </a:ext>
              </a:extLst>
            </p:cNvPr>
            <p:cNvSpPr>
              <a:spLocks noChangeAspect="1" noChangeArrowheads="1" noTextEdit="1"/>
            </p:cNvSpPr>
            <p:nvPr/>
          </p:nvSpPr>
          <p:spPr bwMode="auto">
            <a:xfrm>
              <a:off x="528" y="1130"/>
              <a:ext cx="5559" cy="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a:extLst>
                <a:ext uri="{FF2B5EF4-FFF2-40B4-BE49-F238E27FC236}">
                  <a16:creationId xmlns:a16="http://schemas.microsoft.com/office/drawing/2014/main" xmlns="" id="{1DE145E3-C9E5-440D-85F2-377E8625E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30"/>
              <a:ext cx="5566" cy="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2856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7E4F2-B74D-4435-B18D-3C206A58FB6A}"/>
              </a:ext>
            </a:extLst>
          </p:cNvPr>
          <p:cNvSpPr>
            <a:spLocks noGrp="1"/>
          </p:cNvSpPr>
          <p:nvPr>
            <p:ph type="title"/>
          </p:nvPr>
        </p:nvSpPr>
        <p:spPr/>
        <p:txBody>
          <a:bodyPr/>
          <a:lstStyle/>
          <a:p>
            <a:r>
              <a:rPr lang="en-US" dirty="0"/>
              <a:t>Priority Queues - Unbounded</a:t>
            </a:r>
          </a:p>
        </p:txBody>
      </p:sp>
      <p:sp>
        <p:nvSpPr>
          <p:cNvPr id="4" name="Slide Number Placeholder 3">
            <a:extLst>
              <a:ext uri="{FF2B5EF4-FFF2-40B4-BE49-F238E27FC236}">
                <a16:creationId xmlns:a16="http://schemas.microsoft.com/office/drawing/2014/main" xmlns="" id="{D52669AF-1812-40F0-81BA-82B3A410430A}"/>
              </a:ext>
            </a:extLst>
          </p:cNvPr>
          <p:cNvSpPr>
            <a:spLocks noGrp="1"/>
          </p:cNvSpPr>
          <p:nvPr>
            <p:ph type="sldNum" sz="quarter" idx="12"/>
          </p:nvPr>
        </p:nvSpPr>
        <p:spPr/>
        <p:txBody>
          <a:bodyPr/>
          <a:lstStyle/>
          <a:p>
            <a:fld id="{1AD1F45E-4937-46E5-9C1E-39BA4D08C51D}" type="slidenum">
              <a:rPr lang="en-US" smtClean="0"/>
              <a:t>23</a:t>
            </a:fld>
            <a:endParaRPr lang="en-US"/>
          </a:p>
        </p:txBody>
      </p:sp>
      <p:grpSp>
        <p:nvGrpSpPr>
          <p:cNvPr id="7" name="Group 4">
            <a:extLst>
              <a:ext uri="{FF2B5EF4-FFF2-40B4-BE49-F238E27FC236}">
                <a16:creationId xmlns:a16="http://schemas.microsoft.com/office/drawing/2014/main" xmlns="" id="{2AA1E38E-9CFF-4BF5-AD57-5A8A013BA0A0}"/>
              </a:ext>
            </a:extLst>
          </p:cNvPr>
          <p:cNvGrpSpPr>
            <a:grpSpLocks noChangeAspect="1"/>
          </p:cNvGrpSpPr>
          <p:nvPr/>
        </p:nvGrpSpPr>
        <p:grpSpPr bwMode="auto">
          <a:xfrm>
            <a:off x="838200" y="1346200"/>
            <a:ext cx="9644063" cy="436563"/>
            <a:chOff x="528" y="848"/>
            <a:chExt cx="6075" cy="275"/>
          </a:xfrm>
        </p:grpSpPr>
        <p:sp>
          <p:nvSpPr>
            <p:cNvPr id="8" name="AutoShape 3">
              <a:extLst>
                <a:ext uri="{FF2B5EF4-FFF2-40B4-BE49-F238E27FC236}">
                  <a16:creationId xmlns:a16="http://schemas.microsoft.com/office/drawing/2014/main" xmlns="" id="{0F6D11CF-2957-4C03-A13D-C4506D2D8B04}"/>
                </a:ext>
              </a:extLst>
            </p:cNvPr>
            <p:cNvSpPr>
              <a:spLocks noChangeAspect="1" noChangeArrowheads="1" noTextEdit="1"/>
            </p:cNvSpPr>
            <p:nvPr/>
          </p:nvSpPr>
          <p:spPr bwMode="auto">
            <a:xfrm>
              <a:off x="528" y="848"/>
              <a:ext cx="60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6760464B-8E49-4E27-B3A2-05DE54CF4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48"/>
              <a:ext cx="608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a:extLst>
              <a:ext uri="{FF2B5EF4-FFF2-40B4-BE49-F238E27FC236}">
                <a16:creationId xmlns:a16="http://schemas.microsoft.com/office/drawing/2014/main" xmlns="" id="{499A57F6-03BF-4912-B398-89716E477A64}"/>
              </a:ext>
            </a:extLst>
          </p:cNvPr>
          <p:cNvGrpSpPr/>
          <p:nvPr/>
        </p:nvGrpSpPr>
        <p:grpSpPr>
          <a:xfrm>
            <a:off x="838200" y="1793875"/>
            <a:ext cx="9302086" cy="4811713"/>
            <a:chOff x="838200" y="1793875"/>
            <a:chExt cx="9302086" cy="4811713"/>
          </a:xfrm>
        </p:grpSpPr>
        <p:grpSp>
          <p:nvGrpSpPr>
            <p:cNvPr id="6" name="Group 4">
              <a:extLst>
                <a:ext uri="{FF2B5EF4-FFF2-40B4-BE49-F238E27FC236}">
                  <a16:creationId xmlns:a16="http://schemas.microsoft.com/office/drawing/2014/main" xmlns="" id="{D9647F7E-46E4-453D-9ED3-C5220F90B5CE}"/>
                </a:ext>
              </a:extLst>
            </p:cNvPr>
            <p:cNvGrpSpPr>
              <a:grpSpLocks noChangeAspect="1"/>
            </p:cNvGrpSpPr>
            <p:nvPr/>
          </p:nvGrpSpPr>
          <p:grpSpPr bwMode="auto">
            <a:xfrm>
              <a:off x="838200" y="1793875"/>
              <a:ext cx="9147175" cy="4811713"/>
              <a:chOff x="528" y="1130"/>
              <a:chExt cx="5762" cy="3031"/>
            </a:xfrm>
          </p:grpSpPr>
          <p:sp>
            <p:nvSpPr>
              <p:cNvPr id="9" name="AutoShape 3">
                <a:extLst>
                  <a:ext uri="{FF2B5EF4-FFF2-40B4-BE49-F238E27FC236}">
                    <a16:creationId xmlns:a16="http://schemas.microsoft.com/office/drawing/2014/main" xmlns="" id="{131E14F7-4FC6-4774-BC7B-50CE24A895BA}"/>
                  </a:ext>
                </a:extLst>
              </p:cNvPr>
              <p:cNvSpPr>
                <a:spLocks noChangeAspect="1" noChangeArrowheads="1" noTextEdit="1"/>
              </p:cNvSpPr>
              <p:nvPr/>
            </p:nvSpPr>
            <p:spPr bwMode="auto">
              <a:xfrm>
                <a:off x="528" y="1130"/>
                <a:ext cx="5762" cy="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xmlns="" id="{E2C9C971-44F0-4DE5-A6AE-BD74FA7C0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30"/>
                <a:ext cx="5769" cy="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Rectangle 1">
              <a:extLst>
                <a:ext uri="{FF2B5EF4-FFF2-40B4-BE49-F238E27FC236}">
                  <a16:creationId xmlns:a16="http://schemas.microsoft.com/office/drawing/2014/main" xmlns="" id="{96EBCD96-CFAE-438E-9B37-B0540F40446D}"/>
                </a:ext>
              </a:extLst>
            </p:cNvPr>
            <p:cNvSpPr>
              <a:spLocks noChangeArrowheads="1"/>
            </p:cNvSpPr>
            <p:nvPr/>
          </p:nvSpPr>
          <p:spPr bwMode="auto">
            <a:xfrm>
              <a:off x="1565901" y="1802532"/>
              <a:ext cx="8574385" cy="330859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def dequeue(self):</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a:t>
              </a:r>
              <a:r>
                <a:rPr kumimoji="0" lang="en-US" altLang="en-US" sz="1900" i="1" u="none" strike="noStrike" cap="none" normalizeH="0" baseline="0" dirty="0">
                  <a:ln>
                    <a:noFill/>
                  </a:ln>
                  <a:effectLst/>
                  <a:latin typeface="SimSun" panose="02010600030101010101" pitchFamily="2" charset="-122"/>
                  <a:ea typeface="SimSun" panose="02010600030101010101" pitchFamily="2" charset="-122"/>
                </a:rPr>
                <a:t>"""Looks for the entry with highest priority and dequeue"""</a:t>
              </a:r>
              <a:br>
                <a:rPr kumimoji="0" lang="en-US" altLang="en-US" sz="1900" i="1"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1" u="none" strike="noStrike" cap="none" normalizeH="0" baseline="0" dirty="0">
                  <a:ln>
                    <a:noFill/>
                  </a:ln>
                  <a:effectLst/>
                  <a:latin typeface="SimSun" panose="02010600030101010101" pitchFamily="2" charset="-122"/>
                  <a:ea typeface="SimSun" panose="02010600030101010101" pitchFamily="2" charset="-122"/>
                </a:rPr>
                <a:t>    </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assert not </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self.isEmpty</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"Empty queue"</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index = 0</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highest = self._</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qList</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[index].priority</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for </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i</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in range(</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len</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(self)):</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if self._</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qList</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i</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].priority &lt; highest:</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highest = self._</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qList</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i</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].priority</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index = </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i</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entry = self._</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qList.pop</a:t>
              </a: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(index)</a:t>
              </a:r>
              <a:b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sz="1900" i="0" u="none" strike="noStrike" cap="none" normalizeH="0" baseline="0" dirty="0">
                  <a:ln>
                    <a:noFill/>
                  </a:ln>
                  <a:effectLst/>
                  <a:latin typeface="SimSun" panose="02010600030101010101" pitchFamily="2" charset="-122"/>
                  <a:ea typeface="SimSun" panose="02010600030101010101" pitchFamily="2" charset="-122"/>
                </a:rPr>
                <a:t>    return </a:t>
              </a:r>
              <a:r>
                <a:rPr kumimoji="0" lang="en-US" altLang="en-US" sz="1900" i="0" u="none" strike="noStrike" cap="none" normalizeH="0" baseline="0" dirty="0" err="1">
                  <a:ln>
                    <a:noFill/>
                  </a:ln>
                  <a:effectLst/>
                  <a:latin typeface="SimSun" panose="02010600030101010101" pitchFamily="2" charset="-122"/>
                  <a:ea typeface="SimSun" panose="02010600030101010101" pitchFamily="2" charset="-122"/>
                </a:rPr>
                <a:t>entry.item</a:t>
              </a:r>
              <a:endParaRPr kumimoji="0" lang="en-US" altLang="en-US" sz="1900" i="0" u="none" strike="noStrike" cap="none" normalizeH="0" baseline="0" dirty="0">
                <a:ln>
                  <a:noFill/>
                </a:ln>
                <a:effectLst/>
                <a:latin typeface="SimSun" panose="02010600030101010101" pitchFamily="2" charset="-122"/>
                <a:ea typeface="SimSun" panose="02010600030101010101" pitchFamily="2" charset="-122"/>
              </a:endParaRPr>
            </a:p>
          </p:txBody>
        </p:sp>
      </p:grpSp>
    </p:spTree>
    <p:extLst>
      <p:ext uri="{BB962C8B-B14F-4D97-AF65-F5344CB8AC3E}">
        <p14:creationId xmlns:p14="http://schemas.microsoft.com/office/powerpoint/2010/main" val="1215646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F9277-E220-43C8-8BA0-408F8BEB81DE}"/>
              </a:ext>
            </a:extLst>
          </p:cNvPr>
          <p:cNvSpPr>
            <a:spLocks noGrp="1"/>
          </p:cNvSpPr>
          <p:nvPr>
            <p:ph type="title"/>
          </p:nvPr>
        </p:nvSpPr>
        <p:spPr/>
        <p:txBody>
          <a:bodyPr/>
          <a:lstStyle/>
          <a:p>
            <a:r>
              <a:rPr lang="en-US" dirty="0"/>
              <a:t>Priority Queues - Unbounded</a:t>
            </a:r>
          </a:p>
        </p:txBody>
      </p:sp>
      <p:sp>
        <p:nvSpPr>
          <p:cNvPr id="3" name="Slide Number Placeholder 2">
            <a:extLst>
              <a:ext uri="{FF2B5EF4-FFF2-40B4-BE49-F238E27FC236}">
                <a16:creationId xmlns:a16="http://schemas.microsoft.com/office/drawing/2014/main" xmlns="" id="{FB88830A-140C-4912-AD7E-44E321FF7BD0}"/>
              </a:ext>
            </a:extLst>
          </p:cNvPr>
          <p:cNvSpPr>
            <a:spLocks noGrp="1"/>
          </p:cNvSpPr>
          <p:nvPr>
            <p:ph type="sldNum" sz="quarter" idx="12"/>
          </p:nvPr>
        </p:nvSpPr>
        <p:spPr/>
        <p:txBody>
          <a:bodyPr/>
          <a:lstStyle/>
          <a:p>
            <a:fld id="{1AD1F45E-4937-46E5-9C1E-39BA4D08C51D}" type="slidenum">
              <a:rPr lang="en-US" smtClean="0"/>
              <a:t>24</a:t>
            </a:fld>
            <a:endParaRPr lang="en-US"/>
          </a:p>
        </p:txBody>
      </p:sp>
      <p:sp>
        <p:nvSpPr>
          <p:cNvPr id="7" name="AutoShape 3">
            <a:extLst>
              <a:ext uri="{FF2B5EF4-FFF2-40B4-BE49-F238E27FC236}">
                <a16:creationId xmlns:a16="http://schemas.microsoft.com/office/drawing/2014/main" xmlns="" id="{F25167B4-EACB-4588-81DD-DC02C1AAC385}"/>
              </a:ext>
            </a:extLst>
          </p:cNvPr>
          <p:cNvSpPr>
            <a:spLocks noChangeAspect="1" noChangeArrowheads="1" noTextEdit="1"/>
          </p:cNvSpPr>
          <p:nvPr/>
        </p:nvSpPr>
        <p:spPr bwMode="auto">
          <a:xfrm>
            <a:off x="2347877" y="1571673"/>
            <a:ext cx="7496246" cy="456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5">
            <a:extLst>
              <a:ext uri="{FF2B5EF4-FFF2-40B4-BE49-F238E27FC236}">
                <a16:creationId xmlns:a16="http://schemas.microsoft.com/office/drawing/2014/main" xmlns="" id="{2F6F438A-43F4-43A4-BDFD-4554293C2B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70"/>
          <a:stretch/>
        </p:blipFill>
        <p:spPr bwMode="auto">
          <a:xfrm>
            <a:off x="2948335" y="1559032"/>
            <a:ext cx="6895788" cy="50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25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96042-F01C-45E2-B27C-1B14679B8D04}"/>
              </a:ext>
            </a:extLst>
          </p:cNvPr>
          <p:cNvSpPr>
            <a:spLocks noGrp="1"/>
          </p:cNvSpPr>
          <p:nvPr>
            <p:ph type="title"/>
          </p:nvPr>
        </p:nvSpPr>
        <p:spPr/>
        <p:txBody>
          <a:bodyPr/>
          <a:lstStyle/>
          <a:p>
            <a:r>
              <a:rPr lang="en-US" dirty="0"/>
              <a:t>Priority Queues – Linked List implementation</a:t>
            </a:r>
          </a:p>
        </p:txBody>
      </p:sp>
      <p:sp>
        <p:nvSpPr>
          <p:cNvPr id="4" name="Slide Number Placeholder 3">
            <a:extLst>
              <a:ext uri="{FF2B5EF4-FFF2-40B4-BE49-F238E27FC236}">
                <a16:creationId xmlns:a16="http://schemas.microsoft.com/office/drawing/2014/main" xmlns="" id="{173A907A-AD84-41BC-A84E-66984EDFD6AD}"/>
              </a:ext>
            </a:extLst>
          </p:cNvPr>
          <p:cNvSpPr>
            <a:spLocks noGrp="1"/>
          </p:cNvSpPr>
          <p:nvPr>
            <p:ph type="sldNum" sz="quarter" idx="12"/>
          </p:nvPr>
        </p:nvSpPr>
        <p:spPr/>
        <p:txBody>
          <a:bodyPr/>
          <a:lstStyle/>
          <a:p>
            <a:fld id="{1AD1F45E-4937-46E5-9C1E-39BA4D08C51D}" type="slidenum">
              <a:rPr lang="en-US" smtClean="0"/>
              <a:t>25</a:t>
            </a:fld>
            <a:endParaRPr lang="en-US"/>
          </a:p>
        </p:txBody>
      </p:sp>
      <p:grpSp>
        <p:nvGrpSpPr>
          <p:cNvPr id="7" name="Group 4">
            <a:extLst>
              <a:ext uri="{FF2B5EF4-FFF2-40B4-BE49-F238E27FC236}">
                <a16:creationId xmlns:a16="http://schemas.microsoft.com/office/drawing/2014/main" xmlns="" id="{94ADC4F0-DBFC-4F88-AF87-8BAE40D6B0D4}"/>
              </a:ext>
            </a:extLst>
          </p:cNvPr>
          <p:cNvGrpSpPr>
            <a:grpSpLocks noChangeAspect="1"/>
          </p:cNvGrpSpPr>
          <p:nvPr/>
        </p:nvGrpSpPr>
        <p:grpSpPr bwMode="auto">
          <a:xfrm>
            <a:off x="838200" y="1832828"/>
            <a:ext cx="10863878" cy="2862002"/>
            <a:chOff x="2092" y="1550"/>
            <a:chExt cx="4631" cy="1220"/>
          </a:xfrm>
        </p:grpSpPr>
        <p:sp>
          <p:nvSpPr>
            <p:cNvPr id="8" name="AutoShape 3">
              <a:extLst>
                <a:ext uri="{FF2B5EF4-FFF2-40B4-BE49-F238E27FC236}">
                  <a16:creationId xmlns:a16="http://schemas.microsoft.com/office/drawing/2014/main" xmlns="" id="{A7634197-3BAF-47EA-9A6E-C37758F3636D}"/>
                </a:ext>
              </a:extLst>
            </p:cNvPr>
            <p:cNvSpPr>
              <a:spLocks noChangeAspect="1" noChangeArrowheads="1" noTextEdit="1"/>
            </p:cNvSpPr>
            <p:nvPr/>
          </p:nvSpPr>
          <p:spPr bwMode="auto">
            <a:xfrm>
              <a:off x="2092" y="1550"/>
              <a:ext cx="4631" cy="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a:extLst>
                <a:ext uri="{FF2B5EF4-FFF2-40B4-BE49-F238E27FC236}">
                  <a16:creationId xmlns:a16="http://schemas.microsoft.com/office/drawing/2014/main" xmlns="" id="{BE79B898-845F-4220-918D-3A2436F4A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 y="1550"/>
              <a:ext cx="4637"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a:extLst>
              <a:ext uri="{FF2B5EF4-FFF2-40B4-BE49-F238E27FC236}">
                <a16:creationId xmlns:a16="http://schemas.microsoft.com/office/drawing/2014/main" xmlns="" id="{49C01E6D-66FF-4EAF-8C69-C8D741B11D2B}"/>
              </a:ext>
            </a:extLst>
          </p:cNvPr>
          <p:cNvSpPr txBox="1"/>
          <p:nvPr/>
        </p:nvSpPr>
        <p:spPr>
          <a:xfrm>
            <a:off x="2456598" y="2055948"/>
            <a:ext cx="519566" cy="307777"/>
          </a:xfrm>
          <a:prstGeom prst="rect">
            <a:avLst/>
          </a:prstGeom>
          <a:solidFill>
            <a:schemeClr val="bg1"/>
          </a:solidFill>
        </p:spPr>
        <p:txBody>
          <a:bodyPr wrap="none" rtlCol="0">
            <a:spAutoFit/>
          </a:bodyPr>
          <a:lstStyle/>
          <a:p>
            <a:r>
              <a:rPr lang="en-US" sz="1400" b="1" dirty="0" err="1"/>
              <a:t>qtail</a:t>
            </a:r>
            <a:endParaRPr lang="en-US" sz="1400" b="1" dirty="0"/>
          </a:p>
        </p:txBody>
      </p:sp>
    </p:spTree>
    <p:extLst>
      <p:ext uri="{BB962C8B-B14F-4D97-AF65-F5344CB8AC3E}">
        <p14:creationId xmlns:p14="http://schemas.microsoft.com/office/powerpoint/2010/main" val="329266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5053E-00AA-42BC-9F1E-32F32068449A}"/>
              </a:ext>
            </a:extLst>
          </p:cNvPr>
          <p:cNvSpPr>
            <a:spLocks noGrp="1"/>
          </p:cNvSpPr>
          <p:nvPr>
            <p:ph type="title"/>
          </p:nvPr>
        </p:nvSpPr>
        <p:spPr/>
        <p:txBody>
          <a:bodyPr/>
          <a:lstStyle/>
          <a:p>
            <a:r>
              <a:rPr lang="en-US" dirty="0" smtClean="0"/>
              <a:t>Queues </a:t>
            </a:r>
            <a:r>
              <a:rPr lang="en-US" dirty="0"/>
              <a:t>– Linked List implementation</a:t>
            </a:r>
          </a:p>
        </p:txBody>
      </p:sp>
      <p:sp>
        <p:nvSpPr>
          <p:cNvPr id="3" name="Slide Number Placeholder 2">
            <a:extLst>
              <a:ext uri="{FF2B5EF4-FFF2-40B4-BE49-F238E27FC236}">
                <a16:creationId xmlns:a16="http://schemas.microsoft.com/office/drawing/2014/main" xmlns="" id="{ADB11838-BF5B-4D2D-BF73-707BB6CFC3AE}"/>
              </a:ext>
            </a:extLst>
          </p:cNvPr>
          <p:cNvSpPr>
            <a:spLocks noGrp="1"/>
          </p:cNvSpPr>
          <p:nvPr>
            <p:ph type="sldNum" sz="quarter" idx="12"/>
          </p:nvPr>
        </p:nvSpPr>
        <p:spPr/>
        <p:txBody>
          <a:bodyPr/>
          <a:lstStyle/>
          <a:p>
            <a:fld id="{1AD1F45E-4937-46E5-9C1E-39BA4D08C51D}" type="slidenum">
              <a:rPr lang="en-US" smtClean="0"/>
              <a:t>26</a:t>
            </a:fld>
            <a:endParaRPr lang="en-US"/>
          </a:p>
        </p:txBody>
      </p:sp>
      <p:sp>
        <p:nvSpPr>
          <p:cNvPr id="4" name="Rectangle 1">
            <a:extLst>
              <a:ext uri="{FF2B5EF4-FFF2-40B4-BE49-F238E27FC236}">
                <a16:creationId xmlns:a16="http://schemas.microsoft.com/office/drawing/2014/main" xmlns="" id="{2A95BFCD-8441-4B99-B19B-F421541373F7}"/>
              </a:ext>
            </a:extLst>
          </p:cNvPr>
          <p:cNvSpPr>
            <a:spLocks noChangeArrowheads="1"/>
          </p:cNvSpPr>
          <p:nvPr/>
        </p:nvSpPr>
        <p:spPr bwMode="auto">
          <a:xfrm>
            <a:off x="513638" y="1333688"/>
            <a:ext cx="5582362" cy="532453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SimSun" panose="02010600030101010101" pitchFamily="2" charset="-122"/>
                <a:ea typeface="SimSun" panose="02010600030101010101" pitchFamily="2" charset="-122"/>
              </a:rPr>
              <a:t>#Implementation of the Queue ADT using a linked list</a:t>
            </a:r>
            <a:br>
              <a:rPr kumimoji="0" lang="en-US" altLang="en-US" sz="1600"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class Queue: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def __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init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__(self):</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qhead</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None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qtail</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None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self._count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0</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#Returns true if the queue is empty</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def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isEmpty</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(self):</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return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qhead</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is None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#Returns the number of items</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def __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len</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__(self):</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return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self._count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#adds the given item to the queue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def enqueue(self, item):</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node = 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QueueNode</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(item)</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if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self.isEmpty</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qhead</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node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else: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qtail.next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node</a:t>
            </a:r>
            <a:endParaRPr kumimoji="0" lang="en-US" altLang="en-US" sz="4400" b="0" i="0" u="none" strike="noStrike" cap="none" normalizeH="0" baseline="0" dirty="0">
              <a:ln>
                <a:noFill/>
              </a:ln>
              <a:effectLst/>
              <a:latin typeface="SimSun" panose="02010600030101010101" pitchFamily="2" charset="-122"/>
              <a:ea typeface="SimSun" panose="02010600030101010101" pitchFamily="2" charset="-122"/>
            </a:endParaRPr>
          </a:p>
        </p:txBody>
      </p:sp>
      <p:sp>
        <p:nvSpPr>
          <p:cNvPr id="6" name="Rectangle 2">
            <a:extLst>
              <a:ext uri="{FF2B5EF4-FFF2-40B4-BE49-F238E27FC236}">
                <a16:creationId xmlns:a16="http://schemas.microsoft.com/office/drawing/2014/main" xmlns="" id="{995B3B55-85B5-4F18-A403-6011360E2D09}"/>
              </a:ext>
            </a:extLst>
          </p:cNvPr>
          <p:cNvSpPr>
            <a:spLocks noChangeArrowheads="1"/>
          </p:cNvSpPr>
          <p:nvPr/>
        </p:nvSpPr>
        <p:spPr bwMode="auto">
          <a:xfrm>
            <a:off x="6246127" y="1333688"/>
            <a:ext cx="5582361" cy="480131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qtail</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node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self._count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#Removes and returns the first item</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def dequeue(self):</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assert not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self.isEmpty</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"Can not be empty"</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node =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qhead</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if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qhead</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is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qtail</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qtail</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None</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qhead</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self._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qhead.next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self._count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1</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return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node.item</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class 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QueueNode</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(object):</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def __</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init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__(self, item):</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self.item</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item</a:t>
            </a:r>
            <a:br>
              <a:rPr kumimoji="0" lang="en-US" altLang="en-US" b="0" i="0" u="none" strike="noStrike" cap="none" normalizeH="0" baseline="0" dirty="0">
                <a:ln>
                  <a:noFill/>
                </a:ln>
                <a:effectLst/>
                <a:latin typeface="SimSun" panose="02010600030101010101" pitchFamily="2" charset="-122"/>
                <a:ea typeface="SimSun" panose="02010600030101010101" pitchFamily="2" charset="-122"/>
              </a:rPr>
            </a:b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a:t>
            </a:r>
            <a:r>
              <a:rPr kumimoji="0" lang="en-US" altLang="en-US" b="0" i="0" u="none" strike="noStrike" cap="none" normalizeH="0" baseline="0" dirty="0" err="1">
                <a:ln>
                  <a:noFill/>
                </a:ln>
                <a:effectLst/>
                <a:latin typeface="SimSun" panose="02010600030101010101" pitchFamily="2" charset="-122"/>
                <a:ea typeface="SimSun" panose="02010600030101010101" pitchFamily="2" charset="-122"/>
              </a:rPr>
              <a:t>self.next</a:t>
            </a:r>
            <a:r>
              <a:rPr kumimoji="0" lang="en-US" altLang="en-US" b="0" i="0" u="none" strike="noStrike" cap="none" normalizeH="0" baseline="0" dirty="0">
                <a:ln>
                  <a:noFill/>
                </a:ln>
                <a:effectLst/>
                <a:latin typeface="SimSun" panose="02010600030101010101" pitchFamily="2" charset="-122"/>
                <a:ea typeface="SimSun" panose="02010600030101010101" pitchFamily="2" charset="-122"/>
              </a:rPr>
              <a:t> = None</a:t>
            </a:r>
            <a:endParaRPr kumimoji="0" lang="en-US" altLang="en-US" sz="4400" b="0" i="0" u="none" strike="noStrike" cap="none" normalizeH="0" baseline="0" dirty="0">
              <a:ln>
                <a:noFill/>
              </a:ln>
              <a:effectLst/>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92270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CD9CD-9AB1-4E96-8C67-3CCB48978243}"/>
              </a:ext>
            </a:extLst>
          </p:cNvPr>
          <p:cNvSpPr>
            <a:spLocks noGrp="1"/>
          </p:cNvSpPr>
          <p:nvPr>
            <p:ph type="title"/>
          </p:nvPr>
        </p:nvSpPr>
        <p:spPr/>
        <p:txBody>
          <a:bodyPr/>
          <a:lstStyle/>
          <a:p>
            <a:r>
              <a:rPr lang="en-US" dirty="0"/>
              <a:t>Priority Queues – Bounded Priority Queue</a:t>
            </a:r>
          </a:p>
        </p:txBody>
      </p:sp>
      <p:sp>
        <p:nvSpPr>
          <p:cNvPr id="4" name="Slide Number Placeholder 3">
            <a:extLst>
              <a:ext uri="{FF2B5EF4-FFF2-40B4-BE49-F238E27FC236}">
                <a16:creationId xmlns:a16="http://schemas.microsoft.com/office/drawing/2014/main" xmlns="" id="{9BBE1528-9667-46CB-AD5F-AFABC1DFE96F}"/>
              </a:ext>
            </a:extLst>
          </p:cNvPr>
          <p:cNvSpPr>
            <a:spLocks noGrp="1"/>
          </p:cNvSpPr>
          <p:nvPr>
            <p:ph type="sldNum" sz="quarter" idx="12"/>
          </p:nvPr>
        </p:nvSpPr>
        <p:spPr/>
        <p:txBody>
          <a:bodyPr/>
          <a:lstStyle/>
          <a:p>
            <a:fld id="{1AD1F45E-4937-46E5-9C1E-39BA4D08C51D}" type="slidenum">
              <a:rPr lang="en-US" smtClean="0"/>
              <a:t>27</a:t>
            </a:fld>
            <a:endParaRPr lang="en-US"/>
          </a:p>
        </p:txBody>
      </p:sp>
      <p:grpSp>
        <p:nvGrpSpPr>
          <p:cNvPr id="7" name="Group 4">
            <a:extLst>
              <a:ext uri="{FF2B5EF4-FFF2-40B4-BE49-F238E27FC236}">
                <a16:creationId xmlns:a16="http://schemas.microsoft.com/office/drawing/2014/main" xmlns="" id="{8873A15F-79B5-4D87-9272-7C601F9B9556}"/>
              </a:ext>
            </a:extLst>
          </p:cNvPr>
          <p:cNvGrpSpPr>
            <a:grpSpLocks noChangeAspect="1"/>
          </p:cNvGrpSpPr>
          <p:nvPr/>
        </p:nvGrpSpPr>
        <p:grpSpPr bwMode="auto">
          <a:xfrm>
            <a:off x="2765425" y="1690688"/>
            <a:ext cx="6661150" cy="4449762"/>
            <a:chOff x="1742" y="1065"/>
            <a:chExt cx="4196" cy="2803"/>
          </a:xfrm>
        </p:grpSpPr>
        <p:sp>
          <p:nvSpPr>
            <p:cNvPr id="8" name="AutoShape 3">
              <a:extLst>
                <a:ext uri="{FF2B5EF4-FFF2-40B4-BE49-F238E27FC236}">
                  <a16:creationId xmlns:a16="http://schemas.microsoft.com/office/drawing/2014/main" xmlns="" id="{4B7BD6CB-F73E-4236-9FB2-99C274430232}"/>
                </a:ext>
              </a:extLst>
            </p:cNvPr>
            <p:cNvSpPr>
              <a:spLocks noChangeAspect="1" noChangeArrowheads="1" noTextEdit="1"/>
            </p:cNvSpPr>
            <p:nvPr/>
          </p:nvSpPr>
          <p:spPr bwMode="auto">
            <a:xfrm>
              <a:off x="1742" y="1065"/>
              <a:ext cx="4196" cy="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97" name="Picture 5">
              <a:extLst>
                <a:ext uri="{FF2B5EF4-FFF2-40B4-BE49-F238E27FC236}">
                  <a16:creationId xmlns:a16="http://schemas.microsoft.com/office/drawing/2014/main" xmlns="" id="{B1BFB2A6-BA4B-43A6-826B-E41D0C596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 y="1065"/>
              <a:ext cx="4204" cy="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xmlns="" id="{A792FD10-C87C-48F1-8BA6-682112D6D1BB}"/>
              </a:ext>
            </a:extLst>
          </p:cNvPr>
          <p:cNvSpPr txBox="1"/>
          <p:nvPr/>
        </p:nvSpPr>
        <p:spPr>
          <a:xfrm>
            <a:off x="3044555" y="6308209"/>
            <a:ext cx="6212278" cy="369332"/>
          </a:xfrm>
          <a:prstGeom prst="rect">
            <a:avLst/>
          </a:prstGeom>
          <a:noFill/>
        </p:spPr>
        <p:txBody>
          <a:bodyPr wrap="none" rtlCol="0">
            <a:spAutoFit/>
          </a:bodyPr>
          <a:lstStyle/>
          <a:p>
            <a:r>
              <a:rPr lang="en-US" sz="1800" b="1" i="0" u="none" strike="noStrike" baseline="0" dirty="0">
                <a:latin typeface="NimbusSanL-Regu"/>
              </a:rPr>
              <a:t>Implementation of the priority queue using an array of queues.</a:t>
            </a:r>
            <a:endParaRPr lang="en-US" b="1" dirty="0"/>
          </a:p>
        </p:txBody>
      </p:sp>
    </p:spTree>
    <p:extLst>
      <p:ext uri="{BB962C8B-B14F-4D97-AF65-F5344CB8AC3E}">
        <p14:creationId xmlns:p14="http://schemas.microsoft.com/office/powerpoint/2010/main" val="3015552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D43CA-1A7F-4C3A-A832-73980F840549}"/>
              </a:ext>
            </a:extLst>
          </p:cNvPr>
          <p:cNvSpPr>
            <a:spLocks noGrp="1"/>
          </p:cNvSpPr>
          <p:nvPr>
            <p:ph type="title"/>
          </p:nvPr>
        </p:nvSpPr>
        <p:spPr/>
        <p:txBody>
          <a:bodyPr/>
          <a:lstStyle/>
          <a:p>
            <a:r>
              <a:rPr lang="en-US" dirty="0"/>
              <a:t>Priority Queues – Bounded Priority Queue</a:t>
            </a:r>
          </a:p>
        </p:txBody>
      </p:sp>
      <p:sp>
        <p:nvSpPr>
          <p:cNvPr id="3" name="Slide Number Placeholder 2">
            <a:extLst>
              <a:ext uri="{FF2B5EF4-FFF2-40B4-BE49-F238E27FC236}">
                <a16:creationId xmlns:a16="http://schemas.microsoft.com/office/drawing/2014/main" xmlns="" id="{9A48276A-A143-4E19-B8EB-2FD5D9C8DF89}"/>
              </a:ext>
            </a:extLst>
          </p:cNvPr>
          <p:cNvSpPr>
            <a:spLocks noGrp="1"/>
          </p:cNvSpPr>
          <p:nvPr>
            <p:ph type="sldNum" sz="quarter" idx="12"/>
          </p:nvPr>
        </p:nvSpPr>
        <p:spPr/>
        <p:txBody>
          <a:bodyPr/>
          <a:lstStyle/>
          <a:p>
            <a:fld id="{1AD1F45E-4937-46E5-9C1E-39BA4D08C51D}" type="slidenum">
              <a:rPr lang="en-US" smtClean="0"/>
              <a:t>28</a:t>
            </a:fld>
            <a:endParaRPr lang="en-US"/>
          </a:p>
        </p:txBody>
      </p:sp>
      <p:grpSp>
        <p:nvGrpSpPr>
          <p:cNvPr id="6" name="Group 4">
            <a:extLst>
              <a:ext uri="{FF2B5EF4-FFF2-40B4-BE49-F238E27FC236}">
                <a16:creationId xmlns:a16="http://schemas.microsoft.com/office/drawing/2014/main" xmlns="" id="{E1C8561A-32B1-4114-B96E-E158F517AF1B}"/>
              </a:ext>
            </a:extLst>
          </p:cNvPr>
          <p:cNvGrpSpPr>
            <a:grpSpLocks noChangeAspect="1"/>
          </p:cNvGrpSpPr>
          <p:nvPr/>
        </p:nvGrpSpPr>
        <p:grpSpPr bwMode="auto">
          <a:xfrm>
            <a:off x="838200" y="1338263"/>
            <a:ext cx="10515600" cy="484932"/>
            <a:chOff x="1433" y="2049"/>
            <a:chExt cx="4814" cy="222"/>
          </a:xfrm>
        </p:grpSpPr>
        <p:sp>
          <p:nvSpPr>
            <p:cNvPr id="7" name="AutoShape 3">
              <a:extLst>
                <a:ext uri="{FF2B5EF4-FFF2-40B4-BE49-F238E27FC236}">
                  <a16:creationId xmlns:a16="http://schemas.microsoft.com/office/drawing/2014/main" xmlns="" id="{9B0C3D45-D17A-4B8F-987C-256AC53FAC03}"/>
                </a:ext>
              </a:extLst>
            </p:cNvPr>
            <p:cNvSpPr>
              <a:spLocks noChangeAspect="1" noChangeArrowheads="1" noTextEdit="1"/>
            </p:cNvSpPr>
            <p:nvPr/>
          </p:nvSpPr>
          <p:spPr bwMode="auto">
            <a:xfrm>
              <a:off x="1433" y="2049"/>
              <a:ext cx="48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a:extLst>
                <a:ext uri="{FF2B5EF4-FFF2-40B4-BE49-F238E27FC236}">
                  <a16:creationId xmlns:a16="http://schemas.microsoft.com/office/drawing/2014/main" xmlns="" id="{7C0C074A-0430-4AEA-B21D-27D9E3203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 y="2049"/>
              <a:ext cx="482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8">
            <a:extLst>
              <a:ext uri="{FF2B5EF4-FFF2-40B4-BE49-F238E27FC236}">
                <a16:creationId xmlns:a16="http://schemas.microsoft.com/office/drawing/2014/main" xmlns="" id="{49D1CF96-3084-4424-8486-76F6C34FC34B}"/>
              </a:ext>
            </a:extLst>
          </p:cNvPr>
          <p:cNvGrpSpPr>
            <a:grpSpLocks noChangeAspect="1"/>
          </p:cNvGrpSpPr>
          <p:nvPr/>
        </p:nvGrpSpPr>
        <p:grpSpPr bwMode="auto">
          <a:xfrm>
            <a:off x="838200" y="1836738"/>
            <a:ext cx="8551863" cy="4865687"/>
            <a:chOff x="528" y="1157"/>
            <a:chExt cx="5387" cy="3065"/>
          </a:xfrm>
        </p:grpSpPr>
        <p:sp>
          <p:nvSpPr>
            <p:cNvPr id="11" name="AutoShape 7">
              <a:extLst>
                <a:ext uri="{FF2B5EF4-FFF2-40B4-BE49-F238E27FC236}">
                  <a16:creationId xmlns:a16="http://schemas.microsoft.com/office/drawing/2014/main" xmlns="" id="{6619FE99-1CFB-47EB-8608-FB58666D4994}"/>
                </a:ext>
              </a:extLst>
            </p:cNvPr>
            <p:cNvSpPr>
              <a:spLocks noChangeAspect="1" noChangeArrowheads="1" noTextEdit="1"/>
            </p:cNvSpPr>
            <p:nvPr/>
          </p:nvSpPr>
          <p:spPr bwMode="auto">
            <a:xfrm>
              <a:off x="528" y="1157"/>
              <a:ext cx="5387" cy="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5" name="Picture 9">
              <a:extLst>
                <a:ext uri="{FF2B5EF4-FFF2-40B4-BE49-F238E27FC236}">
                  <a16:creationId xmlns:a16="http://schemas.microsoft.com/office/drawing/2014/main" xmlns="" id="{8DDCCC66-603A-43AE-835D-0E1315700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57"/>
              <a:ext cx="539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42612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D43CA-1A7F-4C3A-A832-73980F840549}"/>
              </a:ext>
            </a:extLst>
          </p:cNvPr>
          <p:cNvSpPr>
            <a:spLocks noGrp="1"/>
          </p:cNvSpPr>
          <p:nvPr>
            <p:ph type="title"/>
          </p:nvPr>
        </p:nvSpPr>
        <p:spPr/>
        <p:txBody>
          <a:bodyPr/>
          <a:lstStyle/>
          <a:p>
            <a:r>
              <a:rPr lang="en-US" dirty="0"/>
              <a:t>Priority Queues – Bounded Priority Queue</a:t>
            </a:r>
          </a:p>
        </p:txBody>
      </p:sp>
      <p:sp>
        <p:nvSpPr>
          <p:cNvPr id="3" name="Slide Number Placeholder 2">
            <a:extLst>
              <a:ext uri="{FF2B5EF4-FFF2-40B4-BE49-F238E27FC236}">
                <a16:creationId xmlns:a16="http://schemas.microsoft.com/office/drawing/2014/main" xmlns="" id="{9A48276A-A143-4E19-B8EB-2FD5D9C8DF89}"/>
              </a:ext>
            </a:extLst>
          </p:cNvPr>
          <p:cNvSpPr>
            <a:spLocks noGrp="1"/>
          </p:cNvSpPr>
          <p:nvPr>
            <p:ph type="sldNum" sz="quarter" idx="12"/>
          </p:nvPr>
        </p:nvSpPr>
        <p:spPr/>
        <p:txBody>
          <a:bodyPr/>
          <a:lstStyle/>
          <a:p>
            <a:fld id="{1AD1F45E-4937-46E5-9C1E-39BA4D08C51D}" type="slidenum">
              <a:rPr lang="en-US" smtClean="0"/>
              <a:t>29</a:t>
            </a:fld>
            <a:endParaRPr lang="en-US"/>
          </a:p>
        </p:txBody>
      </p:sp>
      <p:grpSp>
        <p:nvGrpSpPr>
          <p:cNvPr id="6" name="Group 4">
            <a:extLst>
              <a:ext uri="{FF2B5EF4-FFF2-40B4-BE49-F238E27FC236}">
                <a16:creationId xmlns:a16="http://schemas.microsoft.com/office/drawing/2014/main" xmlns="" id="{E1C8561A-32B1-4114-B96E-E158F517AF1B}"/>
              </a:ext>
            </a:extLst>
          </p:cNvPr>
          <p:cNvGrpSpPr>
            <a:grpSpLocks noChangeAspect="1"/>
          </p:cNvGrpSpPr>
          <p:nvPr/>
        </p:nvGrpSpPr>
        <p:grpSpPr bwMode="auto">
          <a:xfrm>
            <a:off x="838200" y="1338263"/>
            <a:ext cx="10515600" cy="484932"/>
            <a:chOff x="1433" y="2049"/>
            <a:chExt cx="4814" cy="222"/>
          </a:xfrm>
        </p:grpSpPr>
        <p:sp>
          <p:nvSpPr>
            <p:cNvPr id="7" name="AutoShape 3">
              <a:extLst>
                <a:ext uri="{FF2B5EF4-FFF2-40B4-BE49-F238E27FC236}">
                  <a16:creationId xmlns:a16="http://schemas.microsoft.com/office/drawing/2014/main" xmlns="" id="{9B0C3D45-D17A-4B8F-987C-256AC53FAC03}"/>
                </a:ext>
              </a:extLst>
            </p:cNvPr>
            <p:cNvSpPr>
              <a:spLocks noChangeAspect="1" noChangeArrowheads="1" noTextEdit="1"/>
            </p:cNvSpPr>
            <p:nvPr/>
          </p:nvSpPr>
          <p:spPr bwMode="auto">
            <a:xfrm>
              <a:off x="1433" y="2049"/>
              <a:ext cx="48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a:extLst>
                <a:ext uri="{FF2B5EF4-FFF2-40B4-BE49-F238E27FC236}">
                  <a16:creationId xmlns:a16="http://schemas.microsoft.com/office/drawing/2014/main" xmlns="" id="{7C0C074A-0430-4AEA-B21D-27D9E3203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 y="2049"/>
              <a:ext cx="482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4">
            <a:extLst>
              <a:ext uri="{FF2B5EF4-FFF2-40B4-BE49-F238E27FC236}">
                <a16:creationId xmlns:a16="http://schemas.microsoft.com/office/drawing/2014/main" xmlns="" id="{6B4A2687-44EF-40A2-A670-F7DA919F90F9}"/>
              </a:ext>
            </a:extLst>
          </p:cNvPr>
          <p:cNvGrpSpPr>
            <a:grpSpLocks noChangeAspect="1"/>
          </p:cNvGrpSpPr>
          <p:nvPr/>
        </p:nvGrpSpPr>
        <p:grpSpPr bwMode="auto">
          <a:xfrm>
            <a:off x="838200" y="1822450"/>
            <a:ext cx="9229725" cy="4768850"/>
            <a:chOff x="528" y="1148"/>
            <a:chExt cx="5814" cy="3004"/>
          </a:xfrm>
        </p:grpSpPr>
        <p:sp>
          <p:nvSpPr>
            <p:cNvPr id="9" name="AutoShape 3">
              <a:extLst>
                <a:ext uri="{FF2B5EF4-FFF2-40B4-BE49-F238E27FC236}">
                  <a16:creationId xmlns:a16="http://schemas.microsoft.com/office/drawing/2014/main" xmlns="" id="{23468724-3796-45B8-802F-347B894A7B72}"/>
                </a:ext>
              </a:extLst>
            </p:cNvPr>
            <p:cNvSpPr>
              <a:spLocks noChangeAspect="1" noChangeArrowheads="1" noTextEdit="1"/>
            </p:cNvSpPr>
            <p:nvPr/>
          </p:nvSpPr>
          <p:spPr bwMode="auto">
            <a:xfrm>
              <a:off x="528" y="1148"/>
              <a:ext cx="5814" cy="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a:extLst>
                <a:ext uri="{FF2B5EF4-FFF2-40B4-BE49-F238E27FC236}">
                  <a16:creationId xmlns:a16="http://schemas.microsoft.com/office/drawing/2014/main" xmlns="" id="{99E95C3D-7265-4532-BDA7-F6DF0CEE9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48"/>
              <a:ext cx="5821" cy="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1316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E5A64-F96F-4D78-9EBC-782DF8CDD828}"/>
              </a:ext>
            </a:extLst>
          </p:cNvPr>
          <p:cNvSpPr>
            <a:spLocks noGrp="1"/>
          </p:cNvSpPr>
          <p:nvPr>
            <p:ph type="title"/>
          </p:nvPr>
        </p:nvSpPr>
        <p:spPr/>
        <p:txBody>
          <a:bodyPr/>
          <a:lstStyle/>
          <a:p>
            <a:r>
              <a:rPr lang="en-US" dirty="0"/>
              <a:t>The Queue ADT</a:t>
            </a:r>
          </a:p>
        </p:txBody>
      </p:sp>
      <p:sp>
        <p:nvSpPr>
          <p:cNvPr id="3" name="Slide Number Placeholder 2">
            <a:extLst>
              <a:ext uri="{FF2B5EF4-FFF2-40B4-BE49-F238E27FC236}">
                <a16:creationId xmlns:a16="http://schemas.microsoft.com/office/drawing/2014/main" xmlns="" id="{9AB8F408-26EC-476F-92F3-A1D707A5901C}"/>
              </a:ext>
            </a:extLst>
          </p:cNvPr>
          <p:cNvSpPr>
            <a:spLocks noGrp="1"/>
          </p:cNvSpPr>
          <p:nvPr>
            <p:ph type="sldNum" sz="quarter" idx="12"/>
          </p:nvPr>
        </p:nvSpPr>
        <p:spPr/>
        <p:txBody>
          <a:bodyPr/>
          <a:lstStyle/>
          <a:p>
            <a:fld id="{1AD1F45E-4937-46E5-9C1E-39BA4D08C51D}" type="slidenum">
              <a:rPr lang="en-US" smtClean="0"/>
              <a:t>3</a:t>
            </a:fld>
            <a:endParaRPr lang="en-US"/>
          </a:p>
        </p:txBody>
      </p:sp>
      <p:grpSp>
        <p:nvGrpSpPr>
          <p:cNvPr id="6" name="Group 4">
            <a:extLst>
              <a:ext uri="{FF2B5EF4-FFF2-40B4-BE49-F238E27FC236}">
                <a16:creationId xmlns:a16="http://schemas.microsoft.com/office/drawing/2014/main" xmlns="" id="{E2E288B7-E743-4293-842A-FD496CBC37C9}"/>
              </a:ext>
            </a:extLst>
          </p:cNvPr>
          <p:cNvGrpSpPr>
            <a:grpSpLocks noChangeAspect="1"/>
          </p:cNvGrpSpPr>
          <p:nvPr/>
        </p:nvGrpSpPr>
        <p:grpSpPr bwMode="auto">
          <a:xfrm>
            <a:off x="838200" y="1387215"/>
            <a:ext cx="9685518" cy="5231949"/>
            <a:chOff x="1650" y="977"/>
            <a:chExt cx="4380" cy="2366"/>
          </a:xfrm>
        </p:grpSpPr>
        <p:sp>
          <p:nvSpPr>
            <p:cNvPr id="7" name="AutoShape 3">
              <a:extLst>
                <a:ext uri="{FF2B5EF4-FFF2-40B4-BE49-F238E27FC236}">
                  <a16:creationId xmlns:a16="http://schemas.microsoft.com/office/drawing/2014/main" xmlns="" id="{7747FB32-5575-4070-8ADC-CA810055462E}"/>
                </a:ext>
              </a:extLst>
            </p:cNvPr>
            <p:cNvSpPr>
              <a:spLocks noChangeAspect="1" noChangeArrowheads="1" noTextEdit="1"/>
            </p:cNvSpPr>
            <p:nvPr/>
          </p:nvSpPr>
          <p:spPr bwMode="auto">
            <a:xfrm>
              <a:off x="1650" y="977"/>
              <a:ext cx="4380" cy="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xmlns="" id="{3CE65F88-EF20-4DC9-B653-D92A58FB6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 y="977"/>
              <a:ext cx="4386" cy="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68321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FAEDB-5620-4B92-A152-EC8143FAF9FD}"/>
              </a:ext>
            </a:extLst>
          </p:cNvPr>
          <p:cNvSpPr>
            <a:spLocks noGrp="1"/>
          </p:cNvSpPr>
          <p:nvPr>
            <p:ph type="title"/>
          </p:nvPr>
        </p:nvSpPr>
        <p:spPr/>
        <p:txBody>
          <a:bodyPr/>
          <a:lstStyle/>
          <a:p>
            <a:r>
              <a:rPr lang="en-US" dirty="0"/>
              <a:t>Computer Simulations</a:t>
            </a:r>
          </a:p>
        </p:txBody>
      </p:sp>
      <p:sp>
        <p:nvSpPr>
          <p:cNvPr id="3" name="Content Placeholder 2">
            <a:extLst>
              <a:ext uri="{FF2B5EF4-FFF2-40B4-BE49-F238E27FC236}">
                <a16:creationId xmlns:a16="http://schemas.microsoft.com/office/drawing/2014/main" xmlns="" id="{9413FFA1-77AF-4BDA-A729-5BE343591D04}"/>
              </a:ext>
            </a:extLst>
          </p:cNvPr>
          <p:cNvSpPr>
            <a:spLocks noGrp="1"/>
          </p:cNvSpPr>
          <p:nvPr>
            <p:ph idx="1"/>
          </p:nvPr>
        </p:nvSpPr>
        <p:spPr/>
        <p:txBody>
          <a:bodyPr>
            <a:normAutofit/>
          </a:bodyPr>
          <a:lstStyle/>
          <a:p>
            <a:r>
              <a:rPr lang="en-US" dirty="0"/>
              <a:t>Computer simulations are simply computer applications that have been designed to represent and appropriately react to the significant events occurring in the system. </a:t>
            </a:r>
          </a:p>
          <a:p>
            <a:r>
              <a:rPr lang="en-US" dirty="0"/>
              <a:t>Simulations can allow humans to study certain behaviors or experiment with certain changes and events in a system to determine the appropriate strategy.</a:t>
            </a:r>
          </a:p>
          <a:p>
            <a:r>
              <a:rPr lang="en-US" dirty="0"/>
              <a:t>For example, an airline may want to know how many ticket agents are needed at certain times of the day in order to provide timely service. Having too many agents will cost the airline money, but too few will result in angry customers.</a:t>
            </a:r>
          </a:p>
        </p:txBody>
      </p:sp>
      <p:sp>
        <p:nvSpPr>
          <p:cNvPr id="4" name="Slide Number Placeholder 3">
            <a:extLst>
              <a:ext uri="{FF2B5EF4-FFF2-40B4-BE49-F238E27FC236}">
                <a16:creationId xmlns:a16="http://schemas.microsoft.com/office/drawing/2014/main" xmlns="" id="{ECA7D06C-4955-49F0-9B6F-85B24E0A50B4}"/>
              </a:ext>
            </a:extLst>
          </p:cNvPr>
          <p:cNvSpPr>
            <a:spLocks noGrp="1"/>
          </p:cNvSpPr>
          <p:nvPr>
            <p:ph type="sldNum" sz="quarter" idx="12"/>
          </p:nvPr>
        </p:nvSpPr>
        <p:spPr/>
        <p:txBody>
          <a:bodyPr/>
          <a:lstStyle/>
          <a:p>
            <a:fld id="{1AD1F45E-4937-46E5-9C1E-39BA4D08C51D}" type="slidenum">
              <a:rPr lang="en-US" smtClean="0"/>
              <a:t>30</a:t>
            </a:fld>
            <a:endParaRPr lang="en-US"/>
          </a:p>
        </p:txBody>
      </p:sp>
    </p:spTree>
    <p:extLst>
      <p:ext uri="{BB962C8B-B14F-4D97-AF65-F5344CB8AC3E}">
        <p14:creationId xmlns:p14="http://schemas.microsoft.com/office/powerpoint/2010/main" val="119507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09156-5FAC-403A-9C47-0BEAD04380AA}"/>
              </a:ext>
            </a:extLst>
          </p:cNvPr>
          <p:cNvSpPr>
            <a:spLocks noGrp="1"/>
          </p:cNvSpPr>
          <p:nvPr>
            <p:ph type="title"/>
          </p:nvPr>
        </p:nvSpPr>
        <p:spPr/>
        <p:txBody>
          <a:bodyPr/>
          <a:lstStyle/>
          <a:p>
            <a:r>
              <a:rPr lang="en-US" dirty="0"/>
              <a:t>Application: Airline Ticket Counter</a:t>
            </a:r>
          </a:p>
        </p:txBody>
      </p:sp>
      <p:sp>
        <p:nvSpPr>
          <p:cNvPr id="3" name="Content Placeholder 2">
            <a:extLst>
              <a:ext uri="{FF2B5EF4-FFF2-40B4-BE49-F238E27FC236}">
                <a16:creationId xmlns:a16="http://schemas.microsoft.com/office/drawing/2014/main" xmlns="" id="{F76FD0CC-801A-4559-AECF-4051D2539D8E}"/>
              </a:ext>
            </a:extLst>
          </p:cNvPr>
          <p:cNvSpPr>
            <a:spLocks noGrp="1"/>
          </p:cNvSpPr>
          <p:nvPr>
            <p:ph idx="1"/>
          </p:nvPr>
        </p:nvSpPr>
        <p:spPr/>
        <p:txBody>
          <a:bodyPr>
            <a:normAutofit lnSpcReduction="10000"/>
          </a:bodyPr>
          <a:lstStyle/>
          <a:p>
            <a:r>
              <a:rPr lang="en-US" dirty="0"/>
              <a:t>Simulating an airline ticket counter, or any other </a:t>
            </a:r>
            <a:r>
              <a:rPr lang="en-US" dirty="0">
                <a:solidFill>
                  <a:srgbClr val="FF0000"/>
                </a:solidFill>
              </a:rPr>
              <a:t>queuing system </a:t>
            </a:r>
            <a:r>
              <a:rPr lang="en-US" dirty="0"/>
              <a:t>where customers stand in line awaiting service, is very common. </a:t>
            </a:r>
          </a:p>
          <a:p>
            <a:r>
              <a:rPr lang="en-US" dirty="0"/>
              <a:t>A queue structure is used to model the queuing system in order to study certain behaviors or outcomes.</a:t>
            </a:r>
          </a:p>
          <a:p>
            <a:r>
              <a:rPr lang="en-US" dirty="0"/>
              <a:t>We can model a queuing system by constructing a discrete event simulation. Such as,</a:t>
            </a:r>
          </a:p>
          <a:p>
            <a:pPr lvl="1"/>
            <a:r>
              <a:rPr lang="en-US" dirty="0"/>
              <a:t>customer arrival, </a:t>
            </a:r>
          </a:p>
          <a:p>
            <a:pPr lvl="1"/>
            <a:r>
              <a:rPr lang="en-US" dirty="0"/>
              <a:t>the start or conclusion of a transaction, </a:t>
            </a:r>
          </a:p>
          <a:p>
            <a:pPr lvl="1"/>
            <a:r>
              <a:rPr lang="en-US" dirty="0"/>
              <a:t>or customer departure.</a:t>
            </a:r>
          </a:p>
          <a:p>
            <a:r>
              <a:rPr lang="en-US" dirty="0"/>
              <a:t>The simulation is time driven and performed over a preset time period.</a:t>
            </a:r>
          </a:p>
        </p:txBody>
      </p:sp>
      <p:sp>
        <p:nvSpPr>
          <p:cNvPr id="4" name="Slide Number Placeholder 3">
            <a:extLst>
              <a:ext uri="{FF2B5EF4-FFF2-40B4-BE49-F238E27FC236}">
                <a16:creationId xmlns:a16="http://schemas.microsoft.com/office/drawing/2014/main" xmlns="" id="{924A9087-6FB1-4B37-AA91-F4F028A63331}"/>
              </a:ext>
            </a:extLst>
          </p:cNvPr>
          <p:cNvSpPr>
            <a:spLocks noGrp="1"/>
          </p:cNvSpPr>
          <p:nvPr>
            <p:ph type="sldNum" sz="quarter" idx="12"/>
          </p:nvPr>
        </p:nvSpPr>
        <p:spPr/>
        <p:txBody>
          <a:bodyPr/>
          <a:lstStyle/>
          <a:p>
            <a:fld id="{1AD1F45E-4937-46E5-9C1E-39BA4D08C51D}" type="slidenum">
              <a:rPr lang="en-US" smtClean="0"/>
              <a:t>31</a:t>
            </a:fld>
            <a:endParaRPr lang="en-US"/>
          </a:p>
        </p:txBody>
      </p:sp>
    </p:spTree>
    <p:extLst>
      <p:ext uri="{BB962C8B-B14F-4D97-AF65-F5344CB8AC3E}">
        <p14:creationId xmlns:p14="http://schemas.microsoft.com/office/powerpoint/2010/main" val="3751769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4B3E2-9BB5-47BF-82B2-1B79A110DD5F}"/>
              </a:ext>
            </a:extLst>
          </p:cNvPr>
          <p:cNvSpPr>
            <a:spLocks noGrp="1"/>
          </p:cNvSpPr>
          <p:nvPr>
            <p:ph type="title"/>
          </p:nvPr>
        </p:nvSpPr>
        <p:spPr/>
        <p:txBody>
          <a:bodyPr/>
          <a:lstStyle/>
          <a:p>
            <a:r>
              <a:rPr lang="en-US" dirty="0"/>
              <a:t>Application: Airline Ticket Counter</a:t>
            </a:r>
          </a:p>
        </p:txBody>
      </p:sp>
      <p:sp>
        <p:nvSpPr>
          <p:cNvPr id="3" name="Content Placeholder 2">
            <a:extLst>
              <a:ext uri="{FF2B5EF4-FFF2-40B4-BE49-F238E27FC236}">
                <a16:creationId xmlns:a16="http://schemas.microsoft.com/office/drawing/2014/main" xmlns="" id="{E154C30D-31C5-455D-BCCA-483A4CC9187F}"/>
              </a:ext>
            </a:extLst>
          </p:cNvPr>
          <p:cNvSpPr>
            <a:spLocks noGrp="1"/>
          </p:cNvSpPr>
          <p:nvPr>
            <p:ph idx="1"/>
          </p:nvPr>
        </p:nvSpPr>
        <p:spPr/>
        <p:txBody>
          <a:bodyPr>
            <a:normAutofit/>
          </a:bodyPr>
          <a:lstStyle/>
          <a:p>
            <a:r>
              <a:rPr lang="en-US" dirty="0"/>
              <a:t>A simulation is commonly designed to allow the user to supply parameters that define the conditions of the system. </a:t>
            </a:r>
          </a:p>
          <a:p>
            <a:r>
              <a:rPr lang="en-US" dirty="0"/>
              <a:t>For a discrete event simulation modeling a queuing system, these parameters include:</a:t>
            </a:r>
          </a:p>
          <a:p>
            <a:pPr lvl="1"/>
            <a:r>
              <a:rPr lang="en-US" dirty="0"/>
              <a:t>The length of the simulation given in number of time units. The simulation typically begins at time unit zero.</a:t>
            </a:r>
          </a:p>
          <a:p>
            <a:pPr lvl="1"/>
            <a:r>
              <a:rPr lang="en-US" dirty="0"/>
              <a:t>The number of servers providing the service to the customers. We must have at least one server.</a:t>
            </a:r>
          </a:p>
          <a:p>
            <a:pPr lvl="1"/>
            <a:r>
              <a:rPr lang="en-US" dirty="0"/>
              <a:t>The expected service time to complete a transaction.</a:t>
            </a:r>
          </a:p>
          <a:p>
            <a:pPr lvl="1"/>
            <a:r>
              <a:rPr lang="en-US" dirty="0"/>
              <a:t>The distribution of arrival times, which is used to determine when customers arrive.</a:t>
            </a:r>
          </a:p>
        </p:txBody>
      </p:sp>
      <p:sp>
        <p:nvSpPr>
          <p:cNvPr id="4" name="Slide Number Placeholder 3">
            <a:extLst>
              <a:ext uri="{FF2B5EF4-FFF2-40B4-BE49-F238E27FC236}">
                <a16:creationId xmlns:a16="http://schemas.microsoft.com/office/drawing/2014/main" xmlns="" id="{941635DF-596B-4768-8EE1-707A744D7D5C}"/>
              </a:ext>
            </a:extLst>
          </p:cNvPr>
          <p:cNvSpPr>
            <a:spLocks noGrp="1"/>
          </p:cNvSpPr>
          <p:nvPr>
            <p:ph type="sldNum" sz="quarter" idx="12"/>
          </p:nvPr>
        </p:nvSpPr>
        <p:spPr/>
        <p:txBody>
          <a:bodyPr/>
          <a:lstStyle/>
          <a:p>
            <a:fld id="{1AD1F45E-4937-46E5-9C1E-39BA4D08C51D}" type="slidenum">
              <a:rPr lang="en-US" smtClean="0"/>
              <a:t>32</a:t>
            </a:fld>
            <a:endParaRPr lang="en-US"/>
          </a:p>
        </p:txBody>
      </p:sp>
    </p:spTree>
    <p:extLst>
      <p:ext uri="{BB962C8B-B14F-4D97-AF65-F5344CB8AC3E}">
        <p14:creationId xmlns:p14="http://schemas.microsoft.com/office/powerpoint/2010/main" val="169139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E1421-D64F-4270-AA01-4AE64F3880D3}"/>
              </a:ext>
            </a:extLst>
          </p:cNvPr>
          <p:cNvSpPr>
            <a:spLocks noGrp="1"/>
          </p:cNvSpPr>
          <p:nvPr>
            <p:ph type="title"/>
          </p:nvPr>
        </p:nvSpPr>
        <p:spPr/>
        <p:txBody>
          <a:bodyPr/>
          <a:lstStyle/>
          <a:p>
            <a:r>
              <a:rPr lang="en-US" dirty="0"/>
              <a:t>Application: Airline Ticket Counter</a:t>
            </a:r>
          </a:p>
        </p:txBody>
      </p:sp>
      <p:sp>
        <p:nvSpPr>
          <p:cNvPr id="3" name="Content Placeholder 2">
            <a:extLst>
              <a:ext uri="{FF2B5EF4-FFF2-40B4-BE49-F238E27FC236}">
                <a16:creationId xmlns:a16="http://schemas.microsoft.com/office/drawing/2014/main" xmlns="" id="{652EBB03-E2EC-48F6-B948-32849612ED31}"/>
              </a:ext>
            </a:extLst>
          </p:cNvPr>
          <p:cNvSpPr>
            <a:spLocks noGrp="1"/>
          </p:cNvSpPr>
          <p:nvPr>
            <p:ph idx="1"/>
          </p:nvPr>
        </p:nvSpPr>
        <p:spPr/>
        <p:txBody>
          <a:bodyPr>
            <a:normAutofit/>
          </a:bodyPr>
          <a:lstStyle/>
          <a:p>
            <a:r>
              <a:rPr lang="en-US" dirty="0"/>
              <a:t>Finally, a set of rules are defined for handling the events during each tick of the clock. </a:t>
            </a:r>
          </a:p>
          <a:p>
            <a:r>
              <a:rPr lang="en-US" dirty="0"/>
              <a:t>To determine the average time customers must wait in line before being served, there are three rules:</a:t>
            </a:r>
          </a:p>
          <a:p>
            <a:pPr lvl="1"/>
            <a:r>
              <a:rPr lang="en-US" dirty="0">
                <a:solidFill>
                  <a:srgbClr val="FF0000"/>
                </a:solidFill>
              </a:rPr>
              <a:t>Rule 1:</a:t>
            </a:r>
            <a:r>
              <a:rPr lang="en-US" dirty="0"/>
              <a:t> If a customer arrives, he is added to the queue. At most, one customer can arrive during each time step.</a:t>
            </a:r>
          </a:p>
          <a:p>
            <a:pPr lvl="1"/>
            <a:r>
              <a:rPr lang="en-US" dirty="0">
                <a:solidFill>
                  <a:srgbClr val="FF0000"/>
                </a:solidFill>
              </a:rPr>
              <a:t>Rule 2:</a:t>
            </a:r>
            <a:r>
              <a:rPr lang="en-US" dirty="0"/>
              <a:t> If there are customers waiting, for each free server, the next customer in line begins her transaction.</a:t>
            </a:r>
          </a:p>
          <a:p>
            <a:pPr lvl="1"/>
            <a:r>
              <a:rPr lang="en-US" dirty="0">
                <a:solidFill>
                  <a:srgbClr val="FF0000"/>
                </a:solidFill>
              </a:rPr>
              <a:t>Rule 3:</a:t>
            </a:r>
            <a:r>
              <a:rPr lang="en-US" dirty="0"/>
              <a:t> For each server handling a transaction, if the transaction is complete, the customer departs and the server becomes free.</a:t>
            </a:r>
          </a:p>
        </p:txBody>
      </p:sp>
      <p:sp>
        <p:nvSpPr>
          <p:cNvPr id="4" name="Slide Number Placeholder 3">
            <a:extLst>
              <a:ext uri="{FF2B5EF4-FFF2-40B4-BE49-F238E27FC236}">
                <a16:creationId xmlns:a16="http://schemas.microsoft.com/office/drawing/2014/main" xmlns="" id="{917C874E-49A3-4E0C-9DBF-4B2ACB008BEC}"/>
              </a:ext>
            </a:extLst>
          </p:cNvPr>
          <p:cNvSpPr>
            <a:spLocks noGrp="1"/>
          </p:cNvSpPr>
          <p:nvPr>
            <p:ph type="sldNum" sz="quarter" idx="12"/>
          </p:nvPr>
        </p:nvSpPr>
        <p:spPr/>
        <p:txBody>
          <a:bodyPr/>
          <a:lstStyle/>
          <a:p>
            <a:fld id="{1AD1F45E-4937-46E5-9C1E-39BA4D08C51D}" type="slidenum">
              <a:rPr lang="en-US" smtClean="0"/>
              <a:t>33</a:t>
            </a:fld>
            <a:endParaRPr lang="en-US"/>
          </a:p>
        </p:txBody>
      </p:sp>
    </p:spTree>
    <p:extLst>
      <p:ext uri="{BB962C8B-B14F-4D97-AF65-F5344CB8AC3E}">
        <p14:creationId xmlns:p14="http://schemas.microsoft.com/office/powerpoint/2010/main" val="2837546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0C8837-5497-478F-B801-DAB6D30A0D53}"/>
              </a:ext>
            </a:extLst>
          </p:cNvPr>
          <p:cNvSpPr>
            <a:spLocks noGrp="1"/>
          </p:cNvSpPr>
          <p:nvPr>
            <p:ph type="title"/>
          </p:nvPr>
        </p:nvSpPr>
        <p:spPr/>
        <p:txBody>
          <a:bodyPr/>
          <a:lstStyle/>
          <a:p>
            <a:r>
              <a:rPr lang="en-US" dirty="0"/>
              <a:t>Application: Airline Ticket Counter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3C1B477-1C75-44E4-A4A6-95768177FF75}"/>
                  </a:ext>
                </a:extLst>
              </p:cNvPr>
              <p:cNvSpPr>
                <a:spLocks noGrp="1"/>
              </p:cNvSpPr>
              <p:nvPr>
                <p:ph idx="1"/>
              </p:nvPr>
            </p:nvSpPr>
            <p:spPr/>
            <p:txBody>
              <a:bodyPr/>
              <a:lstStyle/>
              <a:p>
                <a:r>
                  <a:rPr lang="en-US" dirty="0"/>
                  <a:t>To correctly model a queuing system, some events must occur at random.</a:t>
                </a:r>
              </a:p>
              <a:p>
                <a:pPr lvl="1"/>
                <a:r>
                  <a:rPr lang="en-US" dirty="0">
                    <a:solidFill>
                      <a:srgbClr val="FF0000"/>
                    </a:solidFill>
                  </a:rPr>
                  <a:t>Customer arrival: </a:t>
                </a:r>
                <a:r>
                  <a:rPr lang="en-US" dirty="0"/>
                  <a:t>we need to determine if a customer arrives during the current tick of the clock. Suppose, If the user enters an average time of 8.0, then on average a customer arrives every 8 minutes.</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8.0</m:t>
                        </m:r>
                      </m:den>
                    </m:f>
                    <m:r>
                      <a:rPr lang="en-US" b="0" i="1" smtClean="0">
                        <a:latin typeface="Cambria Math" panose="02040503050406030204" pitchFamily="18" charset="0"/>
                      </a:rPr>
                      <m:t>=0.125</m:t>
                    </m:r>
                  </m:oMath>
                </a14:m>
                <a:r>
                  <a:rPr lang="en-US" dirty="0"/>
                  <a:t>, </a:t>
                </a:r>
              </a:p>
              <a:p>
                <a:pPr lvl="2"/>
                <a:r>
                  <a:rPr lang="en-US" dirty="0"/>
                  <a:t>If the generated random number is between 0:0 and prob inclusive, the event occurs and we signal a customer arrival. On the other hand, if the random value is greater than prob, then no customer arrives during the current time step and no action is taken.</a:t>
                </a:r>
              </a:p>
            </p:txBody>
          </p:sp>
        </mc:Choice>
        <mc:Fallback xmlns="">
          <p:sp>
            <p:nvSpPr>
              <p:cNvPr id="3" name="Content Placeholder 2">
                <a:extLst>
                  <a:ext uri="{FF2B5EF4-FFF2-40B4-BE49-F238E27FC236}">
                    <a16:creationId xmlns:a16="http://schemas.microsoft.com/office/drawing/2014/main" id="{A3C1B477-1C75-44E4-A4A6-95768177FF75}"/>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4EDF59F3-0513-4F14-90C0-09FB93C47CF1}"/>
              </a:ext>
            </a:extLst>
          </p:cNvPr>
          <p:cNvSpPr>
            <a:spLocks noGrp="1"/>
          </p:cNvSpPr>
          <p:nvPr>
            <p:ph type="sldNum" sz="quarter" idx="12"/>
          </p:nvPr>
        </p:nvSpPr>
        <p:spPr/>
        <p:txBody>
          <a:bodyPr/>
          <a:lstStyle/>
          <a:p>
            <a:fld id="{1AD1F45E-4937-46E5-9C1E-39BA4D08C51D}" type="slidenum">
              <a:rPr lang="en-US" smtClean="0"/>
              <a:t>34</a:t>
            </a:fld>
            <a:endParaRPr lang="en-US"/>
          </a:p>
        </p:txBody>
      </p:sp>
    </p:spTree>
    <p:extLst>
      <p:ext uri="{BB962C8B-B14F-4D97-AF65-F5344CB8AC3E}">
        <p14:creationId xmlns:p14="http://schemas.microsoft.com/office/powerpoint/2010/main" val="2696089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1394E-4632-4C99-8C1E-23704BF9F7F1}"/>
              </a:ext>
            </a:extLst>
          </p:cNvPr>
          <p:cNvSpPr>
            <a:spLocks noGrp="1"/>
          </p:cNvSpPr>
          <p:nvPr>
            <p:ph type="title"/>
          </p:nvPr>
        </p:nvSpPr>
        <p:spPr/>
        <p:txBody>
          <a:bodyPr/>
          <a:lstStyle/>
          <a:p>
            <a:r>
              <a:rPr lang="en-US" dirty="0"/>
              <a:t>Application: Airline Ticket Counter</a:t>
            </a:r>
          </a:p>
        </p:txBody>
      </p:sp>
      <p:sp>
        <p:nvSpPr>
          <p:cNvPr id="5" name="Content Placeholder 4">
            <a:extLst>
              <a:ext uri="{FF2B5EF4-FFF2-40B4-BE49-F238E27FC236}">
                <a16:creationId xmlns:a16="http://schemas.microsoft.com/office/drawing/2014/main" xmlns="" id="{CDAFBDD3-17BD-4CCE-91DF-B15AE151D98E}"/>
              </a:ext>
            </a:extLst>
          </p:cNvPr>
          <p:cNvSpPr>
            <a:spLocks noGrp="1"/>
          </p:cNvSpPr>
          <p:nvPr>
            <p:ph idx="1"/>
          </p:nvPr>
        </p:nvSpPr>
        <p:spPr/>
        <p:txBody>
          <a:bodyPr>
            <a:normAutofit/>
          </a:bodyPr>
          <a:lstStyle/>
          <a:p>
            <a:r>
              <a:rPr lang="en-US" dirty="0"/>
              <a:t>System Parameters</a:t>
            </a:r>
          </a:p>
          <a:p>
            <a:pPr lvl="1"/>
            <a:r>
              <a:rPr lang="en-US" dirty="0"/>
              <a:t>The program will prompt the user for the queuing system parameters:</a:t>
            </a:r>
          </a:p>
          <a:p>
            <a:pPr lvl="2"/>
            <a:r>
              <a:rPr lang="en-US" dirty="0">
                <a:latin typeface="SimSun" panose="02010600030101010101" pitchFamily="2" charset="-122"/>
                <a:ea typeface="SimSun" panose="02010600030101010101" pitchFamily="2" charset="-122"/>
              </a:rPr>
              <a:t>Number of minutes to simulate: 25</a:t>
            </a:r>
          </a:p>
          <a:p>
            <a:pPr lvl="2"/>
            <a:r>
              <a:rPr lang="en-US" dirty="0">
                <a:latin typeface="SimSun" panose="02010600030101010101" pitchFamily="2" charset="-122"/>
                <a:ea typeface="SimSun" panose="02010600030101010101" pitchFamily="2" charset="-122"/>
              </a:rPr>
              <a:t>Number of ticket agents: 2</a:t>
            </a:r>
          </a:p>
          <a:p>
            <a:pPr lvl="2"/>
            <a:r>
              <a:rPr lang="en-US" dirty="0">
                <a:latin typeface="SimSun" panose="02010600030101010101" pitchFamily="2" charset="-122"/>
                <a:ea typeface="SimSun" panose="02010600030101010101" pitchFamily="2" charset="-122"/>
              </a:rPr>
              <a:t>Average service time per passenger: 3</a:t>
            </a:r>
          </a:p>
          <a:p>
            <a:pPr lvl="2"/>
            <a:r>
              <a:rPr lang="en-US" dirty="0">
                <a:latin typeface="SimSun" panose="02010600030101010101" pitchFamily="2" charset="-122"/>
                <a:ea typeface="SimSun" panose="02010600030101010101" pitchFamily="2" charset="-122"/>
              </a:rPr>
              <a:t>Average time between passenger arrival: 2</a:t>
            </a:r>
          </a:p>
          <a:p>
            <a:pPr lvl="1"/>
            <a:r>
              <a:rPr lang="en-US" dirty="0"/>
              <a:t>For simplicity we use minutes as the discrete time units. </a:t>
            </a:r>
          </a:p>
          <a:p>
            <a:pPr lvl="1"/>
            <a:r>
              <a:rPr lang="en-US" dirty="0"/>
              <a:t>The program will then perform the simulation and produce the following output:</a:t>
            </a:r>
          </a:p>
          <a:p>
            <a:pPr lvl="2"/>
            <a:r>
              <a:rPr lang="en-US" dirty="0">
                <a:latin typeface="SimSun" panose="02010600030101010101" pitchFamily="2" charset="-122"/>
                <a:ea typeface="SimSun" panose="02010600030101010101" pitchFamily="2" charset="-122"/>
              </a:rPr>
              <a:t>Number of passengers served = 12</a:t>
            </a:r>
          </a:p>
          <a:p>
            <a:pPr lvl="2"/>
            <a:r>
              <a:rPr lang="en-US" dirty="0">
                <a:latin typeface="SimSun" panose="02010600030101010101" pitchFamily="2" charset="-122"/>
                <a:ea typeface="SimSun" panose="02010600030101010101" pitchFamily="2" charset="-122"/>
              </a:rPr>
              <a:t>Number of passengers remaining in line = 1</a:t>
            </a:r>
          </a:p>
          <a:p>
            <a:pPr lvl="2"/>
            <a:r>
              <a:rPr lang="en-US" dirty="0">
                <a:latin typeface="SimSun" panose="02010600030101010101" pitchFamily="2" charset="-122"/>
                <a:ea typeface="SimSun" panose="02010600030101010101" pitchFamily="2" charset="-122"/>
              </a:rPr>
              <a:t>The average wait time was 1.17 minutes.</a:t>
            </a:r>
          </a:p>
        </p:txBody>
      </p:sp>
      <p:sp>
        <p:nvSpPr>
          <p:cNvPr id="4" name="Slide Number Placeholder 3">
            <a:extLst>
              <a:ext uri="{FF2B5EF4-FFF2-40B4-BE49-F238E27FC236}">
                <a16:creationId xmlns:a16="http://schemas.microsoft.com/office/drawing/2014/main" xmlns="" id="{FF14A594-F8C4-42AA-810F-61520894FAD7}"/>
              </a:ext>
            </a:extLst>
          </p:cNvPr>
          <p:cNvSpPr>
            <a:spLocks noGrp="1"/>
          </p:cNvSpPr>
          <p:nvPr>
            <p:ph type="sldNum" sz="quarter" idx="12"/>
          </p:nvPr>
        </p:nvSpPr>
        <p:spPr/>
        <p:txBody>
          <a:bodyPr/>
          <a:lstStyle/>
          <a:p>
            <a:fld id="{1AD1F45E-4937-46E5-9C1E-39BA4D08C51D}" type="slidenum">
              <a:rPr lang="en-US" smtClean="0"/>
              <a:t>35</a:t>
            </a:fld>
            <a:endParaRPr lang="en-US"/>
          </a:p>
        </p:txBody>
      </p:sp>
    </p:spTree>
    <p:extLst>
      <p:ext uri="{BB962C8B-B14F-4D97-AF65-F5344CB8AC3E}">
        <p14:creationId xmlns:p14="http://schemas.microsoft.com/office/powerpoint/2010/main" val="2270054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3DCC6-994E-4B84-8392-40552DC86553}"/>
              </a:ext>
            </a:extLst>
          </p:cNvPr>
          <p:cNvSpPr>
            <a:spLocks noGrp="1"/>
          </p:cNvSpPr>
          <p:nvPr>
            <p:ph type="title"/>
          </p:nvPr>
        </p:nvSpPr>
        <p:spPr/>
        <p:txBody>
          <a:bodyPr/>
          <a:lstStyle/>
          <a:p>
            <a:r>
              <a:rPr lang="en-US" dirty="0"/>
              <a:t>Application: Airline Ticket Counter</a:t>
            </a:r>
          </a:p>
        </p:txBody>
      </p:sp>
      <p:sp>
        <p:nvSpPr>
          <p:cNvPr id="3" name="Slide Number Placeholder 2">
            <a:extLst>
              <a:ext uri="{FF2B5EF4-FFF2-40B4-BE49-F238E27FC236}">
                <a16:creationId xmlns:a16="http://schemas.microsoft.com/office/drawing/2014/main" xmlns="" id="{5DB1588A-9EE9-467F-925C-122CAB9ECDF4}"/>
              </a:ext>
            </a:extLst>
          </p:cNvPr>
          <p:cNvSpPr>
            <a:spLocks noGrp="1"/>
          </p:cNvSpPr>
          <p:nvPr>
            <p:ph type="sldNum" sz="quarter" idx="12"/>
          </p:nvPr>
        </p:nvSpPr>
        <p:spPr/>
        <p:txBody>
          <a:bodyPr/>
          <a:lstStyle/>
          <a:p>
            <a:fld id="{1AD1F45E-4937-46E5-9C1E-39BA4D08C51D}" type="slidenum">
              <a:rPr lang="en-US" smtClean="0"/>
              <a:t>36</a:t>
            </a:fld>
            <a:endParaRPr lang="en-US"/>
          </a:p>
        </p:txBody>
      </p:sp>
      <p:grpSp>
        <p:nvGrpSpPr>
          <p:cNvPr id="6" name="Group 4">
            <a:extLst>
              <a:ext uri="{FF2B5EF4-FFF2-40B4-BE49-F238E27FC236}">
                <a16:creationId xmlns:a16="http://schemas.microsoft.com/office/drawing/2014/main" xmlns="" id="{354557A2-6B74-4946-AB47-1BECFC7D2D3D}"/>
              </a:ext>
            </a:extLst>
          </p:cNvPr>
          <p:cNvGrpSpPr>
            <a:grpSpLocks noChangeAspect="1"/>
          </p:cNvGrpSpPr>
          <p:nvPr/>
        </p:nvGrpSpPr>
        <p:grpSpPr bwMode="auto">
          <a:xfrm>
            <a:off x="838200" y="1690688"/>
            <a:ext cx="10247474" cy="4665662"/>
            <a:chOff x="1547" y="1116"/>
            <a:chExt cx="4586" cy="2088"/>
          </a:xfrm>
        </p:grpSpPr>
        <p:sp>
          <p:nvSpPr>
            <p:cNvPr id="7" name="AutoShape 3">
              <a:extLst>
                <a:ext uri="{FF2B5EF4-FFF2-40B4-BE49-F238E27FC236}">
                  <a16:creationId xmlns:a16="http://schemas.microsoft.com/office/drawing/2014/main" xmlns="" id="{444F32D8-46B5-4C99-B3B2-ADEE60BFAA57}"/>
                </a:ext>
              </a:extLst>
            </p:cNvPr>
            <p:cNvSpPr>
              <a:spLocks noChangeAspect="1" noChangeArrowheads="1" noTextEdit="1"/>
            </p:cNvSpPr>
            <p:nvPr/>
          </p:nvSpPr>
          <p:spPr bwMode="auto">
            <a:xfrm>
              <a:off x="1547" y="1116"/>
              <a:ext cx="4586"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xmlns="" id="{495F1EC8-12A8-4B67-BCF7-52A86DAC5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 y="1116"/>
              <a:ext cx="4592"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39051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8A55D1-AF38-4834-8787-898815529519}"/>
              </a:ext>
            </a:extLst>
          </p:cNvPr>
          <p:cNvSpPr>
            <a:spLocks noGrp="1"/>
          </p:cNvSpPr>
          <p:nvPr>
            <p:ph type="title"/>
          </p:nvPr>
        </p:nvSpPr>
        <p:spPr/>
        <p:txBody>
          <a:bodyPr/>
          <a:lstStyle/>
          <a:p>
            <a:r>
              <a:rPr lang="en-US" dirty="0"/>
              <a:t>Application: Airline Ticket Counter</a:t>
            </a:r>
          </a:p>
        </p:txBody>
      </p:sp>
      <p:sp>
        <p:nvSpPr>
          <p:cNvPr id="4" name="Slide Number Placeholder 3">
            <a:extLst>
              <a:ext uri="{FF2B5EF4-FFF2-40B4-BE49-F238E27FC236}">
                <a16:creationId xmlns:a16="http://schemas.microsoft.com/office/drawing/2014/main" xmlns="" id="{EAEF9D98-FC65-4E9C-BDFD-BBAC770D0B7B}"/>
              </a:ext>
            </a:extLst>
          </p:cNvPr>
          <p:cNvSpPr>
            <a:spLocks noGrp="1"/>
          </p:cNvSpPr>
          <p:nvPr>
            <p:ph type="sldNum" sz="quarter" idx="12"/>
          </p:nvPr>
        </p:nvSpPr>
        <p:spPr/>
        <p:txBody>
          <a:bodyPr/>
          <a:lstStyle/>
          <a:p>
            <a:fld id="{1AD1F45E-4937-46E5-9C1E-39BA4D08C51D}" type="slidenum">
              <a:rPr lang="en-US" smtClean="0"/>
              <a:t>37</a:t>
            </a:fld>
            <a:endParaRPr lang="en-US"/>
          </a:p>
        </p:txBody>
      </p:sp>
      <p:grpSp>
        <p:nvGrpSpPr>
          <p:cNvPr id="12" name="Group 8">
            <a:extLst>
              <a:ext uri="{FF2B5EF4-FFF2-40B4-BE49-F238E27FC236}">
                <a16:creationId xmlns:a16="http://schemas.microsoft.com/office/drawing/2014/main" xmlns="" id="{98D65E63-3C18-4D3B-BBAA-C64EF627EC24}"/>
              </a:ext>
            </a:extLst>
          </p:cNvPr>
          <p:cNvGrpSpPr>
            <a:grpSpLocks noChangeAspect="1"/>
          </p:cNvGrpSpPr>
          <p:nvPr/>
        </p:nvGrpSpPr>
        <p:grpSpPr bwMode="auto">
          <a:xfrm>
            <a:off x="920749" y="1690687"/>
            <a:ext cx="8305137" cy="522191"/>
            <a:chOff x="580" y="1065"/>
            <a:chExt cx="3992" cy="251"/>
          </a:xfrm>
        </p:grpSpPr>
        <p:sp>
          <p:nvSpPr>
            <p:cNvPr id="13" name="AutoShape 7">
              <a:extLst>
                <a:ext uri="{FF2B5EF4-FFF2-40B4-BE49-F238E27FC236}">
                  <a16:creationId xmlns:a16="http://schemas.microsoft.com/office/drawing/2014/main" xmlns="" id="{232BCBB2-8D02-4BD3-AEC1-28C3505C9D1E}"/>
                </a:ext>
              </a:extLst>
            </p:cNvPr>
            <p:cNvSpPr>
              <a:spLocks noChangeAspect="1" noChangeArrowheads="1" noTextEdit="1"/>
            </p:cNvSpPr>
            <p:nvPr/>
          </p:nvSpPr>
          <p:spPr bwMode="auto">
            <a:xfrm>
              <a:off x="580" y="1065"/>
              <a:ext cx="399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a:extLst>
                <a:ext uri="{FF2B5EF4-FFF2-40B4-BE49-F238E27FC236}">
                  <a16:creationId xmlns:a16="http://schemas.microsoft.com/office/drawing/2014/main" xmlns="" id="{934BB2CB-B020-40E9-BF89-BB79D57A5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 y="1065"/>
              <a:ext cx="399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2">
            <a:extLst>
              <a:ext uri="{FF2B5EF4-FFF2-40B4-BE49-F238E27FC236}">
                <a16:creationId xmlns:a16="http://schemas.microsoft.com/office/drawing/2014/main" xmlns="" id="{147EF0F1-1E42-4B66-BA17-59BAB9BA1A49}"/>
              </a:ext>
            </a:extLst>
          </p:cNvPr>
          <p:cNvGrpSpPr>
            <a:grpSpLocks noChangeAspect="1"/>
          </p:cNvGrpSpPr>
          <p:nvPr/>
        </p:nvGrpSpPr>
        <p:grpSpPr bwMode="auto">
          <a:xfrm>
            <a:off x="838200" y="2233613"/>
            <a:ext cx="10001250" cy="4122737"/>
            <a:chOff x="528" y="1407"/>
            <a:chExt cx="6300" cy="2597"/>
          </a:xfrm>
        </p:grpSpPr>
        <p:sp>
          <p:nvSpPr>
            <p:cNvPr id="17" name="AutoShape 11">
              <a:extLst>
                <a:ext uri="{FF2B5EF4-FFF2-40B4-BE49-F238E27FC236}">
                  <a16:creationId xmlns:a16="http://schemas.microsoft.com/office/drawing/2014/main" xmlns="" id="{FA0EC60B-C03C-4933-9E64-912465C2AAEC}"/>
                </a:ext>
              </a:extLst>
            </p:cNvPr>
            <p:cNvSpPr>
              <a:spLocks noChangeAspect="1" noChangeArrowheads="1" noTextEdit="1"/>
            </p:cNvSpPr>
            <p:nvPr/>
          </p:nvSpPr>
          <p:spPr bwMode="auto">
            <a:xfrm>
              <a:off x="528" y="1407"/>
              <a:ext cx="6300" cy="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9" name="Picture 13">
              <a:extLst>
                <a:ext uri="{FF2B5EF4-FFF2-40B4-BE49-F238E27FC236}">
                  <a16:creationId xmlns:a16="http://schemas.microsoft.com/office/drawing/2014/main" xmlns="" id="{2141EA8F-C0DE-4189-B0CC-61EA858C0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407"/>
              <a:ext cx="6308" cy="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4">
            <a:extLst>
              <a:ext uri="{FF2B5EF4-FFF2-40B4-BE49-F238E27FC236}">
                <a16:creationId xmlns:a16="http://schemas.microsoft.com/office/drawing/2014/main" xmlns="" id="{D57BAE14-2403-4E50-908D-11E25E9290A6}"/>
              </a:ext>
            </a:extLst>
          </p:cNvPr>
          <p:cNvGrpSpPr>
            <a:grpSpLocks noChangeAspect="1"/>
          </p:cNvGrpSpPr>
          <p:nvPr/>
        </p:nvGrpSpPr>
        <p:grpSpPr bwMode="auto">
          <a:xfrm>
            <a:off x="6800186" y="3010693"/>
            <a:ext cx="4851400" cy="1012825"/>
            <a:chOff x="2312" y="1841"/>
            <a:chExt cx="3056" cy="638"/>
          </a:xfrm>
        </p:grpSpPr>
        <p:sp>
          <p:nvSpPr>
            <p:cNvPr id="9" name="AutoShape 3">
              <a:extLst>
                <a:ext uri="{FF2B5EF4-FFF2-40B4-BE49-F238E27FC236}">
                  <a16:creationId xmlns:a16="http://schemas.microsoft.com/office/drawing/2014/main" xmlns="" id="{704D7F82-8E93-4124-A9BE-3496D25ABBBB}"/>
                </a:ext>
              </a:extLst>
            </p:cNvPr>
            <p:cNvSpPr>
              <a:spLocks noChangeAspect="1" noChangeArrowheads="1" noTextEdit="1"/>
            </p:cNvSpPr>
            <p:nvPr/>
          </p:nvSpPr>
          <p:spPr bwMode="auto">
            <a:xfrm>
              <a:off x="2312" y="1841"/>
              <a:ext cx="3056"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ADB7363D-044A-4BAC-B067-830477FA8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 y="1841"/>
              <a:ext cx="3062"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2983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8A55D1-AF38-4834-8787-898815529519}"/>
              </a:ext>
            </a:extLst>
          </p:cNvPr>
          <p:cNvSpPr>
            <a:spLocks noGrp="1"/>
          </p:cNvSpPr>
          <p:nvPr>
            <p:ph type="title"/>
          </p:nvPr>
        </p:nvSpPr>
        <p:spPr/>
        <p:txBody>
          <a:bodyPr/>
          <a:lstStyle/>
          <a:p>
            <a:r>
              <a:rPr lang="en-US" dirty="0"/>
              <a:t>Application: Airline Ticket Counter</a:t>
            </a:r>
          </a:p>
        </p:txBody>
      </p:sp>
      <p:sp>
        <p:nvSpPr>
          <p:cNvPr id="4" name="Slide Number Placeholder 3">
            <a:extLst>
              <a:ext uri="{FF2B5EF4-FFF2-40B4-BE49-F238E27FC236}">
                <a16:creationId xmlns:a16="http://schemas.microsoft.com/office/drawing/2014/main" xmlns="" id="{EAEF9D98-FC65-4E9C-BDFD-BBAC770D0B7B}"/>
              </a:ext>
            </a:extLst>
          </p:cNvPr>
          <p:cNvSpPr>
            <a:spLocks noGrp="1"/>
          </p:cNvSpPr>
          <p:nvPr>
            <p:ph type="sldNum" sz="quarter" idx="12"/>
          </p:nvPr>
        </p:nvSpPr>
        <p:spPr/>
        <p:txBody>
          <a:bodyPr/>
          <a:lstStyle/>
          <a:p>
            <a:fld id="{1AD1F45E-4937-46E5-9C1E-39BA4D08C51D}" type="slidenum">
              <a:rPr lang="en-US" smtClean="0"/>
              <a:t>38</a:t>
            </a:fld>
            <a:endParaRPr lang="en-US"/>
          </a:p>
        </p:txBody>
      </p:sp>
      <p:grpSp>
        <p:nvGrpSpPr>
          <p:cNvPr id="12" name="Group 8">
            <a:extLst>
              <a:ext uri="{FF2B5EF4-FFF2-40B4-BE49-F238E27FC236}">
                <a16:creationId xmlns:a16="http://schemas.microsoft.com/office/drawing/2014/main" xmlns="" id="{98D65E63-3C18-4D3B-BBAA-C64EF627EC24}"/>
              </a:ext>
            </a:extLst>
          </p:cNvPr>
          <p:cNvGrpSpPr>
            <a:grpSpLocks noChangeAspect="1"/>
          </p:cNvGrpSpPr>
          <p:nvPr/>
        </p:nvGrpSpPr>
        <p:grpSpPr bwMode="auto">
          <a:xfrm>
            <a:off x="920749" y="1690687"/>
            <a:ext cx="8305137" cy="522191"/>
            <a:chOff x="580" y="1065"/>
            <a:chExt cx="3992" cy="251"/>
          </a:xfrm>
        </p:grpSpPr>
        <p:sp>
          <p:nvSpPr>
            <p:cNvPr id="13" name="AutoShape 7">
              <a:extLst>
                <a:ext uri="{FF2B5EF4-FFF2-40B4-BE49-F238E27FC236}">
                  <a16:creationId xmlns:a16="http://schemas.microsoft.com/office/drawing/2014/main" xmlns="" id="{232BCBB2-8D02-4BD3-AEC1-28C3505C9D1E}"/>
                </a:ext>
              </a:extLst>
            </p:cNvPr>
            <p:cNvSpPr>
              <a:spLocks noChangeAspect="1" noChangeArrowheads="1" noTextEdit="1"/>
            </p:cNvSpPr>
            <p:nvPr/>
          </p:nvSpPr>
          <p:spPr bwMode="auto">
            <a:xfrm>
              <a:off x="580" y="1065"/>
              <a:ext cx="399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a:extLst>
                <a:ext uri="{FF2B5EF4-FFF2-40B4-BE49-F238E27FC236}">
                  <a16:creationId xmlns:a16="http://schemas.microsoft.com/office/drawing/2014/main" xmlns="" id="{934BB2CB-B020-40E9-BF89-BB79D57A5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 y="1065"/>
              <a:ext cx="399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xmlns="" id="{2A28F92C-A806-465E-A63C-0579C0909553}"/>
              </a:ext>
            </a:extLst>
          </p:cNvPr>
          <p:cNvGrpSpPr>
            <a:grpSpLocks noChangeAspect="1"/>
          </p:cNvGrpSpPr>
          <p:nvPr/>
        </p:nvGrpSpPr>
        <p:grpSpPr bwMode="auto">
          <a:xfrm>
            <a:off x="920750" y="2260600"/>
            <a:ext cx="10256838" cy="4095750"/>
            <a:chOff x="580" y="1424"/>
            <a:chExt cx="6461" cy="2580"/>
          </a:xfrm>
        </p:grpSpPr>
        <p:sp>
          <p:nvSpPr>
            <p:cNvPr id="7" name="AutoShape 3">
              <a:extLst>
                <a:ext uri="{FF2B5EF4-FFF2-40B4-BE49-F238E27FC236}">
                  <a16:creationId xmlns:a16="http://schemas.microsoft.com/office/drawing/2014/main" xmlns="" id="{9457D274-E638-41F6-824F-B25C3114CC44}"/>
                </a:ext>
              </a:extLst>
            </p:cNvPr>
            <p:cNvSpPr>
              <a:spLocks noChangeAspect="1" noChangeArrowheads="1" noTextEdit="1"/>
            </p:cNvSpPr>
            <p:nvPr/>
          </p:nvSpPr>
          <p:spPr bwMode="auto">
            <a:xfrm>
              <a:off x="580" y="1424"/>
              <a:ext cx="6461" cy="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xmlns="" id="{455201D6-5790-4DDE-8D0D-D65F21370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 y="1424"/>
              <a:ext cx="6469"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4">
            <a:extLst>
              <a:ext uri="{FF2B5EF4-FFF2-40B4-BE49-F238E27FC236}">
                <a16:creationId xmlns:a16="http://schemas.microsoft.com/office/drawing/2014/main" xmlns="" id="{D57BAE14-2403-4E50-908D-11E25E9290A6}"/>
              </a:ext>
            </a:extLst>
          </p:cNvPr>
          <p:cNvGrpSpPr>
            <a:grpSpLocks noChangeAspect="1"/>
          </p:cNvGrpSpPr>
          <p:nvPr/>
        </p:nvGrpSpPr>
        <p:grpSpPr bwMode="auto">
          <a:xfrm>
            <a:off x="7018550" y="5058569"/>
            <a:ext cx="4851400" cy="1012825"/>
            <a:chOff x="2312" y="1841"/>
            <a:chExt cx="3056" cy="638"/>
          </a:xfrm>
        </p:grpSpPr>
        <p:sp>
          <p:nvSpPr>
            <p:cNvPr id="9" name="AutoShape 3">
              <a:extLst>
                <a:ext uri="{FF2B5EF4-FFF2-40B4-BE49-F238E27FC236}">
                  <a16:creationId xmlns:a16="http://schemas.microsoft.com/office/drawing/2014/main" xmlns="" id="{704D7F82-8E93-4124-A9BE-3496D25ABBBB}"/>
                </a:ext>
              </a:extLst>
            </p:cNvPr>
            <p:cNvSpPr>
              <a:spLocks noChangeAspect="1" noChangeArrowheads="1" noTextEdit="1"/>
            </p:cNvSpPr>
            <p:nvPr/>
          </p:nvSpPr>
          <p:spPr bwMode="auto">
            <a:xfrm>
              <a:off x="2312" y="1841"/>
              <a:ext cx="3056"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ADB7363D-044A-4BAC-B067-830477FA8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 y="1841"/>
              <a:ext cx="3062"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35365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8A55D1-AF38-4834-8787-898815529519}"/>
              </a:ext>
            </a:extLst>
          </p:cNvPr>
          <p:cNvSpPr>
            <a:spLocks noGrp="1"/>
          </p:cNvSpPr>
          <p:nvPr>
            <p:ph type="title"/>
          </p:nvPr>
        </p:nvSpPr>
        <p:spPr/>
        <p:txBody>
          <a:bodyPr/>
          <a:lstStyle/>
          <a:p>
            <a:r>
              <a:rPr lang="en-US" dirty="0"/>
              <a:t>Application: Airline Ticket Counter</a:t>
            </a:r>
          </a:p>
        </p:txBody>
      </p:sp>
      <p:sp>
        <p:nvSpPr>
          <p:cNvPr id="4" name="Slide Number Placeholder 3">
            <a:extLst>
              <a:ext uri="{FF2B5EF4-FFF2-40B4-BE49-F238E27FC236}">
                <a16:creationId xmlns:a16="http://schemas.microsoft.com/office/drawing/2014/main" xmlns="" id="{EAEF9D98-FC65-4E9C-BDFD-BBAC770D0B7B}"/>
              </a:ext>
            </a:extLst>
          </p:cNvPr>
          <p:cNvSpPr>
            <a:spLocks noGrp="1"/>
          </p:cNvSpPr>
          <p:nvPr>
            <p:ph type="sldNum" sz="quarter" idx="12"/>
          </p:nvPr>
        </p:nvSpPr>
        <p:spPr/>
        <p:txBody>
          <a:bodyPr/>
          <a:lstStyle/>
          <a:p>
            <a:fld id="{1AD1F45E-4937-46E5-9C1E-39BA4D08C51D}" type="slidenum">
              <a:rPr lang="en-US" smtClean="0"/>
              <a:t>39</a:t>
            </a:fld>
            <a:endParaRPr lang="en-US"/>
          </a:p>
        </p:txBody>
      </p:sp>
      <p:grpSp>
        <p:nvGrpSpPr>
          <p:cNvPr id="10" name="Group 4">
            <a:extLst>
              <a:ext uri="{FF2B5EF4-FFF2-40B4-BE49-F238E27FC236}">
                <a16:creationId xmlns:a16="http://schemas.microsoft.com/office/drawing/2014/main" xmlns="" id="{E1A650C1-AECC-4C4A-A420-FD4D3F951B06}"/>
              </a:ext>
            </a:extLst>
          </p:cNvPr>
          <p:cNvGrpSpPr>
            <a:grpSpLocks noChangeAspect="1"/>
          </p:cNvGrpSpPr>
          <p:nvPr/>
        </p:nvGrpSpPr>
        <p:grpSpPr bwMode="auto">
          <a:xfrm>
            <a:off x="838200" y="1690688"/>
            <a:ext cx="9439275" cy="469900"/>
            <a:chOff x="528" y="1065"/>
            <a:chExt cx="5946" cy="296"/>
          </a:xfrm>
        </p:grpSpPr>
        <p:sp>
          <p:nvSpPr>
            <p:cNvPr id="11" name="AutoShape 3">
              <a:extLst>
                <a:ext uri="{FF2B5EF4-FFF2-40B4-BE49-F238E27FC236}">
                  <a16:creationId xmlns:a16="http://schemas.microsoft.com/office/drawing/2014/main" xmlns="" id="{06219EB2-C322-42EE-B8DA-2F573D4A21EA}"/>
                </a:ext>
              </a:extLst>
            </p:cNvPr>
            <p:cNvSpPr>
              <a:spLocks noChangeAspect="1" noChangeArrowheads="1" noTextEdit="1"/>
            </p:cNvSpPr>
            <p:nvPr/>
          </p:nvSpPr>
          <p:spPr bwMode="auto">
            <a:xfrm>
              <a:off x="528" y="1065"/>
              <a:ext cx="594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xmlns="" id="{5147B943-BD35-4107-BD07-B0B75E24D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595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8">
            <a:extLst>
              <a:ext uri="{FF2B5EF4-FFF2-40B4-BE49-F238E27FC236}">
                <a16:creationId xmlns:a16="http://schemas.microsoft.com/office/drawing/2014/main" xmlns="" id="{C7C705F6-7ECF-4D7C-9751-A5D2EE9A2614}"/>
              </a:ext>
            </a:extLst>
          </p:cNvPr>
          <p:cNvGrpSpPr>
            <a:grpSpLocks noChangeAspect="1"/>
          </p:cNvGrpSpPr>
          <p:nvPr/>
        </p:nvGrpSpPr>
        <p:grpSpPr bwMode="auto">
          <a:xfrm>
            <a:off x="838200" y="2208213"/>
            <a:ext cx="9451975" cy="3302000"/>
            <a:chOff x="528" y="1391"/>
            <a:chExt cx="5954" cy="2080"/>
          </a:xfrm>
        </p:grpSpPr>
        <p:sp>
          <p:nvSpPr>
            <p:cNvPr id="17" name="AutoShape 7">
              <a:extLst>
                <a:ext uri="{FF2B5EF4-FFF2-40B4-BE49-F238E27FC236}">
                  <a16:creationId xmlns:a16="http://schemas.microsoft.com/office/drawing/2014/main" xmlns="" id="{64551BCD-500B-4C07-83FC-9C9917DFAE4D}"/>
                </a:ext>
              </a:extLst>
            </p:cNvPr>
            <p:cNvSpPr>
              <a:spLocks noChangeAspect="1" noChangeArrowheads="1" noTextEdit="1"/>
            </p:cNvSpPr>
            <p:nvPr/>
          </p:nvSpPr>
          <p:spPr bwMode="auto">
            <a:xfrm>
              <a:off x="528" y="1391"/>
              <a:ext cx="5954" cy="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a:extLst>
                <a:ext uri="{FF2B5EF4-FFF2-40B4-BE49-F238E27FC236}">
                  <a16:creationId xmlns:a16="http://schemas.microsoft.com/office/drawing/2014/main" xmlns="" id="{67389BF0-FACE-4E6F-BB5C-1B363584B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91"/>
              <a:ext cx="5961" cy="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8268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8">
            <a:extLst>
              <a:ext uri="{FF2B5EF4-FFF2-40B4-BE49-F238E27FC236}">
                <a16:creationId xmlns:a16="http://schemas.microsoft.com/office/drawing/2014/main" xmlns="" id="{5AAAE06F-E859-4F9F-9481-7A8B062F01E1}"/>
              </a:ext>
            </a:extLst>
          </p:cNvPr>
          <p:cNvGrpSpPr>
            <a:grpSpLocks noChangeAspect="1"/>
          </p:cNvGrpSpPr>
          <p:nvPr/>
        </p:nvGrpSpPr>
        <p:grpSpPr bwMode="auto">
          <a:xfrm>
            <a:off x="7659689" y="2744787"/>
            <a:ext cx="4532312" cy="3794125"/>
            <a:chOff x="2483" y="965"/>
            <a:chExt cx="2714" cy="2390"/>
          </a:xfrm>
        </p:grpSpPr>
        <p:sp>
          <p:nvSpPr>
            <p:cNvPr id="11" name="AutoShape 7">
              <a:extLst>
                <a:ext uri="{FF2B5EF4-FFF2-40B4-BE49-F238E27FC236}">
                  <a16:creationId xmlns:a16="http://schemas.microsoft.com/office/drawing/2014/main" xmlns="" id="{B3C05FCA-33FE-41DA-95E1-CD1911E50F59}"/>
                </a:ext>
              </a:extLst>
            </p:cNvPr>
            <p:cNvSpPr>
              <a:spLocks noChangeAspect="1" noChangeArrowheads="1" noTextEdit="1"/>
            </p:cNvSpPr>
            <p:nvPr/>
          </p:nvSpPr>
          <p:spPr bwMode="auto">
            <a:xfrm>
              <a:off x="2483" y="965"/>
              <a:ext cx="2714" cy="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xmlns="" id="{D4797615-4604-45F1-9732-9E0584EA8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 y="965"/>
              <a:ext cx="2720"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lstStyle/>
          <a:p>
            <a:r>
              <a:rPr lang="en-US" dirty="0"/>
              <a:t>Implementing the Queue - Using a Python List</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4</a:t>
            </a:fld>
            <a:endParaRPr lang="en-US"/>
          </a:p>
        </p:txBody>
      </p:sp>
      <p:grpSp>
        <p:nvGrpSpPr>
          <p:cNvPr id="6" name="Group 4">
            <a:extLst>
              <a:ext uri="{FF2B5EF4-FFF2-40B4-BE49-F238E27FC236}">
                <a16:creationId xmlns:a16="http://schemas.microsoft.com/office/drawing/2014/main" xmlns="" id="{B7CFF0B2-C079-4261-BE4F-82095277AB5D}"/>
              </a:ext>
            </a:extLst>
          </p:cNvPr>
          <p:cNvGrpSpPr>
            <a:grpSpLocks noChangeAspect="1"/>
          </p:cNvGrpSpPr>
          <p:nvPr/>
        </p:nvGrpSpPr>
        <p:grpSpPr bwMode="auto">
          <a:xfrm>
            <a:off x="0" y="1466850"/>
            <a:ext cx="7650163" cy="5254625"/>
            <a:chOff x="528" y="872"/>
            <a:chExt cx="4819" cy="3310"/>
          </a:xfrm>
        </p:grpSpPr>
        <p:sp>
          <p:nvSpPr>
            <p:cNvPr id="7" name="AutoShape 3">
              <a:extLst>
                <a:ext uri="{FF2B5EF4-FFF2-40B4-BE49-F238E27FC236}">
                  <a16:creationId xmlns:a16="http://schemas.microsoft.com/office/drawing/2014/main" xmlns="" id="{21F228FC-D68B-476E-B26C-E132749F21D6}"/>
                </a:ext>
              </a:extLst>
            </p:cNvPr>
            <p:cNvSpPr>
              <a:spLocks noChangeAspect="1" noChangeArrowheads="1" noTextEdit="1"/>
            </p:cNvSpPr>
            <p:nvPr/>
          </p:nvSpPr>
          <p:spPr bwMode="auto">
            <a:xfrm>
              <a:off x="528" y="872"/>
              <a:ext cx="4819" cy="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xmlns="" id="{C66D9FB7-EBF4-44C4-90F3-0EB2999C1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872"/>
              <a:ext cx="4825" cy="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4">
            <a:extLst>
              <a:ext uri="{FF2B5EF4-FFF2-40B4-BE49-F238E27FC236}">
                <a16:creationId xmlns:a16="http://schemas.microsoft.com/office/drawing/2014/main" xmlns="" id="{D051D624-BCED-44EB-9B2C-28C583EB76AB}"/>
              </a:ext>
            </a:extLst>
          </p:cNvPr>
          <p:cNvGrpSpPr>
            <a:grpSpLocks noChangeAspect="1"/>
          </p:cNvGrpSpPr>
          <p:nvPr/>
        </p:nvGrpSpPr>
        <p:grpSpPr bwMode="auto">
          <a:xfrm>
            <a:off x="7976572" y="1898034"/>
            <a:ext cx="3377228" cy="673715"/>
            <a:chOff x="2474" y="3587"/>
            <a:chExt cx="2732" cy="545"/>
          </a:xfrm>
        </p:grpSpPr>
        <p:sp>
          <p:nvSpPr>
            <p:cNvPr id="15" name="AutoShape 3">
              <a:extLst>
                <a:ext uri="{FF2B5EF4-FFF2-40B4-BE49-F238E27FC236}">
                  <a16:creationId xmlns:a16="http://schemas.microsoft.com/office/drawing/2014/main" xmlns="" id="{3D222896-2174-4A2B-B2A2-1DAD8335A091}"/>
                </a:ext>
              </a:extLst>
            </p:cNvPr>
            <p:cNvSpPr>
              <a:spLocks noChangeAspect="1" noChangeArrowheads="1" noTextEdit="1"/>
            </p:cNvSpPr>
            <p:nvPr/>
          </p:nvSpPr>
          <p:spPr bwMode="auto">
            <a:xfrm>
              <a:off x="2474" y="3587"/>
              <a:ext cx="2732"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5">
              <a:extLst>
                <a:ext uri="{FF2B5EF4-FFF2-40B4-BE49-F238E27FC236}">
                  <a16:creationId xmlns:a16="http://schemas.microsoft.com/office/drawing/2014/main" xmlns="" id="{50C2C9D8-4987-4643-BA50-FD4ECBEDE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 y="3587"/>
              <a:ext cx="2740"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37594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8A55D1-AF38-4834-8787-898815529519}"/>
              </a:ext>
            </a:extLst>
          </p:cNvPr>
          <p:cNvSpPr>
            <a:spLocks noGrp="1"/>
          </p:cNvSpPr>
          <p:nvPr>
            <p:ph type="title"/>
          </p:nvPr>
        </p:nvSpPr>
        <p:spPr/>
        <p:txBody>
          <a:bodyPr/>
          <a:lstStyle/>
          <a:p>
            <a:r>
              <a:rPr lang="en-US" dirty="0"/>
              <a:t>Application: Airline Ticket Counter</a:t>
            </a:r>
          </a:p>
        </p:txBody>
      </p:sp>
      <p:sp>
        <p:nvSpPr>
          <p:cNvPr id="4" name="Slide Number Placeholder 3">
            <a:extLst>
              <a:ext uri="{FF2B5EF4-FFF2-40B4-BE49-F238E27FC236}">
                <a16:creationId xmlns:a16="http://schemas.microsoft.com/office/drawing/2014/main" xmlns="" id="{EAEF9D98-FC65-4E9C-BDFD-BBAC770D0B7B}"/>
              </a:ext>
            </a:extLst>
          </p:cNvPr>
          <p:cNvSpPr>
            <a:spLocks noGrp="1"/>
          </p:cNvSpPr>
          <p:nvPr>
            <p:ph type="sldNum" sz="quarter" idx="12"/>
          </p:nvPr>
        </p:nvSpPr>
        <p:spPr/>
        <p:txBody>
          <a:bodyPr/>
          <a:lstStyle/>
          <a:p>
            <a:fld id="{1AD1F45E-4937-46E5-9C1E-39BA4D08C51D}" type="slidenum">
              <a:rPr lang="en-US" smtClean="0"/>
              <a:t>40</a:t>
            </a:fld>
            <a:endParaRPr lang="en-US"/>
          </a:p>
        </p:txBody>
      </p:sp>
      <p:grpSp>
        <p:nvGrpSpPr>
          <p:cNvPr id="10" name="Group 4">
            <a:extLst>
              <a:ext uri="{FF2B5EF4-FFF2-40B4-BE49-F238E27FC236}">
                <a16:creationId xmlns:a16="http://schemas.microsoft.com/office/drawing/2014/main" xmlns="" id="{E1A650C1-AECC-4C4A-A420-FD4D3F951B06}"/>
              </a:ext>
            </a:extLst>
          </p:cNvPr>
          <p:cNvGrpSpPr>
            <a:grpSpLocks noChangeAspect="1"/>
          </p:cNvGrpSpPr>
          <p:nvPr/>
        </p:nvGrpSpPr>
        <p:grpSpPr bwMode="auto">
          <a:xfrm>
            <a:off x="838200" y="1690688"/>
            <a:ext cx="9439275" cy="469900"/>
            <a:chOff x="528" y="1065"/>
            <a:chExt cx="5946" cy="296"/>
          </a:xfrm>
        </p:grpSpPr>
        <p:sp>
          <p:nvSpPr>
            <p:cNvPr id="11" name="AutoShape 3">
              <a:extLst>
                <a:ext uri="{FF2B5EF4-FFF2-40B4-BE49-F238E27FC236}">
                  <a16:creationId xmlns:a16="http://schemas.microsoft.com/office/drawing/2014/main" xmlns="" id="{06219EB2-C322-42EE-B8DA-2F573D4A21EA}"/>
                </a:ext>
              </a:extLst>
            </p:cNvPr>
            <p:cNvSpPr>
              <a:spLocks noChangeAspect="1" noChangeArrowheads="1" noTextEdit="1"/>
            </p:cNvSpPr>
            <p:nvPr/>
          </p:nvSpPr>
          <p:spPr bwMode="auto">
            <a:xfrm>
              <a:off x="528" y="1065"/>
              <a:ext cx="594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xmlns="" id="{5147B943-BD35-4107-BD07-B0B75E24D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595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xmlns="" id="{36A1DBBD-AB39-4EBB-AD90-C999A87F6D54}"/>
              </a:ext>
            </a:extLst>
          </p:cNvPr>
          <p:cNvGrpSpPr>
            <a:grpSpLocks noChangeAspect="1"/>
          </p:cNvGrpSpPr>
          <p:nvPr/>
        </p:nvGrpSpPr>
        <p:grpSpPr bwMode="auto">
          <a:xfrm>
            <a:off x="838200" y="2173288"/>
            <a:ext cx="8537575" cy="4376737"/>
            <a:chOff x="528" y="1369"/>
            <a:chExt cx="5378" cy="2757"/>
          </a:xfrm>
        </p:grpSpPr>
        <p:sp>
          <p:nvSpPr>
            <p:cNvPr id="7" name="AutoShape 3">
              <a:extLst>
                <a:ext uri="{FF2B5EF4-FFF2-40B4-BE49-F238E27FC236}">
                  <a16:creationId xmlns:a16="http://schemas.microsoft.com/office/drawing/2014/main" xmlns="" id="{57F2893D-7616-48E4-9ACB-8C64267A7583}"/>
                </a:ext>
              </a:extLst>
            </p:cNvPr>
            <p:cNvSpPr>
              <a:spLocks noChangeAspect="1" noChangeArrowheads="1" noTextEdit="1"/>
            </p:cNvSpPr>
            <p:nvPr/>
          </p:nvSpPr>
          <p:spPr bwMode="auto">
            <a:xfrm>
              <a:off x="528" y="1369"/>
              <a:ext cx="5378" cy="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a:extLst>
                <a:ext uri="{FF2B5EF4-FFF2-40B4-BE49-F238E27FC236}">
                  <a16:creationId xmlns:a16="http://schemas.microsoft.com/office/drawing/2014/main" xmlns="" id="{8C0CD0E9-37AE-489F-975E-23359D842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69"/>
              <a:ext cx="5386" cy="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25324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8A55D1-AF38-4834-8787-898815529519}"/>
              </a:ext>
            </a:extLst>
          </p:cNvPr>
          <p:cNvSpPr>
            <a:spLocks noGrp="1"/>
          </p:cNvSpPr>
          <p:nvPr>
            <p:ph type="title"/>
          </p:nvPr>
        </p:nvSpPr>
        <p:spPr/>
        <p:txBody>
          <a:bodyPr/>
          <a:lstStyle/>
          <a:p>
            <a:r>
              <a:rPr lang="en-US" dirty="0"/>
              <a:t>Application: Airline Ticket Counter</a:t>
            </a:r>
          </a:p>
        </p:txBody>
      </p:sp>
      <p:sp>
        <p:nvSpPr>
          <p:cNvPr id="4" name="Slide Number Placeholder 3">
            <a:extLst>
              <a:ext uri="{FF2B5EF4-FFF2-40B4-BE49-F238E27FC236}">
                <a16:creationId xmlns:a16="http://schemas.microsoft.com/office/drawing/2014/main" xmlns="" id="{EAEF9D98-FC65-4E9C-BDFD-BBAC770D0B7B}"/>
              </a:ext>
            </a:extLst>
          </p:cNvPr>
          <p:cNvSpPr>
            <a:spLocks noGrp="1"/>
          </p:cNvSpPr>
          <p:nvPr>
            <p:ph type="sldNum" sz="quarter" idx="12"/>
          </p:nvPr>
        </p:nvSpPr>
        <p:spPr/>
        <p:txBody>
          <a:bodyPr/>
          <a:lstStyle/>
          <a:p>
            <a:fld id="{1AD1F45E-4937-46E5-9C1E-39BA4D08C51D}" type="slidenum">
              <a:rPr lang="en-US" smtClean="0"/>
              <a:t>41</a:t>
            </a:fld>
            <a:endParaRPr lang="en-US"/>
          </a:p>
        </p:txBody>
      </p:sp>
      <p:grpSp>
        <p:nvGrpSpPr>
          <p:cNvPr id="10" name="Group 4">
            <a:extLst>
              <a:ext uri="{FF2B5EF4-FFF2-40B4-BE49-F238E27FC236}">
                <a16:creationId xmlns:a16="http://schemas.microsoft.com/office/drawing/2014/main" xmlns="" id="{E1A650C1-AECC-4C4A-A420-FD4D3F951B06}"/>
              </a:ext>
            </a:extLst>
          </p:cNvPr>
          <p:cNvGrpSpPr>
            <a:grpSpLocks noChangeAspect="1"/>
          </p:cNvGrpSpPr>
          <p:nvPr/>
        </p:nvGrpSpPr>
        <p:grpSpPr bwMode="auto">
          <a:xfrm>
            <a:off x="838200" y="1690688"/>
            <a:ext cx="9439275" cy="469900"/>
            <a:chOff x="528" y="1065"/>
            <a:chExt cx="5946" cy="296"/>
          </a:xfrm>
        </p:grpSpPr>
        <p:sp>
          <p:nvSpPr>
            <p:cNvPr id="11" name="AutoShape 3">
              <a:extLst>
                <a:ext uri="{FF2B5EF4-FFF2-40B4-BE49-F238E27FC236}">
                  <a16:creationId xmlns:a16="http://schemas.microsoft.com/office/drawing/2014/main" xmlns="" id="{06219EB2-C322-42EE-B8DA-2F573D4A21EA}"/>
                </a:ext>
              </a:extLst>
            </p:cNvPr>
            <p:cNvSpPr>
              <a:spLocks noChangeAspect="1" noChangeArrowheads="1" noTextEdit="1"/>
            </p:cNvSpPr>
            <p:nvPr/>
          </p:nvSpPr>
          <p:spPr bwMode="auto">
            <a:xfrm>
              <a:off x="528" y="1065"/>
              <a:ext cx="594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xmlns="" id="{5147B943-BD35-4107-BD07-B0B75E24D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595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4">
            <a:extLst>
              <a:ext uri="{FF2B5EF4-FFF2-40B4-BE49-F238E27FC236}">
                <a16:creationId xmlns:a16="http://schemas.microsoft.com/office/drawing/2014/main" xmlns="" id="{BD59B9B9-F82F-479A-A2C6-3043D7BE2561}"/>
              </a:ext>
            </a:extLst>
          </p:cNvPr>
          <p:cNvGrpSpPr>
            <a:grpSpLocks noChangeAspect="1"/>
          </p:cNvGrpSpPr>
          <p:nvPr/>
        </p:nvGrpSpPr>
        <p:grpSpPr bwMode="auto">
          <a:xfrm>
            <a:off x="838200" y="2279650"/>
            <a:ext cx="9439275" cy="3744913"/>
            <a:chOff x="528" y="1436"/>
            <a:chExt cx="5946" cy="2359"/>
          </a:xfrm>
        </p:grpSpPr>
        <p:sp>
          <p:nvSpPr>
            <p:cNvPr id="9" name="AutoShape 3">
              <a:extLst>
                <a:ext uri="{FF2B5EF4-FFF2-40B4-BE49-F238E27FC236}">
                  <a16:creationId xmlns:a16="http://schemas.microsoft.com/office/drawing/2014/main" xmlns="" id="{73D9065A-5F06-4452-A708-AA176F052BCF}"/>
                </a:ext>
              </a:extLst>
            </p:cNvPr>
            <p:cNvSpPr>
              <a:spLocks noChangeAspect="1" noChangeArrowheads="1" noTextEdit="1"/>
            </p:cNvSpPr>
            <p:nvPr/>
          </p:nvSpPr>
          <p:spPr bwMode="auto">
            <a:xfrm>
              <a:off x="528" y="1436"/>
              <a:ext cx="5946"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97" name="Picture 5">
              <a:extLst>
                <a:ext uri="{FF2B5EF4-FFF2-40B4-BE49-F238E27FC236}">
                  <a16:creationId xmlns:a16="http://schemas.microsoft.com/office/drawing/2014/main" xmlns="" id="{DB8541CA-9FC6-4CDD-AFB8-834D563BC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436"/>
              <a:ext cx="5953" cy="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07432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96742-90FF-4C15-AEB5-EFD4C9E207D3}"/>
              </a:ext>
            </a:extLst>
          </p:cNvPr>
          <p:cNvSpPr>
            <a:spLocks noGrp="1"/>
          </p:cNvSpPr>
          <p:nvPr>
            <p:ph type="title"/>
          </p:nvPr>
        </p:nvSpPr>
        <p:spPr/>
        <p:txBody>
          <a:bodyPr/>
          <a:lstStyle/>
          <a:p>
            <a:r>
              <a:rPr lang="en-US" dirty="0"/>
              <a:t>Application: Airline Ticket Counter</a:t>
            </a:r>
          </a:p>
        </p:txBody>
      </p:sp>
      <p:sp>
        <p:nvSpPr>
          <p:cNvPr id="3" name="Slide Number Placeholder 2">
            <a:extLst>
              <a:ext uri="{FF2B5EF4-FFF2-40B4-BE49-F238E27FC236}">
                <a16:creationId xmlns:a16="http://schemas.microsoft.com/office/drawing/2014/main" xmlns="" id="{1A5703C0-9708-4C5B-8626-EB35CB26771A}"/>
              </a:ext>
            </a:extLst>
          </p:cNvPr>
          <p:cNvSpPr>
            <a:spLocks noGrp="1"/>
          </p:cNvSpPr>
          <p:nvPr>
            <p:ph type="sldNum" sz="quarter" idx="12"/>
          </p:nvPr>
        </p:nvSpPr>
        <p:spPr/>
        <p:txBody>
          <a:bodyPr/>
          <a:lstStyle/>
          <a:p>
            <a:fld id="{1AD1F45E-4937-46E5-9C1E-39BA4D08C51D}" type="slidenum">
              <a:rPr lang="en-US" smtClean="0"/>
              <a:t>42</a:t>
            </a:fld>
            <a:endParaRPr lang="en-US"/>
          </a:p>
        </p:txBody>
      </p:sp>
      <p:grpSp>
        <p:nvGrpSpPr>
          <p:cNvPr id="6" name="Group 4">
            <a:extLst>
              <a:ext uri="{FF2B5EF4-FFF2-40B4-BE49-F238E27FC236}">
                <a16:creationId xmlns:a16="http://schemas.microsoft.com/office/drawing/2014/main" xmlns="" id="{E025A255-E6F9-4F47-8921-8FFB410DAF75}"/>
              </a:ext>
            </a:extLst>
          </p:cNvPr>
          <p:cNvGrpSpPr>
            <a:grpSpLocks noChangeAspect="1"/>
          </p:cNvGrpSpPr>
          <p:nvPr/>
        </p:nvGrpSpPr>
        <p:grpSpPr bwMode="auto">
          <a:xfrm>
            <a:off x="733425" y="1690688"/>
            <a:ext cx="10544175" cy="1530350"/>
            <a:chOff x="462" y="1065"/>
            <a:chExt cx="6642" cy="964"/>
          </a:xfrm>
        </p:grpSpPr>
        <p:sp>
          <p:nvSpPr>
            <p:cNvPr id="7" name="AutoShape 3">
              <a:extLst>
                <a:ext uri="{FF2B5EF4-FFF2-40B4-BE49-F238E27FC236}">
                  <a16:creationId xmlns:a16="http://schemas.microsoft.com/office/drawing/2014/main" xmlns="" id="{70921DC4-A7C0-4D33-9AFC-10102896AAA7}"/>
                </a:ext>
              </a:extLst>
            </p:cNvPr>
            <p:cNvSpPr>
              <a:spLocks noChangeAspect="1" noChangeArrowheads="1" noTextEdit="1"/>
            </p:cNvSpPr>
            <p:nvPr/>
          </p:nvSpPr>
          <p:spPr bwMode="auto">
            <a:xfrm>
              <a:off x="462" y="1065"/>
              <a:ext cx="6642"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a:extLst>
                <a:ext uri="{FF2B5EF4-FFF2-40B4-BE49-F238E27FC236}">
                  <a16:creationId xmlns:a16="http://schemas.microsoft.com/office/drawing/2014/main" xmlns="" id="{B309D793-3B21-4E46-B911-7EC0EAEDF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 y="1065"/>
              <a:ext cx="6650"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6819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4" name="Content Placeholder 3">
            <a:extLst>
              <a:ext uri="{FF2B5EF4-FFF2-40B4-BE49-F238E27FC236}">
                <a16:creationId xmlns:a16="http://schemas.microsoft.com/office/drawing/2014/main" xmlns="" id="{72D7E065-181F-49DB-8079-5ECF3A5DAFE1}"/>
              </a:ext>
            </a:extLst>
          </p:cNvPr>
          <p:cNvSpPr>
            <a:spLocks noGrp="1"/>
          </p:cNvSpPr>
          <p:nvPr>
            <p:ph idx="1"/>
          </p:nvPr>
        </p:nvSpPr>
        <p:spPr/>
        <p:txBody>
          <a:bodyPr/>
          <a:lstStyle/>
          <a:p>
            <a:r>
              <a:rPr lang="en-US" dirty="0"/>
              <a:t>The list-based implementation of the Queue ADT is easy to implement, but it requires </a:t>
            </a:r>
            <a:r>
              <a:rPr lang="en-US" dirty="0">
                <a:solidFill>
                  <a:srgbClr val="FF0000"/>
                </a:solidFill>
              </a:rPr>
              <a:t>linear time</a:t>
            </a:r>
            <a:r>
              <a:rPr lang="en-US" dirty="0"/>
              <a:t> for the enqueue and dequeue operations. </a:t>
            </a:r>
          </a:p>
          <a:p>
            <a:r>
              <a:rPr lang="en-US" dirty="0"/>
              <a:t>We can improve these times using an array structure and treating it as a </a:t>
            </a:r>
            <a:r>
              <a:rPr lang="en-US" dirty="0">
                <a:solidFill>
                  <a:srgbClr val="FF0000"/>
                </a:solidFill>
              </a:rPr>
              <a:t>circular array</a:t>
            </a:r>
            <a:r>
              <a:rPr lang="en-US" dirty="0"/>
              <a:t>. A circular array is simply an array viewed as a circle instead of a line.</a:t>
            </a:r>
          </a:p>
          <a:p>
            <a:r>
              <a:rPr lang="en-US" dirty="0"/>
              <a:t>A circular array allows us to add new items to a queue and remove existing ones without having to shift items in the process.</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5</a:t>
            </a:fld>
            <a:endParaRPr lang="en-US"/>
          </a:p>
        </p:txBody>
      </p:sp>
      <p:grpSp>
        <p:nvGrpSpPr>
          <p:cNvPr id="9" name="Group 4">
            <a:extLst>
              <a:ext uri="{FF2B5EF4-FFF2-40B4-BE49-F238E27FC236}">
                <a16:creationId xmlns:a16="http://schemas.microsoft.com/office/drawing/2014/main" xmlns="" id="{710A26C7-5A33-4D5F-A920-E250BC3BC768}"/>
              </a:ext>
            </a:extLst>
          </p:cNvPr>
          <p:cNvGrpSpPr>
            <a:grpSpLocks noChangeAspect="1"/>
          </p:cNvGrpSpPr>
          <p:nvPr/>
        </p:nvGrpSpPr>
        <p:grpSpPr bwMode="auto">
          <a:xfrm>
            <a:off x="3613150" y="5318125"/>
            <a:ext cx="4997450" cy="1403350"/>
            <a:chOff x="2276" y="3350"/>
            <a:chExt cx="3148" cy="884"/>
          </a:xfrm>
        </p:grpSpPr>
        <p:sp>
          <p:nvSpPr>
            <p:cNvPr id="12" name="AutoShape 3">
              <a:extLst>
                <a:ext uri="{FF2B5EF4-FFF2-40B4-BE49-F238E27FC236}">
                  <a16:creationId xmlns:a16="http://schemas.microsoft.com/office/drawing/2014/main" xmlns="" id="{B5B2D799-58E4-4B71-8524-18D30C2AA773}"/>
                </a:ext>
              </a:extLst>
            </p:cNvPr>
            <p:cNvSpPr>
              <a:spLocks noChangeAspect="1" noChangeArrowheads="1" noTextEdit="1"/>
            </p:cNvSpPr>
            <p:nvPr/>
          </p:nvSpPr>
          <p:spPr bwMode="auto">
            <a:xfrm>
              <a:off x="2276" y="3350"/>
              <a:ext cx="3148"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xmlns="" id="{5D828EB8-D08B-410A-899B-F3D3CF0AB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 y="3350"/>
              <a:ext cx="3154"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214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4" name="Content Placeholder 3">
            <a:extLst>
              <a:ext uri="{FF2B5EF4-FFF2-40B4-BE49-F238E27FC236}">
                <a16:creationId xmlns:a16="http://schemas.microsoft.com/office/drawing/2014/main" xmlns="" id="{72D7E065-181F-49DB-8079-5ECF3A5DAFE1}"/>
              </a:ext>
            </a:extLst>
          </p:cNvPr>
          <p:cNvSpPr>
            <a:spLocks noGrp="1"/>
          </p:cNvSpPr>
          <p:nvPr>
            <p:ph idx="1"/>
          </p:nvPr>
        </p:nvSpPr>
        <p:spPr/>
        <p:txBody>
          <a:bodyPr/>
          <a:lstStyle/>
          <a:p>
            <a:r>
              <a:rPr lang="en-US" dirty="0"/>
              <a:t>To implement a queue as a circular array, we must maintain a count field and two markers. </a:t>
            </a:r>
          </a:p>
          <a:p>
            <a:r>
              <a:rPr lang="en-US" dirty="0"/>
              <a:t>The count field is necessary to keep track of how many items are currently in the queue since only a portion of the array may actually contain queue items. </a:t>
            </a:r>
          </a:p>
          <a:p>
            <a:r>
              <a:rPr lang="en-US" dirty="0"/>
              <a:t>The markers indicate the array elements containing the first and last items in the queue.</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6</a:t>
            </a:fld>
            <a:endParaRPr lang="en-US"/>
          </a:p>
        </p:txBody>
      </p:sp>
      <p:grpSp>
        <p:nvGrpSpPr>
          <p:cNvPr id="7" name="Group 4">
            <a:extLst>
              <a:ext uri="{FF2B5EF4-FFF2-40B4-BE49-F238E27FC236}">
                <a16:creationId xmlns:a16="http://schemas.microsoft.com/office/drawing/2014/main" xmlns="" id="{0D72B0DA-6A24-4E2F-BF7E-19053F20258D}"/>
              </a:ext>
            </a:extLst>
          </p:cNvPr>
          <p:cNvGrpSpPr>
            <a:grpSpLocks noChangeAspect="1"/>
          </p:cNvGrpSpPr>
          <p:nvPr/>
        </p:nvGrpSpPr>
        <p:grpSpPr bwMode="auto">
          <a:xfrm>
            <a:off x="4011613" y="4745037"/>
            <a:ext cx="5337175" cy="1793875"/>
            <a:chOff x="2527" y="3063"/>
            <a:chExt cx="3362" cy="1130"/>
          </a:xfrm>
        </p:grpSpPr>
        <p:sp>
          <p:nvSpPr>
            <p:cNvPr id="8" name="AutoShape 3">
              <a:extLst>
                <a:ext uri="{FF2B5EF4-FFF2-40B4-BE49-F238E27FC236}">
                  <a16:creationId xmlns:a16="http://schemas.microsoft.com/office/drawing/2014/main" xmlns="" id="{E0085CDE-973A-40DA-AE02-07FC180B0EA5}"/>
                </a:ext>
              </a:extLst>
            </p:cNvPr>
            <p:cNvSpPr>
              <a:spLocks noChangeAspect="1" noChangeArrowheads="1" noTextEdit="1"/>
            </p:cNvSpPr>
            <p:nvPr/>
          </p:nvSpPr>
          <p:spPr bwMode="auto">
            <a:xfrm>
              <a:off x="2527" y="3063"/>
              <a:ext cx="3362"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xmlns="" id="{F3C3F99B-E8EB-4EE0-88A6-198C84FA6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 y="3063"/>
              <a:ext cx="336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0795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4" name="Content Placeholder 3">
            <a:extLst>
              <a:ext uri="{FF2B5EF4-FFF2-40B4-BE49-F238E27FC236}">
                <a16:creationId xmlns:a16="http://schemas.microsoft.com/office/drawing/2014/main" xmlns="" id="{72D7E065-181F-49DB-8079-5ECF3A5DAFE1}"/>
              </a:ext>
            </a:extLst>
          </p:cNvPr>
          <p:cNvSpPr>
            <a:spLocks noGrp="1"/>
          </p:cNvSpPr>
          <p:nvPr>
            <p:ph idx="1"/>
          </p:nvPr>
        </p:nvSpPr>
        <p:spPr/>
        <p:txBody>
          <a:bodyPr/>
          <a:lstStyle/>
          <a:p>
            <a:r>
              <a:rPr lang="en-US" dirty="0"/>
              <a:t>New items are added to the queue by inserting them in the position immediately following the back marker.</a:t>
            </a:r>
          </a:p>
          <a:p>
            <a:r>
              <a:rPr lang="en-US" dirty="0"/>
              <a:t>The marker is then advanced one position and the counter is incremented to reflect the addition of the new item.</a:t>
            </a:r>
          </a:p>
          <a:p>
            <a:r>
              <a:rPr lang="en-US" dirty="0"/>
              <a:t>For example, suppose we enqueue value </a:t>
            </a:r>
            <a:r>
              <a:rPr lang="en-US" dirty="0">
                <a:solidFill>
                  <a:srgbClr val="FF0000"/>
                </a:solidFill>
              </a:rPr>
              <a:t>32</a:t>
            </a:r>
            <a:r>
              <a:rPr lang="en-US" dirty="0"/>
              <a:t> into the sample queue. The back marker is advanced to position </a:t>
            </a:r>
            <a:r>
              <a:rPr lang="en-US" dirty="0">
                <a:solidFill>
                  <a:srgbClr val="FF0000"/>
                </a:solidFill>
              </a:rPr>
              <a:t>5</a:t>
            </a:r>
            <a:r>
              <a:rPr lang="en-US" dirty="0" smtClean="0"/>
              <a:t> </a:t>
            </a:r>
            <a:r>
              <a:rPr lang="en-US" dirty="0"/>
              <a:t>and value </a:t>
            </a:r>
            <a:r>
              <a:rPr lang="en-US" dirty="0">
                <a:solidFill>
                  <a:srgbClr val="FF0000"/>
                </a:solidFill>
              </a:rPr>
              <a:t>32</a:t>
            </a:r>
            <a:r>
              <a:rPr lang="en-US" dirty="0"/>
              <a:t> is inserted:</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7</a:t>
            </a:fld>
            <a:endParaRPr lang="en-US"/>
          </a:p>
        </p:txBody>
      </p:sp>
      <p:grpSp>
        <p:nvGrpSpPr>
          <p:cNvPr id="9" name="Group 4">
            <a:extLst>
              <a:ext uri="{FF2B5EF4-FFF2-40B4-BE49-F238E27FC236}">
                <a16:creationId xmlns:a16="http://schemas.microsoft.com/office/drawing/2014/main" xmlns="" id="{52DD9C5D-7CA2-4EEC-8056-65EA805BDD3E}"/>
              </a:ext>
            </a:extLst>
          </p:cNvPr>
          <p:cNvGrpSpPr>
            <a:grpSpLocks noChangeAspect="1"/>
          </p:cNvGrpSpPr>
          <p:nvPr/>
        </p:nvGrpSpPr>
        <p:grpSpPr bwMode="auto">
          <a:xfrm>
            <a:off x="2640058" y="4491748"/>
            <a:ext cx="6911883" cy="2047164"/>
            <a:chOff x="2243" y="1687"/>
            <a:chExt cx="3194" cy="946"/>
          </a:xfrm>
        </p:grpSpPr>
        <p:sp>
          <p:nvSpPr>
            <p:cNvPr id="10" name="AutoShape 3">
              <a:extLst>
                <a:ext uri="{FF2B5EF4-FFF2-40B4-BE49-F238E27FC236}">
                  <a16:creationId xmlns:a16="http://schemas.microsoft.com/office/drawing/2014/main" xmlns="" id="{3F827928-9631-45BA-A878-C54E763E400B}"/>
                </a:ext>
              </a:extLst>
            </p:cNvPr>
            <p:cNvSpPr>
              <a:spLocks noChangeAspect="1" noChangeArrowheads="1" noTextEdit="1"/>
            </p:cNvSpPr>
            <p:nvPr/>
          </p:nvSpPr>
          <p:spPr bwMode="auto">
            <a:xfrm>
              <a:off x="2243" y="1687"/>
              <a:ext cx="3194"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xmlns="" id="{2E84C60E-7E28-4FEF-8227-CEF7008BD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 y="1687"/>
              <a:ext cx="3200"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3359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4" name="Content Placeholder 3">
            <a:extLst>
              <a:ext uri="{FF2B5EF4-FFF2-40B4-BE49-F238E27FC236}">
                <a16:creationId xmlns:a16="http://schemas.microsoft.com/office/drawing/2014/main" xmlns="" id="{72D7E065-181F-49DB-8079-5ECF3A5DAFE1}"/>
              </a:ext>
            </a:extLst>
          </p:cNvPr>
          <p:cNvSpPr>
            <a:spLocks noGrp="1"/>
          </p:cNvSpPr>
          <p:nvPr>
            <p:ph idx="1"/>
          </p:nvPr>
        </p:nvSpPr>
        <p:spPr/>
        <p:txBody>
          <a:bodyPr/>
          <a:lstStyle/>
          <a:p>
            <a:r>
              <a:rPr lang="en-US" dirty="0"/>
              <a:t>To dequeue an item, the value in the element marked by front will be returned and the marker is advanced one position:</a:t>
            </a:r>
          </a:p>
          <a:p>
            <a:endParaRPr lang="en-US" dirty="0"/>
          </a:p>
          <a:p>
            <a:endParaRPr lang="en-US" dirty="0"/>
          </a:p>
          <a:p>
            <a:endParaRPr lang="en-US" dirty="0"/>
          </a:p>
          <a:p>
            <a:r>
              <a:rPr lang="en-US" dirty="0"/>
              <a:t>Now, suppose we add values </a:t>
            </a:r>
            <a:r>
              <a:rPr lang="en-US" dirty="0">
                <a:solidFill>
                  <a:srgbClr val="FF0000"/>
                </a:solidFill>
              </a:rPr>
              <a:t>8</a:t>
            </a:r>
            <a:r>
              <a:rPr lang="en-US" dirty="0"/>
              <a:t> and </a:t>
            </a:r>
            <a:r>
              <a:rPr lang="en-US" dirty="0">
                <a:solidFill>
                  <a:srgbClr val="FF0000"/>
                </a:solidFill>
              </a:rPr>
              <a:t>23</a:t>
            </a:r>
            <a:r>
              <a:rPr lang="en-US" dirty="0"/>
              <a:t> to the queue. These values are added in the positions following the back marker:</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8</a:t>
            </a:fld>
            <a:endParaRPr lang="en-US"/>
          </a:p>
        </p:txBody>
      </p:sp>
      <p:grpSp>
        <p:nvGrpSpPr>
          <p:cNvPr id="7" name="Group 4">
            <a:extLst>
              <a:ext uri="{FF2B5EF4-FFF2-40B4-BE49-F238E27FC236}">
                <a16:creationId xmlns:a16="http://schemas.microsoft.com/office/drawing/2014/main" xmlns="" id="{30E3C5A1-7710-44A0-924E-761B105DF5F7}"/>
              </a:ext>
            </a:extLst>
          </p:cNvPr>
          <p:cNvGrpSpPr>
            <a:grpSpLocks noChangeAspect="1"/>
          </p:cNvGrpSpPr>
          <p:nvPr/>
        </p:nvGrpSpPr>
        <p:grpSpPr bwMode="auto">
          <a:xfrm>
            <a:off x="3566204" y="2719326"/>
            <a:ext cx="5059592" cy="1419347"/>
            <a:chOff x="2230" y="1987"/>
            <a:chExt cx="3194" cy="896"/>
          </a:xfrm>
        </p:grpSpPr>
        <p:sp>
          <p:nvSpPr>
            <p:cNvPr id="8" name="AutoShape 3">
              <a:extLst>
                <a:ext uri="{FF2B5EF4-FFF2-40B4-BE49-F238E27FC236}">
                  <a16:creationId xmlns:a16="http://schemas.microsoft.com/office/drawing/2014/main" xmlns="" id="{507A4A48-0FB6-4D1B-A88B-4ABEE3E14092}"/>
                </a:ext>
              </a:extLst>
            </p:cNvPr>
            <p:cNvSpPr>
              <a:spLocks noChangeAspect="1" noChangeArrowheads="1" noTextEdit="1"/>
            </p:cNvSpPr>
            <p:nvPr/>
          </p:nvSpPr>
          <p:spPr bwMode="auto">
            <a:xfrm>
              <a:off x="2230" y="1987"/>
              <a:ext cx="3194"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a:extLst>
                <a:ext uri="{FF2B5EF4-FFF2-40B4-BE49-F238E27FC236}">
                  <a16:creationId xmlns:a16="http://schemas.microsoft.com/office/drawing/2014/main" xmlns="" id="{40E8B9EC-C0F8-49A8-BE9C-A63F1C4DA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 y="1987"/>
              <a:ext cx="3200"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xmlns="" id="{D7721532-717C-4ABD-9D89-42E9714A6DF8}"/>
              </a:ext>
            </a:extLst>
          </p:cNvPr>
          <p:cNvGrpSpPr>
            <a:grpSpLocks noChangeAspect="1"/>
          </p:cNvGrpSpPr>
          <p:nvPr/>
        </p:nvGrpSpPr>
        <p:grpSpPr bwMode="auto">
          <a:xfrm>
            <a:off x="3560763" y="5041900"/>
            <a:ext cx="5070475" cy="1547813"/>
            <a:chOff x="2243" y="3176"/>
            <a:chExt cx="3194" cy="975"/>
          </a:xfrm>
        </p:grpSpPr>
        <p:sp>
          <p:nvSpPr>
            <p:cNvPr id="14" name="AutoShape 7">
              <a:extLst>
                <a:ext uri="{FF2B5EF4-FFF2-40B4-BE49-F238E27FC236}">
                  <a16:creationId xmlns:a16="http://schemas.microsoft.com/office/drawing/2014/main" xmlns="" id="{8C174A4A-8E64-4D22-BE38-0BE28AC8B3FD}"/>
                </a:ext>
              </a:extLst>
            </p:cNvPr>
            <p:cNvSpPr>
              <a:spLocks noChangeAspect="1" noChangeArrowheads="1" noTextEdit="1"/>
            </p:cNvSpPr>
            <p:nvPr/>
          </p:nvSpPr>
          <p:spPr bwMode="auto">
            <a:xfrm>
              <a:off x="2243" y="3176"/>
              <a:ext cx="3194" cy="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7" name="Picture 9">
              <a:extLst>
                <a:ext uri="{FF2B5EF4-FFF2-40B4-BE49-F238E27FC236}">
                  <a16:creationId xmlns:a16="http://schemas.microsoft.com/office/drawing/2014/main" xmlns="" id="{6C2FF2B6-DC35-4969-8BEB-2E0281D3A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 y="3176"/>
              <a:ext cx="3200" cy="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344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344FE-C567-4AD9-AC51-C2A5DEFD9259}"/>
              </a:ext>
            </a:extLst>
          </p:cNvPr>
          <p:cNvSpPr>
            <a:spLocks noGrp="1"/>
          </p:cNvSpPr>
          <p:nvPr>
            <p:ph type="title"/>
          </p:nvPr>
        </p:nvSpPr>
        <p:spPr/>
        <p:txBody>
          <a:bodyPr>
            <a:normAutofit/>
          </a:bodyPr>
          <a:lstStyle/>
          <a:p>
            <a:r>
              <a:rPr lang="en-US" sz="4000" dirty="0"/>
              <a:t>Implementing the Queue - Using a Circular Array</a:t>
            </a:r>
          </a:p>
        </p:txBody>
      </p:sp>
      <p:sp>
        <p:nvSpPr>
          <p:cNvPr id="4" name="Content Placeholder 3">
            <a:extLst>
              <a:ext uri="{FF2B5EF4-FFF2-40B4-BE49-F238E27FC236}">
                <a16:creationId xmlns:a16="http://schemas.microsoft.com/office/drawing/2014/main" xmlns="" id="{72D7E065-181F-49DB-8079-5ECF3A5DAFE1}"/>
              </a:ext>
            </a:extLst>
          </p:cNvPr>
          <p:cNvSpPr>
            <a:spLocks noGrp="1"/>
          </p:cNvSpPr>
          <p:nvPr>
            <p:ph idx="1"/>
          </p:nvPr>
        </p:nvSpPr>
        <p:spPr/>
        <p:txBody>
          <a:bodyPr/>
          <a:lstStyle/>
          <a:p>
            <a:r>
              <a:rPr lang="en-US" dirty="0"/>
              <a:t>What happens if value </a:t>
            </a:r>
            <a:r>
              <a:rPr lang="en-US" dirty="0">
                <a:solidFill>
                  <a:srgbClr val="FF0000"/>
                </a:solidFill>
              </a:rPr>
              <a:t>39</a:t>
            </a:r>
            <a:r>
              <a:rPr lang="en-US" dirty="0"/>
              <a:t> is added?</a:t>
            </a:r>
          </a:p>
          <a:p>
            <a:endParaRPr lang="en-US" dirty="0"/>
          </a:p>
          <a:p>
            <a:endParaRPr lang="en-US" dirty="0"/>
          </a:p>
          <a:p>
            <a:endParaRPr lang="en-US" dirty="0"/>
          </a:p>
          <a:p>
            <a:r>
              <a:rPr lang="en-US" dirty="0"/>
              <a:t>Since we are using a circular array, the same procedure is used and the new item will be inserted into the position immediately following the back marker.</a:t>
            </a:r>
          </a:p>
        </p:txBody>
      </p:sp>
      <p:sp>
        <p:nvSpPr>
          <p:cNvPr id="3" name="Slide Number Placeholder 2">
            <a:extLst>
              <a:ext uri="{FF2B5EF4-FFF2-40B4-BE49-F238E27FC236}">
                <a16:creationId xmlns:a16="http://schemas.microsoft.com/office/drawing/2014/main" xmlns="" id="{9FFAD62E-96FB-403D-904A-E587EC24CBFA}"/>
              </a:ext>
            </a:extLst>
          </p:cNvPr>
          <p:cNvSpPr>
            <a:spLocks noGrp="1"/>
          </p:cNvSpPr>
          <p:nvPr>
            <p:ph type="sldNum" sz="quarter" idx="12"/>
          </p:nvPr>
        </p:nvSpPr>
        <p:spPr/>
        <p:txBody>
          <a:bodyPr/>
          <a:lstStyle/>
          <a:p>
            <a:fld id="{1AD1F45E-4937-46E5-9C1E-39BA4D08C51D}" type="slidenum">
              <a:rPr lang="en-US" smtClean="0"/>
              <a:t>9</a:t>
            </a:fld>
            <a:endParaRPr lang="en-US"/>
          </a:p>
        </p:txBody>
      </p:sp>
      <p:grpSp>
        <p:nvGrpSpPr>
          <p:cNvPr id="11" name="Group 4">
            <a:extLst>
              <a:ext uri="{FF2B5EF4-FFF2-40B4-BE49-F238E27FC236}">
                <a16:creationId xmlns:a16="http://schemas.microsoft.com/office/drawing/2014/main" xmlns="" id="{340030C1-07D0-42ED-9429-20D046C059C6}"/>
              </a:ext>
            </a:extLst>
          </p:cNvPr>
          <p:cNvGrpSpPr>
            <a:grpSpLocks noChangeAspect="1"/>
          </p:cNvGrpSpPr>
          <p:nvPr/>
        </p:nvGrpSpPr>
        <p:grpSpPr bwMode="auto">
          <a:xfrm>
            <a:off x="3697240" y="2249724"/>
            <a:ext cx="5070475" cy="1549400"/>
            <a:chOff x="2243" y="1672"/>
            <a:chExt cx="3194" cy="976"/>
          </a:xfrm>
        </p:grpSpPr>
        <p:sp>
          <p:nvSpPr>
            <p:cNvPr id="12" name="AutoShape 3">
              <a:extLst>
                <a:ext uri="{FF2B5EF4-FFF2-40B4-BE49-F238E27FC236}">
                  <a16:creationId xmlns:a16="http://schemas.microsoft.com/office/drawing/2014/main" xmlns="" id="{FE3F5A43-345C-42ED-AF8A-D22387DF20CA}"/>
                </a:ext>
              </a:extLst>
            </p:cNvPr>
            <p:cNvSpPr>
              <a:spLocks noChangeAspect="1" noChangeArrowheads="1" noTextEdit="1"/>
            </p:cNvSpPr>
            <p:nvPr/>
          </p:nvSpPr>
          <p:spPr bwMode="auto">
            <a:xfrm>
              <a:off x="2243" y="1672"/>
              <a:ext cx="3194"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97" name="Picture 5">
              <a:extLst>
                <a:ext uri="{FF2B5EF4-FFF2-40B4-BE49-F238E27FC236}">
                  <a16:creationId xmlns:a16="http://schemas.microsoft.com/office/drawing/2014/main" xmlns="" id="{E1B53537-7AE9-49B6-8D60-94137CBB0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 y="1672"/>
              <a:ext cx="3200" cy="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8">
            <a:extLst>
              <a:ext uri="{FF2B5EF4-FFF2-40B4-BE49-F238E27FC236}">
                <a16:creationId xmlns:a16="http://schemas.microsoft.com/office/drawing/2014/main" xmlns="" id="{6734ABE6-DC03-4B01-8EDC-5880C6820C23}"/>
              </a:ext>
            </a:extLst>
          </p:cNvPr>
          <p:cNvGrpSpPr>
            <a:grpSpLocks noChangeAspect="1"/>
          </p:cNvGrpSpPr>
          <p:nvPr/>
        </p:nvGrpSpPr>
        <p:grpSpPr bwMode="auto">
          <a:xfrm>
            <a:off x="3733752" y="5061187"/>
            <a:ext cx="4997450" cy="1539875"/>
            <a:chOff x="2266" y="1675"/>
            <a:chExt cx="3148" cy="970"/>
          </a:xfrm>
        </p:grpSpPr>
        <p:sp>
          <p:nvSpPr>
            <p:cNvPr id="18" name="AutoShape 7">
              <a:extLst>
                <a:ext uri="{FF2B5EF4-FFF2-40B4-BE49-F238E27FC236}">
                  <a16:creationId xmlns:a16="http://schemas.microsoft.com/office/drawing/2014/main" xmlns="" id="{C404E80E-5019-426E-9855-3746CAD27817}"/>
                </a:ext>
              </a:extLst>
            </p:cNvPr>
            <p:cNvSpPr>
              <a:spLocks noChangeAspect="1" noChangeArrowheads="1" noTextEdit="1"/>
            </p:cNvSpPr>
            <p:nvPr/>
          </p:nvSpPr>
          <p:spPr bwMode="auto">
            <a:xfrm>
              <a:off x="2266" y="1675"/>
              <a:ext cx="3148" cy="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201" name="Picture 9">
              <a:extLst>
                <a:ext uri="{FF2B5EF4-FFF2-40B4-BE49-F238E27FC236}">
                  <a16:creationId xmlns:a16="http://schemas.microsoft.com/office/drawing/2014/main" xmlns="" id="{96A0522C-48E6-4CDC-9C76-94663C337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 y="1675"/>
              <a:ext cx="3154"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4953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A_Lecture_ppt_template.potm" id="{4607FD5F-9BAF-4077-ABCF-655628B553F9}" vid="{8713B6A6-D862-4170-A280-A25BEF79CA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9DEC66FF0BE046AA8833F30C1EF9E3" ma:contentTypeVersion="2" ma:contentTypeDescription="Create a new document." ma:contentTypeScope="" ma:versionID="2cb38bb42f3a98ed64b1a2b7ee23d80d">
  <xsd:schema xmlns:xsd="http://www.w3.org/2001/XMLSchema" xmlns:xs="http://www.w3.org/2001/XMLSchema" xmlns:p="http://schemas.microsoft.com/office/2006/metadata/properties" xmlns:ns2="05bd553a-5ff0-4262-9ea3-7140608e2e27" targetNamespace="http://schemas.microsoft.com/office/2006/metadata/properties" ma:root="true" ma:fieldsID="8be209923d142a8c5b2c77de859f29da" ns2:_="">
    <xsd:import namespace="05bd553a-5ff0-4262-9ea3-7140608e2e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bd553a-5ff0-4262-9ea3-7140608e2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2D6750-F95B-4841-92D4-213EB34F5644}"/>
</file>

<file path=customXml/itemProps2.xml><?xml version="1.0" encoding="utf-8"?>
<ds:datastoreItem xmlns:ds="http://schemas.openxmlformats.org/officeDocument/2006/customXml" ds:itemID="{45C7B392-1AE5-43C8-AED4-7AE493F1B062}"/>
</file>

<file path=customXml/itemProps3.xml><?xml version="1.0" encoding="utf-8"?>
<ds:datastoreItem xmlns:ds="http://schemas.openxmlformats.org/officeDocument/2006/customXml" ds:itemID="{AB941141-3761-4F6F-BD3A-D1A047042BDC}"/>
</file>

<file path=docProps/app.xml><?xml version="1.0" encoding="utf-8"?>
<Properties xmlns="http://schemas.openxmlformats.org/officeDocument/2006/extended-properties" xmlns:vt="http://schemas.openxmlformats.org/officeDocument/2006/docPropsVTypes">
  <Template/>
  <TotalTime>12529</TotalTime>
  <Words>1574</Words>
  <Application>Microsoft Office PowerPoint</Application>
  <PresentationFormat>Widescreen</PresentationFormat>
  <Paragraphs>171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SimSun</vt:lpstr>
      <vt:lpstr>Arial</vt:lpstr>
      <vt:lpstr>Calibri</vt:lpstr>
      <vt:lpstr>Calibri Light</vt:lpstr>
      <vt:lpstr>Cambria Math</vt:lpstr>
      <vt:lpstr>NimbusSanL-Regu</vt:lpstr>
      <vt:lpstr>Office Theme</vt:lpstr>
      <vt:lpstr>Queues </vt:lpstr>
      <vt:lpstr>Introduction</vt:lpstr>
      <vt:lpstr>The Queue ADT</vt:lpstr>
      <vt:lpstr>Implementing the Queue - Using a Python List</vt:lpstr>
      <vt:lpstr>Implementing the Queue - Using a Circular Array</vt:lpstr>
      <vt:lpstr>Implementing the Queue - Using a Circular Array</vt:lpstr>
      <vt:lpstr>Implementing the Queue - Using a Circular Array</vt:lpstr>
      <vt:lpstr>Implementing the Queue - Using a Circular Array</vt:lpstr>
      <vt:lpstr>Implementing the Queue - Using a Circular Array</vt:lpstr>
      <vt:lpstr>Implementing the Queue - Using a Circular Array</vt:lpstr>
      <vt:lpstr>Implementing the Queue - Using a Circular Array</vt:lpstr>
      <vt:lpstr>Implementing the Queue - Using a Circular Array</vt:lpstr>
      <vt:lpstr>Implementing the Queue - Using a Circular Array</vt:lpstr>
      <vt:lpstr>Implementing the Queue - Using a Linked List</vt:lpstr>
      <vt:lpstr>Implementing the Queue - Using a Linked List</vt:lpstr>
      <vt:lpstr>Implementing the Queue - Using a Linked List</vt:lpstr>
      <vt:lpstr>Implementing the Queue - Using a Linked List</vt:lpstr>
      <vt:lpstr>Priority Queues</vt:lpstr>
      <vt:lpstr>Priority Queues</vt:lpstr>
      <vt:lpstr>Priority Queues</vt:lpstr>
      <vt:lpstr>Priority Queues - Example</vt:lpstr>
      <vt:lpstr>Priority Queues - Unbounded</vt:lpstr>
      <vt:lpstr>Priority Queues - Unbounded</vt:lpstr>
      <vt:lpstr>Priority Queues - Unbounded</vt:lpstr>
      <vt:lpstr>Priority Queues – Linked List implementation</vt:lpstr>
      <vt:lpstr>Queues – Linked List implementation</vt:lpstr>
      <vt:lpstr>Priority Queues – Bounded Priority Queue</vt:lpstr>
      <vt:lpstr>Priority Queues – Bounded Priority Queue</vt:lpstr>
      <vt:lpstr>Priority Queues – Bounded Priority Queue</vt:lpstr>
      <vt:lpstr>Computer Simulations</vt:lpstr>
      <vt:lpstr>Application: Airline Ticket Counter</vt:lpstr>
      <vt:lpstr>Application: Airline Ticket Counter</vt:lpstr>
      <vt:lpstr>Application: Airline Ticket Counter</vt:lpstr>
      <vt:lpstr>Application: Airline Ticket Counter</vt:lpstr>
      <vt:lpstr>Application: Airline Ticket Counter</vt:lpstr>
      <vt:lpstr>Application: Airline Ticket Counter</vt:lpstr>
      <vt:lpstr>Application: Airline Ticket Counter</vt:lpstr>
      <vt:lpstr>Application: Airline Ticket Counter</vt:lpstr>
      <vt:lpstr>Application: Airline Ticket Counter</vt:lpstr>
      <vt:lpstr>Application: Airline Ticket Counter</vt:lpstr>
      <vt:lpstr>Application: Airline Ticket Counter</vt:lpstr>
      <vt:lpstr>Application: Airline Ticket Counter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Sharaf Hussain</dc:creator>
  <cp:lastModifiedBy>Sharaf Hussain</cp:lastModifiedBy>
  <cp:revision>23</cp:revision>
  <dcterms:created xsi:type="dcterms:W3CDTF">2021-11-10T09:18:07Z</dcterms:created>
  <dcterms:modified xsi:type="dcterms:W3CDTF">2022-08-31T06:12:23Z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0x0101003F9DEC66FF0BE046AA8833F30C1EF9E3</vt:lpwstr>
  </property>
</Properties>
</file>