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7" r:id="rId21"/>
    <p:sldId id="275" r:id="rId22"/>
    <p:sldId id="276" r:id="rId23"/>
    <p:sldId id="278" r:id="rId24"/>
    <p:sldId id="282" r:id="rId25"/>
    <p:sldId id="283" r:id="rId26"/>
    <p:sldId id="279" r:id="rId27"/>
    <p:sldId id="280" r:id="rId28"/>
    <p:sldId id="281" r:id="rId29"/>
    <p:sldId id="284" r:id="rId30"/>
    <p:sldId id="285" r:id="rId31"/>
    <p:sldId id="286" r:id="rId32"/>
    <p:sldId id="287" r:id="rId33"/>
    <p:sldId id="288"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E8016-AED8-4194-B439-81115742F6A2}"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59AC-09E9-47F4-84F7-92FD7274A7A4}" type="slidenum">
              <a:rPr lang="en-US" smtClean="0"/>
              <a:t>‹#›</a:t>
            </a:fld>
            <a:endParaRPr lang="en-US"/>
          </a:p>
        </p:txBody>
      </p:sp>
    </p:spTree>
    <p:extLst>
      <p:ext uri="{BB962C8B-B14F-4D97-AF65-F5344CB8AC3E}">
        <p14:creationId xmlns:p14="http://schemas.microsoft.com/office/powerpoint/2010/main" val="192129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24A5-ABDE-4587-A680-B331AA6D74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BDBD1-47EB-45AC-8AFE-9777FA70F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06AACB-87E9-40D8-BE95-C327315C917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A95AD5E-8D33-4DCC-BE29-795CEC1C4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3C74B-7C4F-4550-8C54-0FC5AB4328B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25085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B42D-379A-4BBE-8D52-DCF708C2B6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5A927-BF6A-4A14-B12D-D85832D00B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3C8B-30C0-46DD-AB96-EF6D266C043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2607A36-C3EA-4ECC-9AFA-C2936F46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F7E96-5913-4827-9F7D-BDBCBE60F934}"/>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46779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39B13-3DFD-4159-8861-34456C2B15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A3E0B-9999-4B72-AAF5-0497776521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8E17E-5AEA-4166-9EE1-51FADD7C578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40A926-F466-4FC5-A8A1-15D34D033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1F51-FB98-414C-A530-A33B5C8F69F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5210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A9-3E39-4A22-95FE-831453E981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7F1EDB-EDB5-4CA4-8EC2-6EB467819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846A349-3936-48BF-9996-9BF944512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7D452-F1E8-4601-A844-8AD6A87941C5}"/>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8093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2B5C-99E4-4F92-BCB1-30BFB14F74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30368A-03E9-4740-936C-4CBA2E28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EE22F5-B212-471B-BF8F-BDC1473735B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8A793D-FC10-45E4-859A-BE461EC16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15C35-6D5B-477A-A30E-95DA7A45EBA2}"/>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2580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0FB-AD4B-4138-B9C4-0F622E8C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F9CD5-302B-4813-8DE5-759113C75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43EA45-3EAC-4448-BDA7-1661B063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AFD92-D8DF-460B-987B-9DFE0187DFE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38CFE7-5112-422A-9477-CC6EA41FC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0B81C-7F80-460C-9371-1386136D8D6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1446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971C-3F95-4420-8038-F4EF2CB903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5A6092-9BA4-4D65-9BB2-8838B2FAB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6F7C5-5205-4EF1-B237-1DF1669C21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97FC2-381B-49F3-9794-6852C4728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24255-A4AE-4823-8CC7-EFEB329E8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76011-7229-4FEC-89B3-AEBF80B64F6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73F21C2-8BEB-4BE1-946E-361F46D96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C2FA7-98C9-4ED6-8566-1E69DB1ED2B9}"/>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50385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6DA1D-0C36-4228-868D-4848B09617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99AFF-50F0-48C1-8821-3E101531AFD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FDA3EAA-338E-4FA4-ADD5-4DA409992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433984-7FC0-4FAC-8348-31C8387A957F}"/>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0719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71D32-041F-40AB-840C-9A75D616CE7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1D1762-E4C4-4D4E-AEC5-53137A2AD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DF853-E573-46E5-8ED8-173F1E866453}"/>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36333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D9F8-C15E-4426-B195-7D907480F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38C6E-8592-4135-9BDB-2979C266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A740AC-486E-4159-A525-3EB5A4D9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CB49A0-E945-40FB-8519-917315FFC63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1576EA7-A27D-4986-91CA-5DA64DCB5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5A981-8A1C-4E16-BE46-85CA460526A8}"/>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141649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23EB-FC91-4F79-9C42-C2D180F5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5198E-3A62-468B-89A5-79028037B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F8AC7BE-6D72-489E-9138-E457A878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E720-3A01-4CC6-976B-C42223620E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D33F328-266A-437F-A92A-5E171A4F2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817E6-AB07-4CC2-B8A3-386F320AC63D}"/>
              </a:ext>
            </a:extLst>
          </p:cNvPr>
          <p:cNvSpPr>
            <a:spLocks noGrp="1"/>
          </p:cNvSpPr>
          <p:nvPr>
            <p:ph type="sldNum" sz="quarter" idx="12"/>
          </p:nvPr>
        </p:nvSpPr>
        <p:spPr/>
        <p:txBody>
          <a:bodyPr/>
          <a:lstStyle/>
          <a:p>
            <a:fld id="{1AD1F45E-4937-46E5-9C1E-39BA4D08C51D}" type="slidenum">
              <a:rPr lang="en-US" smtClean="0"/>
              <a:t>‹#›</a:t>
            </a:fld>
            <a:endParaRPr lang="en-US"/>
          </a:p>
        </p:txBody>
      </p:sp>
    </p:spTree>
    <p:extLst>
      <p:ext uri="{BB962C8B-B14F-4D97-AF65-F5344CB8AC3E}">
        <p14:creationId xmlns:p14="http://schemas.microsoft.com/office/powerpoint/2010/main" val="2326711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454BF-7E60-44C1-824A-37A764EC9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4775A1-4368-499B-A739-C1AC5E49F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076AF-09D1-4F75-8325-A99FC5ABB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D60D884-6EC3-4D60-8F5E-E1A1BBDE74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66FF0EB-F5DB-4037-B0F9-E03EA650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1F45E-4937-46E5-9C1E-39BA4D08C51D}" type="slidenum">
              <a:rPr lang="en-US" smtClean="0"/>
              <a:t>‹#›</a:t>
            </a:fld>
            <a:endParaRPr lang="en-US"/>
          </a:p>
        </p:txBody>
      </p:sp>
      <p:sp>
        <p:nvSpPr>
          <p:cNvPr id="8" name="Rectangle 7">
            <a:extLst>
              <a:ext uri="{FF2B5EF4-FFF2-40B4-BE49-F238E27FC236}">
                <a16:creationId xmlns:a16="http://schemas.microsoft.com/office/drawing/2014/main" id="{F0D35611-613A-42A9-AF4C-227E28A628D4}"/>
              </a:ext>
            </a:extLst>
          </p:cNvPr>
          <p:cNvSpPr/>
          <p:nvPr userDrawn="1"/>
        </p:nvSpPr>
        <p:spPr>
          <a:xfrm>
            <a:off x="0" y="0"/>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CS211 - Data Structure and Algorithms</a:t>
            </a:r>
          </a:p>
        </p:txBody>
      </p:sp>
      <p:sp>
        <p:nvSpPr>
          <p:cNvPr id="9" name="Rectangle 8">
            <a:extLst>
              <a:ext uri="{FF2B5EF4-FFF2-40B4-BE49-F238E27FC236}">
                <a16:creationId xmlns:a16="http://schemas.microsoft.com/office/drawing/2014/main" id="{E278B5D5-1D46-4E0C-BED0-839079187963}"/>
              </a:ext>
            </a:extLst>
          </p:cNvPr>
          <p:cNvSpPr/>
          <p:nvPr userDrawn="1"/>
        </p:nvSpPr>
        <p:spPr>
          <a:xfrm>
            <a:off x="0" y="6687405"/>
            <a:ext cx="12192000" cy="17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a:t>Dr. Sharaf Hussain</a:t>
            </a:r>
          </a:p>
        </p:txBody>
      </p:sp>
      <p:sp>
        <p:nvSpPr>
          <p:cNvPr id="7" name="TextBox 6">
            <a:extLst>
              <a:ext uri="{FF2B5EF4-FFF2-40B4-BE49-F238E27FC236}">
                <a16:creationId xmlns:a16="http://schemas.microsoft.com/office/drawing/2014/main" id="{79D37C01-F378-4D6E-A632-53C07626796C}"/>
              </a:ext>
            </a:extLst>
          </p:cNvPr>
          <p:cNvSpPr txBox="1"/>
          <p:nvPr userDrawn="1"/>
        </p:nvSpPr>
        <p:spPr>
          <a:xfrm>
            <a:off x="-54590" y="6645993"/>
            <a:ext cx="2381036" cy="276999"/>
          </a:xfrm>
          <a:prstGeom prst="rect">
            <a:avLst/>
          </a:prstGeom>
          <a:noFill/>
        </p:spPr>
        <p:txBody>
          <a:bodyPr wrap="none" rtlCol="0">
            <a:spAutoFit/>
          </a:bodyPr>
          <a:lstStyle/>
          <a:p>
            <a:r>
              <a:rPr lang="en-US" sz="1200" dirty="0">
                <a:solidFill>
                  <a:schemeClr val="bg1"/>
                </a:solidFill>
              </a:rPr>
              <a:t>Lecture # 9 – Advanced Linked Lists</a:t>
            </a:r>
          </a:p>
        </p:txBody>
      </p:sp>
    </p:spTree>
    <p:extLst>
      <p:ext uri="{BB962C8B-B14F-4D97-AF65-F5344CB8AC3E}">
        <p14:creationId xmlns:p14="http://schemas.microsoft.com/office/powerpoint/2010/main" val="205009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1BED-7B2E-40FD-81E0-38AA705209AA}"/>
              </a:ext>
            </a:extLst>
          </p:cNvPr>
          <p:cNvSpPr>
            <a:spLocks noGrp="1"/>
          </p:cNvSpPr>
          <p:nvPr>
            <p:ph type="ctrTitle"/>
          </p:nvPr>
        </p:nvSpPr>
        <p:spPr/>
        <p:txBody>
          <a:bodyPr/>
          <a:lstStyle/>
          <a:p>
            <a:r>
              <a:rPr lang="en-US" dirty="0"/>
              <a:t>Advanced Linked Lists</a:t>
            </a:r>
          </a:p>
        </p:txBody>
      </p:sp>
      <p:sp>
        <p:nvSpPr>
          <p:cNvPr id="3" name="Subtitle 2">
            <a:extLst>
              <a:ext uri="{FF2B5EF4-FFF2-40B4-BE49-F238E27FC236}">
                <a16:creationId xmlns:a16="http://schemas.microsoft.com/office/drawing/2014/main" id="{5E0B7412-E117-42C9-8EE7-888DC1590CA5}"/>
              </a:ext>
            </a:extLst>
          </p:cNvPr>
          <p:cNvSpPr>
            <a:spLocks noGrp="1"/>
          </p:cNvSpPr>
          <p:nvPr>
            <p:ph type="subTitle" idx="1"/>
          </p:nvPr>
        </p:nvSpPr>
        <p:spPr/>
        <p:txBody>
          <a:bodyPr/>
          <a:lstStyle/>
          <a:p>
            <a:r>
              <a:rPr lang="en-US" dirty="0"/>
              <a:t>Lecture # 9</a:t>
            </a:r>
          </a:p>
        </p:txBody>
      </p:sp>
      <p:sp>
        <p:nvSpPr>
          <p:cNvPr id="4" name="Slide Number Placeholder 3">
            <a:extLst>
              <a:ext uri="{FF2B5EF4-FFF2-40B4-BE49-F238E27FC236}">
                <a16:creationId xmlns:a16="http://schemas.microsoft.com/office/drawing/2014/main" id="{31E42C4D-0D91-4600-BD60-2E4B9377E7E9}"/>
              </a:ext>
            </a:extLst>
          </p:cNvPr>
          <p:cNvSpPr>
            <a:spLocks noGrp="1"/>
          </p:cNvSpPr>
          <p:nvPr>
            <p:ph type="sldNum" sz="quarter" idx="12"/>
          </p:nvPr>
        </p:nvSpPr>
        <p:spPr/>
        <p:txBody>
          <a:bodyPr/>
          <a:lstStyle/>
          <a:p>
            <a:fld id="{1AD1F45E-4937-46E5-9C1E-39BA4D08C51D}" type="slidenum">
              <a:rPr lang="en-US" smtClean="0"/>
              <a:t>1</a:t>
            </a:fld>
            <a:endParaRPr lang="en-US"/>
          </a:p>
        </p:txBody>
      </p:sp>
    </p:spTree>
    <p:extLst>
      <p:ext uri="{BB962C8B-B14F-4D97-AF65-F5344CB8AC3E}">
        <p14:creationId xmlns:p14="http://schemas.microsoft.com/office/powerpoint/2010/main" val="125114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ED43-09B5-4B30-B558-39A696F2EB53}"/>
              </a:ext>
            </a:extLst>
          </p:cNvPr>
          <p:cNvSpPr>
            <a:spLocks noGrp="1"/>
          </p:cNvSpPr>
          <p:nvPr>
            <p:ph type="title"/>
          </p:nvPr>
        </p:nvSpPr>
        <p:spPr/>
        <p:txBody>
          <a:bodyPr/>
          <a:lstStyle/>
          <a:p>
            <a:r>
              <a:rPr lang="en-US" dirty="0"/>
              <a:t>List Operations – Adding Node</a:t>
            </a:r>
          </a:p>
        </p:txBody>
      </p:sp>
      <p:sp>
        <p:nvSpPr>
          <p:cNvPr id="3" name="Content Placeholder 2">
            <a:extLst>
              <a:ext uri="{FF2B5EF4-FFF2-40B4-BE49-F238E27FC236}">
                <a16:creationId xmlns:a16="http://schemas.microsoft.com/office/drawing/2014/main" id="{FD8213E3-4F0F-44B0-AB88-420153E2673E}"/>
              </a:ext>
            </a:extLst>
          </p:cNvPr>
          <p:cNvSpPr>
            <a:spLocks noGrp="1"/>
          </p:cNvSpPr>
          <p:nvPr>
            <p:ph idx="1"/>
          </p:nvPr>
        </p:nvSpPr>
        <p:spPr>
          <a:xfrm>
            <a:off x="838200" y="1825625"/>
            <a:ext cx="10515600" cy="2603830"/>
          </a:xfrm>
        </p:spPr>
        <p:txBody>
          <a:bodyPr>
            <a:normAutofit fontScale="85000" lnSpcReduction="20000"/>
          </a:bodyPr>
          <a:lstStyle/>
          <a:p>
            <a:r>
              <a:rPr lang="en-US" dirty="0"/>
              <a:t>A new node inserted into the middle of a sorted doubly linked list.</a:t>
            </a:r>
          </a:p>
          <a:p>
            <a:r>
              <a:rPr lang="en-US" dirty="0"/>
              <a:t>Once the position for the new node is located, we can access its predecessor using the appropriate </a:t>
            </a:r>
            <a:r>
              <a:rPr lang="en-US" dirty="0" err="1">
                <a:solidFill>
                  <a:srgbClr val="FF0000"/>
                </a:solidFill>
              </a:rPr>
              <a:t>prev</a:t>
            </a:r>
            <a:r>
              <a:rPr lang="en-US" dirty="0"/>
              <a:t> field.</a:t>
            </a:r>
          </a:p>
          <a:p>
            <a:r>
              <a:rPr lang="en-US" dirty="0"/>
              <a:t>The location of the new node is found by positioning a single temporary external reference variable to point to the node containing the first value larger than the new value.</a:t>
            </a:r>
          </a:p>
          <a:p>
            <a:r>
              <a:rPr lang="en-US" dirty="0"/>
              <a:t>After this position is found, the new node can be linked into the list using the various </a:t>
            </a:r>
            <a:r>
              <a:rPr lang="en-US" dirty="0" err="1">
                <a:solidFill>
                  <a:srgbClr val="FF0000"/>
                </a:solidFill>
              </a:rPr>
              <a:t>prev</a:t>
            </a:r>
            <a:r>
              <a:rPr lang="en-US" dirty="0"/>
              <a:t> and </a:t>
            </a:r>
            <a:r>
              <a:rPr lang="en-US" dirty="0">
                <a:solidFill>
                  <a:srgbClr val="FF0000"/>
                </a:solidFill>
              </a:rPr>
              <a:t>next</a:t>
            </a:r>
            <a:r>
              <a:rPr lang="en-US" dirty="0"/>
              <a:t> node fields.</a:t>
            </a:r>
          </a:p>
        </p:txBody>
      </p:sp>
      <p:sp>
        <p:nvSpPr>
          <p:cNvPr id="4" name="Slide Number Placeholder 3">
            <a:extLst>
              <a:ext uri="{FF2B5EF4-FFF2-40B4-BE49-F238E27FC236}">
                <a16:creationId xmlns:a16="http://schemas.microsoft.com/office/drawing/2014/main" id="{F10E385C-B8B8-4FB8-B345-5CDD580397CB}"/>
              </a:ext>
            </a:extLst>
          </p:cNvPr>
          <p:cNvSpPr>
            <a:spLocks noGrp="1"/>
          </p:cNvSpPr>
          <p:nvPr>
            <p:ph type="sldNum" sz="quarter" idx="12"/>
          </p:nvPr>
        </p:nvSpPr>
        <p:spPr/>
        <p:txBody>
          <a:bodyPr/>
          <a:lstStyle/>
          <a:p>
            <a:fld id="{1AD1F45E-4937-46E5-9C1E-39BA4D08C51D}" type="slidenum">
              <a:rPr lang="en-US" smtClean="0"/>
              <a:t>10</a:t>
            </a:fld>
            <a:endParaRPr lang="en-US"/>
          </a:p>
        </p:txBody>
      </p:sp>
      <p:pic>
        <p:nvPicPr>
          <p:cNvPr id="6" name="Picture 5">
            <a:extLst>
              <a:ext uri="{FF2B5EF4-FFF2-40B4-BE49-F238E27FC236}">
                <a16:creationId xmlns:a16="http://schemas.microsoft.com/office/drawing/2014/main" id="{018212D3-F22E-496F-9DBD-2479B716AD98}"/>
              </a:ext>
            </a:extLst>
          </p:cNvPr>
          <p:cNvPicPr>
            <a:picLocks noChangeAspect="1"/>
          </p:cNvPicPr>
          <p:nvPr/>
        </p:nvPicPr>
        <p:blipFill>
          <a:blip r:embed="rId2"/>
          <a:stretch>
            <a:fillRect/>
          </a:stretch>
        </p:blipFill>
        <p:spPr>
          <a:xfrm>
            <a:off x="5164540" y="4253575"/>
            <a:ext cx="5371791" cy="2444584"/>
          </a:xfrm>
          <a:prstGeom prst="rect">
            <a:avLst/>
          </a:prstGeom>
        </p:spPr>
      </p:pic>
    </p:spTree>
    <p:extLst>
      <p:ext uri="{BB962C8B-B14F-4D97-AF65-F5344CB8AC3E}">
        <p14:creationId xmlns:p14="http://schemas.microsoft.com/office/powerpoint/2010/main" val="336568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ED43-09B5-4B30-B558-39A696F2EB53}"/>
              </a:ext>
            </a:extLst>
          </p:cNvPr>
          <p:cNvSpPr>
            <a:spLocks noGrp="1"/>
          </p:cNvSpPr>
          <p:nvPr>
            <p:ph type="title"/>
          </p:nvPr>
        </p:nvSpPr>
        <p:spPr/>
        <p:txBody>
          <a:bodyPr/>
          <a:lstStyle/>
          <a:p>
            <a:r>
              <a:rPr lang="en-US" dirty="0"/>
              <a:t>List Operations – Adding Node</a:t>
            </a:r>
          </a:p>
        </p:txBody>
      </p:sp>
      <p:sp>
        <p:nvSpPr>
          <p:cNvPr id="4" name="Slide Number Placeholder 3">
            <a:extLst>
              <a:ext uri="{FF2B5EF4-FFF2-40B4-BE49-F238E27FC236}">
                <a16:creationId xmlns:a16="http://schemas.microsoft.com/office/drawing/2014/main" id="{F10E385C-B8B8-4FB8-B345-5CDD580397CB}"/>
              </a:ext>
            </a:extLst>
          </p:cNvPr>
          <p:cNvSpPr>
            <a:spLocks noGrp="1"/>
          </p:cNvSpPr>
          <p:nvPr>
            <p:ph type="sldNum" sz="quarter" idx="12"/>
          </p:nvPr>
        </p:nvSpPr>
        <p:spPr/>
        <p:txBody>
          <a:bodyPr/>
          <a:lstStyle/>
          <a:p>
            <a:fld id="{1AD1F45E-4937-46E5-9C1E-39BA4D08C51D}" type="slidenum">
              <a:rPr lang="en-US" smtClean="0"/>
              <a:t>11</a:t>
            </a:fld>
            <a:endParaRPr lang="en-US"/>
          </a:p>
        </p:txBody>
      </p:sp>
      <p:grpSp>
        <p:nvGrpSpPr>
          <p:cNvPr id="10" name="Group 8">
            <a:extLst>
              <a:ext uri="{FF2B5EF4-FFF2-40B4-BE49-F238E27FC236}">
                <a16:creationId xmlns:a16="http://schemas.microsoft.com/office/drawing/2014/main" id="{CC926BCF-CC90-4BDC-8112-DDE73A027F17}"/>
              </a:ext>
            </a:extLst>
          </p:cNvPr>
          <p:cNvGrpSpPr>
            <a:grpSpLocks noChangeAspect="1"/>
          </p:cNvGrpSpPr>
          <p:nvPr/>
        </p:nvGrpSpPr>
        <p:grpSpPr bwMode="auto">
          <a:xfrm>
            <a:off x="1544702" y="1690688"/>
            <a:ext cx="9102595" cy="4055019"/>
            <a:chOff x="2015" y="1347"/>
            <a:chExt cx="3650" cy="1626"/>
          </a:xfrm>
        </p:grpSpPr>
        <p:sp>
          <p:nvSpPr>
            <p:cNvPr id="11" name="AutoShape 7">
              <a:extLst>
                <a:ext uri="{FF2B5EF4-FFF2-40B4-BE49-F238E27FC236}">
                  <a16:creationId xmlns:a16="http://schemas.microsoft.com/office/drawing/2014/main" id="{BCAA7D53-A484-4C27-9717-8480189846A3}"/>
                </a:ext>
              </a:extLst>
            </p:cNvPr>
            <p:cNvSpPr>
              <a:spLocks noChangeAspect="1" noChangeArrowheads="1" noTextEdit="1"/>
            </p:cNvSpPr>
            <p:nvPr/>
          </p:nvSpPr>
          <p:spPr bwMode="auto">
            <a:xfrm>
              <a:off x="2015" y="1347"/>
              <a:ext cx="3650"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a:extLst>
                <a:ext uri="{FF2B5EF4-FFF2-40B4-BE49-F238E27FC236}">
                  <a16:creationId xmlns:a16="http://schemas.microsoft.com/office/drawing/2014/main" id="{61FE5D0B-A0FA-4E3B-A44D-075DE870D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 y="1347"/>
              <a:ext cx="3656"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8882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A4421404-E12E-440D-8E8F-17E546D3425F}"/>
              </a:ext>
            </a:extLst>
          </p:cNvPr>
          <p:cNvGrpSpPr>
            <a:grpSpLocks noChangeAspect="1"/>
          </p:cNvGrpSpPr>
          <p:nvPr/>
        </p:nvGrpSpPr>
        <p:grpSpPr bwMode="auto">
          <a:xfrm>
            <a:off x="2212975" y="1216025"/>
            <a:ext cx="7766050" cy="5505450"/>
            <a:chOff x="1394" y="766"/>
            <a:chExt cx="4892" cy="3468"/>
          </a:xfrm>
        </p:grpSpPr>
        <p:sp>
          <p:nvSpPr>
            <p:cNvPr id="7" name="AutoShape 3">
              <a:extLst>
                <a:ext uri="{FF2B5EF4-FFF2-40B4-BE49-F238E27FC236}">
                  <a16:creationId xmlns:a16="http://schemas.microsoft.com/office/drawing/2014/main" id="{7123541C-CDDE-4FC0-BF3D-53A6FF84A57B}"/>
                </a:ext>
              </a:extLst>
            </p:cNvPr>
            <p:cNvSpPr>
              <a:spLocks noChangeAspect="1" noChangeArrowheads="1" noTextEdit="1"/>
            </p:cNvSpPr>
            <p:nvPr/>
          </p:nvSpPr>
          <p:spPr bwMode="auto">
            <a:xfrm>
              <a:off x="1394" y="766"/>
              <a:ext cx="4892" cy="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7EBF583D-E2FE-44C2-A841-6926CAE38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 y="766"/>
              <a:ext cx="4898" cy="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a:ext uri="{FF2B5EF4-FFF2-40B4-BE49-F238E27FC236}">
                <a16:creationId xmlns:a16="http://schemas.microsoft.com/office/drawing/2014/main" id="{D816ED43-09B5-4B30-B558-39A696F2EB53}"/>
              </a:ext>
            </a:extLst>
          </p:cNvPr>
          <p:cNvSpPr>
            <a:spLocks noGrp="1"/>
          </p:cNvSpPr>
          <p:nvPr>
            <p:ph type="title"/>
          </p:nvPr>
        </p:nvSpPr>
        <p:spPr/>
        <p:txBody>
          <a:bodyPr/>
          <a:lstStyle/>
          <a:p>
            <a:r>
              <a:rPr lang="en-US" dirty="0"/>
              <a:t>List Operations – Adding Node</a:t>
            </a:r>
          </a:p>
        </p:txBody>
      </p:sp>
      <p:sp>
        <p:nvSpPr>
          <p:cNvPr id="4" name="Slide Number Placeholder 3">
            <a:extLst>
              <a:ext uri="{FF2B5EF4-FFF2-40B4-BE49-F238E27FC236}">
                <a16:creationId xmlns:a16="http://schemas.microsoft.com/office/drawing/2014/main" id="{F10E385C-B8B8-4FB8-B345-5CDD580397CB}"/>
              </a:ext>
            </a:extLst>
          </p:cNvPr>
          <p:cNvSpPr>
            <a:spLocks noGrp="1"/>
          </p:cNvSpPr>
          <p:nvPr>
            <p:ph type="sldNum" sz="quarter" idx="12"/>
          </p:nvPr>
        </p:nvSpPr>
        <p:spPr/>
        <p:txBody>
          <a:bodyPr/>
          <a:lstStyle/>
          <a:p>
            <a:fld id="{1AD1F45E-4937-46E5-9C1E-39BA4D08C51D}" type="slidenum">
              <a:rPr lang="en-US" smtClean="0"/>
              <a:t>12</a:t>
            </a:fld>
            <a:endParaRPr lang="en-US"/>
          </a:p>
        </p:txBody>
      </p:sp>
    </p:spTree>
    <p:extLst>
      <p:ext uri="{BB962C8B-B14F-4D97-AF65-F5344CB8AC3E}">
        <p14:creationId xmlns:p14="http://schemas.microsoft.com/office/powerpoint/2010/main" val="169219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ED43-09B5-4B30-B558-39A696F2EB53}"/>
              </a:ext>
            </a:extLst>
          </p:cNvPr>
          <p:cNvSpPr>
            <a:spLocks noGrp="1"/>
          </p:cNvSpPr>
          <p:nvPr>
            <p:ph type="title"/>
          </p:nvPr>
        </p:nvSpPr>
        <p:spPr/>
        <p:txBody>
          <a:bodyPr/>
          <a:lstStyle/>
          <a:p>
            <a:r>
              <a:rPr lang="en-US" dirty="0"/>
              <a:t>List Operations – Adding Node</a:t>
            </a:r>
          </a:p>
        </p:txBody>
      </p:sp>
      <p:sp>
        <p:nvSpPr>
          <p:cNvPr id="4" name="Slide Number Placeholder 3">
            <a:extLst>
              <a:ext uri="{FF2B5EF4-FFF2-40B4-BE49-F238E27FC236}">
                <a16:creationId xmlns:a16="http://schemas.microsoft.com/office/drawing/2014/main" id="{F10E385C-B8B8-4FB8-B345-5CDD580397CB}"/>
              </a:ext>
            </a:extLst>
          </p:cNvPr>
          <p:cNvSpPr>
            <a:spLocks noGrp="1"/>
          </p:cNvSpPr>
          <p:nvPr>
            <p:ph type="sldNum" sz="quarter" idx="12"/>
          </p:nvPr>
        </p:nvSpPr>
        <p:spPr/>
        <p:txBody>
          <a:bodyPr/>
          <a:lstStyle/>
          <a:p>
            <a:fld id="{1AD1F45E-4937-46E5-9C1E-39BA4D08C51D}" type="slidenum">
              <a:rPr lang="en-US" smtClean="0"/>
              <a:t>13</a:t>
            </a:fld>
            <a:endParaRPr lang="en-US"/>
          </a:p>
        </p:txBody>
      </p:sp>
      <p:grpSp>
        <p:nvGrpSpPr>
          <p:cNvPr id="8" name="Group 4">
            <a:extLst>
              <a:ext uri="{FF2B5EF4-FFF2-40B4-BE49-F238E27FC236}">
                <a16:creationId xmlns:a16="http://schemas.microsoft.com/office/drawing/2014/main" id="{9C512475-FB07-4CFD-A112-3CA9C76099D7}"/>
              </a:ext>
            </a:extLst>
          </p:cNvPr>
          <p:cNvGrpSpPr>
            <a:grpSpLocks noChangeAspect="1"/>
          </p:cNvGrpSpPr>
          <p:nvPr/>
        </p:nvGrpSpPr>
        <p:grpSpPr bwMode="auto">
          <a:xfrm>
            <a:off x="838200" y="1690688"/>
            <a:ext cx="9656763" cy="447675"/>
            <a:chOff x="528" y="1065"/>
            <a:chExt cx="6083" cy="282"/>
          </a:xfrm>
        </p:grpSpPr>
        <p:sp>
          <p:nvSpPr>
            <p:cNvPr id="9" name="AutoShape 3">
              <a:extLst>
                <a:ext uri="{FF2B5EF4-FFF2-40B4-BE49-F238E27FC236}">
                  <a16:creationId xmlns:a16="http://schemas.microsoft.com/office/drawing/2014/main" id="{3292CB8F-A0FB-4F04-B9DA-95812BF0C00C}"/>
                </a:ext>
              </a:extLst>
            </p:cNvPr>
            <p:cNvSpPr>
              <a:spLocks noChangeAspect="1" noChangeArrowheads="1" noTextEdit="1"/>
            </p:cNvSpPr>
            <p:nvPr/>
          </p:nvSpPr>
          <p:spPr bwMode="auto">
            <a:xfrm>
              <a:off x="528" y="1065"/>
              <a:ext cx="608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BA991641-ACE2-4914-9CE8-633145204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609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8">
            <a:extLst>
              <a:ext uri="{FF2B5EF4-FFF2-40B4-BE49-F238E27FC236}">
                <a16:creationId xmlns:a16="http://schemas.microsoft.com/office/drawing/2014/main" id="{8D8F3DE5-0D7D-4084-957C-9AA25A9A4FE6}"/>
              </a:ext>
            </a:extLst>
          </p:cNvPr>
          <p:cNvGrpSpPr>
            <a:grpSpLocks noChangeAspect="1"/>
          </p:cNvGrpSpPr>
          <p:nvPr/>
        </p:nvGrpSpPr>
        <p:grpSpPr bwMode="auto">
          <a:xfrm>
            <a:off x="838200" y="2149475"/>
            <a:ext cx="8905875" cy="4486275"/>
            <a:chOff x="528" y="1354"/>
            <a:chExt cx="5610" cy="2826"/>
          </a:xfrm>
        </p:grpSpPr>
        <p:sp>
          <p:nvSpPr>
            <p:cNvPr id="15" name="AutoShape 7">
              <a:extLst>
                <a:ext uri="{FF2B5EF4-FFF2-40B4-BE49-F238E27FC236}">
                  <a16:creationId xmlns:a16="http://schemas.microsoft.com/office/drawing/2014/main" id="{E228F447-9936-4E6F-A86B-5C068E526058}"/>
                </a:ext>
              </a:extLst>
            </p:cNvPr>
            <p:cNvSpPr>
              <a:spLocks noChangeAspect="1" noChangeArrowheads="1" noTextEdit="1"/>
            </p:cNvSpPr>
            <p:nvPr/>
          </p:nvSpPr>
          <p:spPr bwMode="auto">
            <a:xfrm>
              <a:off x="528" y="1354"/>
              <a:ext cx="5610"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a:extLst>
                <a:ext uri="{FF2B5EF4-FFF2-40B4-BE49-F238E27FC236}">
                  <a16:creationId xmlns:a16="http://schemas.microsoft.com/office/drawing/2014/main" id="{14DCC881-6319-4E57-B105-7F1481089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54"/>
              <a:ext cx="5617" cy="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Picture 2">
            <a:extLst>
              <a:ext uri="{FF2B5EF4-FFF2-40B4-BE49-F238E27FC236}">
                <a16:creationId xmlns:a16="http://schemas.microsoft.com/office/drawing/2014/main" id="{42DE530D-0A35-48FD-89B3-BBDCD5C27954}"/>
              </a:ext>
            </a:extLst>
          </p:cNvPr>
          <p:cNvPicPr>
            <a:picLocks noChangeAspect="1"/>
          </p:cNvPicPr>
          <p:nvPr/>
        </p:nvPicPr>
        <p:blipFill>
          <a:blip r:embed="rId4"/>
          <a:stretch>
            <a:fillRect/>
          </a:stretch>
        </p:blipFill>
        <p:spPr>
          <a:xfrm>
            <a:off x="7218555" y="2879125"/>
            <a:ext cx="4633362" cy="2109399"/>
          </a:xfrm>
          <a:prstGeom prst="rect">
            <a:avLst/>
          </a:prstGeom>
        </p:spPr>
      </p:pic>
    </p:spTree>
    <p:extLst>
      <p:ext uri="{BB962C8B-B14F-4D97-AF65-F5344CB8AC3E}">
        <p14:creationId xmlns:p14="http://schemas.microsoft.com/office/powerpoint/2010/main" val="2098635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ED43-09B5-4B30-B558-39A696F2EB53}"/>
              </a:ext>
            </a:extLst>
          </p:cNvPr>
          <p:cNvSpPr>
            <a:spLocks noGrp="1"/>
          </p:cNvSpPr>
          <p:nvPr>
            <p:ph type="title"/>
          </p:nvPr>
        </p:nvSpPr>
        <p:spPr/>
        <p:txBody>
          <a:bodyPr/>
          <a:lstStyle/>
          <a:p>
            <a:r>
              <a:rPr lang="en-US" dirty="0"/>
              <a:t>List Operations – Adding Node</a:t>
            </a:r>
          </a:p>
        </p:txBody>
      </p:sp>
      <p:sp>
        <p:nvSpPr>
          <p:cNvPr id="4" name="Slide Number Placeholder 3">
            <a:extLst>
              <a:ext uri="{FF2B5EF4-FFF2-40B4-BE49-F238E27FC236}">
                <a16:creationId xmlns:a16="http://schemas.microsoft.com/office/drawing/2014/main" id="{F10E385C-B8B8-4FB8-B345-5CDD580397CB}"/>
              </a:ext>
            </a:extLst>
          </p:cNvPr>
          <p:cNvSpPr>
            <a:spLocks noGrp="1"/>
          </p:cNvSpPr>
          <p:nvPr>
            <p:ph type="sldNum" sz="quarter" idx="12"/>
          </p:nvPr>
        </p:nvSpPr>
        <p:spPr/>
        <p:txBody>
          <a:bodyPr/>
          <a:lstStyle/>
          <a:p>
            <a:fld id="{1AD1F45E-4937-46E5-9C1E-39BA4D08C51D}" type="slidenum">
              <a:rPr lang="en-US" smtClean="0"/>
              <a:t>14</a:t>
            </a:fld>
            <a:endParaRPr lang="en-US"/>
          </a:p>
        </p:txBody>
      </p:sp>
      <p:grpSp>
        <p:nvGrpSpPr>
          <p:cNvPr id="8" name="Group 4">
            <a:extLst>
              <a:ext uri="{FF2B5EF4-FFF2-40B4-BE49-F238E27FC236}">
                <a16:creationId xmlns:a16="http://schemas.microsoft.com/office/drawing/2014/main" id="{9C512475-FB07-4CFD-A112-3CA9C76099D7}"/>
              </a:ext>
            </a:extLst>
          </p:cNvPr>
          <p:cNvGrpSpPr>
            <a:grpSpLocks noChangeAspect="1"/>
          </p:cNvGrpSpPr>
          <p:nvPr/>
        </p:nvGrpSpPr>
        <p:grpSpPr bwMode="auto">
          <a:xfrm>
            <a:off x="838200" y="1690688"/>
            <a:ext cx="9656763" cy="447675"/>
            <a:chOff x="528" y="1065"/>
            <a:chExt cx="6083" cy="282"/>
          </a:xfrm>
        </p:grpSpPr>
        <p:sp>
          <p:nvSpPr>
            <p:cNvPr id="9" name="AutoShape 3">
              <a:extLst>
                <a:ext uri="{FF2B5EF4-FFF2-40B4-BE49-F238E27FC236}">
                  <a16:creationId xmlns:a16="http://schemas.microsoft.com/office/drawing/2014/main" id="{3292CB8F-A0FB-4F04-B9DA-95812BF0C00C}"/>
                </a:ext>
              </a:extLst>
            </p:cNvPr>
            <p:cNvSpPr>
              <a:spLocks noChangeAspect="1" noChangeArrowheads="1" noTextEdit="1"/>
            </p:cNvSpPr>
            <p:nvPr/>
          </p:nvSpPr>
          <p:spPr bwMode="auto">
            <a:xfrm>
              <a:off x="528" y="1065"/>
              <a:ext cx="608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BA991641-ACE2-4914-9CE8-633145204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609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4">
            <a:extLst>
              <a:ext uri="{FF2B5EF4-FFF2-40B4-BE49-F238E27FC236}">
                <a16:creationId xmlns:a16="http://schemas.microsoft.com/office/drawing/2014/main" id="{A80A059A-E284-4C06-B942-51EC91B9308F}"/>
              </a:ext>
            </a:extLst>
          </p:cNvPr>
          <p:cNvGrpSpPr>
            <a:grpSpLocks noChangeAspect="1"/>
          </p:cNvGrpSpPr>
          <p:nvPr/>
        </p:nvGrpSpPr>
        <p:grpSpPr bwMode="auto">
          <a:xfrm>
            <a:off x="838200" y="2149475"/>
            <a:ext cx="8388350" cy="1820863"/>
            <a:chOff x="528" y="1354"/>
            <a:chExt cx="5284" cy="1147"/>
          </a:xfrm>
        </p:grpSpPr>
        <p:sp>
          <p:nvSpPr>
            <p:cNvPr id="7" name="AutoShape 3">
              <a:extLst>
                <a:ext uri="{FF2B5EF4-FFF2-40B4-BE49-F238E27FC236}">
                  <a16:creationId xmlns:a16="http://schemas.microsoft.com/office/drawing/2014/main" id="{3A5BE564-657E-4B9F-A8F3-64285B3EBB80}"/>
                </a:ext>
              </a:extLst>
            </p:cNvPr>
            <p:cNvSpPr>
              <a:spLocks noChangeAspect="1" noChangeArrowheads="1" noTextEdit="1"/>
            </p:cNvSpPr>
            <p:nvPr/>
          </p:nvSpPr>
          <p:spPr bwMode="auto">
            <a:xfrm>
              <a:off x="528" y="1354"/>
              <a:ext cx="5284" cy="1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a:extLst>
                <a:ext uri="{FF2B5EF4-FFF2-40B4-BE49-F238E27FC236}">
                  <a16:creationId xmlns:a16="http://schemas.microsoft.com/office/drawing/2014/main" id="{FCA48C03-881D-443B-A3E8-935A47046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354"/>
              <a:ext cx="5293" cy="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9">
            <a:extLst>
              <a:ext uri="{FF2B5EF4-FFF2-40B4-BE49-F238E27FC236}">
                <a16:creationId xmlns:a16="http://schemas.microsoft.com/office/drawing/2014/main" id="{27D1B110-A105-46F5-BAD4-C1B0F939DAEE}"/>
              </a:ext>
            </a:extLst>
          </p:cNvPr>
          <p:cNvPicPr>
            <a:picLocks noChangeAspect="1"/>
          </p:cNvPicPr>
          <p:nvPr/>
        </p:nvPicPr>
        <p:blipFill>
          <a:blip r:embed="rId4"/>
          <a:stretch>
            <a:fillRect/>
          </a:stretch>
        </p:blipFill>
        <p:spPr>
          <a:xfrm>
            <a:off x="3349900" y="4383476"/>
            <a:ext cx="4633362" cy="2109399"/>
          </a:xfrm>
          <a:prstGeom prst="rect">
            <a:avLst/>
          </a:prstGeom>
        </p:spPr>
      </p:pic>
    </p:spTree>
    <p:extLst>
      <p:ext uri="{BB962C8B-B14F-4D97-AF65-F5344CB8AC3E}">
        <p14:creationId xmlns:p14="http://schemas.microsoft.com/office/powerpoint/2010/main" val="283716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ED43-09B5-4B30-B558-39A696F2EB53}"/>
              </a:ext>
            </a:extLst>
          </p:cNvPr>
          <p:cNvSpPr>
            <a:spLocks noGrp="1"/>
          </p:cNvSpPr>
          <p:nvPr>
            <p:ph type="title"/>
          </p:nvPr>
        </p:nvSpPr>
        <p:spPr/>
        <p:txBody>
          <a:bodyPr/>
          <a:lstStyle/>
          <a:p>
            <a:r>
              <a:rPr lang="en-US" dirty="0"/>
              <a:t>List Operations – Removing Nodes </a:t>
            </a:r>
          </a:p>
        </p:txBody>
      </p:sp>
      <p:sp>
        <p:nvSpPr>
          <p:cNvPr id="3" name="Content Placeholder 2">
            <a:extLst>
              <a:ext uri="{FF2B5EF4-FFF2-40B4-BE49-F238E27FC236}">
                <a16:creationId xmlns:a16="http://schemas.microsoft.com/office/drawing/2014/main" id="{E68616C3-7072-499F-87B9-64EFC90FAF99}"/>
              </a:ext>
            </a:extLst>
          </p:cNvPr>
          <p:cNvSpPr>
            <a:spLocks noGrp="1"/>
          </p:cNvSpPr>
          <p:nvPr>
            <p:ph idx="1"/>
          </p:nvPr>
        </p:nvSpPr>
        <p:spPr/>
        <p:txBody>
          <a:bodyPr/>
          <a:lstStyle/>
          <a:p>
            <a:r>
              <a:rPr lang="en-US" dirty="0"/>
              <a:t>Assignment</a:t>
            </a:r>
          </a:p>
        </p:txBody>
      </p:sp>
      <p:sp>
        <p:nvSpPr>
          <p:cNvPr id="4" name="Slide Number Placeholder 3">
            <a:extLst>
              <a:ext uri="{FF2B5EF4-FFF2-40B4-BE49-F238E27FC236}">
                <a16:creationId xmlns:a16="http://schemas.microsoft.com/office/drawing/2014/main" id="{F10E385C-B8B8-4FB8-B345-5CDD580397CB}"/>
              </a:ext>
            </a:extLst>
          </p:cNvPr>
          <p:cNvSpPr>
            <a:spLocks noGrp="1"/>
          </p:cNvSpPr>
          <p:nvPr>
            <p:ph type="sldNum" sz="quarter" idx="12"/>
          </p:nvPr>
        </p:nvSpPr>
        <p:spPr/>
        <p:txBody>
          <a:bodyPr/>
          <a:lstStyle/>
          <a:p>
            <a:fld id="{1AD1F45E-4937-46E5-9C1E-39BA4D08C51D}" type="slidenum">
              <a:rPr lang="en-US" smtClean="0"/>
              <a:t>15</a:t>
            </a:fld>
            <a:endParaRPr lang="en-US"/>
          </a:p>
        </p:txBody>
      </p:sp>
    </p:spTree>
    <p:extLst>
      <p:ext uri="{BB962C8B-B14F-4D97-AF65-F5344CB8AC3E}">
        <p14:creationId xmlns:p14="http://schemas.microsoft.com/office/powerpoint/2010/main" val="332245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B8C9-E9C1-4894-9ADF-805829540889}"/>
              </a:ext>
            </a:extLst>
          </p:cNvPr>
          <p:cNvSpPr>
            <a:spLocks noGrp="1"/>
          </p:cNvSpPr>
          <p:nvPr>
            <p:ph type="title"/>
          </p:nvPr>
        </p:nvSpPr>
        <p:spPr/>
        <p:txBody>
          <a:bodyPr/>
          <a:lstStyle/>
          <a:p>
            <a:r>
              <a:rPr lang="en-US" dirty="0"/>
              <a:t>The Circular Linked List</a:t>
            </a:r>
          </a:p>
        </p:txBody>
      </p:sp>
      <p:sp>
        <p:nvSpPr>
          <p:cNvPr id="3" name="Content Placeholder 2">
            <a:extLst>
              <a:ext uri="{FF2B5EF4-FFF2-40B4-BE49-F238E27FC236}">
                <a16:creationId xmlns:a16="http://schemas.microsoft.com/office/drawing/2014/main" id="{FD886491-3B7D-4170-BF46-48A8C9A310AD}"/>
              </a:ext>
            </a:extLst>
          </p:cNvPr>
          <p:cNvSpPr>
            <a:spLocks noGrp="1"/>
          </p:cNvSpPr>
          <p:nvPr>
            <p:ph idx="1"/>
          </p:nvPr>
        </p:nvSpPr>
        <p:spPr/>
        <p:txBody>
          <a:bodyPr>
            <a:normAutofit/>
          </a:bodyPr>
          <a:lstStyle/>
          <a:p>
            <a:r>
              <a:rPr lang="en-US" dirty="0"/>
              <a:t>The nodes in a circular linked list are organized in a linear fashion the same as those in a singly or doubly linked list.</a:t>
            </a:r>
          </a:p>
          <a:p>
            <a:r>
              <a:rPr lang="en-US" dirty="0"/>
              <a:t>Circular linked list can have single or double links.</a:t>
            </a:r>
          </a:p>
          <a:p>
            <a:r>
              <a:rPr lang="en-US" dirty="0"/>
              <a:t>In a singly linked version, every node has a successor while in a doubly linked version every node has a successor and predecessor.</a:t>
            </a:r>
          </a:p>
          <a:p>
            <a:r>
              <a:rPr lang="en-US" dirty="0"/>
              <a:t>The nodes in a circular list have the same structure as those in the linear list versions. The only difference is the </a:t>
            </a:r>
            <a:r>
              <a:rPr lang="en-US" dirty="0">
                <a:solidFill>
                  <a:srgbClr val="FF0000"/>
                </a:solidFill>
              </a:rPr>
              <a:t>next</a:t>
            </a:r>
            <a:r>
              <a:rPr lang="en-US" dirty="0"/>
              <a:t> field of the last node links to the first, and in the doubly linked version, the </a:t>
            </a:r>
            <a:r>
              <a:rPr lang="en-US" dirty="0" err="1">
                <a:solidFill>
                  <a:srgbClr val="FF0000"/>
                </a:solidFill>
              </a:rPr>
              <a:t>prev</a:t>
            </a:r>
            <a:r>
              <a:rPr lang="en-US" dirty="0"/>
              <a:t> field of the first node links to the last.</a:t>
            </a:r>
          </a:p>
        </p:txBody>
      </p:sp>
      <p:sp>
        <p:nvSpPr>
          <p:cNvPr id="4" name="Slide Number Placeholder 3">
            <a:extLst>
              <a:ext uri="{FF2B5EF4-FFF2-40B4-BE49-F238E27FC236}">
                <a16:creationId xmlns:a16="http://schemas.microsoft.com/office/drawing/2014/main" id="{8127036F-AAAC-4D0B-BC75-AC90F3F0F548}"/>
              </a:ext>
            </a:extLst>
          </p:cNvPr>
          <p:cNvSpPr>
            <a:spLocks noGrp="1"/>
          </p:cNvSpPr>
          <p:nvPr>
            <p:ph type="sldNum" sz="quarter" idx="12"/>
          </p:nvPr>
        </p:nvSpPr>
        <p:spPr/>
        <p:txBody>
          <a:bodyPr/>
          <a:lstStyle/>
          <a:p>
            <a:fld id="{1AD1F45E-4937-46E5-9C1E-39BA4D08C51D}" type="slidenum">
              <a:rPr lang="en-US" smtClean="0"/>
              <a:t>16</a:t>
            </a:fld>
            <a:endParaRPr lang="en-US"/>
          </a:p>
        </p:txBody>
      </p:sp>
    </p:spTree>
    <p:extLst>
      <p:ext uri="{BB962C8B-B14F-4D97-AF65-F5344CB8AC3E}">
        <p14:creationId xmlns:p14="http://schemas.microsoft.com/office/powerpoint/2010/main" val="282674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FE9ED3-479F-4D94-A8EF-6F491DBFC5FE}"/>
              </a:ext>
            </a:extLst>
          </p:cNvPr>
          <p:cNvSpPr>
            <a:spLocks noGrp="1"/>
          </p:cNvSpPr>
          <p:nvPr>
            <p:ph type="title"/>
          </p:nvPr>
        </p:nvSpPr>
        <p:spPr/>
        <p:txBody>
          <a:bodyPr/>
          <a:lstStyle/>
          <a:p>
            <a:r>
              <a:rPr lang="en-US" dirty="0"/>
              <a:t>The Circular Linked List</a:t>
            </a:r>
          </a:p>
        </p:txBody>
      </p:sp>
      <p:sp>
        <p:nvSpPr>
          <p:cNvPr id="4" name="Slide Number Placeholder 3">
            <a:extLst>
              <a:ext uri="{FF2B5EF4-FFF2-40B4-BE49-F238E27FC236}">
                <a16:creationId xmlns:a16="http://schemas.microsoft.com/office/drawing/2014/main" id="{7F9F5428-8A47-4D1A-8E8A-76AEBCE032CC}"/>
              </a:ext>
            </a:extLst>
          </p:cNvPr>
          <p:cNvSpPr>
            <a:spLocks noGrp="1"/>
          </p:cNvSpPr>
          <p:nvPr>
            <p:ph type="sldNum" sz="quarter" idx="12"/>
          </p:nvPr>
        </p:nvSpPr>
        <p:spPr/>
        <p:txBody>
          <a:bodyPr/>
          <a:lstStyle/>
          <a:p>
            <a:fld id="{1AD1F45E-4937-46E5-9C1E-39BA4D08C51D}" type="slidenum">
              <a:rPr lang="en-US" smtClean="0"/>
              <a:t>17</a:t>
            </a:fld>
            <a:endParaRPr lang="en-US"/>
          </a:p>
        </p:txBody>
      </p:sp>
      <p:grpSp>
        <p:nvGrpSpPr>
          <p:cNvPr id="8" name="Group 4">
            <a:extLst>
              <a:ext uri="{FF2B5EF4-FFF2-40B4-BE49-F238E27FC236}">
                <a16:creationId xmlns:a16="http://schemas.microsoft.com/office/drawing/2014/main" id="{287833D7-49DB-40F2-B029-C21AAFC67E77}"/>
              </a:ext>
            </a:extLst>
          </p:cNvPr>
          <p:cNvGrpSpPr>
            <a:grpSpLocks noChangeAspect="1"/>
          </p:cNvGrpSpPr>
          <p:nvPr/>
        </p:nvGrpSpPr>
        <p:grpSpPr bwMode="auto">
          <a:xfrm>
            <a:off x="1580599" y="1690688"/>
            <a:ext cx="9030801" cy="3743159"/>
            <a:chOff x="2004" y="1399"/>
            <a:chExt cx="3672" cy="1522"/>
          </a:xfrm>
        </p:grpSpPr>
        <p:sp>
          <p:nvSpPr>
            <p:cNvPr id="9" name="AutoShape 3">
              <a:extLst>
                <a:ext uri="{FF2B5EF4-FFF2-40B4-BE49-F238E27FC236}">
                  <a16:creationId xmlns:a16="http://schemas.microsoft.com/office/drawing/2014/main" id="{592C8FA5-CA4F-4D7C-9D34-C7AD845B4A8D}"/>
                </a:ext>
              </a:extLst>
            </p:cNvPr>
            <p:cNvSpPr>
              <a:spLocks noChangeAspect="1" noChangeArrowheads="1" noTextEdit="1"/>
            </p:cNvSpPr>
            <p:nvPr/>
          </p:nvSpPr>
          <p:spPr bwMode="auto">
            <a:xfrm>
              <a:off x="2004" y="1399"/>
              <a:ext cx="3672" cy="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EF59AE31-1572-473B-B4EA-5DAA97EA0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 y="1399"/>
              <a:ext cx="3678"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0552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C50A-3B38-487F-817B-8517E8DE3C1E}"/>
              </a:ext>
            </a:extLst>
          </p:cNvPr>
          <p:cNvSpPr>
            <a:spLocks noGrp="1"/>
          </p:cNvSpPr>
          <p:nvPr>
            <p:ph type="title"/>
          </p:nvPr>
        </p:nvSpPr>
        <p:spPr/>
        <p:txBody>
          <a:bodyPr/>
          <a:lstStyle/>
          <a:p>
            <a:r>
              <a:rPr lang="en-US" dirty="0"/>
              <a:t>The Circular Linked List - Traversals</a:t>
            </a:r>
          </a:p>
        </p:txBody>
      </p:sp>
      <p:sp>
        <p:nvSpPr>
          <p:cNvPr id="3" name="Content Placeholder 2">
            <a:extLst>
              <a:ext uri="{FF2B5EF4-FFF2-40B4-BE49-F238E27FC236}">
                <a16:creationId xmlns:a16="http://schemas.microsoft.com/office/drawing/2014/main" id="{228965A0-2252-4FDF-8B5D-345A165674CB}"/>
              </a:ext>
            </a:extLst>
          </p:cNvPr>
          <p:cNvSpPr>
            <a:spLocks noGrp="1"/>
          </p:cNvSpPr>
          <p:nvPr>
            <p:ph idx="1"/>
          </p:nvPr>
        </p:nvSpPr>
        <p:spPr/>
        <p:txBody>
          <a:bodyPr>
            <a:normAutofit/>
          </a:bodyPr>
          <a:lstStyle/>
          <a:p>
            <a:r>
              <a:rPr lang="en-US" dirty="0"/>
              <a:t>The traversal process begins by initializing </a:t>
            </a:r>
            <a:r>
              <a:rPr lang="en-US" i="1" dirty="0" err="1">
                <a:solidFill>
                  <a:srgbClr val="FF0000"/>
                </a:solidFill>
              </a:rPr>
              <a:t>curNode</a:t>
            </a:r>
            <a:r>
              <a:rPr lang="en-US" dirty="0"/>
              <a:t> to reference the last node in the list.</a:t>
            </a:r>
          </a:p>
          <a:p>
            <a:r>
              <a:rPr lang="en-US" dirty="0"/>
              <a:t>The traversal reference begins at the last node instead of the first because we are going to terminate the traversal when it again reaches the last node, after iterating over the entire list.</a:t>
            </a:r>
          </a:p>
          <a:p>
            <a:r>
              <a:rPr lang="en-US" dirty="0"/>
              <a:t>The termination of the loop is handled by the </a:t>
            </a:r>
            <a:r>
              <a:rPr lang="en-US" dirty="0" err="1">
                <a:solidFill>
                  <a:srgbClr val="FF0000"/>
                </a:solidFill>
              </a:rPr>
              <a:t>boolean</a:t>
            </a:r>
            <a:r>
              <a:rPr lang="en-US" dirty="0"/>
              <a:t> variable done, which is initialized based on the status of </a:t>
            </a:r>
            <a:r>
              <a:rPr lang="en-US" dirty="0" err="1">
                <a:solidFill>
                  <a:srgbClr val="FF0000"/>
                </a:solidFill>
              </a:rPr>
              <a:t>listRef</a:t>
            </a:r>
            <a:r>
              <a:rPr lang="en-US" dirty="0">
                <a:solidFill>
                  <a:srgbClr val="FF0000"/>
                </a:solidFill>
              </a:rPr>
              <a:t>.</a:t>
            </a:r>
            <a:endParaRPr lang="en-US" dirty="0"/>
          </a:p>
          <a:p>
            <a:r>
              <a:rPr lang="en-US" dirty="0"/>
              <a:t>If the list is empty, done will be set to </a:t>
            </a:r>
            <a:r>
              <a:rPr lang="en-US" dirty="0">
                <a:solidFill>
                  <a:srgbClr val="FF0000"/>
                </a:solidFill>
              </a:rPr>
              <a:t>False</a:t>
            </a:r>
            <a:r>
              <a:rPr lang="en-US" dirty="0"/>
              <a:t> and the loop never executes. When the list contains at least one node, done will be initialized to </a:t>
            </a:r>
            <a:r>
              <a:rPr lang="en-US" dirty="0">
                <a:solidFill>
                  <a:srgbClr val="FF0000"/>
                </a:solidFill>
              </a:rPr>
              <a:t>True</a:t>
            </a:r>
            <a:r>
              <a:rPr lang="en-US" dirty="0"/>
              <a:t> and the loop is executed.</a:t>
            </a:r>
          </a:p>
        </p:txBody>
      </p:sp>
      <p:sp>
        <p:nvSpPr>
          <p:cNvPr id="4" name="Slide Number Placeholder 3">
            <a:extLst>
              <a:ext uri="{FF2B5EF4-FFF2-40B4-BE49-F238E27FC236}">
                <a16:creationId xmlns:a16="http://schemas.microsoft.com/office/drawing/2014/main" id="{3656FA7F-05D7-49B2-AEBF-A7710DCF596E}"/>
              </a:ext>
            </a:extLst>
          </p:cNvPr>
          <p:cNvSpPr>
            <a:spLocks noGrp="1"/>
          </p:cNvSpPr>
          <p:nvPr>
            <p:ph type="sldNum" sz="quarter" idx="12"/>
          </p:nvPr>
        </p:nvSpPr>
        <p:spPr/>
        <p:txBody>
          <a:bodyPr/>
          <a:lstStyle/>
          <a:p>
            <a:fld id="{1AD1F45E-4937-46E5-9C1E-39BA4D08C51D}" type="slidenum">
              <a:rPr lang="en-US" smtClean="0"/>
              <a:t>18</a:t>
            </a:fld>
            <a:endParaRPr lang="en-US"/>
          </a:p>
        </p:txBody>
      </p:sp>
    </p:spTree>
    <p:extLst>
      <p:ext uri="{BB962C8B-B14F-4D97-AF65-F5344CB8AC3E}">
        <p14:creationId xmlns:p14="http://schemas.microsoft.com/office/powerpoint/2010/main" val="250657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FD8F-456E-4F3D-AF26-1A9C08936FB7}"/>
              </a:ext>
            </a:extLst>
          </p:cNvPr>
          <p:cNvSpPr>
            <a:spLocks noGrp="1"/>
          </p:cNvSpPr>
          <p:nvPr>
            <p:ph type="title"/>
          </p:nvPr>
        </p:nvSpPr>
        <p:spPr/>
        <p:txBody>
          <a:bodyPr/>
          <a:lstStyle/>
          <a:p>
            <a:r>
              <a:rPr lang="en-US" dirty="0"/>
              <a:t>The Circular Linked List - Traversals</a:t>
            </a:r>
          </a:p>
        </p:txBody>
      </p:sp>
      <p:sp>
        <p:nvSpPr>
          <p:cNvPr id="3" name="Slide Number Placeholder 2">
            <a:extLst>
              <a:ext uri="{FF2B5EF4-FFF2-40B4-BE49-F238E27FC236}">
                <a16:creationId xmlns:a16="http://schemas.microsoft.com/office/drawing/2014/main" id="{04E9ECF9-6ED1-4D9E-B304-E0C37EF21975}"/>
              </a:ext>
            </a:extLst>
          </p:cNvPr>
          <p:cNvSpPr>
            <a:spLocks noGrp="1"/>
          </p:cNvSpPr>
          <p:nvPr>
            <p:ph type="sldNum" sz="quarter" idx="12"/>
          </p:nvPr>
        </p:nvSpPr>
        <p:spPr/>
        <p:txBody>
          <a:bodyPr/>
          <a:lstStyle/>
          <a:p>
            <a:fld id="{1AD1F45E-4937-46E5-9C1E-39BA4D08C51D}" type="slidenum">
              <a:rPr lang="en-US" smtClean="0"/>
              <a:t>19</a:t>
            </a:fld>
            <a:endParaRPr lang="en-US"/>
          </a:p>
        </p:txBody>
      </p:sp>
      <p:grpSp>
        <p:nvGrpSpPr>
          <p:cNvPr id="6" name="Group 4">
            <a:extLst>
              <a:ext uri="{FF2B5EF4-FFF2-40B4-BE49-F238E27FC236}">
                <a16:creationId xmlns:a16="http://schemas.microsoft.com/office/drawing/2014/main" id="{D7F6F119-6368-44A5-A60F-13217A2BFE8C}"/>
              </a:ext>
            </a:extLst>
          </p:cNvPr>
          <p:cNvGrpSpPr>
            <a:grpSpLocks noChangeAspect="1"/>
          </p:cNvGrpSpPr>
          <p:nvPr/>
        </p:nvGrpSpPr>
        <p:grpSpPr bwMode="auto">
          <a:xfrm>
            <a:off x="2733876" y="1690688"/>
            <a:ext cx="6724247" cy="4463033"/>
            <a:chOff x="2255" y="1108"/>
            <a:chExt cx="3170" cy="2104"/>
          </a:xfrm>
        </p:grpSpPr>
        <p:sp>
          <p:nvSpPr>
            <p:cNvPr id="7" name="AutoShape 3">
              <a:extLst>
                <a:ext uri="{FF2B5EF4-FFF2-40B4-BE49-F238E27FC236}">
                  <a16:creationId xmlns:a16="http://schemas.microsoft.com/office/drawing/2014/main" id="{FF613568-414D-4D19-99AB-7CA64276C460}"/>
                </a:ext>
              </a:extLst>
            </p:cNvPr>
            <p:cNvSpPr>
              <a:spLocks noChangeAspect="1" noChangeArrowheads="1" noTextEdit="1"/>
            </p:cNvSpPr>
            <p:nvPr/>
          </p:nvSpPr>
          <p:spPr bwMode="auto">
            <a:xfrm>
              <a:off x="2255" y="1108"/>
              <a:ext cx="3170"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E3F5576C-6C09-4AFF-8C8F-5FCF47558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 y="1108"/>
              <a:ext cx="3176" cy="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9137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7429-ACB7-471C-B92E-F74DBD7A1DF4}"/>
              </a:ext>
            </a:extLst>
          </p:cNvPr>
          <p:cNvSpPr>
            <a:spLocks noGrp="1"/>
          </p:cNvSpPr>
          <p:nvPr>
            <p:ph type="title"/>
          </p:nvPr>
        </p:nvSpPr>
        <p:spPr/>
        <p:txBody>
          <a:bodyPr/>
          <a:lstStyle/>
          <a:p>
            <a:r>
              <a:rPr lang="en-US" dirty="0"/>
              <a:t>Advanced Linked Lists</a:t>
            </a:r>
          </a:p>
        </p:txBody>
      </p:sp>
      <p:sp>
        <p:nvSpPr>
          <p:cNvPr id="3" name="Content Placeholder 2">
            <a:extLst>
              <a:ext uri="{FF2B5EF4-FFF2-40B4-BE49-F238E27FC236}">
                <a16:creationId xmlns:a16="http://schemas.microsoft.com/office/drawing/2014/main" id="{EB835669-221D-42F5-B47A-535E758DE80B}"/>
              </a:ext>
            </a:extLst>
          </p:cNvPr>
          <p:cNvSpPr>
            <a:spLocks noGrp="1"/>
          </p:cNvSpPr>
          <p:nvPr>
            <p:ph idx="1"/>
          </p:nvPr>
        </p:nvSpPr>
        <p:spPr/>
        <p:txBody>
          <a:bodyPr/>
          <a:lstStyle/>
          <a:p>
            <a:r>
              <a:rPr lang="en-US" dirty="0"/>
              <a:t>Doubly Linked List</a:t>
            </a:r>
          </a:p>
          <a:p>
            <a:r>
              <a:rPr lang="en-US" dirty="0"/>
              <a:t>Circular Linked List</a:t>
            </a:r>
          </a:p>
          <a:p>
            <a:r>
              <a:rPr lang="en-US" dirty="0"/>
              <a:t>Multi-Linked List</a:t>
            </a:r>
          </a:p>
        </p:txBody>
      </p:sp>
      <p:sp>
        <p:nvSpPr>
          <p:cNvPr id="4" name="Slide Number Placeholder 3">
            <a:extLst>
              <a:ext uri="{FF2B5EF4-FFF2-40B4-BE49-F238E27FC236}">
                <a16:creationId xmlns:a16="http://schemas.microsoft.com/office/drawing/2014/main" id="{99BF4139-912B-44EF-B32D-3EF872EA9ADE}"/>
              </a:ext>
            </a:extLst>
          </p:cNvPr>
          <p:cNvSpPr>
            <a:spLocks noGrp="1"/>
          </p:cNvSpPr>
          <p:nvPr>
            <p:ph type="sldNum" sz="quarter" idx="12"/>
          </p:nvPr>
        </p:nvSpPr>
        <p:spPr/>
        <p:txBody>
          <a:bodyPr/>
          <a:lstStyle/>
          <a:p>
            <a:fld id="{1AD1F45E-4937-46E5-9C1E-39BA4D08C51D}" type="slidenum">
              <a:rPr lang="en-US" smtClean="0"/>
              <a:t>2</a:t>
            </a:fld>
            <a:endParaRPr lang="en-US"/>
          </a:p>
        </p:txBody>
      </p:sp>
    </p:spTree>
    <p:extLst>
      <p:ext uri="{BB962C8B-B14F-4D97-AF65-F5344CB8AC3E}">
        <p14:creationId xmlns:p14="http://schemas.microsoft.com/office/powerpoint/2010/main" val="3209317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D21F-F873-43E1-8BEA-61DAD1185C8F}"/>
              </a:ext>
            </a:extLst>
          </p:cNvPr>
          <p:cNvSpPr>
            <a:spLocks noGrp="1"/>
          </p:cNvSpPr>
          <p:nvPr>
            <p:ph type="title"/>
          </p:nvPr>
        </p:nvSpPr>
        <p:spPr/>
        <p:txBody>
          <a:bodyPr/>
          <a:lstStyle/>
          <a:p>
            <a:r>
              <a:rPr lang="en-US" dirty="0"/>
              <a:t>The Circular Linked List - Traversals</a:t>
            </a:r>
          </a:p>
        </p:txBody>
      </p:sp>
      <p:sp>
        <p:nvSpPr>
          <p:cNvPr id="3" name="Slide Number Placeholder 2">
            <a:extLst>
              <a:ext uri="{FF2B5EF4-FFF2-40B4-BE49-F238E27FC236}">
                <a16:creationId xmlns:a16="http://schemas.microsoft.com/office/drawing/2014/main" id="{809C0359-9082-4356-8FB6-BA6DF8F0C7A6}"/>
              </a:ext>
            </a:extLst>
          </p:cNvPr>
          <p:cNvSpPr>
            <a:spLocks noGrp="1"/>
          </p:cNvSpPr>
          <p:nvPr>
            <p:ph type="sldNum" sz="quarter" idx="12"/>
          </p:nvPr>
        </p:nvSpPr>
        <p:spPr/>
        <p:txBody>
          <a:bodyPr/>
          <a:lstStyle/>
          <a:p>
            <a:fld id="{1AD1F45E-4937-46E5-9C1E-39BA4D08C51D}" type="slidenum">
              <a:rPr lang="en-US" smtClean="0"/>
              <a:t>20</a:t>
            </a:fld>
            <a:endParaRPr lang="en-US"/>
          </a:p>
        </p:txBody>
      </p:sp>
      <p:grpSp>
        <p:nvGrpSpPr>
          <p:cNvPr id="6" name="Group 4">
            <a:extLst>
              <a:ext uri="{FF2B5EF4-FFF2-40B4-BE49-F238E27FC236}">
                <a16:creationId xmlns:a16="http://schemas.microsoft.com/office/drawing/2014/main" id="{17320031-0FCD-4C05-B6A6-7149F6D4934E}"/>
              </a:ext>
            </a:extLst>
          </p:cNvPr>
          <p:cNvGrpSpPr>
            <a:grpSpLocks noChangeAspect="1"/>
          </p:cNvGrpSpPr>
          <p:nvPr/>
        </p:nvGrpSpPr>
        <p:grpSpPr bwMode="auto">
          <a:xfrm>
            <a:off x="965320" y="1690687"/>
            <a:ext cx="6500006" cy="3136543"/>
            <a:chOff x="2551" y="1538"/>
            <a:chExt cx="2578" cy="1244"/>
          </a:xfrm>
        </p:grpSpPr>
        <p:sp>
          <p:nvSpPr>
            <p:cNvPr id="7" name="AutoShape 3">
              <a:extLst>
                <a:ext uri="{FF2B5EF4-FFF2-40B4-BE49-F238E27FC236}">
                  <a16:creationId xmlns:a16="http://schemas.microsoft.com/office/drawing/2014/main" id="{5734EE29-BBDB-445E-9FF0-AE6910D69B64}"/>
                </a:ext>
              </a:extLst>
            </p:cNvPr>
            <p:cNvSpPr>
              <a:spLocks noChangeAspect="1" noChangeArrowheads="1" noTextEdit="1"/>
            </p:cNvSpPr>
            <p:nvPr/>
          </p:nvSpPr>
          <p:spPr bwMode="auto">
            <a:xfrm>
              <a:off x="2551" y="1538"/>
              <a:ext cx="2578" cy="1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37B91CB7-5099-4C7E-A5CD-0B24E47DF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 y="1538"/>
              <a:ext cx="2584" cy="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17643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29A5-28B4-428A-B35A-85BCB7D212DD}"/>
              </a:ext>
            </a:extLst>
          </p:cNvPr>
          <p:cNvSpPr>
            <a:spLocks noGrp="1"/>
          </p:cNvSpPr>
          <p:nvPr>
            <p:ph type="title"/>
          </p:nvPr>
        </p:nvSpPr>
        <p:spPr/>
        <p:txBody>
          <a:bodyPr/>
          <a:lstStyle/>
          <a:p>
            <a:r>
              <a:rPr lang="en-US" dirty="0"/>
              <a:t>The Circular Linked List - Traversals</a:t>
            </a:r>
          </a:p>
        </p:txBody>
      </p:sp>
      <p:sp>
        <p:nvSpPr>
          <p:cNvPr id="4" name="Content Placeholder 3">
            <a:extLst>
              <a:ext uri="{FF2B5EF4-FFF2-40B4-BE49-F238E27FC236}">
                <a16:creationId xmlns:a16="http://schemas.microsoft.com/office/drawing/2014/main" id="{EB5CA761-D3B5-46D0-98A8-E724A294A1F1}"/>
              </a:ext>
            </a:extLst>
          </p:cNvPr>
          <p:cNvSpPr>
            <a:spLocks noGrp="1"/>
          </p:cNvSpPr>
          <p:nvPr>
            <p:ph idx="1"/>
          </p:nvPr>
        </p:nvSpPr>
        <p:spPr/>
        <p:txBody>
          <a:bodyPr>
            <a:normAutofit fontScale="85000" lnSpcReduction="20000"/>
          </a:bodyPr>
          <a:lstStyle/>
          <a:p>
            <a:r>
              <a:rPr lang="en-US" dirty="0"/>
              <a:t>In the linear versions of the linked list, the first step in the body of the loop was to visit the current node (i.e., print the contents of the </a:t>
            </a:r>
            <a:r>
              <a:rPr lang="en-US" dirty="0" err="1">
                <a:solidFill>
                  <a:srgbClr val="FF0000"/>
                </a:solidFill>
              </a:rPr>
              <a:t>node.data</a:t>
            </a:r>
            <a:r>
              <a:rPr lang="en-US" dirty="0">
                <a:solidFill>
                  <a:srgbClr val="FF0000"/>
                </a:solidFill>
              </a:rPr>
              <a:t> </a:t>
            </a:r>
            <a:r>
              <a:rPr lang="en-US" dirty="0"/>
              <a:t>field) and then advance the traversal reference to the next node. </a:t>
            </a:r>
          </a:p>
          <a:p>
            <a:r>
              <a:rPr lang="en-US" dirty="0"/>
              <a:t>In this version, we must first advance </a:t>
            </a:r>
            <a:r>
              <a:rPr lang="en-US" dirty="0" err="1">
                <a:solidFill>
                  <a:srgbClr val="FF0000"/>
                </a:solidFill>
              </a:rPr>
              <a:t>curNode</a:t>
            </a:r>
            <a:r>
              <a:rPr lang="en-US" dirty="0">
                <a:solidFill>
                  <a:srgbClr val="FF0000"/>
                </a:solidFill>
              </a:rPr>
              <a:t> </a:t>
            </a:r>
            <a:r>
              <a:rPr lang="en-US" dirty="0"/>
              <a:t>and then perform the visit  operation. </a:t>
            </a:r>
          </a:p>
          <a:p>
            <a:r>
              <a:rPr lang="en-US" dirty="0"/>
              <a:t>In order to begin the traversal with the first node, the temporary reference must be advanced to the first node in the list.</a:t>
            </a:r>
          </a:p>
          <a:p>
            <a:r>
              <a:rPr lang="en-US" dirty="0"/>
              <a:t>Finally, done is updated by examining </a:t>
            </a:r>
            <a:r>
              <a:rPr lang="en-US" dirty="0" err="1">
                <a:solidFill>
                  <a:srgbClr val="FF0000"/>
                </a:solidFill>
              </a:rPr>
              <a:t>curNode</a:t>
            </a:r>
            <a:r>
              <a:rPr lang="en-US" dirty="0"/>
              <a:t> to determine if it has again reached the last node in the list, as referenced by the </a:t>
            </a:r>
            <a:r>
              <a:rPr lang="en-US" dirty="0" err="1">
                <a:solidFill>
                  <a:srgbClr val="FF0000"/>
                </a:solidFill>
              </a:rPr>
              <a:t>listRef</a:t>
            </a:r>
            <a:r>
              <a:rPr lang="en-US" dirty="0"/>
              <a:t> reference.</a:t>
            </a:r>
          </a:p>
          <a:p>
            <a:r>
              <a:rPr lang="en-US" dirty="0" err="1">
                <a:solidFill>
                  <a:srgbClr val="FF0000"/>
                </a:solidFill>
              </a:rPr>
              <a:t>curNode</a:t>
            </a:r>
            <a:r>
              <a:rPr lang="en-US" dirty="0"/>
              <a:t> was initialized to be an alias of </a:t>
            </a:r>
            <a:r>
              <a:rPr lang="en-US" dirty="0" err="1">
                <a:solidFill>
                  <a:srgbClr val="FF0000"/>
                </a:solidFill>
              </a:rPr>
              <a:t>listRef</a:t>
            </a:r>
            <a:r>
              <a:rPr lang="en-US" dirty="0"/>
              <a:t>, but it was advanced at the beginning of the loop.</a:t>
            </a:r>
          </a:p>
          <a:p>
            <a:r>
              <a:rPr lang="en-US" dirty="0"/>
              <a:t>Thus, when </a:t>
            </a:r>
            <a:r>
              <a:rPr lang="en-US" dirty="0" err="1">
                <a:solidFill>
                  <a:srgbClr val="FF0000"/>
                </a:solidFill>
              </a:rPr>
              <a:t>curNode</a:t>
            </a:r>
            <a:r>
              <a:rPr lang="en-US" dirty="0"/>
              <a:t> again reaches the end of the list, we know every node has been visited and the loop can terminate.</a:t>
            </a:r>
          </a:p>
        </p:txBody>
      </p:sp>
      <p:sp>
        <p:nvSpPr>
          <p:cNvPr id="3" name="Slide Number Placeholder 2">
            <a:extLst>
              <a:ext uri="{FF2B5EF4-FFF2-40B4-BE49-F238E27FC236}">
                <a16:creationId xmlns:a16="http://schemas.microsoft.com/office/drawing/2014/main" id="{025885FF-CF63-4AF7-A646-04E7CDD4F472}"/>
              </a:ext>
            </a:extLst>
          </p:cNvPr>
          <p:cNvSpPr>
            <a:spLocks noGrp="1"/>
          </p:cNvSpPr>
          <p:nvPr>
            <p:ph type="sldNum" sz="quarter" idx="12"/>
          </p:nvPr>
        </p:nvSpPr>
        <p:spPr/>
        <p:txBody>
          <a:bodyPr/>
          <a:lstStyle/>
          <a:p>
            <a:fld id="{1AD1F45E-4937-46E5-9C1E-39BA4D08C51D}" type="slidenum">
              <a:rPr lang="en-US" smtClean="0"/>
              <a:t>21</a:t>
            </a:fld>
            <a:endParaRPr lang="en-US"/>
          </a:p>
        </p:txBody>
      </p:sp>
    </p:spTree>
    <p:extLst>
      <p:ext uri="{BB962C8B-B14F-4D97-AF65-F5344CB8AC3E}">
        <p14:creationId xmlns:p14="http://schemas.microsoft.com/office/powerpoint/2010/main" val="328417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F3F-C2FE-41A3-887A-87C6C8E8F303}"/>
              </a:ext>
            </a:extLst>
          </p:cNvPr>
          <p:cNvSpPr>
            <a:spLocks noGrp="1"/>
          </p:cNvSpPr>
          <p:nvPr>
            <p:ph type="title"/>
          </p:nvPr>
        </p:nvSpPr>
        <p:spPr/>
        <p:txBody>
          <a:bodyPr/>
          <a:lstStyle/>
          <a:p>
            <a:r>
              <a:rPr lang="en-US" dirty="0"/>
              <a:t>The Circular Linked List - Searching</a:t>
            </a:r>
          </a:p>
        </p:txBody>
      </p:sp>
      <p:sp>
        <p:nvSpPr>
          <p:cNvPr id="3" name="Content Placeholder 2">
            <a:extLst>
              <a:ext uri="{FF2B5EF4-FFF2-40B4-BE49-F238E27FC236}">
                <a16:creationId xmlns:a16="http://schemas.microsoft.com/office/drawing/2014/main" id="{6E35D874-DFEF-461E-AE84-BCA2A863BB00}"/>
              </a:ext>
            </a:extLst>
          </p:cNvPr>
          <p:cNvSpPr>
            <a:spLocks noGrp="1"/>
          </p:cNvSpPr>
          <p:nvPr>
            <p:ph idx="1"/>
          </p:nvPr>
        </p:nvSpPr>
        <p:spPr>
          <a:xfrm>
            <a:off x="838200" y="1825625"/>
            <a:ext cx="10515600" cy="1325563"/>
          </a:xfrm>
        </p:spPr>
        <p:txBody>
          <a:bodyPr/>
          <a:lstStyle/>
          <a:p>
            <a:r>
              <a:rPr lang="en-US" dirty="0"/>
              <a:t>The search operation requires a traversal through the list, although it can terminate early if we encounter the target item or reach an item larger than the target.</a:t>
            </a:r>
          </a:p>
          <a:p>
            <a:pPr marL="0" indent="0">
              <a:buNone/>
            </a:pPr>
            <a:endParaRPr lang="en-US" dirty="0"/>
          </a:p>
        </p:txBody>
      </p:sp>
      <p:sp>
        <p:nvSpPr>
          <p:cNvPr id="4" name="Slide Number Placeholder 3">
            <a:extLst>
              <a:ext uri="{FF2B5EF4-FFF2-40B4-BE49-F238E27FC236}">
                <a16:creationId xmlns:a16="http://schemas.microsoft.com/office/drawing/2014/main" id="{A6229600-5A7C-4194-9B3D-3C941C7DFDE2}"/>
              </a:ext>
            </a:extLst>
          </p:cNvPr>
          <p:cNvSpPr>
            <a:spLocks noGrp="1"/>
          </p:cNvSpPr>
          <p:nvPr>
            <p:ph type="sldNum" sz="quarter" idx="12"/>
          </p:nvPr>
        </p:nvSpPr>
        <p:spPr/>
        <p:txBody>
          <a:bodyPr/>
          <a:lstStyle/>
          <a:p>
            <a:fld id="{1AD1F45E-4937-46E5-9C1E-39BA4D08C51D}" type="slidenum">
              <a:rPr lang="en-US" smtClean="0"/>
              <a:t>22</a:t>
            </a:fld>
            <a:endParaRPr lang="en-US"/>
          </a:p>
        </p:txBody>
      </p:sp>
      <p:grpSp>
        <p:nvGrpSpPr>
          <p:cNvPr id="9" name="Group 4">
            <a:extLst>
              <a:ext uri="{FF2B5EF4-FFF2-40B4-BE49-F238E27FC236}">
                <a16:creationId xmlns:a16="http://schemas.microsoft.com/office/drawing/2014/main" id="{01CA072B-7F1E-4739-8422-838F043D96B6}"/>
              </a:ext>
            </a:extLst>
          </p:cNvPr>
          <p:cNvGrpSpPr>
            <a:grpSpLocks noChangeAspect="1"/>
          </p:cNvGrpSpPr>
          <p:nvPr/>
        </p:nvGrpSpPr>
        <p:grpSpPr bwMode="auto">
          <a:xfrm>
            <a:off x="2024986" y="3126422"/>
            <a:ext cx="8142027" cy="3538855"/>
            <a:chOff x="2004" y="1362"/>
            <a:chExt cx="3672" cy="1596"/>
          </a:xfrm>
        </p:grpSpPr>
        <p:sp>
          <p:nvSpPr>
            <p:cNvPr id="10" name="AutoShape 3">
              <a:extLst>
                <a:ext uri="{FF2B5EF4-FFF2-40B4-BE49-F238E27FC236}">
                  <a16:creationId xmlns:a16="http://schemas.microsoft.com/office/drawing/2014/main" id="{D28096F5-BE7D-4B2F-B371-C02A872C5BC4}"/>
                </a:ext>
              </a:extLst>
            </p:cNvPr>
            <p:cNvSpPr>
              <a:spLocks noChangeAspect="1" noChangeArrowheads="1" noTextEdit="1"/>
            </p:cNvSpPr>
            <p:nvPr/>
          </p:nvSpPr>
          <p:spPr bwMode="auto">
            <a:xfrm>
              <a:off x="2004" y="1362"/>
              <a:ext cx="3672" cy="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F6E3D896-0BE2-4A27-8756-762F2C596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 y="1362"/>
              <a:ext cx="3678" cy="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81690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F3F-C2FE-41A3-887A-87C6C8E8F303}"/>
              </a:ext>
            </a:extLst>
          </p:cNvPr>
          <p:cNvSpPr>
            <a:spLocks noGrp="1"/>
          </p:cNvSpPr>
          <p:nvPr>
            <p:ph type="title"/>
          </p:nvPr>
        </p:nvSpPr>
        <p:spPr/>
        <p:txBody>
          <a:bodyPr/>
          <a:lstStyle/>
          <a:p>
            <a:r>
              <a:rPr lang="en-US" dirty="0"/>
              <a:t>The Circular Linked List – Adding a Node</a:t>
            </a:r>
          </a:p>
        </p:txBody>
      </p:sp>
      <p:sp>
        <p:nvSpPr>
          <p:cNvPr id="3" name="Content Placeholder 2">
            <a:extLst>
              <a:ext uri="{FF2B5EF4-FFF2-40B4-BE49-F238E27FC236}">
                <a16:creationId xmlns:a16="http://schemas.microsoft.com/office/drawing/2014/main" id="{6E35D874-DFEF-461E-AE84-BCA2A863BB00}"/>
              </a:ext>
            </a:extLst>
          </p:cNvPr>
          <p:cNvSpPr>
            <a:spLocks noGrp="1"/>
          </p:cNvSpPr>
          <p:nvPr>
            <p:ph idx="1"/>
          </p:nvPr>
        </p:nvSpPr>
        <p:spPr>
          <a:xfrm>
            <a:off x="838200" y="1825625"/>
            <a:ext cx="10515600" cy="4530725"/>
          </a:xfrm>
        </p:spPr>
        <p:txBody>
          <a:bodyPr>
            <a:normAutofit/>
          </a:bodyPr>
          <a:lstStyle/>
          <a:p>
            <a:r>
              <a:rPr lang="en-US" dirty="0"/>
              <a:t>Adding nodes to an ordered circular linked list is very similar to that of the ordered linear versions.</a:t>
            </a:r>
          </a:p>
          <a:p>
            <a:r>
              <a:rPr lang="en-US" dirty="0"/>
              <a:t>There are four cases,</a:t>
            </a:r>
          </a:p>
          <a:p>
            <a:pPr marL="914400" lvl="1" indent="-457200">
              <a:buFont typeface="+mj-lt"/>
              <a:buAutoNum type="arabicPeriod"/>
            </a:pPr>
            <a:r>
              <a:rPr lang="en-US" dirty="0"/>
              <a:t>the list is empty when adding the node;</a:t>
            </a:r>
          </a:p>
          <a:p>
            <a:pPr marL="914400" lvl="1" indent="-457200">
              <a:buFont typeface="+mj-lt"/>
              <a:buAutoNum type="arabicPeriod"/>
            </a:pPr>
            <a:r>
              <a:rPr lang="en-US" dirty="0"/>
              <a:t>the new node is inserted at the front;</a:t>
            </a:r>
          </a:p>
          <a:p>
            <a:pPr marL="914400" lvl="1" indent="-457200">
              <a:buFont typeface="+mj-lt"/>
              <a:buAutoNum type="arabicPeriod"/>
            </a:pPr>
            <a:r>
              <a:rPr lang="en-US" dirty="0"/>
              <a:t>the new node is inserted at the end; or</a:t>
            </a:r>
          </a:p>
          <a:p>
            <a:pPr marL="914400" lvl="1" indent="-457200">
              <a:buFont typeface="+mj-lt"/>
              <a:buAutoNum type="arabicPeriod"/>
            </a:pPr>
            <a:r>
              <a:rPr lang="en-US" dirty="0"/>
              <a:t>the node is inserted somewhere in the middle.</a:t>
            </a:r>
          </a:p>
        </p:txBody>
      </p:sp>
      <p:sp>
        <p:nvSpPr>
          <p:cNvPr id="4" name="Slide Number Placeholder 3">
            <a:extLst>
              <a:ext uri="{FF2B5EF4-FFF2-40B4-BE49-F238E27FC236}">
                <a16:creationId xmlns:a16="http://schemas.microsoft.com/office/drawing/2014/main" id="{A6229600-5A7C-4194-9B3D-3C941C7DFDE2}"/>
              </a:ext>
            </a:extLst>
          </p:cNvPr>
          <p:cNvSpPr>
            <a:spLocks noGrp="1"/>
          </p:cNvSpPr>
          <p:nvPr>
            <p:ph type="sldNum" sz="quarter" idx="12"/>
          </p:nvPr>
        </p:nvSpPr>
        <p:spPr/>
        <p:txBody>
          <a:bodyPr/>
          <a:lstStyle/>
          <a:p>
            <a:fld id="{1AD1F45E-4937-46E5-9C1E-39BA4D08C51D}" type="slidenum">
              <a:rPr lang="en-US" smtClean="0"/>
              <a:t>23</a:t>
            </a:fld>
            <a:endParaRPr lang="en-US"/>
          </a:p>
        </p:txBody>
      </p:sp>
    </p:spTree>
    <p:extLst>
      <p:ext uri="{BB962C8B-B14F-4D97-AF65-F5344CB8AC3E}">
        <p14:creationId xmlns:p14="http://schemas.microsoft.com/office/powerpoint/2010/main" val="2698361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F3F-C2FE-41A3-887A-87C6C8E8F303}"/>
              </a:ext>
            </a:extLst>
          </p:cNvPr>
          <p:cNvSpPr>
            <a:spLocks noGrp="1"/>
          </p:cNvSpPr>
          <p:nvPr>
            <p:ph type="title"/>
          </p:nvPr>
        </p:nvSpPr>
        <p:spPr/>
        <p:txBody>
          <a:bodyPr/>
          <a:lstStyle/>
          <a:p>
            <a:r>
              <a:rPr lang="en-US" dirty="0"/>
              <a:t>The Circular Linked List – Adding a Node</a:t>
            </a:r>
          </a:p>
        </p:txBody>
      </p:sp>
      <p:sp>
        <p:nvSpPr>
          <p:cNvPr id="4" name="Slide Number Placeholder 3">
            <a:extLst>
              <a:ext uri="{FF2B5EF4-FFF2-40B4-BE49-F238E27FC236}">
                <a16:creationId xmlns:a16="http://schemas.microsoft.com/office/drawing/2014/main" id="{A6229600-5A7C-4194-9B3D-3C941C7DFDE2}"/>
              </a:ext>
            </a:extLst>
          </p:cNvPr>
          <p:cNvSpPr>
            <a:spLocks noGrp="1"/>
          </p:cNvSpPr>
          <p:nvPr>
            <p:ph type="sldNum" sz="quarter" idx="12"/>
          </p:nvPr>
        </p:nvSpPr>
        <p:spPr/>
        <p:txBody>
          <a:bodyPr/>
          <a:lstStyle/>
          <a:p>
            <a:fld id="{1AD1F45E-4937-46E5-9C1E-39BA4D08C51D}" type="slidenum">
              <a:rPr lang="en-US" smtClean="0"/>
              <a:t>24</a:t>
            </a:fld>
            <a:endParaRPr lang="en-US"/>
          </a:p>
        </p:txBody>
      </p:sp>
      <p:grpSp>
        <p:nvGrpSpPr>
          <p:cNvPr id="15" name="Group 12">
            <a:extLst>
              <a:ext uri="{FF2B5EF4-FFF2-40B4-BE49-F238E27FC236}">
                <a16:creationId xmlns:a16="http://schemas.microsoft.com/office/drawing/2014/main" id="{37620BC2-6168-4434-BD34-31F86C9AC264}"/>
              </a:ext>
            </a:extLst>
          </p:cNvPr>
          <p:cNvGrpSpPr>
            <a:grpSpLocks noChangeAspect="1"/>
          </p:cNvGrpSpPr>
          <p:nvPr/>
        </p:nvGrpSpPr>
        <p:grpSpPr bwMode="auto">
          <a:xfrm>
            <a:off x="2312988" y="1500188"/>
            <a:ext cx="7566025" cy="4992687"/>
            <a:chOff x="1457" y="945"/>
            <a:chExt cx="4766" cy="3145"/>
          </a:xfrm>
        </p:grpSpPr>
        <p:sp>
          <p:nvSpPr>
            <p:cNvPr id="16" name="AutoShape 11">
              <a:extLst>
                <a:ext uri="{FF2B5EF4-FFF2-40B4-BE49-F238E27FC236}">
                  <a16:creationId xmlns:a16="http://schemas.microsoft.com/office/drawing/2014/main" id="{2ADB8FF2-4596-449E-B9CE-66F0C416AB69}"/>
                </a:ext>
              </a:extLst>
            </p:cNvPr>
            <p:cNvSpPr>
              <a:spLocks noChangeAspect="1" noChangeArrowheads="1" noTextEdit="1"/>
            </p:cNvSpPr>
            <p:nvPr/>
          </p:nvSpPr>
          <p:spPr bwMode="auto">
            <a:xfrm>
              <a:off x="1457" y="945"/>
              <a:ext cx="4766" cy="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181" name="Picture 13">
              <a:extLst>
                <a:ext uri="{FF2B5EF4-FFF2-40B4-BE49-F238E27FC236}">
                  <a16:creationId xmlns:a16="http://schemas.microsoft.com/office/drawing/2014/main" id="{2102740B-A53C-4536-AFF1-936BC155E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 y="945"/>
              <a:ext cx="4774" cy="3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7754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F3F-C2FE-41A3-887A-87C6C8E8F303}"/>
              </a:ext>
            </a:extLst>
          </p:cNvPr>
          <p:cNvSpPr>
            <a:spLocks noGrp="1"/>
          </p:cNvSpPr>
          <p:nvPr>
            <p:ph type="title"/>
          </p:nvPr>
        </p:nvSpPr>
        <p:spPr/>
        <p:txBody>
          <a:bodyPr/>
          <a:lstStyle/>
          <a:p>
            <a:r>
              <a:rPr lang="en-US" dirty="0"/>
              <a:t>The Circular Linked List – Adding a Node</a:t>
            </a:r>
          </a:p>
        </p:txBody>
      </p:sp>
      <p:sp>
        <p:nvSpPr>
          <p:cNvPr id="4" name="Slide Number Placeholder 3">
            <a:extLst>
              <a:ext uri="{FF2B5EF4-FFF2-40B4-BE49-F238E27FC236}">
                <a16:creationId xmlns:a16="http://schemas.microsoft.com/office/drawing/2014/main" id="{A6229600-5A7C-4194-9B3D-3C941C7DFDE2}"/>
              </a:ext>
            </a:extLst>
          </p:cNvPr>
          <p:cNvSpPr>
            <a:spLocks noGrp="1"/>
          </p:cNvSpPr>
          <p:nvPr>
            <p:ph type="sldNum" sz="quarter" idx="12"/>
          </p:nvPr>
        </p:nvSpPr>
        <p:spPr/>
        <p:txBody>
          <a:bodyPr/>
          <a:lstStyle/>
          <a:p>
            <a:fld id="{1AD1F45E-4937-46E5-9C1E-39BA4D08C51D}" type="slidenum">
              <a:rPr lang="en-US" smtClean="0"/>
              <a:t>25</a:t>
            </a:fld>
            <a:endParaRPr lang="en-US"/>
          </a:p>
        </p:txBody>
      </p:sp>
      <p:grpSp>
        <p:nvGrpSpPr>
          <p:cNvPr id="6" name="Group 4">
            <a:extLst>
              <a:ext uri="{FF2B5EF4-FFF2-40B4-BE49-F238E27FC236}">
                <a16:creationId xmlns:a16="http://schemas.microsoft.com/office/drawing/2014/main" id="{E0BD11AE-0637-4EC5-8FD8-657DD0BCB372}"/>
              </a:ext>
            </a:extLst>
          </p:cNvPr>
          <p:cNvGrpSpPr>
            <a:grpSpLocks noChangeAspect="1"/>
          </p:cNvGrpSpPr>
          <p:nvPr/>
        </p:nvGrpSpPr>
        <p:grpSpPr bwMode="auto">
          <a:xfrm>
            <a:off x="2975213" y="1387961"/>
            <a:ext cx="6264038" cy="5254139"/>
            <a:chOff x="2055" y="1026"/>
            <a:chExt cx="3765" cy="3158"/>
          </a:xfrm>
        </p:grpSpPr>
        <p:sp>
          <p:nvSpPr>
            <p:cNvPr id="9" name="AutoShape 3">
              <a:extLst>
                <a:ext uri="{FF2B5EF4-FFF2-40B4-BE49-F238E27FC236}">
                  <a16:creationId xmlns:a16="http://schemas.microsoft.com/office/drawing/2014/main" id="{89C4451C-4432-403D-9D90-632714102BB3}"/>
                </a:ext>
              </a:extLst>
            </p:cNvPr>
            <p:cNvSpPr>
              <a:spLocks noChangeAspect="1" noChangeArrowheads="1" noTextEdit="1"/>
            </p:cNvSpPr>
            <p:nvPr/>
          </p:nvSpPr>
          <p:spPr bwMode="auto">
            <a:xfrm>
              <a:off x="2055" y="1026"/>
              <a:ext cx="3765" cy="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97" name="Picture 5">
              <a:extLst>
                <a:ext uri="{FF2B5EF4-FFF2-40B4-BE49-F238E27FC236}">
                  <a16:creationId xmlns:a16="http://schemas.microsoft.com/office/drawing/2014/main" id="{E95667E3-1B73-46C8-8786-C6D16D3ED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 y="1026"/>
              <a:ext cx="3771" cy="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39381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F3F-C2FE-41A3-887A-87C6C8E8F303}"/>
              </a:ext>
            </a:extLst>
          </p:cNvPr>
          <p:cNvSpPr>
            <a:spLocks noGrp="1"/>
          </p:cNvSpPr>
          <p:nvPr>
            <p:ph type="title"/>
          </p:nvPr>
        </p:nvSpPr>
        <p:spPr/>
        <p:txBody>
          <a:bodyPr/>
          <a:lstStyle/>
          <a:p>
            <a:r>
              <a:rPr lang="en-US" dirty="0"/>
              <a:t>The Circular Linked List – Adding a Node</a:t>
            </a:r>
          </a:p>
        </p:txBody>
      </p:sp>
      <p:sp>
        <p:nvSpPr>
          <p:cNvPr id="4" name="Slide Number Placeholder 3">
            <a:extLst>
              <a:ext uri="{FF2B5EF4-FFF2-40B4-BE49-F238E27FC236}">
                <a16:creationId xmlns:a16="http://schemas.microsoft.com/office/drawing/2014/main" id="{A6229600-5A7C-4194-9B3D-3C941C7DFDE2}"/>
              </a:ext>
            </a:extLst>
          </p:cNvPr>
          <p:cNvSpPr>
            <a:spLocks noGrp="1"/>
          </p:cNvSpPr>
          <p:nvPr>
            <p:ph type="sldNum" sz="quarter" idx="12"/>
          </p:nvPr>
        </p:nvSpPr>
        <p:spPr/>
        <p:txBody>
          <a:bodyPr/>
          <a:lstStyle/>
          <a:p>
            <a:fld id="{1AD1F45E-4937-46E5-9C1E-39BA4D08C51D}" type="slidenum">
              <a:rPr lang="en-US" smtClean="0"/>
              <a:t>26</a:t>
            </a:fld>
            <a:endParaRPr lang="en-US"/>
          </a:p>
        </p:txBody>
      </p:sp>
      <p:grpSp>
        <p:nvGrpSpPr>
          <p:cNvPr id="7" name="Group 4">
            <a:extLst>
              <a:ext uri="{FF2B5EF4-FFF2-40B4-BE49-F238E27FC236}">
                <a16:creationId xmlns:a16="http://schemas.microsoft.com/office/drawing/2014/main" id="{806E80EF-19B6-4BF6-966D-ECF0A6779016}"/>
              </a:ext>
            </a:extLst>
          </p:cNvPr>
          <p:cNvGrpSpPr>
            <a:grpSpLocks noChangeAspect="1"/>
          </p:cNvGrpSpPr>
          <p:nvPr/>
        </p:nvGrpSpPr>
        <p:grpSpPr bwMode="auto">
          <a:xfrm>
            <a:off x="838200" y="1338263"/>
            <a:ext cx="8564563" cy="544512"/>
            <a:chOff x="528" y="843"/>
            <a:chExt cx="5395" cy="343"/>
          </a:xfrm>
        </p:grpSpPr>
        <p:sp>
          <p:nvSpPr>
            <p:cNvPr id="8" name="AutoShape 3">
              <a:extLst>
                <a:ext uri="{FF2B5EF4-FFF2-40B4-BE49-F238E27FC236}">
                  <a16:creationId xmlns:a16="http://schemas.microsoft.com/office/drawing/2014/main" id="{6FC262BA-C1E9-4EF2-B3C2-E0958343690E}"/>
                </a:ext>
              </a:extLst>
            </p:cNvPr>
            <p:cNvSpPr>
              <a:spLocks noChangeAspect="1" noChangeArrowheads="1" noTextEdit="1"/>
            </p:cNvSpPr>
            <p:nvPr/>
          </p:nvSpPr>
          <p:spPr bwMode="auto">
            <a:xfrm>
              <a:off x="528" y="843"/>
              <a:ext cx="539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124B6DF1-116F-4ABD-86F0-DC85CA225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43"/>
              <a:ext cx="54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Rectangle 1">
            <a:extLst>
              <a:ext uri="{FF2B5EF4-FFF2-40B4-BE49-F238E27FC236}">
                <a16:creationId xmlns:a16="http://schemas.microsoft.com/office/drawing/2014/main" id="{1D0BC826-C17D-A7BC-2B88-610F133C3AE1}"/>
              </a:ext>
            </a:extLst>
          </p:cNvPr>
          <p:cNvSpPr>
            <a:spLocks noChangeArrowheads="1"/>
          </p:cNvSpPr>
          <p:nvPr/>
        </p:nvSpPr>
        <p:spPr bwMode="auto">
          <a:xfrm>
            <a:off x="852488" y="1882775"/>
            <a:ext cx="8564563"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A9B7C6"/>
                </a:solidFill>
                <a:effectLst/>
                <a:latin typeface="JetBrains Mono"/>
              </a:rPr>
              <a:t>newNode = ListNode(value)</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CC7832"/>
                </a:solidFill>
                <a:effectLst/>
                <a:latin typeface="JetBrains Mono"/>
              </a:rPr>
              <a:t>if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 </a:t>
            </a:r>
            <a:r>
              <a:rPr kumimoji="0" lang="en-US" altLang="en-US" sz="2000" b="0" i="0" u="none" strike="noStrike" cap="none" normalizeH="0" baseline="0">
                <a:ln>
                  <a:noFill/>
                </a:ln>
                <a:solidFill>
                  <a:srgbClr val="CC7832"/>
                </a:solidFill>
                <a:effectLst/>
                <a:latin typeface="JetBrains Mono"/>
              </a:rPr>
              <a:t>is None</a:t>
            </a: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808080"/>
                </a:solidFill>
                <a:effectLst/>
                <a:latin typeface="JetBrains Mono"/>
              </a:rPr>
              <a:t># empty list</a:t>
            </a:r>
            <a:br>
              <a:rPr kumimoji="0" lang="en-US" altLang="en-US" sz="2000" b="0" i="0" u="none" strike="noStrike" cap="none" normalizeH="0" baseline="0">
                <a:ln>
                  <a:noFill/>
                </a:ln>
                <a:solidFill>
                  <a:srgbClr val="808080"/>
                </a:solidFill>
                <a:effectLst/>
                <a:latin typeface="JetBrains Mono"/>
              </a:rPr>
            </a:br>
            <a:r>
              <a:rPr kumimoji="0" lang="en-US" altLang="en-US" sz="2000" b="0" i="0" u="none" strike="noStrike" cap="none" normalizeH="0" baseline="0">
                <a:ln>
                  <a:noFill/>
                </a:ln>
                <a:solidFill>
                  <a:srgbClr val="808080"/>
                </a:solidFill>
                <a:effectLst/>
                <a:latin typeface="JetBrains Mono"/>
              </a:rPr>
              <a: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 = newNode</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newNode.next = newNode</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.size+=</a:t>
            </a:r>
            <a:r>
              <a:rPr kumimoji="0" lang="en-US" altLang="en-US" sz="2000" b="0" i="0" u="none" strike="noStrike" cap="none" normalizeH="0" baseline="0">
                <a:ln>
                  <a:noFill/>
                </a:ln>
                <a:solidFill>
                  <a:srgbClr val="6897BB"/>
                </a:solidFill>
                <a:effectLst/>
                <a:latin typeface="JetBrains Mono"/>
              </a:rPr>
              <a:t>1</a:t>
            </a:r>
            <a:br>
              <a:rPr kumimoji="0" lang="en-US" altLang="en-US" sz="2000" b="0" i="0" u="none" strike="noStrike" cap="none" normalizeH="0" baseline="0">
                <a:ln>
                  <a:noFill/>
                </a:ln>
                <a:solidFill>
                  <a:srgbClr val="6897BB"/>
                </a:solidFill>
                <a:effectLst/>
                <a:latin typeface="JetBrains Mono"/>
              </a:rPr>
            </a:br>
            <a:r>
              <a:rPr kumimoji="0" lang="en-US" altLang="en-US" sz="2000" b="0" i="0" u="none" strike="noStrike" cap="none" normalizeH="0" baseline="0">
                <a:ln>
                  <a:noFill/>
                </a:ln>
                <a:solidFill>
                  <a:srgbClr val="CC7832"/>
                </a:solidFill>
                <a:effectLst/>
                <a:latin typeface="JetBrains Mono"/>
              </a:rPr>
              <a:t>elif </a:t>
            </a:r>
            <a:r>
              <a:rPr kumimoji="0" lang="en-US" altLang="en-US" sz="2000" b="0" i="0" u="none" strike="noStrike" cap="none" normalizeH="0" baseline="0">
                <a:ln>
                  <a:noFill/>
                </a:ln>
                <a:solidFill>
                  <a:srgbClr val="A9B7C6"/>
                </a:solidFill>
                <a:effectLst/>
                <a:latin typeface="JetBrains Mono"/>
              </a:rPr>
              <a:t>value &lt;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.listRef.next.data:  </a:t>
            </a:r>
            <a:r>
              <a:rPr kumimoji="0" lang="en-US" altLang="en-US" sz="2000" b="0" i="0" u="none" strike="noStrike" cap="none" normalizeH="0" baseline="0">
                <a:ln>
                  <a:noFill/>
                </a:ln>
                <a:solidFill>
                  <a:srgbClr val="808080"/>
                </a:solidFill>
                <a:effectLst/>
                <a:latin typeface="JetBrains Mono"/>
              </a:rPr>
              <a:t># insert in front</a:t>
            </a:r>
            <a:br>
              <a:rPr kumimoji="0" lang="en-US" altLang="en-US" sz="2000" b="0" i="0" u="none" strike="noStrike" cap="none" normalizeH="0" baseline="0">
                <a:ln>
                  <a:noFill/>
                </a:ln>
                <a:solidFill>
                  <a:srgbClr val="808080"/>
                </a:solidFill>
                <a:effectLst/>
                <a:latin typeface="JetBrains Mono"/>
              </a:rPr>
            </a:br>
            <a:r>
              <a:rPr kumimoji="0" lang="en-US" altLang="en-US" sz="2000" b="0" i="0" u="none" strike="noStrike" cap="none" normalizeH="0" baseline="0">
                <a:ln>
                  <a:noFill/>
                </a:ln>
                <a:solidFill>
                  <a:srgbClr val="808080"/>
                </a:solidFill>
                <a:effectLst/>
                <a:latin typeface="JetBrains Mono"/>
              </a:rPr>
              <a:t>    </a:t>
            </a:r>
            <a:r>
              <a:rPr kumimoji="0" lang="en-US" altLang="en-US" sz="2000" b="0" i="0" u="none" strike="noStrike" cap="none" normalizeH="0" baseline="0">
                <a:ln>
                  <a:noFill/>
                </a:ln>
                <a:solidFill>
                  <a:srgbClr val="A9B7C6"/>
                </a:solidFill>
                <a:effectLst/>
                <a:latin typeface="JetBrains Mono"/>
              </a:rPr>
              <a:t>newNode.next =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.listRef.next</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.listRef.next = newNode</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.size+=</a:t>
            </a:r>
            <a:r>
              <a:rPr kumimoji="0" lang="en-US" altLang="en-US" sz="2000" b="0" i="0" u="none" strike="noStrike" cap="none" normalizeH="0" baseline="0">
                <a:ln>
                  <a:noFill/>
                </a:ln>
                <a:solidFill>
                  <a:srgbClr val="6897BB"/>
                </a:solidFill>
                <a:effectLst/>
                <a:latin typeface="JetBrains Mono"/>
              </a:rPr>
              <a:t>1</a:t>
            </a:r>
            <a:br>
              <a:rPr kumimoji="0" lang="en-US" altLang="en-US" sz="2000" b="0" i="0" u="none" strike="noStrike" cap="none" normalizeH="0" baseline="0">
                <a:ln>
                  <a:noFill/>
                </a:ln>
                <a:solidFill>
                  <a:srgbClr val="6897BB"/>
                </a:solidFill>
                <a:effectLst/>
                <a:latin typeface="JetBrains Mono"/>
              </a:rPr>
            </a:br>
            <a:r>
              <a:rPr kumimoji="0" lang="en-US" altLang="en-US" sz="2000" b="0" i="0" u="none" strike="noStrike" cap="none" normalizeH="0" baseline="0">
                <a:ln>
                  <a:noFill/>
                </a:ln>
                <a:solidFill>
                  <a:srgbClr val="CC7832"/>
                </a:solidFill>
                <a:effectLst/>
                <a:latin typeface="JetBrains Mono"/>
              </a:rPr>
              <a:t>elif </a:t>
            </a:r>
            <a:r>
              <a:rPr kumimoji="0" lang="en-US" altLang="en-US" sz="2000" b="0" i="0" u="none" strike="noStrike" cap="none" normalizeH="0" baseline="0">
                <a:ln>
                  <a:noFill/>
                </a:ln>
                <a:solidFill>
                  <a:srgbClr val="A9B7C6"/>
                </a:solidFill>
                <a:effectLst/>
                <a:latin typeface="JetBrains Mono"/>
              </a:rPr>
              <a:t>value &gt;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.listRef.data:  </a:t>
            </a:r>
            <a:r>
              <a:rPr kumimoji="0" lang="en-US" altLang="en-US" sz="2000" b="0" i="0" u="none" strike="noStrike" cap="none" normalizeH="0" baseline="0">
                <a:ln>
                  <a:noFill/>
                </a:ln>
                <a:solidFill>
                  <a:srgbClr val="808080"/>
                </a:solidFill>
                <a:effectLst/>
                <a:latin typeface="JetBrains Mono"/>
              </a:rPr>
              <a:t># insert in back</a:t>
            </a:r>
            <a:br>
              <a:rPr kumimoji="0" lang="en-US" altLang="en-US" sz="2000" b="0" i="0" u="none" strike="noStrike" cap="none" normalizeH="0" baseline="0">
                <a:ln>
                  <a:noFill/>
                </a:ln>
                <a:solidFill>
                  <a:srgbClr val="808080"/>
                </a:solidFill>
                <a:effectLst/>
                <a:latin typeface="JetBrains Mono"/>
              </a:rPr>
            </a:br>
            <a:r>
              <a:rPr kumimoji="0" lang="en-US" altLang="en-US" sz="2000" b="0" i="0" u="none" strike="noStrike" cap="none" normalizeH="0" baseline="0">
                <a:ln>
                  <a:noFill/>
                </a:ln>
                <a:solidFill>
                  <a:srgbClr val="808080"/>
                </a:solidFill>
                <a:effectLst/>
                <a:latin typeface="JetBrains Mono"/>
              </a:rPr>
              <a:t>    </a:t>
            </a:r>
            <a:r>
              <a:rPr kumimoji="0" lang="en-US" altLang="en-US" sz="2000" b="0" i="0" u="none" strike="noStrike" cap="none" normalizeH="0" baseline="0">
                <a:ln>
                  <a:noFill/>
                </a:ln>
                <a:solidFill>
                  <a:srgbClr val="A9B7C6"/>
                </a:solidFill>
                <a:effectLst/>
                <a:latin typeface="JetBrains Mono"/>
              </a:rPr>
              <a:t>newNode.next =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.listRef.next</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.listRef.next = newNode</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.listRef = newNode</a:t>
            </a:r>
            <a:br>
              <a:rPr kumimoji="0" lang="en-US" altLang="en-US" sz="2000" b="0" i="0" u="none" strike="noStrike" cap="none" normalizeH="0" baseline="0">
                <a:ln>
                  <a:noFill/>
                </a:ln>
                <a:solidFill>
                  <a:srgbClr val="A9B7C6"/>
                </a:solidFill>
                <a:effectLst/>
                <a:latin typeface="JetBrains Mono"/>
              </a:rPr>
            </a:br>
            <a:r>
              <a:rPr kumimoji="0" lang="en-US" altLang="en-US" sz="2000" b="0" i="0" u="none" strike="noStrike" cap="none" normalizeH="0" baseline="0">
                <a:ln>
                  <a:noFill/>
                </a:ln>
                <a:solidFill>
                  <a:srgbClr val="A9B7C6"/>
                </a:solidFill>
                <a:effectLst/>
                <a:latin typeface="JetBrains Mono"/>
              </a:rPr>
              <a:t>    </a:t>
            </a:r>
            <a:r>
              <a:rPr kumimoji="0" lang="en-US" altLang="en-US" sz="2000" b="0" i="0" u="none" strike="noStrike" cap="none" normalizeH="0" baseline="0">
                <a:ln>
                  <a:noFill/>
                </a:ln>
                <a:solidFill>
                  <a:srgbClr val="94558D"/>
                </a:solidFill>
                <a:effectLst/>
                <a:latin typeface="JetBrains Mono"/>
              </a:rPr>
              <a:t>self</a:t>
            </a:r>
            <a:r>
              <a:rPr kumimoji="0" lang="en-US" altLang="en-US" sz="2000" b="0" i="0" u="none" strike="noStrike" cap="none" normalizeH="0" baseline="0">
                <a:ln>
                  <a:noFill/>
                </a:ln>
                <a:solidFill>
                  <a:srgbClr val="A9B7C6"/>
                </a:solidFill>
                <a:effectLst/>
                <a:latin typeface="JetBrains Mono"/>
              </a:rPr>
              <a:t>.size += </a:t>
            </a:r>
            <a:r>
              <a:rPr kumimoji="0" lang="en-US" altLang="en-US" sz="2000" b="0" i="0" u="none" strike="noStrike" cap="none" normalizeH="0" baseline="0">
                <a:ln>
                  <a:noFill/>
                </a:ln>
                <a:solidFill>
                  <a:srgbClr val="6897BB"/>
                </a:solidFill>
                <a:effectLst/>
                <a:latin typeface="JetBrains Mono"/>
              </a:rPr>
              <a:t>1</a:t>
            </a:r>
            <a:endParaRPr kumimoji="0" lang="en-US" altLang="en-US" sz="4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0992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F3F-C2FE-41A3-887A-87C6C8E8F303}"/>
              </a:ext>
            </a:extLst>
          </p:cNvPr>
          <p:cNvSpPr>
            <a:spLocks noGrp="1"/>
          </p:cNvSpPr>
          <p:nvPr>
            <p:ph type="title"/>
          </p:nvPr>
        </p:nvSpPr>
        <p:spPr/>
        <p:txBody>
          <a:bodyPr/>
          <a:lstStyle/>
          <a:p>
            <a:r>
              <a:rPr lang="en-US" dirty="0"/>
              <a:t>The Circular Linked List – Adding a Node</a:t>
            </a:r>
          </a:p>
        </p:txBody>
      </p:sp>
      <p:sp>
        <p:nvSpPr>
          <p:cNvPr id="4" name="Slide Number Placeholder 3">
            <a:extLst>
              <a:ext uri="{FF2B5EF4-FFF2-40B4-BE49-F238E27FC236}">
                <a16:creationId xmlns:a16="http://schemas.microsoft.com/office/drawing/2014/main" id="{A6229600-5A7C-4194-9B3D-3C941C7DFDE2}"/>
              </a:ext>
            </a:extLst>
          </p:cNvPr>
          <p:cNvSpPr>
            <a:spLocks noGrp="1"/>
          </p:cNvSpPr>
          <p:nvPr>
            <p:ph type="sldNum" sz="quarter" idx="12"/>
          </p:nvPr>
        </p:nvSpPr>
        <p:spPr/>
        <p:txBody>
          <a:bodyPr/>
          <a:lstStyle/>
          <a:p>
            <a:fld id="{1AD1F45E-4937-46E5-9C1E-39BA4D08C51D}" type="slidenum">
              <a:rPr lang="en-US" smtClean="0"/>
              <a:t>27</a:t>
            </a:fld>
            <a:endParaRPr lang="en-US"/>
          </a:p>
        </p:txBody>
      </p:sp>
      <p:grpSp>
        <p:nvGrpSpPr>
          <p:cNvPr id="7" name="Group 4">
            <a:extLst>
              <a:ext uri="{FF2B5EF4-FFF2-40B4-BE49-F238E27FC236}">
                <a16:creationId xmlns:a16="http://schemas.microsoft.com/office/drawing/2014/main" id="{806E80EF-19B6-4BF6-966D-ECF0A6779016}"/>
              </a:ext>
            </a:extLst>
          </p:cNvPr>
          <p:cNvGrpSpPr>
            <a:grpSpLocks noChangeAspect="1"/>
          </p:cNvGrpSpPr>
          <p:nvPr/>
        </p:nvGrpSpPr>
        <p:grpSpPr bwMode="auto">
          <a:xfrm>
            <a:off x="838200" y="1338263"/>
            <a:ext cx="8564563" cy="544512"/>
            <a:chOff x="528" y="843"/>
            <a:chExt cx="5395" cy="343"/>
          </a:xfrm>
        </p:grpSpPr>
        <p:sp>
          <p:nvSpPr>
            <p:cNvPr id="8" name="AutoShape 3">
              <a:extLst>
                <a:ext uri="{FF2B5EF4-FFF2-40B4-BE49-F238E27FC236}">
                  <a16:creationId xmlns:a16="http://schemas.microsoft.com/office/drawing/2014/main" id="{6FC262BA-C1E9-4EF2-B3C2-E0958343690E}"/>
                </a:ext>
              </a:extLst>
            </p:cNvPr>
            <p:cNvSpPr>
              <a:spLocks noChangeAspect="1" noChangeArrowheads="1" noTextEdit="1"/>
            </p:cNvSpPr>
            <p:nvPr/>
          </p:nvSpPr>
          <p:spPr bwMode="auto">
            <a:xfrm>
              <a:off x="528" y="843"/>
              <a:ext cx="539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a:extLst>
                <a:ext uri="{FF2B5EF4-FFF2-40B4-BE49-F238E27FC236}">
                  <a16:creationId xmlns:a16="http://schemas.microsoft.com/office/drawing/2014/main" id="{124B6DF1-116F-4ABD-86F0-DC85CA225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843"/>
              <a:ext cx="54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extBox 2">
            <a:extLst>
              <a:ext uri="{FF2B5EF4-FFF2-40B4-BE49-F238E27FC236}">
                <a16:creationId xmlns:a16="http://schemas.microsoft.com/office/drawing/2014/main" id="{333C1822-7EE3-3674-2A11-09850130106F}"/>
              </a:ext>
            </a:extLst>
          </p:cNvPr>
          <p:cNvSpPr txBox="1"/>
          <p:nvPr/>
        </p:nvSpPr>
        <p:spPr>
          <a:xfrm>
            <a:off x="2129052" y="3830205"/>
            <a:ext cx="1191665" cy="369332"/>
          </a:xfrm>
          <a:prstGeom prst="rect">
            <a:avLst/>
          </a:prstGeom>
          <a:solidFill>
            <a:schemeClr val="bg1"/>
          </a:solidFill>
        </p:spPr>
        <p:txBody>
          <a:bodyPr wrap="square" rtlCol="0">
            <a:spAutoFit/>
          </a:bodyPr>
          <a:lstStyle/>
          <a:p>
            <a:endParaRPr lang="en-US" b="1" dirty="0"/>
          </a:p>
        </p:txBody>
      </p:sp>
      <p:sp>
        <p:nvSpPr>
          <p:cNvPr id="5" name="Rectangle 1">
            <a:extLst>
              <a:ext uri="{FF2B5EF4-FFF2-40B4-BE49-F238E27FC236}">
                <a16:creationId xmlns:a16="http://schemas.microsoft.com/office/drawing/2014/main" id="{EE4AA324-74E5-C8FF-273A-1EF850C541C1}"/>
              </a:ext>
            </a:extLst>
          </p:cNvPr>
          <p:cNvSpPr>
            <a:spLocks noChangeArrowheads="1"/>
          </p:cNvSpPr>
          <p:nvPr/>
        </p:nvSpPr>
        <p:spPr bwMode="auto">
          <a:xfrm>
            <a:off x="838200" y="1869472"/>
            <a:ext cx="8578851"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else</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808080"/>
                </a:solidFill>
                <a:effectLst/>
                <a:latin typeface="JetBrains Mono"/>
              </a:rPr>
              <a:t># insert in the middle</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808080"/>
                </a:solidFill>
                <a:effectLst/>
                <a:latin typeface="JetBrains Mono"/>
              </a:rPr>
              <a:t># Position the two pointers.</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808080"/>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predNode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CC7832"/>
                </a:solidFill>
                <a:effectLst/>
                <a:latin typeface="JetBrains Mono"/>
              </a:rPr>
              <a:t>None</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.listRef</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done =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.listRef</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is None</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while not </a:t>
            </a:r>
            <a:r>
              <a:rPr kumimoji="0" lang="en-US" altLang="en-US" sz="2000" b="0" i="0" u="none" strike="noStrike" cap="none" normalizeH="0" baseline="0" dirty="0">
                <a:ln>
                  <a:noFill/>
                </a:ln>
                <a:solidFill>
                  <a:srgbClr val="A9B7C6"/>
                </a:solidFill>
                <a:effectLst/>
                <a:latin typeface="JetBrains Mono"/>
              </a:rPr>
              <a:t>done: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predNode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curNode.next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done =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is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.listRef</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or </a:t>
            </a:r>
            <a:r>
              <a:rPr kumimoji="0" lang="en-US" altLang="en-US" sz="2000" b="0" i="0" u="none" strike="noStrike" cap="none" normalizeH="0" baseline="0" dirty="0" err="1">
                <a:ln>
                  <a:noFill/>
                </a:ln>
                <a:solidFill>
                  <a:srgbClr val="A9B7C6"/>
                </a:solidFill>
                <a:effectLst/>
                <a:latin typeface="JetBrains Mono"/>
              </a:rPr>
              <a:t>curNode.data</a:t>
            </a:r>
            <a:r>
              <a:rPr kumimoji="0" lang="en-US" altLang="en-US" sz="2000" b="0" i="0" u="none" strike="noStrike" cap="none" normalizeH="0" baseline="0" dirty="0">
                <a:ln>
                  <a:noFill/>
                </a:ln>
                <a:solidFill>
                  <a:srgbClr val="A9B7C6"/>
                </a:solidFill>
                <a:effectLst/>
                <a:latin typeface="JetBrains Mono"/>
              </a:rPr>
              <a:t> &gt; value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08080"/>
                </a:solidFill>
                <a:effectLst/>
                <a:latin typeface="JetBrains Mono"/>
              </a:rPr>
              <a:t># Adjust links to insert the node.</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a:ln>
                  <a:noFill/>
                </a:ln>
                <a:solidFill>
                  <a:srgbClr val="808080"/>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newNode.next</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predNode.next</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newNode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.size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6897BB"/>
                </a:solidFill>
                <a:effectLst/>
                <a:latin typeface="JetBrains Mono"/>
              </a:rPr>
              <a:t>1</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38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F3F-C2FE-41A3-887A-87C6C8E8F303}"/>
              </a:ext>
            </a:extLst>
          </p:cNvPr>
          <p:cNvSpPr>
            <a:spLocks noGrp="1"/>
          </p:cNvSpPr>
          <p:nvPr>
            <p:ph type="title"/>
          </p:nvPr>
        </p:nvSpPr>
        <p:spPr/>
        <p:txBody>
          <a:bodyPr/>
          <a:lstStyle/>
          <a:p>
            <a:r>
              <a:rPr lang="en-US" dirty="0"/>
              <a:t>The Circular Linked List – Removing a Node</a:t>
            </a:r>
          </a:p>
        </p:txBody>
      </p:sp>
      <p:sp>
        <p:nvSpPr>
          <p:cNvPr id="3" name="Content Placeholder 2">
            <a:extLst>
              <a:ext uri="{FF2B5EF4-FFF2-40B4-BE49-F238E27FC236}">
                <a16:creationId xmlns:a16="http://schemas.microsoft.com/office/drawing/2014/main" id="{6E35D874-DFEF-461E-AE84-BCA2A863BB00}"/>
              </a:ext>
            </a:extLst>
          </p:cNvPr>
          <p:cNvSpPr>
            <a:spLocks noGrp="1"/>
          </p:cNvSpPr>
          <p:nvPr>
            <p:ph idx="1"/>
          </p:nvPr>
        </p:nvSpPr>
        <p:spPr>
          <a:xfrm>
            <a:off x="838200" y="1825625"/>
            <a:ext cx="10515600" cy="4530725"/>
          </a:xfrm>
        </p:spPr>
        <p:txBody>
          <a:bodyPr>
            <a:normAutofit/>
          </a:bodyPr>
          <a:lstStyle/>
          <a:p>
            <a:r>
              <a:rPr lang="en-US" dirty="0"/>
              <a:t>Exercise</a:t>
            </a:r>
          </a:p>
        </p:txBody>
      </p:sp>
      <p:sp>
        <p:nvSpPr>
          <p:cNvPr id="4" name="Slide Number Placeholder 3">
            <a:extLst>
              <a:ext uri="{FF2B5EF4-FFF2-40B4-BE49-F238E27FC236}">
                <a16:creationId xmlns:a16="http://schemas.microsoft.com/office/drawing/2014/main" id="{A6229600-5A7C-4194-9B3D-3C941C7DFDE2}"/>
              </a:ext>
            </a:extLst>
          </p:cNvPr>
          <p:cNvSpPr>
            <a:spLocks noGrp="1"/>
          </p:cNvSpPr>
          <p:nvPr>
            <p:ph type="sldNum" sz="quarter" idx="12"/>
          </p:nvPr>
        </p:nvSpPr>
        <p:spPr/>
        <p:txBody>
          <a:bodyPr/>
          <a:lstStyle/>
          <a:p>
            <a:fld id="{1AD1F45E-4937-46E5-9C1E-39BA4D08C51D}" type="slidenum">
              <a:rPr lang="en-US" smtClean="0"/>
              <a:t>28</a:t>
            </a:fld>
            <a:endParaRPr lang="en-US"/>
          </a:p>
        </p:txBody>
      </p:sp>
    </p:spTree>
    <p:extLst>
      <p:ext uri="{BB962C8B-B14F-4D97-AF65-F5344CB8AC3E}">
        <p14:creationId xmlns:p14="http://schemas.microsoft.com/office/powerpoint/2010/main" val="140877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0C10-6EBB-4FA1-8CA5-184CE3F8A3CA}"/>
              </a:ext>
            </a:extLst>
          </p:cNvPr>
          <p:cNvSpPr>
            <a:spLocks noGrp="1"/>
          </p:cNvSpPr>
          <p:nvPr>
            <p:ph type="title"/>
          </p:nvPr>
        </p:nvSpPr>
        <p:spPr/>
        <p:txBody>
          <a:bodyPr/>
          <a:lstStyle/>
          <a:p>
            <a:r>
              <a:rPr lang="en-US" dirty="0"/>
              <a:t>Multi-Linked Lists</a:t>
            </a:r>
          </a:p>
        </p:txBody>
      </p:sp>
      <p:sp>
        <p:nvSpPr>
          <p:cNvPr id="3" name="Content Placeholder 2">
            <a:extLst>
              <a:ext uri="{FF2B5EF4-FFF2-40B4-BE49-F238E27FC236}">
                <a16:creationId xmlns:a16="http://schemas.microsoft.com/office/drawing/2014/main" id="{86E45422-D5E6-4798-B827-DF7B206E93EE}"/>
              </a:ext>
            </a:extLst>
          </p:cNvPr>
          <p:cNvSpPr>
            <a:spLocks noGrp="1"/>
          </p:cNvSpPr>
          <p:nvPr>
            <p:ph idx="1"/>
          </p:nvPr>
        </p:nvSpPr>
        <p:spPr/>
        <p:txBody>
          <a:bodyPr>
            <a:normAutofit/>
          </a:bodyPr>
          <a:lstStyle/>
          <a:p>
            <a:r>
              <a:rPr lang="en-US" dirty="0"/>
              <a:t>A multi-linked list is one in which each node contains multiple link fields which are used to create multiple chains within the same collection of nodes.</a:t>
            </a:r>
          </a:p>
          <a:p>
            <a:r>
              <a:rPr lang="en-US" dirty="0"/>
              <a:t>In a multi-linked list, chains can be created using multiple keys or different data components to create the multiple links.</a:t>
            </a:r>
          </a:p>
        </p:txBody>
      </p:sp>
      <p:sp>
        <p:nvSpPr>
          <p:cNvPr id="4" name="Slide Number Placeholder 3">
            <a:extLst>
              <a:ext uri="{FF2B5EF4-FFF2-40B4-BE49-F238E27FC236}">
                <a16:creationId xmlns:a16="http://schemas.microsoft.com/office/drawing/2014/main" id="{8EDA5297-C90D-4A6A-9016-E592104BA7CF}"/>
              </a:ext>
            </a:extLst>
          </p:cNvPr>
          <p:cNvSpPr>
            <a:spLocks noGrp="1"/>
          </p:cNvSpPr>
          <p:nvPr>
            <p:ph type="sldNum" sz="quarter" idx="12"/>
          </p:nvPr>
        </p:nvSpPr>
        <p:spPr/>
        <p:txBody>
          <a:bodyPr/>
          <a:lstStyle/>
          <a:p>
            <a:fld id="{1AD1F45E-4937-46E5-9C1E-39BA4D08C51D}" type="slidenum">
              <a:rPr lang="en-US" smtClean="0"/>
              <a:t>29</a:t>
            </a:fld>
            <a:endParaRPr lang="en-US"/>
          </a:p>
        </p:txBody>
      </p:sp>
    </p:spTree>
    <p:extLst>
      <p:ext uri="{BB962C8B-B14F-4D97-AF65-F5344CB8AC3E}">
        <p14:creationId xmlns:p14="http://schemas.microsoft.com/office/powerpoint/2010/main" val="355378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72CA6BB2-042B-4413-9D75-93679BBDCFFE}"/>
              </a:ext>
            </a:extLst>
          </p:cNvPr>
          <p:cNvGrpSpPr>
            <a:grpSpLocks noChangeAspect="1"/>
          </p:cNvGrpSpPr>
          <p:nvPr/>
        </p:nvGrpSpPr>
        <p:grpSpPr bwMode="auto">
          <a:xfrm>
            <a:off x="3306981" y="5231145"/>
            <a:ext cx="5578038" cy="1404937"/>
            <a:chOff x="2369" y="3493"/>
            <a:chExt cx="2942" cy="741"/>
          </a:xfrm>
        </p:grpSpPr>
        <p:sp>
          <p:nvSpPr>
            <p:cNvPr id="8" name="AutoShape 3">
              <a:extLst>
                <a:ext uri="{FF2B5EF4-FFF2-40B4-BE49-F238E27FC236}">
                  <a16:creationId xmlns:a16="http://schemas.microsoft.com/office/drawing/2014/main" id="{22007134-DE45-439F-A485-F51D9414A207}"/>
                </a:ext>
              </a:extLst>
            </p:cNvPr>
            <p:cNvSpPr>
              <a:spLocks noChangeAspect="1" noChangeArrowheads="1" noTextEdit="1"/>
            </p:cNvSpPr>
            <p:nvPr/>
          </p:nvSpPr>
          <p:spPr bwMode="auto">
            <a:xfrm>
              <a:off x="2369" y="3493"/>
              <a:ext cx="2942"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FD4EF453-81F8-45FF-9367-665C2B309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 y="3493"/>
              <a:ext cx="2948" cy="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a:ext uri="{FF2B5EF4-FFF2-40B4-BE49-F238E27FC236}">
                <a16:creationId xmlns:a16="http://schemas.microsoft.com/office/drawing/2014/main" id="{A038A8BE-749D-4A33-9BAA-C5F91D47DA85}"/>
              </a:ext>
            </a:extLst>
          </p:cNvPr>
          <p:cNvSpPr>
            <a:spLocks noGrp="1"/>
          </p:cNvSpPr>
          <p:nvPr>
            <p:ph type="title"/>
          </p:nvPr>
        </p:nvSpPr>
        <p:spPr/>
        <p:txBody>
          <a:bodyPr/>
          <a:lstStyle/>
          <a:p>
            <a:r>
              <a:rPr lang="en-US" dirty="0"/>
              <a:t>Doubly Linked List</a:t>
            </a:r>
          </a:p>
        </p:txBody>
      </p:sp>
      <p:sp>
        <p:nvSpPr>
          <p:cNvPr id="3" name="Content Placeholder 2">
            <a:extLst>
              <a:ext uri="{FF2B5EF4-FFF2-40B4-BE49-F238E27FC236}">
                <a16:creationId xmlns:a16="http://schemas.microsoft.com/office/drawing/2014/main" id="{9D96F604-0C3D-4E04-A752-33DEF986FBB5}"/>
              </a:ext>
            </a:extLst>
          </p:cNvPr>
          <p:cNvSpPr>
            <a:spLocks noGrp="1"/>
          </p:cNvSpPr>
          <p:nvPr>
            <p:ph idx="1"/>
          </p:nvPr>
        </p:nvSpPr>
        <p:spPr/>
        <p:txBody>
          <a:bodyPr>
            <a:normAutofit/>
          </a:bodyPr>
          <a:lstStyle/>
          <a:p>
            <a:r>
              <a:rPr lang="en-US" dirty="0"/>
              <a:t>Each node contains not only the data component and a link to the next node as in the singly linked list, but also a second link that points to the preceding node.</a:t>
            </a:r>
          </a:p>
          <a:p>
            <a:r>
              <a:rPr lang="en-US" dirty="0"/>
              <a:t>A head reference is again used to reference the first node in the list.</a:t>
            </a:r>
          </a:p>
          <a:p>
            <a:r>
              <a:rPr lang="en-US" dirty="0"/>
              <a:t>A tail reference, is commonly used with a doubly linked list to take advantage of the reverse chain, which allows for traversals from back to front.</a:t>
            </a:r>
          </a:p>
          <a:p>
            <a:r>
              <a:rPr lang="en-US" dirty="0"/>
              <a:t>The last node is indicated by a null reference in the next link of the last node. </a:t>
            </a:r>
          </a:p>
        </p:txBody>
      </p:sp>
      <p:sp>
        <p:nvSpPr>
          <p:cNvPr id="4" name="Slide Number Placeholder 3">
            <a:extLst>
              <a:ext uri="{FF2B5EF4-FFF2-40B4-BE49-F238E27FC236}">
                <a16:creationId xmlns:a16="http://schemas.microsoft.com/office/drawing/2014/main" id="{88A73DBC-9ABC-4FDA-BA08-729F4EC04520}"/>
              </a:ext>
            </a:extLst>
          </p:cNvPr>
          <p:cNvSpPr>
            <a:spLocks noGrp="1"/>
          </p:cNvSpPr>
          <p:nvPr>
            <p:ph type="sldNum" sz="quarter" idx="12"/>
          </p:nvPr>
        </p:nvSpPr>
        <p:spPr/>
        <p:txBody>
          <a:bodyPr/>
          <a:lstStyle/>
          <a:p>
            <a:fld id="{1AD1F45E-4937-46E5-9C1E-39BA4D08C51D}" type="slidenum">
              <a:rPr lang="en-US" smtClean="0"/>
              <a:t>3</a:t>
            </a:fld>
            <a:endParaRPr lang="en-US"/>
          </a:p>
        </p:txBody>
      </p:sp>
    </p:spTree>
    <p:extLst>
      <p:ext uri="{BB962C8B-B14F-4D97-AF65-F5344CB8AC3E}">
        <p14:creationId xmlns:p14="http://schemas.microsoft.com/office/powerpoint/2010/main" val="714400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F358-668C-4EFD-8E1E-91905F771D9B}"/>
              </a:ext>
            </a:extLst>
          </p:cNvPr>
          <p:cNvSpPr>
            <a:spLocks noGrp="1"/>
          </p:cNvSpPr>
          <p:nvPr>
            <p:ph type="title"/>
          </p:nvPr>
        </p:nvSpPr>
        <p:spPr/>
        <p:txBody>
          <a:bodyPr/>
          <a:lstStyle/>
          <a:p>
            <a:r>
              <a:rPr lang="en-US" dirty="0"/>
              <a:t>Multi-Linked Lists</a:t>
            </a:r>
          </a:p>
        </p:txBody>
      </p:sp>
      <p:sp>
        <p:nvSpPr>
          <p:cNvPr id="3" name="Content Placeholder 2">
            <a:extLst>
              <a:ext uri="{FF2B5EF4-FFF2-40B4-BE49-F238E27FC236}">
                <a16:creationId xmlns:a16="http://schemas.microsoft.com/office/drawing/2014/main" id="{8B96CF7D-9B5E-45A8-9451-6A8D2B4A655A}"/>
              </a:ext>
            </a:extLst>
          </p:cNvPr>
          <p:cNvSpPr>
            <a:spLocks noGrp="1"/>
          </p:cNvSpPr>
          <p:nvPr>
            <p:ph idx="1"/>
          </p:nvPr>
        </p:nvSpPr>
        <p:spPr/>
        <p:txBody>
          <a:bodyPr/>
          <a:lstStyle/>
          <a:p>
            <a:r>
              <a:rPr lang="en-US" dirty="0"/>
              <a:t>Suppose we want to create a multi-linked list containing two chains in which the nodes are linked and sorted by id number in one chain and by name in the other.</a:t>
            </a:r>
          </a:p>
          <a:p>
            <a:r>
              <a:rPr lang="en-US" dirty="0"/>
              <a:t>The first node in each chain is referenced by a separate head pointer.</a:t>
            </a:r>
          </a:p>
          <a:p>
            <a:r>
              <a:rPr lang="en-US" dirty="0"/>
              <a:t>The </a:t>
            </a:r>
            <a:r>
              <a:rPr lang="en-US" dirty="0" err="1">
                <a:solidFill>
                  <a:srgbClr val="FF0000"/>
                </a:solidFill>
              </a:rPr>
              <a:t>listById</a:t>
            </a:r>
            <a:r>
              <a:rPr lang="en-US" dirty="0"/>
              <a:t> reference indicates the first node in the chain sorted by id number while </a:t>
            </a:r>
            <a:r>
              <a:rPr lang="en-US" dirty="0" err="1">
                <a:solidFill>
                  <a:srgbClr val="FF0000"/>
                </a:solidFill>
              </a:rPr>
              <a:t>listByName</a:t>
            </a:r>
            <a:r>
              <a:rPr lang="en-US" dirty="0"/>
              <a:t> indicates the first node in the chain sorted by name.</a:t>
            </a:r>
          </a:p>
        </p:txBody>
      </p:sp>
      <p:sp>
        <p:nvSpPr>
          <p:cNvPr id="4" name="Slide Number Placeholder 3">
            <a:extLst>
              <a:ext uri="{FF2B5EF4-FFF2-40B4-BE49-F238E27FC236}">
                <a16:creationId xmlns:a16="http://schemas.microsoft.com/office/drawing/2014/main" id="{976DEDB2-13DC-4361-B274-609F9DB7E91C}"/>
              </a:ext>
            </a:extLst>
          </p:cNvPr>
          <p:cNvSpPr>
            <a:spLocks noGrp="1"/>
          </p:cNvSpPr>
          <p:nvPr>
            <p:ph type="sldNum" sz="quarter" idx="12"/>
          </p:nvPr>
        </p:nvSpPr>
        <p:spPr/>
        <p:txBody>
          <a:bodyPr/>
          <a:lstStyle/>
          <a:p>
            <a:fld id="{1AD1F45E-4937-46E5-9C1E-39BA4D08C51D}" type="slidenum">
              <a:rPr lang="en-US" smtClean="0"/>
              <a:t>30</a:t>
            </a:fld>
            <a:endParaRPr lang="en-US"/>
          </a:p>
        </p:txBody>
      </p:sp>
    </p:spTree>
    <p:extLst>
      <p:ext uri="{BB962C8B-B14F-4D97-AF65-F5344CB8AC3E}">
        <p14:creationId xmlns:p14="http://schemas.microsoft.com/office/powerpoint/2010/main" val="1577213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E615-CE22-410C-A3D1-E2D92461F0AE}"/>
              </a:ext>
            </a:extLst>
          </p:cNvPr>
          <p:cNvSpPr>
            <a:spLocks noGrp="1"/>
          </p:cNvSpPr>
          <p:nvPr>
            <p:ph type="title"/>
          </p:nvPr>
        </p:nvSpPr>
        <p:spPr/>
        <p:txBody>
          <a:bodyPr/>
          <a:lstStyle/>
          <a:p>
            <a:r>
              <a:rPr lang="en-US" dirty="0"/>
              <a:t>Multi-Linked Lists</a:t>
            </a:r>
          </a:p>
        </p:txBody>
      </p:sp>
      <p:sp>
        <p:nvSpPr>
          <p:cNvPr id="3" name="Slide Number Placeholder 2">
            <a:extLst>
              <a:ext uri="{FF2B5EF4-FFF2-40B4-BE49-F238E27FC236}">
                <a16:creationId xmlns:a16="http://schemas.microsoft.com/office/drawing/2014/main" id="{6EDAB49D-C0FE-4D65-9507-2ED1879FA322}"/>
              </a:ext>
            </a:extLst>
          </p:cNvPr>
          <p:cNvSpPr>
            <a:spLocks noGrp="1"/>
          </p:cNvSpPr>
          <p:nvPr>
            <p:ph type="sldNum" sz="quarter" idx="12"/>
          </p:nvPr>
        </p:nvSpPr>
        <p:spPr/>
        <p:txBody>
          <a:bodyPr/>
          <a:lstStyle/>
          <a:p>
            <a:fld id="{1AD1F45E-4937-46E5-9C1E-39BA4D08C51D}" type="slidenum">
              <a:rPr lang="en-US" smtClean="0"/>
              <a:t>31</a:t>
            </a:fld>
            <a:endParaRPr lang="en-US"/>
          </a:p>
        </p:txBody>
      </p:sp>
      <p:grpSp>
        <p:nvGrpSpPr>
          <p:cNvPr id="6" name="Group 4">
            <a:extLst>
              <a:ext uri="{FF2B5EF4-FFF2-40B4-BE49-F238E27FC236}">
                <a16:creationId xmlns:a16="http://schemas.microsoft.com/office/drawing/2014/main" id="{D97AFBCE-180B-4A41-8CD2-CACDAF468891}"/>
              </a:ext>
            </a:extLst>
          </p:cNvPr>
          <p:cNvGrpSpPr>
            <a:grpSpLocks noChangeAspect="1"/>
          </p:cNvGrpSpPr>
          <p:nvPr/>
        </p:nvGrpSpPr>
        <p:grpSpPr bwMode="auto">
          <a:xfrm>
            <a:off x="1992065" y="1990666"/>
            <a:ext cx="8207869" cy="4065706"/>
            <a:chOff x="2015" y="1256"/>
            <a:chExt cx="3650" cy="1808"/>
          </a:xfrm>
        </p:grpSpPr>
        <p:sp>
          <p:nvSpPr>
            <p:cNvPr id="7" name="AutoShape 3">
              <a:extLst>
                <a:ext uri="{FF2B5EF4-FFF2-40B4-BE49-F238E27FC236}">
                  <a16:creationId xmlns:a16="http://schemas.microsoft.com/office/drawing/2014/main" id="{75F891DD-B377-4ABA-A0BF-47784FBF3AA3}"/>
                </a:ext>
              </a:extLst>
            </p:cNvPr>
            <p:cNvSpPr>
              <a:spLocks noChangeAspect="1" noChangeArrowheads="1" noTextEdit="1"/>
            </p:cNvSpPr>
            <p:nvPr/>
          </p:nvSpPr>
          <p:spPr bwMode="auto">
            <a:xfrm>
              <a:off x="2015" y="1256"/>
              <a:ext cx="3650"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221" name="Picture 5">
              <a:extLst>
                <a:ext uri="{FF2B5EF4-FFF2-40B4-BE49-F238E27FC236}">
                  <a16:creationId xmlns:a16="http://schemas.microsoft.com/office/drawing/2014/main" id="{27EB5E88-59DF-4578-83B4-F506166FE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 y="1256"/>
              <a:ext cx="3656"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03119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BE34-8FC3-4EDC-A32F-82149B2C0851}"/>
              </a:ext>
            </a:extLst>
          </p:cNvPr>
          <p:cNvSpPr>
            <a:spLocks noGrp="1"/>
          </p:cNvSpPr>
          <p:nvPr>
            <p:ph type="title"/>
          </p:nvPr>
        </p:nvSpPr>
        <p:spPr/>
        <p:txBody>
          <a:bodyPr/>
          <a:lstStyle/>
          <a:p>
            <a:r>
              <a:rPr lang="en-US" dirty="0"/>
              <a:t>Multi-Linked Lists</a:t>
            </a:r>
          </a:p>
        </p:txBody>
      </p:sp>
      <p:sp>
        <p:nvSpPr>
          <p:cNvPr id="3" name="Content Placeholder 2">
            <a:extLst>
              <a:ext uri="{FF2B5EF4-FFF2-40B4-BE49-F238E27FC236}">
                <a16:creationId xmlns:a16="http://schemas.microsoft.com/office/drawing/2014/main" id="{2DC0FCD9-6F6A-4151-AC5E-1F2C13858395}"/>
              </a:ext>
            </a:extLst>
          </p:cNvPr>
          <p:cNvSpPr>
            <a:spLocks noGrp="1"/>
          </p:cNvSpPr>
          <p:nvPr>
            <p:ph idx="1"/>
          </p:nvPr>
        </p:nvSpPr>
        <p:spPr/>
        <p:txBody>
          <a:bodyPr/>
          <a:lstStyle/>
          <a:p>
            <a:r>
              <a:rPr lang="en-US" dirty="0"/>
              <a:t>The nodes in the multi-linked list can be traversed by either chain, the dashed links or the solid links, based on the desired order.</a:t>
            </a:r>
          </a:p>
          <a:p>
            <a:r>
              <a:rPr lang="en-US" dirty="0"/>
              <a:t>To create a multi-linked list, the nodes must contain multiple link fields, one for each chain.</a:t>
            </a:r>
          </a:p>
          <a:p>
            <a:endParaRPr lang="en-US" dirty="0"/>
          </a:p>
        </p:txBody>
      </p:sp>
      <p:sp>
        <p:nvSpPr>
          <p:cNvPr id="4" name="Slide Number Placeholder 3">
            <a:extLst>
              <a:ext uri="{FF2B5EF4-FFF2-40B4-BE49-F238E27FC236}">
                <a16:creationId xmlns:a16="http://schemas.microsoft.com/office/drawing/2014/main" id="{33431FC1-55FB-4CA3-BF27-74A271F3B262}"/>
              </a:ext>
            </a:extLst>
          </p:cNvPr>
          <p:cNvSpPr>
            <a:spLocks noGrp="1"/>
          </p:cNvSpPr>
          <p:nvPr>
            <p:ph type="sldNum" sz="quarter" idx="12"/>
          </p:nvPr>
        </p:nvSpPr>
        <p:spPr/>
        <p:txBody>
          <a:bodyPr/>
          <a:lstStyle/>
          <a:p>
            <a:fld id="{1AD1F45E-4937-46E5-9C1E-39BA4D08C51D}" type="slidenum">
              <a:rPr lang="en-US" smtClean="0"/>
              <a:t>32</a:t>
            </a:fld>
            <a:endParaRPr lang="en-US"/>
          </a:p>
        </p:txBody>
      </p:sp>
      <p:grpSp>
        <p:nvGrpSpPr>
          <p:cNvPr id="7" name="Group 4">
            <a:extLst>
              <a:ext uri="{FF2B5EF4-FFF2-40B4-BE49-F238E27FC236}">
                <a16:creationId xmlns:a16="http://schemas.microsoft.com/office/drawing/2014/main" id="{6498151A-EC88-40E1-94D5-3FA3792862E5}"/>
              </a:ext>
            </a:extLst>
          </p:cNvPr>
          <p:cNvGrpSpPr>
            <a:grpSpLocks noChangeAspect="1"/>
          </p:cNvGrpSpPr>
          <p:nvPr/>
        </p:nvGrpSpPr>
        <p:grpSpPr bwMode="auto">
          <a:xfrm>
            <a:off x="838200" y="3713729"/>
            <a:ext cx="7882720" cy="2887207"/>
            <a:chOff x="2494" y="2346"/>
            <a:chExt cx="2692" cy="986"/>
          </a:xfrm>
        </p:grpSpPr>
        <p:sp>
          <p:nvSpPr>
            <p:cNvPr id="8" name="AutoShape 3">
              <a:extLst>
                <a:ext uri="{FF2B5EF4-FFF2-40B4-BE49-F238E27FC236}">
                  <a16:creationId xmlns:a16="http://schemas.microsoft.com/office/drawing/2014/main" id="{9A5E8707-522B-422A-ABED-604BB73F5DE6}"/>
                </a:ext>
              </a:extLst>
            </p:cNvPr>
            <p:cNvSpPr>
              <a:spLocks noChangeAspect="1" noChangeArrowheads="1" noTextEdit="1"/>
            </p:cNvSpPr>
            <p:nvPr/>
          </p:nvSpPr>
          <p:spPr bwMode="auto">
            <a:xfrm>
              <a:off x="2494" y="2346"/>
              <a:ext cx="2692"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45" name="Picture 5">
              <a:extLst>
                <a:ext uri="{FF2B5EF4-FFF2-40B4-BE49-F238E27FC236}">
                  <a16:creationId xmlns:a16="http://schemas.microsoft.com/office/drawing/2014/main" id="{642E5387-9034-47B6-9A2F-A2BACAF23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 y="2346"/>
              <a:ext cx="2698" cy="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18311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AF45-2549-4646-B5C7-E4B20DBD39A9}"/>
              </a:ext>
            </a:extLst>
          </p:cNvPr>
          <p:cNvSpPr>
            <a:spLocks noGrp="1"/>
          </p:cNvSpPr>
          <p:nvPr>
            <p:ph type="title"/>
          </p:nvPr>
        </p:nvSpPr>
        <p:spPr/>
        <p:txBody>
          <a:bodyPr/>
          <a:lstStyle/>
          <a:p>
            <a:r>
              <a:rPr lang="en-US" dirty="0"/>
              <a:t>Multi-Linked Lists</a:t>
            </a:r>
          </a:p>
        </p:txBody>
      </p:sp>
      <p:sp>
        <p:nvSpPr>
          <p:cNvPr id="3" name="Content Placeholder 2">
            <a:extLst>
              <a:ext uri="{FF2B5EF4-FFF2-40B4-BE49-F238E27FC236}">
                <a16:creationId xmlns:a16="http://schemas.microsoft.com/office/drawing/2014/main" id="{368278AC-DC7D-42FD-B823-8AB17E1DB6E7}"/>
              </a:ext>
            </a:extLst>
          </p:cNvPr>
          <p:cNvSpPr>
            <a:spLocks noGrp="1"/>
          </p:cNvSpPr>
          <p:nvPr>
            <p:ph idx="1"/>
          </p:nvPr>
        </p:nvSpPr>
        <p:spPr>
          <a:xfrm>
            <a:off x="838200" y="1690688"/>
            <a:ext cx="10515600" cy="4351338"/>
          </a:xfrm>
        </p:spPr>
        <p:txBody>
          <a:bodyPr/>
          <a:lstStyle/>
          <a:p>
            <a:r>
              <a:rPr lang="en-US" dirty="0"/>
              <a:t>When inserting nodes into the multi-linked list, a single node instance is created, but two insertions are required.</a:t>
            </a:r>
          </a:p>
          <a:p>
            <a:r>
              <a:rPr lang="en-US" dirty="0"/>
              <a:t>After creating the new node, the multi-linked list is treated as two separate singly linked lists.</a:t>
            </a:r>
          </a:p>
          <a:p>
            <a:r>
              <a:rPr lang="en-US" dirty="0"/>
              <a:t>Thus, the node must first be inserted into the chain ordered by id and then in the chain ordered by name.</a:t>
            </a:r>
          </a:p>
        </p:txBody>
      </p:sp>
      <p:sp>
        <p:nvSpPr>
          <p:cNvPr id="4" name="Slide Number Placeholder 3">
            <a:extLst>
              <a:ext uri="{FF2B5EF4-FFF2-40B4-BE49-F238E27FC236}">
                <a16:creationId xmlns:a16="http://schemas.microsoft.com/office/drawing/2014/main" id="{604573E7-AF58-4821-8BD0-3475736531A3}"/>
              </a:ext>
            </a:extLst>
          </p:cNvPr>
          <p:cNvSpPr>
            <a:spLocks noGrp="1"/>
          </p:cNvSpPr>
          <p:nvPr>
            <p:ph type="sldNum" sz="quarter" idx="12"/>
          </p:nvPr>
        </p:nvSpPr>
        <p:spPr/>
        <p:txBody>
          <a:bodyPr/>
          <a:lstStyle/>
          <a:p>
            <a:fld id="{1AD1F45E-4937-46E5-9C1E-39BA4D08C51D}" type="slidenum">
              <a:rPr lang="en-US" smtClean="0"/>
              <a:t>33</a:t>
            </a:fld>
            <a:endParaRPr lang="en-US"/>
          </a:p>
        </p:txBody>
      </p:sp>
    </p:spTree>
    <p:extLst>
      <p:ext uri="{BB962C8B-B14F-4D97-AF65-F5344CB8AC3E}">
        <p14:creationId xmlns:p14="http://schemas.microsoft.com/office/powerpoint/2010/main" val="1273775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2A34-F807-4288-8338-79883EA0E4E2}"/>
              </a:ext>
            </a:extLst>
          </p:cNvPr>
          <p:cNvSpPr>
            <a:spLocks noGrp="1"/>
          </p:cNvSpPr>
          <p:nvPr>
            <p:ph type="title"/>
          </p:nvPr>
        </p:nvSpPr>
        <p:spPr/>
        <p:txBody>
          <a:bodyPr/>
          <a:lstStyle/>
          <a:p>
            <a:r>
              <a:rPr lang="en-US" dirty="0"/>
              <a:t>Multi-Linked Lists - Implementation</a:t>
            </a:r>
          </a:p>
        </p:txBody>
      </p:sp>
      <p:sp>
        <p:nvSpPr>
          <p:cNvPr id="3" name="Slide Number Placeholder 2">
            <a:extLst>
              <a:ext uri="{FF2B5EF4-FFF2-40B4-BE49-F238E27FC236}">
                <a16:creationId xmlns:a16="http://schemas.microsoft.com/office/drawing/2014/main" id="{87ED9CCC-9206-480B-8CF9-6ABA566EAE66}"/>
              </a:ext>
            </a:extLst>
          </p:cNvPr>
          <p:cNvSpPr>
            <a:spLocks noGrp="1"/>
          </p:cNvSpPr>
          <p:nvPr>
            <p:ph type="sldNum" sz="quarter" idx="12"/>
          </p:nvPr>
        </p:nvSpPr>
        <p:spPr/>
        <p:txBody>
          <a:bodyPr/>
          <a:lstStyle/>
          <a:p>
            <a:fld id="{1AD1F45E-4937-46E5-9C1E-39BA4D08C51D}" type="slidenum">
              <a:rPr lang="en-US" smtClean="0"/>
              <a:t>34</a:t>
            </a:fld>
            <a:endParaRPr lang="en-US"/>
          </a:p>
        </p:txBody>
      </p:sp>
      <p:sp>
        <p:nvSpPr>
          <p:cNvPr id="4" name="Rectangle 1">
            <a:extLst>
              <a:ext uri="{FF2B5EF4-FFF2-40B4-BE49-F238E27FC236}">
                <a16:creationId xmlns:a16="http://schemas.microsoft.com/office/drawing/2014/main" id="{EA619B47-02C4-404A-95CD-64BB18478562}"/>
              </a:ext>
            </a:extLst>
          </p:cNvPr>
          <p:cNvSpPr>
            <a:spLocks noChangeArrowheads="1"/>
          </p:cNvSpPr>
          <p:nvPr/>
        </p:nvSpPr>
        <p:spPr bwMode="auto">
          <a:xfrm>
            <a:off x="382139" y="2193059"/>
            <a:ext cx="4503760"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class </a:t>
            </a:r>
            <a:r>
              <a:rPr kumimoji="0" lang="en-US" altLang="en-US" sz="2000" b="0" i="0" u="none" strike="noStrike" cap="none" normalizeH="0" baseline="0" dirty="0">
                <a:ln>
                  <a:noFill/>
                </a:ln>
                <a:solidFill>
                  <a:srgbClr val="A9B7C6"/>
                </a:solidFill>
                <a:effectLst/>
                <a:latin typeface="JetBrains Mono"/>
              </a:rPr>
              <a:t>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err="1">
                <a:ln>
                  <a:noFill/>
                </a:ln>
                <a:solidFill>
                  <a:srgbClr val="B200B2"/>
                </a:solidFill>
                <a:effectLst/>
                <a:latin typeface="JetBrains Mono"/>
              </a:rPr>
              <a:t>init</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data):</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.data</a:t>
            </a:r>
            <a:r>
              <a:rPr kumimoji="0" lang="en-US" altLang="en-US" sz="2000" b="0" i="0" u="none" strike="noStrike" cap="none" normalizeH="0" baseline="0" dirty="0">
                <a:ln>
                  <a:noFill/>
                </a:ln>
                <a:solidFill>
                  <a:srgbClr val="A9B7C6"/>
                </a:solidFill>
                <a:effectLst/>
                <a:latin typeface="JetBrains Mono"/>
              </a:rPr>
              <a:t> = data</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.next</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CC7832"/>
                </a:solidFill>
                <a:effectLst/>
                <a:latin typeface="JetBrains Mono"/>
              </a:rPr>
              <a:t>None</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.child</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CC7832"/>
                </a:solidFill>
                <a:effectLst/>
                <a:latin typeface="JetBrains Mono"/>
              </a:rPr>
              <a:t>None</a:t>
            </a:r>
            <a:br>
              <a:rPr kumimoji="0" lang="en-US" altLang="en-US" sz="2000" b="0" i="0" u="none" strike="noStrike" cap="none" normalizeH="0" baseline="0" dirty="0">
                <a:ln>
                  <a:noFill/>
                </a:ln>
                <a:solidFill>
                  <a:srgbClr val="CC7832"/>
                </a:solidFill>
                <a:effectLst/>
                <a:latin typeface="JetBrains Mono"/>
              </a:rPr>
            </a:b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class </a:t>
            </a:r>
            <a:r>
              <a:rPr kumimoji="0" lang="en-US" altLang="en-US" sz="2000" b="0" i="0" u="none" strike="noStrike" cap="none" normalizeH="0" baseline="0" dirty="0" err="1">
                <a:ln>
                  <a:noFill/>
                </a:ln>
                <a:solidFill>
                  <a:srgbClr val="A9B7C6"/>
                </a:solidFill>
                <a:effectLst/>
                <a:latin typeface="JetBrains Mono"/>
              </a:rPr>
              <a:t>multiLevelLinkedList</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err="1">
                <a:ln>
                  <a:noFill/>
                </a:ln>
                <a:solidFill>
                  <a:srgbClr val="B200B2"/>
                </a:solidFill>
                <a:effectLst/>
                <a:latin typeface="JetBrains Mono"/>
              </a:rPr>
              <a:t>init</a:t>
            </a:r>
            <a:r>
              <a:rPr kumimoji="0" lang="en-US" altLang="en-US" sz="2000" b="0" i="0" u="none" strike="noStrike" cap="none" normalizeH="0" baseline="0" dirty="0">
                <a:ln>
                  <a:noFill/>
                </a:ln>
                <a:solidFill>
                  <a:srgbClr val="B200B2"/>
                </a:solidFill>
                <a:effectLst/>
                <a:latin typeface="JetBrains Mono"/>
              </a:rPr>
              <a:t>__</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._head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None</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._size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43C8943-02F1-4EA2-9CC7-3D8ADA508481}"/>
              </a:ext>
            </a:extLst>
          </p:cNvPr>
          <p:cNvSpPr>
            <a:spLocks noChangeArrowheads="1"/>
          </p:cNvSpPr>
          <p:nvPr/>
        </p:nvSpPr>
        <p:spPr bwMode="auto">
          <a:xfrm>
            <a:off x="5459104" y="1885283"/>
            <a:ext cx="5745707"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traverseNext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Node</a:t>
            </a:r>
            <a:r>
              <a:rPr kumimoji="0" lang="en-US" altLang="en-US" sz="2000" b="0" i="0" u="none" strike="noStrike" cap="none" normalizeH="0" baseline="0" dirty="0" err="1">
                <a:ln>
                  <a:noFill/>
                </a:ln>
                <a:solidFill>
                  <a:srgbClr val="CC7832"/>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data</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while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CC7832"/>
                </a:solidFill>
                <a:effectLst/>
                <a:latin typeface="JetBrains Mono"/>
              </a:rPr>
              <a:t>None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if </a:t>
            </a:r>
            <a:r>
              <a:rPr kumimoji="0" lang="en-US" altLang="en-US" sz="2000" b="0" i="0" u="none" strike="noStrike" cap="none" normalizeH="0" baseline="0" dirty="0" err="1">
                <a:ln>
                  <a:noFill/>
                </a:ln>
                <a:solidFill>
                  <a:srgbClr val="A9B7C6"/>
                </a:solidFill>
                <a:effectLst/>
                <a:latin typeface="JetBrains Mono"/>
              </a:rPr>
              <a:t>curNode.data</a:t>
            </a:r>
            <a:r>
              <a:rPr kumimoji="0" lang="en-US" altLang="en-US" sz="2000" b="0" i="0" u="none" strike="noStrike" cap="none" normalizeH="0" baseline="0" dirty="0">
                <a:ln>
                  <a:noFill/>
                </a:ln>
                <a:solidFill>
                  <a:srgbClr val="A9B7C6"/>
                </a:solidFill>
                <a:effectLst/>
                <a:latin typeface="JetBrains Mono"/>
              </a:rPr>
              <a:t>==data:</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return </a:t>
            </a:r>
            <a:r>
              <a:rPr kumimoji="0" lang="en-US" altLang="en-US" sz="2000" b="0" i="0" u="none" strike="noStrike" cap="none" normalizeH="0" baseline="0" dirty="0" err="1">
                <a:ln>
                  <a:noFill/>
                </a:ln>
                <a:solidFill>
                  <a:srgbClr val="A9B7C6"/>
                </a:solidFill>
                <a:effectLst/>
                <a:latin typeface="JetBrains Mono"/>
              </a:rPr>
              <a:t>nextlink</a:t>
            </a:r>
            <a:r>
              <a:rPr kumimoji="0" lang="en-US" altLang="en-US" sz="2000" b="0" i="0" u="none" strike="noStrike" cap="none" normalizeH="0" baseline="0" dirty="0">
                <a:ln>
                  <a:noFill/>
                </a:ln>
                <a:solidFill>
                  <a:srgbClr val="CC7832"/>
                </a:solidFill>
                <a:effectLst/>
                <a:latin typeface="JetBrains Mono"/>
              </a:rPr>
              <a:t>, True</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nextlink</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curNode.next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return </a:t>
            </a:r>
            <a:r>
              <a:rPr kumimoji="0" lang="en-US" altLang="en-US" sz="2000" b="0" i="0" u="none" strike="noStrike" cap="none" normalizeH="0" baseline="0" dirty="0" err="1">
                <a:ln>
                  <a:noFill/>
                </a:ln>
                <a:solidFill>
                  <a:srgbClr val="A9B7C6"/>
                </a:solidFill>
                <a:effectLst/>
                <a:latin typeface="JetBrains Mono"/>
              </a:rPr>
              <a:t>nextlink</a:t>
            </a:r>
            <a:r>
              <a:rPr kumimoji="0" lang="en-US" altLang="en-US" sz="2000" b="0" i="0" u="none" strike="noStrike" cap="none" normalizeH="0" baseline="0" dirty="0">
                <a:ln>
                  <a:noFill/>
                </a:ln>
                <a:solidFill>
                  <a:srgbClr val="CC7832"/>
                </a:solidFill>
                <a:effectLst/>
                <a:latin typeface="JetBrains Mono"/>
              </a:rPr>
              <a:t>, False</a:t>
            </a:r>
            <a:br>
              <a:rPr kumimoji="0" lang="en-US" altLang="en-US" sz="2000" b="0" i="0" u="none" strike="noStrike" cap="none" normalizeH="0" baseline="0" dirty="0">
                <a:ln>
                  <a:noFill/>
                </a:ln>
                <a:solidFill>
                  <a:srgbClr val="CC7832"/>
                </a:solidFill>
                <a:effectLst/>
                <a:latin typeface="JetBrains Mono"/>
              </a:rPr>
            </a:b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traverseChild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while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CC7832"/>
                </a:solidFill>
                <a:effectLst/>
                <a:latin typeface="JetBrains Mono"/>
              </a:rPr>
              <a:t>None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nextchild</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curNode.child</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return </a:t>
            </a:r>
            <a:r>
              <a:rPr kumimoji="0" lang="en-US" altLang="en-US" sz="2000" b="0" i="0" u="none" strike="noStrike" cap="none" normalizeH="0" baseline="0" dirty="0" err="1">
                <a:ln>
                  <a:noFill/>
                </a:ln>
                <a:solidFill>
                  <a:srgbClr val="A9B7C6"/>
                </a:solidFill>
                <a:effectLst/>
                <a:latin typeface="JetBrains Mono"/>
              </a:rPr>
              <a:t>nextchild</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6971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2A34-F807-4288-8338-79883EA0E4E2}"/>
              </a:ext>
            </a:extLst>
          </p:cNvPr>
          <p:cNvSpPr>
            <a:spLocks noGrp="1"/>
          </p:cNvSpPr>
          <p:nvPr>
            <p:ph type="title"/>
          </p:nvPr>
        </p:nvSpPr>
        <p:spPr/>
        <p:txBody>
          <a:bodyPr/>
          <a:lstStyle/>
          <a:p>
            <a:r>
              <a:rPr lang="en-US" dirty="0"/>
              <a:t>Multi-Linked Lists - Implementation</a:t>
            </a:r>
          </a:p>
        </p:txBody>
      </p:sp>
      <p:sp>
        <p:nvSpPr>
          <p:cNvPr id="3" name="Slide Number Placeholder 2">
            <a:extLst>
              <a:ext uri="{FF2B5EF4-FFF2-40B4-BE49-F238E27FC236}">
                <a16:creationId xmlns:a16="http://schemas.microsoft.com/office/drawing/2014/main" id="{87ED9CCC-9206-480B-8CF9-6ABA566EAE66}"/>
              </a:ext>
            </a:extLst>
          </p:cNvPr>
          <p:cNvSpPr>
            <a:spLocks noGrp="1"/>
          </p:cNvSpPr>
          <p:nvPr>
            <p:ph type="sldNum" sz="quarter" idx="12"/>
          </p:nvPr>
        </p:nvSpPr>
        <p:spPr/>
        <p:txBody>
          <a:bodyPr/>
          <a:lstStyle/>
          <a:p>
            <a:fld id="{1AD1F45E-4937-46E5-9C1E-39BA4D08C51D}" type="slidenum">
              <a:rPr lang="en-US" smtClean="0"/>
              <a:t>35</a:t>
            </a:fld>
            <a:endParaRPr lang="en-US"/>
          </a:p>
        </p:txBody>
      </p:sp>
      <p:sp>
        <p:nvSpPr>
          <p:cNvPr id="5" name="Rectangle 1">
            <a:extLst>
              <a:ext uri="{FF2B5EF4-FFF2-40B4-BE49-F238E27FC236}">
                <a16:creationId xmlns:a16="http://schemas.microsoft.com/office/drawing/2014/main" id="{CC5B460E-8851-4AA7-8C4C-5BA97BAF4F45}"/>
              </a:ext>
            </a:extLst>
          </p:cNvPr>
          <p:cNvSpPr>
            <a:spLocks noChangeArrowheads="1"/>
          </p:cNvSpPr>
          <p:nvPr/>
        </p:nvSpPr>
        <p:spPr bwMode="auto">
          <a:xfrm>
            <a:off x="999698" y="1399043"/>
            <a:ext cx="10192603" cy="51398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createNode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CC7832"/>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data</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72737A"/>
                </a:solidFill>
                <a:effectLst/>
                <a:latin typeface="JetBrains Mono"/>
              </a:rPr>
              <a:t>duplicate </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False</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if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._head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None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._head</a:t>
            </a:r>
            <a:r>
              <a:rPr kumimoji="0" lang="en-US" altLang="en-US" sz="2000" b="0" i="0" u="none" strike="noStrike" cap="none" normalizeH="0" baseline="0" dirty="0">
                <a:ln>
                  <a:noFill/>
                </a:ln>
                <a:solidFill>
                  <a:srgbClr val="A9B7C6"/>
                </a:solidFill>
                <a:effectLst/>
                <a:latin typeface="JetBrains Mono"/>
              </a:rPr>
              <a:t>=Node(data)</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._size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6897BB"/>
                </a:solidFill>
                <a:effectLst/>
                <a:latin typeface="JetBrains Mono"/>
              </a:rPr>
              <a:t>1</a:t>
            </a:r>
            <a:br>
              <a:rPr kumimoji="0" lang="en-US" altLang="en-US" sz="2000" b="0" i="0" u="none" strike="noStrike" cap="none" normalizeH="0" baseline="0" dirty="0">
                <a:ln>
                  <a:noFill/>
                </a:ln>
                <a:solidFill>
                  <a:srgbClr val="6897BB"/>
                </a:solidFill>
                <a:effectLst/>
                <a:latin typeface="JetBrains Mono"/>
              </a:rPr>
            </a:br>
            <a:r>
              <a:rPr kumimoji="0" lang="en-US" altLang="en-US" sz="2000" b="0" i="0" u="none" strike="noStrike" cap="none" normalizeH="0" baseline="0" dirty="0">
                <a:ln>
                  <a:noFill/>
                </a:ln>
                <a:solidFill>
                  <a:srgbClr val="6897BB"/>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else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._head</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newNode</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duplicate=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.traverseNext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err="1">
                <a:ln>
                  <a:noFill/>
                </a:ln>
                <a:solidFill>
                  <a:srgbClr val="CC7832"/>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data</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if </a:t>
            </a:r>
            <a:r>
              <a:rPr kumimoji="0" lang="en-US" altLang="en-US" sz="2000" b="0" i="0" u="none" strike="noStrike" cap="none" normalizeH="0" baseline="0" dirty="0">
                <a:ln>
                  <a:noFill/>
                </a:ln>
                <a:solidFill>
                  <a:srgbClr val="A9B7C6"/>
                </a:solidFill>
                <a:effectLst/>
                <a:latin typeface="JetBrains Mono"/>
              </a:rPr>
              <a:t>duplicate == </a:t>
            </a:r>
            <a:r>
              <a:rPr kumimoji="0" lang="en-US" altLang="en-US" sz="2000" b="0" i="0" u="none" strike="noStrike" cap="none" normalizeH="0" baseline="0" dirty="0">
                <a:ln>
                  <a:noFill/>
                </a:ln>
                <a:solidFill>
                  <a:srgbClr val="CC7832"/>
                </a:solidFill>
                <a:effectLst/>
                <a:latin typeface="JetBrains Mono"/>
              </a:rPr>
              <a:t>True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8888C6"/>
                </a:solidFill>
                <a:effectLst/>
                <a:latin typeface="JetBrains Mono"/>
              </a:rPr>
              <a:t>print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'item already exist, can not add into the list'</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return</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        else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newNode.next</a:t>
            </a:r>
            <a:r>
              <a:rPr kumimoji="0" lang="en-US" altLang="en-US" sz="2000" b="0" i="0" u="none" strike="noStrike" cap="none" normalizeH="0" baseline="0" dirty="0">
                <a:ln>
                  <a:noFill/>
                </a:ln>
                <a:solidFill>
                  <a:srgbClr val="A9B7C6"/>
                </a:solidFill>
                <a:effectLst/>
                <a:latin typeface="JetBrains Mono"/>
              </a:rPr>
              <a:t>=Node(data)</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._size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a:ln>
                  <a:noFill/>
                </a:ln>
                <a:solidFill>
                  <a:srgbClr val="6897BB"/>
                </a:solidFill>
                <a:effectLst/>
                <a:latin typeface="JetBrains Mono"/>
              </a:rPr>
              <a:t>1</a:t>
            </a:r>
            <a:br>
              <a:rPr kumimoji="0" lang="en-US" altLang="en-US" sz="2000" b="0" i="0" u="none" strike="noStrike" cap="none" normalizeH="0" baseline="0" dirty="0">
                <a:ln>
                  <a:noFill/>
                </a:ln>
                <a:solidFill>
                  <a:srgbClr val="6897BB"/>
                </a:solidFill>
                <a:effectLst/>
                <a:latin typeface="JetBrains Mono"/>
              </a:rPr>
            </a:b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0379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2A34-F807-4288-8338-79883EA0E4E2}"/>
              </a:ext>
            </a:extLst>
          </p:cNvPr>
          <p:cNvSpPr>
            <a:spLocks noGrp="1"/>
          </p:cNvSpPr>
          <p:nvPr>
            <p:ph type="title"/>
          </p:nvPr>
        </p:nvSpPr>
        <p:spPr/>
        <p:txBody>
          <a:bodyPr/>
          <a:lstStyle/>
          <a:p>
            <a:r>
              <a:rPr lang="en-US" dirty="0"/>
              <a:t>Multi-Linked Lists - Implementation</a:t>
            </a:r>
          </a:p>
        </p:txBody>
      </p:sp>
      <p:sp>
        <p:nvSpPr>
          <p:cNvPr id="3" name="Slide Number Placeholder 2">
            <a:extLst>
              <a:ext uri="{FF2B5EF4-FFF2-40B4-BE49-F238E27FC236}">
                <a16:creationId xmlns:a16="http://schemas.microsoft.com/office/drawing/2014/main" id="{87ED9CCC-9206-480B-8CF9-6ABA566EAE66}"/>
              </a:ext>
            </a:extLst>
          </p:cNvPr>
          <p:cNvSpPr>
            <a:spLocks noGrp="1"/>
          </p:cNvSpPr>
          <p:nvPr>
            <p:ph type="sldNum" sz="quarter" idx="12"/>
          </p:nvPr>
        </p:nvSpPr>
        <p:spPr/>
        <p:txBody>
          <a:bodyPr/>
          <a:lstStyle/>
          <a:p>
            <a:fld id="{1AD1F45E-4937-46E5-9C1E-39BA4D08C51D}" type="slidenum">
              <a:rPr lang="en-US" smtClean="0"/>
              <a:t>36</a:t>
            </a:fld>
            <a:endParaRPr lang="en-US"/>
          </a:p>
        </p:txBody>
      </p:sp>
      <p:sp>
        <p:nvSpPr>
          <p:cNvPr id="4" name="Rectangle 1">
            <a:extLst>
              <a:ext uri="{FF2B5EF4-FFF2-40B4-BE49-F238E27FC236}">
                <a16:creationId xmlns:a16="http://schemas.microsoft.com/office/drawing/2014/main" id="{C91A7F2B-5320-479E-B9F5-469E3DF2D3E4}"/>
              </a:ext>
            </a:extLst>
          </p:cNvPr>
          <p:cNvSpPr>
            <a:spLocks noChangeArrowheads="1"/>
          </p:cNvSpPr>
          <p:nvPr/>
        </p:nvSpPr>
        <p:spPr bwMode="auto">
          <a:xfrm>
            <a:off x="623816" y="1515140"/>
            <a:ext cx="10944367" cy="50167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createChild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CC7832"/>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parent</a:t>
            </a:r>
            <a:r>
              <a:rPr kumimoji="0" lang="en-US" altLang="en-US" sz="1600" b="0" i="0" u="none" strike="noStrike" cap="none" normalizeH="0" baseline="0" dirty="0" err="1">
                <a:ln>
                  <a:noFill/>
                </a:ln>
                <a:solidFill>
                  <a:srgbClr val="CC7832"/>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child</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isParent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False</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curNode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._head</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curNode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None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'list is empty, can not create a child'</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else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while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curNode</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None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curNode.data</a:t>
            </a:r>
            <a:r>
              <a:rPr kumimoji="0" lang="en-US" altLang="en-US" sz="1600" b="0" i="0" u="none" strike="noStrike" cap="none" normalizeH="0" baseline="0" dirty="0">
                <a:ln>
                  <a:noFill/>
                </a:ln>
                <a:solidFill>
                  <a:srgbClr val="A9B7C6"/>
                </a:solidFill>
                <a:effectLst/>
                <a:latin typeface="JetBrains Mono"/>
              </a:rPr>
              <a:t>==parent </a:t>
            </a:r>
            <a:r>
              <a:rPr kumimoji="0" lang="en-US" altLang="en-US" sz="1600" b="0" i="0" u="none" strike="noStrike" cap="none" normalizeH="0" baseline="0" dirty="0">
                <a:ln>
                  <a:noFill/>
                </a:ln>
                <a:solidFill>
                  <a:srgbClr val="CC7832"/>
                </a:solidFill>
                <a:effectLst/>
                <a:latin typeface="JetBrains Mono"/>
              </a:rPr>
              <a:t>and </a:t>
            </a:r>
            <a:r>
              <a:rPr kumimoji="0" lang="en-US" altLang="en-US" sz="1600" b="0" i="0" u="none" strike="noStrike" cap="none" normalizeH="0" baseline="0" dirty="0" err="1">
                <a:ln>
                  <a:noFill/>
                </a:ln>
                <a:solidFill>
                  <a:srgbClr val="A9B7C6"/>
                </a:solidFill>
                <a:effectLst/>
                <a:latin typeface="JetBrains Mono"/>
              </a:rPr>
              <a:t>curNode.child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None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isParent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True</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curNode.child</a:t>
            </a:r>
            <a:r>
              <a:rPr kumimoji="0" lang="en-US" altLang="en-US" sz="1600" b="0" i="0" u="none" strike="noStrike" cap="none" normalizeH="0" baseline="0" dirty="0">
                <a:ln>
                  <a:noFill/>
                </a:ln>
                <a:solidFill>
                  <a:srgbClr val="A9B7C6"/>
                </a:solidFill>
                <a:effectLst/>
                <a:latin typeface="JetBrains Mono"/>
              </a:rPr>
              <a:t>=Node(child)</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._size</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1</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err="1">
                <a:ln>
                  <a:noFill/>
                </a:ln>
                <a:solidFill>
                  <a:srgbClr val="CC7832"/>
                </a:solidFill>
                <a:effectLst/>
                <a:latin typeface="JetBrains Mono"/>
              </a:rPr>
              <a:t>elif</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curNode.data</a:t>
            </a:r>
            <a:r>
              <a:rPr kumimoji="0" lang="en-US" altLang="en-US" sz="1600" b="0" i="0" u="none" strike="noStrike" cap="none" normalizeH="0" baseline="0" dirty="0">
                <a:ln>
                  <a:noFill/>
                </a:ln>
                <a:solidFill>
                  <a:srgbClr val="A9B7C6"/>
                </a:solidFill>
                <a:effectLst/>
                <a:latin typeface="JetBrains Mono"/>
              </a:rPr>
              <a:t>==parent </a:t>
            </a:r>
            <a:r>
              <a:rPr kumimoji="0" lang="en-US" altLang="en-US" sz="1600" b="0" i="0" u="none" strike="noStrike" cap="none" normalizeH="0" baseline="0" dirty="0">
                <a:ln>
                  <a:noFill/>
                </a:ln>
                <a:solidFill>
                  <a:srgbClr val="CC7832"/>
                </a:solidFill>
                <a:effectLst/>
                <a:latin typeface="JetBrains Mono"/>
              </a:rPr>
              <a:t>and </a:t>
            </a:r>
            <a:r>
              <a:rPr kumimoji="0" lang="en-US" altLang="en-US" sz="1600" b="0" i="0" u="none" strike="noStrike" cap="none" normalizeH="0" baseline="0" dirty="0" err="1">
                <a:ln>
                  <a:noFill/>
                </a:ln>
                <a:solidFill>
                  <a:srgbClr val="A9B7C6"/>
                </a:solidFill>
                <a:effectLst/>
                <a:latin typeface="JetBrains Mono"/>
              </a:rPr>
              <a:t>curNode.child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None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isParent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True</a:t>
            </a:r>
            <a:br>
              <a:rPr kumimoji="0" lang="en-US" altLang="en-US" sz="1600" b="0" i="0" u="none" strike="noStrike" cap="none" normalizeH="0" baseline="0" dirty="0">
                <a:ln>
                  <a:noFill/>
                </a:ln>
                <a:solidFill>
                  <a:srgbClr val="CC7832"/>
                </a:solidFill>
                <a:effectLst/>
                <a:latin typeface="JetBrains Mono"/>
              </a:rPr>
            </a:b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tmpNode</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.traverseChild</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curNode.child</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tmpNode.child</a:t>
            </a:r>
            <a:r>
              <a:rPr kumimoji="0" lang="en-US" altLang="en-US" sz="1600" b="0" i="0" u="none" strike="noStrike" cap="none" normalizeH="0" baseline="0" dirty="0">
                <a:ln>
                  <a:noFill/>
                </a:ln>
                <a:solidFill>
                  <a:srgbClr val="A9B7C6"/>
                </a:solidFill>
                <a:effectLst/>
                <a:latin typeface="JetBrains Mono"/>
              </a:rPr>
              <a:t> = Node(child)</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err="1">
                <a:ln>
                  <a:noFill/>
                </a:ln>
                <a:solidFill>
                  <a:srgbClr val="94558D"/>
                </a:solidFill>
                <a:effectLst/>
                <a:latin typeface="JetBrains Mono"/>
              </a:rPr>
              <a:t>self</a:t>
            </a:r>
            <a:r>
              <a:rPr kumimoji="0" lang="en-US" altLang="en-US" sz="1600" b="0" i="0" u="none" strike="noStrike" cap="none" normalizeH="0" baseline="0" dirty="0" err="1">
                <a:ln>
                  <a:noFill/>
                </a:ln>
                <a:solidFill>
                  <a:srgbClr val="A9B7C6"/>
                </a:solidFill>
                <a:effectLst/>
                <a:latin typeface="JetBrains Mono"/>
              </a:rPr>
              <a:t>._size</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1</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err="1">
                <a:ln>
                  <a:noFill/>
                </a:ln>
                <a:solidFill>
                  <a:srgbClr val="A9B7C6"/>
                </a:solidFill>
                <a:effectLst/>
                <a:latin typeface="JetBrains Mono"/>
              </a:rPr>
              <a:t>curNode</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curNode.next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err="1">
                <a:ln>
                  <a:noFill/>
                </a:ln>
                <a:solidFill>
                  <a:srgbClr val="A9B7C6"/>
                </a:solidFill>
                <a:effectLst/>
                <a:latin typeface="JetBrains Mono"/>
              </a:rPr>
              <a:t>isParent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CC7832"/>
                </a:solidFill>
                <a:effectLst/>
                <a:latin typeface="JetBrains Mono"/>
              </a:rPr>
              <a:t>False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'{0} does not exist as parent, therefore {1} is not added as child of {0}'</a:t>
            </a:r>
            <a:r>
              <a:rPr kumimoji="0" lang="en-US" altLang="en-US" sz="1600" b="0" i="0" u="none" strike="noStrike" cap="none" normalizeH="0" baseline="0" dirty="0">
                <a:ln>
                  <a:noFill/>
                </a:ln>
                <a:solidFill>
                  <a:srgbClr val="A9B7C6"/>
                </a:solidFill>
                <a:effectLst/>
                <a:latin typeface="JetBrains Mono"/>
              </a:rPr>
              <a:t>.format(</a:t>
            </a:r>
            <a:r>
              <a:rPr kumimoji="0" lang="en-US" altLang="en-US" sz="1600" b="0" i="0" u="none" strike="noStrike" cap="none" normalizeH="0" baseline="0" dirty="0">
                <a:ln>
                  <a:noFill/>
                </a:ln>
                <a:solidFill>
                  <a:srgbClr val="8888C6"/>
                </a:solidFill>
                <a:effectLst/>
                <a:latin typeface="JetBrains Mono"/>
              </a:rPr>
              <a:t>str</a:t>
            </a:r>
            <a:r>
              <a:rPr kumimoji="0" lang="en-US" altLang="en-US" sz="1600" b="0" i="0" u="none" strike="noStrike" cap="none" normalizeH="0" baseline="0" dirty="0">
                <a:ln>
                  <a:noFill/>
                </a:ln>
                <a:solidFill>
                  <a:srgbClr val="A9B7C6"/>
                </a:solidFill>
                <a:effectLst/>
                <a:latin typeface="JetBrains Mono"/>
              </a:rPr>
              <a:t>(parent)</a:t>
            </a:r>
            <a:r>
              <a:rPr kumimoji="0" lang="en-US" altLang="en-US" sz="1600" b="0" i="0" u="none" strike="noStrike" cap="none" normalizeH="0" baseline="0" dirty="0">
                <a:ln>
                  <a:noFill/>
                </a:ln>
                <a:solidFill>
                  <a:srgbClr val="CC7832"/>
                </a:solidFill>
                <a:effectLst/>
                <a:latin typeface="JetBrains Mono"/>
              </a:rPr>
              <a:t>,</a:t>
            </a:r>
            <a:r>
              <a:rPr kumimoji="0" lang="en-US" altLang="en-US" sz="1600" b="0" i="0" u="none" strike="noStrike" cap="none" normalizeH="0" baseline="0" dirty="0">
                <a:ln>
                  <a:noFill/>
                </a:ln>
                <a:solidFill>
                  <a:srgbClr val="8888C6"/>
                </a:solidFill>
                <a:effectLst/>
                <a:latin typeface="JetBrains Mono"/>
              </a:rPr>
              <a:t>str</a:t>
            </a:r>
            <a:r>
              <a:rPr kumimoji="0" lang="en-US" altLang="en-US" sz="1600" b="0" i="0" u="none" strike="noStrike" cap="none" normalizeH="0" baseline="0" dirty="0">
                <a:ln>
                  <a:noFill/>
                </a:ln>
                <a:solidFill>
                  <a:srgbClr val="A9B7C6"/>
                </a:solidFill>
                <a:effectLst/>
                <a:latin typeface="JetBrains Mono"/>
              </a:rPr>
              <a:t>(child)))</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4893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2A34-F807-4288-8338-79883EA0E4E2}"/>
              </a:ext>
            </a:extLst>
          </p:cNvPr>
          <p:cNvSpPr>
            <a:spLocks noGrp="1"/>
          </p:cNvSpPr>
          <p:nvPr>
            <p:ph type="title"/>
          </p:nvPr>
        </p:nvSpPr>
        <p:spPr/>
        <p:txBody>
          <a:bodyPr/>
          <a:lstStyle/>
          <a:p>
            <a:r>
              <a:rPr lang="en-US" dirty="0"/>
              <a:t>Multi-Linked Lists - Implementation</a:t>
            </a:r>
          </a:p>
        </p:txBody>
      </p:sp>
      <p:sp>
        <p:nvSpPr>
          <p:cNvPr id="3" name="Slide Number Placeholder 2">
            <a:extLst>
              <a:ext uri="{FF2B5EF4-FFF2-40B4-BE49-F238E27FC236}">
                <a16:creationId xmlns:a16="http://schemas.microsoft.com/office/drawing/2014/main" id="{87ED9CCC-9206-480B-8CF9-6ABA566EAE66}"/>
              </a:ext>
            </a:extLst>
          </p:cNvPr>
          <p:cNvSpPr>
            <a:spLocks noGrp="1"/>
          </p:cNvSpPr>
          <p:nvPr>
            <p:ph type="sldNum" sz="quarter" idx="12"/>
          </p:nvPr>
        </p:nvSpPr>
        <p:spPr/>
        <p:txBody>
          <a:bodyPr/>
          <a:lstStyle/>
          <a:p>
            <a:fld id="{1AD1F45E-4937-46E5-9C1E-39BA4D08C51D}" type="slidenum">
              <a:rPr lang="en-US" smtClean="0"/>
              <a:t>37</a:t>
            </a:fld>
            <a:endParaRPr lang="en-US"/>
          </a:p>
        </p:txBody>
      </p:sp>
      <p:sp>
        <p:nvSpPr>
          <p:cNvPr id="5" name="Rectangle 1">
            <a:extLst>
              <a:ext uri="{FF2B5EF4-FFF2-40B4-BE49-F238E27FC236}">
                <a16:creationId xmlns:a16="http://schemas.microsoft.com/office/drawing/2014/main" id="{B5A65370-B4F1-48E6-A51D-DC7E7C8C6B7D}"/>
              </a:ext>
            </a:extLst>
          </p:cNvPr>
          <p:cNvSpPr>
            <a:spLocks noChangeArrowheads="1"/>
          </p:cNvSpPr>
          <p:nvPr/>
        </p:nvSpPr>
        <p:spPr bwMode="auto">
          <a:xfrm>
            <a:off x="838200" y="1844576"/>
            <a:ext cx="11049000"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def </a:t>
            </a:r>
            <a:r>
              <a:rPr kumimoji="0" lang="en-US" altLang="en-US" sz="2000" b="0" i="0" u="none" strike="noStrike" cap="none" normalizeH="0" baseline="0" dirty="0" err="1">
                <a:ln>
                  <a:noFill/>
                </a:ln>
                <a:solidFill>
                  <a:srgbClr val="FFC66D"/>
                </a:solidFill>
                <a:effectLst/>
                <a:latin typeface="JetBrains Mono"/>
              </a:rPr>
              <a:t>printList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94558D"/>
                </a:solidFill>
                <a:effectLst/>
                <a:latin typeface="JetBrains Mono"/>
              </a:rPr>
              <a:t>self</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94558D"/>
                </a:solidFill>
                <a:effectLst/>
                <a:latin typeface="JetBrains Mono"/>
              </a:rPr>
              <a:t>self</a:t>
            </a:r>
            <a:r>
              <a:rPr kumimoji="0" lang="en-US" altLang="en-US" sz="2000" b="0" i="0" u="none" strike="noStrike" cap="none" normalizeH="0" baseline="0" dirty="0" err="1">
                <a:ln>
                  <a:noFill/>
                </a:ln>
                <a:solidFill>
                  <a:srgbClr val="A9B7C6"/>
                </a:solidFill>
                <a:effectLst/>
                <a:latin typeface="JetBrains Mono"/>
              </a:rPr>
              <a:t>._head</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while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None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curNode.data</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end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if </a:t>
            </a:r>
            <a:r>
              <a:rPr kumimoji="0" lang="en-US" altLang="en-US" sz="2000" b="0" i="0" u="none" strike="noStrike" cap="none" normalizeH="0" baseline="0" dirty="0" err="1">
                <a:ln>
                  <a:noFill/>
                </a:ln>
                <a:solidFill>
                  <a:srgbClr val="A9B7C6"/>
                </a:solidFill>
                <a:effectLst/>
                <a:latin typeface="JetBrains Mono"/>
              </a:rPr>
              <a:t>curNode.child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None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tmpNode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curNode.child</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while </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tmpNode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CC7832"/>
                </a:solidFill>
                <a:effectLst/>
                <a:latin typeface="JetBrains Mono"/>
              </a:rPr>
              <a:t>None</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"-&gt; "</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tmpNode.data</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AA4926"/>
                </a:solidFill>
                <a:effectLst/>
                <a:latin typeface="JetBrains Mono"/>
              </a:rPr>
              <a:t>end</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 "</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tmpNode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tmpNode.child</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curNode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curNode.next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6034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2A34-F807-4288-8338-79883EA0E4E2}"/>
              </a:ext>
            </a:extLst>
          </p:cNvPr>
          <p:cNvSpPr>
            <a:spLocks noGrp="1"/>
          </p:cNvSpPr>
          <p:nvPr>
            <p:ph type="title"/>
          </p:nvPr>
        </p:nvSpPr>
        <p:spPr/>
        <p:txBody>
          <a:bodyPr/>
          <a:lstStyle/>
          <a:p>
            <a:r>
              <a:rPr lang="en-US" dirty="0"/>
              <a:t>Multi-Linked Lists - Implementation</a:t>
            </a:r>
          </a:p>
        </p:txBody>
      </p:sp>
      <p:sp>
        <p:nvSpPr>
          <p:cNvPr id="3" name="Slide Number Placeholder 2">
            <a:extLst>
              <a:ext uri="{FF2B5EF4-FFF2-40B4-BE49-F238E27FC236}">
                <a16:creationId xmlns:a16="http://schemas.microsoft.com/office/drawing/2014/main" id="{87ED9CCC-9206-480B-8CF9-6ABA566EAE66}"/>
              </a:ext>
            </a:extLst>
          </p:cNvPr>
          <p:cNvSpPr>
            <a:spLocks noGrp="1"/>
          </p:cNvSpPr>
          <p:nvPr>
            <p:ph type="sldNum" sz="quarter" idx="12"/>
          </p:nvPr>
        </p:nvSpPr>
        <p:spPr/>
        <p:txBody>
          <a:bodyPr/>
          <a:lstStyle/>
          <a:p>
            <a:fld id="{1AD1F45E-4937-46E5-9C1E-39BA4D08C51D}" type="slidenum">
              <a:rPr lang="en-US" smtClean="0"/>
              <a:t>38</a:t>
            </a:fld>
            <a:endParaRPr lang="en-US"/>
          </a:p>
        </p:txBody>
      </p:sp>
      <p:sp>
        <p:nvSpPr>
          <p:cNvPr id="4" name="Rectangle 1">
            <a:extLst>
              <a:ext uri="{FF2B5EF4-FFF2-40B4-BE49-F238E27FC236}">
                <a16:creationId xmlns:a16="http://schemas.microsoft.com/office/drawing/2014/main" id="{9CA2D115-A494-49C0-8CEB-0F202945613E}"/>
              </a:ext>
            </a:extLst>
          </p:cNvPr>
          <p:cNvSpPr>
            <a:spLocks noChangeArrowheads="1"/>
          </p:cNvSpPr>
          <p:nvPr/>
        </p:nvSpPr>
        <p:spPr bwMode="auto">
          <a:xfrm>
            <a:off x="838200" y="1364188"/>
            <a:ext cx="8134066"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JetBrains Mono"/>
              </a:rPr>
              <a:t>mll</a:t>
            </a:r>
            <a:r>
              <a:rPr kumimoji="0" lang="en-US" altLang="en-US" b="0" i="0" u="none" strike="noStrike" cap="none" normalizeH="0" baseline="0" dirty="0">
                <a:ln>
                  <a:noFill/>
                </a:ln>
                <a:effectLst/>
                <a:latin typeface="JetBrains Mono"/>
              </a:rPr>
              <a:t>=</a:t>
            </a:r>
            <a:r>
              <a:rPr kumimoji="0" lang="en-US" altLang="en-US" b="0" i="0" u="none" strike="noStrike" cap="none" normalizeH="0" baseline="0" dirty="0" err="1">
                <a:ln>
                  <a:noFill/>
                </a:ln>
                <a:effectLst/>
                <a:latin typeface="JetBrains Mono"/>
              </a:rPr>
              <a:t>multiLevelLinkedList</a:t>
            </a:r>
            <a:r>
              <a:rPr kumimoji="0" lang="en-US" altLang="en-US" b="0" i="0" u="none" strike="noStrike" cap="none" normalizeH="0" baseline="0" dirty="0">
                <a:ln>
                  <a:noFill/>
                </a:ln>
                <a:effectLst/>
                <a:latin typeface="JetBrains Mono"/>
              </a:rPr>
              <a:t>()</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mll.createNode</a:t>
            </a:r>
            <a:r>
              <a:rPr kumimoji="0" lang="en-US" altLang="en-US" b="0" i="0" u="none" strike="noStrike" cap="none" normalizeH="0" baseline="0" dirty="0">
                <a:ln>
                  <a:noFill/>
                </a:ln>
                <a:effectLst/>
                <a:latin typeface="JetBrains Mono"/>
              </a:rPr>
              <a:t>(1)</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mll.createNode</a:t>
            </a:r>
            <a:r>
              <a:rPr kumimoji="0" lang="en-US" altLang="en-US" b="0" i="0" u="none" strike="noStrike" cap="none" normalizeH="0" baseline="0" dirty="0">
                <a:ln>
                  <a:noFill/>
                </a:ln>
                <a:effectLst/>
                <a:latin typeface="JetBrains Mono"/>
              </a:rPr>
              <a:t>(2)</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mll.createNode</a:t>
            </a:r>
            <a:r>
              <a:rPr kumimoji="0" lang="en-US" altLang="en-US" b="0" i="0" u="none" strike="noStrike" cap="none" normalizeH="0" baseline="0" dirty="0">
                <a:ln>
                  <a:noFill/>
                </a:ln>
                <a:effectLst/>
                <a:latin typeface="JetBrains Mono"/>
              </a:rPr>
              <a:t>(3)</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(1,2)</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(1,3)</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(1,8)</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(1,9)</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(2,4)</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(2,5)</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(3,6)</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(3,7)</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(2,10)</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(2,11)</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(11,12)</a:t>
            </a: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mll.createChild</a:t>
            </a:r>
            <a:r>
              <a:rPr kumimoji="0" lang="en-US" altLang="en-US" b="0" i="0" u="none" strike="noStrike" cap="none" normalizeH="0" baseline="0" dirty="0">
                <a:ln>
                  <a:noFill/>
                </a:ln>
                <a:effectLst/>
                <a:latin typeface="JetBrains Mono"/>
              </a:rPr>
              <a:t>(13,14)</a:t>
            </a:r>
            <a:br>
              <a:rPr kumimoji="0" lang="en-US" altLang="en-US" b="0" i="0" u="none" strike="noStrike" cap="none" normalizeH="0" baseline="0" dirty="0">
                <a:ln>
                  <a:noFill/>
                </a:ln>
                <a:effectLst/>
                <a:latin typeface="JetBrains Mono"/>
              </a:rPr>
            </a:br>
            <a:br>
              <a:rPr kumimoji="0" lang="en-US" altLang="en-US" b="0" i="0" u="none" strike="noStrike" cap="none" normalizeH="0" baseline="0" dirty="0">
                <a:ln>
                  <a:noFill/>
                </a:ln>
                <a:effectLst/>
                <a:latin typeface="JetBrains Mono"/>
              </a:rPr>
            </a:br>
            <a:r>
              <a:rPr kumimoji="0" lang="en-US" altLang="en-US" b="0" i="0" u="none" strike="noStrike" cap="none" normalizeH="0" baseline="0" dirty="0" err="1">
                <a:ln>
                  <a:noFill/>
                </a:ln>
                <a:effectLst/>
                <a:latin typeface="JetBrains Mono"/>
              </a:rPr>
              <a:t>mll.printList</a:t>
            </a:r>
            <a:r>
              <a:rPr kumimoji="0" lang="en-US" altLang="en-US" b="0" i="0" u="none" strike="noStrike" cap="none" normalizeH="0" baseline="0" dirty="0">
                <a:ln>
                  <a:noFill/>
                </a:ln>
                <a:effectLst/>
                <a:latin typeface="JetBrains Mono"/>
              </a:rPr>
              <a:t>()</a:t>
            </a:r>
            <a:br>
              <a:rPr kumimoji="0" lang="en-US" altLang="en-US" b="0" i="0" u="none" strike="noStrike" cap="none" normalizeH="0" baseline="0" dirty="0">
                <a:ln>
                  <a:noFill/>
                </a:ln>
                <a:effectLst/>
                <a:latin typeface="JetBrains Mono"/>
              </a:rPr>
            </a:br>
            <a:r>
              <a:rPr kumimoji="0" lang="en-US" altLang="en-US" b="0" i="0" u="none" strike="noStrike" cap="none" normalizeH="0" baseline="0" dirty="0">
                <a:ln>
                  <a:noFill/>
                </a:ln>
                <a:effectLst/>
                <a:latin typeface="JetBrains Mono"/>
              </a:rPr>
              <a:t>print(</a:t>
            </a:r>
            <a:r>
              <a:rPr kumimoji="0" lang="en-US" altLang="en-US" b="0" i="0" u="none" strike="noStrike" cap="none" normalizeH="0" baseline="0" dirty="0" err="1">
                <a:ln>
                  <a:noFill/>
                </a:ln>
                <a:effectLst/>
                <a:latin typeface="JetBrains Mono"/>
              </a:rPr>
              <a:t>Style.RESET_ALL</a:t>
            </a:r>
            <a:r>
              <a:rPr kumimoji="0" lang="en-US" altLang="en-US" b="0" i="0" u="none" strike="noStrike" cap="none" normalizeH="0" baseline="0" dirty="0">
                <a:ln>
                  <a:noFill/>
                </a:ln>
                <a:effectLst/>
                <a:latin typeface="JetBrains Mono"/>
              </a:rPr>
              <a:t>+'\n Size: ',</a:t>
            </a:r>
            <a:r>
              <a:rPr kumimoji="0" lang="en-US" altLang="en-US" b="0" i="0" u="none" strike="noStrike" cap="none" normalizeH="0" baseline="0" dirty="0" err="1">
                <a:ln>
                  <a:noFill/>
                </a:ln>
                <a:effectLst/>
                <a:latin typeface="JetBrains Mono"/>
              </a:rPr>
              <a:t>len</a:t>
            </a:r>
            <a:r>
              <a:rPr kumimoji="0" lang="en-US" altLang="en-US" b="0" i="0" u="none" strike="noStrike" cap="none" normalizeH="0" baseline="0" dirty="0">
                <a:ln>
                  <a:noFill/>
                </a:ln>
                <a:effectLst/>
                <a:latin typeface="JetBrains Mono"/>
              </a:rPr>
              <a:t>(</a:t>
            </a:r>
            <a:r>
              <a:rPr kumimoji="0" lang="en-US" altLang="en-US" b="0" i="0" u="none" strike="noStrike" cap="none" normalizeH="0" baseline="0" dirty="0" err="1">
                <a:ln>
                  <a:noFill/>
                </a:ln>
                <a:effectLst/>
                <a:latin typeface="JetBrains Mono"/>
              </a:rPr>
              <a:t>mll</a:t>
            </a:r>
            <a:r>
              <a:rPr kumimoji="0" lang="en-US" altLang="en-US" b="0" i="0" u="none" strike="noStrike" cap="none" normalizeH="0" baseline="0" dirty="0">
                <a:ln>
                  <a:noFill/>
                </a:ln>
                <a:effectLst/>
                <a:latin typeface="JetBrains Mono"/>
              </a:rPr>
              <a:t>))</a:t>
            </a:r>
            <a:endParaRPr kumimoji="0" lang="en-US" altLang="en-US" sz="4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94647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2A34-F807-4288-8338-79883EA0E4E2}"/>
              </a:ext>
            </a:extLst>
          </p:cNvPr>
          <p:cNvSpPr>
            <a:spLocks noGrp="1"/>
          </p:cNvSpPr>
          <p:nvPr>
            <p:ph type="title"/>
          </p:nvPr>
        </p:nvSpPr>
        <p:spPr/>
        <p:txBody>
          <a:bodyPr/>
          <a:lstStyle/>
          <a:p>
            <a:r>
              <a:rPr lang="en-US" dirty="0"/>
              <a:t>Multi-Linked Lists - Implementation</a:t>
            </a:r>
          </a:p>
        </p:txBody>
      </p:sp>
      <p:sp>
        <p:nvSpPr>
          <p:cNvPr id="3" name="Slide Number Placeholder 2">
            <a:extLst>
              <a:ext uri="{FF2B5EF4-FFF2-40B4-BE49-F238E27FC236}">
                <a16:creationId xmlns:a16="http://schemas.microsoft.com/office/drawing/2014/main" id="{87ED9CCC-9206-480B-8CF9-6ABA566EAE66}"/>
              </a:ext>
            </a:extLst>
          </p:cNvPr>
          <p:cNvSpPr>
            <a:spLocks noGrp="1"/>
          </p:cNvSpPr>
          <p:nvPr>
            <p:ph type="sldNum" sz="quarter" idx="12"/>
          </p:nvPr>
        </p:nvSpPr>
        <p:spPr/>
        <p:txBody>
          <a:bodyPr/>
          <a:lstStyle/>
          <a:p>
            <a:fld id="{1AD1F45E-4937-46E5-9C1E-39BA4D08C51D}" type="slidenum">
              <a:rPr lang="en-US" smtClean="0"/>
              <a:t>39</a:t>
            </a:fld>
            <a:endParaRPr lang="en-US"/>
          </a:p>
        </p:txBody>
      </p:sp>
      <p:sp>
        <p:nvSpPr>
          <p:cNvPr id="6" name="TextBox 5">
            <a:extLst>
              <a:ext uri="{FF2B5EF4-FFF2-40B4-BE49-F238E27FC236}">
                <a16:creationId xmlns:a16="http://schemas.microsoft.com/office/drawing/2014/main" id="{33B85C05-3EC1-4DCE-BD23-4C4A8D4B898D}"/>
              </a:ext>
            </a:extLst>
          </p:cNvPr>
          <p:cNvSpPr txBox="1"/>
          <p:nvPr/>
        </p:nvSpPr>
        <p:spPr>
          <a:xfrm>
            <a:off x="838200" y="2173870"/>
            <a:ext cx="8298976" cy="2031325"/>
          </a:xfrm>
          <a:prstGeom prst="rect">
            <a:avLst/>
          </a:prstGeom>
          <a:noFill/>
        </p:spPr>
        <p:txBody>
          <a:bodyPr wrap="square">
            <a:spAutoFit/>
          </a:bodyPr>
          <a:lstStyle/>
          <a:p>
            <a:r>
              <a:rPr lang="en-US" dirty="0"/>
              <a:t>11 does not exist as parent, therefore 12 is not added as child of 11</a:t>
            </a:r>
          </a:p>
          <a:p>
            <a:r>
              <a:rPr lang="en-US" dirty="0"/>
              <a:t>13 does not exist as parent, therefore 14 is not added as child of 13</a:t>
            </a:r>
          </a:p>
          <a:p>
            <a:endParaRPr lang="en-US" dirty="0"/>
          </a:p>
          <a:p>
            <a:r>
              <a:rPr lang="en-US" dirty="0"/>
              <a:t> 1 -&gt;  2 -&gt;  3 -&gt;  8 -&gt;  9 </a:t>
            </a:r>
          </a:p>
          <a:p>
            <a:r>
              <a:rPr lang="en-US" dirty="0"/>
              <a:t> 2 -&gt;  4 -&gt;  5 -&gt;  10 -&gt;  11 </a:t>
            </a:r>
          </a:p>
          <a:p>
            <a:r>
              <a:rPr lang="en-US" dirty="0"/>
              <a:t> 3 -&gt;  6 -&gt;  7 </a:t>
            </a:r>
          </a:p>
          <a:p>
            <a:r>
              <a:rPr lang="en-US" dirty="0"/>
              <a:t> Size:  13</a:t>
            </a:r>
          </a:p>
        </p:txBody>
      </p:sp>
    </p:spTree>
    <p:extLst>
      <p:ext uri="{BB962C8B-B14F-4D97-AF65-F5344CB8AC3E}">
        <p14:creationId xmlns:p14="http://schemas.microsoft.com/office/powerpoint/2010/main" val="7005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11C0-CA9B-49ED-8BCA-C2F67FEA4738}"/>
              </a:ext>
            </a:extLst>
          </p:cNvPr>
          <p:cNvSpPr>
            <a:spLocks noGrp="1"/>
          </p:cNvSpPr>
          <p:nvPr>
            <p:ph type="title"/>
          </p:nvPr>
        </p:nvSpPr>
        <p:spPr/>
        <p:txBody>
          <a:bodyPr/>
          <a:lstStyle/>
          <a:p>
            <a:r>
              <a:rPr lang="en-US" dirty="0"/>
              <a:t>Doubly Linked List</a:t>
            </a:r>
          </a:p>
        </p:txBody>
      </p:sp>
      <p:sp>
        <p:nvSpPr>
          <p:cNvPr id="4" name="Slide Number Placeholder 3">
            <a:extLst>
              <a:ext uri="{FF2B5EF4-FFF2-40B4-BE49-F238E27FC236}">
                <a16:creationId xmlns:a16="http://schemas.microsoft.com/office/drawing/2014/main" id="{D23486FC-908C-4270-A6D3-5E9071893DE2}"/>
              </a:ext>
            </a:extLst>
          </p:cNvPr>
          <p:cNvSpPr>
            <a:spLocks noGrp="1"/>
          </p:cNvSpPr>
          <p:nvPr>
            <p:ph type="sldNum" sz="quarter" idx="12"/>
          </p:nvPr>
        </p:nvSpPr>
        <p:spPr/>
        <p:txBody>
          <a:bodyPr/>
          <a:lstStyle/>
          <a:p>
            <a:fld id="{1AD1F45E-4937-46E5-9C1E-39BA4D08C51D}" type="slidenum">
              <a:rPr lang="en-US" smtClean="0"/>
              <a:t>4</a:t>
            </a:fld>
            <a:endParaRPr lang="en-US"/>
          </a:p>
        </p:txBody>
      </p:sp>
      <p:grpSp>
        <p:nvGrpSpPr>
          <p:cNvPr id="7" name="Group 4">
            <a:extLst>
              <a:ext uri="{FF2B5EF4-FFF2-40B4-BE49-F238E27FC236}">
                <a16:creationId xmlns:a16="http://schemas.microsoft.com/office/drawing/2014/main" id="{4DF43B41-FBE5-4A5C-9863-33097D838B24}"/>
              </a:ext>
            </a:extLst>
          </p:cNvPr>
          <p:cNvGrpSpPr>
            <a:grpSpLocks noChangeAspect="1"/>
          </p:cNvGrpSpPr>
          <p:nvPr/>
        </p:nvGrpSpPr>
        <p:grpSpPr bwMode="auto">
          <a:xfrm>
            <a:off x="838200" y="1690688"/>
            <a:ext cx="5918200" cy="1952625"/>
            <a:chOff x="528" y="1065"/>
            <a:chExt cx="3728" cy="1230"/>
          </a:xfrm>
        </p:grpSpPr>
        <p:sp>
          <p:nvSpPr>
            <p:cNvPr id="8" name="AutoShape 3">
              <a:extLst>
                <a:ext uri="{FF2B5EF4-FFF2-40B4-BE49-F238E27FC236}">
                  <a16:creationId xmlns:a16="http://schemas.microsoft.com/office/drawing/2014/main" id="{DE88C788-9E56-49C2-AB98-D55A567FBDBD}"/>
                </a:ext>
              </a:extLst>
            </p:cNvPr>
            <p:cNvSpPr>
              <a:spLocks noChangeAspect="1" noChangeArrowheads="1" noTextEdit="1"/>
            </p:cNvSpPr>
            <p:nvPr/>
          </p:nvSpPr>
          <p:spPr bwMode="auto">
            <a:xfrm>
              <a:off x="528" y="1065"/>
              <a:ext cx="3728"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0BA2E975-DCA0-4A7F-BF4B-4367AE0A5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3735" cy="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8979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6065-F757-4606-B81A-CADF372250CA}"/>
              </a:ext>
            </a:extLst>
          </p:cNvPr>
          <p:cNvSpPr>
            <a:spLocks noGrp="1"/>
          </p:cNvSpPr>
          <p:nvPr>
            <p:ph type="title"/>
          </p:nvPr>
        </p:nvSpPr>
        <p:spPr/>
        <p:txBody>
          <a:bodyPr/>
          <a:lstStyle/>
          <a:p>
            <a:r>
              <a:rPr lang="en-US" dirty="0"/>
              <a:t>List Operations - Traversal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FF96CC-2409-4B0D-A367-77EC53009285}"/>
                  </a:ext>
                </a:extLst>
              </p:cNvPr>
              <p:cNvSpPr>
                <a:spLocks noGrp="1"/>
              </p:cNvSpPr>
              <p:nvPr>
                <p:ph idx="1"/>
              </p:nvPr>
            </p:nvSpPr>
            <p:spPr/>
            <p:txBody>
              <a:bodyPr>
                <a:normAutofit/>
              </a:bodyPr>
              <a:lstStyle/>
              <a:p>
                <a:r>
                  <a:rPr lang="en-US" dirty="0"/>
                  <a:t>The doubly linked list allows for traversals from front to back or back to front.</a:t>
                </a:r>
              </a:p>
              <a:p>
                <a:r>
                  <a:rPr lang="en-US" dirty="0"/>
                  <a:t>The </a:t>
                </a:r>
                <a:r>
                  <a:rPr lang="en-US" dirty="0">
                    <a:solidFill>
                      <a:srgbClr val="FF0000"/>
                    </a:solidFill>
                  </a:rPr>
                  <a:t>forward traversal</a:t>
                </a:r>
                <a:r>
                  <a:rPr lang="en-US" dirty="0"/>
                  <a:t>, start at the node referenced by </a:t>
                </a:r>
                <a:r>
                  <a:rPr lang="en-US" dirty="0">
                    <a:solidFill>
                      <a:srgbClr val="FF0000"/>
                    </a:solidFill>
                  </a:rPr>
                  <a:t>head </a:t>
                </a:r>
                <a:r>
                  <a:rPr lang="en-US" dirty="0"/>
                  <a:t>and advance the temporary reference, </a:t>
                </a:r>
                <a:r>
                  <a:rPr lang="en-US" dirty="0" err="1">
                    <a:solidFill>
                      <a:srgbClr val="FF0000"/>
                    </a:solidFill>
                  </a:rPr>
                  <a:t>curNode</a:t>
                </a:r>
                <a:r>
                  <a:rPr lang="en-US" dirty="0">
                    <a:solidFill>
                      <a:srgbClr val="FF0000"/>
                    </a:solidFill>
                  </a:rPr>
                  <a:t>,</a:t>
                </a:r>
                <a:r>
                  <a:rPr lang="en-US" dirty="0"/>
                  <a:t> one node at a time, using the </a:t>
                </a:r>
                <a:r>
                  <a:rPr lang="en-US" dirty="0">
                    <a:solidFill>
                      <a:srgbClr val="FF0000"/>
                    </a:solidFill>
                  </a:rPr>
                  <a:t>next</a:t>
                </a:r>
                <a:r>
                  <a:rPr lang="en-US" dirty="0"/>
                  <a:t> link field.</a:t>
                </a:r>
              </a:p>
              <a:p>
                <a:r>
                  <a:rPr lang="en-US" dirty="0"/>
                  <a:t>The </a:t>
                </a:r>
                <a:r>
                  <a:rPr lang="en-US" dirty="0">
                    <a:solidFill>
                      <a:srgbClr val="FF0000"/>
                    </a:solidFill>
                  </a:rPr>
                  <a:t>reverse traversal</a:t>
                </a:r>
                <a:r>
                  <a:rPr lang="en-US" dirty="0"/>
                  <a:t>, starts at the node referenced by </a:t>
                </a:r>
                <a:r>
                  <a:rPr lang="en-US" dirty="0">
                    <a:solidFill>
                      <a:srgbClr val="FF0000"/>
                    </a:solidFill>
                  </a:rPr>
                  <a:t>tail</a:t>
                </a:r>
                <a:r>
                  <a:rPr lang="en-US" dirty="0"/>
                  <a:t> and advances </a:t>
                </a:r>
                <a:r>
                  <a:rPr lang="en-US" dirty="0" err="1">
                    <a:solidFill>
                      <a:srgbClr val="FF0000"/>
                    </a:solidFill>
                  </a:rPr>
                  <a:t>curNode</a:t>
                </a:r>
                <a:r>
                  <a:rPr lang="en-US" dirty="0"/>
                  <a:t>, one node at a time, using the </a:t>
                </a:r>
                <a:r>
                  <a:rPr lang="en-US" dirty="0" err="1">
                    <a:solidFill>
                      <a:srgbClr val="FF0000"/>
                    </a:solidFill>
                  </a:rPr>
                  <a:t>prev</a:t>
                </a:r>
                <a:r>
                  <a:rPr lang="en-US" dirty="0"/>
                  <a:t> link field.</a:t>
                </a:r>
              </a:p>
              <a:p>
                <a:r>
                  <a:rPr lang="en-US" dirty="0"/>
                  <a:t>In either case, the traversal terminates when </a:t>
                </a:r>
                <a:r>
                  <a:rPr lang="en-US" dirty="0" err="1">
                    <a:solidFill>
                      <a:srgbClr val="FF0000"/>
                    </a:solidFill>
                  </a:rPr>
                  <a:t>curNode</a:t>
                </a:r>
                <a:r>
                  <a:rPr lang="en-US" dirty="0"/>
                  <a:t> is set to null, resulting in a </a:t>
                </a:r>
                <a14:m>
                  <m:oMath xmlns:m="http://schemas.openxmlformats.org/officeDocument/2006/math">
                    <m:r>
                      <a:rPr lang="en-US" b="0" i="1" smtClean="0">
                        <a:solidFill>
                          <a:srgbClr val="FF0000"/>
                        </a:solidFill>
                        <a:latin typeface="Cambria Math" panose="02040503050406030204" pitchFamily="18" charset="0"/>
                      </a:rPr>
                      <m:t>𝒪</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a14:m>
                <a:r>
                  <a:rPr lang="en-US" dirty="0"/>
                  <a:t>linear time operation.</a:t>
                </a:r>
              </a:p>
            </p:txBody>
          </p:sp>
        </mc:Choice>
        <mc:Fallback xmlns="">
          <p:sp>
            <p:nvSpPr>
              <p:cNvPr id="3" name="Content Placeholder 2">
                <a:extLst>
                  <a:ext uri="{FF2B5EF4-FFF2-40B4-BE49-F238E27FC236}">
                    <a16:creationId xmlns:a16="http://schemas.microsoft.com/office/drawing/2014/main" id="{74FF96CC-2409-4B0D-A367-77EC53009285}"/>
                  </a:ext>
                </a:extLst>
              </p:cNvPr>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B46320D-4B4D-4103-96C0-04D05CEF9425}"/>
              </a:ext>
            </a:extLst>
          </p:cNvPr>
          <p:cNvSpPr>
            <a:spLocks noGrp="1"/>
          </p:cNvSpPr>
          <p:nvPr>
            <p:ph type="sldNum" sz="quarter" idx="12"/>
          </p:nvPr>
        </p:nvSpPr>
        <p:spPr/>
        <p:txBody>
          <a:bodyPr/>
          <a:lstStyle/>
          <a:p>
            <a:fld id="{1AD1F45E-4937-46E5-9C1E-39BA4D08C51D}" type="slidenum">
              <a:rPr lang="en-US" smtClean="0"/>
              <a:t>5</a:t>
            </a:fld>
            <a:endParaRPr lang="en-US"/>
          </a:p>
        </p:txBody>
      </p:sp>
    </p:spTree>
    <p:extLst>
      <p:ext uri="{BB962C8B-B14F-4D97-AF65-F5344CB8AC3E}">
        <p14:creationId xmlns:p14="http://schemas.microsoft.com/office/powerpoint/2010/main" val="222789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DA2D-771F-4F2F-9D33-A11A55B5E4CC}"/>
              </a:ext>
            </a:extLst>
          </p:cNvPr>
          <p:cNvSpPr>
            <a:spLocks noGrp="1"/>
          </p:cNvSpPr>
          <p:nvPr>
            <p:ph type="title"/>
          </p:nvPr>
        </p:nvSpPr>
        <p:spPr/>
        <p:txBody>
          <a:bodyPr/>
          <a:lstStyle/>
          <a:p>
            <a:r>
              <a:rPr lang="en-US" dirty="0"/>
              <a:t>List Operations - Traversal</a:t>
            </a:r>
          </a:p>
        </p:txBody>
      </p:sp>
      <p:sp>
        <p:nvSpPr>
          <p:cNvPr id="4" name="Slide Number Placeholder 3">
            <a:extLst>
              <a:ext uri="{FF2B5EF4-FFF2-40B4-BE49-F238E27FC236}">
                <a16:creationId xmlns:a16="http://schemas.microsoft.com/office/drawing/2014/main" id="{5F005A8D-4D6C-4215-AA40-9A79ED7BCBE3}"/>
              </a:ext>
            </a:extLst>
          </p:cNvPr>
          <p:cNvSpPr>
            <a:spLocks noGrp="1"/>
          </p:cNvSpPr>
          <p:nvPr>
            <p:ph type="sldNum" sz="quarter" idx="12"/>
          </p:nvPr>
        </p:nvSpPr>
        <p:spPr/>
        <p:txBody>
          <a:bodyPr/>
          <a:lstStyle/>
          <a:p>
            <a:fld id="{1AD1F45E-4937-46E5-9C1E-39BA4D08C51D}" type="slidenum">
              <a:rPr lang="en-US" smtClean="0"/>
              <a:t>6</a:t>
            </a:fld>
            <a:endParaRPr lang="en-US"/>
          </a:p>
        </p:txBody>
      </p:sp>
      <p:grpSp>
        <p:nvGrpSpPr>
          <p:cNvPr id="7" name="Group 4">
            <a:extLst>
              <a:ext uri="{FF2B5EF4-FFF2-40B4-BE49-F238E27FC236}">
                <a16:creationId xmlns:a16="http://schemas.microsoft.com/office/drawing/2014/main" id="{C69C547F-5B80-40F8-B40A-79F7B3541FE0}"/>
              </a:ext>
            </a:extLst>
          </p:cNvPr>
          <p:cNvGrpSpPr>
            <a:grpSpLocks noChangeAspect="1"/>
          </p:cNvGrpSpPr>
          <p:nvPr/>
        </p:nvGrpSpPr>
        <p:grpSpPr bwMode="auto">
          <a:xfrm>
            <a:off x="838200" y="1690688"/>
            <a:ext cx="7896225" cy="2478087"/>
            <a:chOff x="528" y="1065"/>
            <a:chExt cx="4974" cy="1561"/>
          </a:xfrm>
        </p:grpSpPr>
        <p:sp>
          <p:nvSpPr>
            <p:cNvPr id="8" name="AutoShape 3">
              <a:extLst>
                <a:ext uri="{FF2B5EF4-FFF2-40B4-BE49-F238E27FC236}">
                  <a16:creationId xmlns:a16="http://schemas.microsoft.com/office/drawing/2014/main" id="{374B1BDC-DD1A-4B3C-AAFB-95ED0357C927}"/>
                </a:ext>
              </a:extLst>
            </p:cNvPr>
            <p:cNvSpPr>
              <a:spLocks noChangeAspect="1" noChangeArrowheads="1" noTextEdit="1"/>
            </p:cNvSpPr>
            <p:nvPr/>
          </p:nvSpPr>
          <p:spPr bwMode="auto">
            <a:xfrm>
              <a:off x="528" y="1065"/>
              <a:ext cx="4974" cy="1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a:extLst>
                <a:ext uri="{FF2B5EF4-FFF2-40B4-BE49-F238E27FC236}">
                  <a16:creationId xmlns:a16="http://schemas.microsoft.com/office/drawing/2014/main" id="{D449CD33-17C0-4C2C-9EAF-EC3AA8066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65"/>
              <a:ext cx="4983"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6880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11016B20-3F22-4329-A950-F45909FFEB05}"/>
              </a:ext>
            </a:extLst>
          </p:cNvPr>
          <p:cNvGrpSpPr>
            <a:grpSpLocks noChangeAspect="1"/>
          </p:cNvGrpSpPr>
          <p:nvPr/>
        </p:nvGrpSpPr>
        <p:grpSpPr bwMode="auto">
          <a:xfrm>
            <a:off x="3368433" y="5336875"/>
            <a:ext cx="5455133" cy="1397000"/>
            <a:chOff x="2403" y="1792"/>
            <a:chExt cx="2874" cy="736"/>
          </a:xfrm>
        </p:grpSpPr>
        <p:sp>
          <p:nvSpPr>
            <p:cNvPr id="8" name="AutoShape 3">
              <a:extLst>
                <a:ext uri="{FF2B5EF4-FFF2-40B4-BE49-F238E27FC236}">
                  <a16:creationId xmlns:a16="http://schemas.microsoft.com/office/drawing/2014/main" id="{A8EEF9BA-90A6-4185-80D6-EAE4776FA5DD}"/>
                </a:ext>
              </a:extLst>
            </p:cNvPr>
            <p:cNvSpPr>
              <a:spLocks noChangeAspect="1" noChangeArrowheads="1" noTextEdit="1"/>
            </p:cNvSpPr>
            <p:nvPr/>
          </p:nvSpPr>
          <p:spPr bwMode="auto">
            <a:xfrm>
              <a:off x="2403" y="1792"/>
              <a:ext cx="2874"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a:extLst>
                <a:ext uri="{FF2B5EF4-FFF2-40B4-BE49-F238E27FC236}">
                  <a16:creationId xmlns:a16="http://schemas.microsoft.com/office/drawing/2014/main" id="{E261C02C-4BC1-47CA-A5AB-6EF4EAE20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 y="1792"/>
              <a:ext cx="2880"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a:extLst>
              <a:ext uri="{FF2B5EF4-FFF2-40B4-BE49-F238E27FC236}">
                <a16:creationId xmlns:a16="http://schemas.microsoft.com/office/drawing/2014/main" id="{0560FCFD-BC40-4CBD-9B0C-D36567BE49D2}"/>
              </a:ext>
            </a:extLst>
          </p:cNvPr>
          <p:cNvSpPr>
            <a:spLocks noGrp="1"/>
          </p:cNvSpPr>
          <p:nvPr>
            <p:ph type="title"/>
          </p:nvPr>
        </p:nvSpPr>
        <p:spPr/>
        <p:txBody>
          <a:bodyPr/>
          <a:lstStyle/>
          <a:p>
            <a:r>
              <a:rPr lang="en-US" dirty="0"/>
              <a:t>List Operations - Search</a:t>
            </a:r>
          </a:p>
        </p:txBody>
      </p:sp>
      <p:sp>
        <p:nvSpPr>
          <p:cNvPr id="3" name="Content Placeholder 2">
            <a:extLst>
              <a:ext uri="{FF2B5EF4-FFF2-40B4-BE49-F238E27FC236}">
                <a16:creationId xmlns:a16="http://schemas.microsoft.com/office/drawing/2014/main" id="{0B258807-ECB5-4026-B5C9-4F4CD52F53AC}"/>
              </a:ext>
            </a:extLst>
          </p:cNvPr>
          <p:cNvSpPr>
            <a:spLocks noGrp="1"/>
          </p:cNvSpPr>
          <p:nvPr>
            <p:ph idx="1"/>
          </p:nvPr>
        </p:nvSpPr>
        <p:spPr/>
        <p:txBody>
          <a:bodyPr>
            <a:normAutofit/>
          </a:bodyPr>
          <a:lstStyle/>
          <a:p>
            <a:r>
              <a:rPr lang="en-US" sz="2400" dirty="0"/>
              <a:t>A doubly linked list, we can move forward or backward.</a:t>
            </a:r>
          </a:p>
          <a:p>
            <a:r>
              <a:rPr lang="en-US" sz="2400" dirty="0"/>
              <a:t>Search the value 58, as shown in the figure.</a:t>
            </a:r>
          </a:p>
          <a:p>
            <a:r>
              <a:rPr lang="en-US" sz="2400" dirty="0"/>
              <a:t>The external reference probe to iterate through the list, the target is found in the third node.</a:t>
            </a:r>
          </a:p>
          <a:p>
            <a:r>
              <a:rPr lang="en-US" sz="2400" dirty="0"/>
              <a:t>If we leave probe pointing to the third node, we can begin the next search operation where the previous search left off.</a:t>
            </a:r>
          </a:p>
          <a:p>
            <a:r>
              <a:rPr lang="en-US" sz="2400" dirty="0"/>
              <a:t>Suppose the next search is for value 37. We can compare this target value to the item currently referenced by probe and determine if the search should proceed forward or backward starting from the probe node.</a:t>
            </a:r>
          </a:p>
          <a:p>
            <a:endParaRPr lang="en-US" sz="2400" dirty="0"/>
          </a:p>
        </p:txBody>
      </p:sp>
      <p:sp>
        <p:nvSpPr>
          <p:cNvPr id="4" name="Slide Number Placeholder 3">
            <a:extLst>
              <a:ext uri="{FF2B5EF4-FFF2-40B4-BE49-F238E27FC236}">
                <a16:creationId xmlns:a16="http://schemas.microsoft.com/office/drawing/2014/main" id="{A29A604E-B857-4381-8A41-B1A30D2A5C86}"/>
              </a:ext>
            </a:extLst>
          </p:cNvPr>
          <p:cNvSpPr>
            <a:spLocks noGrp="1"/>
          </p:cNvSpPr>
          <p:nvPr>
            <p:ph type="sldNum" sz="quarter" idx="12"/>
          </p:nvPr>
        </p:nvSpPr>
        <p:spPr/>
        <p:txBody>
          <a:bodyPr/>
          <a:lstStyle/>
          <a:p>
            <a:fld id="{1AD1F45E-4937-46E5-9C1E-39BA4D08C51D}" type="slidenum">
              <a:rPr lang="en-US" smtClean="0"/>
              <a:t>7</a:t>
            </a:fld>
            <a:endParaRPr lang="en-US"/>
          </a:p>
        </p:txBody>
      </p:sp>
    </p:spTree>
    <p:extLst>
      <p:ext uri="{BB962C8B-B14F-4D97-AF65-F5344CB8AC3E}">
        <p14:creationId xmlns:p14="http://schemas.microsoft.com/office/powerpoint/2010/main" val="361408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6C1C-AC20-4814-B5D6-0AD24EC62FD2}"/>
              </a:ext>
            </a:extLst>
          </p:cNvPr>
          <p:cNvSpPr>
            <a:spLocks noGrp="1"/>
          </p:cNvSpPr>
          <p:nvPr>
            <p:ph type="title"/>
          </p:nvPr>
        </p:nvSpPr>
        <p:spPr/>
        <p:txBody>
          <a:bodyPr/>
          <a:lstStyle/>
          <a:p>
            <a:r>
              <a:rPr lang="en-US" dirty="0"/>
              <a:t>List Operations - Search</a:t>
            </a:r>
          </a:p>
        </p:txBody>
      </p:sp>
      <p:sp>
        <p:nvSpPr>
          <p:cNvPr id="3" name="Slide Number Placeholder 2">
            <a:extLst>
              <a:ext uri="{FF2B5EF4-FFF2-40B4-BE49-F238E27FC236}">
                <a16:creationId xmlns:a16="http://schemas.microsoft.com/office/drawing/2014/main" id="{B3FB5BF2-196F-47FD-8424-00BF705A8CA6}"/>
              </a:ext>
            </a:extLst>
          </p:cNvPr>
          <p:cNvSpPr>
            <a:spLocks noGrp="1"/>
          </p:cNvSpPr>
          <p:nvPr>
            <p:ph type="sldNum" sz="quarter" idx="12"/>
          </p:nvPr>
        </p:nvSpPr>
        <p:spPr/>
        <p:txBody>
          <a:bodyPr/>
          <a:lstStyle/>
          <a:p>
            <a:fld id="{1AD1F45E-4937-46E5-9C1E-39BA4D08C51D}" type="slidenum">
              <a:rPr lang="en-US" smtClean="0"/>
              <a:t>8</a:t>
            </a:fld>
            <a:endParaRPr lang="en-US"/>
          </a:p>
        </p:txBody>
      </p:sp>
      <p:grpSp>
        <p:nvGrpSpPr>
          <p:cNvPr id="6" name="Group 4">
            <a:extLst>
              <a:ext uri="{FF2B5EF4-FFF2-40B4-BE49-F238E27FC236}">
                <a16:creationId xmlns:a16="http://schemas.microsoft.com/office/drawing/2014/main" id="{CE4229FD-A994-4779-89B0-B4622B8DF3D9}"/>
              </a:ext>
            </a:extLst>
          </p:cNvPr>
          <p:cNvGrpSpPr>
            <a:grpSpLocks noChangeAspect="1"/>
          </p:cNvGrpSpPr>
          <p:nvPr/>
        </p:nvGrpSpPr>
        <p:grpSpPr bwMode="auto">
          <a:xfrm>
            <a:off x="838200" y="1666875"/>
            <a:ext cx="9371013" cy="411163"/>
            <a:chOff x="528" y="1050"/>
            <a:chExt cx="5903" cy="259"/>
          </a:xfrm>
        </p:grpSpPr>
        <p:sp>
          <p:nvSpPr>
            <p:cNvPr id="7" name="AutoShape 3">
              <a:extLst>
                <a:ext uri="{FF2B5EF4-FFF2-40B4-BE49-F238E27FC236}">
                  <a16:creationId xmlns:a16="http://schemas.microsoft.com/office/drawing/2014/main" id="{E16983A6-CAD4-44BB-A6A2-E8F71E86CC5C}"/>
                </a:ext>
              </a:extLst>
            </p:cNvPr>
            <p:cNvSpPr>
              <a:spLocks noChangeAspect="1" noChangeArrowheads="1" noTextEdit="1"/>
            </p:cNvSpPr>
            <p:nvPr/>
          </p:nvSpPr>
          <p:spPr bwMode="auto">
            <a:xfrm>
              <a:off x="528" y="1050"/>
              <a:ext cx="590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EBA2DCB6-883D-4F61-BD36-4A8609C2E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50"/>
              <a:ext cx="591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8">
            <a:extLst>
              <a:ext uri="{FF2B5EF4-FFF2-40B4-BE49-F238E27FC236}">
                <a16:creationId xmlns:a16="http://schemas.microsoft.com/office/drawing/2014/main" id="{1109A134-9D75-454E-8B13-0BA54D5B6222}"/>
              </a:ext>
            </a:extLst>
          </p:cNvPr>
          <p:cNvGrpSpPr>
            <a:grpSpLocks noChangeAspect="1"/>
          </p:cNvGrpSpPr>
          <p:nvPr/>
        </p:nvGrpSpPr>
        <p:grpSpPr bwMode="auto">
          <a:xfrm>
            <a:off x="827088" y="2038350"/>
            <a:ext cx="9342437" cy="2741613"/>
            <a:chOff x="521" y="1284"/>
            <a:chExt cx="5885" cy="1727"/>
          </a:xfrm>
        </p:grpSpPr>
        <p:sp>
          <p:nvSpPr>
            <p:cNvPr id="11" name="AutoShape 7">
              <a:extLst>
                <a:ext uri="{FF2B5EF4-FFF2-40B4-BE49-F238E27FC236}">
                  <a16:creationId xmlns:a16="http://schemas.microsoft.com/office/drawing/2014/main" id="{02B0C5B9-1A16-453C-A06A-CDD41263C39B}"/>
                </a:ext>
              </a:extLst>
            </p:cNvPr>
            <p:cNvSpPr>
              <a:spLocks noChangeAspect="1" noChangeArrowheads="1" noTextEdit="1"/>
            </p:cNvSpPr>
            <p:nvPr/>
          </p:nvSpPr>
          <p:spPr bwMode="auto">
            <a:xfrm>
              <a:off x="521" y="1284"/>
              <a:ext cx="5885" cy="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a:extLst>
                <a:ext uri="{FF2B5EF4-FFF2-40B4-BE49-F238E27FC236}">
                  <a16:creationId xmlns:a16="http://schemas.microsoft.com/office/drawing/2014/main" id="{B7F83EFC-488B-44E1-BA2A-06D70E8E9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284"/>
              <a:ext cx="5892"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0912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06C1C-AC20-4814-B5D6-0AD24EC62FD2}"/>
              </a:ext>
            </a:extLst>
          </p:cNvPr>
          <p:cNvSpPr>
            <a:spLocks noGrp="1"/>
          </p:cNvSpPr>
          <p:nvPr>
            <p:ph type="title"/>
          </p:nvPr>
        </p:nvSpPr>
        <p:spPr/>
        <p:txBody>
          <a:bodyPr/>
          <a:lstStyle/>
          <a:p>
            <a:r>
              <a:rPr lang="en-US" dirty="0"/>
              <a:t>List Operations - Search</a:t>
            </a:r>
          </a:p>
        </p:txBody>
      </p:sp>
      <p:sp>
        <p:nvSpPr>
          <p:cNvPr id="3" name="Slide Number Placeholder 2">
            <a:extLst>
              <a:ext uri="{FF2B5EF4-FFF2-40B4-BE49-F238E27FC236}">
                <a16:creationId xmlns:a16="http://schemas.microsoft.com/office/drawing/2014/main" id="{B3FB5BF2-196F-47FD-8424-00BF705A8CA6}"/>
              </a:ext>
            </a:extLst>
          </p:cNvPr>
          <p:cNvSpPr>
            <a:spLocks noGrp="1"/>
          </p:cNvSpPr>
          <p:nvPr>
            <p:ph type="sldNum" sz="quarter" idx="12"/>
          </p:nvPr>
        </p:nvSpPr>
        <p:spPr/>
        <p:txBody>
          <a:bodyPr/>
          <a:lstStyle/>
          <a:p>
            <a:fld id="{1AD1F45E-4937-46E5-9C1E-39BA4D08C51D}" type="slidenum">
              <a:rPr lang="en-US" smtClean="0"/>
              <a:t>9</a:t>
            </a:fld>
            <a:endParaRPr lang="en-US"/>
          </a:p>
        </p:txBody>
      </p:sp>
      <p:grpSp>
        <p:nvGrpSpPr>
          <p:cNvPr id="6" name="Group 4">
            <a:extLst>
              <a:ext uri="{FF2B5EF4-FFF2-40B4-BE49-F238E27FC236}">
                <a16:creationId xmlns:a16="http://schemas.microsoft.com/office/drawing/2014/main" id="{CE4229FD-A994-4779-89B0-B4622B8DF3D9}"/>
              </a:ext>
            </a:extLst>
          </p:cNvPr>
          <p:cNvGrpSpPr>
            <a:grpSpLocks noChangeAspect="1"/>
          </p:cNvGrpSpPr>
          <p:nvPr/>
        </p:nvGrpSpPr>
        <p:grpSpPr bwMode="auto">
          <a:xfrm>
            <a:off x="838200" y="1666875"/>
            <a:ext cx="9371013" cy="411163"/>
            <a:chOff x="528" y="1050"/>
            <a:chExt cx="5903" cy="259"/>
          </a:xfrm>
        </p:grpSpPr>
        <p:sp>
          <p:nvSpPr>
            <p:cNvPr id="7" name="AutoShape 3">
              <a:extLst>
                <a:ext uri="{FF2B5EF4-FFF2-40B4-BE49-F238E27FC236}">
                  <a16:creationId xmlns:a16="http://schemas.microsoft.com/office/drawing/2014/main" id="{E16983A6-CAD4-44BB-A6A2-E8F71E86CC5C}"/>
                </a:ext>
              </a:extLst>
            </p:cNvPr>
            <p:cNvSpPr>
              <a:spLocks noChangeAspect="1" noChangeArrowheads="1" noTextEdit="1"/>
            </p:cNvSpPr>
            <p:nvPr/>
          </p:nvSpPr>
          <p:spPr bwMode="auto">
            <a:xfrm>
              <a:off x="528" y="1050"/>
              <a:ext cx="590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a:extLst>
                <a:ext uri="{FF2B5EF4-FFF2-40B4-BE49-F238E27FC236}">
                  <a16:creationId xmlns:a16="http://schemas.microsoft.com/office/drawing/2014/main" id="{EBA2DCB6-883D-4F61-BD36-4A8609C2E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050"/>
              <a:ext cx="591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4">
            <a:extLst>
              <a:ext uri="{FF2B5EF4-FFF2-40B4-BE49-F238E27FC236}">
                <a16:creationId xmlns:a16="http://schemas.microsoft.com/office/drawing/2014/main" id="{1DE6C29F-C96C-4E6F-A8E0-672731A2CE5A}"/>
              </a:ext>
            </a:extLst>
          </p:cNvPr>
          <p:cNvGrpSpPr>
            <a:grpSpLocks noChangeAspect="1"/>
          </p:cNvGrpSpPr>
          <p:nvPr/>
        </p:nvGrpSpPr>
        <p:grpSpPr bwMode="auto">
          <a:xfrm>
            <a:off x="838200" y="2066925"/>
            <a:ext cx="8851710" cy="4601206"/>
            <a:chOff x="1947" y="1176"/>
            <a:chExt cx="3786" cy="1968"/>
          </a:xfrm>
        </p:grpSpPr>
        <p:sp>
          <p:nvSpPr>
            <p:cNvPr id="9" name="AutoShape 3">
              <a:extLst>
                <a:ext uri="{FF2B5EF4-FFF2-40B4-BE49-F238E27FC236}">
                  <a16:creationId xmlns:a16="http://schemas.microsoft.com/office/drawing/2014/main" id="{A66C6371-2068-4EB3-8953-3BC6F7F07B84}"/>
                </a:ext>
              </a:extLst>
            </p:cNvPr>
            <p:cNvSpPr>
              <a:spLocks noChangeAspect="1" noChangeArrowheads="1" noTextEdit="1"/>
            </p:cNvSpPr>
            <p:nvPr/>
          </p:nvSpPr>
          <p:spPr bwMode="auto">
            <a:xfrm>
              <a:off x="1947" y="1176"/>
              <a:ext cx="3786"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a:extLst>
                <a:ext uri="{FF2B5EF4-FFF2-40B4-BE49-F238E27FC236}">
                  <a16:creationId xmlns:a16="http://schemas.microsoft.com/office/drawing/2014/main" id="{D2DBA186-EFFB-4D2F-A655-90EE62D46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 y="1176"/>
              <a:ext cx="3792" cy="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84958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A_Lecture_ppt_template.potm" id="{4607FD5F-9BAF-4077-ABCF-655628B553F9}" vid="{8713B6A6-D862-4170-A280-A25BEF79CA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9DEC66FF0BE046AA8833F30C1EF9E3" ma:contentTypeVersion="2" ma:contentTypeDescription="Create a new document." ma:contentTypeScope="" ma:versionID="2cb38bb42f3a98ed64b1a2b7ee23d80d">
  <xsd:schema xmlns:xsd="http://www.w3.org/2001/XMLSchema" xmlns:xs="http://www.w3.org/2001/XMLSchema" xmlns:p="http://schemas.microsoft.com/office/2006/metadata/properties" xmlns:ns2="05bd553a-5ff0-4262-9ea3-7140608e2e27" targetNamespace="http://schemas.microsoft.com/office/2006/metadata/properties" ma:root="true" ma:fieldsID="8be209923d142a8c5b2c77de859f29da" ns2:_="">
    <xsd:import namespace="05bd553a-5ff0-4262-9ea3-7140608e2e2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bd553a-5ff0-4262-9ea3-7140608e2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2A4593-1347-4D47-BDF2-B2915E872C7B}"/>
</file>

<file path=customXml/itemProps2.xml><?xml version="1.0" encoding="utf-8"?>
<ds:datastoreItem xmlns:ds="http://schemas.openxmlformats.org/officeDocument/2006/customXml" ds:itemID="{F37F5F12-8E87-4521-926F-969AFA2C1C46}"/>
</file>

<file path=customXml/itemProps3.xml><?xml version="1.0" encoding="utf-8"?>
<ds:datastoreItem xmlns:ds="http://schemas.openxmlformats.org/officeDocument/2006/customXml" ds:itemID="{1DF0ADF7-FA17-4176-8CA9-BC120CD648AC}"/>
</file>

<file path=docProps/app.xml><?xml version="1.0" encoding="utf-8"?>
<Properties xmlns="http://schemas.openxmlformats.org/officeDocument/2006/extended-properties" xmlns:vt="http://schemas.openxmlformats.org/officeDocument/2006/docPropsVTypes">
  <Template/>
  <TotalTime>14943</TotalTime>
  <Words>2297</Words>
  <Application>Microsoft Office PowerPoint</Application>
  <PresentationFormat>Widescreen</PresentationFormat>
  <Paragraphs>147</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JetBrains Mono</vt:lpstr>
      <vt:lpstr>Office Theme</vt:lpstr>
      <vt:lpstr>Advanced Linked Lists</vt:lpstr>
      <vt:lpstr>Advanced Linked Lists</vt:lpstr>
      <vt:lpstr>Doubly Linked List</vt:lpstr>
      <vt:lpstr>Doubly Linked List</vt:lpstr>
      <vt:lpstr>List Operations - Traversal</vt:lpstr>
      <vt:lpstr>List Operations - Traversal</vt:lpstr>
      <vt:lpstr>List Operations - Search</vt:lpstr>
      <vt:lpstr>List Operations - Search</vt:lpstr>
      <vt:lpstr>List Operations - Search</vt:lpstr>
      <vt:lpstr>List Operations – Adding Node</vt:lpstr>
      <vt:lpstr>List Operations – Adding Node</vt:lpstr>
      <vt:lpstr>List Operations – Adding Node</vt:lpstr>
      <vt:lpstr>List Operations – Adding Node</vt:lpstr>
      <vt:lpstr>List Operations – Adding Node</vt:lpstr>
      <vt:lpstr>List Operations – Removing Nodes </vt:lpstr>
      <vt:lpstr>The Circular Linked List</vt:lpstr>
      <vt:lpstr>The Circular Linked List</vt:lpstr>
      <vt:lpstr>The Circular Linked List - Traversals</vt:lpstr>
      <vt:lpstr>The Circular Linked List - Traversals</vt:lpstr>
      <vt:lpstr>The Circular Linked List - Traversals</vt:lpstr>
      <vt:lpstr>The Circular Linked List - Traversals</vt:lpstr>
      <vt:lpstr>The Circular Linked List - Searching</vt:lpstr>
      <vt:lpstr>The Circular Linked List – Adding a Node</vt:lpstr>
      <vt:lpstr>The Circular Linked List – Adding a Node</vt:lpstr>
      <vt:lpstr>The Circular Linked List – Adding a Node</vt:lpstr>
      <vt:lpstr>The Circular Linked List – Adding a Node</vt:lpstr>
      <vt:lpstr>The Circular Linked List – Adding a Node</vt:lpstr>
      <vt:lpstr>The Circular Linked List – Removing a Node</vt:lpstr>
      <vt:lpstr>Multi-Linked Lists</vt:lpstr>
      <vt:lpstr>Multi-Linked Lists</vt:lpstr>
      <vt:lpstr>Multi-Linked Lists</vt:lpstr>
      <vt:lpstr>Multi-Linked Lists</vt:lpstr>
      <vt:lpstr>Multi-Linked Lists</vt:lpstr>
      <vt:lpstr>Multi-Linked Lists - Implementation</vt:lpstr>
      <vt:lpstr>Multi-Linked Lists - Implementation</vt:lpstr>
      <vt:lpstr>Multi-Linked Lists - Implementation</vt:lpstr>
      <vt:lpstr>Multi-Linked Lists - Implementation</vt:lpstr>
      <vt:lpstr>Multi-Linked Lists - Implementation</vt:lpstr>
      <vt:lpstr>Multi-Linked Lists -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Sharaf Hussain</dc:creator>
  <cp:lastModifiedBy>Sharaf Hussain</cp:lastModifiedBy>
  <cp:revision>17</cp:revision>
  <dcterms:created xsi:type="dcterms:W3CDTF">2021-11-10T09:18:07Z</dcterms:created>
  <dcterms:modified xsi:type="dcterms:W3CDTF">2023-01-03T07:24:06Z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0x0101003F9DEC66FF0BE046AA8833F30C1EF9E3</vt:lpwstr>
  </property>
</Properties>
</file>