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72" r:id="rId5"/>
    <p:sldId id="273" r:id="rId6"/>
    <p:sldId id="259" r:id="rId7"/>
    <p:sldId id="283" r:id="rId8"/>
    <p:sldId id="300" r:id="rId9"/>
    <p:sldId id="266" r:id="rId10"/>
    <p:sldId id="268"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A4E9-6675-4CAE-8ED7-0B5582F3C4CF}"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8855-2BC0-40BE-ACA6-FD7621D26DF3}" type="slidenum">
              <a:rPr lang="en-US" smtClean="0"/>
              <a:t>‹#›</a:t>
            </a:fld>
            <a:endParaRPr lang="en-US"/>
          </a:p>
        </p:txBody>
      </p:sp>
    </p:spTree>
    <p:extLst>
      <p:ext uri="{BB962C8B-B14F-4D97-AF65-F5344CB8AC3E}">
        <p14:creationId xmlns:p14="http://schemas.microsoft.com/office/powerpoint/2010/main" val="121590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86D-59FF-7B8D-3EC3-9A53E3666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E009D-0727-1742-8CD7-5A304196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9E9232-8A44-1969-6B7B-CA7268021090}"/>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9259F4C0-AA3A-018E-5601-F4686565D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59735-47C9-BD51-08E3-DDFBDB8203D4}"/>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155558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A2C1-E89E-07E7-406D-AF66FFFCC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C54419-8D54-EEDC-DDBD-7004581C9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B473D-9962-309D-74CA-457924E7FC3E}"/>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9C6A8C44-3494-690D-162B-732707C9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8C7FC-9E13-5A66-784D-3CA719E53450}"/>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296524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D45E9C-CBA5-043C-35BE-E07E7F296B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BCBFDB-A8B2-54CE-5A37-FA5C93704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ED580-CB63-55D4-92F4-3E3C8B76CE5D}"/>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3340B9E0-510D-9C82-D7F5-8EED28AEC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B5AA9-4717-756F-6BF0-B3B669C3D3BD}"/>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126937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9601874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8890945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4ABD-5154-6AB8-C5F1-56C1FB10C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E54E8-46C0-A297-E099-25C4BBA37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CE9B5-BA94-4A03-A290-2CC937CBC198}"/>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2AB1425D-1F37-6A70-396D-561FD1BBD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3103-F887-3440-0757-937D3E00BFA9}"/>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130489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6EEF-6E30-E413-6C48-808BB5284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9B3387-D70D-190D-8DF5-F7C696A25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361AA-E8EC-C8BD-49D4-8E31031D8F8B}"/>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0A79A2A5-7819-9CD1-E8DB-EF171F37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39CAF-09CD-AE2E-2E13-C577B13AF45E}"/>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155667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F747-1CFF-C4F6-3288-C043CA2F6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CEC3A-0EC0-849C-23CA-2FB7A9707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471FE-E14B-72EA-C5E3-669E6CC48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291D7-A9B3-A141-B79D-78374FFD9DDB}"/>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6" name="Footer Placeholder 5">
            <a:extLst>
              <a:ext uri="{FF2B5EF4-FFF2-40B4-BE49-F238E27FC236}">
                <a16:creationId xmlns:a16="http://schemas.microsoft.com/office/drawing/2014/main" id="{1E14ED0E-59EC-33D5-D924-6B74A3DD7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B72C4-5F5B-AD9C-75B2-9374D8AD2754}"/>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189755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2B6F-CE21-F928-5164-5A1F808E5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DCCD2-1842-6257-E572-E54AAF5E9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58D82D-F7C3-69E1-237E-6F8032618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B8E97-5474-AC4B-5BFF-D33B56A2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065BC-15EE-0F00-DD1A-E4DB0D550C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3773B-B2C5-D8E5-957D-2EC20E96EE78}"/>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8" name="Footer Placeholder 7">
            <a:extLst>
              <a:ext uri="{FF2B5EF4-FFF2-40B4-BE49-F238E27FC236}">
                <a16:creationId xmlns:a16="http://schemas.microsoft.com/office/drawing/2014/main" id="{6CBE37E5-AE64-6D07-5753-C61F92B64F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CA02D-B82D-2C46-8C78-9941D9A4F6CE}"/>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322161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921A-73E5-3022-EEC1-FAC7F69EF0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9CB7D-4798-D869-EFD8-B80E21BD6901}"/>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4" name="Footer Placeholder 3">
            <a:extLst>
              <a:ext uri="{FF2B5EF4-FFF2-40B4-BE49-F238E27FC236}">
                <a16:creationId xmlns:a16="http://schemas.microsoft.com/office/drawing/2014/main" id="{A06DC23A-0344-D769-B8D9-B79F33CB2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6F51C-BFB1-B3E3-3563-32FF3904032D}"/>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374111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5C400-D6E6-3DDE-9C91-1C32462524D2}"/>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3" name="Footer Placeholder 2">
            <a:extLst>
              <a:ext uri="{FF2B5EF4-FFF2-40B4-BE49-F238E27FC236}">
                <a16:creationId xmlns:a16="http://schemas.microsoft.com/office/drawing/2014/main" id="{AFB28E11-57E1-8B26-5FD0-4EBF4FBFB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4C5FAA-AC7D-6C89-7728-E92A50AEAB3D}"/>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400606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EF48-14B1-C410-28E6-0612C826E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C19C5A-7A80-A91F-3C55-0D6685BA9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63C07-220B-D30C-4FD8-7E4013136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047B3-B034-2446-33D7-D1C1DE170C85}"/>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6" name="Footer Placeholder 5">
            <a:extLst>
              <a:ext uri="{FF2B5EF4-FFF2-40B4-BE49-F238E27FC236}">
                <a16:creationId xmlns:a16="http://schemas.microsoft.com/office/drawing/2014/main" id="{AC30DF8F-E78F-303A-0889-7F84E5364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3716E-1164-0664-7454-BD0B2C29980F}"/>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338632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E40E-6153-887F-9163-96AF5188C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021B7-660D-674B-9B25-C14C9546B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7196C0-EDB1-8EBB-10FD-E4FC4B67F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D65FB7-C0F6-E5C7-D4D3-269FF03A457B}"/>
              </a:ext>
            </a:extLst>
          </p:cNvPr>
          <p:cNvSpPr>
            <a:spLocks noGrp="1"/>
          </p:cNvSpPr>
          <p:nvPr>
            <p:ph type="dt" sz="half" idx="10"/>
          </p:nvPr>
        </p:nvSpPr>
        <p:spPr/>
        <p:txBody>
          <a:bodyPr/>
          <a:lstStyle/>
          <a:p>
            <a:fld id="{DF5D6ED8-2E3A-42CF-AD9E-65C50728CC3B}" type="datetimeFigureOut">
              <a:rPr lang="en-US" smtClean="0"/>
              <a:t>10/5/2022</a:t>
            </a:fld>
            <a:endParaRPr lang="en-US"/>
          </a:p>
        </p:txBody>
      </p:sp>
      <p:sp>
        <p:nvSpPr>
          <p:cNvPr id="6" name="Footer Placeholder 5">
            <a:extLst>
              <a:ext uri="{FF2B5EF4-FFF2-40B4-BE49-F238E27FC236}">
                <a16:creationId xmlns:a16="http://schemas.microsoft.com/office/drawing/2014/main" id="{ABFD4EBD-E9C5-9BE5-B695-528B1595B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412E5-35AD-FEF5-B5AE-DB8488A9C4FD}"/>
              </a:ext>
            </a:extLst>
          </p:cNvPr>
          <p:cNvSpPr>
            <a:spLocks noGrp="1"/>
          </p:cNvSpPr>
          <p:nvPr>
            <p:ph type="sldNum" sz="quarter" idx="12"/>
          </p:nvPr>
        </p:nvSpPr>
        <p:spPr/>
        <p:txBody>
          <a:bodyPr/>
          <a:lstStyle/>
          <a:p>
            <a:fld id="{4A728DCA-DAE9-41C1-8DD8-485B72B834DA}" type="slidenum">
              <a:rPr lang="en-US" smtClean="0"/>
              <a:t>‹#›</a:t>
            </a:fld>
            <a:endParaRPr lang="en-US"/>
          </a:p>
        </p:txBody>
      </p:sp>
    </p:spTree>
    <p:extLst>
      <p:ext uri="{BB962C8B-B14F-4D97-AF65-F5344CB8AC3E}">
        <p14:creationId xmlns:p14="http://schemas.microsoft.com/office/powerpoint/2010/main" val="27618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35E7A-0387-F7FA-1F7E-E2BB67BA4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1AA65-16FE-D0E2-8064-DB72F1001F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F8F73-64F5-F170-82BA-6F8D62A2C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D6ED8-2E3A-42CF-AD9E-65C50728CC3B}" type="datetimeFigureOut">
              <a:rPr lang="en-US" smtClean="0"/>
              <a:t>10/5/2022</a:t>
            </a:fld>
            <a:endParaRPr lang="en-US"/>
          </a:p>
        </p:txBody>
      </p:sp>
      <p:sp>
        <p:nvSpPr>
          <p:cNvPr id="5" name="Footer Placeholder 4">
            <a:extLst>
              <a:ext uri="{FF2B5EF4-FFF2-40B4-BE49-F238E27FC236}">
                <a16:creationId xmlns:a16="http://schemas.microsoft.com/office/drawing/2014/main" id="{9608DD36-AFD4-EFEA-5276-CDDBEA39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6B22F-DFD9-F57E-3F65-8DFB0FF6DA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28DCA-DAE9-41C1-8DD8-485B72B834DA}" type="slidenum">
              <a:rPr lang="en-US" smtClean="0"/>
              <a:t>‹#›</a:t>
            </a:fld>
            <a:endParaRPr lang="en-US"/>
          </a:p>
        </p:txBody>
      </p:sp>
    </p:spTree>
    <p:extLst>
      <p:ext uri="{BB962C8B-B14F-4D97-AF65-F5344CB8AC3E}">
        <p14:creationId xmlns:p14="http://schemas.microsoft.com/office/powerpoint/2010/main" val="122208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emejon.io/wp-content/uploads/2022/06/sha-3-theta-d-function-visualized.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hemejon.io/wp-content/uploads/2022/06/sha-3-theta-xor-function-visualized.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hemejon.io/wp-content/uploads/2021/12/sha-3-pi-function-visualized.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hemejon.io/wp-content/uploads/2021/12/sha-3-chi-function-visualized.png?w=74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hemejon.io/wp-content/uploads/2021/12/sha-3-iota-function-visualized.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hemejon.io/sha-3-explained/#sponge-constru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xilinx.github.io/Vitis_Libraries/security/2019.2/_images/internal_structure_of_sha3.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19225" y="1598613"/>
            <a:ext cx="9144000" cy="2387600"/>
          </a:xfrm>
        </p:spPr>
        <p:style>
          <a:lnRef idx="2">
            <a:schemeClr val="dk1"/>
          </a:lnRef>
          <a:fillRef idx="1">
            <a:schemeClr val="lt1"/>
          </a:fillRef>
          <a:effectRef idx="0">
            <a:schemeClr val="dk1"/>
          </a:effectRef>
          <a:fontRef idx="minor">
            <a:schemeClr val="dk1"/>
          </a:fontRef>
        </p:style>
        <p:txBody>
          <a:bodyPr/>
          <a:lstStyle/>
          <a:p>
            <a:r>
              <a:rPr lang="en-US" b="1" dirty="0"/>
              <a:t>SHA Algorithm</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016E0B-7CEE-E988-EF7C-AD8B330C35D3}"/>
              </a:ext>
            </a:extLst>
          </p:cNvPr>
          <p:cNvSpPr txBox="1"/>
          <p:nvPr/>
        </p:nvSpPr>
        <p:spPr>
          <a:xfrm>
            <a:off x="2143125" y="1962150"/>
            <a:ext cx="7524750" cy="3893374"/>
          </a:xfrm>
          <a:prstGeom prst="rect">
            <a:avLst/>
          </a:prstGeom>
          <a:noFill/>
        </p:spPr>
        <p:txBody>
          <a:bodyPr wrap="square" rtlCol="0">
            <a:spAutoFit/>
          </a:bodyPr>
          <a:lstStyle/>
          <a:p>
            <a:pPr marL="285750" indent="-285750">
              <a:buFont typeface="Arial" panose="020B0604020202020204" pitchFamily="34" charset="0"/>
              <a:buChar char="•"/>
            </a:pPr>
            <a:r>
              <a:rPr lang="en-US" sz="1900" b="1" dirty="0"/>
              <a:t>First round: October 2008 to summer 2009 </a:t>
            </a:r>
          </a:p>
          <a:p>
            <a:pPr marL="742950" lvl="1" indent="-285750">
              <a:buFont typeface="Arial" panose="020B0604020202020204" pitchFamily="34" charset="0"/>
              <a:buChar char="•"/>
            </a:pPr>
            <a:r>
              <a:rPr lang="en-US" sz="1900" dirty="0"/>
              <a:t>64 submissions, 51 accepted </a:t>
            </a:r>
          </a:p>
          <a:p>
            <a:pPr marL="742950" lvl="1" indent="-285750">
              <a:buFont typeface="Arial" panose="020B0604020202020204" pitchFamily="34" charset="0"/>
              <a:buChar char="•"/>
            </a:pPr>
            <a:r>
              <a:rPr lang="en-US" sz="1900" dirty="0"/>
              <a:t>37 presented at 1st SHA-3 candidate conf. in Leuven, February 2009 </a:t>
            </a:r>
          </a:p>
          <a:p>
            <a:pPr marL="742950" lvl="1" indent="-285750">
              <a:buFont typeface="Arial" panose="020B0604020202020204" pitchFamily="34" charset="0"/>
              <a:buChar char="•"/>
            </a:pPr>
            <a:r>
              <a:rPr lang="en-US" sz="1900" dirty="0"/>
              <a:t>many broken by cryptanalysis </a:t>
            </a:r>
          </a:p>
          <a:p>
            <a:pPr marL="742950" lvl="1" indent="-285750">
              <a:buFont typeface="Arial" panose="020B0604020202020204" pitchFamily="34" charset="0"/>
              <a:buChar char="•"/>
            </a:pPr>
            <a:r>
              <a:rPr lang="en-US" sz="1900" dirty="0"/>
              <a:t>NIST narrowed down to 14 semi-finalists.</a:t>
            </a:r>
          </a:p>
          <a:p>
            <a:pPr marL="285750" indent="-285750">
              <a:buFont typeface="Arial" panose="020B0604020202020204" pitchFamily="34" charset="0"/>
              <a:buChar char="•"/>
            </a:pPr>
            <a:r>
              <a:rPr lang="en-US" sz="1900" b="1" dirty="0"/>
              <a:t>Second round: summer 2009 to autumn 2010 </a:t>
            </a:r>
          </a:p>
          <a:p>
            <a:pPr marL="742950" lvl="1" indent="-285750">
              <a:buFont typeface="Arial" panose="020B0604020202020204" pitchFamily="34" charset="0"/>
              <a:buChar char="•"/>
            </a:pPr>
            <a:r>
              <a:rPr lang="en-US" sz="1900" dirty="0"/>
              <a:t>analysis presented at 2nd SHA-3 conf. in Santa Barbara, August 2010</a:t>
            </a:r>
          </a:p>
          <a:p>
            <a:pPr marL="742950" lvl="1" indent="-285750">
              <a:buFont typeface="Arial" panose="020B0604020202020204" pitchFamily="34" charset="0"/>
              <a:buChar char="•"/>
            </a:pPr>
            <a:r>
              <a:rPr lang="en-US" sz="1900" dirty="0"/>
              <a:t>NIST narrowed down to 5 finalists. </a:t>
            </a:r>
          </a:p>
          <a:p>
            <a:pPr marL="285750" indent="-285750">
              <a:buFont typeface="Arial" panose="020B0604020202020204" pitchFamily="34" charset="0"/>
              <a:buChar char="•"/>
            </a:pPr>
            <a:r>
              <a:rPr lang="en-US" sz="1900" b="1" dirty="0"/>
              <a:t>Third round: autumn 2010 to October 2012 </a:t>
            </a:r>
          </a:p>
          <a:p>
            <a:pPr marL="742950" lvl="1" indent="-285750">
              <a:buFont typeface="Arial" panose="020B0604020202020204" pitchFamily="34" charset="0"/>
              <a:buChar char="•"/>
            </a:pPr>
            <a:r>
              <a:rPr lang="en-US" sz="1900" dirty="0"/>
              <a:t>analysis presented at 3rd SHA-3 conf. in Washington, March 2012. </a:t>
            </a:r>
          </a:p>
          <a:p>
            <a:pPr marL="285750" indent="-285750">
              <a:buFont typeface="Arial" panose="020B0604020202020204" pitchFamily="34" charset="0"/>
              <a:buChar char="•"/>
            </a:pPr>
            <a:r>
              <a:rPr lang="en-US" sz="1900" dirty="0"/>
              <a:t>October 2, 2012: NIST announces Keccak as SHA-3 winner</a:t>
            </a:r>
          </a:p>
        </p:txBody>
      </p:sp>
      <p:sp>
        <p:nvSpPr>
          <p:cNvPr id="11" name="Rectangle 10">
            <a:extLst>
              <a:ext uri="{FF2B5EF4-FFF2-40B4-BE49-F238E27FC236}">
                <a16:creationId xmlns:a16="http://schemas.microsoft.com/office/drawing/2014/main" id="{ADB8BAF5-5ADB-0442-670B-7D117FD1BD5B}"/>
              </a:ext>
            </a:extLst>
          </p:cNvPr>
          <p:cNvSpPr/>
          <p:nvPr/>
        </p:nvSpPr>
        <p:spPr>
          <a:xfrm>
            <a:off x="2755674" y="276820"/>
            <a:ext cx="5594801" cy="923330"/>
          </a:xfrm>
          <a:prstGeom prst="rect">
            <a:avLst/>
          </a:prstGeom>
          <a:solidFill>
            <a:srgbClr val="E5DACF"/>
          </a:solidFill>
          <a:scene3d>
            <a:camera prst="orthographicFront"/>
            <a:lightRig rig="threePt" dir="t"/>
          </a:scene3d>
          <a:sp3d>
            <a:bevelT w="165100" prst="coolSlant"/>
          </a:sp3d>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SHA-3 Competition</a:t>
            </a:r>
          </a:p>
        </p:txBody>
      </p:sp>
    </p:spTree>
    <p:extLst>
      <p:ext uri="{BB962C8B-B14F-4D97-AF65-F5344CB8AC3E}">
        <p14:creationId xmlns:p14="http://schemas.microsoft.com/office/powerpoint/2010/main" val="274892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1A7D46-531C-ADA1-7752-8A7F30F3692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38BB33F8-75F8-520C-9ABF-E0A6EEE9982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1EB1746-E326-58B3-5784-919090A44F90}"/>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6" name="Title 5">
            <a:extLst>
              <a:ext uri="{FF2B5EF4-FFF2-40B4-BE49-F238E27FC236}">
                <a16:creationId xmlns:a16="http://schemas.microsoft.com/office/drawing/2014/main" id="{0F0E195B-E82F-C537-47C0-D0B17630DDDD}"/>
              </a:ext>
            </a:extLst>
          </p:cNvPr>
          <p:cNvSpPr>
            <a:spLocks noGrp="1"/>
          </p:cNvSpPr>
          <p:nvPr>
            <p:ph type="title" idx="4294967295"/>
          </p:nvPr>
        </p:nvSpPr>
        <p:spPr>
          <a:xfrm>
            <a:off x="3330152" y="189777"/>
            <a:ext cx="6772275" cy="565150"/>
          </a:xfrm>
        </p:spPr>
        <p:txBody>
          <a:bodyPr>
            <a:normAutofit fontScale="90000"/>
          </a:bodyPr>
          <a:lstStyle/>
          <a:p>
            <a:r>
              <a:rPr lang="en-US" dirty="0"/>
              <a:t>Sponge Construction</a:t>
            </a:r>
          </a:p>
        </p:txBody>
      </p:sp>
      <p:pic>
        <p:nvPicPr>
          <p:cNvPr id="8" name="Picture 7">
            <a:extLst>
              <a:ext uri="{FF2B5EF4-FFF2-40B4-BE49-F238E27FC236}">
                <a16:creationId xmlns:a16="http://schemas.microsoft.com/office/drawing/2014/main" id="{886BE2F5-A494-43CD-8F05-E5235042FC5D}"/>
              </a:ext>
            </a:extLst>
          </p:cNvPr>
          <p:cNvPicPr>
            <a:picLocks noChangeAspect="1"/>
          </p:cNvPicPr>
          <p:nvPr/>
        </p:nvPicPr>
        <p:blipFill rotWithShape="1">
          <a:blip r:embed="rId2">
            <a:alphaModFix amt="70000"/>
            <a:duotone>
              <a:prstClr val="black"/>
              <a:srgbClr val="D9C3A5">
                <a:tint val="50000"/>
                <a:satMod val="180000"/>
              </a:srgbClr>
            </a:duotone>
            <a:extLst>
              <a:ext uri="{BEBA8EAE-BF5A-486C-A8C5-ECC9F3942E4B}">
                <a14:imgProps xmlns:a14="http://schemas.microsoft.com/office/drawing/2010/main">
                  <a14:imgLayer r:embed="rId3">
                    <a14:imgEffect>
                      <a14:brightnessContrast contrast="40000"/>
                    </a14:imgEffect>
                  </a14:imgLayer>
                </a14:imgProps>
              </a:ext>
            </a:extLst>
          </a:blip>
          <a:srcRect l="46953" t="42917" r="25313" b="32361"/>
          <a:stretch/>
        </p:blipFill>
        <p:spPr>
          <a:xfrm>
            <a:off x="2259755" y="933450"/>
            <a:ext cx="7189046" cy="3604651"/>
          </a:xfrm>
          <a:prstGeom prst="rect">
            <a:avLst/>
          </a:prstGeom>
        </p:spPr>
      </p:pic>
      <p:sp>
        <p:nvSpPr>
          <p:cNvPr id="9" name="TextBox 8">
            <a:extLst>
              <a:ext uri="{FF2B5EF4-FFF2-40B4-BE49-F238E27FC236}">
                <a16:creationId xmlns:a16="http://schemas.microsoft.com/office/drawing/2014/main" id="{761E2D30-1894-ED52-4EB5-80E82536FFF4}"/>
              </a:ext>
            </a:extLst>
          </p:cNvPr>
          <p:cNvSpPr txBox="1"/>
          <p:nvPr/>
        </p:nvSpPr>
        <p:spPr>
          <a:xfrm>
            <a:off x="2259755" y="4716624"/>
            <a:ext cx="8913070" cy="1569660"/>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t>Generalizes hash function: extendable output function (XOF).</a:t>
            </a:r>
          </a:p>
          <a:p>
            <a:pPr marL="285750" indent="-285750">
              <a:buFont typeface="Wingdings" panose="05000000000000000000" pitchFamily="2" charset="2"/>
              <a:buChar char="q"/>
            </a:pPr>
            <a:r>
              <a:rPr lang="en-US" sz="2400" b="1" dirty="0"/>
              <a:t>Calls a b-bit permutation f, with b = r + c </a:t>
            </a:r>
          </a:p>
          <a:p>
            <a:pPr marL="742950" lvl="1" indent="-285750">
              <a:buFont typeface="Wingdings" panose="05000000000000000000" pitchFamily="2" charset="2"/>
              <a:buChar char="§"/>
            </a:pPr>
            <a:r>
              <a:rPr lang="en-US" sz="2400" b="1" dirty="0"/>
              <a:t>r bits of rate </a:t>
            </a:r>
          </a:p>
          <a:p>
            <a:pPr marL="742950" lvl="1" indent="-285750">
              <a:buFont typeface="Wingdings" panose="05000000000000000000" pitchFamily="2" charset="2"/>
              <a:buChar char="§"/>
            </a:pPr>
            <a:r>
              <a:rPr lang="en-US" sz="2400" b="1" dirty="0"/>
              <a:t>c bits of capacity (security parameter)</a:t>
            </a:r>
          </a:p>
        </p:txBody>
      </p:sp>
    </p:spTree>
    <p:extLst>
      <p:ext uri="{BB962C8B-B14F-4D97-AF65-F5344CB8AC3E}">
        <p14:creationId xmlns:p14="http://schemas.microsoft.com/office/powerpoint/2010/main" val="351340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4F464-39EE-C49D-60C2-AD1A5370F823}"/>
              </a:ext>
            </a:extLst>
          </p:cNvPr>
          <p:cNvSpPr>
            <a:spLocks noGrp="1"/>
          </p:cNvSpPr>
          <p:nvPr>
            <p:ph idx="1"/>
          </p:nvPr>
        </p:nvSpPr>
        <p:spPr>
          <a:xfrm>
            <a:off x="0" y="762000"/>
            <a:ext cx="11139679" cy="4352925"/>
          </a:xfrm>
        </p:spPr>
        <p:txBody>
          <a:bodyPr>
            <a:normAutofit/>
          </a:bodyPr>
          <a:lstStyle/>
          <a:p>
            <a:pPr algn="l" fontAlgn="base">
              <a:buFont typeface="+mj-lt"/>
              <a:buAutoNum type="arabicPeriod"/>
            </a:pPr>
            <a:r>
              <a:rPr lang="en-US" sz="2000" b="0" i="0" dirty="0">
                <a:solidFill>
                  <a:srgbClr val="444444"/>
                </a:solidFill>
                <a:effectLst/>
                <a:latin typeface="system-ui"/>
              </a:rPr>
              <a:t>Breaking the input data to be hashed into r-bit sized chunks, in SHA-3’s case the </a:t>
            </a:r>
            <a:r>
              <a:rPr lang="en-US" sz="2000" b="0" i="0" dirty="0" err="1">
                <a:solidFill>
                  <a:srgbClr val="444444"/>
                </a:solidFill>
                <a:effectLst/>
                <a:latin typeface="system-ui"/>
              </a:rPr>
              <a:t>rate+capacity</a:t>
            </a:r>
            <a:r>
              <a:rPr lang="en-US" sz="2000" b="0" i="0" dirty="0">
                <a:solidFill>
                  <a:srgbClr val="444444"/>
                </a:solidFill>
                <a:effectLst/>
                <a:latin typeface="system-ui"/>
              </a:rPr>
              <a:t> bits sum up to 1600 bits.</a:t>
            </a:r>
          </a:p>
          <a:p>
            <a:pPr algn="l" fontAlgn="base">
              <a:buFont typeface="+mj-lt"/>
              <a:buAutoNum type="arabicPeriod"/>
            </a:pPr>
            <a:r>
              <a:rPr lang="en-US" sz="2000" b="0" i="0" dirty="0">
                <a:solidFill>
                  <a:srgbClr val="444444"/>
                </a:solidFill>
                <a:effectLst/>
                <a:latin typeface="system-ui"/>
              </a:rPr>
              <a:t>The first input rate and capacity are all zeros and are XORed with the first rate block r</a:t>
            </a:r>
            <a:r>
              <a:rPr lang="en-US" sz="2000" b="0" i="0" baseline="-25000" dirty="0">
                <a:solidFill>
                  <a:srgbClr val="444444"/>
                </a:solidFill>
                <a:effectLst/>
                <a:latin typeface="system-ui"/>
              </a:rPr>
              <a:t>1</a:t>
            </a:r>
            <a:endParaRPr lang="en-US" sz="2000" b="0" i="0" dirty="0">
              <a:solidFill>
                <a:srgbClr val="444444"/>
              </a:solidFill>
              <a:effectLst/>
              <a:latin typeface="system-ui"/>
            </a:endParaRPr>
          </a:p>
          <a:p>
            <a:pPr algn="l" fontAlgn="base">
              <a:buFont typeface="+mj-lt"/>
              <a:buAutoNum type="arabicPeriod"/>
            </a:pPr>
            <a:r>
              <a:rPr lang="en-US" sz="2000" b="0" i="0" dirty="0">
                <a:solidFill>
                  <a:srgbClr val="444444"/>
                </a:solidFill>
                <a:effectLst/>
                <a:latin typeface="system-ui"/>
              </a:rPr>
              <a:t>The combined rate and capacity block is put through a function, usually of multiple rounds.</a:t>
            </a:r>
          </a:p>
          <a:p>
            <a:pPr algn="l" fontAlgn="base">
              <a:buFont typeface="+mj-lt"/>
              <a:buAutoNum type="arabicPeriod"/>
            </a:pPr>
            <a:r>
              <a:rPr lang="en-US" sz="2000" b="0" i="0" dirty="0">
                <a:solidFill>
                  <a:srgbClr val="444444"/>
                </a:solidFill>
                <a:effectLst/>
                <a:latin typeface="system-ui"/>
              </a:rPr>
              <a:t>The first r-bits of the function are rate and the remaining c-bits capacity.</a:t>
            </a:r>
          </a:p>
          <a:p>
            <a:pPr algn="l" fontAlgn="base">
              <a:buFont typeface="+mj-lt"/>
              <a:buAutoNum type="arabicPeriod"/>
            </a:pPr>
            <a:r>
              <a:rPr lang="en-US" sz="2000" b="0" i="0" dirty="0">
                <a:solidFill>
                  <a:srgbClr val="444444"/>
                </a:solidFill>
                <a:effectLst/>
                <a:latin typeface="system-ui"/>
              </a:rPr>
              <a:t>The above r-bits are XORed with r</a:t>
            </a:r>
            <a:r>
              <a:rPr lang="en-US" sz="2000" b="0" i="0" baseline="-25000" dirty="0">
                <a:solidFill>
                  <a:srgbClr val="444444"/>
                </a:solidFill>
                <a:effectLst/>
                <a:latin typeface="system-ui"/>
              </a:rPr>
              <a:t>2</a:t>
            </a:r>
            <a:r>
              <a:rPr lang="en-US" sz="2000" b="0" i="0" dirty="0">
                <a:solidFill>
                  <a:srgbClr val="444444"/>
                </a:solidFill>
                <a:effectLst/>
                <a:latin typeface="system-ui"/>
              </a:rPr>
              <a:t> and fed into another function</a:t>
            </a:r>
          </a:p>
          <a:p>
            <a:pPr algn="l" fontAlgn="base">
              <a:buFont typeface="+mj-lt"/>
              <a:buAutoNum type="arabicPeriod"/>
            </a:pPr>
            <a:r>
              <a:rPr lang="en-US" sz="2000" b="0" i="0" dirty="0">
                <a:solidFill>
                  <a:srgbClr val="444444"/>
                </a:solidFill>
                <a:effectLst/>
                <a:latin typeface="system-ui"/>
              </a:rPr>
              <a:t>This is done until there are no left over data blocks.</a:t>
            </a:r>
          </a:p>
          <a:p>
            <a:pPr algn="l" fontAlgn="base">
              <a:buFont typeface="+mj-lt"/>
              <a:buAutoNum type="arabicPeriod"/>
            </a:pPr>
            <a:r>
              <a:rPr lang="en-US" sz="2000" b="0" i="0" dirty="0">
                <a:solidFill>
                  <a:srgbClr val="444444"/>
                </a:solidFill>
                <a:effectLst/>
                <a:latin typeface="system-ui"/>
              </a:rPr>
              <a:t>On the last data block, the hash is taken from r-bits output of the function.</a:t>
            </a:r>
          </a:p>
          <a:p>
            <a:pPr algn="l" fontAlgn="base">
              <a:buFont typeface="+mj-lt"/>
              <a:buAutoNum type="arabicPeriod"/>
            </a:pPr>
            <a:r>
              <a:rPr lang="en-US" sz="2000" b="0" i="0" dirty="0">
                <a:solidFill>
                  <a:srgbClr val="444444"/>
                </a:solidFill>
                <a:effectLst/>
                <a:latin typeface="system-ui"/>
              </a:rPr>
              <a:t>If more bits are needed the above rate and capacity are fed through the function without </a:t>
            </a:r>
            <a:r>
              <a:rPr lang="en-US" sz="2000" b="0" i="0" dirty="0" err="1">
                <a:solidFill>
                  <a:srgbClr val="444444"/>
                </a:solidFill>
                <a:effectLst/>
                <a:latin typeface="system-ui"/>
              </a:rPr>
              <a:t>inputing</a:t>
            </a:r>
            <a:r>
              <a:rPr lang="en-US" sz="2000" b="0" i="0" dirty="0">
                <a:solidFill>
                  <a:srgbClr val="444444"/>
                </a:solidFill>
                <a:effectLst/>
                <a:latin typeface="system-ui"/>
              </a:rPr>
              <a:t> any additional data.</a:t>
            </a:r>
          </a:p>
          <a:p>
            <a:endParaRPr lang="en-US" sz="2600" dirty="0">
              <a:solidFill>
                <a:srgbClr val="232629"/>
              </a:solidFill>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DB93B43-84B7-9AA6-56CB-7B465F421C1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946B4E7-7A2A-6E08-62F7-1919AC80C66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F83063-2B2F-4A2E-6978-EEA111213BED}"/>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86248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044C-67AA-7D2A-BE36-97C390E1E668}"/>
              </a:ext>
            </a:extLst>
          </p:cNvPr>
          <p:cNvSpPr>
            <a:spLocks noGrp="1"/>
          </p:cNvSpPr>
          <p:nvPr>
            <p:ph type="title"/>
          </p:nvPr>
        </p:nvSpPr>
        <p:spPr>
          <a:xfrm>
            <a:off x="576072" y="171450"/>
            <a:ext cx="4567428" cy="1428750"/>
          </a:xfrm>
        </p:spPr>
        <p:txBody>
          <a:bodyPr/>
          <a:lstStyle/>
          <a:p>
            <a:r>
              <a:rPr lang="en-US" b="1" i="0" dirty="0">
                <a:solidFill>
                  <a:srgbClr val="222222"/>
                </a:solidFill>
                <a:effectLst/>
                <a:latin typeface="system-ui"/>
              </a:rPr>
              <a:t>Padding</a:t>
            </a:r>
            <a:br>
              <a:rPr lang="en-US" b="1" i="0" dirty="0">
                <a:solidFill>
                  <a:srgbClr val="222222"/>
                </a:solidFill>
                <a:effectLst/>
                <a:latin typeface="system-ui"/>
              </a:rPr>
            </a:br>
            <a:endParaRPr lang="en-US" dirty="0"/>
          </a:p>
        </p:txBody>
      </p:sp>
      <p:sp>
        <p:nvSpPr>
          <p:cNvPr id="3" name="Content Placeholder 2">
            <a:extLst>
              <a:ext uri="{FF2B5EF4-FFF2-40B4-BE49-F238E27FC236}">
                <a16:creationId xmlns:a16="http://schemas.microsoft.com/office/drawing/2014/main" id="{98775834-CA51-EFD1-EBC7-FB6A15535D01}"/>
              </a:ext>
            </a:extLst>
          </p:cNvPr>
          <p:cNvSpPr>
            <a:spLocks noGrp="1"/>
          </p:cNvSpPr>
          <p:nvPr>
            <p:ph idx="1"/>
          </p:nvPr>
        </p:nvSpPr>
        <p:spPr>
          <a:xfrm>
            <a:off x="365759" y="1025652"/>
            <a:ext cx="11321415" cy="2231898"/>
          </a:xfrm>
        </p:spPr>
        <p:txBody>
          <a:bodyPr/>
          <a:lstStyle/>
          <a:p>
            <a:pPr marL="0" indent="0">
              <a:buNone/>
            </a:pPr>
            <a:r>
              <a:rPr lang="en-US" b="0" i="0" dirty="0">
                <a:solidFill>
                  <a:srgbClr val="444444"/>
                </a:solidFill>
                <a:effectLst/>
                <a:latin typeface="system-ui"/>
              </a:rPr>
              <a:t>Since data is rarely perfectly divided into an equal number of blocks perfectly, SHA-3 must pad the input data to be perfectly divisible by r-bits. This padding is done by adding a 1 bit, then filling in with zero or more 0’s and then ending with a 1 bit. The two cases for input padding are described below.</a:t>
            </a:r>
            <a:endParaRPr lang="en-US" dirty="0"/>
          </a:p>
        </p:txBody>
      </p:sp>
      <p:sp>
        <p:nvSpPr>
          <p:cNvPr id="4" name="Date Placeholder 3">
            <a:extLst>
              <a:ext uri="{FF2B5EF4-FFF2-40B4-BE49-F238E27FC236}">
                <a16:creationId xmlns:a16="http://schemas.microsoft.com/office/drawing/2014/main" id="{F9AC71E1-69F9-C376-9C0D-29DF424DA48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C4A0097-2CC5-00C4-50DD-FED5362A824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5EB3683-0B8E-E26E-0B75-EDDC19F78E29}"/>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6146" name="Picture 2">
            <a:extLst>
              <a:ext uri="{FF2B5EF4-FFF2-40B4-BE49-F238E27FC236}">
                <a16:creationId xmlns:a16="http://schemas.microsoft.com/office/drawing/2014/main" id="{F11B37F9-21A9-5B08-B006-3FD1C439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440" y="2841510"/>
            <a:ext cx="7818120" cy="299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8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D772-58DD-0146-DC20-29A944C8CF77}"/>
              </a:ext>
            </a:extLst>
          </p:cNvPr>
          <p:cNvSpPr>
            <a:spLocks noGrp="1"/>
          </p:cNvSpPr>
          <p:nvPr>
            <p:ph type="title"/>
          </p:nvPr>
        </p:nvSpPr>
        <p:spPr>
          <a:xfrm>
            <a:off x="671322" y="523876"/>
            <a:ext cx="6596253" cy="771524"/>
          </a:xfrm>
        </p:spPr>
        <p:txBody>
          <a:bodyPr>
            <a:normAutofit fontScale="90000"/>
          </a:bodyPr>
          <a:lstStyle/>
          <a:p>
            <a:pPr algn="ctr"/>
            <a:r>
              <a:rPr lang="en-US" b="1" i="0" dirty="0">
                <a:solidFill>
                  <a:srgbClr val="222222"/>
                </a:solidFill>
                <a:effectLst/>
                <a:latin typeface="system-ui"/>
              </a:rPr>
              <a:t>The Keccak Function</a:t>
            </a:r>
            <a:br>
              <a:rPr lang="en-US" b="1" i="0" dirty="0">
                <a:solidFill>
                  <a:srgbClr val="222222"/>
                </a:solidFill>
                <a:effectLst/>
                <a:latin typeface="system-ui"/>
              </a:rPr>
            </a:br>
            <a:endParaRPr lang="en-US" dirty="0"/>
          </a:p>
        </p:txBody>
      </p:sp>
      <p:sp>
        <p:nvSpPr>
          <p:cNvPr id="3" name="Content Placeholder 2">
            <a:extLst>
              <a:ext uri="{FF2B5EF4-FFF2-40B4-BE49-F238E27FC236}">
                <a16:creationId xmlns:a16="http://schemas.microsoft.com/office/drawing/2014/main" id="{A524A332-D5B3-9662-3CFF-DCFA48628DDC}"/>
              </a:ext>
            </a:extLst>
          </p:cNvPr>
          <p:cNvSpPr>
            <a:spLocks noGrp="1"/>
          </p:cNvSpPr>
          <p:nvPr>
            <p:ph idx="1"/>
          </p:nvPr>
        </p:nvSpPr>
        <p:spPr>
          <a:xfrm>
            <a:off x="411860" y="1031939"/>
            <a:ext cx="11399139" cy="1654111"/>
          </a:xfrm>
        </p:spPr>
        <p:txBody>
          <a:bodyPr/>
          <a:lstStyle/>
          <a:p>
            <a:r>
              <a:rPr lang="en-US" b="0" i="0" dirty="0">
                <a:solidFill>
                  <a:srgbClr val="444444"/>
                </a:solidFill>
                <a:effectLst/>
                <a:latin typeface="system-ui"/>
              </a:rPr>
              <a:t>The Keccak function is the heart of SHA-3, this function is the function block in the above diagram, it uses XOR, AND </a:t>
            </a:r>
            <a:r>
              <a:rPr lang="en-US" b="0" i="0" dirty="0" err="1">
                <a:solidFill>
                  <a:srgbClr val="444444"/>
                </a:solidFill>
                <a:effectLst/>
                <a:latin typeface="system-ui"/>
              </a:rPr>
              <a:t>and</a:t>
            </a:r>
            <a:r>
              <a:rPr lang="en-US" b="0" i="0" dirty="0">
                <a:solidFill>
                  <a:srgbClr val="444444"/>
                </a:solidFill>
                <a:effectLst/>
                <a:latin typeface="system-ui"/>
              </a:rPr>
              <a:t> NOT operations which translate into easy implementation in both software and hardware scenarios.</a:t>
            </a:r>
            <a:endParaRPr lang="en-US" dirty="0"/>
          </a:p>
        </p:txBody>
      </p:sp>
      <p:sp>
        <p:nvSpPr>
          <p:cNvPr id="4" name="Date Placeholder 3">
            <a:extLst>
              <a:ext uri="{FF2B5EF4-FFF2-40B4-BE49-F238E27FC236}">
                <a16:creationId xmlns:a16="http://schemas.microsoft.com/office/drawing/2014/main" id="{C08D4E00-EBE6-0750-FE0D-E039B2C52B2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B5FA0F9-E10C-2830-8EE1-C9BC83D6AC7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6BBC68D-B8CD-05F7-B52E-C58079D29EFB}"/>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7170" name="Picture 2">
            <a:extLst>
              <a:ext uri="{FF2B5EF4-FFF2-40B4-BE49-F238E27FC236}">
                <a16:creationId xmlns:a16="http://schemas.microsoft.com/office/drawing/2014/main" id="{3DD7F4DF-3B89-1E1D-8341-5F9A2D62E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9" y="2191424"/>
            <a:ext cx="6596253" cy="39610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81365C-EDB1-1C63-DC8C-8687C7F67D85}"/>
              </a:ext>
            </a:extLst>
          </p:cNvPr>
          <p:cNvSpPr txBox="1"/>
          <p:nvPr/>
        </p:nvSpPr>
        <p:spPr>
          <a:xfrm>
            <a:off x="6470375" y="4121152"/>
            <a:ext cx="5544842" cy="2031325"/>
          </a:xfrm>
          <a:prstGeom prst="rect">
            <a:avLst/>
          </a:prstGeom>
          <a:noFill/>
        </p:spPr>
        <p:txBody>
          <a:bodyPr wrap="square" rtlCol="0">
            <a:spAutoFit/>
          </a:bodyPr>
          <a:lstStyle/>
          <a:p>
            <a:pPr algn="l" fontAlgn="base"/>
            <a:r>
              <a:rPr lang="en-US" b="0" i="0" dirty="0">
                <a:solidFill>
                  <a:srgbClr val="444444"/>
                </a:solidFill>
                <a:effectLst/>
                <a:latin typeface="system-ui"/>
              </a:rPr>
              <a:t>∈ – Element of, means that it is a part of the next set of numbers</a:t>
            </a:r>
          </a:p>
          <a:p>
            <a:pPr algn="l" fontAlgn="base"/>
            <a:r>
              <a:rPr lang="en-US" b="0" i="0" dirty="0">
                <a:solidFill>
                  <a:srgbClr val="444444"/>
                </a:solidFill>
                <a:effectLst/>
                <a:latin typeface="system-ui"/>
              </a:rPr>
              <a:t>ℤ – Represents the family of Integers</a:t>
            </a:r>
          </a:p>
          <a:p>
            <a:pPr algn="l" fontAlgn="base"/>
            <a:r>
              <a:rPr lang="en-US" b="0" i="0" dirty="0">
                <a:solidFill>
                  <a:srgbClr val="444444"/>
                </a:solidFill>
                <a:effectLst/>
                <a:latin typeface="system-ui"/>
              </a:rPr>
              <a:t>b – number of bits the function takes</a:t>
            </a:r>
          </a:p>
          <a:p>
            <a:pPr algn="l" fontAlgn="base"/>
            <a:r>
              <a:rPr lang="en-US" b="0" i="0" dirty="0">
                <a:solidFill>
                  <a:srgbClr val="444444"/>
                </a:solidFill>
                <a:effectLst/>
                <a:latin typeface="system-ui"/>
              </a:rPr>
              <a:t>ℓ – is any integer from 0 to 6, the main SHA-3 implementation uses a ℓ value of 6.</a:t>
            </a:r>
          </a:p>
          <a:p>
            <a:endParaRPr lang="en-US" dirty="0"/>
          </a:p>
        </p:txBody>
      </p:sp>
    </p:spTree>
    <p:extLst>
      <p:ext uri="{BB962C8B-B14F-4D97-AF65-F5344CB8AC3E}">
        <p14:creationId xmlns:p14="http://schemas.microsoft.com/office/powerpoint/2010/main" val="304102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3F7C-0490-2464-81B0-F8DF5F55D3CA}"/>
              </a:ext>
            </a:extLst>
          </p:cNvPr>
          <p:cNvSpPr>
            <a:spLocks noGrp="1"/>
          </p:cNvSpPr>
          <p:nvPr>
            <p:ph type="title"/>
          </p:nvPr>
        </p:nvSpPr>
        <p:spPr>
          <a:xfrm>
            <a:off x="576072" y="539496"/>
            <a:ext cx="10515600" cy="676656"/>
          </a:xfrm>
        </p:spPr>
        <p:txBody>
          <a:bodyPr>
            <a:normAutofit fontScale="90000"/>
          </a:bodyPr>
          <a:lstStyle/>
          <a:p>
            <a:r>
              <a:rPr lang="en-US" b="1" i="0" dirty="0">
                <a:solidFill>
                  <a:srgbClr val="222222"/>
                </a:solidFill>
                <a:effectLst/>
                <a:latin typeface="system-ui"/>
              </a:rPr>
              <a:t>The Block Transformation</a:t>
            </a:r>
            <a:br>
              <a:rPr lang="en-US" b="1" i="0" dirty="0">
                <a:solidFill>
                  <a:srgbClr val="222222"/>
                </a:solidFill>
                <a:effectLst/>
                <a:latin typeface="system-ui"/>
              </a:rPr>
            </a:br>
            <a:endParaRPr lang="en-US" dirty="0"/>
          </a:p>
        </p:txBody>
      </p:sp>
      <p:sp>
        <p:nvSpPr>
          <p:cNvPr id="3" name="Content Placeholder 2">
            <a:extLst>
              <a:ext uri="{FF2B5EF4-FFF2-40B4-BE49-F238E27FC236}">
                <a16:creationId xmlns:a16="http://schemas.microsoft.com/office/drawing/2014/main" id="{0F63286C-528A-96BB-A302-E6D51B1CA36D}"/>
              </a:ext>
            </a:extLst>
          </p:cNvPr>
          <p:cNvSpPr>
            <a:spLocks noGrp="1"/>
          </p:cNvSpPr>
          <p:nvPr>
            <p:ph idx="1"/>
          </p:nvPr>
        </p:nvSpPr>
        <p:spPr>
          <a:xfrm>
            <a:off x="15903" y="997490"/>
            <a:ext cx="11682454" cy="2431509"/>
          </a:xfrm>
        </p:spPr>
        <p:txBody>
          <a:bodyPr/>
          <a:lstStyle/>
          <a:p>
            <a:r>
              <a:rPr lang="en-US" b="0" i="0" dirty="0">
                <a:solidFill>
                  <a:srgbClr val="444444"/>
                </a:solidFill>
                <a:effectLst/>
                <a:latin typeface="system-ui"/>
              </a:rPr>
              <a:t>The block transformation, which is represented as the block labeled function in the above sponge function diagram is broken up in to 5 steps that are done a number of rounds.</a:t>
            </a:r>
          </a:p>
          <a:p>
            <a:r>
              <a:rPr lang="en-US" dirty="0">
                <a:solidFill>
                  <a:srgbClr val="444444"/>
                </a:solidFill>
                <a:latin typeface="system-ui"/>
              </a:rPr>
              <a:t>In SHA-3 we have 24 rounds.</a:t>
            </a:r>
            <a:endParaRPr lang="en-US" b="0" i="0" dirty="0">
              <a:solidFill>
                <a:srgbClr val="444444"/>
              </a:solidFill>
              <a:effectLst/>
              <a:latin typeface="system-ui"/>
            </a:endParaRPr>
          </a:p>
          <a:p>
            <a:endParaRPr lang="en-US" b="0" i="0" dirty="0">
              <a:solidFill>
                <a:srgbClr val="444444"/>
              </a:solidFill>
              <a:effectLst/>
              <a:latin typeface="system-ui"/>
            </a:endParaRPr>
          </a:p>
          <a:p>
            <a:endParaRPr lang="en-US" dirty="0"/>
          </a:p>
        </p:txBody>
      </p:sp>
      <p:sp>
        <p:nvSpPr>
          <p:cNvPr id="4" name="Date Placeholder 3">
            <a:extLst>
              <a:ext uri="{FF2B5EF4-FFF2-40B4-BE49-F238E27FC236}">
                <a16:creationId xmlns:a16="http://schemas.microsoft.com/office/drawing/2014/main" id="{4F9A9775-82BF-B937-AF60-5EA4C5B34AB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EB34FCE-E758-ED42-2910-C8C31D6FA4F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5582852-4843-D451-6AAC-92490452BE87}"/>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8196" name="Picture 4">
            <a:extLst>
              <a:ext uri="{FF2B5EF4-FFF2-40B4-BE49-F238E27FC236}">
                <a16:creationId xmlns:a16="http://schemas.microsoft.com/office/drawing/2014/main" id="{7782CD25-C8B1-5619-AD38-189383E25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872" y="3429000"/>
            <a:ext cx="7435455" cy="248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53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7A77-FC9B-864D-46D0-06C64B35DB7F}"/>
              </a:ext>
            </a:extLst>
          </p:cNvPr>
          <p:cNvSpPr>
            <a:spLocks noGrp="1"/>
          </p:cNvSpPr>
          <p:nvPr>
            <p:ph type="title"/>
          </p:nvPr>
        </p:nvSpPr>
        <p:spPr>
          <a:xfrm>
            <a:off x="416433" y="334709"/>
            <a:ext cx="2745868" cy="2903791"/>
          </a:xfrm>
        </p:spPr>
        <p:txBody>
          <a:bodyPr>
            <a:normAutofit/>
          </a:bodyPr>
          <a:lstStyle/>
          <a:p>
            <a:pPr fontAlgn="base"/>
            <a:r>
              <a:rPr lang="en-US" sz="2800" b="0" i="0" dirty="0">
                <a:solidFill>
                  <a:srgbClr val="444444"/>
                </a:solidFill>
                <a:effectLst/>
                <a:latin typeface="system-ui"/>
              </a:rPr>
              <a:t>The 5 steps are:</a:t>
            </a:r>
            <a:br>
              <a:rPr lang="en-US" sz="2800" b="0" i="0" dirty="0">
                <a:solidFill>
                  <a:srgbClr val="444444"/>
                </a:solidFill>
                <a:effectLst/>
                <a:latin typeface="system-ui"/>
              </a:rPr>
            </a:br>
            <a:r>
              <a:rPr lang="el-GR" sz="2800" b="1" i="1" dirty="0">
                <a:solidFill>
                  <a:srgbClr val="444444"/>
                </a:solidFill>
                <a:effectLst/>
                <a:latin typeface="system-ui"/>
              </a:rPr>
              <a:t>θ</a:t>
            </a:r>
            <a:r>
              <a:rPr lang="el-GR" sz="2800" b="0" i="0" dirty="0">
                <a:solidFill>
                  <a:srgbClr val="444444"/>
                </a:solidFill>
                <a:effectLst/>
                <a:latin typeface="system-ui"/>
              </a:rPr>
              <a:t> (</a:t>
            </a:r>
            <a:r>
              <a:rPr lang="en-US" sz="2800" b="0" i="0" dirty="0">
                <a:solidFill>
                  <a:srgbClr val="444444"/>
                </a:solidFill>
                <a:effectLst/>
                <a:latin typeface="system-ui"/>
              </a:rPr>
              <a:t>theta)</a:t>
            </a:r>
            <a:br>
              <a:rPr lang="en-US" sz="2800" b="0" i="0" dirty="0">
                <a:solidFill>
                  <a:srgbClr val="444444"/>
                </a:solidFill>
                <a:effectLst/>
                <a:latin typeface="system-ui"/>
              </a:rPr>
            </a:br>
            <a:r>
              <a:rPr lang="el-GR" sz="2800" b="1" i="1" dirty="0">
                <a:solidFill>
                  <a:srgbClr val="444444"/>
                </a:solidFill>
                <a:effectLst/>
                <a:latin typeface="system-ui"/>
              </a:rPr>
              <a:t>ρ</a:t>
            </a:r>
            <a:r>
              <a:rPr lang="el-GR" sz="2800" b="0" i="0" dirty="0">
                <a:solidFill>
                  <a:srgbClr val="444444"/>
                </a:solidFill>
                <a:effectLst/>
                <a:latin typeface="system-ui"/>
              </a:rPr>
              <a:t> (</a:t>
            </a:r>
            <a:r>
              <a:rPr lang="en-US" sz="2800" b="0" i="0" dirty="0">
                <a:solidFill>
                  <a:srgbClr val="444444"/>
                </a:solidFill>
                <a:effectLst/>
                <a:latin typeface="system-ui"/>
              </a:rPr>
              <a:t>rho)</a:t>
            </a:r>
            <a:br>
              <a:rPr lang="en-US" sz="2800" b="0" i="0" dirty="0">
                <a:solidFill>
                  <a:srgbClr val="444444"/>
                </a:solidFill>
                <a:effectLst/>
                <a:latin typeface="system-ui"/>
              </a:rPr>
            </a:br>
            <a:r>
              <a:rPr lang="el-GR" sz="2800" b="1" i="1" dirty="0">
                <a:solidFill>
                  <a:srgbClr val="444444"/>
                </a:solidFill>
                <a:effectLst/>
                <a:latin typeface="system-ui"/>
              </a:rPr>
              <a:t>π</a:t>
            </a:r>
            <a:r>
              <a:rPr lang="el-GR" sz="2800" b="1" i="0" dirty="0">
                <a:solidFill>
                  <a:srgbClr val="444444"/>
                </a:solidFill>
                <a:effectLst/>
                <a:latin typeface="system-ui"/>
              </a:rPr>
              <a:t> </a:t>
            </a:r>
            <a:r>
              <a:rPr lang="el-GR" sz="2800" b="0" i="0" dirty="0">
                <a:solidFill>
                  <a:srgbClr val="444444"/>
                </a:solidFill>
                <a:effectLst/>
                <a:latin typeface="system-ui"/>
              </a:rPr>
              <a:t>(</a:t>
            </a:r>
            <a:r>
              <a:rPr lang="en-US" sz="2800" b="0" i="0" dirty="0">
                <a:solidFill>
                  <a:srgbClr val="444444"/>
                </a:solidFill>
                <a:effectLst/>
                <a:latin typeface="system-ui"/>
              </a:rPr>
              <a:t>pi)</a:t>
            </a:r>
            <a:br>
              <a:rPr lang="en-US" sz="2800" b="0" i="0" dirty="0">
                <a:solidFill>
                  <a:srgbClr val="444444"/>
                </a:solidFill>
                <a:effectLst/>
                <a:latin typeface="system-ui"/>
              </a:rPr>
            </a:br>
            <a:r>
              <a:rPr lang="el-GR" sz="2800" b="1" i="1" dirty="0">
                <a:solidFill>
                  <a:srgbClr val="444444"/>
                </a:solidFill>
                <a:effectLst/>
                <a:latin typeface="system-ui"/>
              </a:rPr>
              <a:t>χ</a:t>
            </a:r>
            <a:r>
              <a:rPr lang="el-GR" sz="2800" b="1" i="0" dirty="0">
                <a:solidFill>
                  <a:srgbClr val="444444"/>
                </a:solidFill>
                <a:effectLst/>
                <a:latin typeface="system-ui"/>
              </a:rPr>
              <a:t> </a:t>
            </a:r>
            <a:r>
              <a:rPr lang="el-GR" sz="2800" b="0" i="0" dirty="0">
                <a:solidFill>
                  <a:srgbClr val="444444"/>
                </a:solidFill>
                <a:effectLst/>
                <a:latin typeface="system-ui"/>
              </a:rPr>
              <a:t>(</a:t>
            </a:r>
            <a:r>
              <a:rPr lang="en-US" sz="2800" b="0" i="0" dirty="0">
                <a:solidFill>
                  <a:srgbClr val="444444"/>
                </a:solidFill>
                <a:effectLst/>
                <a:latin typeface="system-ui"/>
              </a:rPr>
              <a:t>chi)</a:t>
            </a:r>
            <a:br>
              <a:rPr lang="en-US" sz="2800" b="0" i="0" dirty="0">
                <a:solidFill>
                  <a:srgbClr val="444444"/>
                </a:solidFill>
                <a:effectLst/>
                <a:latin typeface="system-ui"/>
              </a:rPr>
            </a:br>
            <a:r>
              <a:rPr lang="el-GR" sz="2800" b="1" i="1" dirty="0">
                <a:solidFill>
                  <a:srgbClr val="444444"/>
                </a:solidFill>
                <a:effectLst/>
                <a:latin typeface="system-ui"/>
              </a:rPr>
              <a:t>ι</a:t>
            </a:r>
            <a:r>
              <a:rPr lang="el-GR" sz="2800" b="0" i="0" dirty="0">
                <a:solidFill>
                  <a:srgbClr val="444444"/>
                </a:solidFill>
                <a:effectLst/>
                <a:latin typeface="system-ui"/>
              </a:rPr>
              <a:t> (</a:t>
            </a:r>
            <a:r>
              <a:rPr lang="en-US" sz="2800" b="0" i="0" dirty="0">
                <a:solidFill>
                  <a:srgbClr val="444444"/>
                </a:solidFill>
                <a:effectLst/>
                <a:latin typeface="system-ui"/>
              </a:rPr>
              <a:t>iota)</a:t>
            </a:r>
            <a:br>
              <a:rPr lang="en-US" sz="2800" b="0" i="0" dirty="0">
                <a:solidFill>
                  <a:srgbClr val="444444"/>
                </a:solidFill>
                <a:effectLst/>
                <a:latin typeface="system-ui"/>
              </a:rPr>
            </a:br>
            <a:endParaRPr lang="en-US" sz="2800" dirty="0"/>
          </a:p>
        </p:txBody>
      </p:sp>
      <p:sp>
        <p:nvSpPr>
          <p:cNvPr id="3" name="Content Placeholder 2">
            <a:extLst>
              <a:ext uri="{FF2B5EF4-FFF2-40B4-BE49-F238E27FC236}">
                <a16:creationId xmlns:a16="http://schemas.microsoft.com/office/drawing/2014/main" id="{CC633A4E-C436-862E-0E35-9A20D9E64415}"/>
              </a:ext>
            </a:extLst>
          </p:cNvPr>
          <p:cNvSpPr>
            <a:spLocks noGrp="1"/>
          </p:cNvSpPr>
          <p:nvPr>
            <p:ph idx="1"/>
          </p:nvPr>
        </p:nvSpPr>
        <p:spPr>
          <a:xfrm>
            <a:off x="3438526" y="334709"/>
            <a:ext cx="8496300" cy="2132266"/>
          </a:xfrm>
        </p:spPr>
        <p:txBody>
          <a:bodyPr>
            <a:normAutofit fontScale="85000" lnSpcReduction="20000"/>
          </a:bodyPr>
          <a:lstStyle/>
          <a:p>
            <a:pPr algn="l" fontAlgn="base"/>
            <a:r>
              <a:rPr lang="en-US" b="1" i="0" dirty="0">
                <a:solidFill>
                  <a:srgbClr val="222222"/>
                </a:solidFill>
                <a:effectLst/>
                <a:latin typeface="system-ui"/>
              </a:rPr>
              <a:t>The </a:t>
            </a:r>
            <a:r>
              <a:rPr lang="en-US" b="1" i="1" dirty="0">
                <a:solidFill>
                  <a:srgbClr val="222222"/>
                </a:solidFill>
                <a:effectLst/>
                <a:latin typeface="system-ui"/>
              </a:rPr>
              <a:t>θ</a:t>
            </a:r>
            <a:r>
              <a:rPr lang="en-US" b="1" i="0" dirty="0">
                <a:solidFill>
                  <a:srgbClr val="222222"/>
                </a:solidFill>
                <a:effectLst/>
                <a:latin typeface="system-ui"/>
              </a:rPr>
              <a:t> (theta) Step</a:t>
            </a:r>
          </a:p>
          <a:p>
            <a:pPr marL="0" indent="0" algn="l" fontAlgn="base">
              <a:buNone/>
            </a:pPr>
            <a:r>
              <a:rPr lang="en-US" b="0" i="0" dirty="0">
                <a:solidFill>
                  <a:srgbClr val="444444"/>
                </a:solidFill>
                <a:effectLst/>
                <a:latin typeface="system-ui"/>
              </a:rPr>
              <a:t>The </a:t>
            </a:r>
            <a:r>
              <a:rPr lang="en-US" b="1" i="1" dirty="0">
                <a:solidFill>
                  <a:srgbClr val="444444"/>
                </a:solidFill>
                <a:effectLst/>
                <a:latin typeface="system-ui"/>
              </a:rPr>
              <a:t>θ</a:t>
            </a:r>
            <a:r>
              <a:rPr lang="en-US" b="0" i="0" dirty="0">
                <a:solidFill>
                  <a:srgbClr val="444444"/>
                </a:solidFill>
                <a:effectLst/>
                <a:latin typeface="system-ui"/>
              </a:rPr>
              <a:t> step consists of two separate functions, the C function and the D function.</a:t>
            </a:r>
          </a:p>
          <a:p>
            <a:pPr algn="l" fontAlgn="base"/>
            <a:r>
              <a:rPr lang="en-US" b="1" i="1" dirty="0">
                <a:solidFill>
                  <a:srgbClr val="222222"/>
                </a:solidFill>
                <a:effectLst/>
                <a:latin typeface="system-ui"/>
              </a:rPr>
              <a:t>θ</a:t>
            </a:r>
            <a:r>
              <a:rPr lang="en-US" b="1" i="0" dirty="0">
                <a:solidFill>
                  <a:srgbClr val="222222"/>
                </a:solidFill>
                <a:effectLst/>
                <a:latin typeface="system-ui"/>
              </a:rPr>
              <a:t> C Function</a:t>
            </a:r>
          </a:p>
          <a:p>
            <a:pPr marL="0" indent="0" algn="l" fontAlgn="base">
              <a:buNone/>
            </a:pPr>
            <a:r>
              <a:rPr lang="en-US" b="0" i="0" dirty="0">
                <a:solidFill>
                  <a:srgbClr val="444444"/>
                </a:solidFill>
                <a:effectLst/>
                <a:latin typeface="system-ui"/>
              </a:rPr>
              <a:t>The C function is probably one of the easiest to grasp conceptually. It consists of 4 stages of consecutive </a:t>
            </a:r>
            <a:r>
              <a:rPr lang="en-US" b="1" i="0" dirty="0">
                <a:solidFill>
                  <a:srgbClr val="444444"/>
                </a:solidFill>
                <a:effectLst/>
                <a:latin typeface="system-ui"/>
              </a:rPr>
              <a:t>XOR</a:t>
            </a:r>
            <a:r>
              <a:rPr lang="en-US" b="0" i="0" dirty="0">
                <a:solidFill>
                  <a:srgbClr val="444444"/>
                </a:solidFill>
                <a:effectLst/>
                <a:latin typeface="system-ui"/>
              </a:rPr>
              <a:t> calculations.</a:t>
            </a:r>
          </a:p>
          <a:p>
            <a:pPr fontAlgn="base"/>
            <a:endParaRPr lang="en-US" b="0" i="0" dirty="0">
              <a:solidFill>
                <a:srgbClr val="444444"/>
              </a:solidFill>
              <a:effectLst/>
              <a:latin typeface="system-ui"/>
            </a:endParaRPr>
          </a:p>
          <a:p>
            <a:endParaRPr lang="en-US" dirty="0"/>
          </a:p>
        </p:txBody>
      </p:sp>
      <p:sp>
        <p:nvSpPr>
          <p:cNvPr id="4" name="Date Placeholder 3">
            <a:extLst>
              <a:ext uri="{FF2B5EF4-FFF2-40B4-BE49-F238E27FC236}">
                <a16:creationId xmlns:a16="http://schemas.microsoft.com/office/drawing/2014/main" id="{15EB0101-19C3-D731-E2F4-06F99FBC089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30358E-CAD1-2677-FFED-AED6B4FD2A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0E76C9D-1CA0-316A-548E-3BAB6BC73BAD}"/>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9218" name="Picture 2">
            <a:extLst>
              <a:ext uri="{FF2B5EF4-FFF2-40B4-BE49-F238E27FC236}">
                <a16:creationId xmlns:a16="http://schemas.microsoft.com/office/drawing/2014/main" id="{039DADAB-E4BC-B869-7F90-12FE58FC5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42" y="2466975"/>
            <a:ext cx="5830300" cy="414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9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3D7C1-BAB4-0DD2-3DE3-5EF9545982CE}"/>
              </a:ext>
            </a:extLst>
          </p:cNvPr>
          <p:cNvSpPr>
            <a:spLocks noGrp="1"/>
          </p:cNvSpPr>
          <p:nvPr>
            <p:ph idx="1"/>
          </p:nvPr>
        </p:nvSpPr>
        <p:spPr>
          <a:xfrm>
            <a:off x="0" y="112928"/>
            <a:ext cx="5531231" cy="6192621"/>
          </a:xfrm>
        </p:spPr>
        <p:txBody>
          <a:bodyPr>
            <a:normAutofit fontScale="77500" lnSpcReduction="20000"/>
          </a:bodyPr>
          <a:lstStyle/>
          <a:p>
            <a:pPr algn="l" fontAlgn="base"/>
            <a:r>
              <a:rPr lang="en-US" b="1" i="1" dirty="0">
                <a:solidFill>
                  <a:srgbClr val="222222"/>
                </a:solidFill>
                <a:effectLst/>
                <a:latin typeface="system-ui"/>
              </a:rPr>
              <a:t>θ</a:t>
            </a:r>
            <a:r>
              <a:rPr lang="en-US" b="1" i="0" dirty="0">
                <a:solidFill>
                  <a:srgbClr val="222222"/>
                </a:solidFill>
                <a:effectLst/>
                <a:latin typeface="system-ui"/>
              </a:rPr>
              <a:t> D Function</a:t>
            </a:r>
          </a:p>
          <a:p>
            <a:pPr algn="l" fontAlgn="base"/>
            <a:r>
              <a:rPr lang="en-US" b="0" i="0" dirty="0">
                <a:solidFill>
                  <a:srgbClr val="444444"/>
                </a:solidFill>
                <a:effectLst/>
                <a:latin typeface="system-ui"/>
              </a:rPr>
              <a:t>The D function introduces cross slice diffusion via the right bitwise rotation with respect to z. It takes two offset C function outputs and </a:t>
            </a:r>
            <a:r>
              <a:rPr lang="en-US" b="1" i="0" dirty="0">
                <a:solidFill>
                  <a:srgbClr val="444444"/>
                </a:solidFill>
                <a:effectLst/>
                <a:latin typeface="system-ui"/>
              </a:rPr>
              <a:t>XOR’s</a:t>
            </a:r>
            <a:r>
              <a:rPr lang="en-US" b="0" i="0" dirty="0">
                <a:solidFill>
                  <a:srgbClr val="444444"/>
                </a:solidFill>
                <a:effectLst/>
                <a:latin typeface="system-ui"/>
              </a:rPr>
              <a:t> them together.</a:t>
            </a:r>
          </a:p>
          <a:p>
            <a:pPr algn="l" fontAlgn="base"/>
            <a:r>
              <a:rPr lang="en-US" b="0" i="0" dirty="0">
                <a:solidFill>
                  <a:srgbClr val="444444"/>
                </a:solidFill>
                <a:effectLst/>
                <a:latin typeface="system-ui"/>
              </a:rPr>
              <a:t>For D[0], you can see that it does not use C[0], it actually uses the x+1 and x-1 offset of </a:t>
            </a:r>
            <a:r>
              <a:rPr lang="en-US" b="0" i="0" dirty="0" err="1">
                <a:solidFill>
                  <a:srgbClr val="444444"/>
                </a:solidFill>
                <a:effectLst/>
                <a:latin typeface="system-ui"/>
              </a:rPr>
              <a:t>of</a:t>
            </a:r>
            <a:r>
              <a:rPr lang="en-US" b="0" i="0" dirty="0">
                <a:solidFill>
                  <a:srgbClr val="444444"/>
                </a:solidFill>
                <a:effectLst/>
                <a:latin typeface="system-ui"/>
              </a:rPr>
              <a:t> C[0]. This provides diffusion across the x-direction.</a:t>
            </a:r>
          </a:p>
          <a:p>
            <a:pPr algn="l" fontAlgn="base"/>
            <a:r>
              <a:rPr lang="en-US" b="0" i="0" dirty="0">
                <a:solidFill>
                  <a:srgbClr val="444444"/>
                </a:solidFill>
                <a:effectLst/>
                <a:latin typeface="system-ui"/>
              </a:rPr>
              <a:t>The second argument to the D function offsets z by one position, while you can just do z-1 when calculating an individual bit, when you calculate an entire lane we can represent this z offset as a right-rotation. This provides diffusion across the z-direction.</a:t>
            </a:r>
          </a:p>
          <a:p>
            <a:pPr algn="l" fontAlgn="base"/>
            <a:r>
              <a:rPr lang="en-US" b="0" i="0" dirty="0">
                <a:solidFill>
                  <a:srgbClr val="444444"/>
                </a:solidFill>
                <a:effectLst/>
                <a:latin typeface="system-ui"/>
              </a:rPr>
              <a:t>The final step is to </a:t>
            </a:r>
            <a:r>
              <a:rPr lang="en-US" b="1" i="0" dirty="0">
                <a:solidFill>
                  <a:srgbClr val="444444"/>
                </a:solidFill>
                <a:effectLst/>
                <a:latin typeface="system-ui"/>
              </a:rPr>
              <a:t>XOR </a:t>
            </a:r>
            <a:r>
              <a:rPr lang="en-US" b="0" i="0" dirty="0">
                <a:solidFill>
                  <a:srgbClr val="444444"/>
                </a:solidFill>
                <a:effectLst/>
                <a:latin typeface="system-ui"/>
              </a:rPr>
              <a:t>both arguments together, giving you D[0] the lane representation of the D function output for x=0. The mapping per bit is broken down for D[0] to show mapping per bit.</a:t>
            </a:r>
          </a:p>
          <a:p>
            <a:pPr algn="l" fontAlgn="base"/>
            <a:endParaRPr lang="en-US" b="0" i="0" dirty="0">
              <a:solidFill>
                <a:srgbClr val="444444"/>
              </a:solidFill>
              <a:effectLst/>
              <a:latin typeface="system-ui"/>
            </a:endParaRPr>
          </a:p>
          <a:p>
            <a:pPr marL="0" indent="0">
              <a:buNone/>
            </a:pPr>
            <a:endParaRPr lang="en-US" dirty="0"/>
          </a:p>
        </p:txBody>
      </p:sp>
      <p:sp>
        <p:nvSpPr>
          <p:cNvPr id="4" name="Date Placeholder 3">
            <a:extLst>
              <a:ext uri="{FF2B5EF4-FFF2-40B4-BE49-F238E27FC236}">
                <a16:creationId xmlns:a16="http://schemas.microsoft.com/office/drawing/2014/main" id="{DC72D881-93CA-025B-307E-0306EF7AEA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1457927-F42E-8E0C-1AB8-4166E849279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504E98-D987-1EF7-CF97-12AB3AA01D67}"/>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1026" name="Picture 2">
            <a:hlinkClick r:id="rId2"/>
            <a:extLst>
              <a:ext uri="{FF2B5EF4-FFF2-40B4-BE49-F238E27FC236}">
                <a16:creationId xmlns:a16="http://schemas.microsoft.com/office/drawing/2014/main" id="{4842F799-5947-E2E6-2D77-62F553BD9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230" y="1234364"/>
            <a:ext cx="6788189" cy="491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62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6053-0C77-B7A6-ACE6-DDC1E9CB84AF}"/>
              </a:ext>
            </a:extLst>
          </p:cNvPr>
          <p:cNvSpPr>
            <a:spLocks noGrp="1"/>
          </p:cNvSpPr>
          <p:nvPr>
            <p:ph type="title"/>
          </p:nvPr>
        </p:nvSpPr>
        <p:spPr/>
        <p:txBody>
          <a:bodyPr>
            <a:normAutofit fontScale="90000"/>
          </a:bodyPr>
          <a:lstStyle/>
          <a:p>
            <a:pPr fontAlgn="base"/>
            <a:r>
              <a:rPr lang="en-US" sz="2400" b="1" i="1" dirty="0">
                <a:solidFill>
                  <a:srgbClr val="222222"/>
                </a:solidFill>
                <a:effectLst/>
                <a:latin typeface="system-ui"/>
              </a:rPr>
              <a:t>θ</a:t>
            </a:r>
            <a:r>
              <a:rPr lang="en-US" sz="2400" b="1" i="0" dirty="0">
                <a:solidFill>
                  <a:srgbClr val="222222"/>
                </a:solidFill>
                <a:effectLst/>
                <a:latin typeface="system-ui"/>
              </a:rPr>
              <a:t> Output</a:t>
            </a:r>
            <a:br>
              <a:rPr lang="en-US" sz="2400" b="1" i="0" dirty="0">
                <a:solidFill>
                  <a:srgbClr val="222222"/>
                </a:solidFill>
                <a:effectLst/>
                <a:latin typeface="system-ui"/>
              </a:rPr>
            </a:br>
            <a:r>
              <a:rPr lang="en-US" sz="2400" b="0" i="0" dirty="0">
                <a:solidFill>
                  <a:srgbClr val="444444"/>
                </a:solidFill>
                <a:effectLst/>
                <a:latin typeface="system-ui"/>
              </a:rPr>
              <a:t>The output of the theta function is the </a:t>
            </a:r>
            <a:r>
              <a:rPr lang="en-US" sz="2400" b="1" i="0" dirty="0">
                <a:solidFill>
                  <a:srgbClr val="444444"/>
                </a:solidFill>
                <a:effectLst/>
                <a:latin typeface="system-ui"/>
              </a:rPr>
              <a:t>XORed</a:t>
            </a:r>
            <a:r>
              <a:rPr lang="en-US" sz="2400" b="0" i="0" dirty="0">
                <a:solidFill>
                  <a:srgbClr val="444444"/>
                </a:solidFill>
                <a:effectLst/>
                <a:latin typeface="system-ui"/>
              </a:rPr>
              <a:t> result of the initial state array A and the output of the D function.</a:t>
            </a:r>
            <a:br>
              <a:rPr lang="en-US" b="0" i="0" dirty="0">
                <a:solidFill>
                  <a:srgbClr val="444444"/>
                </a:solidFill>
                <a:effectLst/>
                <a:latin typeface="system-ui"/>
              </a:rPr>
            </a:br>
            <a:endParaRPr lang="en-US" dirty="0"/>
          </a:p>
        </p:txBody>
      </p:sp>
      <p:pic>
        <p:nvPicPr>
          <p:cNvPr id="2050" name="Picture 2">
            <a:hlinkClick r:id="rId2"/>
            <a:extLst>
              <a:ext uri="{FF2B5EF4-FFF2-40B4-BE49-F238E27FC236}">
                <a16:creationId xmlns:a16="http://schemas.microsoft.com/office/drawing/2014/main" id="{FF47396E-C623-6EC6-D582-02F45A8C1C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70798" y="1825625"/>
            <a:ext cx="665040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FBDDAFF-1A7F-69A1-86A3-E7B69190B67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A9416D-71EC-58A0-DAAC-0D2EAE12B04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F25CD3E-0D26-3B60-E512-647C81D2E045}"/>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63221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05F6-9699-7F99-5127-ED9D84745B45}"/>
              </a:ext>
            </a:extLst>
          </p:cNvPr>
          <p:cNvSpPr>
            <a:spLocks noGrp="1"/>
          </p:cNvSpPr>
          <p:nvPr>
            <p:ph type="title"/>
          </p:nvPr>
        </p:nvSpPr>
        <p:spPr>
          <a:xfrm>
            <a:off x="576071" y="704088"/>
            <a:ext cx="10692003" cy="676656"/>
          </a:xfrm>
        </p:spPr>
        <p:txBody>
          <a:bodyPr>
            <a:normAutofit fontScale="90000"/>
          </a:bodyPr>
          <a:lstStyle/>
          <a:p>
            <a:pPr fontAlgn="base"/>
            <a:r>
              <a:rPr lang="en-US" sz="1800" b="1" i="0" dirty="0">
                <a:solidFill>
                  <a:srgbClr val="222222"/>
                </a:solidFill>
                <a:effectLst/>
                <a:latin typeface="system-ui"/>
              </a:rPr>
              <a:t>The </a:t>
            </a:r>
            <a:r>
              <a:rPr lang="en-US" sz="1800" b="1" i="1" dirty="0">
                <a:solidFill>
                  <a:srgbClr val="222222"/>
                </a:solidFill>
                <a:effectLst/>
                <a:latin typeface="system-ui"/>
              </a:rPr>
              <a:t>ρ</a:t>
            </a:r>
            <a:r>
              <a:rPr lang="en-US" sz="1800" b="1" i="0" dirty="0">
                <a:solidFill>
                  <a:srgbClr val="222222"/>
                </a:solidFill>
                <a:effectLst/>
                <a:latin typeface="system-ui"/>
              </a:rPr>
              <a:t> (rho) Step</a:t>
            </a:r>
            <a:br>
              <a:rPr lang="en-US" sz="1800" b="1" i="0" dirty="0">
                <a:solidFill>
                  <a:srgbClr val="222222"/>
                </a:solidFill>
                <a:effectLst/>
                <a:latin typeface="system-ui"/>
              </a:rPr>
            </a:br>
            <a:r>
              <a:rPr lang="en-US" sz="1800" b="0" i="0" dirty="0">
                <a:solidFill>
                  <a:srgbClr val="444444"/>
                </a:solidFill>
                <a:effectLst/>
                <a:latin typeface="system-ui"/>
              </a:rPr>
              <a:t>The </a:t>
            </a:r>
            <a:r>
              <a:rPr lang="en-US" sz="1800" b="1" i="1" dirty="0">
                <a:solidFill>
                  <a:srgbClr val="444444"/>
                </a:solidFill>
                <a:effectLst/>
                <a:latin typeface="system-ui"/>
              </a:rPr>
              <a:t>ρ</a:t>
            </a:r>
            <a:r>
              <a:rPr lang="en-US" sz="1800" b="0" i="0" dirty="0">
                <a:solidFill>
                  <a:srgbClr val="444444"/>
                </a:solidFill>
                <a:effectLst/>
                <a:latin typeface="system-ui"/>
              </a:rPr>
              <a:t> step thankfully only consist of one step. This step is conceptually easy to apply but difficult to understand when written in math notation. We will use A as the input state and A’ as the modified state. In this case A is the output from the final </a:t>
            </a:r>
            <a:r>
              <a:rPr lang="en-US" sz="1800" b="1" i="1" dirty="0">
                <a:solidFill>
                  <a:srgbClr val="444444"/>
                </a:solidFill>
                <a:effectLst/>
                <a:latin typeface="system-ui"/>
              </a:rPr>
              <a:t>θ</a:t>
            </a:r>
            <a:r>
              <a:rPr lang="en-US" sz="1800" b="1" i="0" dirty="0">
                <a:solidFill>
                  <a:srgbClr val="444444"/>
                </a:solidFill>
                <a:effectLst/>
                <a:latin typeface="system-ui"/>
              </a:rPr>
              <a:t> </a:t>
            </a:r>
            <a:r>
              <a:rPr lang="en-US" sz="1800" b="0" i="0" dirty="0">
                <a:solidFill>
                  <a:srgbClr val="444444"/>
                </a:solidFill>
                <a:effectLst/>
                <a:latin typeface="system-ui"/>
              </a:rPr>
              <a:t>step above.</a:t>
            </a:r>
            <a:br>
              <a:rPr lang="en-US" sz="1800" b="0" i="0" dirty="0">
                <a:solidFill>
                  <a:srgbClr val="444444"/>
                </a:solidFill>
                <a:effectLst/>
                <a:latin typeface="system-ui"/>
              </a:rPr>
            </a:br>
            <a:endParaRPr lang="en-US" dirty="0"/>
          </a:p>
        </p:txBody>
      </p:sp>
      <p:pic>
        <p:nvPicPr>
          <p:cNvPr id="3074" name="Picture 2">
            <a:extLst>
              <a:ext uri="{FF2B5EF4-FFF2-40B4-BE49-F238E27FC236}">
                <a16:creationId xmlns:a16="http://schemas.microsoft.com/office/drawing/2014/main" id="{965E1EA3-6CEF-5403-3480-8EC8E442827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6379"/>
          <a:stretch/>
        </p:blipFill>
        <p:spPr bwMode="auto">
          <a:xfrm>
            <a:off x="-703679" y="1380744"/>
            <a:ext cx="7416735" cy="435330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88FF6A8-26BF-0E5E-24C3-26E08B28F5F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AD044D1-52FD-CA40-5408-7F062AEAFED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9BE8496-45DC-F6C6-75A6-13DB28E254A8}"/>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7" name="TextBox 6">
            <a:extLst>
              <a:ext uri="{FF2B5EF4-FFF2-40B4-BE49-F238E27FC236}">
                <a16:creationId xmlns:a16="http://schemas.microsoft.com/office/drawing/2014/main" id="{9549E533-53FE-A08B-6784-360A11E2A2B6}"/>
              </a:ext>
            </a:extLst>
          </p:cNvPr>
          <p:cNvSpPr txBox="1"/>
          <p:nvPr/>
        </p:nvSpPr>
        <p:spPr>
          <a:xfrm>
            <a:off x="6274284" y="2387981"/>
            <a:ext cx="5495925" cy="3170099"/>
          </a:xfrm>
          <a:prstGeom prst="rect">
            <a:avLst/>
          </a:prstGeom>
          <a:noFill/>
        </p:spPr>
        <p:txBody>
          <a:bodyPr wrap="square" rtlCol="0">
            <a:spAutoFit/>
          </a:bodyPr>
          <a:lstStyle/>
          <a:p>
            <a:r>
              <a:rPr lang="en-US" sz="2000" b="0" i="0" dirty="0">
                <a:solidFill>
                  <a:srgbClr val="444444"/>
                </a:solidFill>
                <a:effectLst/>
                <a:latin typeface="system-ui"/>
              </a:rPr>
              <a:t>Basically for A[0,0] you rotate it 0-bits so it stays the same. To find the rotation for A[0,2] we look at the table and find where x=0 and y=2 intersect, in this case we get 3. We will then rotate the bits in lane A[0,2] by 3-bits to the right, this is visually represented by a dot (its initial position) with an arrow pointing to a grey box (its final position). I also gave a visual representation of the rotation for A[0,2]. This rotation is then preformed on all lanes in the 5-by-5-by-w state.</a:t>
            </a:r>
            <a:endParaRPr lang="en-US" sz="2000" dirty="0"/>
          </a:p>
        </p:txBody>
      </p:sp>
    </p:spTree>
    <p:extLst>
      <p:ext uri="{BB962C8B-B14F-4D97-AF65-F5344CB8AC3E}">
        <p14:creationId xmlns:p14="http://schemas.microsoft.com/office/powerpoint/2010/main" val="32671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38200" y="250492"/>
            <a:ext cx="10515600" cy="1325563"/>
          </a:xfrm>
        </p:spPr>
        <p:txBody>
          <a:bodyPr/>
          <a:lstStyle/>
          <a:p>
            <a:r>
              <a:rPr lang="en-US" b="1" u="sng" dirty="0"/>
              <a:t>Outline</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60944923"/>
              </p:ext>
            </p:extLst>
          </p:nvPr>
        </p:nvGraphicFramePr>
        <p:xfrm>
          <a:off x="7324725" y="1443038"/>
          <a:ext cx="4219575" cy="4254038"/>
        </p:xfrm>
        <a:graphic>
          <a:graphicData uri="http://schemas.openxmlformats.org/drawingml/2006/table">
            <a:tbl>
              <a:tblPr firstRow="1" bandRow="1"/>
              <a:tblGrid>
                <a:gridCol w="4219575">
                  <a:extLst>
                    <a:ext uri="{9D8B030D-6E8A-4147-A177-3AD203B41FA5}">
                      <a16:colId xmlns:a16="http://schemas.microsoft.com/office/drawing/2014/main" val="1563570424"/>
                    </a:ext>
                  </a:extLst>
                </a:gridCol>
              </a:tblGrid>
              <a:tr h="9713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13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9627924"/>
                  </a:ext>
                </a:extLst>
              </a:tr>
              <a:tr h="114400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Sponge construction</a:t>
                      </a:r>
                      <a:endParaRPr lang="en-US" sz="1800" kern="1200" dirty="0">
                        <a:solidFill>
                          <a:schemeClr val="tx1"/>
                        </a:solidFill>
                        <a:latin typeface="+mj-lt"/>
                        <a:ea typeface="+mn-ea"/>
                        <a:cs typeface="+mn-cs"/>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673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Keccak-Algorithm</a:t>
                      </a:r>
                    </a:p>
                    <a:p>
                      <a:pPr marL="0" algn="r" defTabSz="914400" rtl="0" eaLnBrk="1" latinLnBrk="0" hangingPunct="1"/>
                      <a:endParaRPr lang="en-US" sz="1800" kern="1200" dirty="0">
                        <a:solidFill>
                          <a:schemeClr val="tx1"/>
                        </a:solidFill>
                        <a:latin typeface="+mj-lt"/>
                        <a:ea typeface="+mn-ea"/>
                        <a:cs typeface="+mn-cs"/>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6F95-5588-928D-6FF7-B39D7E8C9E7D}"/>
              </a:ext>
            </a:extLst>
          </p:cNvPr>
          <p:cNvSpPr>
            <a:spLocks noGrp="1"/>
          </p:cNvSpPr>
          <p:nvPr>
            <p:ph type="title"/>
          </p:nvPr>
        </p:nvSpPr>
        <p:spPr>
          <a:xfrm>
            <a:off x="690372" y="740664"/>
            <a:ext cx="10515600" cy="676656"/>
          </a:xfrm>
        </p:spPr>
        <p:txBody>
          <a:bodyPr>
            <a:normAutofit fontScale="90000"/>
          </a:bodyPr>
          <a:lstStyle/>
          <a:p>
            <a:pPr fontAlgn="base"/>
            <a:r>
              <a:rPr lang="en-US" sz="2400" b="1" i="0" dirty="0">
                <a:solidFill>
                  <a:srgbClr val="222222"/>
                </a:solidFill>
                <a:effectLst/>
                <a:latin typeface="system-ui"/>
              </a:rPr>
              <a:t>The π(pi) step:</a:t>
            </a:r>
            <a:br>
              <a:rPr lang="en-US" sz="2400" b="1" i="0" dirty="0">
                <a:solidFill>
                  <a:srgbClr val="222222"/>
                </a:solidFill>
                <a:effectLst/>
                <a:latin typeface="system-ui"/>
              </a:rPr>
            </a:br>
            <a:br>
              <a:rPr lang="en-US" sz="2400" b="0" i="0" dirty="0">
                <a:solidFill>
                  <a:srgbClr val="444444"/>
                </a:solidFill>
                <a:effectLst/>
                <a:latin typeface="system-ui"/>
              </a:rPr>
            </a:br>
            <a:endParaRPr lang="en-US" dirty="0"/>
          </a:p>
        </p:txBody>
      </p:sp>
      <p:sp>
        <p:nvSpPr>
          <p:cNvPr id="4" name="Date Placeholder 3">
            <a:extLst>
              <a:ext uri="{FF2B5EF4-FFF2-40B4-BE49-F238E27FC236}">
                <a16:creationId xmlns:a16="http://schemas.microsoft.com/office/drawing/2014/main" id="{CFA32859-2893-803A-9217-92777B9C8D5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92446C1-2C10-5012-3199-EB684342E3B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4EA998D-A04F-0A9D-CF75-D172787E67B3}"/>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4098" name="Picture 2" descr="SHA-3 Pi Function Visualized">
            <a:hlinkClick r:id="rId2"/>
            <a:extLst>
              <a:ext uri="{FF2B5EF4-FFF2-40B4-BE49-F238E27FC236}">
                <a16:creationId xmlns:a16="http://schemas.microsoft.com/office/drawing/2014/main" id="{9EC97A6D-9338-9AE9-33C4-7D4F396E2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305" y="82296"/>
            <a:ext cx="9175559" cy="662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7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761D-1DCE-DB5A-F456-908E55968DBC}"/>
              </a:ext>
            </a:extLst>
          </p:cNvPr>
          <p:cNvSpPr>
            <a:spLocks noGrp="1"/>
          </p:cNvSpPr>
          <p:nvPr>
            <p:ph type="title"/>
          </p:nvPr>
        </p:nvSpPr>
        <p:spPr>
          <a:xfrm>
            <a:off x="576072" y="704087"/>
            <a:ext cx="4624578" cy="2334387"/>
          </a:xfrm>
        </p:spPr>
        <p:txBody>
          <a:bodyPr/>
          <a:lstStyle/>
          <a:p>
            <a:pPr fontAlgn="base"/>
            <a:r>
              <a:rPr lang="en-US" sz="1800" b="1" i="0" dirty="0">
                <a:solidFill>
                  <a:srgbClr val="222222"/>
                </a:solidFill>
                <a:effectLst/>
                <a:latin typeface="system-ui"/>
              </a:rPr>
              <a:t>The χ (chi) Step</a:t>
            </a:r>
            <a:br>
              <a:rPr lang="en-US" sz="1800" b="1" i="0" dirty="0">
                <a:solidFill>
                  <a:srgbClr val="222222"/>
                </a:solidFill>
                <a:effectLst/>
                <a:latin typeface="system-ui"/>
              </a:rPr>
            </a:br>
            <a:r>
              <a:rPr lang="en-US" sz="1800" b="0" i="0" dirty="0">
                <a:solidFill>
                  <a:srgbClr val="444444"/>
                </a:solidFill>
                <a:effectLst/>
                <a:latin typeface="system-ui"/>
              </a:rPr>
              <a:t>The </a:t>
            </a:r>
            <a:r>
              <a:rPr lang="en-US" sz="1800" b="1" i="0" dirty="0">
                <a:solidFill>
                  <a:srgbClr val="444444"/>
                </a:solidFill>
                <a:effectLst/>
                <a:latin typeface="system-ui"/>
              </a:rPr>
              <a:t>χ</a:t>
            </a:r>
            <a:r>
              <a:rPr lang="en-US" sz="1800" b="0" i="0" dirty="0">
                <a:solidFill>
                  <a:srgbClr val="444444"/>
                </a:solidFill>
                <a:effectLst/>
                <a:latin typeface="system-ui"/>
              </a:rPr>
              <a:t> step is the only nonlinear mapping step in. It consists for </a:t>
            </a:r>
            <a:r>
              <a:rPr lang="en-US" sz="1800" b="1" i="0" dirty="0">
                <a:solidFill>
                  <a:srgbClr val="444444"/>
                </a:solidFill>
                <a:effectLst/>
                <a:latin typeface="system-ui"/>
              </a:rPr>
              <a:t>XOR</a:t>
            </a:r>
            <a:r>
              <a:rPr lang="en-US" sz="1800" b="0" i="0" dirty="0">
                <a:solidFill>
                  <a:srgbClr val="444444"/>
                </a:solidFill>
                <a:effectLst/>
                <a:latin typeface="system-ui"/>
              </a:rPr>
              <a:t>, </a:t>
            </a:r>
            <a:r>
              <a:rPr lang="en-US" sz="1800" b="1" i="0" dirty="0">
                <a:solidFill>
                  <a:srgbClr val="444444"/>
                </a:solidFill>
                <a:effectLst/>
                <a:latin typeface="system-ui"/>
              </a:rPr>
              <a:t>NOT</a:t>
            </a:r>
            <a:r>
              <a:rPr lang="en-US" sz="1800" b="0" i="0" dirty="0">
                <a:solidFill>
                  <a:srgbClr val="444444"/>
                </a:solidFill>
                <a:effectLst/>
                <a:latin typeface="system-ui"/>
              </a:rPr>
              <a:t>, and </a:t>
            </a:r>
            <a:r>
              <a:rPr lang="en-US" sz="1800" b="1" i="0" dirty="0" err="1">
                <a:solidFill>
                  <a:srgbClr val="444444"/>
                </a:solidFill>
                <a:effectLst/>
                <a:latin typeface="system-ui"/>
              </a:rPr>
              <a:t>AND</a:t>
            </a:r>
            <a:r>
              <a:rPr lang="en-US" sz="1800" b="0" i="0" dirty="0">
                <a:solidFill>
                  <a:srgbClr val="444444"/>
                </a:solidFill>
                <a:effectLst/>
                <a:latin typeface="system-ui"/>
              </a:rPr>
              <a:t> operations with bits across the x-direction and is applied to a plane at a time.</a:t>
            </a:r>
            <a:br>
              <a:rPr lang="en-US" sz="1800" b="0" i="0" dirty="0">
                <a:solidFill>
                  <a:srgbClr val="444444"/>
                </a:solidFill>
                <a:effectLst/>
                <a:latin typeface="system-ui"/>
              </a:rPr>
            </a:br>
            <a:endParaRPr lang="en-US" sz="4400" dirty="0"/>
          </a:p>
        </p:txBody>
      </p:sp>
      <p:pic>
        <p:nvPicPr>
          <p:cNvPr id="5122" name="Picture 2">
            <a:hlinkClick r:id="rId2"/>
            <a:extLst>
              <a:ext uri="{FF2B5EF4-FFF2-40B4-BE49-F238E27FC236}">
                <a16:creationId xmlns:a16="http://schemas.microsoft.com/office/drawing/2014/main" id="{14FFCD9B-0C7E-D96E-6C2D-AFEA5C9285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0554" y="-1"/>
            <a:ext cx="5868496" cy="626201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80D278D-1785-C9C8-572B-7BDE48ED937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7B49B7-7551-F2EB-C6EA-FA6D99A0197A}"/>
              </a:ext>
            </a:extLst>
          </p:cNvPr>
          <p:cNvSpPr>
            <a:spLocks noGrp="1"/>
          </p:cNvSpPr>
          <p:nvPr>
            <p:ph type="ftr" sz="quarter" idx="11"/>
          </p:nvPr>
        </p:nvSpPr>
        <p:spPr>
          <a:xfrm>
            <a:off x="4379976" y="6648450"/>
            <a:ext cx="2801874" cy="127254"/>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7D9DF7A-EB4B-2733-F0C8-B21025F3C08B}"/>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8069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8F28-D988-1F04-0786-2D792F144E7D}"/>
              </a:ext>
            </a:extLst>
          </p:cNvPr>
          <p:cNvSpPr>
            <a:spLocks noGrp="1"/>
          </p:cNvSpPr>
          <p:nvPr>
            <p:ph type="title"/>
          </p:nvPr>
        </p:nvSpPr>
        <p:spPr>
          <a:xfrm>
            <a:off x="365760" y="1837563"/>
            <a:ext cx="4148328" cy="676656"/>
          </a:xfrm>
        </p:spPr>
        <p:txBody>
          <a:bodyPr>
            <a:normAutofit fontScale="90000"/>
          </a:bodyPr>
          <a:lstStyle/>
          <a:p>
            <a:pPr fontAlgn="base"/>
            <a:r>
              <a:rPr lang="en-US" sz="2000" b="1" i="0" dirty="0">
                <a:solidFill>
                  <a:srgbClr val="222222"/>
                </a:solidFill>
                <a:effectLst/>
                <a:latin typeface="system-ui"/>
              </a:rPr>
              <a:t>The </a:t>
            </a:r>
            <a:r>
              <a:rPr lang="en-US" sz="2000" b="1" i="1" dirty="0">
                <a:solidFill>
                  <a:srgbClr val="222222"/>
                </a:solidFill>
                <a:effectLst/>
                <a:latin typeface="system-ui"/>
              </a:rPr>
              <a:t>ι</a:t>
            </a:r>
            <a:r>
              <a:rPr lang="en-US" sz="2000" b="1" i="0" dirty="0">
                <a:solidFill>
                  <a:srgbClr val="222222"/>
                </a:solidFill>
                <a:effectLst/>
                <a:latin typeface="system-ui"/>
              </a:rPr>
              <a:t> (iota) Step</a:t>
            </a:r>
            <a:br>
              <a:rPr lang="en-US" sz="2000" b="1" i="0" dirty="0">
                <a:solidFill>
                  <a:srgbClr val="222222"/>
                </a:solidFill>
                <a:effectLst/>
                <a:latin typeface="system-ui"/>
              </a:rPr>
            </a:br>
            <a:r>
              <a:rPr lang="en-US" sz="2000" b="0" i="0" dirty="0">
                <a:solidFill>
                  <a:srgbClr val="444444"/>
                </a:solidFill>
                <a:effectLst/>
                <a:latin typeface="system-ui"/>
              </a:rPr>
              <a:t>The </a:t>
            </a:r>
            <a:r>
              <a:rPr lang="en-US" sz="2000" b="1" i="1" dirty="0">
                <a:solidFill>
                  <a:srgbClr val="444444"/>
                </a:solidFill>
                <a:effectLst/>
                <a:latin typeface="system-ui"/>
              </a:rPr>
              <a:t>ι</a:t>
            </a:r>
            <a:r>
              <a:rPr lang="en-US" sz="2000" b="0" i="0" dirty="0">
                <a:solidFill>
                  <a:srgbClr val="444444"/>
                </a:solidFill>
                <a:effectLst/>
                <a:latin typeface="system-ui"/>
              </a:rPr>
              <a:t> step is the most simple of all the steps. The purpose of the </a:t>
            </a:r>
            <a:r>
              <a:rPr lang="en-US" sz="2000" b="1" i="1" dirty="0">
                <a:solidFill>
                  <a:srgbClr val="444444"/>
                </a:solidFill>
                <a:effectLst/>
                <a:latin typeface="system-ui"/>
              </a:rPr>
              <a:t>ι</a:t>
            </a:r>
            <a:r>
              <a:rPr lang="en-US" sz="2000" b="0" i="0" dirty="0">
                <a:solidFill>
                  <a:srgbClr val="444444"/>
                </a:solidFill>
                <a:effectLst/>
                <a:latin typeface="system-ui"/>
              </a:rPr>
              <a:t> step is to modify some of the bits of </a:t>
            </a:r>
            <a:r>
              <a:rPr lang="en-US" sz="2000" b="0" i="1" dirty="0">
                <a:solidFill>
                  <a:srgbClr val="444444"/>
                </a:solidFill>
                <a:effectLst/>
                <a:latin typeface="system-ui"/>
              </a:rPr>
              <a:t>Lane</a:t>
            </a:r>
            <a:r>
              <a:rPr lang="en-US" sz="2000" b="0" i="0" dirty="0">
                <a:solidFill>
                  <a:srgbClr val="444444"/>
                </a:solidFill>
                <a:effectLst/>
                <a:latin typeface="system-ui"/>
              </a:rPr>
              <a:t>(0,0), the other 24 lanes are not affected by </a:t>
            </a:r>
            <a:r>
              <a:rPr lang="en-US" sz="2000" b="1" i="1" dirty="0">
                <a:solidFill>
                  <a:srgbClr val="444444"/>
                </a:solidFill>
                <a:effectLst/>
                <a:latin typeface="system-ui"/>
              </a:rPr>
              <a:t>ι</a:t>
            </a:r>
            <a:r>
              <a:rPr lang="en-US" sz="2000" b="0" i="0" dirty="0">
                <a:solidFill>
                  <a:srgbClr val="444444"/>
                </a:solidFill>
                <a:effectLst/>
                <a:latin typeface="system-ui"/>
              </a:rPr>
              <a:t>. This is done by </a:t>
            </a:r>
            <a:r>
              <a:rPr lang="en-US" sz="2000" b="1" i="0" dirty="0">
                <a:solidFill>
                  <a:srgbClr val="444444"/>
                </a:solidFill>
                <a:effectLst/>
                <a:latin typeface="system-ui"/>
              </a:rPr>
              <a:t>XORing</a:t>
            </a:r>
            <a:r>
              <a:rPr lang="en-US" sz="2000" b="0" i="0" dirty="0">
                <a:solidFill>
                  <a:srgbClr val="444444"/>
                </a:solidFill>
                <a:effectLst/>
                <a:latin typeface="system-ui"/>
              </a:rPr>
              <a:t> </a:t>
            </a:r>
            <a:r>
              <a:rPr lang="en-US" sz="2000" b="0" i="1" dirty="0">
                <a:solidFill>
                  <a:srgbClr val="444444"/>
                </a:solidFill>
                <a:effectLst/>
                <a:latin typeface="system-ui"/>
              </a:rPr>
              <a:t>Lane</a:t>
            </a:r>
            <a:r>
              <a:rPr lang="en-US" sz="2000" b="0" i="0" dirty="0">
                <a:solidFill>
                  <a:srgbClr val="444444"/>
                </a:solidFill>
                <a:effectLst/>
                <a:latin typeface="system-ui"/>
              </a:rPr>
              <a:t>(0,0) by the round constant (RC[</a:t>
            </a:r>
            <a:r>
              <a:rPr lang="en-US" sz="2000" b="0" i="0" dirty="0" err="1">
                <a:solidFill>
                  <a:srgbClr val="444444"/>
                </a:solidFill>
                <a:effectLst/>
                <a:latin typeface="system-ui"/>
              </a:rPr>
              <a:t>i</a:t>
            </a:r>
            <a:r>
              <a:rPr lang="en-US" sz="2000" b="0" i="0" baseline="-25000" dirty="0" err="1">
                <a:solidFill>
                  <a:srgbClr val="444444"/>
                </a:solidFill>
                <a:effectLst/>
                <a:latin typeface="system-ui"/>
              </a:rPr>
              <a:t>r</a:t>
            </a:r>
            <a:r>
              <a:rPr lang="en-US" sz="2000" b="0" i="0" dirty="0">
                <a:solidFill>
                  <a:srgbClr val="444444"/>
                </a:solidFill>
                <a:effectLst/>
                <a:latin typeface="system-ui"/>
              </a:rPr>
              <a:t>]).</a:t>
            </a:r>
            <a:br>
              <a:rPr lang="en-US" sz="2000" b="0" i="0" dirty="0">
                <a:solidFill>
                  <a:srgbClr val="444444"/>
                </a:solidFill>
                <a:effectLst/>
                <a:latin typeface="system-ui"/>
              </a:rPr>
            </a:br>
            <a:r>
              <a:rPr lang="en-US" sz="2000" b="0" i="0" dirty="0">
                <a:solidFill>
                  <a:srgbClr val="444444"/>
                </a:solidFill>
                <a:effectLst/>
                <a:latin typeface="system-ui"/>
              </a:rPr>
              <a:t>Although the </a:t>
            </a:r>
            <a:r>
              <a:rPr lang="en-US" sz="2000" b="1" i="1" dirty="0">
                <a:solidFill>
                  <a:srgbClr val="444444"/>
                </a:solidFill>
                <a:effectLst/>
                <a:latin typeface="system-ui"/>
              </a:rPr>
              <a:t>ι</a:t>
            </a:r>
            <a:r>
              <a:rPr lang="en-US" sz="2000" b="0" i="0" dirty="0">
                <a:solidFill>
                  <a:srgbClr val="444444"/>
                </a:solidFill>
                <a:effectLst/>
                <a:latin typeface="system-ui"/>
              </a:rPr>
              <a:t> step is the most simple, it took me the longest to understand, specifically understanding how to generate the round constant vs using the supplied table.</a:t>
            </a:r>
            <a:br>
              <a:rPr lang="en-US" sz="2000" b="0" i="0" dirty="0">
                <a:solidFill>
                  <a:srgbClr val="444444"/>
                </a:solidFill>
                <a:effectLst/>
                <a:latin typeface="system-ui"/>
              </a:rPr>
            </a:br>
            <a:endParaRPr lang="en-US" sz="2000" dirty="0"/>
          </a:p>
        </p:txBody>
      </p:sp>
      <p:pic>
        <p:nvPicPr>
          <p:cNvPr id="6146" name="Picture 2">
            <a:hlinkClick r:id="rId2"/>
            <a:extLst>
              <a:ext uri="{FF2B5EF4-FFF2-40B4-BE49-F238E27FC236}">
                <a16:creationId xmlns:a16="http://schemas.microsoft.com/office/drawing/2014/main" id="{5E52FD2C-2963-FB5F-3255-403B3FDAF36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38649"/>
          <a:stretch/>
        </p:blipFill>
        <p:spPr bwMode="auto">
          <a:xfrm>
            <a:off x="2716679" y="497966"/>
            <a:ext cx="9564545" cy="601713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8FA8A57-DAE9-E780-06FE-EA6B28DE93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F5F01DB-F6FF-4F09-8E12-5A0894D6549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60B4B29-685E-EB1C-53E6-4CEED54CF6FE}"/>
              </a:ext>
            </a:extLst>
          </p:cNvPr>
          <p:cNvSpPr>
            <a:spLocks noGrp="1"/>
          </p:cNvSpPr>
          <p:nvPr>
            <p:ph type="sldNum" sz="quarter" idx="12"/>
          </p:nvPr>
        </p:nvSpPr>
        <p:spPr/>
        <p:txBody>
          <a:bodyPr/>
          <a:lstStyle/>
          <a:p>
            <a:fld id="{58FB4751-880F-D840-AAA9-3A15815CC996}" type="slidenum">
              <a:rPr lang="en-US" smtClean="0"/>
              <a:t>22</a:t>
            </a:fld>
            <a:endParaRPr lang="en-US" dirty="0"/>
          </a:p>
        </p:txBody>
      </p:sp>
    </p:spTree>
    <p:extLst>
      <p:ext uri="{BB962C8B-B14F-4D97-AF65-F5344CB8AC3E}">
        <p14:creationId xmlns:p14="http://schemas.microsoft.com/office/powerpoint/2010/main" val="117037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71197-B560-8E83-D156-D9D6E8E8F4EE}"/>
              </a:ext>
            </a:extLst>
          </p:cNvPr>
          <p:cNvSpPr>
            <a:spLocks noGrp="1"/>
          </p:cNvSpPr>
          <p:nvPr>
            <p:ph idx="1"/>
          </p:nvPr>
        </p:nvSpPr>
        <p:spPr>
          <a:xfrm>
            <a:off x="576071" y="1901952"/>
            <a:ext cx="10996803" cy="3877056"/>
          </a:xfrm>
        </p:spPr>
        <p:txBody>
          <a:bodyPr/>
          <a:lstStyle/>
          <a:p>
            <a:r>
              <a:rPr lang="en-US" b="0" i="0" u="sng" dirty="0">
                <a:effectLst/>
                <a:latin typeface="system-ui"/>
              </a:rPr>
              <a:t>After the </a:t>
            </a:r>
            <a:r>
              <a:rPr lang="en-US" b="1" i="1" u="sng" dirty="0">
                <a:effectLst/>
                <a:latin typeface="system-ui"/>
              </a:rPr>
              <a:t>ι</a:t>
            </a:r>
            <a:r>
              <a:rPr lang="en-US" b="0" i="0" u="sng" dirty="0">
                <a:effectLst/>
                <a:latin typeface="system-ui"/>
              </a:rPr>
              <a:t> step </a:t>
            </a:r>
            <a:r>
              <a:rPr lang="en-US" b="0" i="0" u="sng" dirty="0" err="1">
                <a:effectLst/>
                <a:latin typeface="system-ui"/>
              </a:rPr>
              <a:t>i</a:t>
            </a:r>
            <a:r>
              <a:rPr lang="en-US" b="0" i="0" u="sng" baseline="-25000" dirty="0" err="1">
                <a:effectLst/>
                <a:latin typeface="system-ui"/>
              </a:rPr>
              <a:t>r</a:t>
            </a:r>
            <a:r>
              <a:rPr lang="en-US" b="0" i="0" u="sng" dirty="0">
                <a:effectLst/>
                <a:latin typeface="system-ui"/>
              </a:rPr>
              <a:t> is incremented by 1 and the output of the </a:t>
            </a:r>
            <a:r>
              <a:rPr lang="en-US" b="1" i="1" u="sng" dirty="0">
                <a:effectLst/>
                <a:latin typeface="system-ui"/>
              </a:rPr>
              <a:t>ι</a:t>
            </a:r>
            <a:r>
              <a:rPr lang="en-US" b="0" i="0" u="sng" dirty="0">
                <a:effectLst/>
                <a:latin typeface="system-ui"/>
              </a:rPr>
              <a:t> step is the new input to the </a:t>
            </a:r>
            <a:r>
              <a:rPr lang="en-US" b="1" i="1" u="sng" dirty="0">
                <a:effectLst/>
                <a:latin typeface="system-ui"/>
              </a:rPr>
              <a:t>θ</a:t>
            </a:r>
            <a:r>
              <a:rPr lang="en-US" b="0" i="0" u="sng" dirty="0">
                <a:effectLst/>
                <a:latin typeface="system-ui"/>
              </a:rPr>
              <a:t> step. Once </a:t>
            </a:r>
            <a:r>
              <a:rPr lang="en-US" b="0" i="0" u="sng" dirty="0" err="1">
                <a:effectLst/>
                <a:latin typeface="system-ui"/>
              </a:rPr>
              <a:t>i</a:t>
            </a:r>
            <a:r>
              <a:rPr lang="en-US" b="0" i="0" u="sng" baseline="-25000" dirty="0" err="1">
                <a:effectLst/>
                <a:latin typeface="system-ui"/>
              </a:rPr>
              <a:t>r</a:t>
            </a:r>
            <a:r>
              <a:rPr lang="en-US" b="0" i="0" u="sng" dirty="0">
                <a:effectLst/>
                <a:latin typeface="system-ui"/>
              </a:rPr>
              <a:t> is 24 the output of the </a:t>
            </a:r>
            <a:r>
              <a:rPr lang="en-US" b="1" i="1" u="sng" dirty="0">
                <a:effectLst/>
                <a:latin typeface="system-ui"/>
              </a:rPr>
              <a:t>ι</a:t>
            </a:r>
            <a:r>
              <a:rPr lang="en-US" b="0" i="0" u="sng" dirty="0">
                <a:effectLst/>
                <a:latin typeface="system-ui"/>
              </a:rPr>
              <a:t> step is the new rate and capacity. This new state is then </a:t>
            </a:r>
            <a:r>
              <a:rPr lang="en-US" b="1" i="0" u="sng" dirty="0">
                <a:effectLst/>
                <a:latin typeface="system-ui"/>
              </a:rPr>
              <a:t>XORed</a:t>
            </a:r>
            <a:r>
              <a:rPr lang="en-US" b="0" i="0" u="sng" dirty="0">
                <a:effectLst/>
                <a:latin typeface="system-ui"/>
              </a:rPr>
              <a:t> with any remaining rate chunks and fed into the function again. See the </a:t>
            </a:r>
            <a:r>
              <a:rPr lang="en-US" b="0" i="0" u="sng" dirty="0">
                <a:effectLst/>
                <a:latin typeface="system-ui"/>
                <a:hlinkClick r:id="rId2">
                  <a:extLst>
                    <a:ext uri="{A12FA001-AC4F-418D-AE19-62706E023703}">
                      <ahyp:hlinkClr xmlns:ahyp="http://schemas.microsoft.com/office/drawing/2018/hyperlinkcolor" val="tx"/>
                    </a:ext>
                  </a:extLst>
                </a:hlinkClick>
              </a:rPr>
              <a:t>Sponge Construction section</a:t>
            </a:r>
            <a:r>
              <a:rPr lang="en-US" b="0" i="0" u="sng" dirty="0">
                <a:effectLst/>
                <a:latin typeface="system-ui"/>
              </a:rPr>
              <a:t> for next steps.</a:t>
            </a:r>
            <a:endParaRPr lang="en-US" u="sng" dirty="0"/>
          </a:p>
        </p:txBody>
      </p:sp>
      <p:sp>
        <p:nvSpPr>
          <p:cNvPr id="4" name="Date Placeholder 3">
            <a:extLst>
              <a:ext uri="{FF2B5EF4-FFF2-40B4-BE49-F238E27FC236}">
                <a16:creationId xmlns:a16="http://schemas.microsoft.com/office/drawing/2014/main" id="{9EE2A9DB-A2D1-BA2E-C045-FD284F2B51C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E1DFDC-42AD-FF7D-EDA7-1C140760566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C5BF2CB-E803-8331-2756-C072C6C6737F}"/>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2508602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766570" y="600074"/>
            <a:ext cx="3389312" cy="866775"/>
          </a:xfrm>
        </p:spPr>
        <p:txBody>
          <a:bodyPr/>
          <a:lstStyle/>
          <a:p>
            <a:r>
              <a:rPr lang="en-US" b="1"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0" y="1947672"/>
            <a:ext cx="6120005" cy="4070729"/>
          </a:xfrm>
        </p:spPr>
        <p:txBody>
          <a:bodyPr>
            <a:normAutofit/>
          </a:bodyPr>
          <a:lstStyle/>
          <a:p>
            <a:r>
              <a:rPr lang="en-US" sz="2000" dirty="0"/>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a:t>
            </a:r>
          </a:p>
          <a:p>
            <a:endParaRPr lang="en-US" sz="2000" dirty="0"/>
          </a:p>
          <a:p>
            <a:r>
              <a:rPr lang="en-US" sz="2000" dirty="0"/>
              <a:t>SHA-1 produces a hash value of 160 bits. In 2002, NIST produced a revised version of the standard, FIPS 180-2, that defined three new versions of SHA, with hash value lengths of 256, 384, and 512 bits, known as SHA-256, SHA-384, and SHA-512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F57C-B329-46F7-6359-6F822E0DD923}"/>
              </a:ext>
            </a:extLst>
          </p:cNvPr>
          <p:cNvSpPr>
            <a:spLocks noGrp="1"/>
          </p:cNvSpPr>
          <p:nvPr>
            <p:ph type="title"/>
          </p:nvPr>
        </p:nvSpPr>
        <p:spPr>
          <a:xfrm>
            <a:off x="566547" y="771524"/>
            <a:ext cx="10515600" cy="3552826"/>
          </a:xfrm>
        </p:spPr>
        <p:txBody>
          <a:bodyPr>
            <a:normAutofit/>
          </a:bodyPr>
          <a:lstStyle/>
          <a:p>
            <a:pPr marL="0" indent="0" algn="l"/>
            <a:r>
              <a:rPr lang="en-US" sz="2000" b="1" i="0" dirty="0">
                <a:effectLst/>
                <a:latin typeface="Open Sans" panose="020B0606030504020204" pitchFamily="34" charset="0"/>
              </a:rPr>
              <a:t>What is a hash algorithm? </a:t>
            </a:r>
            <a:br>
              <a:rPr lang="en-US" sz="2000" i="0" dirty="0">
                <a:effectLst/>
                <a:latin typeface="Open Sans" panose="020B0606030504020204" pitchFamily="34" charset="0"/>
              </a:rPr>
            </a:br>
            <a:r>
              <a:rPr lang="en-US" sz="2000" i="0" dirty="0">
                <a:effectLst/>
                <a:latin typeface="Open Sans" panose="020B0606030504020204" pitchFamily="34" charset="0"/>
              </a:rPr>
              <a:t>• Function that compresses message of arbitrary length to m-bit digest</a:t>
            </a:r>
            <a:br>
              <a:rPr lang="en-US" sz="2000" i="0" dirty="0">
                <a:effectLst/>
                <a:latin typeface="Open Sans" panose="020B0606030504020204" pitchFamily="34" charset="0"/>
              </a:rPr>
            </a:br>
            <a:r>
              <a:rPr lang="en-US" sz="2000" b="1" i="0" dirty="0">
                <a:effectLst/>
                <a:latin typeface="Open Sans" panose="020B0606030504020204" pitchFamily="34" charset="0"/>
              </a:rPr>
              <a:t> Problem: </a:t>
            </a:r>
            <a:br>
              <a:rPr lang="en-US" sz="2000" i="0" dirty="0">
                <a:effectLst/>
                <a:latin typeface="Open Sans" panose="020B0606030504020204" pitchFamily="34" charset="0"/>
              </a:rPr>
            </a:br>
            <a:r>
              <a:rPr lang="en-US" sz="2000" i="0" dirty="0">
                <a:effectLst/>
                <a:latin typeface="Open Sans" panose="020B0606030504020204" pitchFamily="34" charset="0"/>
              </a:rPr>
              <a:t>• Difficult to assure collision resistance for arbitrary compression function f Message of arbitrary size m-bit digest</a:t>
            </a:r>
            <a:br>
              <a:rPr lang="en-US" sz="5400" b="1" i="0" dirty="0">
                <a:solidFill>
                  <a:srgbClr val="2B2A2A"/>
                </a:solidFill>
                <a:effectLst/>
                <a:latin typeface="Open Sans" panose="020B0606030504020204" pitchFamily="34" charset="0"/>
              </a:rPr>
            </a:br>
            <a:endParaRPr lang="en-US" sz="2000" dirty="0"/>
          </a:p>
        </p:txBody>
      </p:sp>
    </p:spTree>
    <p:extLst>
      <p:ext uri="{BB962C8B-B14F-4D97-AF65-F5344CB8AC3E}">
        <p14:creationId xmlns:p14="http://schemas.microsoft.com/office/powerpoint/2010/main" val="109076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78933-3C6C-05DC-DF64-4F41C86503BF}"/>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DB4DDCE-C423-C275-A6BE-45B6AC675C4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13DE7F7-2BCA-CD53-8E4D-C3905DD8E971}"/>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6" name="Title 5">
            <a:extLst>
              <a:ext uri="{FF2B5EF4-FFF2-40B4-BE49-F238E27FC236}">
                <a16:creationId xmlns:a16="http://schemas.microsoft.com/office/drawing/2014/main" id="{5E1F154C-8260-CD1C-62F4-FE63DAB7C3A8}"/>
              </a:ext>
            </a:extLst>
          </p:cNvPr>
          <p:cNvSpPr>
            <a:spLocks noGrp="1"/>
          </p:cNvSpPr>
          <p:nvPr>
            <p:ph type="title"/>
          </p:nvPr>
        </p:nvSpPr>
        <p:spPr>
          <a:xfrm>
            <a:off x="859536" y="1263777"/>
            <a:ext cx="10515600" cy="466344"/>
          </a:xfrm>
        </p:spPr>
        <p:txBody>
          <a:bodyPr/>
          <a:lstStyle/>
          <a:p>
            <a:r>
              <a:rPr lang="en-US" dirty="0"/>
              <a:t>Abstract:</a:t>
            </a:r>
          </a:p>
        </p:txBody>
      </p:sp>
      <p:sp>
        <p:nvSpPr>
          <p:cNvPr id="7" name="Rectangle 6">
            <a:extLst>
              <a:ext uri="{FF2B5EF4-FFF2-40B4-BE49-F238E27FC236}">
                <a16:creationId xmlns:a16="http://schemas.microsoft.com/office/drawing/2014/main" id="{0C7B5EF7-D6E4-2D20-E810-EA6CF41722E1}"/>
              </a:ext>
            </a:extLst>
          </p:cNvPr>
          <p:cNvSpPr/>
          <p:nvPr/>
        </p:nvSpPr>
        <p:spPr>
          <a:xfrm>
            <a:off x="1605915" y="1730121"/>
            <a:ext cx="9252585" cy="4175379"/>
          </a:xfrm>
          <a:prstGeom prst="rect">
            <a:avLst/>
          </a:prstGeom>
          <a:solidFill>
            <a:srgbClr val="D8B8B2">
              <a:alpha val="54118"/>
            </a:srgbClr>
          </a:solidFill>
          <a:ln>
            <a:solidFill>
              <a:srgbClr val="AC7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dirty="0">
                <a:solidFill>
                  <a:srgbClr val="333333"/>
                </a:solidFill>
                <a:effectLst/>
                <a:latin typeface="Arial" panose="020B0604020202020204" pitchFamily="34" charset="0"/>
              </a:rPr>
              <a:t>The Secure Hash Algorithm 3 (SHA-3) is the latest member of the secure hash family of algorithms (SHA) on top of which several technologies are built upon, such as in Blockchain, security applications and protocols, including TLS, SSL, PGP, SSH, IPsec, and S/MIME. Due to tighter processing and power efficiency constraints often present in embedded applications, hardware architectures such as FPGAs (Field-Programmable Gate Array) can be employed to enable the design and implementation of efficient hardware accelerators. Thus, this work implements a SHA-3 Co-Processor in FPGA suitable for IoT applications. Performance, Circuit-area and Energy consumption results show that the Co-Processor is about 65% faster than the ARM Cortex-A9 processor that is also equipped in the FPGA chip, as well as in many IoT embedded systems.</a:t>
            </a:r>
          </a:p>
          <a:p>
            <a:r>
              <a:rPr lang="en-US" sz="1800" b="0" i="0" dirty="0" err="1">
                <a:solidFill>
                  <a:srgbClr val="232629"/>
                </a:solidFill>
                <a:effectLst/>
                <a:latin typeface="-apple-system"/>
              </a:rPr>
              <a:t>keccak</a:t>
            </a:r>
            <a:r>
              <a:rPr lang="en-US" sz="1800" b="0" i="0" dirty="0">
                <a:solidFill>
                  <a:srgbClr val="232629"/>
                </a:solidFill>
                <a:effectLst/>
                <a:latin typeface="-apple-system"/>
              </a:rPr>
              <a:t> is substantially faster in hardware</a:t>
            </a:r>
          </a:p>
          <a:p>
            <a:pPr algn="ctr"/>
            <a:endParaRPr lang="en-US" dirty="0"/>
          </a:p>
        </p:txBody>
      </p:sp>
    </p:spTree>
    <p:extLst>
      <p:ext uri="{BB962C8B-B14F-4D97-AF65-F5344CB8AC3E}">
        <p14:creationId xmlns:p14="http://schemas.microsoft.com/office/powerpoint/2010/main" val="324980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6715161" y="551974"/>
            <a:ext cx="4346929" cy="886778"/>
          </a:xfrm>
        </p:spPr>
        <p:txBody>
          <a:bodyPr>
            <a:normAutofit fontScale="90000"/>
          </a:bodyPr>
          <a:lstStyle/>
          <a:p>
            <a:r>
              <a:rPr lang="en-US" dirty="0"/>
              <a:t>SHA-256</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0" y="6464300"/>
            <a:ext cx="987425" cy="311150"/>
          </a:xfrm>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8753475" y="6464300"/>
            <a:ext cx="3438525" cy="31115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204575" y="6464300"/>
            <a:ext cx="987425" cy="311150"/>
          </a:xfrm>
        </p:spPr>
        <p:txBody>
          <a:bodyPr/>
          <a:lstStyle/>
          <a:p>
            <a:fld id="{58FB4751-880F-D840-AAA9-3A15815CC996}" type="slidenum">
              <a:rPr lang="en-US" smtClean="0"/>
              <a:t>6</a:t>
            </a:fld>
            <a:endParaRPr lang="en-US" dirty="0"/>
          </a:p>
        </p:txBody>
      </p:sp>
      <p:pic>
        <p:nvPicPr>
          <p:cNvPr id="3074" name="Picture 2" descr="BlockChain for layman — Part 2. Hashing and Hash functions: | by Praveen  Kanumarlapudi | Medium">
            <a:extLst>
              <a:ext uri="{FF2B5EF4-FFF2-40B4-BE49-F238E27FC236}">
                <a16:creationId xmlns:a16="http://schemas.microsoft.com/office/drawing/2014/main" id="{C094ECC2-10C9-7609-61F2-BB4B318BBF89}"/>
              </a:ext>
            </a:extLst>
          </p:cNvPr>
          <p:cNvPicPr>
            <a:picLocks noChangeAspect="1" noChangeArrowheads="1"/>
          </p:cNvPicPr>
          <p:nvPr/>
        </p:nvPicPr>
        <p:blipFill>
          <a:blip r:embed="rId3">
            <a:alphaModFix amt="8500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87425" y="2238375"/>
            <a:ext cx="9144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SHA-3 :</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13" name="TextBox 12">
            <a:extLst>
              <a:ext uri="{FF2B5EF4-FFF2-40B4-BE49-F238E27FC236}">
                <a16:creationId xmlns:a16="http://schemas.microsoft.com/office/drawing/2014/main" id="{1BA1309F-FB5C-EA83-33AF-9DE90A8DA79A}"/>
              </a:ext>
            </a:extLst>
          </p:cNvPr>
          <p:cNvSpPr txBox="1"/>
          <p:nvPr/>
        </p:nvSpPr>
        <p:spPr>
          <a:xfrm>
            <a:off x="249936" y="1580769"/>
            <a:ext cx="9779889" cy="3631763"/>
          </a:xfrm>
          <a:prstGeom prst="rect">
            <a:avLst/>
          </a:prstGeom>
          <a:noFill/>
        </p:spPr>
        <p:txBody>
          <a:bodyPr wrap="square" rtlCol="0">
            <a:spAutoFit/>
          </a:bodyPr>
          <a:lstStyle/>
          <a:p>
            <a:r>
              <a:rPr lang="en-US" b="1" i="0" dirty="0">
                <a:effectLst/>
                <a:latin typeface="arial" panose="020B0604020202020204" pitchFamily="34" charset="0"/>
              </a:rPr>
              <a:t>SHA3-256 provides more cryptographic strength than SHA-256 for the same hash length</a:t>
            </a:r>
            <a:r>
              <a:rPr lang="en-US" b="0" i="0" dirty="0">
                <a:effectLst/>
                <a:latin typeface="arial" panose="020B0604020202020204" pitchFamily="34" charset="0"/>
              </a:rPr>
              <a:t> (256 bits). The SHA-3 family of functions are representatives of the "Keccak" hashes family, which are based on the cryptographic concept "sponge construction". Keccak is the winner of the SHA-3 NIST competition.</a:t>
            </a:r>
          </a:p>
          <a:p>
            <a:r>
              <a:rPr lang="en-US" sz="2000" dirty="0">
                <a:effectLst/>
                <a:latin typeface="Arial" panose="020B0604020202020204" pitchFamily="34" charset="0"/>
                <a:cs typeface="Arial" panose="020B0604020202020204" pitchFamily="34" charset="0"/>
              </a:rPr>
              <a:t>SHA-3 is considered highly secure and is published as official recommended crypto standard in the United States.</a:t>
            </a:r>
          </a:p>
          <a:p>
            <a:r>
              <a:rPr lang="en-US" sz="2000" dirty="0">
                <a:effectLst/>
                <a:latin typeface="Arial" panose="020B0604020202020204" pitchFamily="34" charset="0"/>
                <a:cs typeface="Arial" panose="020B0604020202020204" pitchFamily="34" charset="0"/>
              </a:rPr>
              <a:t>The hash function Keccak-256, which is used in the Ethereum blockchain, is a variant of SHA3-256 with some constants changed in the code.</a:t>
            </a:r>
          </a:p>
          <a:p>
            <a:r>
              <a:rPr lang="en-US" sz="2000" dirty="0">
                <a:effectLst/>
                <a:latin typeface="Arial" panose="020B0604020202020204" pitchFamily="34" charset="0"/>
                <a:cs typeface="Arial" panose="020B0604020202020204" pitchFamily="34" charset="0"/>
              </a:rPr>
              <a:t>The hash functions SHAKE128(msg, length) and SHAKE256(msg, length) are variants of the SHA3-256 and SHA3-512 algorithms, where the output message length can vary.</a:t>
            </a:r>
          </a:p>
          <a:p>
            <a:r>
              <a:rPr lang="en-US" dirty="0"/>
              <a:t>s</a:t>
            </a:r>
          </a:p>
        </p:txBody>
      </p:sp>
    </p:spTree>
    <p:extLst>
      <p:ext uri="{BB962C8B-B14F-4D97-AF65-F5344CB8AC3E}">
        <p14:creationId xmlns:p14="http://schemas.microsoft.com/office/powerpoint/2010/main" val="27596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CB627A-E5ED-35CB-185D-C74B976BEBE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631CC8C-8449-F756-1546-A600C31CB62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E7BF96-BB20-E633-7BC3-E4E9C0E995D7}"/>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4098" name="Picture 2" descr="Structure of SHA-3 algorithms">
            <a:hlinkClick r:id="rId2"/>
            <a:extLst>
              <a:ext uri="{FF2B5EF4-FFF2-40B4-BE49-F238E27FC236}">
                <a16:creationId xmlns:a16="http://schemas.microsoft.com/office/drawing/2014/main" id="{C795050B-6661-5E13-F8D2-F9DAA1C63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97" y="401383"/>
            <a:ext cx="9420225"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10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CC0166-4798-6302-F7FE-EE0688A10024}"/>
              </a:ext>
            </a:extLst>
          </p:cNvPr>
          <p:cNvSpPr>
            <a:spLocks noGrp="1"/>
          </p:cNvSpPr>
          <p:nvPr>
            <p:ph type="title"/>
          </p:nvPr>
        </p:nvSpPr>
        <p:spPr>
          <a:xfrm>
            <a:off x="7313296" y="1039"/>
            <a:ext cx="3573780" cy="1453515"/>
          </a:xfrm>
        </p:spPr>
        <p:txBody>
          <a:bodyPr/>
          <a:lstStyle/>
          <a:p>
            <a:r>
              <a:rPr lang="en-US" dirty="0"/>
              <a:t>SHA-3</a:t>
            </a:r>
          </a:p>
        </p:txBody>
      </p:sp>
      <p:sp>
        <p:nvSpPr>
          <p:cNvPr id="6" name="Content Placeholder 5">
            <a:extLst>
              <a:ext uri="{FF2B5EF4-FFF2-40B4-BE49-F238E27FC236}">
                <a16:creationId xmlns:a16="http://schemas.microsoft.com/office/drawing/2014/main" id="{76C8F2FC-4E88-3FE8-086F-38DAE791B912}"/>
              </a:ext>
            </a:extLst>
          </p:cNvPr>
          <p:cNvSpPr>
            <a:spLocks noGrp="1"/>
          </p:cNvSpPr>
          <p:nvPr>
            <p:ph type="body" idx="1"/>
          </p:nvPr>
        </p:nvSpPr>
        <p:spPr>
          <a:xfrm>
            <a:off x="2209800" y="2943226"/>
            <a:ext cx="6277011" cy="2850746"/>
          </a:xfrm>
        </p:spPr>
        <p:txBody>
          <a:bodyPr>
            <a:normAutofit/>
          </a:bodyPr>
          <a:lstStyle/>
          <a:p>
            <a:pPr marL="457200" indent="-457200">
              <a:buFont typeface="+mj-lt"/>
              <a:buAutoNum type="arabicPeriod"/>
            </a:pPr>
            <a:r>
              <a:rPr lang="en-US" b="1" dirty="0">
                <a:solidFill>
                  <a:schemeClr val="tx1"/>
                </a:solidFill>
              </a:rPr>
              <a:t>The SHA-3 competition </a:t>
            </a:r>
          </a:p>
          <a:p>
            <a:pPr marL="457200" indent="-457200">
              <a:buFont typeface="+mj-lt"/>
              <a:buAutoNum type="arabicPeriod"/>
            </a:pPr>
            <a:r>
              <a:rPr lang="en-US" b="1" dirty="0">
                <a:solidFill>
                  <a:schemeClr val="tx1"/>
                </a:solidFill>
              </a:rPr>
              <a:t>The sponge construction </a:t>
            </a:r>
          </a:p>
          <a:p>
            <a:pPr marL="457200" indent="-457200">
              <a:buFont typeface="+mj-lt"/>
              <a:buAutoNum type="arabicPeriod"/>
            </a:pPr>
            <a:r>
              <a:rPr lang="en-US" b="1" dirty="0">
                <a:solidFill>
                  <a:schemeClr val="tx1"/>
                </a:solidFill>
              </a:rPr>
              <a:t>Inside Keccak </a:t>
            </a:r>
          </a:p>
          <a:p>
            <a:pPr marL="457200" indent="-457200">
              <a:buFont typeface="+mj-lt"/>
              <a:buAutoNum type="arabicPeriod"/>
            </a:pPr>
            <a:r>
              <a:rPr lang="en-US" b="1" dirty="0">
                <a:solidFill>
                  <a:schemeClr val="tx1"/>
                </a:solidFill>
              </a:rPr>
              <a:t>The SHA-3 FIPS </a:t>
            </a:r>
          </a:p>
        </p:txBody>
      </p:sp>
      <p:sp>
        <p:nvSpPr>
          <p:cNvPr id="2" name="Date Placeholder 1">
            <a:extLst>
              <a:ext uri="{FF2B5EF4-FFF2-40B4-BE49-F238E27FC236}">
                <a16:creationId xmlns:a16="http://schemas.microsoft.com/office/drawing/2014/main" id="{D70F5809-BCF6-453E-A6F8-4E2EE6FEE80C}"/>
              </a:ext>
            </a:extLst>
          </p:cNvPr>
          <p:cNvSpPr>
            <a:spLocks noGrp="1"/>
          </p:cNvSpPr>
          <p:nvPr>
            <p:ph type="dt" sz="half" idx="10"/>
          </p:nvPr>
        </p:nvSpPr>
        <p:spPr>
          <a:xfrm>
            <a:off x="0" y="6464300"/>
            <a:ext cx="987425" cy="311150"/>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02916384-3076-B5E0-7E45-98E96DD9F6E6}"/>
              </a:ext>
            </a:extLst>
          </p:cNvPr>
          <p:cNvSpPr>
            <a:spLocks noGrp="1"/>
          </p:cNvSpPr>
          <p:nvPr>
            <p:ph type="ftr" sz="quarter" idx="11"/>
          </p:nvPr>
        </p:nvSpPr>
        <p:spPr>
          <a:xfrm>
            <a:off x="8753475" y="6464300"/>
            <a:ext cx="3438525" cy="311150"/>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70757F6-D56B-2DC3-36F8-44CBD280C8BF}"/>
              </a:ext>
            </a:extLst>
          </p:cNvPr>
          <p:cNvSpPr>
            <a:spLocks noGrp="1"/>
          </p:cNvSpPr>
          <p:nvPr>
            <p:ph type="sldNum" sz="quarter" idx="12"/>
          </p:nvPr>
        </p:nvSpPr>
        <p:spPr>
          <a:xfrm>
            <a:off x="11204575" y="6464300"/>
            <a:ext cx="987425" cy="311150"/>
          </a:xfrm>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594896511"/>
      </p:ext>
    </p:extLst>
  </p:cSld>
  <p:clrMapOvr>
    <a:masterClrMapping/>
  </p:clrMapOvr>
</p:sld>
</file>

<file path=ppt/theme/theme1.xml><?xml version="1.0" encoding="utf-8"?>
<a:theme xmlns:a="http://schemas.openxmlformats.org/drawingml/2006/main" name="Office Theme">
  <a:themeElements>
    <a:clrScheme name="Custom 3">
      <a:dk1>
        <a:srgbClr val="363636"/>
      </a:dk1>
      <a:lt1>
        <a:srgbClr val="B5B5B5"/>
      </a:lt1>
      <a:dk2>
        <a:srgbClr val="F2F2F2"/>
      </a:dk2>
      <a:lt2>
        <a:srgbClr val="E7E6E6"/>
      </a:lt2>
      <a:accent1>
        <a:srgbClr val="D8D8D8"/>
      </a:accent1>
      <a:accent2>
        <a:srgbClr val="D8D8D8"/>
      </a:accent2>
      <a:accent3>
        <a:srgbClr val="FFFFFF"/>
      </a:accent3>
      <a:accent4>
        <a:srgbClr val="FFFFFF"/>
      </a:accent4>
      <a:accent5>
        <a:srgbClr val="FFFFFF"/>
      </a:accent5>
      <a:accent6>
        <a:srgbClr val="BFBFBF"/>
      </a:accent6>
      <a:hlink>
        <a:srgbClr val="F2F2F2"/>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EA328BAEC66D47B1B0A1BE76ED8225" ma:contentTypeVersion="11" ma:contentTypeDescription="Create a new document." ma:contentTypeScope="" ma:versionID="dd8c685b3ff16da166250200f4f78c56">
  <xsd:schema xmlns:xsd="http://www.w3.org/2001/XMLSchema" xmlns:xs="http://www.w3.org/2001/XMLSchema" xmlns:p="http://schemas.microsoft.com/office/2006/metadata/properties" xmlns:ns3="cb0936b9-d97d-429e-8b91-4774b0f220dd" xmlns:ns4="14004173-f700-41a9-af6e-fa84c10ceb2a" targetNamespace="http://schemas.microsoft.com/office/2006/metadata/properties" ma:root="true" ma:fieldsID="e4234517c842bfed98b8f2eb56440de0" ns3:_="" ns4:_="">
    <xsd:import namespace="cb0936b9-d97d-429e-8b91-4774b0f220dd"/>
    <xsd:import namespace="14004173-f700-41a9-af6e-fa84c10ceb2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0936b9-d97d-429e-8b91-4774b0f22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004173-f700-41a9-af6e-fa84c10ceb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1BF4D4-F2AE-422E-94F9-F6B5AB1FDA79}">
  <ds:schemaRefs>
    <ds:schemaRef ds:uri="http://schemas.microsoft.com/sharepoint/v3/contenttype/forms"/>
  </ds:schemaRefs>
</ds:datastoreItem>
</file>

<file path=customXml/itemProps2.xml><?xml version="1.0" encoding="utf-8"?>
<ds:datastoreItem xmlns:ds="http://schemas.openxmlformats.org/officeDocument/2006/customXml" ds:itemID="{DB49CDCF-5D2A-466F-8416-EB8A0D8427BB}">
  <ds:schemaRefs>
    <ds:schemaRef ds:uri="http://purl.org/dc/elements/1.1/"/>
    <ds:schemaRef ds:uri="http://schemas.microsoft.com/office/2006/metadata/properties"/>
    <ds:schemaRef ds:uri="http://purl.org/dc/terms/"/>
    <ds:schemaRef ds:uri="http://schemas.openxmlformats.org/package/2006/metadata/core-properties"/>
    <ds:schemaRef ds:uri="14004173-f700-41a9-af6e-fa84c10ceb2a"/>
    <ds:schemaRef ds:uri="http://schemas.microsoft.com/office/2006/documentManagement/types"/>
    <ds:schemaRef ds:uri="http://schemas.microsoft.com/office/infopath/2007/PartnerControls"/>
    <ds:schemaRef ds:uri="cb0936b9-d97d-429e-8b91-4774b0f220dd"/>
    <ds:schemaRef ds:uri="http://www.w3.org/XML/1998/namespace"/>
    <ds:schemaRef ds:uri="http://purl.org/dc/dcmitype/"/>
  </ds:schemaRefs>
</ds:datastoreItem>
</file>

<file path=customXml/itemProps3.xml><?xml version="1.0" encoding="utf-8"?>
<ds:datastoreItem xmlns:ds="http://schemas.openxmlformats.org/officeDocument/2006/customXml" ds:itemID="{8FB2A648-7B81-4246-82C4-6320C6F25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0936b9-d97d-429e-8b91-4774b0f220dd"/>
    <ds:schemaRef ds:uri="14004173-f700-41a9-af6e-fa84c10ce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800</TotalTime>
  <Words>1707</Words>
  <Application>Microsoft Office PowerPoint</Application>
  <PresentationFormat>Widescreen</PresentationFormat>
  <Paragraphs>142</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arial</vt:lpstr>
      <vt:lpstr>Calibri</vt:lpstr>
      <vt:lpstr>Calibri Light</vt:lpstr>
      <vt:lpstr>Gill Sans Nova</vt:lpstr>
      <vt:lpstr>Open Sans</vt:lpstr>
      <vt:lpstr>system-ui</vt:lpstr>
      <vt:lpstr>Wingdings</vt:lpstr>
      <vt:lpstr>Office Theme</vt:lpstr>
      <vt:lpstr>SHA Algorithm</vt:lpstr>
      <vt:lpstr>Outline</vt:lpstr>
      <vt:lpstr>Introduction</vt:lpstr>
      <vt:lpstr>What is a hash algorithm?  • Function that compresses message of arbitrary length to m-bit digest  Problem:  • Difficult to assure collision resistance for arbitrary compression function f Message of arbitrary size m-bit digest </vt:lpstr>
      <vt:lpstr>Abstract:</vt:lpstr>
      <vt:lpstr>SHA-256</vt:lpstr>
      <vt:lpstr>SHA-3 :</vt:lpstr>
      <vt:lpstr>PowerPoint Presentation</vt:lpstr>
      <vt:lpstr>SHA-3</vt:lpstr>
      <vt:lpstr>PowerPoint Presentation</vt:lpstr>
      <vt:lpstr>Sponge Construction</vt:lpstr>
      <vt:lpstr>PowerPoint Presentation</vt:lpstr>
      <vt:lpstr>Padding </vt:lpstr>
      <vt:lpstr>The Keccak Function </vt:lpstr>
      <vt:lpstr>The Block Transformation </vt:lpstr>
      <vt:lpstr>The 5 steps are: θ (theta) ρ (rho) π (pi) χ (chi) ι (iota) </vt:lpstr>
      <vt:lpstr>PowerPoint Presentation</vt:lpstr>
      <vt:lpstr>θ Output The output of the theta function is the XORed result of the initial state array A and the output of the D function. </vt:lpstr>
      <vt:lpstr>The ρ (rho) Step The ρ step thankfully only consist of one step. This step is conceptually easy to apply but difficult to understand when written in math notation. We will use A as the input state and A’ as the modified state. In this case A is the output from the final θ step above. </vt:lpstr>
      <vt:lpstr>The π(pi) step:  </vt:lpstr>
      <vt:lpstr>The χ (chi) Step The χ step is the only nonlinear mapping step in. It consists for XOR, NOT, and AND operations with bits across the x-direction and is applied to a plane at a time. </vt:lpstr>
      <vt:lpstr>The ι (iota) Step The ι step is the most simple of all the steps. The purpose of the ι step is to modify some of the bits of Lane(0,0), the other 24 lanes are not affected by ι. This is done by XORing Lane(0,0) by the round constant (RC[ir]). Although the ι step is the most simple, it took me the longest to understand, specifically understanding how to generate the round constant vs using the supplied table.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 Algorithm</dc:title>
  <dc:creator>011 Maira Usman</dc:creator>
  <cp:lastModifiedBy>011 Maira Usman</cp:lastModifiedBy>
  <cp:revision>3</cp:revision>
  <dcterms:created xsi:type="dcterms:W3CDTF">2022-10-04T15:52:55Z</dcterms:created>
  <dcterms:modified xsi:type="dcterms:W3CDTF">2022-10-05T06:46:09Z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0x010100EDEA328BAEC66D47B1B0A1BE76ED8225</vt:lpwstr>
  </property>
</Properties>
</file>