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2A2A164-E325-46D2-8FBB-ED3A252FEF3C}" type="datetimeFigureOut">
              <a:rPr lang="en-GB" smtClean="0"/>
              <a:t>17/05/2017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260082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A2A164-E325-46D2-8FBB-ED3A252FEF3C}" type="datetimeFigureOut">
              <a:rPr lang="en-GB" smtClean="0"/>
              <a:t>17/05/2017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202659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A2A164-E325-46D2-8FBB-ED3A252FEF3C}" type="datetimeFigureOut">
              <a:rPr lang="en-GB" smtClean="0"/>
              <a:t>17/05/2017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15305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A2A164-E325-46D2-8FBB-ED3A252FEF3C}" type="datetimeFigureOut">
              <a:rPr lang="en-GB" smtClean="0"/>
              <a:t>17/05/2017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109592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A2A164-E325-46D2-8FBB-ED3A252FEF3C}" type="datetimeFigureOut">
              <a:rPr lang="en-GB" smtClean="0"/>
              <a:t>17/05/2017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172712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2A2A164-E325-46D2-8FBB-ED3A252FEF3C}" type="datetimeFigureOut">
              <a:rPr lang="en-GB" smtClean="0"/>
              <a:t>17/05/2017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324844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2A2A164-E325-46D2-8FBB-ED3A252FEF3C}" type="datetimeFigureOut">
              <a:rPr lang="en-GB" smtClean="0"/>
              <a:t>17/05/2017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209314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2A2A164-E325-46D2-8FBB-ED3A252FEF3C}" type="datetimeFigureOut">
              <a:rPr lang="en-GB" smtClean="0"/>
              <a:t>17/05/2017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37270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2A164-E325-46D2-8FBB-ED3A252FEF3C}" type="datetimeFigureOut">
              <a:rPr lang="en-GB" smtClean="0"/>
              <a:t>17/05/2017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118078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A2A164-E325-46D2-8FBB-ED3A252FEF3C}" type="datetimeFigureOut">
              <a:rPr lang="en-GB" smtClean="0"/>
              <a:t>17/05/2017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142588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A2A164-E325-46D2-8FBB-ED3A252FEF3C}" type="datetimeFigureOut">
              <a:rPr lang="en-GB" smtClean="0"/>
              <a:t>17/05/2017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DBE12B-F44C-4C6D-84F8-DC8C884AD5B3}" type="slidenum">
              <a:rPr lang="en-GB" smtClean="0"/>
              <a:t>‹#›</a:t>
            </a:fld>
            <a:endParaRPr lang="en-GB"/>
          </a:p>
        </p:txBody>
      </p:sp>
    </p:spTree>
    <p:extLst>
      <p:ext uri="{BB962C8B-B14F-4D97-AF65-F5344CB8AC3E}">
        <p14:creationId xmlns:p14="http://schemas.microsoft.com/office/powerpoint/2010/main" val="163779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2A164-E325-46D2-8FBB-ED3A252FEF3C}" type="datetimeFigureOut">
              <a:rPr lang="en-GB" smtClean="0"/>
              <a:t>17/05/2017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BE12B-F44C-4C6D-84F8-DC8C884AD5B3}" type="slidenum">
              <a:rPr lang="en-GB" smtClean="0"/>
              <a:t>‹#›</a:t>
            </a:fld>
            <a:endParaRPr lang="en-GB"/>
          </a:p>
        </p:txBody>
      </p:sp>
    </p:spTree>
    <p:extLst>
      <p:ext uri="{BB962C8B-B14F-4D97-AF65-F5344CB8AC3E}">
        <p14:creationId xmlns:p14="http://schemas.microsoft.com/office/powerpoint/2010/main" val="30869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8000" b="1" dirty="0" smtClean="0">
                <a:latin typeface="Agency FB" panose="020B0503020202020204" pitchFamily="34" charset="0"/>
              </a:rPr>
              <a:t>ARTIFICIAL INTELLIGENCE</a:t>
            </a:r>
            <a:endParaRPr lang="en-GB" sz="8000" b="1" dirty="0">
              <a:latin typeface="Agency FB" panose="020B0503020202020204" pitchFamily="34" charset="0"/>
            </a:endParaRPr>
          </a:p>
        </p:txBody>
      </p:sp>
      <p:sp>
        <p:nvSpPr>
          <p:cNvPr id="3" name="Subtitle 2"/>
          <p:cNvSpPr>
            <a:spLocks noGrp="1"/>
          </p:cNvSpPr>
          <p:nvPr>
            <p:ph type="subTitle" idx="1"/>
          </p:nvPr>
        </p:nvSpPr>
        <p:spPr/>
        <p:txBody>
          <a:bodyPr/>
          <a:lstStyle/>
          <a:p>
            <a:r>
              <a:rPr lang="en-GB" dirty="0" smtClean="0">
                <a:latin typeface="Agency FB" panose="020B0503020202020204" pitchFamily="34" charset="0"/>
              </a:rPr>
              <a:t>The quest to forge gods</a:t>
            </a:r>
            <a:endParaRPr lang="en-GB" dirty="0">
              <a:latin typeface="Agency FB" panose="020B0503020202020204" pitchFamily="34" charset="0"/>
            </a:endParaRPr>
          </a:p>
        </p:txBody>
      </p:sp>
    </p:spTree>
    <p:extLst>
      <p:ext uri="{BB962C8B-B14F-4D97-AF65-F5344CB8AC3E}">
        <p14:creationId xmlns:p14="http://schemas.microsoft.com/office/powerpoint/2010/main" val="309624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gency FB" panose="020B0503020202020204" pitchFamily="34" charset="0"/>
              </a:rPr>
              <a:t>The secret origins of Artificial Intelligence</a:t>
            </a:r>
            <a:endParaRPr lang="en-GB" dirty="0">
              <a:latin typeface="Agency FB" panose="020B0503020202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80238" y="137733"/>
            <a:ext cx="2459865" cy="3105909"/>
          </a:xfrm>
        </p:spPr>
      </p:pic>
      <p:sp>
        <p:nvSpPr>
          <p:cNvPr id="5" name="TextBox 4"/>
          <p:cNvSpPr txBox="1"/>
          <p:nvPr/>
        </p:nvSpPr>
        <p:spPr>
          <a:xfrm>
            <a:off x="1068946" y="1690688"/>
            <a:ext cx="6452383" cy="4247317"/>
          </a:xfrm>
          <a:prstGeom prst="rect">
            <a:avLst/>
          </a:prstGeom>
          <a:noFill/>
        </p:spPr>
        <p:txBody>
          <a:bodyPr wrap="square" rtlCol="0">
            <a:spAutoFit/>
          </a:bodyPr>
          <a:lstStyle/>
          <a:p>
            <a:pPr marL="285750" indent="-285750">
              <a:buFont typeface="Arial" panose="020B0604020202020204" pitchFamily="34" charset="0"/>
              <a:buChar char="•"/>
            </a:pPr>
            <a:r>
              <a:rPr lang="en-GB" dirty="0" smtClean="0"/>
              <a:t>Long before electronic computers made Artificial Intelligence into a significant field of academic study; humans have dreamed about, experimented and conned each other with the idea of creating artificial life.</a:t>
            </a:r>
          </a:p>
          <a:p>
            <a:pPr marL="285750" indent="-285750">
              <a:buFont typeface="Arial" panose="020B0604020202020204" pitchFamily="34" charset="0"/>
              <a:buChar char="•"/>
            </a:pPr>
            <a:r>
              <a:rPr lang="en-GB" dirty="0" smtClean="0"/>
              <a:t>Ancient Greek myths of Hephaestus’ automatons were followed by The Golem of Judaism and the 18</a:t>
            </a:r>
            <a:r>
              <a:rPr lang="en-GB" baseline="30000" dirty="0" smtClean="0"/>
              <a:t>th</a:t>
            </a:r>
            <a:r>
              <a:rPr lang="en-GB" dirty="0" smtClean="0"/>
              <a:t> Century fake-chess machine - the ‘Mechanical Turk’ </a:t>
            </a:r>
            <a:r>
              <a:rPr lang="en-GB" i="1" dirty="0" smtClean="0"/>
              <a:t>(both pictured</a:t>
            </a:r>
            <a:r>
              <a:rPr lang="en-GB" dirty="0" smtClean="0"/>
              <a:t>) </a:t>
            </a:r>
          </a:p>
          <a:p>
            <a:pPr marL="285750" indent="-285750">
              <a:buFont typeface="Arial" panose="020B0604020202020204" pitchFamily="34" charset="0"/>
              <a:buChar char="•"/>
            </a:pPr>
            <a:r>
              <a:rPr lang="en-GB" dirty="0" smtClean="0"/>
              <a:t>For almost as long philosophers, theologians and authors have been warning of the hubris of believing that humans could ever accomplish the goal of creating AI, and of the dangers of doing so. Stories such as </a:t>
            </a:r>
            <a:r>
              <a:rPr lang="en-GB" i="1" dirty="0" smtClean="0"/>
              <a:t>Frankenstein, The Terminator </a:t>
            </a:r>
            <a:r>
              <a:rPr lang="en-GB" dirty="0" smtClean="0"/>
              <a:t>and </a:t>
            </a:r>
            <a:r>
              <a:rPr lang="en-GB" i="1" dirty="0" smtClean="0"/>
              <a:t>The Matrix </a:t>
            </a:r>
            <a:r>
              <a:rPr lang="en-GB" dirty="0" smtClean="0"/>
              <a:t>are all examples of this genre.</a:t>
            </a:r>
          </a:p>
          <a:p>
            <a:pPr marL="285750" indent="-285750">
              <a:buFont typeface="Arial" panose="020B0604020202020204" pitchFamily="34" charset="0"/>
              <a:buChar char="•"/>
            </a:pPr>
            <a:r>
              <a:rPr lang="en-GB" dirty="0" smtClean="0"/>
              <a:t>For its entire history the idea of AI has been a compelling, utopian dream for some and a foolish, or nightmarish idea for others.</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172" y="3471033"/>
            <a:ext cx="3245476" cy="3215461"/>
          </a:xfrm>
          <a:prstGeom prst="rect">
            <a:avLst/>
          </a:prstGeom>
        </p:spPr>
      </p:pic>
    </p:spTree>
    <p:extLst>
      <p:ext uri="{BB962C8B-B14F-4D97-AF65-F5344CB8AC3E}">
        <p14:creationId xmlns:p14="http://schemas.microsoft.com/office/powerpoint/2010/main" val="220403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gency FB" panose="020B0503020202020204" pitchFamily="34" charset="0"/>
              </a:rPr>
              <a:t>Computers: making the dream seem possible</a:t>
            </a:r>
            <a:endParaRPr lang="en-GB" dirty="0">
              <a:latin typeface="Agency FB" panose="020B0503020202020204" pitchFamily="34" charset="0"/>
            </a:endParaRPr>
          </a:p>
        </p:txBody>
      </p:sp>
      <p:sp>
        <p:nvSpPr>
          <p:cNvPr id="3" name="Content Placeholder 2"/>
          <p:cNvSpPr>
            <a:spLocks noGrp="1"/>
          </p:cNvSpPr>
          <p:nvPr>
            <p:ph idx="1"/>
          </p:nvPr>
        </p:nvSpPr>
        <p:spPr>
          <a:xfrm>
            <a:off x="838199" y="1825625"/>
            <a:ext cx="11100515" cy="4351338"/>
          </a:xfrm>
        </p:spPr>
        <p:txBody>
          <a:bodyPr>
            <a:normAutofit/>
          </a:bodyPr>
          <a:lstStyle/>
          <a:p>
            <a:r>
              <a:rPr lang="en-GB" sz="2400" dirty="0" smtClean="0"/>
              <a:t>The birth of AI as a field of research began in 1956 at Dartmouth College in the US. It was there that researchers from various fields gathered for the first time under the idea that </a:t>
            </a:r>
            <a:r>
              <a:rPr lang="en-GB" sz="2400" i="1" dirty="0"/>
              <a:t>"every aspect of learning or any other feature of intelligence can be so precisely described that a machine can be made to simulate </a:t>
            </a:r>
            <a:r>
              <a:rPr lang="en-GB" sz="2400" i="1" dirty="0" smtClean="0"/>
              <a:t>it“.</a:t>
            </a:r>
          </a:p>
          <a:p>
            <a:r>
              <a:rPr lang="en-GB" sz="2400" dirty="0" smtClean="0"/>
              <a:t>The widespread availability of digital computers on university campuses and new research in human neurology, computation, networks and game playing algorithms all led the researchers at the first AI conference to believe that an electronic version of a human brain could be built.</a:t>
            </a:r>
          </a:p>
          <a:p>
            <a:r>
              <a:rPr lang="en-GB" sz="2400" dirty="0" smtClean="0"/>
              <a:t>They even had a computer program called </a:t>
            </a:r>
            <a:r>
              <a:rPr lang="en-GB" sz="2400" i="1" dirty="0" smtClean="0"/>
              <a:t>Logic Theorist </a:t>
            </a:r>
            <a:r>
              <a:rPr lang="en-GB" sz="2400" dirty="0" smtClean="0"/>
              <a:t>that was able to create logical proofs of the theorems in </a:t>
            </a:r>
            <a:r>
              <a:rPr lang="en-GB" sz="2400" dirty="0" err="1" smtClean="0"/>
              <a:t>Issac</a:t>
            </a:r>
            <a:r>
              <a:rPr lang="en-GB" sz="2400" dirty="0" smtClean="0"/>
              <a:t> Newton’s Principia Mathematica. One of the proofs created by the program was more elegant than the human researchers were able to produce. </a:t>
            </a:r>
            <a:r>
              <a:rPr lang="en-GB" sz="2400" i="1" dirty="0" smtClean="0"/>
              <a:t>Logic Theorist </a:t>
            </a:r>
            <a:r>
              <a:rPr lang="en-GB" sz="2400" dirty="0" smtClean="0"/>
              <a:t>is often described as the first AI program.</a:t>
            </a:r>
            <a:endParaRPr lang="en-GB" sz="2400" dirty="0"/>
          </a:p>
        </p:txBody>
      </p:sp>
    </p:spTree>
    <p:extLst>
      <p:ext uri="{BB962C8B-B14F-4D97-AF65-F5344CB8AC3E}">
        <p14:creationId xmlns:p14="http://schemas.microsoft.com/office/powerpoint/2010/main" val="193673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gency FB" panose="020B0503020202020204" pitchFamily="34" charset="0"/>
              </a:rPr>
              <a:t>“Strong” AI vs “Weak” AI</a:t>
            </a:r>
            <a:endParaRPr lang="en-GB" dirty="0">
              <a:latin typeface="Agency FB" panose="020B0503020202020204" pitchFamily="34" charset="0"/>
            </a:endParaRPr>
          </a:p>
        </p:txBody>
      </p:sp>
      <p:sp>
        <p:nvSpPr>
          <p:cNvPr id="3" name="Content Placeholder 2"/>
          <p:cNvSpPr>
            <a:spLocks noGrp="1"/>
          </p:cNvSpPr>
          <p:nvPr>
            <p:ph idx="1"/>
          </p:nvPr>
        </p:nvSpPr>
        <p:spPr/>
        <p:txBody>
          <a:bodyPr/>
          <a:lstStyle/>
          <a:p>
            <a:r>
              <a:rPr lang="en-GB" dirty="0" smtClean="0"/>
              <a:t>These terms are sometimes used to distinguish between two approaches to, or beliefs about AI.</a:t>
            </a:r>
          </a:p>
          <a:p>
            <a:r>
              <a:rPr lang="en-GB" b="1" dirty="0" smtClean="0"/>
              <a:t>Strong AI – </a:t>
            </a:r>
            <a:r>
              <a:rPr lang="en-GB" dirty="0" smtClean="0"/>
              <a:t>Is the pursuit of an ‘artificial general intelligence’, in other words an AI program that can think and understand as well, or better, than a human and solve as wide a variety of problems as we can.</a:t>
            </a:r>
          </a:p>
          <a:p>
            <a:r>
              <a:rPr lang="en-GB" b="1" dirty="0" smtClean="0"/>
              <a:t>Weak AI </a:t>
            </a:r>
            <a:r>
              <a:rPr lang="en-GB" dirty="0" smtClean="0"/>
              <a:t>– Is the pursuit of intelligent behaviours by machines, usually to solve specific problems or classes of problems. </a:t>
            </a:r>
          </a:p>
          <a:p>
            <a:r>
              <a:rPr lang="en-GB" dirty="0" smtClean="0"/>
              <a:t>Weak AI researchers sometimes regard Strong AI proponents as wide-eyed dreamers. The vast majority of current AI development takes a weak AI approach.</a:t>
            </a:r>
          </a:p>
        </p:txBody>
      </p:sp>
    </p:spTree>
    <p:extLst>
      <p:ext uri="{BB962C8B-B14F-4D97-AF65-F5344CB8AC3E}">
        <p14:creationId xmlns:p14="http://schemas.microsoft.com/office/powerpoint/2010/main" val="42352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smtClean="0">
                <a:latin typeface="Agency FB" panose="020B0503020202020204" pitchFamily="34" charset="0"/>
              </a:rPr>
              <a:t>Searching for intelligence</a:t>
            </a:r>
            <a:endParaRPr lang="en-GB" sz="5400" dirty="0">
              <a:latin typeface="Agency FB" panose="020B0503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78072" y="1855140"/>
            <a:ext cx="5353833" cy="4013848"/>
          </a:xfrm>
        </p:spPr>
      </p:pic>
      <p:sp>
        <p:nvSpPr>
          <p:cNvPr id="4" name="Text Placeholder 3"/>
          <p:cNvSpPr>
            <a:spLocks noGrp="1"/>
          </p:cNvSpPr>
          <p:nvPr>
            <p:ph type="body" sz="half" idx="2"/>
          </p:nvPr>
        </p:nvSpPr>
        <p:spPr>
          <a:xfrm>
            <a:off x="839788" y="2057400"/>
            <a:ext cx="5419344" cy="3811588"/>
          </a:xfrm>
        </p:spPr>
        <p:txBody>
          <a:bodyPr>
            <a:normAutofit lnSpcReduction="10000"/>
          </a:bodyPr>
          <a:lstStyle/>
          <a:p>
            <a:pPr marL="285750" indent="-285750">
              <a:buFont typeface="Arial" panose="020B0604020202020204" pitchFamily="34" charset="0"/>
              <a:buChar char="•"/>
            </a:pPr>
            <a:r>
              <a:rPr lang="en-GB" sz="1800" dirty="0" smtClean="0"/>
              <a:t>One of the most common approaches to add intelligent seeming behaviour to machines is to use their speed to rapidly search through large numbers of possible choices and evaluate each one against a defined value function.</a:t>
            </a:r>
          </a:p>
          <a:p>
            <a:pPr marL="285750" indent="-285750">
              <a:buFont typeface="Arial" panose="020B0604020202020204" pitchFamily="34" charset="0"/>
              <a:buChar char="•"/>
            </a:pPr>
            <a:r>
              <a:rPr lang="en-GB" sz="1800" dirty="0" smtClean="0"/>
              <a:t>It was this ‘brute force’ method of creating intelligent behaviour that helped IBM’s Deep Blue defeat World Chess Champion Garry Kasparov in 1997. </a:t>
            </a:r>
          </a:p>
          <a:p>
            <a:pPr marL="285750" indent="-285750">
              <a:buFont typeface="Arial" panose="020B0604020202020204" pitchFamily="34" charset="0"/>
              <a:buChar char="•"/>
            </a:pPr>
            <a:r>
              <a:rPr lang="en-GB" sz="1800" dirty="0" smtClean="0"/>
              <a:t>Deep Blue could use its rapid searching capability to look at all the possibilities of each move up to 6 or 7 moves ahead in the time available.</a:t>
            </a:r>
          </a:p>
          <a:p>
            <a:pPr marL="285750" indent="-285750">
              <a:buFont typeface="Arial" panose="020B0604020202020204" pitchFamily="34" charset="0"/>
              <a:buChar char="•"/>
            </a:pPr>
            <a:r>
              <a:rPr lang="en-GB" sz="1800" dirty="0" smtClean="0"/>
              <a:t>A function that quickly evaluates potential steps (or moves) in a search is called a </a:t>
            </a:r>
            <a:r>
              <a:rPr lang="en-GB" sz="1800" b="1" dirty="0" smtClean="0"/>
              <a:t>heuristic function</a:t>
            </a:r>
          </a:p>
        </p:txBody>
      </p:sp>
    </p:spTree>
    <p:extLst>
      <p:ext uri="{BB962C8B-B14F-4D97-AF65-F5344CB8AC3E}">
        <p14:creationId xmlns:p14="http://schemas.microsoft.com/office/powerpoint/2010/main" val="320741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187525" cy="1126901"/>
          </a:xfrm>
        </p:spPr>
        <p:txBody>
          <a:bodyPr>
            <a:normAutofit/>
          </a:bodyPr>
          <a:lstStyle/>
          <a:p>
            <a:r>
              <a:rPr lang="en-GB" sz="5400" dirty="0" smtClean="0">
                <a:latin typeface="Agency FB" panose="020B0503020202020204" pitchFamily="34" charset="0"/>
              </a:rPr>
              <a:t>Machine Learning</a:t>
            </a:r>
            <a:endParaRPr lang="en-GB" sz="5400" dirty="0">
              <a:latin typeface="Agency FB" panose="020B0503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7313" y="1929588"/>
            <a:ext cx="5909101" cy="3939400"/>
          </a:xfrm>
        </p:spPr>
      </p:pic>
      <p:sp>
        <p:nvSpPr>
          <p:cNvPr id="4" name="Text Placeholder 3"/>
          <p:cNvSpPr>
            <a:spLocks noGrp="1"/>
          </p:cNvSpPr>
          <p:nvPr>
            <p:ph type="body" sz="half" idx="2"/>
          </p:nvPr>
        </p:nvSpPr>
        <p:spPr>
          <a:xfrm>
            <a:off x="839788" y="1929588"/>
            <a:ext cx="5187525" cy="3939400"/>
          </a:xfrm>
        </p:spPr>
        <p:txBody>
          <a:bodyPr>
            <a:normAutofit fontScale="85000" lnSpcReduction="20000"/>
          </a:bodyPr>
          <a:lstStyle/>
          <a:p>
            <a:pPr marL="285750" indent="-285750">
              <a:buFont typeface="Arial" panose="020B0604020202020204" pitchFamily="34" charset="0"/>
              <a:buChar char="•"/>
            </a:pPr>
            <a:r>
              <a:rPr lang="en-GB" dirty="0" smtClean="0"/>
              <a:t>Some problems are harder to solve with a search based ‘brute force’ approach. For example, for a long time nobody was able to create an AI for the popular Chinese </a:t>
            </a:r>
            <a:r>
              <a:rPr lang="en-GB" dirty="0" err="1" smtClean="0"/>
              <a:t>boardgame</a:t>
            </a:r>
            <a:r>
              <a:rPr lang="en-GB" dirty="0" smtClean="0"/>
              <a:t> Go that could beat world champion level players.</a:t>
            </a:r>
          </a:p>
          <a:p>
            <a:pPr marL="285750" indent="-285750">
              <a:buFont typeface="Arial" panose="020B0604020202020204" pitchFamily="34" charset="0"/>
              <a:buChar char="•"/>
            </a:pPr>
            <a:r>
              <a:rPr lang="en-GB" dirty="0" smtClean="0"/>
              <a:t>That changed in 2016 when Google’s ‘</a:t>
            </a:r>
            <a:r>
              <a:rPr lang="en-GB" dirty="0" err="1" smtClean="0"/>
              <a:t>AlphaGo</a:t>
            </a:r>
            <a:r>
              <a:rPr lang="en-GB" dirty="0" smtClean="0"/>
              <a:t>’ AI was able to defeat many </a:t>
            </a:r>
            <a:r>
              <a:rPr lang="en-GB" dirty="0"/>
              <a:t>W</a:t>
            </a:r>
            <a:r>
              <a:rPr lang="en-GB" dirty="0" smtClean="0"/>
              <a:t>orld Champion Go players using a new approach combining search and the use of machine learning techniques to ‘train’ it’s decision making.</a:t>
            </a:r>
          </a:p>
          <a:p>
            <a:pPr marL="285750" indent="-285750">
              <a:buFont typeface="Arial" panose="020B0604020202020204" pitchFamily="34" charset="0"/>
              <a:buChar char="•"/>
            </a:pPr>
            <a:r>
              <a:rPr lang="en-GB" dirty="0" smtClean="0"/>
              <a:t>The basic idea of machine learning is to use large amounts of data and ‘experience’ to train a network representing game states and potential behaviours (or moves). In the case of the Go AI; winning a match is valued highly by the AI and moves that eventually lead to victory will be valued more highly than moves that lead to a loss.  The AI will ‘remember’ it’s victories and defeats by making small adjustments in this network of values. By playing millions and millions of matches, eventually the value network is able to mimic, and exceed the behaviour of an expert Go Player without the original programmers knowing exactly why it is making each move.</a:t>
            </a:r>
          </a:p>
          <a:p>
            <a:pPr marL="285750" indent="-285750">
              <a:buFont typeface="Arial" panose="020B0604020202020204" pitchFamily="34" charset="0"/>
              <a:buChar char="•"/>
            </a:pPr>
            <a:r>
              <a:rPr lang="en-GB" dirty="0" smtClean="0"/>
              <a:t>Machine learning techniques have also recently been producing improvements in image recognition, translation, speech recognition and many other areas.</a:t>
            </a:r>
            <a:endParaRPr lang="en-GB"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p:txBody>
      </p:sp>
    </p:spTree>
    <p:extLst>
      <p:ext uri="{BB962C8B-B14F-4D97-AF65-F5344CB8AC3E}">
        <p14:creationId xmlns:p14="http://schemas.microsoft.com/office/powerpoint/2010/main" val="193172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latin typeface="Agency FB" panose="020B0503020202020204" pitchFamily="34" charset="0"/>
              </a:rPr>
              <a:t>Testing for Strong AI</a:t>
            </a:r>
            <a:endParaRPr lang="en-GB" sz="4400" dirty="0">
              <a:latin typeface="Agency FB" panose="020B0503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42683" y="987425"/>
            <a:ext cx="3853209" cy="4873625"/>
          </a:xfr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GB" dirty="0" smtClean="0"/>
              <a:t>The </a:t>
            </a:r>
            <a:r>
              <a:rPr lang="en-GB" b="1" dirty="0" smtClean="0"/>
              <a:t>Turing Test</a:t>
            </a:r>
            <a:r>
              <a:rPr lang="en-GB" dirty="0" smtClean="0"/>
              <a:t>, described by British Computer Scientist Alan Turing, is a proposed test for an AI that might be able to think. The idea is that a human should talk to an AI for a time, while not being able to see it, and if they cannot tell whether they are talking to a human or not then the AI would pass.</a:t>
            </a:r>
          </a:p>
          <a:p>
            <a:pPr marL="285750" indent="-285750">
              <a:buFont typeface="Arial" panose="020B0604020202020204" pitchFamily="34" charset="0"/>
              <a:buChar char="•"/>
            </a:pPr>
            <a:r>
              <a:rPr lang="en-GB" dirty="0" smtClean="0"/>
              <a:t>Several variations of this kind of test have been proposed since such as the ‘Total </a:t>
            </a:r>
            <a:r>
              <a:rPr lang="en-GB" dirty="0"/>
              <a:t>T</a:t>
            </a:r>
            <a:r>
              <a:rPr lang="en-GB" dirty="0" smtClean="0"/>
              <a:t>uring Test’ that would also test an AI’s ability to perceive things in videos or images and it’s ability to manipulate physical objects ‘i.e. stack some blocks into a shape’.</a:t>
            </a:r>
          </a:p>
        </p:txBody>
      </p:sp>
    </p:spTree>
    <p:extLst>
      <p:ext uri="{BB962C8B-B14F-4D97-AF65-F5344CB8AC3E}">
        <p14:creationId xmlns:p14="http://schemas.microsoft.com/office/powerpoint/2010/main" val="397622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smtClean="0">
                <a:latin typeface="Agency FB" panose="020B0503020202020204" pitchFamily="34" charset="0"/>
              </a:rPr>
              <a:t>Super intelligence</a:t>
            </a:r>
            <a:endParaRPr lang="en-GB" sz="5400" dirty="0">
              <a:latin typeface="Agency FB" panose="020B0503020202020204" pitchFamily="34" charset="0"/>
            </a:endParaRPr>
          </a:p>
        </p:txBody>
      </p:sp>
      <p:sp>
        <p:nvSpPr>
          <p:cNvPr id="4" name="Text Placeholder 3"/>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GB" sz="1800" dirty="0" smtClean="0"/>
              <a:t>It is theorised that, if it is possible to create an artificial general intelligence as smart as a human then it should very quickly become much smarter than us.</a:t>
            </a:r>
          </a:p>
          <a:p>
            <a:pPr marL="285750" indent="-285750">
              <a:buFont typeface="Arial" panose="020B0604020202020204" pitchFamily="34" charset="0"/>
              <a:buChar char="•"/>
            </a:pPr>
            <a:r>
              <a:rPr lang="en-GB" sz="1800" dirty="0" smtClean="0"/>
              <a:t>This is because an artificial intelligence, with full knowledge of its own code, would be able to modify itself to improve its own intelligence - theoretically infinitely. It should also be able to go through this process of improvement very fast.</a:t>
            </a:r>
          </a:p>
          <a:p>
            <a:pPr marL="285750" indent="-285750">
              <a:buFont typeface="Arial" panose="020B0604020202020204" pitchFamily="34" charset="0"/>
              <a:buChar char="•"/>
            </a:pPr>
            <a:r>
              <a:rPr lang="en-GB" sz="1800" dirty="0" smtClean="0"/>
              <a:t>This idea that the first strong AI will quickly grow to be dramatically more intelligent than humans is sometimes called </a:t>
            </a:r>
            <a:r>
              <a:rPr lang="en-GB" sz="1800" b="1" dirty="0" smtClean="0"/>
              <a:t>the technological singularity. </a:t>
            </a:r>
            <a:endParaRPr lang="en-GB" sz="18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7734" y="1752191"/>
            <a:ext cx="6172200" cy="4116797"/>
          </a:xfrm>
        </p:spPr>
      </p:pic>
    </p:spTree>
    <p:extLst>
      <p:ext uri="{BB962C8B-B14F-4D97-AF65-F5344CB8AC3E}">
        <p14:creationId xmlns:p14="http://schemas.microsoft.com/office/powerpoint/2010/main" val="348560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9600" dirty="0" smtClean="0">
                <a:latin typeface="Agency FB" panose="020B0503020202020204" pitchFamily="34" charset="0"/>
              </a:rPr>
              <a:t>The End.</a:t>
            </a:r>
            <a:endParaRPr lang="en-GB" sz="9600" dirty="0">
              <a:latin typeface="Agency FB" panose="020B0503020202020204" pitchFamily="34" charset="0"/>
            </a:endParaRPr>
          </a:p>
        </p:txBody>
      </p:sp>
    </p:spTree>
    <p:extLst>
      <p:ext uri="{BB962C8B-B14F-4D97-AF65-F5344CB8AC3E}">
        <p14:creationId xmlns:p14="http://schemas.microsoft.com/office/powerpoint/2010/main" val="1223372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1022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Arial</vt:lpstr>
      <vt:lpstr>Calibri</vt:lpstr>
      <vt:lpstr>Calibri Light</vt:lpstr>
      <vt:lpstr>Office Theme</vt:lpstr>
      <vt:lpstr>ARTIFICIAL INTELLIGENCE</vt:lpstr>
      <vt:lpstr>The secret origins of Artificial Intelligence</vt:lpstr>
      <vt:lpstr>Computers: making the dream seem possible</vt:lpstr>
      <vt:lpstr>“Strong” AI vs “Weak” AI</vt:lpstr>
      <vt:lpstr>Searching for intelligence</vt:lpstr>
      <vt:lpstr>Machine Learning</vt:lpstr>
      <vt:lpstr>Testing for Strong AI</vt:lpstr>
      <vt:lpstr>Super intelligence</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dan@myrespace.com</dc:creator>
  <cp:lastModifiedBy>dan@myrespace.com</cp:lastModifiedBy>
  <cp:revision>22</cp:revision>
  <dcterms:created xsi:type="dcterms:W3CDTF">2017-05-14T14:02:41Z</dcterms:created>
  <dcterms:modified xsi:type="dcterms:W3CDTF">2017-05-17T18:31:36Z</dcterms:modified>
</cp:coreProperties>
</file>