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9.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2"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DBB565-7E94-44D3-92A4-A0B9F6786BF4}"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3483984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DBB565-7E94-44D3-92A4-A0B9F6786BF4}"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53766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DBB565-7E94-44D3-92A4-A0B9F6786BF4}"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145692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DBB565-7E94-44D3-92A4-A0B9F6786BF4}"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142158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BB565-7E94-44D3-92A4-A0B9F6786BF4}"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388118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DBB565-7E94-44D3-92A4-A0B9F6786BF4}"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23279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DBB565-7E94-44D3-92A4-A0B9F6786BF4}" type="datetimeFigureOut">
              <a:rPr lang="en-GB" smtClean="0"/>
              <a:t>17/05/2018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14587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DBB565-7E94-44D3-92A4-A0B9F6786BF4}" type="datetimeFigureOut">
              <a:rPr lang="en-GB" smtClean="0"/>
              <a:t>17/05/2018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344361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BB565-7E94-44D3-92A4-A0B9F6786BF4}" type="datetimeFigureOut">
              <a:rPr lang="en-GB" smtClean="0"/>
              <a:t>17/05/2018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96916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BB565-7E94-44D3-92A4-A0B9F6786BF4}"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116131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BB565-7E94-44D3-92A4-A0B9F6786BF4}"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5A73DB-C884-4CF1-B8E1-061A96EEEC6B}" type="slidenum">
              <a:rPr lang="en-GB" smtClean="0"/>
              <a:t>‹#›</a:t>
            </a:fld>
            <a:endParaRPr lang="en-GB"/>
          </a:p>
        </p:txBody>
      </p:sp>
    </p:spTree>
    <p:extLst>
      <p:ext uri="{BB962C8B-B14F-4D97-AF65-F5344CB8AC3E}">
        <p14:creationId xmlns:p14="http://schemas.microsoft.com/office/powerpoint/2010/main" val="264686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BB565-7E94-44D3-92A4-A0B9F6786BF4}" type="datetimeFigureOut">
              <a:rPr lang="en-GB" smtClean="0"/>
              <a:t>17/05/2018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A73DB-C884-4CF1-B8E1-061A96EEEC6B}" type="slidenum">
              <a:rPr lang="en-GB" smtClean="0"/>
              <a:t>‹#›</a:t>
            </a:fld>
            <a:endParaRPr lang="en-GB"/>
          </a:p>
        </p:txBody>
      </p:sp>
    </p:spTree>
    <p:extLst>
      <p:ext uri="{BB962C8B-B14F-4D97-AF65-F5344CB8AC3E}">
        <p14:creationId xmlns:p14="http://schemas.microsoft.com/office/powerpoint/2010/main" val="372244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jp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8800" dirty="0" smtClean="0">
                <a:latin typeface="Bell MT" panose="02020503060305020303" pitchFamily="18" charset="0"/>
              </a:rPr>
              <a:t>A brief history of Computing</a:t>
            </a:r>
            <a:endParaRPr lang="en-GB" sz="8800" dirty="0">
              <a:latin typeface="Bell MT" panose="02020503060305020303" pitchFamily="18" charset="0"/>
            </a:endParaRPr>
          </a:p>
        </p:txBody>
      </p:sp>
      <p:sp>
        <p:nvSpPr>
          <p:cNvPr id="3" name="Subtitle 2"/>
          <p:cNvSpPr>
            <a:spLocks noGrp="1"/>
          </p:cNvSpPr>
          <p:nvPr>
            <p:ph type="subTitle" idx="1"/>
          </p:nvPr>
        </p:nvSpPr>
        <p:spPr/>
        <p:txBody>
          <a:bodyPr/>
          <a:lstStyle/>
          <a:p>
            <a:r>
              <a:rPr lang="en-GB" dirty="0" smtClean="0">
                <a:latin typeface="Bell MT" panose="02020503060305020303" pitchFamily="18" charset="0"/>
              </a:rPr>
              <a:t>(With pictures)</a:t>
            </a:r>
            <a:endParaRPr lang="en-GB" dirty="0">
              <a:latin typeface="Bell MT" panose="02020503060305020303" pitchFamily="18" charset="0"/>
            </a:endParaRPr>
          </a:p>
        </p:txBody>
      </p:sp>
    </p:spTree>
    <p:extLst>
      <p:ext uri="{BB962C8B-B14F-4D97-AF65-F5344CB8AC3E}">
        <p14:creationId xmlns:p14="http://schemas.microsoft.com/office/powerpoint/2010/main" val="632938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smtClean="0">
                <a:latin typeface="Bell MT" panose="02020503060305020303" pitchFamily="18" charset="0"/>
              </a:rPr>
              <a:t>Computers get personal</a:t>
            </a:r>
            <a:endParaRPr lang="en-GB" sz="4800" dirty="0">
              <a:latin typeface="Bell MT" panose="020205030603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194530"/>
            <a:ext cx="6172200" cy="4459414"/>
          </a:xfr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GB" sz="1400" dirty="0" smtClean="0"/>
              <a:t>For a long time computers were enormous room-sized machines that could only be afforded by large companies or institutions like universities.</a:t>
            </a:r>
          </a:p>
          <a:p>
            <a:pPr marL="285750" indent="-285750">
              <a:buFont typeface="Arial" panose="020B0604020202020204" pitchFamily="34" charset="0"/>
              <a:buChar char="•"/>
            </a:pPr>
            <a:r>
              <a:rPr lang="en-GB" sz="1400" dirty="0" smtClean="0"/>
              <a:t>Individuals that wanted to use a computer would often have to book time on one in advance, submit the program they wanted to run to an operator (perhaps as a stack of punch cards) and then wait for any results. This was not ideal – especially for debugging.</a:t>
            </a:r>
          </a:p>
          <a:p>
            <a:pPr marL="285750" indent="-285750">
              <a:buFont typeface="Arial" panose="020B0604020202020204" pitchFamily="34" charset="0"/>
              <a:buChar char="•"/>
            </a:pPr>
            <a:r>
              <a:rPr lang="en-GB" sz="1400" dirty="0" smtClean="0"/>
              <a:t>So there was demand for a ‘personal computer’ and eventually the advances in miniaturising electronics made it possible and affordable.</a:t>
            </a:r>
          </a:p>
          <a:p>
            <a:pPr marL="285750" indent="-285750">
              <a:buFont typeface="Arial" panose="020B0604020202020204" pitchFamily="34" charset="0"/>
              <a:buChar char="•"/>
            </a:pPr>
            <a:r>
              <a:rPr lang="en-GB" sz="1400" dirty="0" smtClean="0"/>
              <a:t>It fell to IBM at the height of it’s commercial power to make a standard – the IBM compatible PC – that would start an industry.</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383904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Bell MT" panose="02020503060305020303" pitchFamily="18" charset="0"/>
              </a:rPr>
              <a:t>Software overtakes hardware</a:t>
            </a:r>
            <a:endParaRPr lang="en-GB" sz="3600" dirty="0">
              <a:latin typeface="Bell MT" panose="020205030603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4788" y="1093787"/>
            <a:ext cx="3429000" cy="4660900"/>
          </a:xfr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GB" dirty="0" smtClean="0"/>
              <a:t>For the first era in the history of computer science almost all of the money was in developing hardware. The computers themselves.</a:t>
            </a:r>
          </a:p>
          <a:p>
            <a:pPr marL="285750" indent="-285750">
              <a:buFont typeface="Arial" panose="020B0604020202020204" pitchFamily="34" charset="0"/>
              <a:buChar char="•"/>
            </a:pPr>
            <a:r>
              <a:rPr lang="en-GB" dirty="0" smtClean="0"/>
              <a:t>The dawn of the PC changed all that, all the new PC owners had a huge appetite for software and were prepared to pay for it.</a:t>
            </a:r>
          </a:p>
          <a:p>
            <a:pPr marL="285750" indent="-285750">
              <a:buFont typeface="Arial" panose="020B0604020202020204" pitchFamily="34" charset="0"/>
              <a:buChar char="•"/>
            </a:pPr>
            <a:r>
              <a:rPr lang="en-GB" dirty="0" smtClean="0"/>
              <a:t>Microsoft was the first and main beneficiary of this new industry after IBM chose Microsoft’s </a:t>
            </a:r>
            <a:r>
              <a:rPr lang="en-GB" dirty="0"/>
              <a:t>D</a:t>
            </a:r>
            <a:r>
              <a:rPr lang="en-GB" dirty="0" smtClean="0"/>
              <a:t>isk Operating System as it’s default software. The founder of Microsoft; Bill Gates became the richest man in the world.</a:t>
            </a:r>
            <a:endParaRPr lang="en-GB" dirty="0"/>
          </a:p>
        </p:txBody>
      </p:sp>
    </p:spTree>
    <p:extLst>
      <p:ext uri="{BB962C8B-B14F-4D97-AF65-F5344CB8AC3E}">
        <p14:creationId xmlns:p14="http://schemas.microsoft.com/office/powerpoint/2010/main" val="2605448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7389812" cy="1102325"/>
          </a:xfrm>
        </p:spPr>
        <p:txBody>
          <a:bodyPr/>
          <a:lstStyle/>
          <a:p>
            <a:r>
              <a:rPr lang="en-GB" dirty="0" smtClean="0">
                <a:latin typeface="Bell MT" panose="02020503060305020303" pitchFamily="18" charset="0"/>
              </a:rPr>
              <a:t>The information superhighway</a:t>
            </a:r>
            <a:endParaRPr lang="en-GB" dirty="0">
              <a:latin typeface="Bell MT" panose="02020503060305020303"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22783" y="3577733"/>
            <a:ext cx="2283317" cy="2283317"/>
          </a:xfrm>
        </p:spPr>
      </p:pic>
      <p:sp>
        <p:nvSpPr>
          <p:cNvPr id="4" name="Text Placeholder 3"/>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GB" dirty="0" smtClean="0"/>
              <a:t>The internet began as a project called ARPANET funded by the US Advanced Research Projects Agency. It was designed to be a communications network that could survive a nuclear war.</a:t>
            </a:r>
          </a:p>
          <a:p>
            <a:pPr marL="285750" indent="-285750">
              <a:buFont typeface="Arial" panose="020B0604020202020204" pitchFamily="34" charset="0"/>
              <a:buChar char="•"/>
            </a:pPr>
            <a:r>
              <a:rPr lang="en-GB" dirty="0" smtClean="0"/>
              <a:t>The network really took off after the invention in 1989 of the world wide web by CERN scientist Tim Berners-Lee. The web made it easy to connect and share information through hyperlinks.</a:t>
            </a:r>
          </a:p>
          <a:p>
            <a:pPr marL="285750" indent="-285750">
              <a:buFont typeface="Arial" panose="020B0604020202020204" pitchFamily="34" charset="0"/>
              <a:buChar char="•"/>
            </a:pPr>
            <a:r>
              <a:rPr lang="en-GB" dirty="0" smtClean="0"/>
              <a:t>Google became the dominant search engine for the web and from there became the top internet company in the world.</a:t>
            </a:r>
          </a:p>
          <a:p>
            <a:pPr marL="285750" indent="-285750">
              <a:buFont typeface="Arial" panose="020B0604020202020204" pitchFamily="34" charset="0"/>
              <a:buChar char="•"/>
            </a:pPr>
            <a:r>
              <a:rPr lang="en-GB" dirty="0" smtClean="0"/>
              <a:t>When it began the web was far too slow for streaming videos but now videos make up nearly 80% of internet traffic.</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5037" y="4183104"/>
            <a:ext cx="2897746" cy="9795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819" y="2257951"/>
            <a:ext cx="1705243" cy="170524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5037" y="1725518"/>
            <a:ext cx="2349975" cy="2284175"/>
          </a:xfrm>
          <a:prstGeom prst="rect">
            <a:avLst/>
          </a:prstGeom>
        </p:spPr>
      </p:pic>
    </p:spTree>
    <p:extLst>
      <p:ext uri="{BB962C8B-B14F-4D97-AF65-F5344CB8AC3E}">
        <p14:creationId xmlns:p14="http://schemas.microsoft.com/office/powerpoint/2010/main" val="1436728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ell MT" panose="02020503060305020303" pitchFamily="18" charset="0"/>
              </a:rPr>
              <a:t>Computing goes mobile</a:t>
            </a:r>
            <a:endParaRPr lang="en-GB" dirty="0">
              <a:latin typeface="Bell MT" panose="020205030603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1825" y="2057400"/>
            <a:ext cx="6172200" cy="3086100"/>
          </a:xfrm>
        </p:spPr>
      </p:pic>
      <p:sp>
        <p:nvSpPr>
          <p:cNvPr id="4" name="Text Placeholder 3"/>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GB" dirty="0" smtClean="0"/>
              <a:t>The release of the iPhone in 2007 was the start of a new era of computing. Electronics had now been miniaturised so effectively that we could fit computing power that used to fill rooms into our pockets.</a:t>
            </a:r>
          </a:p>
          <a:p>
            <a:pPr marL="285750" indent="-285750">
              <a:buFont typeface="Arial" panose="020B0604020202020204" pitchFamily="34" charset="0"/>
              <a:buChar char="•"/>
            </a:pPr>
            <a:r>
              <a:rPr lang="en-GB" dirty="0" smtClean="0"/>
              <a:t>Wireless internet connections were also crucial to the success of mobile computing. Streaming videos on a train or a bus has become commonplace.</a:t>
            </a:r>
          </a:p>
          <a:p>
            <a:pPr marL="285750" indent="-285750">
              <a:buFont typeface="Arial" panose="020B0604020202020204" pitchFamily="34" charset="0"/>
              <a:buChar char="•"/>
            </a:pPr>
            <a:r>
              <a:rPr lang="en-GB" dirty="0" smtClean="0"/>
              <a:t>The size of the mobile computing industry is enormous and ten years later we have already begun to see the technologies refined in mobile phones find new uses </a:t>
            </a:r>
            <a:r>
              <a:rPr lang="en-GB" dirty="0" smtClean="0"/>
              <a:t>elsewhere such as Virtual Reality and Smart Watches.</a:t>
            </a:r>
            <a:endParaRPr lang="en-GB" dirty="0"/>
          </a:p>
        </p:txBody>
      </p:sp>
    </p:spTree>
    <p:extLst>
      <p:ext uri="{BB962C8B-B14F-4D97-AF65-F5344CB8AC3E}">
        <p14:creationId xmlns:p14="http://schemas.microsoft.com/office/powerpoint/2010/main" val="3251094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9600" dirty="0" smtClean="0">
                <a:latin typeface="Bell MT" panose="02020503060305020303" pitchFamily="18" charset="0"/>
              </a:rPr>
              <a:t>THE END</a:t>
            </a:r>
            <a:endParaRPr lang="en-GB" sz="9600" dirty="0">
              <a:latin typeface="Bell MT" panose="02020503060305020303" pitchFamily="18" charset="0"/>
            </a:endParaRP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03860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Bell MT" panose="02020503060305020303" pitchFamily="18" charset="0"/>
              </a:rPr>
              <a:t>When computers were people</a:t>
            </a:r>
            <a:endParaRPr lang="en-GB"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009364"/>
            <a:ext cx="6172200" cy="4829746"/>
          </a:xfr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GB" dirty="0" smtClean="0"/>
              <a:t>Until the widespread availability of electric computers in the middle of the last </a:t>
            </a:r>
            <a:r>
              <a:rPr lang="en-GB" dirty="0" smtClean="0"/>
              <a:t>century, </a:t>
            </a:r>
            <a:r>
              <a:rPr lang="en-GB" dirty="0" smtClean="0"/>
              <a:t>large teams of </a:t>
            </a:r>
            <a:r>
              <a:rPr lang="en-GB" dirty="0" smtClean="0"/>
              <a:t>‘human computers’ </a:t>
            </a:r>
            <a:r>
              <a:rPr lang="en-GB" dirty="0" smtClean="0"/>
              <a:t>were used to solve repetitive calculation problems</a:t>
            </a:r>
            <a:r>
              <a:rPr lang="en-GB" dirty="0" smtClean="0"/>
              <a:t>. A Computer was a job title like Secretary or Postman.</a:t>
            </a:r>
            <a:endParaRPr lang="en-GB" dirty="0" smtClean="0"/>
          </a:p>
          <a:p>
            <a:pPr marL="285750" indent="-285750">
              <a:buFont typeface="Arial" panose="020B0604020202020204" pitchFamily="34" charset="0"/>
              <a:buChar char="•"/>
            </a:pPr>
            <a:r>
              <a:rPr lang="en-GB" dirty="0" smtClean="0"/>
              <a:t>Human computers were used to solve problems in astronomy, naval navigation and for military artillery.</a:t>
            </a:r>
          </a:p>
          <a:p>
            <a:pPr marL="285750" indent="-285750">
              <a:buFont typeface="Arial" panose="020B0604020202020204" pitchFamily="34" charset="0"/>
              <a:buChar char="•"/>
            </a:pPr>
            <a:r>
              <a:rPr lang="en-GB" dirty="0" smtClean="0"/>
              <a:t>During WW2 when there was huge demand for human </a:t>
            </a:r>
            <a:r>
              <a:rPr lang="en-GB" dirty="0" smtClean="0"/>
              <a:t>computers, </a:t>
            </a:r>
            <a:r>
              <a:rPr lang="en-GB" dirty="0" smtClean="0"/>
              <a:t>most of them were women </a:t>
            </a:r>
            <a:r>
              <a:rPr lang="en-GB" dirty="0" smtClean="0"/>
              <a:t>and, </a:t>
            </a:r>
            <a:r>
              <a:rPr lang="en-GB" dirty="0" smtClean="0"/>
              <a:t>as a </a:t>
            </a:r>
            <a:r>
              <a:rPr lang="en-GB" dirty="0" smtClean="0"/>
              <a:t>result, </a:t>
            </a:r>
            <a:r>
              <a:rPr lang="en-GB" dirty="0" smtClean="0"/>
              <a:t>it was these same women who </a:t>
            </a:r>
            <a:r>
              <a:rPr lang="en-GB" dirty="0" smtClean="0"/>
              <a:t>then went </a:t>
            </a:r>
            <a:r>
              <a:rPr lang="en-GB" dirty="0" smtClean="0"/>
              <a:t>on to become the first programmers of electric </a:t>
            </a:r>
            <a:r>
              <a:rPr lang="en-GB" dirty="0" smtClean="0"/>
              <a:t>computers after the war.</a:t>
            </a:r>
            <a:endParaRPr lang="en-GB" dirty="0"/>
          </a:p>
        </p:txBody>
      </p:sp>
    </p:spTree>
    <p:extLst>
      <p:ext uri="{BB962C8B-B14F-4D97-AF65-F5344CB8AC3E}">
        <p14:creationId xmlns:p14="http://schemas.microsoft.com/office/powerpoint/2010/main" val="1737982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097" y="457200"/>
            <a:ext cx="6240216" cy="1600200"/>
          </a:xfrm>
        </p:spPr>
        <p:txBody>
          <a:bodyPr/>
          <a:lstStyle/>
          <a:p>
            <a:r>
              <a:rPr lang="en-GB" dirty="0" smtClean="0">
                <a:latin typeface="Bell MT" panose="02020503060305020303" pitchFamily="18" charset="0"/>
              </a:rPr>
              <a:t>Mechanical Computing: a dream that never was</a:t>
            </a:r>
            <a:endParaRPr lang="en-GB" dirty="0">
              <a:latin typeface="Bell MT" panose="02020503060305020303"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5451" y="682580"/>
            <a:ext cx="3983067" cy="3828723"/>
          </a:xfrm>
        </p:spPr>
      </p:pic>
      <p:sp>
        <p:nvSpPr>
          <p:cNvPr id="4" name="Text Placeholder 3"/>
          <p:cNvSpPr>
            <a:spLocks noGrp="1"/>
          </p:cNvSpPr>
          <p:nvPr>
            <p:ph type="body" sz="half" idx="2"/>
          </p:nvPr>
        </p:nvSpPr>
        <p:spPr>
          <a:xfrm>
            <a:off x="5306097" y="2163651"/>
            <a:ext cx="6240216" cy="4396038"/>
          </a:xfrm>
        </p:spPr>
        <p:txBody>
          <a:bodyPr>
            <a:normAutofit/>
          </a:bodyPr>
          <a:lstStyle/>
          <a:p>
            <a:pPr marL="285750" indent="-285750">
              <a:buFont typeface="Arial" panose="020B0604020202020204" pitchFamily="34" charset="0"/>
              <a:buChar char="•"/>
            </a:pPr>
            <a:r>
              <a:rPr lang="en-GB" sz="1400" dirty="0" smtClean="0"/>
              <a:t>In 1837 an Englishman called Charles Babbage designed the first non-human, general purpose computer.</a:t>
            </a:r>
          </a:p>
          <a:p>
            <a:pPr marL="285750" indent="-285750">
              <a:buFont typeface="Arial" panose="020B0604020202020204" pitchFamily="34" charset="0"/>
              <a:buChar char="•"/>
            </a:pPr>
            <a:r>
              <a:rPr lang="en-GB" sz="1400" dirty="0" smtClean="0"/>
              <a:t>He had originally been commissioned by the British government to make a mechanical calculator for solving polynomial equations but struggled to manufacture it due to the inability of suppliers to </a:t>
            </a:r>
            <a:r>
              <a:rPr lang="en-GB" sz="1400" dirty="0" smtClean="0"/>
              <a:t>affordably</a:t>
            </a:r>
            <a:r>
              <a:rPr lang="en-GB" sz="1400" dirty="0" smtClean="0"/>
              <a:t> manufacture </a:t>
            </a:r>
            <a:r>
              <a:rPr lang="en-GB" sz="1400" dirty="0" smtClean="0"/>
              <a:t>the required, complicated metal parts.</a:t>
            </a:r>
          </a:p>
          <a:p>
            <a:pPr marL="285750" indent="-285750">
              <a:buFont typeface="Arial" panose="020B0604020202020204" pitchFamily="34" charset="0"/>
              <a:buChar char="•"/>
            </a:pPr>
            <a:r>
              <a:rPr lang="en-GB" sz="1400" dirty="0" smtClean="0"/>
              <a:t>Frustrated by these delays he took to redesigning his machine and eventually hit on the idea, and design, for a </a:t>
            </a:r>
            <a:r>
              <a:rPr lang="en-GB" sz="1400" dirty="0" smtClean="0"/>
              <a:t>‘general </a:t>
            </a:r>
            <a:r>
              <a:rPr lang="en-GB" sz="1400" dirty="0" smtClean="0"/>
              <a:t>purpose </a:t>
            </a:r>
            <a:r>
              <a:rPr lang="en-GB" sz="1400" dirty="0" smtClean="0"/>
              <a:t>computer’ - one </a:t>
            </a:r>
            <a:r>
              <a:rPr lang="en-GB" sz="1400" dirty="0" smtClean="0"/>
              <a:t>that could solve any mathematical </a:t>
            </a:r>
            <a:r>
              <a:rPr lang="en-GB" sz="1400" dirty="0" smtClean="0"/>
              <a:t>problem. This is essentially the function of the computers that we </a:t>
            </a:r>
            <a:r>
              <a:rPr lang="en-GB" sz="1400" dirty="0" smtClean="0"/>
              <a:t>have </a:t>
            </a:r>
            <a:r>
              <a:rPr lang="en-GB" sz="1400" dirty="0" smtClean="0"/>
              <a:t>today</a:t>
            </a:r>
            <a:r>
              <a:rPr lang="en-GB" sz="1400" dirty="0" smtClean="0"/>
              <a:t>.</a:t>
            </a:r>
          </a:p>
          <a:p>
            <a:pPr marL="285750" indent="-285750">
              <a:buFont typeface="Arial" panose="020B0604020202020204" pitchFamily="34" charset="0"/>
              <a:buChar char="•"/>
            </a:pPr>
            <a:r>
              <a:rPr lang="en-GB" sz="1400" dirty="0" smtClean="0"/>
              <a:t>His work was popularised and championed by the mathematician Lady Ada Lovelace whose descriptions of </a:t>
            </a:r>
            <a:r>
              <a:rPr lang="en-GB" sz="1400" dirty="0" smtClean="0"/>
              <a:t>programs, or algorithms, </a:t>
            </a:r>
            <a:r>
              <a:rPr lang="en-GB" sz="1400" dirty="0" smtClean="0"/>
              <a:t>for the Analytical Engine has seen her called ‘The first programmer’.</a:t>
            </a:r>
          </a:p>
          <a:p>
            <a:pPr marL="285750" indent="-285750">
              <a:buFont typeface="Arial" panose="020B0604020202020204" pitchFamily="34" charset="0"/>
              <a:buChar char="•"/>
            </a:pPr>
            <a:r>
              <a:rPr lang="en-GB" sz="1400" dirty="0" smtClean="0"/>
              <a:t>Sadly the Analytical Engine was never built </a:t>
            </a:r>
            <a:r>
              <a:rPr lang="en-GB" sz="1400" dirty="0" smtClean="0"/>
              <a:t>from Babbage’s designs back </a:t>
            </a:r>
            <a:r>
              <a:rPr lang="en-GB" sz="1400" dirty="0" smtClean="0"/>
              <a:t>in </a:t>
            </a:r>
            <a:r>
              <a:rPr lang="en-GB" sz="1400" dirty="0" smtClean="0"/>
              <a:t>the 1800s. The British Government lost interest in funding Babbage’s work and Ada and Babbage were unable to secure any other reliable source of funding</a:t>
            </a:r>
            <a:r>
              <a:rPr lang="en-GB" sz="1400" dirty="0" smtClean="0"/>
              <a:t>.</a:t>
            </a:r>
          </a:p>
          <a:p>
            <a:pPr marL="285750" indent="-285750">
              <a:buFont typeface="Arial" panose="020B0604020202020204" pitchFamily="34" charset="0"/>
              <a:buChar char="•"/>
            </a:pPr>
            <a:r>
              <a:rPr lang="en-GB" sz="1400" dirty="0" smtClean="0"/>
              <a:t>Imagine how different the world might have been today if the computing industry had started a hundred years earlier in the 1840s rather than the 1940s!</a:t>
            </a:r>
            <a:endParaRPr lang="en-GB"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476" y="4499148"/>
            <a:ext cx="1931831" cy="2217663"/>
          </a:xfrm>
          <a:prstGeom prst="rect">
            <a:avLst/>
          </a:prstGeom>
        </p:spPr>
      </p:pic>
      <p:sp>
        <p:nvSpPr>
          <p:cNvPr id="7" name="TextBox 6"/>
          <p:cNvSpPr txBox="1"/>
          <p:nvPr/>
        </p:nvSpPr>
        <p:spPr>
          <a:xfrm>
            <a:off x="3245476" y="6559689"/>
            <a:ext cx="904287" cy="338554"/>
          </a:xfrm>
          <a:prstGeom prst="rect">
            <a:avLst/>
          </a:prstGeom>
          <a:noFill/>
        </p:spPr>
        <p:txBody>
          <a:bodyPr wrap="none" rtlCol="0">
            <a:spAutoFit/>
          </a:bodyPr>
          <a:lstStyle/>
          <a:p>
            <a:r>
              <a:rPr lang="en-GB" sz="1600" dirty="0" smtClean="0"/>
              <a:t>Babbage</a:t>
            </a:r>
            <a:endParaRPr lang="en-GB" sz="1600" dirty="0"/>
          </a:p>
        </p:txBody>
      </p:sp>
      <p:sp>
        <p:nvSpPr>
          <p:cNvPr id="8" name="TextBox 7"/>
          <p:cNvSpPr txBox="1"/>
          <p:nvPr/>
        </p:nvSpPr>
        <p:spPr>
          <a:xfrm>
            <a:off x="1054473" y="4511303"/>
            <a:ext cx="2906052" cy="338554"/>
          </a:xfrm>
          <a:prstGeom prst="rect">
            <a:avLst/>
          </a:prstGeom>
          <a:noFill/>
        </p:spPr>
        <p:txBody>
          <a:bodyPr wrap="none" rtlCol="0">
            <a:spAutoFit/>
          </a:bodyPr>
          <a:lstStyle/>
          <a:p>
            <a:r>
              <a:rPr lang="en-GB" sz="1600" dirty="0" smtClean="0"/>
              <a:t>Babbage’s Mechanical Computer</a:t>
            </a:r>
            <a:endParaRPr lang="en-GB" sz="16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245" y="4880896"/>
            <a:ext cx="2014560" cy="1624398"/>
          </a:xfrm>
          <a:prstGeom prst="rect">
            <a:avLst/>
          </a:prstGeom>
        </p:spPr>
      </p:pic>
      <p:sp>
        <p:nvSpPr>
          <p:cNvPr id="10" name="TextBox 9"/>
          <p:cNvSpPr txBox="1"/>
          <p:nvPr/>
        </p:nvSpPr>
        <p:spPr>
          <a:xfrm>
            <a:off x="664245" y="6505294"/>
            <a:ext cx="508473" cy="338554"/>
          </a:xfrm>
          <a:prstGeom prst="rect">
            <a:avLst/>
          </a:prstGeom>
          <a:noFill/>
        </p:spPr>
        <p:txBody>
          <a:bodyPr wrap="none" rtlCol="0">
            <a:spAutoFit/>
          </a:bodyPr>
          <a:lstStyle/>
          <a:p>
            <a:r>
              <a:rPr lang="en-GB" sz="1600" dirty="0" smtClean="0"/>
              <a:t>Ada</a:t>
            </a:r>
            <a:endParaRPr lang="en-GB" sz="1600" dirty="0"/>
          </a:p>
        </p:txBody>
      </p:sp>
    </p:spTree>
    <p:extLst>
      <p:ext uri="{BB962C8B-B14F-4D97-AF65-F5344CB8AC3E}">
        <p14:creationId xmlns:p14="http://schemas.microsoft.com/office/powerpoint/2010/main" val="180860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ell MT" panose="02020503060305020303" pitchFamily="18" charset="0"/>
              </a:rPr>
              <a:t>Machines move from the factory to the office and the shop</a:t>
            </a:r>
            <a:endParaRPr lang="en-GB" dirty="0">
              <a:latin typeface="Bell MT" panose="020205030603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3201" y="987425"/>
            <a:ext cx="4312174" cy="4873625"/>
          </a:xfrm>
        </p:spPr>
      </p:pic>
      <p:sp>
        <p:nvSpPr>
          <p:cNvPr id="4" name="Text Placeholder 3"/>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GB" dirty="0" smtClean="0"/>
              <a:t>Modern personal computers were shaped by the office and shop floor machinery that preceded them.</a:t>
            </a:r>
          </a:p>
          <a:p>
            <a:pPr marL="285750" indent="-285750">
              <a:buFont typeface="Arial" panose="020B0604020202020204" pitchFamily="34" charset="0"/>
              <a:buChar char="•"/>
            </a:pPr>
            <a:r>
              <a:rPr lang="en-GB" dirty="0" smtClean="0"/>
              <a:t>The first commercially successful typewriter was produced in 1873 by the US civil war gun manufacturer Remington. It is this typewriter that had the QWERTY keyboard layout still used today.</a:t>
            </a:r>
          </a:p>
          <a:p>
            <a:pPr marL="285750" indent="-285750">
              <a:buFont typeface="Arial" panose="020B0604020202020204" pitchFamily="34" charset="0"/>
              <a:buChar char="•"/>
            </a:pPr>
            <a:r>
              <a:rPr lang="en-GB" dirty="0" smtClean="0"/>
              <a:t>The company NCR led the way in converting US retail businesses to automation with a large and aggressive sales strategy. It’s most famous product being the electric cash register and </a:t>
            </a:r>
            <a:r>
              <a:rPr lang="en-GB" dirty="0" smtClean="0"/>
              <a:t>the company is still in business making </a:t>
            </a:r>
            <a:r>
              <a:rPr lang="en-GB" dirty="0" smtClean="0"/>
              <a:t>the self-service checkouts used today.</a:t>
            </a:r>
            <a:endParaRPr lang="en-GB" dirty="0"/>
          </a:p>
        </p:txBody>
      </p:sp>
    </p:spTree>
    <p:extLst>
      <p:ext uri="{BB962C8B-B14F-4D97-AF65-F5344CB8AC3E}">
        <p14:creationId xmlns:p14="http://schemas.microsoft.com/office/powerpoint/2010/main" val="864593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Bell MT" panose="02020503060305020303" pitchFamily="18" charset="0"/>
              </a:rPr>
              <a:t>Born in War: The first electric computers</a:t>
            </a:r>
            <a:endParaRPr lang="en-GB" dirty="0">
              <a:latin typeface="Bell MT" panose="02020503060305020303"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65236" y="1352282"/>
            <a:ext cx="6766600" cy="4516706"/>
          </a:xfr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GB" sz="1400" dirty="0" smtClean="0"/>
              <a:t>The demand for human computers was boomed massively during and leading up to WW2. Decrypting enemy codes and calculating artillery firing tables became a vital industry employing hundreds upon hundreds. Much of this work was classified for years after the war.</a:t>
            </a:r>
          </a:p>
          <a:p>
            <a:pPr marL="285750" indent="-285750">
              <a:buFont typeface="Arial" panose="020B0604020202020204" pitchFamily="34" charset="0"/>
              <a:buChar char="•"/>
            </a:pPr>
            <a:r>
              <a:rPr lang="en-GB" sz="1400" dirty="0" smtClean="0"/>
              <a:t>However these human computers could make mistakes and ultimately weren’t always fast enough for the real time needs of war.</a:t>
            </a:r>
          </a:p>
          <a:p>
            <a:pPr marL="285750" indent="-285750">
              <a:buFont typeface="Arial" panose="020B0604020202020204" pitchFamily="34" charset="0"/>
              <a:buChar char="•"/>
            </a:pPr>
            <a:r>
              <a:rPr lang="en-GB" sz="1400" dirty="0" smtClean="0"/>
              <a:t>Thus there was tremendous interest and investment in any project that could speed these processes up.</a:t>
            </a:r>
          </a:p>
          <a:p>
            <a:pPr marL="285750" indent="-285750">
              <a:buFont typeface="Arial" panose="020B0604020202020204" pitchFamily="34" charset="0"/>
              <a:buChar char="•"/>
            </a:pPr>
            <a:r>
              <a:rPr lang="en-GB" sz="1400" dirty="0" smtClean="0"/>
              <a:t>British Wartime computing projects included the Bombe and The Colossus, both at Bletchley Park. The most influential project however was the American’s ENIAC.</a:t>
            </a:r>
            <a:endParaRPr lang="en-GB" sz="1400" dirty="0"/>
          </a:p>
        </p:txBody>
      </p:sp>
    </p:spTree>
    <p:extLst>
      <p:ext uri="{BB962C8B-B14F-4D97-AF65-F5344CB8AC3E}">
        <p14:creationId xmlns:p14="http://schemas.microsoft.com/office/powerpoint/2010/main" val="1358966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10758040" cy="959476"/>
          </a:xfrm>
        </p:spPr>
        <p:txBody>
          <a:bodyPr>
            <a:normAutofit/>
          </a:bodyPr>
          <a:lstStyle/>
          <a:p>
            <a:r>
              <a:rPr lang="en-GB" sz="3600" dirty="0" smtClean="0">
                <a:latin typeface="Bell MT" panose="02020503060305020303" pitchFamily="18" charset="0"/>
              </a:rPr>
              <a:t>Alan Turing: Father of computer science</a:t>
            </a:r>
            <a:endParaRPr lang="en-GB" sz="3600" dirty="0">
              <a:latin typeface="Bell MT" panose="020205030603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88" y="2057400"/>
            <a:ext cx="6172200" cy="3240405"/>
          </a:xfrm>
        </p:spPr>
      </p:pic>
      <p:sp>
        <p:nvSpPr>
          <p:cNvPr id="4" name="Text Placeholder 3"/>
          <p:cNvSpPr>
            <a:spLocks noGrp="1"/>
          </p:cNvSpPr>
          <p:nvPr>
            <p:ph type="body" sz="half" idx="2"/>
          </p:nvPr>
        </p:nvSpPr>
        <p:spPr>
          <a:xfrm>
            <a:off x="7665591" y="2057400"/>
            <a:ext cx="3932237" cy="3811588"/>
          </a:xfrm>
        </p:spPr>
        <p:txBody>
          <a:bodyPr>
            <a:normAutofit/>
          </a:bodyPr>
          <a:lstStyle/>
          <a:p>
            <a:pPr marL="285750" indent="-285750">
              <a:buFont typeface="Arial" panose="020B0604020202020204" pitchFamily="34" charset="0"/>
              <a:buChar char="•"/>
            </a:pPr>
            <a:r>
              <a:rPr lang="en-GB" sz="1400" dirty="0" smtClean="0"/>
              <a:t>A child prodigy in mathematics, Turing was responsible for defining the concept of Turing Machines (a widely used theoretical description of a computer) and for describing the Turing Test for artificial intelligence.</a:t>
            </a:r>
          </a:p>
          <a:p>
            <a:pPr marL="285750" indent="-285750">
              <a:buFont typeface="Arial" panose="020B0604020202020204" pitchFamily="34" charset="0"/>
              <a:buChar char="•"/>
            </a:pPr>
            <a:r>
              <a:rPr lang="en-GB" sz="1400" dirty="0" smtClean="0"/>
              <a:t>During WW2 Turing was responsible for developing the </a:t>
            </a:r>
            <a:r>
              <a:rPr lang="en-GB" sz="1400" dirty="0"/>
              <a:t>B</a:t>
            </a:r>
            <a:r>
              <a:rPr lang="en-GB" sz="1400" dirty="0" smtClean="0"/>
              <a:t>ritish version of the Bombe computer (A Polish/British collaboration) that was able to crack the Nazi Enigma codes. It’s estimated that this work may have saved 14 million lives by shortening the war.</a:t>
            </a:r>
          </a:p>
          <a:p>
            <a:pPr marL="285750" indent="-285750">
              <a:buFont typeface="Arial" panose="020B0604020202020204" pitchFamily="34" charset="0"/>
              <a:buChar char="•"/>
            </a:pPr>
            <a:r>
              <a:rPr lang="en-GB" sz="1400" dirty="0" smtClean="0"/>
              <a:t>Despite being a war hero, Turing was arrested and prosecuted for being gay in 1952. He was then chemically castrated by the government.</a:t>
            </a:r>
          </a:p>
          <a:p>
            <a:pPr marL="285750" indent="-285750">
              <a:buFont typeface="Arial" panose="020B0604020202020204" pitchFamily="34" charset="0"/>
              <a:buChar char="•"/>
            </a:pPr>
            <a:r>
              <a:rPr lang="en-GB" sz="1400" dirty="0" smtClean="0"/>
              <a:t>In 1954 he died of Cyanide poisoning aged 41</a:t>
            </a:r>
            <a:r>
              <a:rPr lang="en-GB" sz="1400" dirty="0" smtClean="0">
                <a:latin typeface="Bell MT" panose="02020503060305020303" pitchFamily="18" charset="0"/>
              </a:rPr>
              <a:t>.</a:t>
            </a:r>
            <a:endParaRPr lang="en-GB" sz="1400" dirty="0">
              <a:latin typeface="Bell MT" panose="02020503060305020303" pitchFamily="18" charset="0"/>
            </a:endParaRPr>
          </a:p>
        </p:txBody>
      </p:sp>
    </p:spTree>
    <p:extLst>
      <p:ext uri="{BB962C8B-B14F-4D97-AF65-F5344CB8AC3E}">
        <p14:creationId xmlns:p14="http://schemas.microsoft.com/office/powerpoint/2010/main" val="2150343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303435" cy="1600200"/>
          </a:xfrm>
        </p:spPr>
        <p:txBody>
          <a:bodyPr>
            <a:normAutofit/>
          </a:bodyPr>
          <a:lstStyle/>
          <a:p>
            <a:r>
              <a:rPr lang="en-GB" sz="4800" dirty="0" smtClean="0">
                <a:latin typeface="Bell MT" panose="02020503060305020303" pitchFamily="18" charset="0"/>
              </a:rPr>
              <a:t>ENIAC &amp; EDVAC</a:t>
            </a:r>
            <a:endParaRPr lang="en-GB" sz="4800" dirty="0">
              <a:latin typeface="Bell MT" panose="020205030603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1205" y="987425"/>
            <a:ext cx="3756165" cy="4873625"/>
          </a:xfrm>
        </p:spPr>
      </p:pic>
      <p:sp>
        <p:nvSpPr>
          <p:cNvPr id="4" name="Text Placeholder 3"/>
          <p:cNvSpPr>
            <a:spLocks noGrp="1"/>
          </p:cNvSpPr>
          <p:nvPr>
            <p:ph type="body" sz="half" idx="2"/>
          </p:nvPr>
        </p:nvSpPr>
        <p:spPr>
          <a:xfrm>
            <a:off x="929941" y="2057400"/>
            <a:ext cx="5213282" cy="3811588"/>
          </a:xfrm>
        </p:spPr>
        <p:txBody>
          <a:bodyPr>
            <a:normAutofit lnSpcReduction="10000"/>
          </a:bodyPr>
          <a:lstStyle/>
          <a:p>
            <a:pPr marL="285750" indent="-285750">
              <a:buFont typeface="Arial" panose="020B0604020202020204" pitchFamily="34" charset="0"/>
              <a:buChar char="•"/>
            </a:pPr>
            <a:r>
              <a:rPr lang="en-GB" dirty="0" smtClean="0"/>
              <a:t>The ENIAC was the US Army’s solution to the problem of computing artillery tables. </a:t>
            </a:r>
          </a:p>
          <a:p>
            <a:pPr marL="285750" indent="-285750">
              <a:buFont typeface="Arial" panose="020B0604020202020204" pitchFamily="34" charset="0"/>
              <a:buChar char="•"/>
            </a:pPr>
            <a:r>
              <a:rPr lang="en-GB" dirty="0" smtClean="0"/>
              <a:t>The development of ENIAC caught the attention of the scientists working on </a:t>
            </a:r>
            <a:r>
              <a:rPr lang="en-GB" dirty="0"/>
              <a:t>the Manhattan Project to </a:t>
            </a:r>
            <a:r>
              <a:rPr lang="en-GB" dirty="0" smtClean="0"/>
              <a:t>develop a nuclear bomb. In particular </a:t>
            </a:r>
            <a:r>
              <a:rPr lang="en-GB" dirty="0"/>
              <a:t>John von </a:t>
            </a:r>
            <a:r>
              <a:rPr lang="en-GB" dirty="0" smtClean="0"/>
              <a:t>Neumann began working directly with its engineers on how to improve the design. The ENIAC’s first program was calculations on the feasibility of the atomic bomb.</a:t>
            </a:r>
          </a:p>
          <a:p>
            <a:pPr marL="285750" indent="-285750">
              <a:buFont typeface="Arial" panose="020B0604020202020204" pitchFamily="34" charset="0"/>
              <a:buChar char="•"/>
            </a:pPr>
            <a:r>
              <a:rPr lang="en-GB" dirty="0" smtClean="0"/>
              <a:t>The collaboration between von Neumann and the ENIAC’s engineers led to the design for the EDVAC which was the first computer design that could store its programs in the same memory that it stored the data it worked on.</a:t>
            </a:r>
          </a:p>
          <a:p>
            <a:pPr marL="285750" indent="-285750">
              <a:buFont typeface="Arial" panose="020B0604020202020204" pitchFamily="34" charset="0"/>
              <a:buChar char="•"/>
            </a:pPr>
            <a:r>
              <a:rPr lang="en-GB" dirty="0" smtClean="0"/>
              <a:t>Unlike other wartime computers this ‘von Neumann’ architecture was widely publicised and became the standard design for computers going forward.</a:t>
            </a:r>
            <a:endParaRPr lang="en-GB" dirty="0"/>
          </a:p>
        </p:txBody>
      </p:sp>
    </p:spTree>
    <p:extLst>
      <p:ext uri="{BB962C8B-B14F-4D97-AF65-F5344CB8AC3E}">
        <p14:creationId xmlns:p14="http://schemas.microsoft.com/office/powerpoint/2010/main" val="3016465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1940" y="358131"/>
            <a:ext cx="3932237" cy="1600200"/>
          </a:xfrm>
        </p:spPr>
        <p:txBody>
          <a:bodyPr>
            <a:normAutofit/>
          </a:bodyPr>
          <a:lstStyle/>
          <a:p>
            <a:r>
              <a:rPr lang="en-GB" sz="8800" dirty="0" smtClean="0">
                <a:latin typeface="Bell MT" panose="02020503060305020303" pitchFamily="18" charset="0"/>
              </a:rPr>
              <a:t>IBM</a:t>
            </a:r>
            <a:endParaRPr lang="en-GB" sz="8800" dirty="0">
              <a:latin typeface="Bell MT" panose="020205030603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492" y="3668994"/>
            <a:ext cx="6172200" cy="2367419"/>
          </a:xfrm>
        </p:spPr>
      </p:pic>
      <p:sp>
        <p:nvSpPr>
          <p:cNvPr id="4" name="Text Placeholder 3"/>
          <p:cNvSpPr>
            <a:spLocks noGrp="1"/>
          </p:cNvSpPr>
          <p:nvPr>
            <p:ph type="body" sz="half" idx="2"/>
          </p:nvPr>
        </p:nvSpPr>
        <p:spPr>
          <a:xfrm>
            <a:off x="7551940" y="2041301"/>
            <a:ext cx="3932237" cy="3811588"/>
          </a:xfrm>
        </p:spPr>
        <p:txBody>
          <a:bodyPr/>
          <a:lstStyle/>
          <a:p>
            <a:pPr marL="285750" indent="-285750">
              <a:buFont typeface="Arial" panose="020B0604020202020204" pitchFamily="34" charset="0"/>
              <a:buChar char="•"/>
            </a:pPr>
            <a:r>
              <a:rPr lang="en-GB" dirty="0" smtClean="0"/>
              <a:t>Much of the history of computer science is tied up with the history of IBM. It was the dominant corporation driving commercial computing from it’s founding in 1890 to help with the 1890 US census, up to the 1990s and the widespread adoption of the IBM compatible PC as the personal computing standard.</a:t>
            </a:r>
          </a:p>
          <a:p>
            <a:pPr marL="285750" indent="-285750">
              <a:buFont typeface="Arial" panose="020B0604020202020204" pitchFamily="34" charset="0"/>
              <a:buChar char="•"/>
            </a:pPr>
            <a:r>
              <a:rPr lang="en-GB" dirty="0" smtClean="0"/>
              <a:t>The driving personality in the early years of IBM was Thomas Watson </a:t>
            </a:r>
            <a:r>
              <a:rPr lang="en-GB" dirty="0" err="1" smtClean="0"/>
              <a:t>Sr</a:t>
            </a:r>
            <a:r>
              <a:rPr lang="en-GB" dirty="0" smtClean="0"/>
              <a:t> who had formerly been a top sales executive at NCR. His business strategies were enormously successful and widely adopted by other corporations.</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784" y="586179"/>
            <a:ext cx="3783616" cy="2744304"/>
          </a:xfrm>
          <a:prstGeom prst="rect">
            <a:avLst/>
          </a:prstGeom>
        </p:spPr>
      </p:pic>
    </p:spTree>
    <p:extLst>
      <p:ext uri="{BB962C8B-B14F-4D97-AF65-F5344CB8AC3E}">
        <p14:creationId xmlns:p14="http://schemas.microsoft.com/office/powerpoint/2010/main" val="4179663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ell MT" panose="02020503060305020303" pitchFamily="18" charset="0"/>
              </a:rPr>
              <a:t>Transistors, microchips &amp; miniaturisation </a:t>
            </a:r>
            <a:endParaRPr lang="en-GB" dirty="0">
              <a:latin typeface="Bell MT" panose="020205030603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515" y="995364"/>
            <a:ext cx="3193478" cy="4703530"/>
          </a:xfr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GB" dirty="0" smtClean="0"/>
              <a:t>The invention of a practical transistor in the late 1940s enabled all kinds of electronics to get smaller including computers.</a:t>
            </a:r>
          </a:p>
          <a:p>
            <a:pPr marL="285750" indent="-285750">
              <a:buFont typeface="Arial" panose="020B0604020202020204" pitchFamily="34" charset="0"/>
              <a:buChar char="•"/>
            </a:pPr>
            <a:r>
              <a:rPr lang="en-GB" dirty="0" smtClean="0"/>
              <a:t>In the late 1950s two people simultaneously figured out how to cram multiple electronic components onto flat ‘wafers’ of semi-conductive material. This design became known as the integrated circuit and it was ideally suited to miniaturisation.</a:t>
            </a:r>
          </a:p>
          <a:p>
            <a:pPr marL="285750" indent="-285750">
              <a:buFont typeface="Arial" panose="020B0604020202020204" pitchFamily="34" charset="0"/>
              <a:buChar char="•"/>
            </a:pPr>
            <a:r>
              <a:rPr lang="en-GB" dirty="0" smtClean="0"/>
              <a:t>In the 1970s the company Intel was founded to manufacture these Integrated circuits and became the market leader, driving ever smaller computer chips.</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993" y="995363"/>
            <a:ext cx="3583993" cy="268799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26993" y="3683358"/>
            <a:ext cx="3583993" cy="2015534"/>
          </a:xfrm>
          <a:prstGeom prst="rect">
            <a:avLst/>
          </a:prstGeom>
        </p:spPr>
      </p:pic>
    </p:spTree>
    <p:extLst>
      <p:ext uri="{BB962C8B-B14F-4D97-AF65-F5344CB8AC3E}">
        <p14:creationId xmlns:p14="http://schemas.microsoft.com/office/powerpoint/2010/main" val="685634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1433</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Bell MT</vt:lpstr>
      <vt:lpstr>Calibri</vt:lpstr>
      <vt:lpstr>Calibri Light</vt:lpstr>
      <vt:lpstr>Office Theme</vt:lpstr>
      <vt:lpstr>A brief history of Computing</vt:lpstr>
      <vt:lpstr>When computers were people</vt:lpstr>
      <vt:lpstr>Mechanical Computing: a dream that never was</vt:lpstr>
      <vt:lpstr>Machines move from the factory to the office and the shop</vt:lpstr>
      <vt:lpstr>Born in War: The first electric computers</vt:lpstr>
      <vt:lpstr>Alan Turing: Father of computer science</vt:lpstr>
      <vt:lpstr>ENIAC &amp; EDVAC</vt:lpstr>
      <vt:lpstr>IBM</vt:lpstr>
      <vt:lpstr>Transistors, microchips &amp; miniaturisation </vt:lpstr>
      <vt:lpstr>Computers get personal</vt:lpstr>
      <vt:lpstr>Software overtakes hardware</vt:lpstr>
      <vt:lpstr>The information superhighway</vt:lpstr>
      <vt:lpstr>Computing goes mobile</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Computing</dc:title>
  <dc:creator>dan@myrespace.com</dc:creator>
  <cp:lastModifiedBy>Dan Lawrence</cp:lastModifiedBy>
  <cp:revision>30</cp:revision>
  <dcterms:created xsi:type="dcterms:W3CDTF">2017-04-30T15:54:50Z</dcterms:created>
  <dcterms:modified xsi:type="dcterms:W3CDTF">2018-05-17T12:23:54Z</dcterms:modified>
</cp:coreProperties>
</file>