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6" r:id="rId11"/>
    <p:sldId id="265" r:id="rId12"/>
    <p:sldId id="270" r:id="rId13"/>
    <p:sldId id="267" r:id="rId14"/>
    <p:sldId id="268"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66CCFF"/>
    <a:srgbClr val="FF99CC"/>
    <a:srgbClr val="FF66FF"/>
    <a:srgbClr val="AC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6A9ECA1-5837-4A35-970A-27BCB25EB62E}" type="datetimeFigureOut">
              <a:rPr lang="en-GB" smtClean="0"/>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02B2D-ADF1-4E38-9BA6-330D3976BA56}" type="slidenum">
              <a:rPr lang="en-GB" smtClean="0"/>
              <a:t>‹#›</a:t>
            </a:fld>
            <a:endParaRPr lang="en-GB"/>
          </a:p>
        </p:txBody>
      </p:sp>
    </p:spTree>
    <p:extLst>
      <p:ext uri="{BB962C8B-B14F-4D97-AF65-F5344CB8AC3E}">
        <p14:creationId xmlns:p14="http://schemas.microsoft.com/office/powerpoint/2010/main" val="1543090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A9ECA1-5837-4A35-970A-27BCB25EB62E}" type="datetimeFigureOut">
              <a:rPr lang="en-GB" smtClean="0"/>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02B2D-ADF1-4E38-9BA6-330D3976BA56}" type="slidenum">
              <a:rPr lang="en-GB" smtClean="0"/>
              <a:t>‹#›</a:t>
            </a:fld>
            <a:endParaRPr lang="en-GB"/>
          </a:p>
        </p:txBody>
      </p:sp>
    </p:spTree>
    <p:extLst>
      <p:ext uri="{BB962C8B-B14F-4D97-AF65-F5344CB8AC3E}">
        <p14:creationId xmlns:p14="http://schemas.microsoft.com/office/powerpoint/2010/main" val="2747856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A9ECA1-5837-4A35-970A-27BCB25EB62E}" type="datetimeFigureOut">
              <a:rPr lang="en-GB" smtClean="0"/>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02B2D-ADF1-4E38-9BA6-330D3976BA56}" type="slidenum">
              <a:rPr lang="en-GB" smtClean="0"/>
              <a:t>‹#›</a:t>
            </a:fld>
            <a:endParaRPr lang="en-GB"/>
          </a:p>
        </p:txBody>
      </p:sp>
    </p:spTree>
    <p:extLst>
      <p:ext uri="{BB962C8B-B14F-4D97-AF65-F5344CB8AC3E}">
        <p14:creationId xmlns:p14="http://schemas.microsoft.com/office/powerpoint/2010/main" val="1170203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A9ECA1-5837-4A35-970A-27BCB25EB62E}" type="datetimeFigureOut">
              <a:rPr lang="en-GB" smtClean="0"/>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02B2D-ADF1-4E38-9BA6-330D3976BA56}" type="slidenum">
              <a:rPr lang="en-GB" smtClean="0"/>
              <a:t>‹#›</a:t>
            </a:fld>
            <a:endParaRPr lang="en-GB"/>
          </a:p>
        </p:txBody>
      </p:sp>
    </p:spTree>
    <p:extLst>
      <p:ext uri="{BB962C8B-B14F-4D97-AF65-F5344CB8AC3E}">
        <p14:creationId xmlns:p14="http://schemas.microsoft.com/office/powerpoint/2010/main" val="296506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A9ECA1-5837-4A35-970A-27BCB25EB62E}" type="datetimeFigureOut">
              <a:rPr lang="en-GB" smtClean="0"/>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02B2D-ADF1-4E38-9BA6-330D3976BA56}" type="slidenum">
              <a:rPr lang="en-GB" smtClean="0"/>
              <a:t>‹#›</a:t>
            </a:fld>
            <a:endParaRPr lang="en-GB"/>
          </a:p>
        </p:txBody>
      </p:sp>
    </p:spTree>
    <p:extLst>
      <p:ext uri="{BB962C8B-B14F-4D97-AF65-F5344CB8AC3E}">
        <p14:creationId xmlns:p14="http://schemas.microsoft.com/office/powerpoint/2010/main" val="2662776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6A9ECA1-5837-4A35-970A-27BCB25EB62E}" type="datetimeFigureOut">
              <a:rPr lang="en-GB" smtClean="0"/>
              <a:t>24/10/2019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02B2D-ADF1-4E38-9BA6-330D3976BA56}" type="slidenum">
              <a:rPr lang="en-GB" smtClean="0"/>
              <a:t>‹#›</a:t>
            </a:fld>
            <a:endParaRPr lang="en-GB"/>
          </a:p>
        </p:txBody>
      </p:sp>
    </p:spTree>
    <p:extLst>
      <p:ext uri="{BB962C8B-B14F-4D97-AF65-F5344CB8AC3E}">
        <p14:creationId xmlns:p14="http://schemas.microsoft.com/office/powerpoint/2010/main" val="2219759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6A9ECA1-5837-4A35-970A-27BCB25EB62E}" type="datetimeFigureOut">
              <a:rPr lang="en-GB" smtClean="0"/>
              <a:t>24/10/2019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B02B2D-ADF1-4E38-9BA6-330D3976BA56}" type="slidenum">
              <a:rPr lang="en-GB" smtClean="0"/>
              <a:t>‹#›</a:t>
            </a:fld>
            <a:endParaRPr lang="en-GB"/>
          </a:p>
        </p:txBody>
      </p:sp>
    </p:spTree>
    <p:extLst>
      <p:ext uri="{BB962C8B-B14F-4D97-AF65-F5344CB8AC3E}">
        <p14:creationId xmlns:p14="http://schemas.microsoft.com/office/powerpoint/2010/main" val="2287472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6A9ECA1-5837-4A35-970A-27BCB25EB62E}" type="datetimeFigureOut">
              <a:rPr lang="en-GB" smtClean="0"/>
              <a:t>24/10/2019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B02B2D-ADF1-4E38-9BA6-330D3976BA56}" type="slidenum">
              <a:rPr lang="en-GB" smtClean="0"/>
              <a:t>‹#›</a:t>
            </a:fld>
            <a:endParaRPr lang="en-GB"/>
          </a:p>
        </p:txBody>
      </p:sp>
    </p:spTree>
    <p:extLst>
      <p:ext uri="{BB962C8B-B14F-4D97-AF65-F5344CB8AC3E}">
        <p14:creationId xmlns:p14="http://schemas.microsoft.com/office/powerpoint/2010/main" val="1063255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9ECA1-5837-4A35-970A-27BCB25EB62E}" type="datetimeFigureOut">
              <a:rPr lang="en-GB" smtClean="0"/>
              <a:t>24/10/2019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B02B2D-ADF1-4E38-9BA6-330D3976BA56}" type="slidenum">
              <a:rPr lang="en-GB" smtClean="0"/>
              <a:t>‹#›</a:t>
            </a:fld>
            <a:endParaRPr lang="en-GB"/>
          </a:p>
        </p:txBody>
      </p:sp>
    </p:spTree>
    <p:extLst>
      <p:ext uri="{BB962C8B-B14F-4D97-AF65-F5344CB8AC3E}">
        <p14:creationId xmlns:p14="http://schemas.microsoft.com/office/powerpoint/2010/main" val="3573433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A9ECA1-5837-4A35-970A-27BCB25EB62E}" type="datetimeFigureOut">
              <a:rPr lang="en-GB" smtClean="0"/>
              <a:t>24/10/2019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02B2D-ADF1-4E38-9BA6-330D3976BA56}" type="slidenum">
              <a:rPr lang="en-GB" smtClean="0"/>
              <a:t>‹#›</a:t>
            </a:fld>
            <a:endParaRPr lang="en-GB"/>
          </a:p>
        </p:txBody>
      </p:sp>
    </p:spTree>
    <p:extLst>
      <p:ext uri="{BB962C8B-B14F-4D97-AF65-F5344CB8AC3E}">
        <p14:creationId xmlns:p14="http://schemas.microsoft.com/office/powerpoint/2010/main" val="2231381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A9ECA1-5837-4A35-970A-27BCB25EB62E}" type="datetimeFigureOut">
              <a:rPr lang="en-GB" smtClean="0"/>
              <a:t>24/10/2019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02B2D-ADF1-4E38-9BA6-330D3976BA56}" type="slidenum">
              <a:rPr lang="en-GB" smtClean="0"/>
              <a:t>‹#›</a:t>
            </a:fld>
            <a:endParaRPr lang="en-GB"/>
          </a:p>
        </p:txBody>
      </p:sp>
    </p:spTree>
    <p:extLst>
      <p:ext uri="{BB962C8B-B14F-4D97-AF65-F5344CB8AC3E}">
        <p14:creationId xmlns:p14="http://schemas.microsoft.com/office/powerpoint/2010/main" val="1029731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A9ECA1-5837-4A35-970A-27BCB25EB62E}" type="datetimeFigureOut">
              <a:rPr lang="en-GB" smtClean="0"/>
              <a:t>24/10/2019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02B2D-ADF1-4E38-9BA6-330D3976BA56}" type="slidenum">
              <a:rPr lang="en-GB" smtClean="0"/>
              <a:t>‹#›</a:t>
            </a:fld>
            <a:endParaRPr lang="en-GB"/>
          </a:p>
        </p:txBody>
      </p:sp>
    </p:spTree>
    <p:extLst>
      <p:ext uri="{BB962C8B-B14F-4D97-AF65-F5344CB8AC3E}">
        <p14:creationId xmlns:p14="http://schemas.microsoft.com/office/powerpoint/2010/main" val="109232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Montserrat" panose="00000500000000000000" pitchFamily="2" charset="0"/>
              </a:rPr>
              <a:t>Pathfinding in games</a:t>
            </a:r>
            <a:endParaRPr lang="en-GB" b="1" dirty="0">
              <a:latin typeface="Montserrat" panose="00000500000000000000" pitchFamily="2" charset="0"/>
            </a:endParaRP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833403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Uniform-Cost search</a:t>
            </a:r>
            <a:endParaRPr lang="en-GB" b="1" dirty="0"/>
          </a:p>
        </p:txBody>
      </p:sp>
      <p:sp>
        <p:nvSpPr>
          <p:cNvPr id="3" name="Content Placeholder 2"/>
          <p:cNvSpPr>
            <a:spLocks noGrp="1"/>
          </p:cNvSpPr>
          <p:nvPr>
            <p:ph idx="1"/>
          </p:nvPr>
        </p:nvSpPr>
        <p:spPr/>
        <p:txBody>
          <a:bodyPr/>
          <a:lstStyle/>
          <a:p>
            <a:r>
              <a:rPr lang="en-US" b="1" dirty="0" smtClean="0"/>
              <a:t>Approach</a:t>
            </a:r>
            <a:r>
              <a:rPr lang="en-US" dirty="0" smtClean="0"/>
              <a:t>: </a:t>
            </a:r>
            <a:r>
              <a:rPr lang="en-US" sz="2000" dirty="0" smtClean="0">
                <a:latin typeface="Montserrat" panose="00000500000000000000" pitchFamily="2" charset="0"/>
              </a:rPr>
              <a:t>explore the next available node with the lowest </a:t>
            </a:r>
            <a:r>
              <a:rPr lang="en-US" sz="2000" i="1" dirty="0" smtClean="0">
                <a:latin typeface="Montserrat" panose="00000500000000000000" pitchFamily="2" charset="0"/>
              </a:rPr>
              <a:t>path cost</a:t>
            </a:r>
            <a:r>
              <a:rPr lang="en-US" sz="2000" dirty="0" smtClean="0">
                <a:latin typeface="Montserrat" panose="00000500000000000000" pitchFamily="2" charset="0"/>
              </a:rPr>
              <a:t>. Path costs are calculated as we progress through the search tree by adding the distance/cost to reach the next node to the accumulated cost of getting to it’s parent node in the search tree. Where the costs/distances are the same between every node, this strategy will be equivalent to a breadth first search.</a:t>
            </a:r>
            <a:endParaRPr lang="en-GB" sz="2000" dirty="0">
              <a:latin typeface="Montserrat" panose="00000500000000000000" pitchFamily="2" charset="0"/>
            </a:endParaRPr>
          </a:p>
        </p:txBody>
      </p:sp>
      <p:sp>
        <p:nvSpPr>
          <p:cNvPr id="4" name="Oval 3"/>
          <p:cNvSpPr/>
          <p:nvPr/>
        </p:nvSpPr>
        <p:spPr>
          <a:xfrm>
            <a:off x="2001114" y="3959778"/>
            <a:ext cx="383178" cy="3831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0</a:t>
            </a:r>
            <a:endParaRPr lang="en-GB" dirty="0"/>
          </a:p>
        </p:txBody>
      </p:sp>
      <p:cxnSp>
        <p:nvCxnSpPr>
          <p:cNvPr id="5" name="Straight Arrow Connector 4"/>
          <p:cNvCxnSpPr>
            <a:stCxn id="4" idx="3"/>
            <a:endCxn id="6" idx="0"/>
          </p:cNvCxnSpPr>
          <p:nvPr/>
        </p:nvCxnSpPr>
        <p:spPr>
          <a:xfrm flipH="1">
            <a:off x="1711308" y="4286841"/>
            <a:ext cx="345921" cy="517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519719" y="4804509"/>
            <a:ext cx="383178" cy="3831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GB" dirty="0"/>
          </a:p>
        </p:txBody>
      </p:sp>
      <p:cxnSp>
        <p:nvCxnSpPr>
          <p:cNvPr id="7" name="Straight Arrow Connector 6"/>
          <p:cNvCxnSpPr>
            <a:stCxn id="4" idx="5"/>
          </p:cNvCxnSpPr>
          <p:nvPr/>
        </p:nvCxnSpPr>
        <p:spPr>
          <a:xfrm>
            <a:off x="2328177" y="4286841"/>
            <a:ext cx="301642" cy="5176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Oval 7"/>
          <p:cNvSpPr/>
          <p:nvPr/>
        </p:nvSpPr>
        <p:spPr>
          <a:xfrm>
            <a:off x="1132479" y="5611344"/>
            <a:ext cx="391667" cy="3831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GB" dirty="0"/>
          </a:p>
        </p:txBody>
      </p:sp>
      <p:sp>
        <p:nvSpPr>
          <p:cNvPr id="9" name="Oval 8"/>
          <p:cNvSpPr/>
          <p:nvPr/>
        </p:nvSpPr>
        <p:spPr>
          <a:xfrm>
            <a:off x="2001114" y="5611344"/>
            <a:ext cx="383178" cy="3831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GB" dirty="0"/>
          </a:p>
        </p:txBody>
      </p:sp>
      <p:sp>
        <p:nvSpPr>
          <p:cNvPr id="10" name="TextBox 9"/>
          <p:cNvSpPr txBox="1"/>
          <p:nvPr/>
        </p:nvSpPr>
        <p:spPr>
          <a:xfrm>
            <a:off x="1628285" y="3582512"/>
            <a:ext cx="1128835"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latin typeface="Montserrat" panose="00000500000000000000" pitchFamily="2" charset="0"/>
              </a:rPr>
              <a:t>Start node</a:t>
            </a:r>
            <a:endParaRPr lang="en-GB" sz="1400" dirty="0">
              <a:latin typeface="Montserrat" panose="00000500000000000000" pitchFamily="2" charset="0"/>
            </a:endParaRPr>
          </a:p>
        </p:txBody>
      </p:sp>
      <p:sp>
        <p:nvSpPr>
          <p:cNvPr id="11" name="Oval 10"/>
          <p:cNvSpPr/>
          <p:nvPr/>
        </p:nvSpPr>
        <p:spPr>
          <a:xfrm>
            <a:off x="2448592" y="4824748"/>
            <a:ext cx="383178" cy="3831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GB" dirty="0"/>
          </a:p>
        </p:txBody>
      </p:sp>
      <p:cxnSp>
        <p:nvCxnSpPr>
          <p:cNvPr id="13" name="Straight Arrow Connector 12"/>
          <p:cNvCxnSpPr>
            <a:stCxn id="6" idx="5"/>
            <a:endCxn id="9" idx="0"/>
          </p:cNvCxnSpPr>
          <p:nvPr/>
        </p:nvCxnSpPr>
        <p:spPr>
          <a:xfrm>
            <a:off x="1846782" y="5131572"/>
            <a:ext cx="345921" cy="479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8" idx="0"/>
          </p:cNvCxnSpPr>
          <p:nvPr/>
        </p:nvCxnSpPr>
        <p:spPr>
          <a:xfrm flipH="1">
            <a:off x="1328313" y="5131572"/>
            <a:ext cx="247521" cy="479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2478998" y="4342956"/>
            <a:ext cx="301686" cy="369332"/>
          </a:xfrm>
          <a:prstGeom prst="rect">
            <a:avLst/>
          </a:prstGeom>
          <a:noFill/>
        </p:spPr>
        <p:txBody>
          <a:bodyPr wrap="none" rtlCol="0">
            <a:spAutoFit/>
          </a:bodyPr>
          <a:lstStyle/>
          <a:p>
            <a:r>
              <a:rPr lang="en-US" dirty="0" smtClean="0"/>
              <a:t>7</a:t>
            </a:r>
            <a:endParaRPr lang="en-GB" dirty="0"/>
          </a:p>
        </p:txBody>
      </p:sp>
      <p:sp>
        <p:nvSpPr>
          <p:cNvPr id="17" name="TextBox 16"/>
          <p:cNvSpPr txBox="1"/>
          <p:nvPr/>
        </p:nvSpPr>
        <p:spPr>
          <a:xfrm>
            <a:off x="1652075" y="4265575"/>
            <a:ext cx="301686" cy="369332"/>
          </a:xfrm>
          <a:prstGeom prst="rect">
            <a:avLst/>
          </a:prstGeom>
          <a:noFill/>
        </p:spPr>
        <p:txBody>
          <a:bodyPr wrap="none" rtlCol="0">
            <a:spAutoFit/>
          </a:bodyPr>
          <a:lstStyle/>
          <a:p>
            <a:r>
              <a:rPr lang="en-US" dirty="0" smtClean="0"/>
              <a:t>5</a:t>
            </a:r>
            <a:endParaRPr lang="en-GB" dirty="0"/>
          </a:p>
        </p:txBody>
      </p:sp>
      <p:sp>
        <p:nvSpPr>
          <p:cNvPr id="18" name="TextBox 17"/>
          <p:cNvSpPr txBox="1"/>
          <p:nvPr/>
        </p:nvSpPr>
        <p:spPr>
          <a:xfrm>
            <a:off x="1218033" y="5043500"/>
            <a:ext cx="301686" cy="369332"/>
          </a:xfrm>
          <a:prstGeom prst="rect">
            <a:avLst/>
          </a:prstGeom>
          <a:noFill/>
        </p:spPr>
        <p:txBody>
          <a:bodyPr wrap="none" rtlCol="0">
            <a:spAutoFit/>
          </a:bodyPr>
          <a:lstStyle/>
          <a:p>
            <a:r>
              <a:rPr lang="en-US" dirty="0" smtClean="0"/>
              <a:t>4</a:t>
            </a:r>
            <a:endParaRPr lang="en-GB" dirty="0"/>
          </a:p>
        </p:txBody>
      </p:sp>
      <p:sp>
        <p:nvSpPr>
          <p:cNvPr id="19" name="TextBox 18"/>
          <p:cNvSpPr txBox="1"/>
          <p:nvPr/>
        </p:nvSpPr>
        <p:spPr>
          <a:xfrm>
            <a:off x="1943460" y="5071868"/>
            <a:ext cx="301686" cy="369332"/>
          </a:xfrm>
          <a:prstGeom prst="rect">
            <a:avLst/>
          </a:prstGeom>
          <a:noFill/>
        </p:spPr>
        <p:txBody>
          <a:bodyPr wrap="none" rtlCol="0">
            <a:spAutoFit/>
          </a:bodyPr>
          <a:lstStyle/>
          <a:p>
            <a:r>
              <a:rPr lang="en-US" dirty="0" smtClean="0"/>
              <a:t>3</a:t>
            </a:r>
            <a:endParaRPr lang="en-GB" dirty="0"/>
          </a:p>
        </p:txBody>
      </p:sp>
      <p:sp>
        <p:nvSpPr>
          <p:cNvPr id="20" name="TextBox 19"/>
          <p:cNvSpPr txBox="1"/>
          <p:nvPr/>
        </p:nvSpPr>
        <p:spPr>
          <a:xfrm>
            <a:off x="5181600" y="3612339"/>
            <a:ext cx="4563291"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latin typeface="Montserrat" panose="00000500000000000000" pitchFamily="2" charset="0"/>
              </a:rPr>
              <a:t>Advantages </a:t>
            </a:r>
            <a:r>
              <a:rPr lang="en-US" dirty="0" smtClean="0">
                <a:latin typeface="Montserrat" panose="00000500000000000000" pitchFamily="2" charset="0"/>
              </a:rPr>
              <a:t>– </a:t>
            </a:r>
          </a:p>
          <a:p>
            <a:pPr marL="742950" lvl="1" indent="-285750">
              <a:buFont typeface="Courier New" panose="02070309020205020404" pitchFamily="49" charset="0"/>
              <a:buChar char="o"/>
            </a:pPr>
            <a:r>
              <a:rPr lang="en-US" dirty="0" smtClean="0">
                <a:latin typeface="Montserrat" panose="00000500000000000000" pitchFamily="2" charset="0"/>
              </a:rPr>
              <a:t>Finds ‘optimal’ paths to the goal node. </a:t>
            </a:r>
          </a:p>
          <a:p>
            <a:pPr marL="285750" indent="-285750">
              <a:buFont typeface="Arial" panose="020B0604020202020204" pitchFamily="34" charset="0"/>
              <a:buChar char="•"/>
            </a:pPr>
            <a:r>
              <a:rPr lang="en-US" b="1" dirty="0" smtClean="0">
                <a:latin typeface="Montserrat" panose="00000500000000000000" pitchFamily="2" charset="0"/>
              </a:rPr>
              <a:t>Disadvantages</a:t>
            </a:r>
            <a:r>
              <a:rPr lang="en-US" dirty="0" smtClean="0">
                <a:latin typeface="Montserrat" panose="00000500000000000000" pitchFamily="2" charset="0"/>
              </a:rPr>
              <a:t> – </a:t>
            </a:r>
          </a:p>
          <a:p>
            <a:pPr marL="742950" lvl="1" indent="-285750">
              <a:buFont typeface="Courier New" panose="02070309020205020404" pitchFamily="49" charset="0"/>
              <a:buChar char="o"/>
            </a:pPr>
            <a:r>
              <a:rPr lang="en-US" dirty="0" smtClean="0">
                <a:latin typeface="Montserrat" panose="00000500000000000000" pitchFamily="2" charset="0"/>
              </a:rPr>
              <a:t>Generally slower than depth first search because it explores so many nodes &amp; a tiny bit slower/more memory using than breadth first because of the extra information to track.</a:t>
            </a:r>
          </a:p>
        </p:txBody>
      </p:sp>
    </p:spTree>
    <p:extLst>
      <p:ext uri="{BB962C8B-B14F-4D97-AF65-F5344CB8AC3E}">
        <p14:creationId xmlns:p14="http://schemas.microsoft.com/office/powerpoint/2010/main" val="2968886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ontserrat" panose="00000500000000000000" pitchFamily="2" charset="0"/>
              </a:rPr>
              <a:t>Uniformed vs Informed search</a:t>
            </a:r>
            <a:endParaRPr lang="en-GB" b="1" dirty="0">
              <a:latin typeface="Montserrat" panose="00000500000000000000" pitchFamily="2"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Montserrat" panose="00000500000000000000" pitchFamily="2" charset="0"/>
              </a:rPr>
              <a:t>Breadth first and depth first are examples of </a:t>
            </a:r>
            <a:r>
              <a:rPr lang="en-US" i="1" dirty="0" smtClean="0">
                <a:latin typeface="Montserrat" panose="00000500000000000000" pitchFamily="2" charset="0"/>
              </a:rPr>
              <a:t>uninformed search algorithms</a:t>
            </a:r>
            <a:r>
              <a:rPr lang="en-US" dirty="0" smtClean="0">
                <a:latin typeface="Montserrat" panose="00000500000000000000" pitchFamily="2" charset="0"/>
              </a:rPr>
              <a:t>, other than the knowing the start node on the graph and whether they have reached the end node, they don’t use any other information about the world to pick which node to explore next.</a:t>
            </a:r>
          </a:p>
          <a:p>
            <a:r>
              <a:rPr lang="en-US" dirty="0" smtClean="0">
                <a:latin typeface="Montserrat" panose="00000500000000000000" pitchFamily="2" charset="0"/>
              </a:rPr>
              <a:t>Unsurprisingly we can improve the performance of our search algorithms if we give them (or have them calculate) a little bit more information about the world.</a:t>
            </a:r>
          </a:p>
          <a:p>
            <a:r>
              <a:rPr lang="en-US" dirty="0" smtClean="0">
                <a:latin typeface="Montserrat" panose="00000500000000000000" pitchFamily="2" charset="0"/>
              </a:rPr>
              <a:t>The simplest bit of information to use is ‘</a:t>
            </a:r>
            <a:r>
              <a:rPr lang="en-US" i="1" dirty="0" smtClean="0">
                <a:latin typeface="Montserrat" panose="00000500000000000000" pitchFamily="2" charset="0"/>
              </a:rPr>
              <a:t>which node will take us closer to the goal?’ </a:t>
            </a:r>
            <a:r>
              <a:rPr lang="en-US" dirty="0" smtClean="0">
                <a:latin typeface="Montserrat" panose="00000500000000000000" pitchFamily="2" charset="0"/>
              </a:rPr>
              <a:t>Usually as measured in a straight line distance from the potential node to explore and the goal node.</a:t>
            </a:r>
            <a:endParaRPr lang="en-GB" dirty="0">
              <a:latin typeface="Montserrat" panose="00000500000000000000" pitchFamily="2" charset="0"/>
            </a:endParaRPr>
          </a:p>
        </p:txBody>
      </p:sp>
    </p:spTree>
    <p:extLst>
      <p:ext uri="{BB962C8B-B14F-4D97-AF65-F5344CB8AC3E}">
        <p14:creationId xmlns:p14="http://schemas.microsoft.com/office/powerpoint/2010/main" val="410556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ontserrat" panose="00000500000000000000" pitchFamily="2" charset="0"/>
              </a:rPr>
              <a:t>Handling repeated states</a:t>
            </a:r>
            <a:endParaRPr lang="en-GB" b="1" dirty="0">
              <a:latin typeface="Montserrat" panose="00000500000000000000" pitchFamily="2"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Montserrat" panose="00000500000000000000" pitchFamily="2" charset="0"/>
              </a:rPr>
              <a:t>One important part of graph search algorithms that distinguish them from their tree search equivalents is that they need to handle repeated states.</a:t>
            </a:r>
          </a:p>
          <a:p>
            <a:r>
              <a:rPr lang="en-US" dirty="0" smtClean="0">
                <a:latin typeface="Montserrat" panose="00000500000000000000" pitchFamily="2" charset="0"/>
              </a:rPr>
              <a:t>For example, in a navigation graph it is possible to proceed from A to B and back from B to A. If we do not track that we have already visited and found a path to A then many of our algorithms will automatically head back to A again from B later on, in case it leads to the goal. </a:t>
            </a:r>
          </a:p>
          <a:p>
            <a:r>
              <a:rPr lang="en-US" dirty="0" smtClean="0">
                <a:latin typeface="Montserrat" panose="00000500000000000000" pitchFamily="2" charset="0"/>
              </a:rPr>
              <a:t>While the algorithms will still work, this wasted effort really adds up exponentially and on large graphs effectively makes many of them useless for practical search in a useful timespan. </a:t>
            </a:r>
          </a:p>
          <a:p>
            <a:r>
              <a:rPr lang="en-US" dirty="0" smtClean="0">
                <a:latin typeface="Montserrat" panose="00000500000000000000" pitchFamily="2" charset="0"/>
              </a:rPr>
              <a:t>To stop this we can just store explored/visited nodes in a list, known as the </a:t>
            </a:r>
            <a:r>
              <a:rPr lang="en-US" b="1" dirty="0" smtClean="0">
                <a:latin typeface="Montserrat" panose="00000500000000000000" pitchFamily="2" charset="0"/>
              </a:rPr>
              <a:t>closed list</a:t>
            </a:r>
            <a:r>
              <a:rPr lang="en-US" dirty="0" smtClean="0">
                <a:latin typeface="Montserrat" panose="00000500000000000000" pitchFamily="2" charset="0"/>
              </a:rPr>
              <a:t>, and only add to our exploration options newly available connecting nodes that are not already in the closed list.</a:t>
            </a:r>
            <a:endParaRPr lang="en-GB" dirty="0">
              <a:latin typeface="Montserrat" panose="00000500000000000000" pitchFamily="2" charset="0"/>
            </a:endParaRPr>
          </a:p>
        </p:txBody>
      </p:sp>
    </p:spTree>
    <p:extLst>
      <p:ext uri="{BB962C8B-B14F-4D97-AF65-F5344CB8AC3E}">
        <p14:creationId xmlns:p14="http://schemas.microsoft.com/office/powerpoint/2010/main" val="190431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ontserrat" panose="00000500000000000000" pitchFamily="2" charset="0"/>
              </a:rPr>
              <a:t>Greedy Search</a:t>
            </a:r>
            <a:endParaRPr lang="en-GB" b="1" dirty="0">
              <a:latin typeface="Montserrat" panose="00000500000000000000" pitchFamily="2" charset="0"/>
            </a:endParaRPr>
          </a:p>
        </p:txBody>
      </p:sp>
      <p:sp>
        <p:nvSpPr>
          <p:cNvPr id="3" name="Content Placeholder 2"/>
          <p:cNvSpPr>
            <a:spLocks noGrp="1"/>
          </p:cNvSpPr>
          <p:nvPr>
            <p:ph idx="1"/>
          </p:nvPr>
        </p:nvSpPr>
        <p:spPr/>
        <p:txBody>
          <a:bodyPr/>
          <a:lstStyle/>
          <a:p>
            <a:r>
              <a:rPr lang="en-US" b="1" dirty="0" smtClean="0">
                <a:latin typeface="Montserrat" panose="00000500000000000000" pitchFamily="2" charset="0"/>
              </a:rPr>
              <a:t>Approach: </a:t>
            </a:r>
            <a:r>
              <a:rPr lang="en-US" dirty="0" smtClean="0">
                <a:latin typeface="Montserrat" panose="00000500000000000000" pitchFamily="2" charset="0"/>
              </a:rPr>
              <a:t>Explore the available node that is closest to the goal node as measured by a straight line distance. Stop when we reach the goal.</a:t>
            </a:r>
          </a:p>
          <a:p>
            <a:pPr lvl="1">
              <a:buFont typeface="Courier New" panose="02070309020205020404" pitchFamily="49" charset="0"/>
              <a:buChar char="o"/>
            </a:pPr>
            <a:r>
              <a:rPr lang="en-US" b="1" dirty="0" smtClean="0">
                <a:latin typeface="Montserrat" panose="00000500000000000000" pitchFamily="2" charset="0"/>
              </a:rPr>
              <a:t>Advantages: </a:t>
            </a:r>
          </a:p>
          <a:p>
            <a:pPr lvl="2">
              <a:buFont typeface="Wingdings" panose="05000000000000000000" pitchFamily="2" charset="2"/>
              <a:buChar char="§"/>
            </a:pPr>
            <a:r>
              <a:rPr lang="en-US" dirty="0" smtClean="0">
                <a:latin typeface="Montserrat" panose="00000500000000000000" pitchFamily="2" charset="0"/>
              </a:rPr>
              <a:t>Will spend less time exploring many nodes that are heading away from our goal.</a:t>
            </a:r>
          </a:p>
          <a:p>
            <a:pPr lvl="1">
              <a:buFont typeface="Courier New" panose="02070309020205020404" pitchFamily="49" charset="0"/>
              <a:buChar char="o"/>
            </a:pPr>
            <a:r>
              <a:rPr lang="en-US" b="1" dirty="0" smtClean="0">
                <a:latin typeface="Montserrat" panose="00000500000000000000" pitchFamily="2" charset="0"/>
              </a:rPr>
              <a:t>Disadvantages:</a:t>
            </a:r>
          </a:p>
          <a:p>
            <a:pPr lvl="2">
              <a:buFont typeface="Wingdings" panose="05000000000000000000" pitchFamily="2" charset="2"/>
              <a:buChar char="§"/>
            </a:pPr>
            <a:r>
              <a:rPr lang="en-US" dirty="0" smtClean="0">
                <a:latin typeface="Montserrat" panose="00000500000000000000" pitchFamily="2" charset="0"/>
              </a:rPr>
              <a:t>May explore many lengthy paths to dead ends just because the dead ends were close to our goal, meanwhile ignoring a straight forward path to the goal that requires a little backtracking to start down.</a:t>
            </a:r>
            <a:endParaRPr lang="en-GB" dirty="0">
              <a:latin typeface="Montserrat" panose="00000500000000000000" pitchFamily="2" charset="0"/>
            </a:endParaRPr>
          </a:p>
        </p:txBody>
      </p:sp>
    </p:spTree>
    <p:extLst>
      <p:ext uri="{BB962C8B-B14F-4D97-AF65-F5344CB8AC3E}">
        <p14:creationId xmlns:p14="http://schemas.microsoft.com/office/powerpoint/2010/main" val="2582962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ontserrat" panose="00000500000000000000" pitchFamily="2" charset="0"/>
              </a:rPr>
              <a:t>A* Search</a:t>
            </a:r>
            <a:endParaRPr lang="en-GB" b="1" dirty="0">
              <a:latin typeface="Montserrat" panose="00000500000000000000" pitchFamily="2" charset="0"/>
            </a:endParaRPr>
          </a:p>
        </p:txBody>
      </p:sp>
      <p:sp>
        <p:nvSpPr>
          <p:cNvPr id="3" name="Content Placeholder 2"/>
          <p:cNvSpPr>
            <a:spLocks noGrp="1"/>
          </p:cNvSpPr>
          <p:nvPr>
            <p:ph idx="1"/>
          </p:nvPr>
        </p:nvSpPr>
        <p:spPr/>
        <p:txBody>
          <a:bodyPr>
            <a:normAutofit/>
          </a:bodyPr>
          <a:lstStyle/>
          <a:p>
            <a:r>
              <a:rPr lang="en-US" sz="1800" b="1" dirty="0" smtClean="0">
                <a:latin typeface="Montserrat" panose="00000500000000000000" pitchFamily="2" charset="0"/>
              </a:rPr>
              <a:t>Approach</a:t>
            </a:r>
            <a:r>
              <a:rPr lang="en-US" sz="1800" dirty="0" smtClean="0">
                <a:latin typeface="Montserrat" panose="00000500000000000000" pitchFamily="2" charset="0"/>
              </a:rPr>
              <a:t>: Combine the techniques of Uniform-Cost and Greedy search to produce a combined estimation of a path’s cost-to-goal that takes the accumulated path cost (as in Uniform-Cost) and adds it to the straight line distance to the goal (as in greedy search). The next node to explore is then the one with lowest estimated cost to goal.</a:t>
            </a:r>
          </a:p>
          <a:p>
            <a:pPr lvl="1">
              <a:buFont typeface="Courier New" panose="02070309020205020404" pitchFamily="49" charset="0"/>
              <a:buChar char="o"/>
            </a:pPr>
            <a:r>
              <a:rPr lang="en-US" sz="1600" b="1" dirty="0" smtClean="0">
                <a:latin typeface="Montserrat" panose="00000500000000000000" pitchFamily="2" charset="0"/>
              </a:rPr>
              <a:t>Advantages: </a:t>
            </a:r>
          </a:p>
          <a:p>
            <a:pPr lvl="2">
              <a:buFont typeface="Wingdings" panose="05000000000000000000" pitchFamily="2" charset="2"/>
              <a:buChar char="§"/>
            </a:pPr>
            <a:r>
              <a:rPr lang="en-US" sz="1600" dirty="0" smtClean="0">
                <a:latin typeface="Montserrat" panose="00000500000000000000" pitchFamily="2" charset="0"/>
              </a:rPr>
              <a:t>Finds optimum paths while skipping the exploration of nodes that are very unlikely to lead to the goal node, without getting too drawn into lengthy, seemingly promising paths that lead to dead ends.</a:t>
            </a:r>
          </a:p>
          <a:p>
            <a:pPr lvl="1">
              <a:buFont typeface="Courier New" panose="02070309020205020404" pitchFamily="49" charset="0"/>
              <a:buChar char="o"/>
            </a:pPr>
            <a:r>
              <a:rPr lang="en-US" sz="1600" b="1" dirty="0" smtClean="0">
                <a:latin typeface="Montserrat" panose="00000500000000000000" pitchFamily="2" charset="0"/>
              </a:rPr>
              <a:t>Disadvantages:</a:t>
            </a:r>
          </a:p>
          <a:p>
            <a:pPr lvl="2">
              <a:buFont typeface="Wingdings" panose="05000000000000000000" pitchFamily="2" charset="2"/>
              <a:buChar char="§"/>
            </a:pPr>
            <a:r>
              <a:rPr lang="en-US" sz="1600" b="1" dirty="0" smtClean="0">
                <a:latin typeface="Montserrat" panose="00000500000000000000" pitchFamily="2" charset="0"/>
              </a:rPr>
              <a:t>A* </a:t>
            </a:r>
            <a:r>
              <a:rPr lang="en-US" sz="1600" dirty="0" smtClean="0">
                <a:latin typeface="Montserrat" panose="00000500000000000000" pitchFamily="2" charset="0"/>
              </a:rPr>
              <a:t>is a bit of a jack-of-all-trades algorithm which means it performs well in a wide variety of situations,  but also means that is possible to outcompete it in a lot of specific situations.</a:t>
            </a:r>
            <a:endParaRPr lang="en-GB" sz="1600" b="1" dirty="0">
              <a:latin typeface="Montserrat" panose="00000500000000000000" pitchFamily="2" charset="0"/>
            </a:endParaRPr>
          </a:p>
        </p:txBody>
      </p:sp>
      <p:sp>
        <p:nvSpPr>
          <p:cNvPr id="4" name="TextBox 3"/>
          <p:cNvSpPr txBox="1"/>
          <p:nvPr/>
        </p:nvSpPr>
        <p:spPr>
          <a:xfrm>
            <a:off x="7480664" y="4978888"/>
            <a:ext cx="4328160" cy="160043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smtClean="0">
                <a:latin typeface="Montserrat" panose="00000500000000000000" pitchFamily="2" charset="0"/>
              </a:rPr>
              <a:t>Note</a:t>
            </a:r>
            <a:r>
              <a:rPr lang="en-US" sz="1400" dirty="0" smtClean="0">
                <a:latin typeface="Montserrat" panose="00000500000000000000" pitchFamily="2" charset="0"/>
              </a:rPr>
              <a:t>: the approach I sketch out above for A* using the straight line distance is just the most common formulation of what is known as the ‘</a:t>
            </a:r>
            <a:r>
              <a:rPr lang="en-US" sz="1400" b="1" dirty="0" smtClean="0">
                <a:latin typeface="Montserrat" panose="00000500000000000000" pitchFamily="2" charset="0"/>
              </a:rPr>
              <a:t>admissible heuristic function</a:t>
            </a:r>
            <a:r>
              <a:rPr lang="en-US" sz="1400" dirty="0" smtClean="0">
                <a:latin typeface="Montserrat" panose="00000500000000000000" pitchFamily="2" charset="0"/>
              </a:rPr>
              <a:t>’ for the algorithm. All that means is a method for estimating the remaining path cost that is lower than, or equal to, the true path cost.</a:t>
            </a:r>
            <a:endParaRPr lang="en-GB" sz="1400" dirty="0">
              <a:latin typeface="Montserrat" panose="00000500000000000000" pitchFamily="2" charset="0"/>
            </a:endParaRPr>
          </a:p>
        </p:txBody>
      </p:sp>
    </p:spTree>
    <p:extLst>
      <p:ext uri="{BB962C8B-B14F-4D97-AF65-F5344CB8AC3E}">
        <p14:creationId xmlns:p14="http://schemas.microsoft.com/office/powerpoint/2010/main" val="79769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ontserrat" panose="00000500000000000000" pitchFamily="2" charset="0"/>
              </a:rPr>
              <a:t>Dijkstra’s algorithm</a:t>
            </a:r>
            <a:endParaRPr lang="en-GB" b="1" dirty="0">
              <a:latin typeface="Montserrat" panose="00000500000000000000" pitchFamily="2"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latin typeface="Montserrat" panose="00000500000000000000" pitchFamily="2" charset="0"/>
              </a:rPr>
              <a:t>Approach: </a:t>
            </a:r>
            <a:r>
              <a:rPr lang="en-US" dirty="0" smtClean="0">
                <a:latin typeface="Montserrat" panose="00000500000000000000" pitchFamily="2" charset="0"/>
              </a:rPr>
              <a:t>Calculate the shortest path cost from the start node to </a:t>
            </a:r>
            <a:r>
              <a:rPr lang="en-US" b="1" dirty="0" smtClean="0">
                <a:latin typeface="Montserrat" panose="00000500000000000000" pitchFamily="2" charset="0"/>
              </a:rPr>
              <a:t>all</a:t>
            </a:r>
            <a:r>
              <a:rPr lang="en-US" dirty="0" smtClean="0">
                <a:latin typeface="Montserrat" panose="00000500000000000000" pitchFamily="2" charset="0"/>
              </a:rPr>
              <a:t> other nodes in the graph. Works much like Uniform-cost search except we don’t stop searching when we find a goal, we find a path to every node.</a:t>
            </a:r>
          </a:p>
          <a:p>
            <a:pPr lvl="1">
              <a:buFont typeface="Courier New" panose="02070309020205020404" pitchFamily="49" charset="0"/>
              <a:buChar char="o"/>
            </a:pPr>
            <a:r>
              <a:rPr lang="en-US" b="1" dirty="0" smtClean="0">
                <a:latin typeface="Montserrat" panose="00000500000000000000" pitchFamily="2" charset="0"/>
              </a:rPr>
              <a:t>Advantages: </a:t>
            </a:r>
            <a:endParaRPr lang="en-US" dirty="0" smtClean="0">
              <a:latin typeface="Montserrat" panose="00000500000000000000" pitchFamily="2" charset="0"/>
            </a:endParaRPr>
          </a:p>
          <a:p>
            <a:pPr lvl="2">
              <a:buFont typeface="Wingdings" panose="05000000000000000000" pitchFamily="2" charset="2"/>
              <a:buChar char="§"/>
            </a:pPr>
            <a:r>
              <a:rPr lang="en-US" dirty="0" smtClean="0">
                <a:latin typeface="Montserrat" panose="00000500000000000000" pitchFamily="2" charset="0"/>
              </a:rPr>
              <a:t>If we have a particular location that our AIs need to continually find a path to from anywhere in the world - e.g. the ghost box in Pac-Man where the ghost’s respawn - then we can pre-calculate and store optimum paths for the ghosts back to the box from every location and just grab the correct path when we need it, making it the fastest option available during play. </a:t>
            </a:r>
          </a:p>
          <a:p>
            <a:pPr lvl="1">
              <a:buFont typeface="Courier New" panose="02070309020205020404" pitchFamily="49" charset="0"/>
              <a:buChar char="o"/>
            </a:pPr>
            <a:r>
              <a:rPr lang="en-US" b="1" dirty="0" smtClean="0">
                <a:latin typeface="Montserrat" panose="00000500000000000000" pitchFamily="2" charset="0"/>
              </a:rPr>
              <a:t>Disadvantages</a:t>
            </a:r>
            <a:r>
              <a:rPr lang="en-US" dirty="0" smtClean="0">
                <a:latin typeface="Montserrat" panose="00000500000000000000" pitchFamily="2" charset="0"/>
              </a:rPr>
              <a:t>:</a:t>
            </a:r>
          </a:p>
          <a:p>
            <a:pPr lvl="2">
              <a:buFont typeface="Wingdings" panose="05000000000000000000" pitchFamily="2" charset="2"/>
              <a:buChar char="§"/>
            </a:pPr>
            <a:r>
              <a:rPr lang="en-US" dirty="0" smtClean="0">
                <a:latin typeface="Montserrat" panose="00000500000000000000" pitchFamily="2" charset="0"/>
              </a:rPr>
              <a:t>Storing all the paths calculated by </a:t>
            </a:r>
            <a:r>
              <a:rPr lang="en-US" dirty="0" err="1" smtClean="0">
                <a:latin typeface="Montserrat" panose="00000500000000000000" pitchFamily="2" charset="0"/>
              </a:rPr>
              <a:t>Djikstra’s</a:t>
            </a:r>
            <a:r>
              <a:rPr lang="en-US" dirty="0" smtClean="0">
                <a:latin typeface="Montserrat" panose="00000500000000000000" pitchFamily="2" charset="0"/>
              </a:rPr>
              <a:t> algorithm can use up a lot of memory, especially if you repeatedly use it to calculate the paths from </a:t>
            </a:r>
            <a:r>
              <a:rPr lang="en-US" i="1" dirty="0" smtClean="0">
                <a:latin typeface="Montserrat" panose="00000500000000000000" pitchFamily="2" charset="0"/>
              </a:rPr>
              <a:t>every</a:t>
            </a:r>
            <a:r>
              <a:rPr lang="en-US" dirty="0" smtClean="0">
                <a:latin typeface="Montserrat" panose="00000500000000000000" pitchFamily="2" charset="0"/>
              </a:rPr>
              <a:t> node to every other node in a large node graph.</a:t>
            </a:r>
          </a:p>
          <a:p>
            <a:pPr marL="0" indent="0">
              <a:buNone/>
            </a:pPr>
            <a:endParaRPr lang="en-GB" dirty="0">
              <a:latin typeface="Montserrat" panose="00000500000000000000" pitchFamily="2" charset="0"/>
            </a:endParaRPr>
          </a:p>
        </p:txBody>
      </p:sp>
    </p:spTree>
    <p:extLst>
      <p:ext uri="{BB962C8B-B14F-4D97-AF65-F5344CB8AC3E}">
        <p14:creationId xmlns:p14="http://schemas.microsoft.com/office/powerpoint/2010/main" val="1121269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ontserrat" panose="00000500000000000000" pitchFamily="2" charset="0"/>
              </a:rPr>
              <a:t>To the code!</a:t>
            </a:r>
            <a:endParaRPr lang="en-GB" b="1" dirty="0">
              <a:latin typeface="Montserrat" panose="00000500000000000000" pitchFamily="2" charset="0"/>
            </a:endParaRPr>
          </a:p>
        </p:txBody>
      </p:sp>
      <p:sp>
        <p:nvSpPr>
          <p:cNvPr id="3" name="Content Placeholder 2"/>
          <p:cNvSpPr>
            <a:spLocks noGrp="1"/>
          </p:cNvSpPr>
          <p:nvPr>
            <p:ph idx="1"/>
          </p:nvPr>
        </p:nvSpPr>
        <p:spPr/>
        <p:txBody>
          <a:bodyPr/>
          <a:lstStyle/>
          <a:p>
            <a:r>
              <a:rPr lang="en-US" dirty="0" smtClean="0">
                <a:latin typeface="Montserrat" panose="00000500000000000000" pitchFamily="2" charset="0"/>
              </a:rPr>
              <a:t>As usual copy the code folder for this week from </a:t>
            </a:r>
            <a:r>
              <a:rPr lang="en-US" b="1" dirty="0" smtClean="0">
                <a:solidFill>
                  <a:srgbClr val="C00000"/>
                </a:solidFill>
                <a:latin typeface="Montserrat" panose="00000500000000000000" pitchFamily="2" charset="0"/>
              </a:rPr>
              <a:t>S:/COMPUTER SCIENCE/CS CLUB 2 – Electric </a:t>
            </a:r>
            <a:r>
              <a:rPr lang="en-US" b="1" dirty="0" err="1" smtClean="0">
                <a:solidFill>
                  <a:srgbClr val="C00000"/>
                </a:solidFill>
                <a:latin typeface="Montserrat" panose="00000500000000000000" pitchFamily="2" charset="0"/>
              </a:rPr>
              <a:t>Boogaloo</a:t>
            </a:r>
            <a:r>
              <a:rPr lang="en-US" b="1" dirty="0" smtClean="0">
                <a:solidFill>
                  <a:srgbClr val="C00000"/>
                </a:solidFill>
                <a:latin typeface="Montserrat" panose="00000500000000000000" pitchFamily="2" charset="0"/>
              </a:rPr>
              <a:t>/ </a:t>
            </a:r>
            <a:r>
              <a:rPr lang="en-US" dirty="0" smtClean="0">
                <a:latin typeface="Montserrat" panose="00000500000000000000" pitchFamily="2" charset="0"/>
              </a:rPr>
              <a:t>to your personal drive/folder if you are using a school computer.</a:t>
            </a:r>
          </a:p>
          <a:p>
            <a:r>
              <a:rPr lang="en-US" dirty="0" smtClean="0">
                <a:latin typeface="Montserrat" panose="00000500000000000000" pitchFamily="2" charset="0"/>
              </a:rPr>
              <a:t>This week we are using the </a:t>
            </a:r>
            <a:r>
              <a:rPr lang="en-US" b="1" dirty="0" err="1" smtClean="0">
                <a:latin typeface="Montserrat" panose="00000500000000000000" pitchFamily="2" charset="0"/>
              </a:rPr>
              <a:t>pygame</a:t>
            </a:r>
            <a:r>
              <a:rPr lang="en-US" dirty="0" smtClean="0">
                <a:latin typeface="Montserrat" panose="00000500000000000000" pitchFamily="2" charset="0"/>
              </a:rPr>
              <a:t> module and the latest version of the </a:t>
            </a:r>
            <a:r>
              <a:rPr lang="en-US" b="1" dirty="0" err="1" smtClean="0">
                <a:latin typeface="Montserrat" panose="00000500000000000000" pitchFamily="2" charset="0"/>
              </a:rPr>
              <a:t>pygame_gui</a:t>
            </a:r>
            <a:r>
              <a:rPr lang="en-US" dirty="0" smtClean="0">
                <a:latin typeface="Montserrat" panose="00000500000000000000" pitchFamily="2" charset="0"/>
              </a:rPr>
              <a:t> module, if they are not already installed on the computer you are using download them using </a:t>
            </a:r>
            <a:r>
              <a:rPr lang="en-US" dirty="0" err="1" smtClean="0">
                <a:latin typeface="Montserrat" panose="00000500000000000000" pitchFamily="2" charset="0"/>
              </a:rPr>
              <a:t>PyCharm</a:t>
            </a:r>
            <a:r>
              <a:rPr lang="en-US" dirty="0" smtClean="0">
                <a:latin typeface="Montserrat" panose="00000500000000000000" pitchFamily="2" charset="0"/>
              </a:rPr>
              <a:t> or using </a:t>
            </a:r>
            <a:r>
              <a:rPr lang="en-US" dirty="0" err="1" smtClean="0">
                <a:latin typeface="Montserrat" panose="00000500000000000000" pitchFamily="2" charset="0"/>
              </a:rPr>
              <a:t>Powershell</a:t>
            </a:r>
            <a:r>
              <a:rPr lang="en-US" dirty="0" smtClean="0">
                <a:latin typeface="Montserrat" panose="00000500000000000000" pitchFamily="2" charset="0"/>
              </a:rPr>
              <a:t>.</a:t>
            </a:r>
          </a:p>
          <a:p>
            <a:r>
              <a:rPr lang="en-US" dirty="0" smtClean="0">
                <a:latin typeface="Montserrat" panose="00000500000000000000" pitchFamily="2" charset="0"/>
              </a:rPr>
              <a:t>Have a play with the algorithm visualizer.</a:t>
            </a:r>
            <a:endParaRPr lang="en-GB" dirty="0">
              <a:latin typeface="Montserrat" panose="00000500000000000000" pitchFamily="2" charset="0"/>
            </a:endParaRPr>
          </a:p>
        </p:txBody>
      </p:sp>
    </p:spTree>
    <p:extLst>
      <p:ext uri="{BB962C8B-B14F-4D97-AF65-F5344CB8AC3E}">
        <p14:creationId xmlns:p14="http://schemas.microsoft.com/office/powerpoint/2010/main" val="3475894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Montserrat" panose="00000500000000000000" pitchFamily="2" charset="0"/>
              </a:rPr>
              <a:t>What problems are we trying to solve?</a:t>
            </a:r>
            <a:endParaRPr lang="en-GB" sz="3600" b="1" dirty="0">
              <a:latin typeface="Montserrat" panose="00000500000000000000" pitchFamily="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6292" y="2940322"/>
            <a:ext cx="4979415" cy="3112135"/>
          </a:xfrm>
        </p:spPr>
      </p:pic>
      <p:sp>
        <p:nvSpPr>
          <p:cNvPr id="5" name="TextBox 4"/>
          <p:cNvSpPr txBox="1"/>
          <p:nvPr/>
        </p:nvSpPr>
        <p:spPr>
          <a:xfrm>
            <a:off x="838200" y="1446848"/>
            <a:ext cx="766259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want to move a character in our game from a start point to a goal point.</a:t>
            </a:r>
          </a:p>
          <a:p>
            <a:pPr marL="742950" lvl="1" indent="-285750">
              <a:buFont typeface="Arial" panose="020B0604020202020204" pitchFamily="34" charset="0"/>
              <a:buChar char="•"/>
            </a:pPr>
            <a:r>
              <a:rPr lang="en-US" dirty="0" smtClean="0"/>
              <a:t>May occur when an AI character is moving through the game world.</a:t>
            </a:r>
          </a:p>
          <a:p>
            <a:pPr marL="742950" lvl="1" indent="-285750">
              <a:buFont typeface="Arial" panose="020B0604020202020204" pitchFamily="34" charset="0"/>
              <a:buChar char="•"/>
            </a:pPr>
            <a:r>
              <a:rPr lang="en-US" dirty="0" smtClean="0"/>
              <a:t>May also occur if the player is being moved via a slightly indirect control method such as clicking the mouse to set a movement goal.</a:t>
            </a:r>
            <a:endParaRPr lang="en-GB" dirty="0"/>
          </a:p>
        </p:txBody>
      </p:sp>
      <p:sp>
        <p:nvSpPr>
          <p:cNvPr id="6" name="TextBox 5"/>
          <p:cNvSpPr txBox="1"/>
          <p:nvPr/>
        </p:nvSpPr>
        <p:spPr>
          <a:xfrm>
            <a:off x="1262743" y="3300548"/>
            <a:ext cx="1915886" cy="236988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b="1" dirty="0" smtClean="0">
                <a:latin typeface="Montserrat" panose="00000500000000000000" pitchFamily="2" charset="0"/>
              </a:rPr>
              <a:t>Why is it hard?</a:t>
            </a:r>
          </a:p>
          <a:p>
            <a:endParaRPr lang="en-US" sz="1600" dirty="0">
              <a:latin typeface="Montserrat" panose="00000500000000000000" pitchFamily="2" charset="0"/>
            </a:endParaRPr>
          </a:p>
          <a:p>
            <a:r>
              <a:rPr lang="en-US" sz="1600" dirty="0" smtClean="0">
                <a:latin typeface="Montserrat" panose="00000500000000000000" pitchFamily="2" charset="0"/>
              </a:rPr>
              <a:t>Usually because game worlds contain obstacles, as shown in this example</a:t>
            </a:r>
            <a:endParaRPr lang="en-GB" sz="1600" dirty="0">
              <a:latin typeface="Montserrat" panose="00000500000000000000" pitchFamily="2" charset="0"/>
            </a:endParaRPr>
          </a:p>
        </p:txBody>
      </p:sp>
      <p:cxnSp>
        <p:nvCxnSpPr>
          <p:cNvPr id="8" name="Straight Arrow Connector 7"/>
          <p:cNvCxnSpPr/>
          <p:nvPr/>
        </p:nvCxnSpPr>
        <p:spPr>
          <a:xfrm>
            <a:off x="3178629" y="4197531"/>
            <a:ext cx="2107474" cy="4789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Left Arrow 8"/>
          <p:cNvSpPr/>
          <p:nvPr/>
        </p:nvSpPr>
        <p:spPr>
          <a:xfrm rot="20919095">
            <a:off x="6402843" y="4932874"/>
            <a:ext cx="948203" cy="243840"/>
          </a:xfrm>
          <a:prstGeom prst="leftArrow">
            <a:avLst/>
          </a:prstGeom>
          <a:solidFill>
            <a:srgbClr val="AC3A3A"/>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TextBox 9"/>
          <p:cNvSpPr txBox="1"/>
          <p:nvPr/>
        </p:nvSpPr>
        <p:spPr>
          <a:xfrm>
            <a:off x="5486400" y="3034329"/>
            <a:ext cx="1516762" cy="3385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1600" dirty="0" smtClean="0">
                <a:latin typeface="Montserrat" panose="00000500000000000000" pitchFamily="2" charset="0"/>
              </a:rPr>
              <a:t>Desired path</a:t>
            </a:r>
            <a:endParaRPr lang="en-GB" sz="1600" dirty="0">
              <a:latin typeface="Montserrat" panose="00000500000000000000" pitchFamily="2" charset="0"/>
            </a:endParaRPr>
          </a:p>
        </p:txBody>
      </p:sp>
      <p:cxnSp>
        <p:nvCxnSpPr>
          <p:cNvPr id="12" name="Straight Arrow Connector 11"/>
          <p:cNvCxnSpPr/>
          <p:nvPr/>
        </p:nvCxnSpPr>
        <p:spPr>
          <a:xfrm flipH="1">
            <a:off x="6200503" y="3372883"/>
            <a:ext cx="26127" cy="29314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7" name="TextBox 16"/>
          <p:cNvSpPr txBox="1"/>
          <p:nvPr/>
        </p:nvSpPr>
        <p:spPr>
          <a:xfrm>
            <a:off x="5077098" y="6176325"/>
            <a:ext cx="4716356" cy="338554"/>
          </a:xfrm>
          <a:prstGeom prst="rect">
            <a:avLst/>
          </a:prstGeom>
          <a:solidFill>
            <a:srgbClr val="AC3A3A"/>
          </a:solidFill>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600" dirty="0" smtClean="0">
                <a:latin typeface="Montserrat" panose="00000500000000000000" pitchFamily="2" charset="0"/>
              </a:rPr>
              <a:t>Failure if we just try to move straight to goal</a:t>
            </a:r>
            <a:endParaRPr lang="en-GB" sz="1600" dirty="0">
              <a:latin typeface="Montserrat" panose="00000500000000000000" pitchFamily="2" charset="0"/>
            </a:endParaRPr>
          </a:p>
        </p:txBody>
      </p:sp>
      <p:cxnSp>
        <p:nvCxnSpPr>
          <p:cNvPr id="19" name="Straight Arrow Connector 18"/>
          <p:cNvCxnSpPr/>
          <p:nvPr/>
        </p:nvCxnSpPr>
        <p:spPr>
          <a:xfrm flipH="1" flipV="1">
            <a:off x="7003163" y="5135113"/>
            <a:ext cx="294620" cy="1041212"/>
          </a:xfrm>
          <a:prstGeom prst="straightConnector1">
            <a:avLst/>
          </a:prstGeom>
          <a:ln>
            <a:solidFill>
              <a:srgbClr val="AC3A3A"/>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7262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ontserrat" panose="00000500000000000000" pitchFamily="2" charset="0"/>
              </a:rPr>
              <a:t>Breaking down the problem.</a:t>
            </a:r>
            <a:endParaRPr lang="en-GB" dirty="0">
              <a:latin typeface="Montserrat" panose="00000500000000000000" pitchFamily="2" charset="0"/>
            </a:endParaRPr>
          </a:p>
        </p:txBody>
      </p:sp>
      <p:sp>
        <p:nvSpPr>
          <p:cNvPr id="3" name="Content Placeholder 2"/>
          <p:cNvSpPr>
            <a:spLocks noGrp="1"/>
          </p:cNvSpPr>
          <p:nvPr>
            <p:ph idx="1"/>
          </p:nvPr>
        </p:nvSpPr>
        <p:spPr/>
        <p:txBody>
          <a:bodyPr>
            <a:normAutofit/>
          </a:bodyPr>
          <a:lstStyle/>
          <a:p>
            <a:r>
              <a:rPr lang="en-US" sz="1800" b="1" dirty="0" smtClean="0">
                <a:latin typeface="Montserrat" panose="00000500000000000000" pitchFamily="2" charset="0"/>
              </a:rPr>
              <a:t>First</a:t>
            </a:r>
            <a:r>
              <a:rPr lang="en-US" sz="1800" dirty="0" smtClean="0">
                <a:latin typeface="Montserrat" panose="00000500000000000000" pitchFamily="2" charset="0"/>
              </a:rPr>
              <a:t> - there isn’t one simple solution that will fit all situations; the exact nature of the problem will depend on the game being made and the tools available will have to be tailored to fit.</a:t>
            </a:r>
          </a:p>
          <a:p>
            <a:r>
              <a:rPr lang="en-US" sz="1800" b="1" dirty="0" smtClean="0">
                <a:latin typeface="Montserrat" panose="00000500000000000000" pitchFamily="2" charset="0"/>
              </a:rPr>
              <a:t>Second</a:t>
            </a:r>
            <a:r>
              <a:rPr lang="en-US" sz="1800" dirty="0" smtClean="0">
                <a:latin typeface="Montserrat" panose="00000500000000000000" pitchFamily="2" charset="0"/>
              </a:rPr>
              <a:t> – Always check for the easy way first. A lot of the time a goal position and a start position can be reached with simple straight line movement, and it’s often easier to check if this is possible first before moving on to more complicated and computationally expensive pathfinding solutions.</a:t>
            </a:r>
          </a:p>
          <a:p>
            <a:r>
              <a:rPr lang="en-US" sz="1800" b="1" dirty="0" smtClean="0">
                <a:latin typeface="Montserrat" panose="00000500000000000000" pitchFamily="2" charset="0"/>
              </a:rPr>
              <a:t>Third</a:t>
            </a:r>
            <a:r>
              <a:rPr lang="en-US" sz="1800" dirty="0" smtClean="0">
                <a:latin typeface="Montserrat" panose="00000500000000000000" pitchFamily="2" charset="0"/>
              </a:rPr>
              <a:t> – Simplify the representation of your game world </a:t>
            </a:r>
            <a:r>
              <a:rPr lang="en-US" sz="1800" i="1" dirty="0" smtClean="0">
                <a:latin typeface="Montserrat" panose="00000500000000000000" pitchFamily="2" charset="0"/>
              </a:rPr>
              <a:t>ahead of time </a:t>
            </a:r>
            <a:r>
              <a:rPr lang="en-US" sz="1800" dirty="0" smtClean="0">
                <a:latin typeface="Montserrat" panose="00000500000000000000" pitchFamily="2" charset="0"/>
              </a:rPr>
              <a:t>to only the necessary aspects to solve the problem. This is very useful for speeding everything up and making the problem easier to grasp. Lets have another look at our example from the previous slide to see how that can be done.</a:t>
            </a:r>
            <a:endParaRPr lang="en-GB" sz="1800" dirty="0">
              <a:latin typeface="Montserrat" panose="00000500000000000000" pitchFamily="2" charset="0"/>
            </a:endParaRPr>
          </a:p>
        </p:txBody>
      </p:sp>
    </p:spTree>
    <p:extLst>
      <p:ext uri="{BB962C8B-B14F-4D97-AF65-F5344CB8AC3E}">
        <p14:creationId xmlns:p14="http://schemas.microsoft.com/office/powerpoint/2010/main" val="210536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0599" y="2992574"/>
            <a:ext cx="4185193" cy="2615746"/>
          </a:xfrm>
        </p:spPr>
      </p:pic>
      <p:sp>
        <p:nvSpPr>
          <p:cNvPr id="5" name="TextBox 4"/>
          <p:cNvSpPr txBox="1"/>
          <p:nvPr/>
        </p:nvSpPr>
        <p:spPr>
          <a:xfrm>
            <a:off x="1250223" y="1201784"/>
            <a:ext cx="4005943" cy="132343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dirty="0" smtClean="0">
                <a:latin typeface="Montserrat" panose="00000500000000000000" pitchFamily="2" charset="0"/>
              </a:rPr>
              <a:t>If we imagine two points at the corners of our desired path from start to goal, the paths sections between</a:t>
            </a:r>
          </a:p>
          <a:p>
            <a:r>
              <a:rPr lang="en-US" sz="1600" dirty="0" smtClean="0">
                <a:latin typeface="Montserrat" panose="00000500000000000000" pitchFamily="2" charset="0"/>
              </a:rPr>
              <a:t>each point of the path is now an unobstructed straight line. </a:t>
            </a:r>
            <a:endParaRPr lang="en-GB" sz="1600" dirty="0">
              <a:latin typeface="Montserrat" panose="00000500000000000000" pitchFamily="2" charset="0"/>
            </a:endParaRPr>
          </a:p>
        </p:txBody>
      </p:sp>
      <p:cxnSp>
        <p:nvCxnSpPr>
          <p:cNvPr id="7" name="Straight Arrow Connector 6"/>
          <p:cNvCxnSpPr/>
          <p:nvPr/>
        </p:nvCxnSpPr>
        <p:spPr>
          <a:xfrm flipH="1">
            <a:off x="1942011" y="2525486"/>
            <a:ext cx="217715" cy="8882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a:off x="4328160" y="2525223"/>
            <a:ext cx="156754" cy="8885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182" y="2992574"/>
            <a:ext cx="4185193" cy="2615746"/>
          </a:xfrm>
          <a:prstGeom prst="rect">
            <a:avLst/>
          </a:prstGeom>
        </p:spPr>
      </p:pic>
      <p:sp>
        <p:nvSpPr>
          <p:cNvPr id="11" name="TextBox 10"/>
          <p:cNvSpPr txBox="1"/>
          <p:nvPr/>
        </p:nvSpPr>
        <p:spPr>
          <a:xfrm>
            <a:off x="6883181" y="809899"/>
            <a:ext cx="4185193" cy="181588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dirty="0" smtClean="0">
                <a:latin typeface="Montserrat" panose="00000500000000000000" pitchFamily="2" charset="0"/>
              </a:rPr>
              <a:t>We can create a data structure to capture these useful points and the unobstructed paths between them and keep it as part of our game world data.</a:t>
            </a:r>
          </a:p>
          <a:p>
            <a:r>
              <a:rPr lang="en-US" sz="1600" dirty="0" smtClean="0">
                <a:latin typeface="Montserrat" panose="00000500000000000000" pitchFamily="2" charset="0"/>
              </a:rPr>
              <a:t>This kind of data structure is called a </a:t>
            </a:r>
            <a:r>
              <a:rPr lang="en-US" sz="1600" b="1" dirty="0" smtClean="0">
                <a:latin typeface="Montserrat" panose="00000500000000000000" pitchFamily="2" charset="0"/>
              </a:rPr>
              <a:t>graph</a:t>
            </a:r>
            <a:r>
              <a:rPr lang="en-US" sz="1600" dirty="0" smtClean="0">
                <a:latin typeface="Montserrat" panose="00000500000000000000" pitchFamily="2" charset="0"/>
              </a:rPr>
              <a:t>. </a:t>
            </a:r>
            <a:endParaRPr lang="en-GB" sz="1600" dirty="0">
              <a:latin typeface="Montserrat" panose="00000500000000000000" pitchFamily="2" charset="0"/>
            </a:endParaRPr>
          </a:p>
        </p:txBody>
      </p:sp>
      <p:cxnSp>
        <p:nvCxnSpPr>
          <p:cNvPr id="13" name="Straight Arrow Connector 12"/>
          <p:cNvCxnSpPr>
            <a:stCxn id="11" idx="2"/>
          </p:cNvCxnSpPr>
          <p:nvPr/>
        </p:nvCxnSpPr>
        <p:spPr>
          <a:xfrm>
            <a:off x="8975778" y="2625781"/>
            <a:ext cx="298851" cy="9360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413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ontserrat" panose="00000500000000000000" pitchFamily="2" charset="0"/>
              </a:rPr>
              <a:t>Graph data structure</a:t>
            </a:r>
            <a:endParaRPr lang="en-GB" b="1" dirty="0">
              <a:latin typeface="Montserrat" panose="00000500000000000000" pitchFamily="2" charset="0"/>
            </a:endParaRPr>
          </a:p>
        </p:txBody>
      </p:sp>
      <p:sp>
        <p:nvSpPr>
          <p:cNvPr id="3" name="Content Placeholder 2"/>
          <p:cNvSpPr>
            <a:spLocks noGrp="1"/>
          </p:cNvSpPr>
          <p:nvPr>
            <p:ph idx="1"/>
          </p:nvPr>
        </p:nvSpPr>
        <p:spPr/>
        <p:txBody>
          <a:bodyPr>
            <a:normAutofit lnSpcReduction="10000"/>
          </a:bodyPr>
          <a:lstStyle/>
          <a:p>
            <a:r>
              <a:rPr lang="en-US" dirty="0" smtClean="0">
                <a:latin typeface="Montserrat" panose="00000500000000000000" pitchFamily="2" charset="0"/>
              </a:rPr>
              <a:t>Not to be confused with the more common graph with an x and y axis. A graph data structure is defined by having </a:t>
            </a:r>
            <a:r>
              <a:rPr lang="en-US" b="1" i="1" dirty="0" smtClean="0">
                <a:latin typeface="Montserrat" panose="00000500000000000000" pitchFamily="2" charset="0"/>
              </a:rPr>
              <a:t>nodes</a:t>
            </a:r>
            <a:r>
              <a:rPr lang="en-US" dirty="0" smtClean="0">
                <a:latin typeface="Montserrat" panose="00000500000000000000" pitchFamily="2" charset="0"/>
              </a:rPr>
              <a:t> and </a:t>
            </a:r>
            <a:r>
              <a:rPr lang="en-US" b="1" i="1" dirty="0" smtClean="0">
                <a:latin typeface="Montserrat" panose="00000500000000000000" pitchFamily="2" charset="0"/>
              </a:rPr>
              <a:t>edges,</a:t>
            </a:r>
            <a:r>
              <a:rPr lang="en-US" dirty="0" smtClean="0">
                <a:latin typeface="Montserrat" panose="00000500000000000000" pitchFamily="2" charset="0"/>
              </a:rPr>
              <a:t> which are the connections between those edges.</a:t>
            </a:r>
          </a:p>
          <a:p>
            <a:r>
              <a:rPr lang="en-US" dirty="0" smtClean="0">
                <a:latin typeface="Montserrat" panose="00000500000000000000" pitchFamily="2" charset="0"/>
              </a:rPr>
              <a:t>A </a:t>
            </a:r>
            <a:r>
              <a:rPr lang="en-US" b="1" dirty="0" smtClean="0">
                <a:latin typeface="Montserrat" panose="00000500000000000000" pitchFamily="2" charset="0"/>
              </a:rPr>
              <a:t>tree</a:t>
            </a:r>
            <a:r>
              <a:rPr lang="en-US" dirty="0" smtClean="0">
                <a:latin typeface="Montserrat" panose="00000500000000000000" pitchFamily="2" charset="0"/>
              </a:rPr>
              <a:t> data structure is just a specialized subcategory of a graph data structure with additional restrictions.</a:t>
            </a:r>
          </a:p>
          <a:p>
            <a:r>
              <a:rPr lang="en-US" dirty="0" smtClean="0">
                <a:latin typeface="Montserrat" panose="00000500000000000000" pitchFamily="2" charset="0"/>
              </a:rPr>
              <a:t>For our purposes we need the nodes to represent positions in our game world (so in a 2D game they will contain an x &amp; y position variable), and the edges of the graph will represent the unobstructed paths to our ‘neighbor’ nodes.</a:t>
            </a:r>
            <a:endParaRPr lang="en-GB" dirty="0">
              <a:latin typeface="Montserrat" panose="00000500000000000000" pitchFamily="2" charset="0"/>
            </a:endParaRPr>
          </a:p>
        </p:txBody>
      </p:sp>
    </p:spTree>
    <p:extLst>
      <p:ext uri="{BB962C8B-B14F-4D97-AF65-F5344CB8AC3E}">
        <p14:creationId xmlns:p14="http://schemas.microsoft.com/office/powerpoint/2010/main" val="653890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ontserrat" panose="00000500000000000000" pitchFamily="2" charset="0"/>
              </a:rPr>
              <a:t>Example graph structure in code</a:t>
            </a:r>
            <a:endParaRPr lang="en-GB" b="1" dirty="0">
              <a:latin typeface="Montserrat" panose="00000500000000000000" pitchFamily="2" charset="0"/>
            </a:endParaRPr>
          </a:p>
        </p:txBody>
      </p:sp>
      <p:sp>
        <p:nvSpPr>
          <p:cNvPr id="3" name="Content Placeholder 2"/>
          <p:cNvSpPr>
            <a:spLocks noGrp="1"/>
          </p:cNvSpPr>
          <p:nvPr>
            <p:ph idx="1"/>
          </p:nvPr>
        </p:nvSpPr>
        <p:spPr/>
        <p:txBody>
          <a:bodyPr>
            <a:normAutofit/>
          </a:bodyPr>
          <a:lstStyle/>
          <a:p>
            <a:pPr marL="0" indent="0">
              <a:buNone/>
            </a:pPr>
            <a:r>
              <a:rPr lang="en-US" sz="1800" b="1" dirty="0" smtClean="0">
                <a:solidFill>
                  <a:srgbClr val="FF99CC"/>
                </a:solidFill>
                <a:latin typeface="Fira Code" panose="020B0509050000020004" pitchFamily="49" charset="0"/>
                <a:ea typeface="Fira Code" panose="020B0509050000020004" pitchFamily="49" charset="0"/>
              </a:rPr>
              <a:t>class</a:t>
            </a:r>
            <a:r>
              <a:rPr lang="en-US" sz="1800" dirty="0" smtClean="0">
                <a:solidFill>
                  <a:srgbClr val="FF99CC"/>
                </a:solidFill>
                <a:latin typeface="Fira Code" panose="020B0509050000020004" pitchFamily="49" charset="0"/>
                <a:ea typeface="Fira Code" panose="020B0509050000020004" pitchFamily="49" charset="0"/>
              </a:rPr>
              <a:t> </a:t>
            </a:r>
            <a:r>
              <a:rPr lang="en-US" sz="1800" b="1" dirty="0" err="1" smtClean="0">
                <a:solidFill>
                  <a:srgbClr val="66CCFF"/>
                </a:solidFill>
                <a:latin typeface="Fira Code" panose="020B0509050000020004" pitchFamily="49" charset="0"/>
                <a:ea typeface="Fira Code" panose="020B0509050000020004" pitchFamily="49" charset="0"/>
              </a:rPr>
              <a:t>NavigationNode</a:t>
            </a:r>
            <a:r>
              <a:rPr lang="en-US" sz="1800" dirty="0" smtClean="0">
                <a:latin typeface="Fira Code" panose="020B0509050000020004" pitchFamily="49" charset="0"/>
                <a:ea typeface="Fira Code" panose="020B0509050000020004" pitchFamily="49" charset="0"/>
              </a:rPr>
              <a:t>:</a:t>
            </a:r>
          </a:p>
          <a:p>
            <a:pPr marL="0" indent="0">
              <a:buNone/>
            </a:pPr>
            <a:r>
              <a:rPr lang="en-US" sz="1800" dirty="0">
                <a:latin typeface="Fira Code" panose="020B0509050000020004" pitchFamily="49" charset="0"/>
                <a:ea typeface="Fira Code" panose="020B0509050000020004" pitchFamily="49" charset="0"/>
              </a:rPr>
              <a:t>	</a:t>
            </a:r>
            <a:r>
              <a:rPr lang="en-US" sz="1800" b="1" dirty="0" err="1" smtClean="0">
                <a:solidFill>
                  <a:srgbClr val="FF99CC"/>
                </a:solidFill>
                <a:latin typeface="Fira Code" panose="020B0509050000020004" pitchFamily="49" charset="0"/>
                <a:ea typeface="Fira Code" panose="020B0509050000020004" pitchFamily="49" charset="0"/>
              </a:rPr>
              <a:t>def</a:t>
            </a:r>
            <a:r>
              <a:rPr lang="en-US" sz="1800" dirty="0" smtClean="0">
                <a:solidFill>
                  <a:srgbClr val="FF99CC"/>
                </a:solidFill>
                <a:latin typeface="Fira Code" panose="020B0509050000020004" pitchFamily="49" charset="0"/>
                <a:ea typeface="Fira Code" panose="020B0509050000020004" pitchFamily="49" charset="0"/>
              </a:rPr>
              <a:t> </a:t>
            </a:r>
            <a:r>
              <a:rPr lang="en-US" sz="1800" dirty="0" smtClean="0">
                <a:solidFill>
                  <a:srgbClr val="CC0066"/>
                </a:solidFill>
                <a:latin typeface="Fira Code" panose="020B0509050000020004" pitchFamily="49" charset="0"/>
                <a:ea typeface="Fira Code" panose="020B0509050000020004" pitchFamily="49" charset="0"/>
              </a:rPr>
              <a:t>__</a:t>
            </a:r>
            <a:r>
              <a:rPr lang="en-US" sz="1800" dirty="0" err="1" smtClean="0">
                <a:solidFill>
                  <a:srgbClr val="CC0066"/>
                </a:solidFill>
                <a:latin typeface="Fira Code" panose="020B0509050000020004" pitchFamily="49" charset="0"/>
                <a:ea typeface="Fira Code" panose="020B0509050000020004" pitchFamily="49" charset="0"/>
              </a:rPr>
              <a:t>init</a:t>
            </a:r>
            <a:r>
              <a:rPr lang="en-US" sz="1800" dirty="0" smtClean="0">
                <a:solidFill>
                  <a:srgbClr val="CC0066"/>
                </a:solidFill>
                <a:latin typeface="Fira Code" panose="020B0509050000020004" pitchFamily="49" charset="0"/>
                <a:ea typeface="Fira Code" panose="020B0509050000020004" pitchFamily="49" charset="0"/>
              </a:rPr>
              <a:t>__</a:t>
            </a:r>
            <a:r>
              <a:rPr lang="en-US" sz="1800" dirty="0" smtClean="0">
                <a:latin typeface="Fira Code" panose="020B0509050000020004" pitchFamily="49" charset="0"/>
                <a:ea typeface="Fira Code" panose="020B0509050000020004" pitchFamily="49" charset="0"/>
              </a:rPr>
              <a:t>(</a:t>
            </a:r>
            <a:r>
              <a:rPr lang="en-US" sz="1800" dirty="0" smtClean="0">
                <a:solidFill>
                  <a:srgbClr val="7030A0"/>
                </a:solidFill>
                <a:latin typeface="Fira Code" panose="020B0509050000020004" pitchFamily="49" charset="0"/>
                <a:ea typeface="Fira Code" panose="020B0509050000020004" pitchFamily="49" charset="0"/>
              </a:rPr>
              <a:t>self</a:t>
            </a:r>
            <a:r>
              <a:rPr lang="en-US" sz="1800" dirty="0" smtClean="0">
                <a:latin typeface="Fira Code" panose="020B0509050000020004" pitchFamily="49" charset="0"/>
                <a:ea typeface="Fira Code" panose="020B0509050000020004" pitchFamily="49" charset="0"/>
              </a:rPr>
              <a:t>, position:pygame.math.Vector2):</a:t>
            </a:r>
          </a:p>
          <a:p>
            <a:pPr marL="0" indent="0">
              <a:buNone/>
            </a:pPr>
            <a:r>
              <a:rPr lang="en-US" sz="1800" dirty="0">
                <a:latin typeface="Fira Code" panose="020B0509050000020004" pitchFamily="49" charset="0"/>
                <a:ea typeface="Fira Code" panose="020B0509050000020004" pitchFamily="49" charset="0"/>
              </a:rPr>
              <a:t>	</a:t>
            </a:r>
            <a:r>
              <a:rPr lang="en-US" sz="1800" dirty="0" smtClean="0">
                <a:latin typeface="Fira Code" panose="020B0509050000020004" pitchFamily="49" charset="0"/>
                <a:ea typeface="Fira Code" panose="020B0509050000020004" pitchFamily="49" charset="0"/>
              </a:rPr>
              <a:t>	</a:t>
            </a:r>
            <a:r>
              <a:rPr lang="en-US" sz="1800" dirty="0" err="1" smtClean="0">
                <a:solidFill>
                  <a:srgbClr val="7030A0"/>
                </a:solidFill>
                <a:latin typeface="Fira Code" panose="020B0509050000020004" pitchFamily="49" charset="0"/>
                <a:ea typeface="Fira Code" panose="020B0509050000020004" pitchFamily="49" charset="0"/>
              </a:rPr>
              <a:t>self</a:t>
            </a:r>
            <a:r>
              <a:rPr lang="en-US" sz="1800" dirty="0" err="1" smtClean="0">
                <a:latin typeface="Fira Code" panose="020B0509050000020004" pitchFamily="49" charset="0"/>
                <a:ea typeface="Fira Code" panose="020B0509050000020004" pitchFamily="49" charset="0"/>
              </a:rPr>
              <a:t>.position</a:t>
            </a:r>
            <a:r>
              <a:rPr lang="en-US" sz="1800" dirty="0" smtClean="0">
                <a:latin typeface="Fira Code" panose="020B0509050000020004" pitchFamily="49" charset="0"/>
                <a:ea typeface="Fira Code" panose="020B0509050000020004" pitchFamily="49" charset="0"/>
              </a:rPr>
              <a:t> = position</a:t>
            </a:r>
          </a:p>
          <a:p>
            <a:pPr marL="0" indent="0">
              <a:buNone/>
            </a:pPr>
            <a:r>
              <a:rPr lang="en-US" sz="1800" dirty="0">
                <a:latin typeface="Fira Code" panose="020B0509050000020004" pitchFamily="49" charset="0"/>
                <a:ea typeface="Fira Code" panose="020B0509050000020004" pitchFamily="49" charset="0"/>
              </a:rPr>
              <a:t>	</a:t>
            </a:r>
            <a:r>
              <a:rPr lang="en-US" sz="1800" dirty="0" smtClean="0">
                <a:latin typeface="Fira Code" panose="020B0509050000020004" pitchFamily="49" charset="0"/>
                <a:ea typeface="Fira Code" panose="020B0509050000020004" pitchFamily="49" charset="0"/>
              </a:rPr>
              <a:t>	</a:t>
            </a:r>
            <a:r>
              <a:rPr lang="en-US" sz="1800" dirty="0" err="1" smtClean="0">
                <a:solidFill>
                  <a:srgbClr val="7030A0"/>
                </a:solidFill>
                <a:latin typeface="Fira Code" panose="020B0509050000020004" pitchFamily="49" charset="0"/>
                <a:ea typeface="Fira Code" panose="020B0509050000020004" pitchFamily="49" charset="0"/>
              </a:rPr>
              <a:t>self</a:t>
            </a:r>
            <a:r>
              <a:rPr lang="en-US" sz="1800" dirty="0" err="1" smtClean="0">
                <a:latin typeface="Fira Code" panose="020B0509050000020004" pitchFamily="49" charset="0"/>
                <a:ea typeface="Fira Code" panose="020B0509050000020004" pitchFamily="49" charset="0"/>
              </a:rPr>
              <a:t>.neighbour_connections</a:t>
            </a:r>
            <a:r>
              <a:rPr lang="en-US" sz="1800" dirty="0" smtClean="0">
                <a:latin typeface="Fira Code" panose="020B0509050000020004" pitchFamily="49" charset="0"/>
                <a:ea typeface="Fira Code" panose="020B0509050000020004" pitchFamily="49" charset="0"/>
              </a:rPr>
              <a:t> = []</a:t>
            </a:r>
          </a:p>
          <a:p>
            <a:pPr marL="0" indent="0">
              <a:buNone/>
            </a:pPr>
            <a:endParaRPr lang="en-US" sz="1800" dirty="0">
              <a:latin typeface="Fira Code" panose="020B0509050000020004" pitchFamily="49" charset="0"/>
              <a:ea typeface="Fira Code" panose="020B0509050000020004" pitchFamily="49" charset="0"/>
            </a:endParaRPr>
          </a:p>
          <a:p>
            <a:pPr marL="0" indent="0">
              <a:buNone/>
            </a:pPr>
            <a:r>
              <a:rPr lang="en-US" sz="1800" dirty="0" smtClean="0">
                <a:latin typeface="Fira Code" panose="020B0509050000020004" pitchFamily="49" charset="0"/>
                <a:ea typeface="Fira Code" panose="020B0509050000020004" pitchFamily="49" charset="0"/>
              </a:rPr>
              <a:t>	</a:t>
            </a:r>
            <a:r>
              <a:rPr lang="en-US" sz="1800" b="1" dirty="0" err="1" smtClean="0">
                <a:solidFill>
                  <a:srgbClr val="FF99CC"/>
                </a:solidFill>
                <a:latin typeface="Fira Code" panose="020B0509050000020004" pitchFamily="49" charset="0"/>
                <a:ea typeface="Fira Code" panose="020B0509050000020004" pitchFamily="49" charset="0"/>
              </a:rPr>
              <a:t>def</a:t>
            </a:r>
            <a:r>
              <a:rPr lang="en-US" sz="1800" dirty="0" smtClean="0">
                <a:solidFill>
                  <a:srgbClr val="FF99CC"/>
                </a:solidFill>
                <a:latin typeface="Fira Code" panose="020B0509050000020004" pitchFamily="49" charset="0"/>
                <a:ea typeface="Fira Code" panose="020B0509050000020004" pitchFamily="49" charset="0"/>
              </a:rPr>
              <a:t> </a:t>
            </a:r>
            <a:r>
              <a:rPr lang="en-US" sz="1800" dirty="0" err="1" smtClean="0">
                <a:solidFill>
                  <a:schemeClr val="accent1">
                    <a:lumMod val="50000"/>
                  </a:schemeClr>
                </a:solidFill>
                <a:latin typeface="Fira Code" panose="020B0509050000020004" pitchFamily="49" charset="0"/>
                <a:ea typeface="Fira Code" panose="020B0509050000020004" pitchFamily="49" charset="0"/>
              </a:rPr>
              <a:t>add_connection</a:t>
            </a:r>
            <a:r>
              <a:rPr lang="en-US" sz="1800" dirty="0" smtClean="0">
                <a:latin typeface="Fira Code" panose="020B0509050000020004" pitchFamily="49" charset="0"/>
                <a:ea typeface="Fira Code" panose="020B0509050000020004" pitchFamily="49" charset="0"/>
              </a:rPr>
              <a:t>(</a:t>
            </a:r>
            <a:r>
              <a:rPr lang="en-US" sz="1800" dirty="0" smtClean="0">
                <a:solidFill>
                  <a:srgbClr val="7030A0"/>
                </a:solidFill>
                <a:latin typeface="Fira Code" panose="020B0509050000020004" pitchFamily="49" charset="0"/>
                <a:ea typeface="Fira Code" panose="020B0509050000020004" pitchFamily="49" charset="0"/>
              </a:rPr>
              <a:t>self</a:t>
            </a:r>
            <a:r>
              <a:rPr lang="en-US" sz="1800" dirty="0" smtClean="0">
                <a:latin typeface="Fira Code" panose="020B0509050000020004" pitchFamily="49" charset="0"/>
                <a:ea typeface="Fira Code" panose="020B0509050000020004" pitchFamily="49" charset="0"/>
              </a:rPr>
              <a:t>, node):</a:t>
            </a:r>
          </a:p>
          <a:p>
            <a:pPr marL="0" indent="0">
              <a:buNone/>
            </a:pPr>
            <a:r>
              <a:rPr lang="en-US" sz="1800" dirty="0">
                <a:latin typeface="Fira Code" panose="020B0509050000020004" pitchFamily="49" charset="0"/>
                <a:ea typeface="Fira Code" panose="020B0509050000020004" pitchFamily="49" charset="0"/>
              </a:rPr>
              <a:t>	</a:t>
            </a:r>
            <a:r>
              <a:rPr lang="en-US" sz="1800" dirty="0" smtClean="0">
                <a:latin typeface="Fira Code" panose="020B0509050000020004" pitchFamily="49" charset="0"/>
                <a:ea typeface="Fira Code" panose="020B0509050000020004" pitchFamily="49" charset="0"/>
              </a:rPr>
              <a:t>	distance = </a:t>
            </a:r>
            <a:r>
              <a:rPr lang="en-US" sz="1800" dirty="0" err="1" smtClean="0">
                <a:solidFill>
                  <a:srgbClr val="7030A0"/>
                </a:solidFill>
                <a:latin typeface="Fira Code" panose="020B0509050000020004" pitchFamily="49" charset="0"/>
                <a:ea typeface="Fira Code" panose="020B0509050000020004" pitchFamily="49" charset="0"/>
              </a:rPr>
              <a:t>self</a:t>
            </a:r>
            <a:r>
              <a:rPr lang="en-US" sz="1800" dirty="0" err="1" smtClean="0">
                <a:latin typeface="Fira Code" panose="020B0509050000020004" pitchFamily="49" charset="0"/>
                <a:ea typeface="Fira Code" panose="020B0509050000020004" pitchFamily="49" charset="0"/>
              </a:rPr>
              <a:t>.position.</a:t>
            </a:r>
            <a:r>
              <a:rPr lang="en-US" sz="1800" dirty="0" err="1" smtClean="0">
                <a:solidFill>
                  <a:srgbClr val="0070C0"/>
                </a:solidFill>
                <a:latin typeface="Fira Code" panose="020B0509050000020004" pitchFamily="49" charset="0"/>
                <a:ea typeface="Fira Code" panose="020B0509050000020004" pitchFamily="49" charset="0"/>
              </a:rPr>
              <a:t>distance_to</a:t>
            </a:r>
            <a:r>
              <a:rPr lang="en-US" sz="1800" dirty="0" smtClean="0">
                <a:latin typeface="Fira Code" panose="020B0509050000020004" pitchFamily="49" charset="0"/>
                <a:ea typeface="Fira Code" panose="020B0509050000020004" pitchFamily="49" charset="0"/>
              </a:rPr>
              <a:t>(</a:t>
            </a:r>
            <a:r>
              <a:rPr lang="en-US" sz="1800" dirty="0" err="1" smtClean="0">
                <a:latin typeface="Fira Code" panose="020B0509050000020004" pitchFamily="49" charset="0"/>
                <a:ea typeface="Fira Code" panose="020B0509050000020004" pitchFamily="49" charset="0"/>
              </a:rPr>
              <a:t>node.position</a:t>
            </a:r>
            <a:r>
              <a:rPr lang="en-US" sz="1800" dirty="0" smtClean="0">
                <a:latin typeface="Fira Code" panose="020B0509050000020004" pitchFamily="49" charset="0"/>
                <a:ea typeface="Fira Code" panose="020B0509050000020004" pitchFamily="49" charset="0"/>
              </a:rPr>
              <a:t>)</a:t>
            </a:r>
          </a:p>
          <a:p>
            <a:pPr marL="0" indent="0">
              <a:buNone/>
            </a:pPr>
            <a:r>
              <a:rPr lang="en-US" sz="1800" dirty="0" smtClean="0">
                <a:latin typeface="Fira Code" panose="020B0509050000020004" pitchFamily="49" charset="0"/>
                <a:ea typeface="Fira Code" panose="020B0509050000020004" pitchFamily="49" charset="0"/>
              </a:rPr>
              <a:t>		</a:t>
            </a:r>
            <a:r>
              <a:rPr lang="en-US" sz="1800" dirty="0" err="1" smtClean="0">
                <a:latin typeface="Fira Code" panose="020B0509050000020004" pitchFamily="49" charset="0"/>
                <a:ea typeface="Fira Code" panose="020B0509050000020004" pitchFamily="49" charset="0"/>
              </a:rPr>
              <a:t>connection_edge</a:t>
            </a:r>
            <a:r>
              <a:rPr lang="en-US" sz="1800" dirty="0" smtClean="0">
                <a:latin typeface="Fira Code" panose="020B0509050000020004" pitchFamily="49" charset="0"/>
                <a:ea typeface="Fira Code" panose="020B0509050000020004" pitchFamily="49" charset="0"/>
              </a:rPr>
              <a:t> = </a:t>
            </a:r>
            <a:r>
              <a:rPr lang="en-US" sz="1800" dirty="0" smtClean="0">
                <a:latin typeface="Fira Code" panose="020B0509050000020004" pitchFamily="49" charset="0"/>
                <a:ea typeface="Fira Code" panose="020B0509050000020004" pitchFamily="49" charset="0"/>
              </a:rPr>
              <a:t>{</a:t>
            </a:r>
            <a:r>
              <a:rPr lang="en-US" sz="1800" dirty="0" smtClean="0">
                <a:solidFill>
                  <a:schemeClr val="accent6">
                    <a:lumMod val="50000"/>
                  </a:schemeClr>
                </a:solidFill>
                <a:latin typeface="Fira Code" panose="020B0509050000020004" pitchFamily="49" charset="0"/>
                <a:ea typeface="Fira Code" panose="020B0509050000020004" pitchFamily="49" charset="0"/>
              </a:rPr>
              <a:t>“node”</a:t>
            </a:r>
            <a:r>
              <a:rPr lang="en-US" sz="1800" dirty="0" smtClean="0">
                <a:latin typeface="Fira Code" panose="020B0509050000020004" pitchFamily="49" charset="0"/>
                <a:ea typeface="Fira Code" panose="020B0509050000020004" pitchFamily="49" charset="0"/>
              </a:rPr>
              <a:t>: node, </a:t>
            </a:r>
            <a:r>
              <a:rPr lang="en-US" sz="1800" dirty="0" smtClean="0">
                <a:solidFill>
                  <a:schemeClr val="accent6">
                    <a:lumMod val="50000"/>
                  </a:schemeClr>
                </a:solidFill>
                <a:latin typeface="Fira Code" panose="020B0509050000020004" pitchFamily="49" charset="0"/>
                <a:ea typeface="Fira Code" panose="020B0509050000020004" pitchFamily="49" charset="0"/>
              </a:rPr>
              <a:t>“distance”</a:t>
            </a:r>
            <a:r>
              <a:rPr lang="en-US" sz="1800" dirty="0" smtClean="0">
                <a:latin typeface="Fira Code" panose="020B0509050000020004" pitchFamily="49" charset="0"/>
                <a:ea typeface="Fira Code" panose="020B0509050000020004" pitchFamily="49" charset="0"/>
              </a:rPr>
              <a:t>: distance}</a:t>
            </a:r>
            <a:endParaRPr lang="en-US" sz="1800" dirty="0" smtClean="0">
              <a:latin typeface="Fira Code" panose="020B0509050000020004" pitchFamily="49" charset="0"/>
              <a:ea typeface="Fira Code" panose="020B0509050000020004" pitchFamily="49" charset="0"/>
            </a:endParaRPr>
          </a:p>
          <a:p>
            <a:pPr marL="0" indent="0">
              <a:buNone/>
            </a:pPr>
            <a:r>
              <a:rPr lang="en-US" sz="1800" dirty="0">
                <a:latin typeface="Fira Code" panose="020B0509050000020004" pitchFamily="49" charset="0"/>
                <a:ea typeface="Fira Code" panose="020B0509050000020004" pitchFamily="49" charset="0"/>
              </a:rPr>
              <a:t>	</a:t>
            </a:r>
            <a:r>
              <a:rPr lang="en-US" sz="1800" dirty="0" smtClean="0">
                <a:latin typeface="Fira Code" panose="020B0509050000020004" pitchFamily="49" charset="0"/>
                <a:ea typeface="Fira Code" panose="020B0509050000020004" pitchFamily="49" charset="0"/>
              </a:rPr>
              <a:t>	</a:t>
            </a:r>
            <a:r>
              <a:rPr lang="en-US" sz="1800" dirty="0" err="1" smtClean="0">
                <a:solidFill>
                  <a:srgbClr val="7030A0"/>
                </a:solidFill>
                <a:latin typeface="Fira Code" panose="020B0509050000020004" pitchFamily="49" charset="0"/>
                <a:ea typeface="Fira Code" panose="020B0509050000020004" pitchFamily="49" charset="0"/>
              </a:rPr>
              <a:t>self</a:t>
            </a:r>
            <a:r>
              <a:rPr lang="en-US" sz="1800" dirty="0" err="1" smtClean="0">
                <a:latin typeface="Fira Code" panose="020B0509050000020004" pitchFamily="49" charset="0"/>
                <a:ea typeface="Fira Code" panose="020B0509050000020004" pitchFamily="49" charset="0"/>
              </a:rPr>
              <a:t>.neighbor_connections.</a:t>
            </a:r>
            <a:r>
              <a:rPr lang="en-US" sz="1800" dirty="0" err="1" smtClean="0">
                <a:solidFill>
                  <a:srgbClr val="0070C0"/>
                </a:solidFill>
                <a:latin typeface="Fira Code" panose="020B0509050000020004" pitchFamily="49" charset="0"/>
                <a:ea typeface="Fira Code" panose="020B0509050000020004" pitchFamily="49" charset="0"/>
              </a:rPr>
              <a:t>append</a:t>
            </a:r>
            <a:r>
              <a:rPr lang="en-US" sz="1800" dirty="0" smtClean="0">
                <a:latin typeface="Fira Code" panose="020B0509050000020004" pitchFamily="49" charset="0"/>
                <a:ea typeface="Fira Code" panose="020B0509050000020004" pitchFamily="49" charset="0"/>
              </a:rPr>
              <a:t>(</a:t>
            </a:r>
            <a:r>
              <a:rPr lang="en-US" sz="1800" dirty="0" err="1" smtClean="0">
                <a:latin typeface="Fira Code" panose="020B0509050000020004" pitchFamily="49" charset="0"/>
                <a:ea typeface="Fira Code" panose="020B0509050000020004" pitchFamily="49" charset="0"/>
              </a:rPr>
              <a:t>connection_edge</a:t>
            </a:r>
            <a:r>
              <a:rPr lang="en-US" sz="1800" dirty="0">
                <a:latin typeface="Fira Code" panose="020B0509050000020004" pitchFamily="49" charset="0"/>
                <a:ea typeface="Fira Code" panose="020B0509050000020004" pitchFamily="49" charset="0"/>
              </a:rPr>
              <a:t>)</a:t>
            </a:r>
            <a:endParaRPr lang="en-US" sz="1800" dirty="0" smtClean="0">
              <a:latin typeface="Fira Code" panose="020B0509050000020004" pitchFamily="49" charset="0"/>
              <a:ea typeface="Fira Code" panose="020B0509050000020004" pitchFamily="49" charset="0"/>
            </a:endParaRPr>
          </a:p>
          <a:p>
            <a:pPr marL="0" indent="0">
              <a:buNone/>
            </a:pPr>
            <a:r>
              <a:rPr lang="en-US" dirty="0">
                <a:latin typeface="Fira Code" panose="020B0509050000020004" pitchFamily="49" charset="0"/>
                <a:ea typeface="Fira Code" panose="020B0509050000020004" pitchFamily="49" charset="0"/>
              </a:rPr>
              <a:t>	</a:t>
            </a:r>
            <a:endParaRPr lang="en-US" dirty="0" smtClean="0">
              <a:latin typeface="Fira Code" panose="020B0509050000020004" pitchFamily="49" charset="0"/>
              <a:ea typeface="Fira Code" panose="020B0509050000020004" pitchFamily="49" charset="0"/>
            </a:endParaRPr>
          </a:p>
          <a:p>
            <a:endParaRPr lang="en-GB" dirty="0">
              <a:latin typeface="Fira Code" panose="020B0509050000020004" pitchFamily="49" charset="0"/>
              <a:ea typeface="Fira Code" panose="020B0509050000020004" pitchFamily="49" charset="0"/>
            </a:endParaRPr>
          </a:p>
        </p:txBody>
      </p:sp>
      <p:sp>
        <p:nvSpPr>
          <p:cNvPr id="5" name="TextBox 4"/>
          <p:cNvSpPr txBox="1"/>
          <p:nvPr/>
        </p:nvSpPr>
        <p:spPr>
          <a:xfrm>
            <a:off x="9300755" y="1690688"/>
            <a:ext cx="2375263" cy="2062103"/>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dirty="0" smtClean="0">
                <a:latin typeface="Montserrat" panose="00000500000000000000" pitchFamily="2" charset="0"/>
              </a:rPr>
              <a:t>Useful to pre-calculate the distance between nodes if it is different on each connection. Then we don’t need to calculate it when finding paths.</a:t>
            </a:r>
            <a:endParaRPr lang="en-GB" sz="1600" dirty="0">
              <a:latin typeface="Montserrat" panose="00000500000000000000" pitchFamily="2" charset="0"/>
            </a:endParaRPr>
          </a:p>
        </p:txBody>
      </p:sp>
      <p:cxnSp>
        <p:nvCxnSpPr>
          <p:cNvPr id="7" name="Straight Arrow Connector 6"/>
          <p:cNvCxnSpPr/>
          <p:nvPr/>
        </p:nvCxnSpPr>
        <p:spPr>
          <a:xfrm flipH="1">
            <a:off x="7776754" y="3117669"/>
            <a:ext cx="1532709" cy="883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437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ontserrat" panose="00000500000000000000" pitchFamily="2" charset="0"/>
              </a:rPr>
              <a:t>Navigating the graph</a:t>
            </a:r>
            <a:endParaRPr lang="en-GB" b="1" dirty="0">
              <a:latin typeface="Montserrat" panose="00000500000000000000" pitchFamily="2" charset="0"/>
            </a:endParaRPr>
          </a:p>
        </p:txBody>
      </p:sp>
      <p:sp>
        <p:nvSpPr>
          <p:cNvPr id="3" name="Content Placeholder 2"/>
          <p:cNvSpPr>
            <a:spLocks noGrp="1"/>
          </p:cNvSpPr>
          <p:nvPr>
            <p:ph idx="1"/>
          </p:nvPr>
        </p:nvSpPr>
        <p:spPr/>
        <p:txBody>
          <a:bodyPr>
            <a:normAutofit/>
          </a:bodyPr>
          <a:lstStyle/>
          <a:p>
            <a:r>
              <a:rPr lang="en-US" sz="1800" dirty="0" smtClean="0">
                <a:latin typeface="Montserrat" panose="00000500000000000000" pitchFamily="2" charset="0"/>
              </a:rPr>
              <a:t>In our example earlier the navigation graph of the ‘world’ was fairly simple with only four nodes and six directional connections. In many games though the worlds, and the resulting node graphs can be much, much larger and picking the correct path through them is not straight forward. </a:t>
            </a:r>
          </a:p>
          <a:p>
            <a:r>
              <a:rPr lang="en-US" sz="1800" dirty="0" smtClean="0">
                <a:latin typeface="Montserrat" panose="00000500000000000000" pitchFamily="2" charset="0"/>
              </a:rPr>
              <a:t>Lucky for us, finding a path through a graph data structure is a well explored problem and there are many algorithms available.</a:t>
            </a:r>
          </a:p>
          <a:p>
            <a:r>
              <a:rPr lang="en-US" sz="1800" dirty="0" smtClean="0">
                <a:latin typeface="Montserrat" panose="00000500000000000000" pitchFamily="2" charset="0"/>
              </a:rPr>
              <a:t>What these algorithms have in common is needing a start node and usually, a goal node and that they will then build a temporary tree data structure by exploring nodes one at a time, to try and find a complete path through the graph. As each node is explored it’s neighbor nodes will be added to the list of options available for future exploration and then the algorithms will loop.</a:t>
            </a:r>
          </a:p>
          <a:p>
            <a:r>
              <a:rPr lang="en-US" sz="1800" dirty="0" smtClean="0">
                <a:latin typeface="Montserrat" panose="00000500000000000000" pitchFamily="2" charset="0"/>
              </a:rPr>
              <a:t>Where the algorithms tend to differ is in the strategy used for picking which of the available nodes will be the next to be explored.</a:t>
            </a:r>
            <a:endParaRPr lang="en-GB" sz="1800" dirty="0">
              <a:latin typeface="Montserrat" panose="00000500000000000000" pitchFamily="2" charset="0"/>
            </a:endParaRPr>
          </a:p>
        </p:txBody>
      </p:sp>
    </p:spTree>
    <p:extLst>
      <p:ext uri="{BB962C8B-B14F-4D97-AF65-F5344CB8AC3E}">
        <p14:creationId xmlns:p14="http://schemas.microsoft.com/office/powerpoint/2010/main" val="465660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ontserrat" panose="00000500000000000000" pitchFamily="2" charset="0"/>
              </a:rPr>
              <a:t>Depth-first search</a:t>
            </a:r>
            <a:endParaRPr lang="en-GB" b="1" dirty="0">
              <a:latin typeface="Montserrat" panose="00000500000000000000" pitchFamily="2" charset="0"/>
            </a:endParaRPr>
          </a:p>
        </p:txBody>
      </p:sp>
      <p:sp>
        <p:nvSpPr>
          <p:cNvPr id="3" name="Content Placeholder 2"/>
          <p:cNvSpPr>
            <a:spLocks noGrp="1"/>
          </p:cNvSpPr>
          <p:nvPr>
            <p:ph idx="1"/>
          </p:nvPr>
        </p:nvSpPr>
        <p:spPr>
          <a:xfrm>
            <a:off x="838200" y="1565498"/>
            <a:ext cx="10515600" cy="4351338"/>
          </a:xfrm>
        </p:spPr>
        <p:txBody>
          <a:bodyPr/>
          <a:lstStyle/>
          <a:p>
            <a:r>
              <a:rPr lang="en-US" b="1" dirty="0" smtClean="0">
                <a:latin typeface="Montserrat" panose="00000500000000000000" pitchFamily="2" charset="0"/>
                <a:ea typeface="Fira Code" panose="020B0509050000020004" pitchFamily="49" charset="0"/>
              </a:rPr>
              <a:t>Approach</a:t>
            </a:r>
            <a:r>
              <a:rPr lang="en-US" dirty="0" smtClean="0">
                <a:latin typeface="Montserrat" panose="00000500000000000000" pitchFamily="2" charset="0"/>
                <a:ea typeface="Fira Code" panose="020B0509050000020004" pitchFamily="49" charset="0"/>
              </a:rPr>
              <a:t>: Starting from the start node, pick the ‘deepest’ available node in our search tree to explore further. Stop when we find the goal node.</a:t>
            </a:r>
            <a:endParaRPr lang="en-GB" dirty="0">
              <a:latin typeface="Montserrat" panose="00000500000000000000" pitchFamily="2" charset="0"/>
              <a:ea typeface="Fira Code" panose="020B0509050000020004" pitchFamily="49" charset="0"/>
            </a:endParaRPr>
          </a:p>
        </p:txBody>
      </p:sp>
      <p:sp>
        <p:nvSpPr>
          <p:cNvPr id="4" name="Oval 3"/>
          <p:cNvSpPr/>
          <p:nvPr/>
        </p:nvSpPr>
        <p:spPr>
          <a:xfrm>
            <a:off x="3021876" y="3509554"/>
            <a:ext cx="383178" cy="3831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cxnSp>
        <p:nvCxnSpPr>
          <p:cNvPr id="6" name="Straight Arrow Connector 5"/>
          <p:cNvCxnSpPr>
            <a:stCxn id="4" idx="3"/>
            <a:endCxn id="7" idx="0"/>
          </p:cNvCxnSpPr>
          <p:nvPr/>
        </p:nvCxnSpPr>
        <p:spPr>
          <a:xfrm flipH="1">
            <a:off x="2732070" y="3836617"/>
            <a:ext cx="345921" cy="517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540481" y="4354285"/>
            <a:ext cx="383178" cy="3831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3458992" y="4354285"/>
            <a:ext cx="383178" cy="3831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0" name="Straight Arrow Connector 9"/>
          <p:cNvCxnSpPr>
            <a:stCxn id="4" idx="5"/>
            <a:endCxn id="8" idx="0"/>
          </p:cNvCxnSpPr>
          <p:nvPr/>
        </p:nvCxnSpPr>
        <p:spPr>
          <a:xfrm>
            <a:off x="3348939" y="3836617"/>
            <a:ext cx="301642" cy="5176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Oval 13"/>
          <p:cNvSpPr/>
          <p:nvPr/>
        </p:nvSpPr>
        <p:spPr>
          <a:xfrm>
            <a:off x="2157303" y="5161120"/>
            <a:ext cx="383178" cy="3831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Arrow Connector 15"/>
          <p:cNvCxnSpPr>
            <a:stCxn id="7" idx="3"/>
            <a:endCxn id="14" idx="0"/>
          </p:cNvCxnSpPr>
          <p:nvPr/>
        </p:nvCxnSpPr>
        <p:spPr>
          <a:xfrm flipH="1">
            <a:off x="2348892" y="4681348"/>
            <a:ext cx="247704" cy="479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021876" y="5161120"/>
            <a:ext cx="383178" cy="3831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20" name="Straight Arrow Connector 19"/>
          <p:cNvCxnSpPr>
            <a:stCxn id="7" idx="5"/>
            <a:endCxn id="18" idx="0"/>
          </p:cNvCxnSpPr>
          <p:nvPr/>
        </p:nvCxnSpPr>
        <p:spPr>
          <a:xfrm>
            <a:off x="2867544" y="4681348"/>
            <a:ext cx="345921" cy="479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flipV="1">
            <a:off x="4005943" y="4681349"/>
            <a:ext cx="404639" cy="23988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p:nvPr/>
        </p:nvCxnSpPr>
        <p:spPr>
          <a:xfrm flipH="1">
            <a:off x="3650582" y="5220299"/>
            <a:ext cx="686287" cy="13241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4131489" y="4912522"/>
            <a:ext cx="1838965"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latin typeface="Montserrat" panose="00000500000000000000" pitchFamily="2" charset="0"/>
              </a:rPr>
              <a:t>Unexplored nodes</a:t>
            </a:r>
            <a:endParaRPr lang="en-GB" sz="1400" dirty="0">
              <a:latin typeface="Montserrat" panose="00000500000000000000" pitchFamily="2" charset="0"/>
            </a:endParaRPr>
          </a:p>
        </p:txBody>
      </p:sp>
      <p:sp>
        <p:nvSpPr>
          <p:cNvPr id="31" name="Down Arrow 30"/>
          <p:cNvSpPr/>
          <p:nvPr/>
        </p:nvSpPr>
        <p:spPr>
          <a:xfrm>
            <a:off x="1714607" y="3675017"/>
            <a:ext cx="200297" cy="1741714"/>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a:p>
        </p:txBody>
      </p:sp>
      <p:sp>
        <p:nvSpPr>
          <p:cNvPr id="32" name="TextBox 31"/>
          <p:cNvSpPr txBox="1"/>
          <p:nvPr/>
        </p:nvSpPr>
        <p:spPr>
          <a:xfrm>
            <a:off x="1236440" y="3113444"/>
            <a:ext cx="1176924" cy="523220"/>
          </a:xfrm>
          <a:prstGeom prst="rect">
            <a:avLst/>
          </a:prstGeom>
          <a:noFill/>
        </p:spPr>
        <p:txBody>
          <a:bodyPr wrap="none" rtlCol="0">
            <a:spAutoFit/>
          </a:bodyPr>
          <a:lstStyle/>
          <a:p>
            <a:pPr algn="ctr"/>
            <a:r>
              <a:rPr lang="en-US" sz="1400" dirty="0" smtClean="0">
                <a:latin typeface="Montserrat" panose="00000500000000000000" pitchFamily="2" charset="0"/>
              </a:rPr>
              <a:t>Increasing </a:t>
            </a:r>
          </a:p>
          <a:p>
            <a:pPr algn="ctr"/>
            <a:r>
              <a:rPr lang="en-US" sz="1400" dirty="0" smtClean="0">
                <a:latin typeface="Montserrat" panose="00000500000000000000" pitchFamily="2" charset="0"/>
              </a:rPr>
              <a:t>depth</a:t>
            </a:r>
            <a:endParaRPr lang="en-GB" sz="1400" dirty="0">
              <a:latin typeface="Montserrat" panose="00000500000000000000" pitchFamily="2" charset="0"/>
            </a:endParaRPr>
          </a:p>
        </p:txBody>
      </p:sp>
      <p:sp>
        <p:nvSpPr>
          <p:cNvPr id="35" name="TextBox 34"/>
          <p:cNvSpPr txBox="1"/>
          <p:nvPr/>
        </p:nvSpPr>
        <p:spPr>
          <a:xfrm>
            <a:off x="2649047" y="3132288"/>
            <a:ext cx="1128835"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latin typeface="Montserrat" panose="00000500000000000000" pitchFamily="2" charset="0"/>
              </a:rPr>
              <a:t>Start node</a:t>
            </a:r>
            <a:endParaRPr lang="en-GB" sz="1400" dirty="0">
              <a:latin typeface="Montserrat" panose="00000500000000000000" pitchFamily="2" charset="0"/>
            </a:endParaRPr>
          </a:p>
        </p:txBody>
      </p:sp>
      <p:sp>
        <p:nvSpPr>
          <p:cNvPr id="36" name="TextBox 35"/>
          <p:cNvSpPr txBox="1"/>
          <p:nvPr/>
        </p:nvSpPr>
        <p:spPr>
          <a:xfrm>
            <a:off x="6305006" y="3113443"/>
            <a:ext cx="4563291"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latin typeface="Montserrat" panose="00000500000000000000" pitchFamily="2" charset="0"/>
              </a:rPr>
              <a:t>Advantages </a:t>
            </a:r>
            <a:r>
              <a:rPr lang="en-US" dirty="0" smtClean="0">
                <a:latin typeface="Montserrat" panose="00000500000000000000" pitchFamily="2" charset="0"/>
              </a:rPr>
              <a:t>– </a:t>
            </a:r>
          </a:p>
          <a:p>
            <a:pPr marL="742950" lvl="1" indent="-285750">
              <a:buFont typeface="Courier New" panose="02070309020205020404" pitchFamily="49" charset="0"/>
              <a:buChar char="o"/>
            </a:pPr>
            <a:r>
              <a:rPr lang="en-US" dirty="0" smtClean="0">
                <a:latin typeface="Montserrat" panose="00000500000000000000" pitchFamily="2" charset="0"/>
              </a:rPr>
              <a:t>Tends to explore less nodes before finding the goal than other algorithms.</a:t>
            </a:r>
          </a:p>
          <a:p>
            <a:pPr marL="285750" indent="-285750">
              <a:buFont typeface="Arial" panose="020B0604020202020204" pitchFamily="34" charset="0"/>
              <a:buChar char="•"/>
            </a:pPr>
            <a:r>
              <a:rPr lang="en-US" b="1" dirty="0" smtClean="0">
                <a:latin typeface="Montserrat" panose="00000500000000000000" pitchFamily="2" charset="0"/>
              </a:rPr>
              <a:t>Disadvantages</a:t>
            </a:r>
            <a:r>
              <a:rPr lang="en-US" dirty="0" smtClean="0">
                <a:latin typeface="Montserrat" panose="00000500000000000000" pitchFamily="2" charset="0"/>
              </a:rPr>
              <a:t> – </a:t>
            </a:r>
          </a:p>
          <a:p>
            <a:pPr marL="742950" lvl="1" indent="-285750">
              <a:buFont typeface="Courier New" panose="02070309020205020404" pitchFamily="49" charset="0"/>
              <a:buChar char="o"/>
            </a:pPr>
            <a:r>
              <a:rPr lang="en-US" dirty="0" smtClean="0">
                <a:latin typeface="Montserrat" panose="00000500000000000000" pitchFamily="2" charset="0"/>
              </a:rPr>
              <a:t>No guarantee that the found path is optimal in terms of number of nodes, in fact the more complicated the graph the less likely this is.</a:t>
            </a:r>
          </a:p>
          <a:p>
            <a:pPr marL="742950" lvl="1" indent="-285750">
              <a:buFont typeface="Courier New" panose="02070309020205020404" pitchFamily="49" charset="0"/>
              <a:buChar char="o"/>
            </a:pPr>
            <a:r>
              <a:rPr lang="en-US" dirty="0" smtClean="0">
                <a:latin typeface="Montserrat" panose="00000500000000000000" pitchFamily="2" charset="0"/>
              </a:rPr>
              <a:t>Doesn’t account for varying distances between nodes.</a:t>
            </a:r>
            <a:endParaRPr lang="en-GB" dirty="0">
              <a:latin typeface="Montserrat" panose="00000500000000000000" pitchFamily="2" charset="0"/>
            </a:endParaRPr>
          </a:p>
        </p:txBody>
      </p:sp>
    </p:spTree>
    <p:extLst>
      <p:ext uri="{BB962C8B-B14F-4D97-AF65-F5344CB8AC3E}">
        <p14:creationId xmlns:p14="http://schemas.microsoft.com/office/powerpoint/2010/main" val="3576909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ontserrat" panose="00000500000000000000" pitchFamily="2" charset="0"/>
              </a:rPr>
              <a:t>Breadth-first search</a:t>
            </a:r>
            <a:endParaRPr lang="en-GB" b="1" dirty="0">
              <a:latin typeface="Montserrat" panose="00000500000000000000" pitchFamily="2" charset="0"/>
            </a:endParaRPr>
          </a:p>
        </p:txBody>
      </p:sp>
      <p:sp>
        <p:nvSpPr>
          <p:cNvPr id="3" name="Content Placeholder 2"/>
          <p:cNvSpPr>
            <a:spLocks noGrp="1"/>
          </p:cNvSpPr>
          <p:nvPr>
            <p:ph idx="1"/>
          </p:nvPr>
        </p:nvSpPr>
        <p:spPr/>
        <p:txBody>
          <a:bodyPr/>
          <a:lstStyle/>
          <a:p>
            <a:r>
              <a:rPr lang="en-US" b="1" dirty="0" smtClean="0">
                <a:latin typeface="Montserrat" panose="00000500000000000000" pitchFamily="2" charset="0"/>
              </a:rPr>
              <a:t>Approach</a:t>
            </a:r>
            <a:r>
              <a:rPr lang="en-US" dirty="0" smtClean="0">
                <a:latin typeface="Montserrat" panose="00000500000000000000" pitchFamily="2" charset="0"/>
              </a:rPr>
              <a:t>: Starting from the start node, explore </a:t>
            </a:r>
            <a:r>
              <a:rPr lang="en-US" i="1" dirty="0" smtClean="0">
                <a:latin typeface="Montserrat" panose="00000500000000000000" pitchFamily="2" charset="0"/>
              </a:rPr>
              <a:t>every</a:t>
            </a:r>
            <a:r>
              <a:rPr lang="en-US" dirty="0" smtClean="0">
                <a:latin typeface="Montserrat" panose="00000500000000000000" pitchFamily="2" charset="0"/>
              </a:rPr>
              <a:t> node at the same depth before looking at any deeper nodes. Stop when you find the goal node.</a:t>
            </a:r>
            <a:endParaRPr lang="en-GB" dirty="0">
              <a:latin typeface="Montserrat" panose="00000500000000000000" pitchFamily="2" charset="0"/>
            </a:endParaRPr>
          </a:p>
        </p:txBody>
      </p:sp>
      <p:sp>
        <p:nvSpPr>
          <p:cNvPr id="4" name="Oval 3"/>
          <p:cNvSpPr/>
          <p:nvPr/>
        </p:nvSpPr>
        <p:spPr>
          <a:xfrm>
            <a:off x="2924222" y="3829150"/>
            <a:ext cx="383178" cy="3831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cxnSp>
        <p:nvCxnSpPr>
          <p:cNvPr id="5" name="Straight Arrow Connector 4"/>
          <p:cNvCxnSpPr>
            <a:stCxn id="4" idx="3"/>
            <a:endCxn id="6" idx="0"/>
          </p:cNvCxnSpPr>
          <p:nvPr/>
        </p:nvCxnSpPr>
        <p:spPr>
          <a:xfrm flipH="1">
            <a:off x="2634416" y="4156213"/>
            <a:ext cx="345921" cy="517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2442827" y="4673881"/>
            <a:ext cx="383178" cy="3831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3361338" y="4673881"/>
            <a:ext cx="383178" cy="3831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a:stCxn id="4" idx="5"/>
            <a:endCxn id="7" idx="0"/>
          </p:cNvCxnSpPr>
          <p:nvPr/>
        </p:nvCxnSpPr>
        <p:spPr>
          <a:xfrm>
            <a:off x="3251285" y="4156213"/>
            <a:ext cx="301642" cy="517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059649" y="5480716"/>
            <a:ext cx="383178" cy="3831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0" name="Straight Arrow Connector 9"/>
          <p:cNvCxnSpPr>
            <a:stCxn id="6" idx="3"/>
            <a:endCxn id="9" idx="0"/>
          </p:cNvCxnSpPr>
          <p:nvPr/>
        </p:nvCxnSpPr>
        <p:spPr>
          <a:xfrm flipH="1">
            <a:off x="2251238" y="5000944"/>
            <a:ext cx="247704" cy="479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Oval 10"/>
          <p:cNvSpPr/>
          <p:nvPr/>
        </p:nvSpPr>
        <p:spPr>
          <a:xfrm>
            <a:off x="2924222" y="5480716"/>
            <a:ext cx="383178" cy="3831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2" name="Straight Arrow Connector 11"/>
          <p:cNvCxnSpPr>
            <a:stCxn id="6" idx="5"/>
            <a:endCxn id="11" idx="0"/>
          </p:cNvCxnSpPr>
          <p:nvPr/>
        </p:nvCxnSpPr>
        <p:spPr>
          <a:xfrm>
            <a:off x="2769890" y="5000944"/>
            <a:ext cx="345921" cy="479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32" idx="0"/>
            <a:endCxn id="11" idx="4"/>
          </p:cNvCxnSpPr>
          <p:nvPr/>
        </p:nvCxnSpPr>
        <p:spPr>
          <a:xfrm flipV="1">
            <a:off x="2760746" y="5863894"/>
            <a:ext cx="355065" cy="37374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flipH="1" flipV="1">
            <a:off x="2325538" y="5890137"/>
            <a:ext cx="234578" cy="35950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Down Arrow 14"/>
          <p:cNvSpPr/>
          <p:nvPr/>
        </p:nvSpPr>
        <p:spPr>
          <a:xfrm>
            <a:off x="1616953" y="3994613"/>
            <a:ext cx="200297" cy="1741714"/>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a:p>
        </p:txBody>
      </p:sp>
      <p:sp>
        <p:nvSpPr>
          <p:cNvPr id="16" name="TextBox 15"/>
          <p:cNvSpPr txBox="1"/>
          <p:nvPr/>
        </p:nvSpPr>
        <p:spPr>
          <a:xfrm>
            <a:off x="1138786" y="3433040"/>
            <a:ext cx="1176924" cy="523220"/>
          </a:xfrm>
          <a:prstGeom prst="rect">
            <a:avLst/>
          </a:prstGeom>
          <a:noFill/>
        </p:spPr>
        <p:txBody>
          <a:bodyPr wrap="none" rtlCol="0">
            <a:spAutoFit/>
          </a:bodyPr>
          <a:lstStyle/>
          <a:p>
            <a:pPr algn="ctr"/>
            <a:r>
              <a:rPr lang="en-US" sz="1400" dirty="0" smtClean="0">
                <a:latin typeface="Montserrat" panose="00000500000000000000" pitchFamily="2" charset="0"/>
              </a:rPr>
              <a:t>Increasing </a:t>
            </a:r>
          </a:p>
          <a:p>
            <a:pPr algn="ctr"/>
            <a:r>
              <a:rPr lang="en-US" sz="1400" dirty="0" smtClean="0">
                <a:latin typeface="Montserrat" panose="00000500000000000000" pitchFamily="2" charset="0"/>
              </a:rPr>
              <a:t>depth</a:t>
            </a:r>
            <a:endParaRPr lang="en-GB" sz="1400" dirty="0">
              <a:latin typeface="Montserrat" panose="00000500000000000000" pitchFamily="2" charset="0"/>
            </a:endParaRPr>
          </a:p>
        </p:txBody>
      </p:sp>
      <p:sp>
        <p:nvSpPr>
          <p:cNvPr id="17" name="TextBox 16"/>
          <p:cNvSpPr txBox="1"/>
          <p:nvPr/>
        </p:nvSpPr>
        <p:spPr>
          <a:xfrm>
            <a:off x="2551393" y="3451884"/>
            <a:ext cx="1128835"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latin typeface="Montserrat" panose="00000500000000000000" pitchFamily="2" charset="0"/>
              </a:rPr>
              <a:t>Start node</a:t>
            </a:r>
            <a:endParaRPr lang="en-GB" sz="1400" dirty="0">
              <a:latin typeface="Montserrat" panose="00000500000000000000" pitchFamily="2" charset="0"/>
            </a:endParaRPr>
          </a:p>
        </p:txBody>
      </p:sp>
      <p:sp>
        <p:nvSpPr>
          <p:cNvPr id="32" name="TextBox 31"/>
          <p:cNvSpPr txBox="1"/>
          <p:nvPr/>
        </p:nvSpPr>
        <p:spPr>
          <a:xfrm>
            <a:off x="1841263" y="6237639"/>
            <a:ext cx="1838965"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latin typeface="Montserrat" panose="00000500000000000000" pitchFamily="2" charset="0"/>
              </a:rPr>
              <a:t>Unexplored nodes</a:t>
            </a:r>
            <a:endParaRPr lang="en-GB" sz="1400" dirty="0">
              <a:latin typeface="Montserrat" panose="00000500000000000000" pitchFamily="2" charset="0"/>
            </a:endParaRPr>
          </a:p>
        </p:txBody>
      </p:sp>
      <p:sp>
        <p:nvSpPr>
          <p:cNvPr id="37" name="TextBox 36"/>
          <p:cNvSpPr txBox="1"/>
          <p:nvPr/>
        </p:nvSpPr>
        <p:spPr>
          <a:xfrm>
            <a:off x="6305006" y="3113443"/>
            <a:ext cx="4563291"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latin typeface="Montserrat" panose="00000500000000000000" pitchFamily="2" charset="0"/>
              </a:rPr>
              <a:t>Advantages </a:t>
            </a:r>
            <a:r>
              <a:rPr lang="en-US" dirty="0" smtClean="0">
                <a:latin typeface="Montserrat" panose="00000500000000000000" pitchFamily="2" charset="0"/>
              </a:rPr>
              <a:t>– </a:t>
            </a:r>
          </a:p>
          <a:p>
            <a:pPr marL="742950" lvl="1" indent="-285750">
              <a:buFont typeface="Courier New" panose="02070309020205020404" pitchFamily="49" charset="0"/>
              <a:buChar char="o"/>
            </a:pPr>
            <a:r>
              <a:rPr lang="en-US" dirty="0" smtClean="0">
                <a:latin typeface="Montserrat" panose="00000500000000000000" pitchFamily="2" charset="0"/>
              </a:rPr>
              <a:t>Finds ‘optimal’ paths to the goal node - optimal in terms of number of nodes explored.</a:t>
            </a:r>
          </a:p>
          <a:p>
            <a:pPr marL="285750" indent="-285750">
              <a:buFont typeface="Arial" panose="020B0604020202020204" pitchFamily="34" charset="0"/>
              <a:buChar char="•"/>
            </a:pPr>
            <a:r>
              <a:rPr lang="en-US" b="1" dirty="0" smtClean="0">
                <a:latin typeface="Montserrat" panose="00000500000000000000" pitchFamily="2" charset="0"/>
              </a:rPr>
              <a:t>Disadvantages</a:t>
            </a:r>
            <a:r>
              <a:rPr lang="en-US" dirty="0" smtClean="0">
                <a:latin typeface="Montserrat" panose="00000500000000000000" pitchFamily="2" charset="0"/>
              </a:rPr>
              <a:t> – </a:t>
            </a:r>
          </a:p>
          <a:p>
            <a:pPr marL="742950" lvl="1" indent="-285750">
              <a:buFont typeface="Courier New" panose="02070309020205020404" pitchFamily="49" charset="0"/>
              <a:buChar char="o"/>
            </a:pPr>
            <a:r>
              <a:rPr lang="en-US" dirty="0" smtClean="0">
                <a:latin typeface="Montserrat" panose="00000500000000000000" pitchFamily="2" charset="0"/>
              </a:rPr>
              <a:t>Generally slower than depth first search because it explores so many nodes.</a:t>
            </a:r>
          </a:p>
          <a:p>
            <a:pPr marL="742950" lvl="1" indent="-285750">
              <a:buFont typeface="Courier New" panose="02070309020205020404" pitchFamily="49" charset="0"/>
              <a:buChar char="o"/>
            </a:pPr>
            <a:r>
              <a:rPr lang="en-US" dirty="0" smtClean="0">
                <a:latin typeface="Montserrat" panose="00000500000000000000" pitchFamily="2" charset="0"/>
              </a:rPr>
              <a:t>Doesn’t account for varying distances between nodes.</a:t>
            </a:r>
            <a:endParaRPr lang="en-GB" dirty="0">
              <a:latin typeface="Montserrat" panose="00000500000000000000" pitchFamily="2" charset="0"/>
            </a:endParaRPr>
          </a:p>
        </p:txBody>
      </p:sp>
    </p:spTree>
    <p:extLst>
      <p:ext uri="{BB962C8B-B14F-4D97-AF65-F5344CB8AC3E}">
        <p14:creationId xmlns:p14="http://schemas.microsoft.com/office/powerpoint/2010/main" val="3809571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1756</Words>
  <Application>Microsoft Office PowerPoint</Application>
  <PresentationFormat>Widescreen</PresentationFormat>
  <Paragraphs>109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Courier New</vt:lpstr>
      <vt:lpstr>Fira Code</vt:lpstr>
      <vt:lpstr>Montserrat</vt:lpstr>
      <vt:lpstr>Wingdings</vt:lpstr>
      <vt:lpstr>Office Theme</vt:lpstr>
      <vt:lpstr>Pathfinding in games</vt:lpstr>
      <vt:lpstr>What problems are we trying to solve?</vt:lpstr>
      <vt:lpstr>Breaking down the problem.</vt:lpstr>
      <vt:lpstr>PowerPoint Presentation</vt:lpstr>
      <vt:lpstr>Graph data structure</vt:lpstr>
      <vt:lpstr>Example graph structure in code</vt:lpstr>
      <vt:lpstr>Navigating the graph</vt:lpstr>
      <vt:lpstr>Depth-first search</vt:lpstr>
      <vt:lpstr>Breadth-first search</vt:lpstr>
      <vt:lpstr>Uniform-Cost search</vt:lpstr>
      <vt:lpstr>Uniformed vs Informed search</vt:lpstr>
      <vt:lpstr>Handling repeated states</vt:lpstr>
      <vt:lpstr>Greedy Search</vt:lpstr>
      <vt:lpstr>A* Search</vt:lpstr>
      <vt:lpstr>Dijkstra’s algorithm</vt:lpstr>
      <vt:lpstr>To the code!</vt:lpstr>
    </vt:vector>
  </TitlesOfParts>
  <Company>Robotic Shed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Pathfinding in games</dc:title>
  <dc:creator>Dan Lawrence</dc:creator>
  <cp:lastModifiedBy>Dan Lawrence</cp:lastModifiedBy>
  <cp:revision>22</cp:revision>
  <dcterms:created xsi:type="dcterms:W3CDTF">2019-10-24T11:41:10Z</dcterms:created>
  <dcterms:modified xsi:type="dcterms:W3CDTF">2019-10-24T14:56:23Z</dcterms:modified>
</cp:coreProperties>
</file>