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3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33"/>
  </p:notesMasterIdLst>
  <p:handoutMasterIdLst>
    <p:handoutMasterId r:id="rId34"/>
  </p:handoutMasterIdLst>
  <p:sldIdLst>
    <p:sldId id="490" r:id="rId16"/>
    <p:sldId id="792" r:id="rId17"/>
    <p:sldId id="793" r:id="rId18"/>
    <p:sldId id="794" r:id="rId19"/>
    <p:sldId id="795" r:id="rId20"/>
    <p:sldId id="796" r:id="rId21"/>
    <p:sldId id="797" r:id="rId22"/>
    <p:sldId id="798" r:id="rId23"/>
    <p:sldId id="799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1207C9A-8E85-6D45-8F0A-796A87C1ECDF}">
          <p14:sldIdLst>
            <p14:sldId id="490"/>
          </p14:sldIdLst>
        </p14:section>
        <p14:section name="General introduction" id="{93A0DAA0-78B1-4A19-BD07-F23C763CC9DC}">
          <p14:sldIdLst/>
        </p14:section>
        <p14:section name="Technology introduction" id="{F43F006D-AFCD-4B2B-97E9-DD2A787AAB10}">
          <p14:sldIdLst/>
        </p14:section>
        <p14:section name="Hands on - FSM" id="{37BB2E85-2B9B-4C38-B96A-3DB29F489CC3}">
          <p14:sldIdLst/>
        </p14:section>
        <p14:section name="Scaling up" id="{2CC50512-B35F-4EB9-88AD-8351AB3CE22F}">
          <p14:sldIdLst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5" autoAdjust="0"/>
    <p:restoredTop sz="91272" autoAdjust="0"/>
  </p:normalViewPr>
  <p:slideViewPr>
    <p:cSldViewPr snapToObjects="1" showGuides="1">
      <p:cViewPr varScale="1">
        <p:scale>
          <a:sx n="98" d="100"/>
          <a:sy n="98" d="100"/>
        </p:scale>
        <p:origin x="22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ableStyles" Target="tableStyles.xml"/><Relationship Id="rId21" Type="http://schemas.openxmlformats.org/officeDocument/2006/relationships/slide" Target="slides/slide6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27/02/2017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27/02/2017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5414" y="1598414"/>
            <a:ext cx="8233172" cy="49381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9FD49-4A15-1146-A77D-477886E27B70}" type="slidenum">
              <a:rPr 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‹N°›</a:t>
            </a:fld>
            <a:endParaRPr lang="en-US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Line 1"/>
          <p:cNvSpPr>
            <a:spLocks noChangeShapeType="1"/>
          </p:cNvSpPr>
          <p:nvPr userDrawn="1"/>
        </p:nvSpPr>
        <p:spPr bwMode="auto">
          <a:xfrm flipH="1">
            <a:off x="610568" y="1125141"/>
            <a:ext cx="8533432" cy="0"/>
          </a:xfrm>
          <a:prstGeom prst="line">
            <a:avLst/>
          </a:prstGeom>
          <a:noFill/>
          <a:ln w="19050">
            <a:solidFill>
              <a:schemeClr val="accent4">
                <a:lumMod val="85000"/>
                <a:lumOff val="1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defTabSz="642750" fontAlgn="base">
              <a:spcBef>
                <a:spcPct val="0"/>
              </a:spcBef>
              <a:spcAft>
                <a:spcPct val="0"/>
              </a:spcAft>
            </a:pPr>
            <a:endParaRPr lang="fr-FR" sz="41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12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19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1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15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‹N°›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Automating the Formalization of Product Comparison Matrices</a:t>
            </a:r>
            <a:endParaRPr lang="fr-FR" dirty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  <p:sldLayoutId id="214748617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smtClean="0"/>
              <a:t>Didier Vojtisek (</a:t>
            </a:r>
            <a:r>
              <a:rPr lang="fr-FR" sz="1600" dirty="0" err="1" smtClean="0"/>
              <a:t>Inria</a:t>
            </a:r>
            <a:r>
              <a:rPr lang="fr-FR" sz="1600" dirty="0" smtClean="0"/>
              <a:t>)</a:t>
            </a:r>
          </a:p>
          <a:p>
            <a:r>
              <a:rPr lang="fr-FR" sz="1200" i="1" dirty="0"/>
              <a:t>http://people.rennes.inria.fr/Didier.Vojtisek</a:t>
            </a:r>
            <a:r>
              <a:rPr lang="fr-FR" sz="1200" i="1" dirty="0" smtClean="0"/>
              <a:t>/</a:t>
            </a:r>
          </a:p>
          <a:p>
            <a:r>
              <a:rPr lang="fr-FR" sz="1200" i="1" dirty="0" smtClean="0"/>
              <a:t>Didier.vojtisek@inria.fr</a:t>
            </a:r>
            <a:endParaRPr lang="fr-FR" sz="1200" i="1" dirty="0"/>
          </a:p>
          <a:p>
            <a:endParaRPr lang="fr-FR" sz="1600" dirty="0" smtClean="0"/>
          </a:p>
          <a:p>
            <a:r>
              <a:rPr lang="fr-FR" sz="1600" dirty="0" smtClean="0"/>
              <a:t>Benoit </a:t>
            </a:r>
            <a:r>
              <a:rPr lang="fr-FR" sz="1600" dirty="0" err="1"/>
              <a:t>Combemale</a:t>
            </a:r>
            <a:r>
              <a:rPr lang="fr-FR" sz="1600" dirty="0"/>
              <a:t> (</a:t>
            </a:r>
            <a:r>
              <a:rPr lang="fr-FR" sz="1600" dirty="0" err="1"/>
              <a:t>Inria</a:t>
            </a:r>
            <a:r>
              <a:rPr lang="fr-FR" sz="1600" dirty="0"/>
              <a:t> &amp; </a:t>
            </a:r>
            <a:r>
              <a:rPr lang="fr-FR" sz="1600" dirty="0" err="1"/>
              <a:t>Univ</a:t>
            </a:r>
            <a:r>
              <a:rPr lang="fr-FR" sz="1600" dirty="0"/>
              <a:t>. Rennes 1)</a:t>
            </a:r>
          </a:p>
          <a:p>
            <a:r>
              <a:rPr lang="fr-FR" sz="1200" i="1" dirty="0"/>
              <a:t>http://</a:t>
            </a:r>
            <a:r>
              <a:rPr lang="fr-FR" sz="1200" i="1" dirty="0" err="1"/>
              <a:t>people.irisa.fr</a:t>
            </a:r>
            <a:r>
              <a:rPr lang="fr-FR" sz="1200" i="1" dirty="0"/>
              <a:t>/</a:t>
            </a:r>
            <a:r>
              <a:rPr lang="fr-FR" sz="1200" i="1" dirty="0" err="1"/>
              <a:t>Benoit.Combemale</a:t>
            </a:r>
            <a:endParaRPr lang="fr-FR" sz="1200" i="1" dirty="0"/>
          </a:p>
          <a:p>
            <a:r>
              <a:rPr lang="fr-FR" sz="1200" i="1" dirty="0" err="1"/>
              <a:t>benoit.combemale@irisa.fr</a:t>
            </a:r>
            <a:endParaRPr lang="fr-FR" sz="1200" i="1" dirty="0"/>
          </a:p>
          <a:p>
            <a:r>
              <a:rPr lang="fr-FR" sz="1200" i="1" dirty="0"/>
              <a:t>@</a:t>
            </a:r>
            <a:r>
              <a:rPr lang="fr-FR" sz="1200" i="1" dirty="0" err="1"/>
              <a:t>bcombemale</a:t>
            </a: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600" dirty="0" smtClean="0"/>
              <a:t>GEMOC modeling crash course</a:t>
            </a:r>
          </a:p>
          <a:p>
            <a:r>
              <a:rPr lang="en-US" sz="2000" i="1" dirty="0" smtClean="0"/>
              <a:t>---An introduction to EMF tooling ---</a:t>
            </a:r>
            <a:endParaRPr lang="en-US" sz="1600" i="1" dirty="0" smtClean="0"/>
          </a:p>
          <a:p>
            <a:endParaRPr lang="en-US" sz="1600" i="1" dirty="0" smtClean="0"/>
          </a:p>
          <a:p>
            <a:r>
              <a:rPr lang="en-US" sz="1600" i="1" dirty="0" smtClean="0"/>
              <a:t>2017</a:t>
            </a:r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9144000" cy="594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 defTabSz="457200"/>
            <a:r>
              <a:rPr lang="nl-BE" sz="5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My 3 take away messages</a:t>
            </a:r>
          </a:p>
          <a:p>
            <a:pPr algn="ctr" defTabSz="457200"/>
            <a:endParaRPr lang="nl-BE" sz="5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/>
              <a:cs typeface="Comic Sans MS"/>
            </a:endParaRPr>
          </a:p>
          <a:p>
            <a:pPr defTabSz="457200"/>
            <a:r>
              <a:rPr lang="nl-BE" sz="4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#1 DSLs are important </a:t>
            </a:r>
            <a:r>
              <a:rPr lang="nl-BE" sz="32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(as intuited for a long time – it will become more and more apparent)</a:t>
            </a:r>
          </a:p>
          <a:p>
            <a:pPr defTabSz="457200"/>
            <a:r>
              <a:rPr lang="nl-BE" sz="4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#2 DSL technology is here </a:t>
            </a:r>
            <a:r>
              <a:rPr lang="nl-BE" sz="32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(no excuse</a:t>
            </a:r>
            <a:r>
              <a:rPr lang="nl-BE" sz="32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)</a:t>
            </a:r>
            <a:endParaRPr lang="nl-BE" sz="3200" b="1" dirty="0" smtClean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/>
              <a:cs typeface="Comic Sans MS"/>
            </a:endParaRPr>
          </a:p>
          <a:p>
            <a:pPr defTabSz="457200"/>
            <a:r>
              <a:rPr lang="nl-BE" sz="4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#3 MDE meets language engineering</a:t>
            </a:r>
            <a:endParaRPr lang="nl-BE" sz="5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813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9144000" cy="461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 defTabSz="457200"/>
            <a:r>
              <a:rPr lang="nl-BE" sz="5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But my take away message is NOT</a:t>
            </a:r>
          </a:p>
          <a:p>
            <a:pPr algn="ctr" defTabSz="457200"/>
            <a:endParaRPr lang="nl-BE" sz="5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/>
              <a:cs typeface="Comic Sans MS"/>
            </a:endParaRPr>
          </a:p>
          <a:p>
            <a:pPr defTabSz="457200"/>
            <a:r>
              <a:rPr lang="nl-BE" sz="4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/>
                <a:cs typeface="Comic Sans MS"/>
              </a:rPr>
              <a:t>That DSLs should be used systematically, in every situations</a:t>
            </a:r>
          </a:p>
        </p:txBody>
      </p:sp>
    </p:spTree>
    <p:extLst>
      <p:ext uri="{BB962C8B-B14F-4D97-AF65-F5344CB8AC3E}">
        <p14:creationId xmlns:p14="http://schemas.microsoft.com/office/powerpoint/2010/main" val="41914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rmAutofit/>
          </a:bodyPr>
          <a:lstStyle/>
          <a:p>
            <a:r>
              <a:rPr lang="es-ES_tradnl" b="1">
                <a:solidFill>
                  <a:schemeClr val="bg1"/>
                </a:solidFill>
              </a:rPr>
              <a:t>Worst practices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2565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dirty="0" err="1" smtClean="0"/>
              <a:t>Tradeoff</a:t>
            </a:r>
            <a:r>
              <a:rPr lang="es-ES_tradnl" dirty="0" smtClean="0"/>
              <a:t> </a:t>
            </a:r>
            <a:r>
              <a:rPr lang="es-ES_tradnl" dirty="0" err="1" smtClean="0"/>
              <a:t>cost</a:t>
            </a:r>
            <a:r>
              <a:rPr lang="es-ES_tradnl" dirty="0" smtClean="0"/>
              <a:t>/time of </a:t>
            </a:r>
            <a:r>
              <a:rPr lang="es-ES_tradnl" dirty="0" err="1" smtClean="0"/>
              <a:t>development</a:t>
            </a:r>
            <a:r>
              <a:rPr lang="es-ES_tradnl" dirty="0" smtClean="0"/>
              <a:t> versus </a:t>
            </a:r>
            <a:r>
              <a:rPr lang="es-ES_tradnl" dirty="0" err="1" smtClean="0"/>
              <a:t>producivity</a:t>
            </a:r>
            <a:r>
              <a:rPr lang="es-ES_tradnl" dirty="0" smtClean="0"/>
              <a:t> </a:t>
            </a:r>
            <a:r>
              <a:rPr lang="es-ES_tradnl" dirty="0" err="1" smtClean="0"/>
              <a:t>gained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solving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s-ES_tradnl" dirty="0" smtClean="0"/>
          </a:p>
          <a:p>
            <a:pPr lvl="1">
              <a:lnSpc>
                <a:spcPct val="100000"/>
              </a:lnSpc>
            </a:pP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use </a:t>
            </a:r>
            <a:r>
              <a:rPr lang="es-ES_tradnl" dirty="0" err="1" smtClean="0"/>
              <a:t>your</a:t>
            </a:r>
            <a:r>
              <a:rPr lang="es-ES_tradnl" dirty="0" smtClean="0"/>
              <a:t> DSL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resolving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problem</a:t>
            </a:r>
            <a:r>
              <a:rPr lang="es-ES_tradnl" dirty="0" smtClean="0"/>
              <a:t>, </a:t>
            </a:r>
            <a:r>
              <a:rPr lang="es-ES_tradnl" dirty="0" err="1" smtClean="0"/>
              <a:t>just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time, </a:t>
            </a:r>
            <a:r>
              <a:rPr lang="es-ES_tradnl" dirty="0" err="1" smtClean="0"/>
              <a:t>hum</a:t>
            </a:r>
            <a:r>
              <a:rPr lang="es-ES_tradnl" dirty="0" smtClean="0"/>
              <a:t>…</a:t>
            </a:r>
          </a:p>
          <a:p>
            <a:pPr lvl="1">
              <a:lnSpc>
                <a:spcPct val="100000"/>
              </a:lnSpc>
            </a:pPr>
            <a:r>
              <a:rPr lang="es-ES_tradnl" dirty="0" smtClean="0"/>
              <a:t>DSL: reusable, </a:t>
            </a:r>
            <a:r>
              <a:rPr lang="es-ES_tradnl" dirty="0" err="1" smtClean="0"/>
              <a:t>systematic</a:t>
            </a:r>
            <a:r>
              <a:rPr lang="es-ES_tradnl" dirty="0" smtClean="0"/>
              <a:t> </a:t>
            </a:r>
            <a:r>
              <a:rPr lang="es-ES_tradnl" dirty="0" err="1" smtClean="0"/>
              <a:t>means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resolve</a:t>
            </a:r>
            <a:r>
              <a:rPr lang="es-ES_tradnl" dirty="0" smtClean="0"/>
              <a:t> a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task</a:t>
            </a:r>
            <a:r>
              <a:rPr lang="es-ES_tradnl" dirty="0" smtClean="0"/>
              <a:t> in a </a:t>
            </a:r>
            <a:r>
              <a:rPr lang="es-ES_tradnl" dirty="0" err="1" smtClean="0"/>
              <a:t>given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 smtClean="0"/>
          </a:p>
          <a:p>
            <a:pPr>
              <a:lnSpc>
                <a:spcPct val="100000"/>
              </a:lnSpc>
            </a:pPr>
            <a:r>
              <a:rPr lang="es-ES_tradnl" dirty="0" smtClean="0"/>
              <a:t>DSL </a:t>
            </a:r>
            <a:r>
              <a:rPr lang="es-ES_tradnl" dirty="0" err="1" smtClean="0"/>
              <a:t>development</a:t>
            </a:r>
            <a:r>
              <a:rPr lang="es-ES_tradnl" dirty="0" smtClean="0"/>
              <a:t> can </a:t>
            </a:r>
            <a:r>
              <a:rPr lang="es-ES_tradnl" dirty="0" err="1" smtClean="0"/>
              <a:t>pay</a:t>
            </a:r>
            <a:r>
              <a:rPr lang="es-ES_tradnl" dirty="0" smtClean="0"/>
              <a:t> off </a:t>
            </a:r>
            <a:r>
              <a:rPr lang="es-ES_tradnl" dirty="0" err="1" smtClean="0"/>
              <a:t>quickly</a:t>
            </a:r>
            <a:r>
              <a:rPr lang="es-ES_tradnl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s-ES_tradnl" dirty="0" smtClean="0"/>
              <a:t>5’ </a:t>
            </a:r>
            <a:r>
              <a:rPr lang="es-ES_tradnl" dirty="0" err="1" smtClean="0"/>
              <a:t>you</a:t>
            </a:r>
            <a:r>
              <a:rPr lang="es-ES_tradnl" dirty="0" smtClean="0"/>
              <a:t> can </a:t>
            </a:r>
            <a:r>
              <a:rPr lang="es-ES_tradnl" dirty="0" err="1" smtClean="0"/>
              <a:t>get</a:t>
            </a:r>
            <a:r>
              <a:rPr lang="es-ES_tradnl" dirty="0" smtClean="0"/>
              <a:t> a DSL </a:t>
            </a:r>
          </a:p>
          <a:p>
            <a:pPr>
              <a:lnSpc>
                <a:spcPct val="100000"/>
              </a:lnSpc>
            </a:pPr>
            <a:r>
              <a:rPr lang="es-ES_tradnl" dirty="0" err="1" smtClean="0"/>
              <a:t>But</a:t>
            </a:r>
            <a:r>
              <a:rPr lang="es-ES_tradnl" dirty="0" smtClean="0"/>
              <a:t> DSL </a:t>
            </a:r>
            <a:r>
              <a:rPr lang="es-ES_tradnl" dirty="0" err="1" smtClean="0"/>
              <a:t>development</a:t>
            </a:r>
            <a:r>
              <a:rPr lang="es-ES_tradnl" dirty="0" smtClean="0"/>
              <a:t> can be time-</a:t>
            </a:r>
            <a:r>
              <a:rPr lang="es-ES_tradnl" dirty="0" err="1" smtClean="0"/>
              <a:t>consuming</a:t>
            </a:r>
            <a:r>
              <a:rPr lang="es-ES_tradnl" dirty="0" smtClean="0"/>
              <a:t> and </a:t>
            </a:r>
            <a:r>
              <a:rPr lang="es-ES_tradnl" dirty="0" err="1" smtClean="0"/>
              <a:t>numerous</a:t>
            </a:r>
            <a:r>
              <a:rPr lang="es-ES_tradnl" dirty="0" smtClean="0"/>
              <a:t> </a:t>
            </a:r>
            <a:r>
              <a:rPr lang="es-ES_tradnl" dirty="0" err="1" smtClean="0"/>
              <a:t>worst</a:t>
            </a:r>
            <a:r>
              <a:rPr lang="es-ES_tradnl" dirty="0" smtClean="0"/>
              <a:t> </a:t>
            </a:r>
            <a:r>
              <a:rPr lang="es-ES_tradnl" dirty="0" err="1" smtClean="0"/>
              <a:t>practices</a:t>
            </a:r>
            <a:r>
              <a:rPr lang="es-ES_tradnl" dirty="0" smtClean="0"/>
              <a:t> </a:t>
            </a:r>
            <a:r>
              <a:rPr lang="es-ES_tradnl" dirty="0" err="1" smtClean="0"/>
              <a:t>exists</a:t>
            </a:r>
            <a:r>
              <a:rPr lang="es-ES_tradnl" dirty="0" smtClean="0"/>
              <a:t>  </a:t>
            </a:r>
          </a:p>
          <a:p>
            <a:pPr lvl="2">
              <a:lnSpc>
                <a:spcPct val="100000"/>
              </a:lnSpc>
            </a:pPr>
            <a:endParaRPr lang="es-ES_tradnl" dirty="0" smtClean="0"/>
          </a:p>
          <a:p>
            <a:pPr lvl="1">
              <a:lnSpc>
                <a:spcPct val="100000"/>
              </a:lnSpc>
            </a:pPr>
            <a:endParaRPr lang="es-ES_tradnl" dirty="0" smtClean="0"/>
          </a:p>
          <a:p>
            <a:pPr lvl="1">
              <a:lnSpc>
                <a:spcPct val="100000"/>
              </a:lnSpc>
            </a:pPr>
            <a:endParaRPr lang="es-ES_tradnl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904" y="2690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 err="1" smtClean="0">
                <a:solidFill>
                  <a:srgbClr val="6A9CE9"/>
                </a:solidFill>
              </a:rPr>
              <a:t>When</a:t>
            </a:r>
            <a:r>
              <a:rPr lang="es-ES_tradnl" b="1" dirty="0" smtClean="0">
                <a:solidFill>
                  <a:srgbClr val="6A9CE9"/>
                </a:solidFill>
              </a:rPr>
              <a:t> </a:t>
            </a:r>
            <a:r>
              <a:rPr lang="es-ES_tradnl" b="1" dirty="0" err="1" smtClean="0">
                <a:solidFill>
                  <a:srgbClr val="6A9CE9"/>
                </a:solidFill>
              </a:rPr>
              <a:t>Developing</a:t>
            </a:r>
            <a:r>
              <a:rPr lang="es-ES_tradnl" b="1" dirty="0" smtClean="0">
                <a:solidFill>
                  <a:srgbClr val="6A9CE9"/>
                </a:solidFill>
              </a:rPr>
              <a:t> </a:t>
            </a:r>
            <a:r>
              <a:rPr lang="es-ES_tradnl" b="1" dirty="0" err="1" smtClean="0">
                <a:solidFill>
                  <a:srgbClr val="6A9CE9"/>
                </a:solidFill>
              </a:rPr>
              <a:t>DSLs</a:t>
            </a:r>
            <a:r>
              <a:rPr lang="es-ES_tradnl" b="1" dirty="0" smtClean="0">
                <a:solidFill>
                  <a:srgbClr val="6A9CE9"/>
                </a:solidFill>
              </a:rPr>
              <a:t>?</a:t>
            </a:r>
            <a:endParaRPr lang="en-US" b="1" dirty="0">
              <a:solidFill>
                <a:srgbClr val="6A9C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53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rmAutofit/>
          </a:bodyPr>
          <a:lstStyle/>
          <a:p>
            <a:r>
              <a:rPr lang="es-ES_tradnl" b="1" smtClean="0">
                <a:solidFill>
                  <a:schemeClr val="bg1"/>
                </a:solidFill>
              </a:rPr>
              <a:t>Worst practices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256584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Initial</a:t>
            </a:r>
            <a:r>
              <a:rPr lang="es-ES_tradnl" dirty="0" smtClean="0"/>
              <a:t> </a:t>
            </a:r>
            <a:r>
              <a:rPr lang="es-ES_tradnl" dirty="0" err="1" smtClean="0"/>
              <a:t>conditions</a:t>
            </a:r>
            <a:endParaRPr lang="es-ES_tradnl" dirty="0" smtClean="0"/>
          </a:p>
          <a:p>
            <a:pPr lvl="1"/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Gurus</a:t>
            </a:r>
            <a:r>
              <a:rPr lang="es-ES_tradnl" dirty="0" smtClean="0"/>
              <a:t> </a:t>
            </a:r>
            <a:r>
              <a:rPr lang="es-ES_tradnl" dirty="0" err="1" smtClean="0"/>
              <a:t>allowed</a:t>
            </a:r>
            <a:endParaRPr lang="es-ES_tradnl" dirty="0" smtClean="0"/>
          </a:p>
          <a:p>
            <a:pPr lvl="2"/>
            <a:r>
              <a:rPr lang="es-ES_tradnl" dirty="0" err="1" smtClean="0"/>
              <a:t>Believe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gurus</a:t>
            </a:r>
            <a:r>
              <a:rPr lang="es-ES_tradnl" dirty="0" smtClean="0"/>
              <a:t> can </a:t>
            </a:r>
            <a:r>
              <a:rPr lang="es-ES_tradnl" dirty="0" err="1" smtClean="0"/>
              <a:t>build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“</a:t>
            </a:r>
            <a:r>
              <a:rPr lang="es-ES_tradnl" dirty="0" err="1" smtClean="0"/>
              <a:t>I’m</a:t>
            </a:r>
            <a:r>
              <a:rPr lang="es-ES_tradnl" dirty="0" smtClean="0"/>
              <a:t> </a:t>
            </a:r>
            <a:r>
              <a:rPr lang="es-ES_tradnl" dirty="0" err="1" smtClean="0"/>
              <a:t>smart</a:t>
            </a:r>
            <a:r>
              <a:rPr lang="es-ES_tradnl" dirty="0" smtClean="0"/>
              <a:t> and </a:t>
            </a:r>
            <a:r>
              <a:rPr lang="es-ES_tradnl" dirty="0" err="1" smtClean="0"/>
              <a:t>don’t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help</a:t>
            </a:r>
            <a:r>
              <a:rPr lang="es-ES_tradnl" dirty="0" smtClean="0"/>
              <a:t>”</a:t>
            </a:r>
          </a:p>
          <a:p>
            <a:pPr lvl="1"/>
            <a:r>
              <a:rPr lang="es-ES_tradnl" dirty="0" err="1" smtClean="0"/>
              <a:t>Lack</a:t>
            </a:r>
            <a:r>
              <a:rPr lang="es-ES_tradnl" dirty="0" smtClean="0"/>
              <a:t> of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Understanding</a:t>
            </a:r>
            <a:endParaRPr lang="es-ES_tradnl" dirty="0" smtClean="0"/>
          </a:p>
          <a:p>
            <a:pPr lvl="2"/>
            <a:r>
              <a:rPr lang="es-ES_tradnl" dirty="0" err="1" smtClean="0"/>
              <a:t>Insufficiently</a:t>
            </a:r>
            <a:r>
              <a:rPr lang="es-ES_tradnl" dirty="0" smtClean="0"/>
              <a:t> </a:t>
            </a:r>
            <a:r>
              <a:rPr lang="es-ES_tradnl" dirty="0" err="1" smtClean="0"/>
              <a:t>understanding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problem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solution</a:t>
            </a:r>
            <a:r>
              <a:rPr lang="es-ES_tradnl" dirty="0" smtClean="0"/>
              <a:t> </a:t>
            </a:r>
            <a:r>
              <a:rPr lang="es-ES_tradnl" dirty="0" err="1" smtClean="0"/>
              <a:t>domain</a:t>
            </a:r>
            <a:endParaRPr lang="es-ES_tradnl" dirty="0" smtClean="0"/>
          </a:p>
          <a:p>
            <a:pPr lvl="1"/>
            <a:r>
              <a:rPr lang="es-ES_tradnl" dirty="0" err="1" smtClean="0"/>
              <a:t>Analysis</a:t>
            </a:r>
            <a:r>
              <a:rPr lang="es-ES_tradnl" dirty="0" smtClean="0"/>
              <a:t> </a:t>
            </a:r>
            <a:r>
              <a:rPr lang="es-ES_tradnl" dirty="0" err="1" smtClean="0"/>
              <a:t>paralysis</a:t>
            </a:r>
            <a:endParaRPr lang="es-ES_tradnl" dirty="0" smtClean="0"/>
          </a:p>
          <a:p>
            <a:pPr lvl="2"/>
            <a:r>
              <a:rPr lang="es-ES_tradnl" dirty="0" err="1" smtClean="0"/>
              <a:t>Wanting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be </a:t>
            </a:r>
            <a:r>
              <a:rPr lang="es-ES_tradnl" dirty="0" err="1" smtClean="0"/>
              <a:t>theoretically</a:t>
            </a:r>
            <a:r>
              <a:rPr lang="es-ES_tradnl" dirty="0" smtClean="0"/>
              <a:t> complete,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implementation</a:t>
            </a:r>
            <a:r>
              <a:rPr lang="es-ES_tradnl" dirty="0" smtClean="0"/>
              <a:t> </a:t>
            </a:r>
            <a:r>
              <a:rPr lang="es-ES_tradnl" dirty="0" err="1" smtClean="0"/>
              <a:t>assured</a:t>
            </a:r>
            <a:endParaRPr lang="es-ES_tradnl" dirty="0" smtClean="0"/>
          </a:p>
          <a:p>
            <a:pPr lvl="1"/>
            <a:endParaRPr lang="es-ES_tradnl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904" y="2690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 err="1" smtClean="0">
                <a:solidFill>
                  <a:srgbClr val="6A9CE9"/>
                </a:solidFill>
              </a:rPr>
              <a:t>Worst</a:t>
            </a:r>
            <a:r>
              <a:rPr lang="es-ES_tradnl" b="1" dirty="0" smtClean="0">
                <a:solidFill>
                  <a:srgbClr val="6A9CE9"/>
                </a:solidFill>
              </a:rPr>
              <a:t> </a:t>
            </a:r>
            <a:r>
              <a:rPr lang="es-ES_tradnl" b="1" dirty="0" err="1" smtClean="0">
                <a:solidFill>
                  <a:srgbClr val="6A9CE9"/>
                </a:solidFill>
              </a:rPr>
              <a:t>Practices</a:t>
            </a:r>
            <a:endParaRPr lang="en-US" b="1" dirty="0">
              <a:solidFill>
                <a:srgbClr val="6A9C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94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rmAutofit/>
          </a:bodyPr>
          <a:lstStyle/>
          <a:p>
            <a:r>
              <a:rPr lang="es-ES_tradnl" b="1">
                <a:solidFill>
                  <a:schemeClr val="bg1"/>
                </a:solidFill>
              </a:rPr>
              <a:t>Worst practices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256584"/>
          </a:xfrm>
        </p:spPr>
        <p:txBody>
          <a:bodyPr>
            <a:normAutofit/>
          </a:bodyPr>
          <a:lstStyle/>
          <a:p>
            <a:r>
              <a:rPr lang="es-ES_tradnl" smtClean="0"/>
              <a:t>The source for Language Concepts</a:t>
            </a:r>
          </a:p>
          <a:p>
            <a:pPr lvl="1"/>
            <a:r>
              <a:rPr lang="es-ES_tradnl" smtClean="0"/>
              <a:t>UML: New Wine in Old Wineskins</a:t>
            </a:r>
          </a:p>
          <a:p>
            <a:pPr lvl="2"/>
            <a:r>
              <a:rPr lang="es-ES_tradnl" smtClean="0"/>
              <a:t>Extending a large, general-purpose modeling language</a:t>
            </a:r>
          </a:p>
          <a:p>
            <a:pPr lvl="1"/>
            <a:r>
              <a:rPr lang="es-ES_tradnl" smtClean="0"/>
              <a:t>3GL Visual Programming</a:t>
            </a:r>
          </a:p>
          <a:p>
            <a:pPr lvl="2"/>
            <a:r>
              <a:rPr lang="es-ES_tradnl" smtClean="0"/>
              <a:t>Duplicanting the concepts and semantics of traditional programming languages</a:t>
            </a:r>
          </a:p>
          <a:p>
            <a:pPr lvl="1"/>
            <a:r>
              <a:rPr lang="es-ES_tradnl" smtClean="0"/>
              <a:t>Code: The Library is the Language</a:t>
            </a:r>
          </a:p>
          <a:p>
            <a:pPr lvl="2"/>
            <a:r>
              <a:rPr lang="es-ES_tradnl" smtClean="0"/>
              <a:t>Focusing the language on the current code’s technical details</a:t>
            </a:r>
          </a:p>
          <a:p>
            <a:pPr lvl="1"/>
            <a:r>
              <a:rPr lang="es-ES_tradnl" smtClean="0"/>
              <a:t>Tool: if you have a hammer</a:t>
            </a:r>
          </a:p>
          <a:p>
            <a:pPr lvl="2"/>
            <a:r>
              <a:rPr lang="es-ES_tradnl" smtClean="0"/>
              <a:t>Letting the tool’s technical limitations dictate language development</a:t>
            </a:r>
          </a:p>
          <a:p>
            <a:pPr lvl="1"/>
            <a:endParaRPr lang="es-ES_tradnl" smtClean="0"/>
          </a:p>
          <a:p>
            <a:pPr lvl="1"/>
            <a:endParaRPr lang="es-ES_tradnl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904" y="2690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 err="1" smtClean="0">
                <a:solidFill>
                  <a:srgbClr val="6A9CE9"/>
                </a:solidFill>
              </a:rPr>
              <a:t>Worst</a:t>
            </a:r>
            <a:r>
              <a:rPr lang="es-ES_tradnl" b="1" dirty="0" smtClean="0">
                <a:solidFill>
                  <a:srgbClr val="6A9CE9"/>
                </a:solidFill>
              </a:rPr>
              <a:t> </a:t>
            </a:r>
            <a:r>
              <a:rPr lang="es-ES_tradnl" b="1" dirty="0" err="1" smtClean="0">
                <a:solidFill>
                  <a:srgbClr val="6A9CE9"/>
                </a:solidFill>
              </a:rPr>
              <a:t>Practices</a:t>
            </a:r>
            <a:endParaRPr lang="en-US" b="1" dirty="0">
              <a:solidFill>
                <a:srgbClr val="6A9C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6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rmAutofit/>
          </a:bodyPr>
          <a:lstStyle/>
          <a:p>
            <a:r>
              <a:rPr lang="es-ES_tradnl" b="1">
                <a:solidFill>
                  <a:schemeClr val="bg1"/>
                </a:solidFill>
              </a:rPr>
              <a:t>Worst practices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256584"/>
          </a:xfrm>
        </p:spPr>
        <p:txBody>
          <a:bodyPr>
            <a:normAutofit/>
          </a:bodyPr>
          <a:lstStyle/>
          <a:p>
            <a:r>
              <a:rPr lang="es-ES_tradnl" smtClean="0"/>
              <a:t>The resulting language</a:t>
            </a:r>
          </a:p>
          <a:p>
            <a:pPr lvl="1"/>
            <a:r>
              <a:rPr lang="es-ES_tradnl" smtClean="0"/>
              <a:t>Too Generic / Too Specific</a:t>
            </a:r>
          </a:p>
          <a:p>
            <a:pPr lvl="2"/>
            <a:r>
              <a:rPr lang="es-ES_tradnl" smtClean="0"/>
              <a:t>Creating a language with a few generic concepts or too many specific concepts, or a language that can create only a few models</a:t>
            </a:r>
          </a:p>
          <a:p>
            <a:pPr lvl="1"/>
            <a:r>
              <a:rPr lang="es-ES_tradnl" smtClean="0"/>
              <a:t>Misplaced Emphasis</a:t>
            </a:r>
          </a:p>
          <a:p>
            <a:pPr lvl="2"/>
            <a:r>
              <a:rPr lang="es-ES_tradnl" smtClean="0"/>
              <a:t>Too strongly emphasizing a particular domain feature</a:t>
            </a:r>
          </a:p>
          <a:p>
            <a:pPr lvl="1"/>
            <a:r>
              <a:rPr lang="es-ES_tradnl" smtClean="0"/>
              <a:t>Sacred at Birth</a:t>
            </a:r>
          </a:p>
          <a:p>
            <a:pPr lvl="2"/>
            <a:r>
              <a:rPr lang="es-ES_tradnl" smtClean="0"/>
              <a:t>Viewing the initial language version as unalterable</a:t>
            </a:r>
          </a:p>
          <a:p>
            <a:pPr lvl="1"/>
            <a:endParaRPr lang="es-ES_tradnl" smtClean="0"/>
          </a:p>
          <a:p>
            <a:pPr lvl="1"/>
            <a:endParaRPr lang="es-ES_tradnl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904" y="2690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 err="1" smtClean="0">
                <a:solidFill>
                  <a:srgbClr val="6A9CE9"/>
                </a:solidFill>
              </a:rPr>
              <a:t>Worst</a:t>
            </a:r>
            <a:r>
              <a:rPr lang="es-ES_tradnl" b="1" dirty="0" smtClean="0">
                <a:solidFill>
                  <a:srgbClr val="6A9CE9"/>
                </a:solidFill>
              </a:rPr>
              <a:t> </a:t>
            </a:r>
            <a:r>
              <a:rPr lang="es-ES_tradnl" b="1" dirty="0" err="1" smtClean="0">
                <a:solidFill>
                  <a:srgbClr val="6A9CE9"/>
                </a:solidFill>
              </a:rPr>
              <a:t>Practices</a:t>
            </a:r>
            <a:endParaRPr lang="en-US" b="1" dirty="0">
              <a:solidFill>
                <a:srgbClr val="6A9C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rmAutofit/>
          </a:bodyPr>
          <a:lstStyle/>
          <a:p>
            <a:r>
              <a:rPr lang="es-ES_tradnl" b="1">
                <a:solidFill>
                  <a:schemeClr val="bg1"/>
                </a:solidFill>
              </a:rPr>
              <a:t>Worst practices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256584"/>
          </a:xfrm>
        </p:spPr>
        <p:txBody>
          <a:bodyPr>
            <a:normAutofit/>
          </a:bodyPr>
          <a:lstStyle/>
          <a:p>
            <a:r>
              <a:rPr lang="es-ES_tradnl" smtClean="0"/>
              <a:t>Language Notation</a:t>
            </a:r>
          </a:p>
          <a:p>
            <a:pPr lvl="1"/>
            <a:r>
              <a:rPr lang="es-ES_tradnl" smtClean="0"/>
              <a:t>Predetermined Paradigm</a:t>
            </a:r>
          </a:p>
          <a:p>
            <a:pPr lvl="2"/>
            <a:r>
              <a:rPr lang="es-ES_tradnl" smtClean="0"/>
              <a:t>Choosing the wrong representational paradigm or the basis of a blinkered view</a:t>
            </a:r>
          </a:p>
          <a:p>
            <a:pPr lvl="1"/>
            <a:r>
              <a:rPr lang="es-ES_tradnl" smtClean="0"/>
              <a:t>Simplistic Symbols</a:t>
            </a:r>
          </a:p>
          <a:p>
            <a:pPr lvl="2"/>
            <a:r>
              <a:rPr lang="es-ES_tradnl" smtClean="0"/>
              <a:t>Using symbols that are too simple or similar or downright ugly</a:t>
            </a:r>
          </a:p>
          <a:p>
            <a:pPr lvl="2"/>
            <a:endParaRPr lang="es-ES_tradnl" smtClean="0"/>
          </a:p>
          <a:p>
            <a:pPr lvl="1"/>
            <a:endParaRPr lang="es-ES_tradnl" smtClean="0"/>
          </a:p>
          <a:p>
            <a:pPr lvl="1"/>
            <a:endParaRPr lang="es-ES_tradnl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904" y="2690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 err="1" smtClean="0">
                <a:solidFill>
                  <a:srgbClr val="6A9CE9"/>
                </a:solidFill>
              </a:rPr>
              <a:t>Worst</a:t>
            </a:r>
            <a:r>
              <a:rPr lang="es-ES_tradnl" b="1" dirty="0" smtClean="0">
                <a:solidFill>
                  <a:srgbClr val="6A9CE9"/>
                </a:solidFill>
              </a:rPr>
              <a:t> </a:t>
            </a:r>
            <a:r>
              <a:rPr lang="es-ES_tradnl" b="1" dirty="0" err="1" smtClean="0">
                <a:solidFill>
                  <a:srgbClr val="6A9CE9"/>
                </a:solidFill>
              </a:rPr>
              <a:t>Practices</a:t>
            </a:r>
            <a:endParaRPr lang="en-US" b="1" dirty="0">
              <a:solidFill>
                <a:srgbClr val="6A9C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13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rmAutofit/>
          </a:bodyPr>
          <a:lstStyle/>
          <a:p>
            <a:r>
              <a:rPr lang="es-ES_tradnl" b="1">
                <a:solidFill>
                  <a:schemeClr val="bg1"/>
                </a:solidFill>
              </a:rPr>
              <a:t>Worst practices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256584"/>
          </a:xfrm>
        </p:spPr>
        <p:txBody>
          <a:bodyPr>
            <a:normAutofit/>
          </a:bodyPr>
          <a:lstStyle/>
          <a:p>
            <a:r>
              <a:rPr lang="es-ES_tradnl" smtClean="0"/>
              <a:t>Language Use</a:t>
            </a:r>
          </a:p>
          <a:p>
            <a:pPr lvl="1"/>
            <a:r>
              <a:rPr lang="es-ES_tradnl" smtClean="0"/>
              <a:t>Ignoring the use process</a:t>
            </a:r>
          </a:p>
          <a:p>
            <a:pPr lvl="2"/>
            <a:r>
              <a:rPr lang="es-ES_tradnl" smtClean="0"/>
              <a:t>Failing to consider the language’s real-life usage</a:t>
            </a:r>
          </a:p>
          <a:p>
            <a:pPr lvl="1"/>
            <a:r>
              <a:rPr lang="es-ES_tradnl" smtClean="0"/>
              <a:t>No training</a:t>
            </a:r>
          </a:p>
          <a:p>
            <a:pPr lvl="2"/>
            <a:r>
              <a:rPr lang="es-ES_tradnl" smtClean="0"/>
              <a:t>Assuming everyone understands the language like its creator</a:t>
            </a:r>
          </a:p>
          <a:p>
            <a:pPr lvl="1"/>
            <a:r>
              <a:rPr lang="es-ES_tradnl" smtClean="0"/>
              <a:t>Pre-adoption Stagnation</a:t>
            </a:r>
          </a:p>
          <a:p>
            <a:pPr lvl="2"/>
            <a:r>
              <a:rPr lang="es-ES_tradnl" smtClean="0"/>
              <a:t>Letting the language stagnate after successful adoption</a:t>
            </a:r>
          </a:p>
          <a:p>
            <a:pPr lvl="2"/>
            <a:endParaRPr lang="es-ES_tradnl" smtClean="0"/>
          </a:p>
          <a:p>
            <a:pPr lvl="1"/>
            <a:endParaRPr lang="es-ES_tradnl" smtClean="0"/>
          </a:p>
          <a:p>
            <a:pPr lvl="1"/>
            <a:endParaRPr lang="es-ES_tradnl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904" y="2690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 err="1" smtClean="0">
                <a:solidFill>
                  <a:srgbClr val="6A9CE9"/>
                </a:solidFill>
              </a:rPr>
              <a:t>Worst</a:t>
            </a:r>
            <a:r>
              <a:rPr lang="es-ES_tradnl" b="1" dirty="0" smtClean="0">
                <a:solidFill>
                  <a:srgbClr val="6A9CE9"/>
                </a:solidFill>
              </a:rPr>
              <a:t> </a:t>
            </a:r>
            <a:r>
              <a:rPr lang="es-ES_tradnl" b="1" dirty="0" err="1" smtClean="0">
                <a:solidFill>
                  <a:srgbClr val="6A9CE9"/>
                </a:solidFill>
              </a:rPr>
              <a:t>Practices</a:t>
            </a:r>
            <a:endParaRPr lang="en-US" b="1" dirty="0">
              <a:solidFill>
                <a:srgbClr val="6A9C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73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B1C3CE58-3CC9-4F2B-AF61-4E01516572B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43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B1C3CE58-3CC9-4F2B-AF61-4E01516572B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Reifying </a:t>
            </a:r>
            <a:r>
              <a:rPr lang="en-US" dirty="0" smtClean="0"/>
              <a:t>Concurrency in </a:t>
            </a:r>
            <a:r>
              <a:rPr lang="en-US" dirty="0" err="1" smtClean="0"/>
              <a:t>xDSML</a:t>
            </a:r>
            <a:r>
              <a:rPr lang="en-US" dirty="0" smtClean="0"/>
              <a:t>: Limitations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 smtClean="0">
                <a:solidFill>
                  <a:srgbClr val="FFFFFF"/>
                </a:solidFill>
                <a:cs typeface="Arial"/>
              </a:rPr>
              <a:pPr>
                <a:defRPr/>
              </a:pPr>
              <a:t>4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489654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dirty="0"/>
              <a:t>Concurrency </a:t>
            </a:r>
            <a:r>
              <a:rPr lang="en-US" dirty="0" smtClean="0"/>
              <a:t>remains </a:t>
            </a:r>
            <a:r>
              <a:rPr lang="en-US" dirty="0"/>
              <a:t>implicit and ad-</a:t>
            </a:r>
            <a:r>
              <a:rPr lang="en-US" dirty="0" smtClean="0"/>
              <a:t>hoc in language design and implementation:</a:t>
            </a:r>
          </a:p>
          <a:p>
            <a:pPr marL="1076212" lvl="2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800" dirty="0"/>
              <a:t>Design: implicitly inherited from the </a:t>
            </a:r>
            <a:r>
              <a:rPr lang="en-US" sz="1800" dirty="0" smtClean="0"/>
              <a:t>meta-language </a:t>
            </a:r>
            <a:r>
              <a:rPr lang="en-US" sz="1800" dirty="0"/>
              <a:t>used</a:t>
            </a:r>
          </a:p>
          <a:p>
            <a:pPr marL="1076212" lvl="2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800" dirty="0"/>
              <a:t>Implementation: mostly embedded in the underlying execution environment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3200" dirty="0" smtClean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lack of an explicit concurrency </a:t>
            </a:r>
            <a:r>
              <a:rPr lang="en-US" dirty="0" smtClean="0"/>
              <a:t>specification in language design prevents:</a:t>
            </a:r>
          </a:p>
          <a:p>
            <a:pPr marL="1076212" lvl="2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leveraging </a:t>
            </a:r>
            <a:r>
              <a:rPr lang="en-US" sz="1800" dirty="0"/>
              <a:t>the concurrency concern of a particular domain or platform</a:t>
            </a:r>
          </a:p>
          <a:p>
            <a:pPr marL="1076212" lvl="2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a </a:t>
            </a:r>
            <a:r>
              <a:rPr lang="en-US" sz="1800" dirty="0"/>
              <a:t>complete understanding of the behavioral semantics</a:t>
            </a:r>
          </a:p>
          <a:p>
            <a:pPr marL="1076212" lvl="2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effective </a:t>
            </a:r>
            <a:r>
              <a:rPr lang="en-US" sz="1800" dirty="0"/>
              <a:t>concurrency-aware analysis techniques</a:t>
            </a:r>
          </a:p>
          <a:p>
            <a:pPr marL="1076212" lvl="2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effective </a:t>
            </a:r>
            <a:r>
              <a:rPr lang="en-US" sz="1800" dirty="0"/>
              <a:t>techniques for producing semantic </a:t>
            </a:r>
            <a:r>
              <a:rPr lang="en-US" sz="1800" dirty="0" smtClean="0"/>
              <a:t>variants</a:t>
            </a:r>
            <a:endParaRPr lang="en-US" sz="1800" dirty="0"/>
          </a:p>
          <a:p>
            <a:pPr marL="1076212" lvl="2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analysis </a:t>
            </a:r>
            <a:r>
              <a:rPr lang="en-US" sz="1800" dirty="0"/>
              <a:t>of the deployment on </a:t>
            </a:r>
            <a:r>
              <a:rPr lang="en-US" sz="1800" dirty="0" smtClean="0"/>
              <a:t>parallel architectures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6309320"/>
            <a:ext cx="936104" cy="5486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6346891"/>
            <a:ext cx="1054594" cy="479359"/>
          </a:xfrm>
          <a:prstGeom prst="rect">
            <a:avLst/>
          </a:prstGeom>
        </p:spPr>
      </p:pic>
      <p:sp>
        <p:nvSpPr>
          <p:cNvPr id="9" name="Espace réservé du pied de page 2"/>
          <p:cNvSpPr>
            <a:spLocks noGrp="1"/>
          </p:cNvSpPr>
          <p:nvPr>
            <p:ph type="ftr" sz="quarter" idx="15"/>
          </p:nvPr>
        </p:nvSpPr>
        <p:spPr>
          <a:xfrm>
            <a:off x="1469892" y="6488113"/>
            <a:ext cx="6918532" cy="27305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FFFFFF"/>
                </a:solidFill>
              </a:rPr>
              <a:t>Reifying the concurrency concern into </a:t>
            </a:r>
            <a:r>
              <a:rPr lang="en-US" i="1" dirty="0" err="1">
                <a:solidFill>
                  <a:srgbClr val="FFFFFF"/>
                </a:solidFill>
              </a:rPr>
              <a:t>xDSML</a:t>
            </a:r>
            <a:r>
              <a:rPr lang="en-US" i="1" dirty="0">
                <a:solidFill>
                  <a:srgbClr val="FFFFFF"/>
                </a:solidFill>
              </a:rPr>
              <a:t> specifications </a:t>
            </a:r>
            <a:r>
              <a:rPr lang="en-US" dirty="0">
                <a:solidFill>
                  <a:srgbClr val="FFFFFF"/>
                </a:solidFill>
              </a:rPr>
              <a:t>– GEMOC Workshop (Mar., 2016)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Semantic Variation Points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 smtClean="0">
                <a:solidFill>
                  <a:srgbClr val="FFFFFF"/>
                </a:solidFill>
                <a:cs typeface="Arial"/>
              </a:rPr>
              <a:pPr>
                <a:defRPr/>
              </a:pPr>
              <a:t>5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pic>
        <p:nvPicPr>
          <p:cNvPr id="17" name="Image 16" descr="Capture d’écran 2012-06-15 à 11.53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07"/>
          <a:stretch/>
        </p:blipFill>
        <p:spPr>
          <a:xfrm>
            <a:off x="35496" y="3224154"/>
            <a:ext cx="9217024" cy="2076318"/>
          </a:xfrm>
          <a:prstGeom prst="rect">
            <a:avLst/>
          </a:prstGeom>
        </p:spPr>
      </p:pic>
      <p:pic>
        <p:nvPicPr>
          <p:cNvPr id="18" name="Image 17" descr="Capture d’écran 2012-06-15 à 12.0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08720"/>
            <a:ext cx="6818103" cy="1840671"/>
          </a:xfrm>
          <a:prstGeom prst="rect">
            <a:avLst/>
          </a:prstGeom>
        </p:spPr>
      </p:pic>
      <p:sp>
        <p:nvSpPr>
          <p:cNvPr id="19" name="Flèche vers la droite 18"/>
          <p:cNvSpPr/>
          <p:nvPr/>
        </p:nvSpPr>
        <p:spPr>
          <a:xfrm rot="6405206">
            <a:off x="3833297" y="2809316"/>
            <a:ext cx="858102" cy="4232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fr-FR" sz="1700">
              <a:solidFill>
                <a:srgbClr val="FFFFFF"/>
              </a:solidFill>
              <a:latin typeface="Garamond"/>
              <a:ea typeface="ＭＳ Ｐゴシック"/>
              <a:cs typeface="Arial"/>
            </a:endParaRPr>
          </a:p>
        </p:txBody>
      </p:sp>
      <p:sp>
        <p:nvSpPr>
          <p:cNvPr id="20" name="Flèche vers la droite 19"/>
          <p:cNvSpPr/>
          <p:nvPr/>
        </p:nvSpPr>
        <p:spPr>
          <a:xfrm rot="4044640">
            <a:off x="4794006" y="2795389"/>
            <a:ext cx="858102" cy="404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fr-FR" sz="1700">
              <a:solidFill>
                <a:srgbClr val="FFFFFF"/>
              </a:solidFill>
              <a:latin typeface="Garamond"/>
              <a:ea typeface="ＭＳ Ｐゴシック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7544" y="5373216"/>
            <a:ext cx="8446912" cy="5232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13" rIns="91425" bIns="45713" rtlCol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</a:rPr>
              <a:t>Florent </a:t>
            </a:r>
            <a:r>
              <a:rPr lang="fr-FR" sz="1400" dirty="0" err="1">
                <a:solidFill>
                  <a:srgbClr val="000000"/>
                </a:solidFill>
              </a:rPr>
              <a:t>Latombe</a:t>
            </a:r>
            <a:r>
              <a:rPr lang="fr-FR" sz="1400" dirty="0">
                <a:solidFill>
                  <a:srgbClr val="000000"/>
                </a:solidFill>
              </a:rPr>
              <a:t>, Xavier </a:t>
            </a:r>
            <a:r>
              <a:rPr lang="fr-FR" sz="1400" dirty="0" err="1">
                <a:solidFill>
                  <a:srgbClr val="000000"/>
                </a:solidFill>
              </a:rPr>
              <a:t>Crégut</a:t>
            </a:r>
            <a:r>
              <a:rPr lang="fr-FR" sz="1400" dirty="0">
                <a:solidFill>
                  <a:srgbClr val="000000"/>
                </a:solidFill>
              </a:rPr>
              <a:t>, Julien </a:t>
            </a:r>
            <a:r>
              <a:rPr lang="fr-FR" sz="1400" dirty="0" err="1">
                <a:solidFill>
                  <a:srgbClr val="000000"/>
                </a:solidFill>
              </a:rPr>
              <a:t>Deantoni</a:t>
            </a:r>
            <a:r>
              <a:rPr lang="fr-FR" sz="1400" dirty="0">
                <a:solidFill>
                  <a:srgbClr val="000000"/>
                </a:solidFill>
              </a:rPr>
              <a:t>, Marc </a:t>
            </a:r>
            <a:r>
              <a:rPr lang="fr-FR" sz="1400" dirty="0" err="1">
                <a:solidFill>
                  <a:srgbClr val="000000"/>
                </a:solidFill>
              </a:rPr>
              <a:t>Pantel</a:t>
            </a:r>
            <a:r>
              <a:rPr lang="fr-FR" sz="1400" dirty="0">
                <a:solidFill>
                  <a:srgbClr val="000000"/>
                </a:solidFill>
              </a:rPr>
              <a:t>, Benoit Combemale, "</a:t>
            </a:r>
            <a:r>
              <a:rPr lang="fr-FR" sz="1400" dirty="0" err="1">
                <a:solidFill>
                  <a:srgbClr val="000000"/>
                </a:solidFill>
              </a:rPr>
              <a:t>Coping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with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Semantic</a:t>
            </a:r>
            <a:r>
              <a:rPr lang="fr-FR" sz="1400" dirty="0">
                <a:solidFill>
                  <a:srgbClr val="000000"/>
                </a:solidFill>
              </a:rPr>
              <a:t> Variation Points in Domain-</a:t>
            </a:r>
            <a:r>
              <a:rPr lang="fr-FR" sz="1400" dirty="0" err="1">
                <a:solidFill>
                  <a:srgbClr val="000000"/>
                </a:solidFill>
              </a:rPr>
              <a:t>Specific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Modeling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Languages</a:t>
            </a:r>
            <a:r>
              <a:rPr lang="fr-FR" sz="1400" dirty="0">
                <a:solidFill>
                  <a:srgbClr val="000000"/>
                </a:solidFill>
              </a:rPr>
              <a:t>", In </a:t>
            </a:r>
            <a:r>
              <a:rPr lang="fr-FR" sz="1400" dirty="0" err="1" smtClean="0">
                <a:solidFill>
                  <a:srgbClr val="000000"/>
                </a:solidFill>
              </a:rPr>
              <a:t>EXE@MoDELS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00"/>
                </a:solidFill>
              </a:rPr>
              <a:t>2015.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528" y="6309320"/>
            <a:ext cx="936104" cy="5486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6346891"/>
            <a:ext cx="1054594" cy="47935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15"/>
          </p:nvPr>
        </p:nvSpPr>
        <p:spPr>
          <a:xfrm>
            <a:off x="1469892" y="6488113"/>
            <a:ext cx="6918532" cy="27305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FFFFFF"/>
                </a:solidFill>
              </a:rPr>
              <a:t>Reifying the concurrency concern into </a:t>
            </a:r>
            <a:r>
              <a:rPr lang="en-US" i="1" dirty="0" err="1">
                <a:solidFill>
                  <a:srgbClr val="FFFFFF"/>
                </a:solidFill>
              </a:rPr>
              <a:t>xDSML</a:t>
            </a:r>
            <a:r>
              <a:rPr lang="en-US" i="1" dirty="0">
                <a:solidFill>
                  <a:srgbClr val="FFFFFF"/>
                </a:solidFill>
              </a:rPr>
              <a:t> specifications </a:t>
            </a:r>
            <a:r>
              <a:rPr lang="en-US" dirty="0">
                <a:solidFill>
                  <a:srgbClr val="FFFFFF"/>
                </a:solidFill>
              </a:rPr>
              <a:t>– GEMOC Workshop (Mar., 2016)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r>
              <a:rPr lang="fr-FR" dirty="0" smtClean="0"/>
              <a:t> of the </a:t>
            </a:r>
            <a:r>
              <a:rPr lang="fr-FR" dirty="0" err="1" smtClean="0"/>
              <a:t>sequential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1301750"/>
            <a:ext cx="7632700" cy="4686300"/>
          </a:xfrm>
        </p:spPr>
      </p:pic>
    </p:spTree>
    <p:extLst>
      <p:ext uri="{BB962C8B-B14F-4D97-AF65-F5344CB8AC3E}">
        <p14:creationId xmlns:p14="http://schemas.microsoft.com/office/powerpoint/2010/main" val="40791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Concurrency</a:t>
            </a:r>
            <a:r>
              <a:rPr lang="fr-FR" dirty="0" smtClean="0"/>
              <a:t> management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2" y="1484784"/>
            <a:ext cx="8280400" cy="4145832"/>
          </a:xfrm>
        </p:spPr>
      </p:pic>
      <p:sp>
        <p:nvSpPr>
          <p:cNvPr id="7" name="Rectangle à coins arrondis 6"/>
          <p:cNvSpPr/>
          <p:nvPr/>
        </p:nvSpPr>
        <p:spPr>
          <a:xfrm>
            <a:off x="1691680" y="2780928"/>
            <a:ext cx="1872208" cy="10801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627784" y="4293096"/>
            <a:ext cx="1080120" cy="100811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979712" y="1443408"/>
            <a:ext cx="1080120" cy="100811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 smtClean="0">
                <a:solidFill>
                  <a:srgbClr val="FFFFFF"/>
                </a:solidFill>
                <a:cs typeface="Arial"/>
              </a:rPr>
              <a:pPr>
                <a:defRPr/>
              </a:pPr>
              <a:t>8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1" y="1052376"/>
            <a:ext cx="7969017" cy="488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re 3"/>
          <p:cNvSpPr>
            <a:spLocks noGrp="1"/>
          </p:cNvSpPr>
          <p:nvPr>
            <p:ph type="title"/>
          </p:nvPr>
        </p:nvSpPr>
        <p:spPr>
          <a:xfrm>
            <a:off x="457200" y="73645"/>
            <a:ext cx="8229600" cy="562521"/>
          </a:xfrm>
        </p:spPr>
        <p:txBody>
          <a:bodyPr>
            <a:noAutofit/>
          </a:bodyPr>
          <a:lstStyle/>
          <a:p>
            <a:pPr algn="ctr"/>
            <a:r>
              <a:rPr lang="fr-FR" sz="4800" dirty="0" smtClean="0">
                <a:latin typeface="Yanone Kaffeesatz Bold"/>
                <a:cs typeface="Yanone Kaffeesatz Bold"/>
              </a:rPr>
              <a:t>Activity </a:t>
            </a:r>
            <a:r>
              <a:rPr lang="fr-FR" sz="4800" dirty="0" err="1" smtClean="0">
                <a:latin typeface="Yanone Kaffeesatz Bold"/>
                <a:cs typeface="Yanone Kaffeesatz Bold"/>
              </a:rPr>
              <a:t>Diagram</a:t>
            </a:r>
            <a:r>
              <a:rPr lang="fr-FR" sz="4800" dirty="0" smtClean="0">
                <a:latin typeface="Yanone Kaffeesatz Bold"/>
                <a:cs typeface="Yanone Kaffeesatz Bold"/>
              </a:rPr>
              <a:t> Debugger</a:t>
            </a:r>
            <a:endParaRPr lang="fr-FR" sz="4800" dirty="0">
              <a:latin typeface="Yanone Kaffeesatz Bold"/>
              <a:cs typeface="Yanone Kaffeesatz Bold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9964" y="5939988"/>
            <a:ext cx="494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cs typeface="Arial"/>
              </a:rPr>
              <a:t>https://</a:t>
            </a:r>
            <a:r>
              <a:rPr lang="fr-FR" b="1" dirty="0" err="1">
                <a:solidFill>
                  <a:srgbClr val="000000"/>
                </a:solidFill>
                <a:cs typeface="Arial"/>
              </a:rPr>
              <a:t>github.com</a:t>
            </a:r>
            <a:r>
              <a:rPr lang="fr-FR" b="1" dirty="0">
                <a:solidFill>
                  <a:srgbClr val="000000"/>
                </a:solidFill>
                <a:cs typeface="Arial"/>
              </a:rPr>
              <a:t>/</a:t>
            </a:r>
            <a:r>
              <a:rPr lang="fr-FR" b="1" dirty="0" err="1">
                <a:solidFill>
                  <a:srgbClr val="000000"/>
                </a:solidFill>
                <a:cs typeface="Arial"/>
              </a:rPr>
              <a:t>gemoc</a:t>
            </a:r>
            <a:r>
              <a:rPr lang="fr-FR" b="1" dirty="0">
                <a:solidFill>
                  <a:srgbClr val="000000"/>
                </a:solidFill>
                <a:cs typeface="Arial"/>
              </a:rPr>
              <a:t>/</a:t>
            </a:r>
            <a:r>
              <a:rPr lang="fr-FR" b="1" dirty="0" err="1">
                <a:solidFill>
                  <a:srgbClr val="000000"/>
                </a:solidFill>
                <a:cs typeface="Arial"/>
              </a:rPr>
              <a:t>activitydiagram</a:t>
            </a:r>
            <a:endParaRPr lang="fr-FR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3" name="Image 2" descr="Snip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543056"/>
            <a:ext cx="2592288" cy="2153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23528" y="6309320"/>
            <a:ext cx="936104" cy="5486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6346891"/>
            <a:ext cx="1054594" cy="479359"/>
          </a:xfrm>
          <a:prstGeom prst="rect">
            <a:avLst/>
          </a:prstGeom>
        </p:spPr>
      </p:pic>
      <p:sp>
        <p:nvSpPr>
          <p:cNvPr id="13" name="Espace réservé du pied de page 2"/>
          <p:cNvSpPr>
            <a:spLocks noGrp="1"/>
          </p:cNvSpPr>
          <p:nvPr>
            <p:ph type="ftr" sz="quarter" idx="15"/>
          </p:nvPr>
        </p:nvSpPr>
        <p:spPr>
          <a:xfrm>
            <a:off x="1469892" y="6488113"/>
            <a:ext cx="6918532" cy="27305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FFFFFF"/>
                </a:solidFill>
              </a:rPr>
              <a:t>Reifying the concurrency concern into </a:t>
            </a:r>
            <a:r>
              <a:rPr lang="en-US" i="1" dirty="0" err="1">
                <a:solidFill>
                  <a:srgbClr val="FFFFFF"/>
                </a:solidFill>
              </a:rPr>
              <a:t>xDSML</a:t>
            </a:r>
            <a:r>
              <a:rPr lang="en-US" i="1" dirty="0">
                <a:solidFill>
                  <a:srgbClr val="FFFFFF"/>
                </a:solidFill>
              </a:rPr>
              <a:t> specifications </a:t>
            </a:r>
            <a:r>
              <a:rPr lang="en-US" dirty="0">
                <a:solidFill>
                  <a:srgbClr val="FFFFFF"/>
                </a:solidFill>
              </a:rPr>
              <a:t>– GEMOC Workshop (Mar., 2016)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Model coordination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GEMOC modeling crash course -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Once the </a:t>
            </a:r>
            <a:r>
              <a:rPr lang="fr-FR" dirty="0" err="1" smtClean="0"/>
              <a:t>event</a:t>
            </a:r>
            <a:r>
              <a:rPr lang="fr-FR" dirty="0" smtClean="0"/>
              <a:t> notion has been </a:t>
            </a:r>
            <a:r>
              <a:rPr lang="fr-FR" dirty="0" err="1" smtClean="0"/>
              <a:t>reified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possible to </a:t>
            </a:r>
            <a:r>
              <a:rPr lang="fr-FR" dirty="0" err="1" smtClean="0"/>
              <a:t>reason</a:t>
            </a:r>
            <a:r>
              <a:rPr lang="fr-FR" dirty="0" smtClean="0"/>
              <a:t> about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Ie</a:t>
            </a:r>
            <a:r>
              <a:rPr lang="fr-FR" dirty="0" smtClean="0"/>
              <a:t>.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at the </a:t>
            </a:r>
            <a:r>
              <a:rPr lang="fr-FR" dirty="0" err="1" smtClean="0"/>
              <a:t>same</a:t>
            </a:r>
            <a:r>
              <a:rPr lang="fr-FR" dirty="0" smtClean="0"/>
              <a:t> time and </a:t>
            </a:r>
            <a:r>
              <a:rPr lang="fr-FR" dirty="0" err="1" smtClean="0"/>
              <a:t>coordinate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225273"/>
      </p:ext>
    </p:extLst>
  </p:cSld>
  <p:clrMapOvr>
    <a:masterClrMapping/>
  </p:clrMapOvr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585663</TotalTime>
  <Words>661</Words>
  <Application>Microsoft Office PowerPoint</Application>
  <PresentationFormat>Affichage à l'écran (4:3)</PresentationFormat>
  <Paragraphs>113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15</vt:i4>
      </vt:variant>
      <vt:variant>
        <vt:lpstr>Titres des diapositives</vt:lpstr>
      </vt:variant>
      <vt:variant>
        <vt:i4>17</vt:i4>
      </vt:variant>
    </vt:vector>
  </HeadingPairs>
  <TitlesOfParts>
    <vt:vector size="40" baseType="lpstr">
      <vt:lpstr>MS PGothic</vt:lpstr>
      <vt:lpstr>Arial</vt:lpstr>
      <vt:lpstr>Calibri</vt:lpstr>
      <vt:lpstr>Comic Sans MS</vt:lpstr>
      <vt:lpstr>Garamond</vt:lpstr>
      <vt:lpstr>Gill Sans</vt:lpstr>
      <vt:lpstr>Yanone Kaffeesatz Bold</vt:lpstr>
      <vt:lpstr>ヒラギノ角ゴ ProN W3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Présentation PowerPoint</vt:lpstr>
      <vt:lpstr>Présentation PowerPoint</vt:lpstr>
      <vt:lpstr>Présentation PowerPoint</vt:lpstr>
      <vt:lpstr>Reifying Concurrency in xDSML: Limitations</vt:lpstr>
      <vt:lpstr>Coping with Semantic Variation Points</vt:lpstr>
      <vt:lpstr>Summary of the sequential approach</vt:lpstr>
      <vt:lpstr>Concurrency management</vt:lpstr>
      <vt:lpstr>Activity Diagram Debugger</vt:lpstr>
      <vt:lpstr>Model coordination</vt:lpstr>
      <vt:lpstr>Présentation PowerPoint</vt:lpstr>
      <vt:lpstr>Présentation PowerPoint</vt:lpstr>
      <vt:lpstr>Worst practices</vt:lpstr>
      <vt:lpstr>Worst practices</vt:lpstr>
      <vt:lpstr>Worst practices</vt:lpstr>
      <vt:lpstr>Worst practices</vt:lpstr>
      <vt:lpstr>Worst practices</vt:lpstr>
      <vt:lpstr>Worst practices</vt:lpstr>
    </vt:vector>
  </TitlesOfParts>
  <Manager/>
  <Company>INRIA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Didier Vojtisek</cp:lastModifiedBy>
  <cp:revision>2549</cp:revision>
  <cp:lastPrinted>2016-03-17T10:26:00Z</cp:lastPrinted>
  <dcterms:created xsi:type="dcterms:W3CDTF">2014-09-08T10:04:47Z</dcterms:created>
  <dcterms:modified xsi:type="dcterms:W3CDTF">2017-02-28T09:12:18Z</dcterms:modified>
  <cp:category/>
</cp:coreProperties>
</file>