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6" r:id="rId10"/>
    <p:sldId id="267" r:id="rId11"/>
    <p:sldId id="268" r:id="rId12"/>
    <p:sldId id="286" r:id="rId13"/>
    <p:sldId id="284" r:id="rId14"/>
    <p:sldId id="288" r:id="rId15"/>
    <p:sldId id="289" r:id="rId16"/>
    <p:sldId id="290" r:id="rId17"/>
    <p:sldId id="291" r:id="rId18"/>
    <p:sldId id="292" r:id="rId19"/>
    <p:sldId id="293" r:id="rId20"/>
    <p:sldId id="295" r:id="rId21"/>
    <p:sldId id="296" r:id="rId22"/>
    <p:sldId id="294" r:id="rId23"/>
    <p:sldId id="269" r:id="rId24"/>
    <p:sldId id="270" r:id="rId25"/>
    <p:sldId id="271" r:id="rId26"/>
    <p:sldId id="272" r:id="rId27"/>
    <p:sldId id="273" r:id="rId28"/>
    <p:sldId id="274" r:id="rId29"/>
    <p:sldId id="275" r:id="rId30"/>
    <p:sldId id="276" r:id="rId31"/>
    <p:sldId id="265" r:id="rId32"/>
    <p:sldId id="277" r:id="rId33"/>
    <p:sldId id="278" r:id="rId34"/>
    <p:sldId id="279" r:id="rId35"/>
    <p:sldId id="280" r:id="rId36"/>
    <p:sldId id="281" r:id="rId37"/>
    <p:sldId id="282" r:id="rId38"/>
    <p:sldId id="28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D659-4178-294B-67C0-B9CA7C81F6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0538B7-76AB-9800-C58C-F5BC5176AB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F3E8B1-1A3A-7589-B312-B763022CBA7D}"/>
              </a:ext>
            </a:extLst>
          </p:cNvPr>
          <p:cNvSpPr>
            <a:spLocks noGrp="1"/>
          </p:cNvSpPr>
          <p:nvPr>
            <p:ph type="dt" sz="half" idx="10"/>
          </p:nvPr>
        </p:nvSpPr>
        <p:spPr/>
        <p:txBody>
          <a:bodyPr/>
          <a:lstStyle/>
          <a:p>
            <a:fld id="{D36CF89C-3364-42B6-B791-F854E46D05AA}" type="datetimeFigureOut">
              <a:rPr lang="en-US" smtClean="0"/>
              <a:t>6/7/2022</a:t>
            </a:fld>
            <a:endParaRPr lang="en-US"/>
          </a:p>
        </p:txBody>
      </p:sp>
      <p:sp>
        <p:nvSpPr>
          <p:cNvPr id="5" name="Footer Placeholder 4">
            <a:extLst>
              <a:ext uri="{FF2B5EF4-FFF2-40B4-BE49-F238E27FC236}">
                <a16:creationId xmlns:a16="http://schemas.microsoft.com/office/drawing/2014/main" id="{E6CC020B-CB45-30FD-5303-037C46CE9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0F043-8203-C8A6-D7F2-A6C25D56456D}"/>
              </a:ext>
            </a:extLst>
          </p:cNvPr>
          <p:cNvSpPr>
            <a:spLocks noGrp="1"/>
          </p:cNvSpPr>
          <p:nvPr>
            <p:ph type="sldNum" sz="quarter" idx="12"/>
          </p:nvPr>
        </p:nvSpPr>
        <p:spPr/>
        <p:txBody>
          <a:bodyPr/>
          <a:lstStyle/>
          <a:p>
            <a:fld id="{05AC5D6F-BB8C-4DCC-9DCF-51272045A47F}" type="slidenum">
              <a:rPr lang="en-US" smtClean="0"/>
              <a:t>‹#›</a:t>
            </a:fld>
            <a:endParaRPr lang="en-US"/>
          </a:p>
        </p:txBody>
      </p:sp>
    </p:spTree>
    <p:extLst>
      <p:ext uri="{BB962C8B-B14F-4D97-AF65-F5344CB8AC3E}">
        <p14:creationId xmlns:p14="http://schemas.microsoft.com/office/powerpoint/2010/main" val="1108511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D94AD-F440-3ED5-A6C1-E410766945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3ABA34-7FA0-948B-D5FD-DBCD0798D3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C77AE-FE1F-A4AE-991F-231E0C1C27E0}"/>
              </a:ext>
            </a:extLst>
          </p:cNvPr>
          <p:cNvSpPr>
            <a:spLocks noGrp="1"/>
          </p:cNvSpPr>
          <p:nvPr>
            <p:ph type="dt" sz="half" idx="10"/>
          </p:nvPr>
        </p:nvSpPr>
        <p:spPr/>
        <p:txBody>
          <a:bodyPr/>
          <a:lstStyle/>
          <a:p>
            <a:fld id="{D36CF89C-3364-42B6-B791-F854E46D05AA}" type="datetimeFigureOut">
              <a:rPr lang="en-US" smtClean="0"/>
              <a:t>6/7/2022</a:t>
            </a:fld>
            <a:endParaRPr lang="en-US"/>
          </a:p>
        </p:txBody>
      </p:sp>
      <p:sp>
        <p:nvSpPr>
          <p:cNvPr id="5" name="Footer Placeholder 4">
            <a:extLst>
              <a:ext uri="{FF2B5EF4-FFF2-40B4-BE49-F238E27FC236}">
                <a16:creationId xmlns:a16="http://schemas.microsoft.com/office/drawing/2014/main" id="{CA26F670-811A-1E0E-70B8-7768021A7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411B7-F977-26C0-E0A6-839345F6087E}"/>
              </a:ext>
            </a:extLst>
          </p:cNvPr>
          <p:cNvSpPr>
            <a:spLocks noGrp="1"/>
          </p:cNvSpPr>
          <p:nvPr>
            <p:ph type="sldNum" sz="quarter" idx="12"/>
          </p:nvPr>
        </p:nvSpPr>
        <p:spPr/>
        <p:txBody>
          <a:bodyPr/>
          <a:lstStyle/>
          <a:p>
            <a:fld id="{05AC5D6F-BB8C-4DCC-9DCF-51272045A47F}" type="slidenum">
              <a:rPr lang="en-US" smtClean="0"/>
              <a:t>‹#›</a:t>
            </a:fld>
            <a:endParaRPr lang="en-US"/>
          </a:p>
        </p:txBody>
      </p:sp>
    </p:spTree>
    <p:extLst>
      <p:ext uri="{BB962C8B-B14F-4D97-AF65-F5344CB8AC3E}">
        <p14:creationId xmlns:p14="http://schemas.microsoft.com/office/powerpoint/2010/main" val="429206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B0CD7D-30A0-A643-6463-B72AB344FC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D99BDB-5331-C690-E3C9-1DEF286FB2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D00CA3-A0F8-C5F0-6EED-95D98F35FF50}"/>
              </a:ext>
            </a:extLst>
          </p:cNvPr>
          <p:cNvSpPr>
            <a:spLocks noGrp="1"/>
          </p:cNvSpPr>
          <p:nvPr>
            <p:ph type="dt" sz="half" idx="10"/>
          </p:nvPr>
        </p:nvSpPr>
        <p:spPr/>
        <p:txBody>
          <a:bodyPr/>
          <a:lstStyle/>
          <a:p>
            <a:fld id="{D36CF89C-3364-42B6-B791-F854E46D05AA}" type="datetimeFigureOut">
              <a:rPr lang="en-US" smtClean="0"/>
              <a:t>6/7/2022</a:t>
            </a:fld>
            <a:endParaRPr lang="en-US"/>
          </a:p>
        </p:txBody>
      </p:sp>
      <p:sp>
        <p:nvSpPr>
          <p:cNvPr id="5" name="Footer Placeholder 4">
            <a:extLst>
              <a:ext uri="{FF2B5EF4-FFF2-40B4-BE49-F238E27FC236}">
                <a16:creationId xmlns:a16="http://schemas.microsoft.com/office/drawing/2014/main" id="{29165EF9-8CBB-F070-3BE5-40636D4E8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078E8-6172-3630-9F84-1E5FA6015974}"/>
              </a:ext>
            </a:extLst>
          </p:cNvPr>
          <p:cNvSpPr>
            <a:spLocks noGrp="1"/>
          </p:cNvSpPr>
          <p:nvPr>
            <p:ph type="sldNum" sz="quarter" idx="12"/>
          </p:nvPr>
        </p:nvSpPr>
        <p:spPr/>
        <p:txBody>
          <a:bodyPr/>
          <a:lstStyle/>
          <a:p>
            <a:fld id="{05AC5D6F-BB8C-4DCC-9DCF-51272045A47F}" type="slidenum">
              <a:rPr lang="en-US" smtClean="0"/>
              <a:t>‹#›</a:t>
            </a:fld>
            <a:endParaRPr lang="en-US"/>
          </a:p>
        </p:txBody>
      </p:sp>
    </p:spTree>
    <p:extLst>
      <p:ext uri="{BB962C8B-B14F-4D97-AF65-F5344CB8AC3E}">
        <p14:creationId xmlns:p14="http://schemas.microsoft.com/office/powerpoint/2010/main" val="4004417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8863F-EB14-D1CD-6422-527E2E8C5F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4047E2-93BB-8CF0-104C-507407408D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00DBB-3365-559D-E82E-15C2F28101E2}"/>
              </a:ext>
            </a:extLst>
          </p:cNvPr>
          <p:cNvSpPr>
            <a:spLocks noGrp="1"/>
          </p:cNvSpPr>
          <p:nvPr>
            <p:ph type="dt" sz="half" idx="10"/>
          </p:nvPr>
        </p:nvSpPr>
        <p:spPr/>
        <p:txBody>
          <a:bodyPr/>
          <a:lstStyle/>
          <a:p>
            <a:fld id="{D36CF89C-3364-42B6-B791-F854E46D05AA}" type="datetimeFigureOut">
              <a:rPr lang="en-US" smtClean="0"/>
              <a:t>6/7/2022</a:t>
            </a:fld>
            <a:endParaRPr lang="en-US"/>
          </a:p>
        </p:txBody>
      </p:sp>
      <p:sp>
        <p:nvSpPr>
          <p:cNvPr id="5" name="Footer Placeholder 4">
            <a:extLst>
              <a:ext uri="{FF2B5EF4-FFF2-40B4-BE49-F238E27FC236}">
                <a16:creationId xmlns:a16="http://schemas.microsoft.com/office/drawing/2014/main" id="{47186ADD-82B9-8DA8-0840-11F4154CF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8E305-3078-6C85-29A2-FC11130F1B34}"/>
              </a:ext>
            </a:extLst>
          </p:cNvPr>
          <p:cNvSpPr>
            <a:spLocks noGrp="1"/>
          </p:cNvSpPr>
          <p:nvPr>
            <p:ph type="sldNum" sz="quarter" idx="12"/>
          </p:nvPr>
        </p:nvSpPr>
        <p:spPr/>
        <p:txBody>
          <a:bodyPr/>
          <a:lstStyle/>
          <a:p>
            <a:fld id="{05AC5D6F-BB8C-4DCC-9DCF-51272045A47F}" type="slidenum">
              <a:rPr lang="en-US" smtClean="0"/>
              <a:t>‹#›</a:t>
            </a:fld>
            <a:endParaRPr lang="en-US"/>
          </a:p>
        </p:txBody>
      </p:sp>
    </p:spTree>
    <p:extLst>
      <p:ext uri="{BB962C8B-B14F-4D97-AF65-F5344CB8AC3E}">
        <p14:creationId xmlns:p14="http://schemas.microsoft.com/office/powerpoint/2010/main" val="4272088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D409A-548E-D148-CFB0-801E0495B3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FE2E43-8A8A-6C39-91ED-58E4DA3FBB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45B6CF-D70A-CE32-1D97-85F27C82F3F5}"/>
              </a:ext>
            </a:extLst>
          </p:cNvPr>
          <p:cNvSpPr>
            <a:spLocks noGrp="1"/>
          </p:cNvSpPr>
          <p:nvPr>
            <p:ph type="dt" sz="half" idx="10"/>
          </p:nvPr>
        </p:nvSpPr>
        <p:spPr/>
        <p:txBody>
          <a:bodyPr/>
          <a:lstStyle/>
          <a:p>
            <a:fld id="{D36CF89C-3364-42B6-B791-F854E46D05AA}" type="datetimeFigureOut">
              <a:rPr lang="en-US" smtClean="0"/>
              <a:t>6/7/2022</a:t>
            </a:fld>
            <a:endParaRPr lang="en-US"/>
          </a:p>
        </p:txBody>
      </p:sp>
      <p:sp>
        <p:nvSpPr>
          <p:cNvPr id="5" name="Footer Placeholder 4">
            <a:extLst>
              <a:ext uri="{FF2B5EF4-FFF2-40B4-BE49-F238E27FC236}">
                <a16:creationId xmlns:a16="http://schemas.microsoft.com/office/drawing/2014/main" id="{A3528D64-A21B-F36F-B0E5-5E040B331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7BA06-3A9C-D440-8B18-A51F76C4FE78}"/>
              </a:ext>
            </a:extLst>
          </p:cNvPr>
          <p:cNvSpPr>
            <a:spLocks noGrp="1"/>
          </p:cNvSpPr>
          <p:nvPr>
            <p:ph type="sldNum" sz="quarter" idx="12"/>
          </p:nvPr>
        </p:nvSpPr>
        <p:spPr/>
        <p:txBody>
          <a:bodyPr/>
          <a:lstStyle/>
          <a:p>
            <a:fld id="{05AC5D6F-BB8C-4DCC-9DCF-51272045A47F}" type="slidenum">
              <a:rPr lang="en-US" smtClean="0"/>
              <a:t>‹#›</a:t>
            </a:fld>
            <a:endParaRPr lang="en-US"/>
          </a:p>
        </p:txBody>
      </p:sp>
    </p:spTree>
    <p:extLst>
      <p:ext uri="{BB962C8B-B14F-4D97-AF65-F5344CB8AC3E}">
        <p14:creationId xmlns:p14="http://schemas.microsoft.com/office/powerpoint/2010/main" val="380702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BB-AA41-7A9C-B96C-A32D9464EF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7CCF38-CF71-79A6-2073-ACFBE5491C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A83496-E8AF-1C21-1172-F7A3D46906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AB42B8-7F90-84CF-BB61-B0EAF34327C6}"/>
              </a:ext>
            </a:extLst>
          </p:cNvPr>
          <p:cNvSpPr>
            <a:spLocks noGrp="1"/>
          </p:cNvSpPr>
          <p:nvPr>
            <p:ph type="dt" sz="half" idx="10"/>
          </p:nvPr>
        </p:nvSpPr>
        <p:spPr/>
        <p:txBody>
          <a:bodyPr/>
          <a:lstStyle/>
          <a:p>
            <a:fld id="{D36CF89C-3364-42B6-B791-F854E46D05AA}" type="datetimeFigureOut">
              <a:rPr lang="en-US" smtClean="0"/>
              <a:t>6/7/2022</a:t>
            </a:fld>
            <a:endParaRPr lang="en-US"/>
          </a:p>
        </p:txBody>
      </p:sp>
      <p:sp>
        <p:nvSpPr>
          <p:cNvPr id="6" name="Footer Placeholder 5">
            <a:extLst>
              <a:ext uri="{FF2B5EF4-FFF2-40B4-BE49-F238E27FC236}">
                <a16:creationId xmlns:a16="http://schemas.microsoft.com/office/drawing/2014/main" id="{1EAAD292-8C5D-DD8C-2A2E-0CCD434EC0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9C0848-3C90-414E-37D9-541622884ADA}"/>
              </a:ext>
            </a:extLst>
          </p:cNvPr>
          <p:cNvSpPr>
            <a:spLocks noGrp="1"/>
          </p:cNvSpPr>
          <p:nvPr>
            <p:ph type="sldNum" sz="quarter" idx="12"/>
          </p:nvPr>
        </p:nvSpPr>
        <p:spPr/>
        <p:txBody>
          <a:bodyPr/>
          <a:lstStyle/>
          <a:p>
            <a:fld id="{05AC5D6F-BB8C-4DCC-9DCF-51272045A47F}" type="slidenum">
              <a:rPr lang="en-US" smtClean="0"/>
              <a:t>‹#›</a:t>
            </a:fld>
            <a:endParaRPr lang="en-US"/>
          </a:p>
        </p:txBody>
      </p:sp>
    </p:spTree>
    <p:extLst>
      <p:ext uri="{BB962C8B-B14F-4D97-AF65-F5344CB8AC3E}">
        <p14:creationId xmlns:p14="http://schemas.microsoft.com/office/powerpoint/2010/main" val="2851230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0BF1C-82DD-35C6-6C3C-05677D54D5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207385-FB72-29DD-5DC9-E1B0F7E2E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0402AE-18B8-A647-208D-831760804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55EB9B-AE19-4025-3D5E-21F1914022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D06674-17E9-946C-6E49-AE274A5174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B437EA-666C-067A-CCB8-24076D12DF33}"/>
              </a:ext>
            </a:extLst>
          </p:cNvPr>
          <p:cNvSpPr>
            <a:spLocks noGrp="1"/>
          </p:cNvSpPr>
          <p:nvPr>
            <p:ph type="dt" sz="half" idx="10"/>
          </p:nvPr>
        </p:nvSpPr>
        <p:spPr/>
        <p:txBody>
          <a:bodyPr/>
          <a:lstStyle/>
          <a:p>
            <a:fld id="{D36CF89C-3364-42B6-B791-F854E46D05AA}" type="datetimeFigureOut">
              <a:rPr lang="en-US" smtClean="0"/>
              <a:t>6/7/2022</a:t>
            </a:fld>
            <a:endParaRPr lang="en-US"/>
          </a:p>
        </p:txBody>
      </p:sp>
      <p:sp>
        <p:nvSpPr>
          <p:cNvPr id="8" name="Footer Placeholder 7">
            <a:extLst>
              <a:ext uri="{FF2B5EF4-FFF2-40B4-BE49-F238E27FC236}">
                <a16:creationId xmlns:a16="http://schemas.microsoft.com/office/drawing/2014/main" id="{D28D5089-F9BC-3272-D79C-FFBBA7516D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00A6FC-FC1C-0057-2ECC-5DD831ECADAC}"/>
              </a:ext>
            </a:extLst>
          </p:cNvPr>
          <p:cNvSpPr>
            <a:spLocks noGrp="1"/>
          </p:cNvSpPr>
          <p:nvPr>
            <p:ph type="sldNum" sz="quarter" idx="12"/>
          </p:nvPr>
        </p:nvSpPr>
        <p:spPr/>
        <p:txBody>
          <a:bodyPr/>
          <a:lstStyle/>
          <a:p>
            <a:fld id="{05AC5D6F-BB8C-4DCC-9DCF-51272045A47F}" type="slidenum">
              <a:rPr lang="en-US" smtClean="0"/>
              <a:t>‹#›</a:t>
            </a:fld>
            <a:endParaRPr lang="en-US"/>
          </a:p>
        </p:txBody>
      </p:sp>
    </p:spTree>
    <p:extLst>
      <p:ext uri="{BB962C8B-B14F-4D97-AF65-F5344CB8AC3E}">
        <p14:creationId xmlns:p14="http://schemas.microsoft.com/office/powerpoint/2010/main" val="327671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9AF7-9EC0-C889-0167-A987E8D8AC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29A318-92DE-AFD2-FA7C-AFBAF3422654}"/>
              </a:ext>
            </a:extLst>
          </p:cNvPr>
          <p:cNvSpPr>
            <a:spLocks noGrp="1"/>
          </p:cNvSpPr>
          <p:nvPr>
            <p:ph type="dt" sz="half" idx="10"/>
          </p:nvPr>
        </p:nvSpPr>
        <p:spPr/>
        <p:txBody>
          <a:bodyPr/>
          <a:lstStyle/>
          <a:p>
            <a:fld id="{D36CF89C-3364-42B6-B791-F854E46D05AA}" type="datetimeFigureOut">
              <a:rPr lang="en-US" smtClean="0"/>
              <a:t>6/7/2022</a:t>
            </a:fld>
            <a:endParaRPr lang="en-US"/>
          </a:p>
        </p:txBody>
      </p:sp>
      <p:sp>
        <p:nvSpPr>
          <p:cNvPr id="4" name="Footer Placeholder 3">
            <a:extLst>
              <a:ext uri="{FF2B5EF4-FFF2-40B4-BE49-F238E27FC236}">
                <a16:creationId xmlns:a16="http://schemas.microsoft.com/office/drawing/2014/main" id="{972D8BCC-5E87-574D-52E0-4A138EC280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8E0108-6C44-6E40-6E6F-E057341DBD61}"/>
              </a:ext>
            </a:extLst>
          </p:cNvPr>
          <p:cNvSpPr>
            <a:spLocks noGrp="1"/>
          </p:cNvSpPr>
          <p:nvPr>
            <p:ph type="sldNum" sz="quarter" idx="12"/>
          </p:nvPr>
        </p:nvSpPr>
        <p:spPr/>
        <p:txBody>
          <a:bodyPr/>
          <a:lstStyle/>
          <a:p>
            <a:fld id="{05AC5D6F-BB8C-4DCC-9DCF-51272045A47F}" type="slidenum">
              <a:rPr lang="en-US" smtClean="0"/>
              <a:t>‹#›</a:t>
            </a:fld>
            <a:endParaRPr lang="en-US"/>
          </a:p>
        </p:txBody>
      </p:sp>
    </p:spTree>
    <p:extLst>
      <p:ext uri="{BB962C8B-B14F-4D97-AF65-F5344CB8AC3E}">
        <p14:creationId xmlns:p14="http://schemas.microsoft.com/office/powerpoint/2010/main" val="147128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C59466-FE61-480F-758B-D36BC9A89D15}"/>
              </a:ext>
            </a:extLst>
          </p:cNvPr>
          <p:cNvSpPr>
            <a:spLocks noGrp="1"/>
          </p:cNvSpPr>
          <p:nvPr>
            <p:ph type="dt" sz="half" idx="10"/>
          </p:nvPr>
        </p:nvSpPr>
        <p:spPr/>
        <p:txBody>
          <a:bodyPr/>
          <a:lstStyle/>
          <a:p>
            <a:fld id="{D36CF89C-3364-42B6-B791-F854E46D05AA}" type="datetimeFigureOut">
              <a:rPr lang="en-US" smtClean="0"/>
              <a:t>6/7/2022</a:t>
            </a:fld>
            <a:endParaRPr lang="en-US"/>
          </a:p>
        </p:txBody>
      </p:sp>
      <p:sp>
        <p:nvSpPr>
          <p:cNvPr id="3" name="Footer Placeholder 2">
            <a:extLst>
              <a:ext uri="{FF2B5EF4-FFF2-40B4-BE49-F238E27FC236}">
                <a16:creationId xmlns:a16="http://schemas.microsoft.com/office/drawing/2014/main" id="{DC03230E-A9E0-A1EE-0164-3A6CE15F63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524340-F785-8164-052C-13027A401033}"/>
              </a:ext>
            </a:extLst>
          </p:cNvPr>
          <p:cNvSpPr>
            <a:spLocks noGrp="1"/>
          </p:cNvSpPr>
          <p:nvPr>
            <p:ph type="sldNum" sz="quarter" idx="12"/>
          </p:nvPr>
        </p:nvSpPr>
        <p:spPr/>
        <p:txBody>
          <a:bodyPr/>
          <a:lstStyle/>
          <a:p>
            <a:fld id="{05AC5D6F-BB8C-4DCC-9DCF-51272045A47F}" type="slidenum">
              <a:rPr lang="en-US" smtClean="0"/>
              <a:t>‹#›</a:t>
            </a:fld>
            <a:endParaRPr lang="en-US"/>
          </a:p>
        </p:txBody>
      </p:sp>
    </p:spTree>
    <p:extLst>
      <p:ext uri="{BB962C8B-B14F-4D97-AF65-F5344CB8AC3E}">
        <p14:creationId xmlns:p14="http://schemas.microsoft.com/office/powerpoint/2010/main" val="346225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2376-A522-74FA-459C-6BC0618F2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B8784F-AC74-73ED-CDB2-6B972EAF5B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A11084-2DA8-0201-FC9A-D0A1BDCB5B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8E9C5F-AB3A-DE35-8147-CD9A7532369B}"/>
              </a:ext>
            </a:extLst>
          </p:cNvPr>
          <p:cNvSpPr>
            <a:spLocks noGrp="1"/>
          </p:cNvSpPr>
          <p:nvPr>
            <p:ph type="dt" sz="half" idx="10"/>
          </p:nvPr>
        </p:nvSpPr>
        <p:spPr/>
        <p:txBody>
          <a:bodyPr/>
          <a:lstStyle/>
          <a:p>
            <a:fld id="{D36CF89C-3364-42B6-B791-F854E46D05AA}" type="datetimeFigureOut">
              <a:rPr lang="en-US" smtClean="0"/>
              <a:t>6/7/2022</a:t>
            </a:fld>
            <a:endParaRPr lang="en-US"/>
          </a:p>
        </p:txBody>
      </p:sp>
      <p:sp>
        <p:nvSpPr>
          <p:cNvPr id="6" name="Footer Placeholder 5">
            <a:extLst>
              <a:ext uri="{FF2B5EF4-FFF2-40B4-BE49-F238E27FC236}">
                <a16:creationId xmlns:a16="http://schemas.microsoft.com/office/drawing/2014/main" id="{3C73AE2A-9AE9-C4F6-55D3-15BB1634D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235805-5119-65E2-98F0-2748E54B40DA}"/>
              </a:ext>
            </a:extLst>
          </p:cNvPr>
          <p:cNvSpPr>
            <a:spLocks noGrp="1"/>
          </p:cNvSpPr>
          <p:nvPr>
            <p:ph type="sldNum" sz="quarter" idx="12"/>
          </p:nvPr>
        </p:nvSpPr>
        <p:spPr/>
        <p:txBody>
          <a:bodyPr/>
          <a:lstStyle/>
          <a:p>
            <a:fld id="{05AC5D6F-BB8C-4DCC-9DCF-51272045A47F}" type="slidenum">
              <a:rPr lang="en-US" smtClean="0"/>
              <a:t>‹#›</a:t>
            </a:fld>
            <a:endParaRPr lang="en-US"/>
          </a:p>
        </p:txBody>
      </p:sp>
    </p:spTree>
    <p:extLst>
      <p:ext uri="{BB962C8B-B14F-4D97-AF65-F5344CB8AC3E}">
        <p14:creationId xmlns:p14="http://schemas.microsoft.com/office/powerpoint/2010/main" val="3185173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A6278-897C-2359-387C-7296D0CE8C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87B811-70A1-16B5-2EC6-2B79D018C5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D988A2-A285-3B83-EB2E-65EC6C28B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53AF66-5C72-AD4F-BAE5-35C78A0FD165}"/>
              </a:ext>
            </a:extLst>
          </p:cNvPr>
          <p:cNvSpPr>
            <a:spLocks noGrp="1"/>
          </p:cNvSpPr>
          <p:nvPr>
            <p:ph type="dt" sz="half" idx="10"/>
          </p:nvPr>
        </p:nvSpPr>
        <p:spPr/>
        <p:txBody>
          <a:bodyPr/>
          <a:lstStyle/>
          <a:p>
            <a:fld id="{D36CF89C-3364-42B6-B791-F854E46D05AA}" type="datetimeFigureOut">
              <a:rPr lang="en-US" smtClean="0"/>
              <a:t>6/7/2022</a:t>
            </a:fld>
            <a:endParaRPr lang="en-US"/>
          </a:p>
        </p:txBody>
      </p:sp>
      <p:sp>
        <p:nvSpPr>
          <p:cNvPr id="6" name="Footer Placeholder 5">
            <a:extLst>
              <a:ext uri="{FF2B5EF4-FFF2-40B4-BE49-F238E27FC236}">
                <a16:creationId xmlns:a16="http://schemas.microsoft.com/office/drawing/2014/main" id="{38AFCD48-F6A2-2267-C144-CB1AA6280A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65C4E4-C5D0-E6AD-00BA-7974FA4E1DF9}"/>
              </a:ext>
            </a:extLst>
          </p:cNvPr>
          <p:cNvSpPr>
            <a:spLocks noGrp="1"/>
          </p:cNvSpPr>
          <p:nvPr>
            <p:ph type="sldNum" sz="quarter" idx="12"/>
          </p:nvPr>
        </p:nvSpPr>
        <p:spPr/>
        <p:txBody>
          <a:bodyPr/>
          <a:lstStyle/>
          <a:p>
            <a:fld id="{05AC5D6F-BB8C-4DCC-9DCF-51272045A47F}" type="slidenum">
              <a:rPr lang="en-US" smtClean="0"/>
              <a:t>‹#›</a:t>
            </a:fld>
            <a:endParaRPr lang="en-US"/>
          </a:p>
        </p:txBody>
      </p:sp>
    </p:spTree>
    <p:extLst>
      <p:ext uri="{BB962C8B-B14F-4D97-AF65-F5344CB8AC3E}">
        <p14:creationId xmlns:p14="http://schemas.microsoft.com/office/powerpoint/2010/main" val="102460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83FC89-B1B9-11F7-2FC0-AB83AED2DA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56F6FB8-F764-998C-5616-55D37FAC6F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48934A-D3F6-61A6-CFDD-BDF89BC43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CF89C-3364-42B6-B791-F854E46D05AA}" type="datetimeFigureOut">
              <a:rPr lang="en-US" smtClean="0"/>
              <a:t>6/7/2022</a:t>
            </a:fld>
            <a:endParaRPr lang="en-US"/>
          </a:p>
        </p:txBody>
      </p:sp>
      <p:sp>
        <p:nvSpPr>
          <p:cNvPr id="5" name="Footer Placeholder 4">
            <a:extLst>
              <a:ext uri="{FF2B5EF4-FFF2-40B4-BE49-F238E27FC236}">
                <a16:creationId xmlns:a16="http://schemas.microsoft.com/office/drawing/2014/main" id="{FE841BD3-5518-AA0C-7978-8298D31569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EE98BA-2E1F-C964-5992-9702872310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C5D6F-BB8C-4DCC-9DCF-51272045A47F}" type="slidenum">
              <a:rPr lang="en-US" smtClean="0"/>
              <a:t>‹#›</a:t>
            </a:fld>
            <a:endParaRPr lang="en-US"/>
          </a:p>
        </p:txBody>
      </p:sp>
      <p:sp>
        <p:nvSpPr>
          <p:cNvPr id="7" name="Rectangle 6">
            <a:extLst>
              <a:ext uri="{FF2B5EF4-FFF2-40B4-BE49-F238E27FC236}">
                <a16:creationId xmlns:a16="http://schemas.microsoft.com/office/drawing/2014/main" id="{C4455B9A-518E-B19D-8EE0-E81E90FCDB88}"/>
              </a:ext>
            </a:extLst>
          </p:cNvPr>
          <p:cNvSpPr/>
          <p:nvPr userDrawn="1"/>
        </p:nvSpPr>
        <p:spPr>
          <a:xfrm>
            <a:off x="-114300" y="6224587"/>
            <a:ext cx="12306300" cy="628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1881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6.xml"/><Relationship Id="rId4" Type="http://schemas.openxmlformats.org/officeDocument/2006/relationships/image" Target="../media/image42.jpg"/></Relationships>
</file>

<file path=ppt/slides/_rels/slide36.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6.xml"/><Relationship Id="rId4" Type="http://schemas.openxmlformats.org/officeDocument/2006/relationships/image" Target="../media/image45.jpg"/></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HMGX8HXskKk" TargetMode="External"/><Relationship Id="rId7" Type="http://schemas.openxmlformats.org/officeDocument/2006/relationships/hyperlink" Target="https://www.youtube.com/watch?v=sRFM5IEqR2w" TargetMode="External"/><Relationship Id="rId2" Type="http://schemas.openxmlformats.org/officeDocument/2006/relationships/hyperlink" Target="https://julie-jiang.github.io/image-segmentation/#algos" TargetMode="External"/><Relationship Id="rId1" Type="http://schemas.openxmlformats.org/officeDocument/2006/relationships/slideLayout" Target="../slideLayouts/slideLayout6.xml"/><Relationship Id="rId6" Type="http://schemas.openxmlformats.org/officeDocument/2006/relationships/hyperlink" Target="https://docs.opencv.org/4.x/da/d22/tutorial_py_canny.html" TargetMode="External"/><Relationship Id="rId5" Type="http://schemas.openxmlformats.org/officeDocument/2006/relationships/hyperlink" Target="https://www.youtube.com/watch?v=VYZGlgzr_As" TargetMode="External"/><Relationship Id="rId4" Type="http://schemas.openxmlformats.org/officeDocument/2006/relationships/hyperlink" Target="https://www.youtube.com/watch?v=LdOnanfc5TM&amp;t=471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1B80-F944-1840-7B24-48F98E31D6D3}"/>
              </a:ext>
            </a:extLst>
          </p:cNvPr>
          <p:cNvSpPr>
            <a:spLocks noGrp="1"/>
          </p:cNvSpPr>
          <p:nvPr>
            <p:ph type="ctrTitle"/>
          </p:nvPr>
        </p:nvSpPr>
        <p:spPr/>
        <p:txBody>
          <a:bodyPr/>
          <a:lstStyle/>
          <a:p>
            <a:r>
              <a:rPr lang="en-US" dirty="0"/>
              <a:t>Image Feature Detection </a:t>
            </a:r>
          </a:p>
        </p:txBody>
      </p:sp>
      <p:sp>
        <p:nvSpPr>
          <p:cNvPr id="3" name="Subtitle 2">
            <a:extLst>
              <a:ext uri="{FF2B5EF4-FFF2-40B4-BE49-F238E27FC236}">
                <a16:creationId xmlns:a16="http://schemas.microsoft.com/office/drawing/2014/main" id="{BB763B9D-E3B4-67BF-4BD0-4EFD60F2DD05}"/>
              </a:ext>
            </a:extLst>
          </p:cNvPr>
          <p:cNvSpPr>
            <a:spLocks noGrp="1"/>
          </p:cNvSpPr>
          <p:nvPr>
            <p:ph type="subTitle" idx="1"/>
          </p:nvPr>
        </p:nvSpPr>
        <p:spPr>
          <a:xfrm>
            <a:off x="1524000" y="4079875"/>
            <a:ext cx="9144000" cy="1655762"/>
          </a:xfrm>
        </p:spPr>
        <p:txBody>
          <a:bodyPr/>
          <a:lstStyle/>
          <a:p>
            <a:r>
              <a:rPr lang="en-US" dirty="0"/>
              <a:t>Eslam Ahmed – Yara Mahfouz – Mariam Barakat </a:t>
            </a:r>
          </a:p>
        </p:txBody>
      </p:sp>
    </p:spTree>
    <p:extLst>
      <p:ext uri="{BB962C8B-B14F-4D97-AF65-F5344CB8AC3E}">
        <p14:creationId xmlns:p14="http://schemas.microsoft.com/office/powerpoint/2010/main" val="94385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4092D1-6640-B216-B717-C43D4AA5F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746" y="3658000"/>
            <a:ext cx="4736508" cy="3200000"/>
          </a:xfrm>
          <a:prstGeom prst="rect">
            <a:avLst/>
          </a:prstGeom>
        </p:spPr>
      </p:pic>
      <p:pic>
        <p:nvPicPr>
          <p:cNvPr id="3" name="Picture 2">
            <a:extLst>
              <a:ext uri="{FF2B5EF4-FFF2-40B4-BE49-F238E27FC236}">
                <a16:creationId xmlns:a16="http://schemas.microsoft.com/office/drawing/2014/main" id="{0AAF120C-2DD6-185A-27A4-5F220C087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880" y="458000"/>
            <a:ext cx="4736508" cy="3200000"/>
          </a:xfrm>
          <a:prstGeom prst="rect">
            <a:avLst/>
          </a:prstGeom>
        </p:spPr>
      </p:pic>
      <p:pic>
        <p:nvPicPr>
          <p:cNvPr id="4" name="Picture 3">
            <a:extLst>
              <a:ext uri="{FF2B5EF4-FFF2-40B4-BE49-F238E27FC236}">
                <a16:creationId xmlns:a16="http://schemas.microsoft.com/office/drawing/2014/main" id="{92EEAACB-6DF6-7D23-63E1-CE1745205C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73" y="458000"/>
            <a:ext cx="4736508" cy="3200000"/>
          </a:xfrm>
          <a:prstGeom prst="rect">
            <a:avLst/>
          </a:prstGeom>
        </p:spPr>
      </p:pic>
      <p:sp>
        <p:nvSpPr>
          <p:cNvPr id="5" name="TextBox 4">
            <a:extLst>
              <a:ext uri="{FF2B5EF4-FFF2-40B4-BE49-F238E27FC236}">
                <a16:creationId xmlns:a16="http://schemas.microsoft.com/office/drawing/2014/main" id="{9F1EAA2F-892A-D610-38C2-74DAF6123CD8}"/>
              </a:ext>
            </a:extLst>
          </p:cNvPr>
          <p:cNvSpPr txBox="1"/>
          <p:nvPr/>
        </p:nvSpPr>
        <p:spPr>
          <a:xfrm>
            <a:off x="3383627" y="698643"/>
            <a:ext cx="1767154" cy="646331"/>
          </a:xfrm>
          <a:prstGeom prst="rect">
            <a:avLst/>
          </a:prstGeom>
          <a:noFill/>
        </p:spPr>
        <p:txBody>
          <a:bodyPr wrap="square" rtlCol="0">
            <a:spAutoFit/>
          </a:bodyPr>
          <a:lstStyle/>
          <a:p>
            <a:r>
              <a:rPr lang="en-US" dirty="0">
                <a:solidFill>
                  <a:schemeClr val="bg1"/>
                </a:solidFill>
              </a:rPr>
              <a:t>Non-maximum suppression</a:t>
            </a:r>
          </a:p>
        </p:txBody>
      </p:sp>
      <p:sp>
        <p:nvSpPr>
          <p:cNvPr id="6" name="TextBox 5">
            <a:extLst>
              <a:ext uri="{FF2B5EF4-FFF2-40B4-BE49-F238E27FC236}">
                <a16:creationId xmlns:a16="http://schemas.microsoft.com/office/drawing/2014/main" id="{4ED6856F-4F4D-BECC-25CE-1D2E52D8235F}"/>
              </a:ext>
            </a:extLst>
          </p:cNvPr>
          <p:cNvSpPr txBox="1"/>
          <p:nvPr/>
        </p:nvSpPr>
        <p:spPr>
          <a:xfrm>
            <a:off x="9976208" y="863030"/>
            <a:ext cx="1273996" cy="646331"/>
          </a:xfrm>
          <a:prstGeom prst="rect">
            <a:avLst/>
          </a:prstGeom>
          <a:noFill/>
        </p:spPr>
        <p:txBody>
          <a:bodyPr wrap="square" rtlCol="0">
            <a:spAutoFit/>
          </a:bodyPr>
          <a:lstStyle/>
          <a:p>
            <a:r>
              <a:rPr lang="en-US" dirty="0">
                <a:solidFill>
                  <a:schemeClr val="bg1"/>
                </a:solidFill>
              </a:rPr>
              <a:t>Double Threshold</a:t>
            </a:r>
          </a:p>
        </p:txBody>
      </p:sp>
      <p:sp>
        <p:nvSpPr>
          <p:cNvPr id="7" name="TextBox 6">
            <a:extLst>
              <a:ext uri="{FF2B5EF4-FFF2-40B4-BE49-F238E27FC236}">
                <a16:creationId xmlns:a16="http://schemas.microsoft.com/office/drawing/2014/main" id="{5074F2F1-65FF-2A09-4FE9-2BF35BA03CD9}"/>
              </a:ext>
            </a:extLst>
          </p:cNvPr>
          <p:cNvSpPr txBox="1"/>
          <p:nvPr/>
        </p:nvSpPr>
        <p:spPr>
          <a:xfrm>
            <a:off x="6822040" y="4140486"/>
            <a:ext cx="1460336" cy="369332"/>
          </a:xfrm>
          <a:prstGeom prst="rect">
            <a:avLst/>
          </a:prstGeom>
          <a:noFill/>
        </p:spPr>
        <p:txBody>
          <a:bodyPr wrap="none" rtlCol="0">
            <a:spAutoFit/>
          </a:bodyPr>
          <a:lstStyle/>
          <a:p>
            <a:r>
              <a:rPr lang="en-US" dirty="0">
                <a:solidFill>
                  <a:schemeClr val="bg1"/>
                </a:solidFill>
              </a:rPr>
              <a:t>Edge Tracking</a:t>
            </a:r>
          </a:p>
        </p:txBody>
      </p:sp>
    </p:spTree>
    <p:extLst>
      <p:ext uri="{BB962C8B-B14F-4D97-AF65-F5344CB8AC3E}">
        <p14:creationId xmlns:p14="http://schemas.microsoft.com/office/powerpoint/2010/main" val="3868287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B894-23F5-50FB-6608-21B4CC0B9E64}"/>
              </a:ext>
            </a:extLst>
          </p:cNvPr>
          <p:cNvSpPr>
            <a:spLocks noGrp="1"/>
          </p:cNvSpPr>
          <p:nvPr>
            <p:ph type="title"/>
          </p:nvPr>
        </p:nvSpPr>
        <p:spPr/>
        <p:txBody>
          <a:bodyPr/>
          <a:lstStyle/>
          <a:p>
            <a:r>
              <a:rPr lang="en-US" dirty="0"/>
              <a:t>Complexity </a:t>
            </a:r>
          </a:p>
        </p:txBody>
      </p:sp>
      <p:pic>
        <p:nvPicPr>
          <p:cNvPr id="5" name="Picture 4">
            <a:extLst>
              <a:ext uri="{FF2B5EF4-FFF2-40B4-BE49-F238E27FC236}">
                <a16:creationId xmlns:a16="http://schemas.microsoft.com/office/drawing/2014/main" id="{2399ECB0-2865-83FC-2080-9F015BF246E9}"/>
              </a:ext>
            </a:extLst>
          </p:cNvPr>
          <p:cNvPicPr>
            <a:picLocks noChangeAspect="1"/>
          </p:cNvPicPr>
          <p:nvPr/>
        </p:nvPicPr>
        <p:blipFill>
          <a:blip r:embed="rId2"/>
          <a:stretch>
            <a:fillRect/>
          </a:stretch>
        </p:blipFill>
        <p:spPr>
          <a:xfrm>
            <a:off x="838200" y="1787703"/>
            <a:ext cx="8044912" cy="2637676"/>
          </a:xfrm>
          <a:prstGeom prst="rect">
            <a:avLst/>
          </a:prstGeom>
        </p:spPr>
      </p:pic>
    </p:spTree>
    <p:extLst>
      <p:ext uri="{BB962C8B-B14F-4D97-AF65-F5344CB8AC3E}">
        <p14:creationId xmlns:p14="http://schemas.microsoft.com/office/powerpoint/2010/main" val="2205947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3EB0-8F92-FC40-18F4-D7340CB3B964}"/>
              </a:ext>
            </a:extLst>
          </p:cNvPr>
          <p:cNvSpPr>
            <a:spLocks noGrp="1"/>
          </p:cNvSpPr>
          <p:nvPr>
            <p:ph type="title"/>
          </p:nvPr>
        </p:nvSpPr>
        <p:spPr>
          <a:xfrm>
            <a:off x="766280" y="1875426"/>
            <a:ext cx="10515600" cy="1325563"/>
          </a:xfrm>
        </p:spPr>
        <p:txBody>
          <a:bodyPr>
            <a:normAutofit/>
          </a:bodyPr>
          <a:lstStyle/>
          <a:p>
            <a:pPr algn="ct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K-Means Clustering</a:t>
            </a:r>
            <a:endParaRPr lang="en-US" sz="8800" dirty="0"/>
          </a:p>
        </p:txBody>
      </p:sp>
    </p:spTree>
    <p:extLst>
      <p:ext uri="{BB962C8B-B14F-4D97-AF65-F5344CB8AC3E}">
        <p14:creationId xmlns:p14="http://schemas.microsoft.com/office/powerpoint/2010/main" val="74886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7A1B3-49F8-1A8B-1590-770FD684A09C}"/>
              </a:ext>
            </a:extLst>
          </p:cNvPr>
          <p:cNvSpPr>
            <a:spLocks noGrp="1"/>
          </p:cNvSpPr>
          <p:nvPr>
            <p:ph type="title"/>
          </p:nvPr>
        </p:nvSpPr>
        <p:spPr/>
        <p:txBody>
          <a:bodyPr/>
          <a:lstStyle/>
          <a:p>
            <a:r>
              <a:rPr lang="en-US" dirty="0"/>
              <a:t> Clustering</a:t>
            </a:r>
          </a:p>
        </p:txBody>
      </p:sp>
      <p:sp>
        <p:nvSpPr>
          <p:cNvPr id="3" name="Content Placeholder 2">
            <a:extLst>
              <a:ext uri="{FF2B5EF4-FFF2-40B4-BE49-F238E27FC236}">
                <a16:creationId xmlns:a16="http://schemas.microsoft.com/office/drawing/2014/main" id="{5AF33F57-B261-864C-9BD9-CBBF4988816B}"/>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Clustering is the task of dividing the population or data points into a number of groups such that data points in the same groups are more similar to other data points in the same group than those in other groups. In simple words, the aim is to segregate groups with similar traits and assign them into clusters.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4" name="Picture 3" descr="k-means clustering">
            <a:extLst>
              <a:ext uri="{FF2B5EF4-FFF2-40B4-BE49-F238E27FC236}">
                <a16:creationId xmlns:a16="http://schemas.microsoft.com/office/drawing/2014/main" id="{8E3E8212-A30A-DC14-B82A-20FD9C6F6A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23460" y="3706402"/>
            <a:ext cx="4853305" cy="1828800"/>
          </a:xfrm>
          <a:prstGeom prst="rect">
            <a:avLst/>
          </a:prstGeom>
          <a:noFill/>
          <a:ln>
            <a:noFill/>
          </a:ln>
        </p:spPr>
      </p:pic>
    </p:spTree>
    <p:extLst>
      <p:ext uri="{BB962C8B-B14F-4D97-AF65-F5344CB8AC3E}">
        <p14:creationId xmlns:p14="http://schemas.microsoft.com/office/powerpoint/2010/main" val="2150241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B5E4-34AF-625F-80DE-33E2DCF92786}"/>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cs typeface="Arial" panose="020B0604020202020204" pitchFamily="34" charset="0"/>
              </a:rPr>
              <a:t>Images and Colors representation </a:t>
            </a:r>
            <a:endParaRPr lang="en-US" dirty="0"/>
          </a:p>
        </p:txBody>
      </p:sp>
      <p:sp>
        <p:nvSpPr>
          <p:cNvPr id="3" name="Content Placeholder 2">
            <a:extLst>
              <a:ext uri="{FF2B5EF4-FFF2-40B4-BE49-F238E27FC236}">
                <a16:creationId xmlns:a16="http://schemas.microsoft.com/office/drawing/2014/main" id="{6A7E1F06-7787-D4A0-16E6-7746B9893496}"/>
              </a:ext>
            </a:extLst>
          </p:cNvPr>
          <p:cNvSpPr>
            <a:spLocks noGrp="1"/>
          </p:cNvSpPr>
          <p:nvPr>
            <p:ph idx="1"/>
          </p:nvPr>
        </p:nvSpPr>
        <p:spPr/>
        <p:txBody>
          <a:bodyPr/>
          <a:lstStyle/>
          <a:p>
            <a:pPr marL="342900" marR="0" lvl="0" indent="-342900">
              <a:spcBef>
                <a:spcPts val="0"/>
              </a:spcBef>
              <a:spcAft>
                <a:spcPts val="5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 image is made of many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pixels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each of them with a particular color</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5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is impossible to store each one of these colors personally, they are instead represented as a combination of three primary colors: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green,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blue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(RGB color model).</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5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each pixel, we need to store a total of 3 numbers corresponding to the amount of each color.</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5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each color can get 256 values (from 0 to 255), 0 being the absence of the color and 255 the highest intensity of it. </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4" name="Picture 3" descr="text">
            <a:extLst>
              <a:ext uri="{FF2B5EF4-FFF2-40B4-BE49-F238E27FC236}">
                <a16:creationId xmlns:a16="http://schemas.microsoft.com/office/drawing/2014/main" id="{02730ADC-DDB9-9DE1-03C1-A2888C7663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8464" y="3436041"/>
            <a:ext cx="3660717" cy="2740922"/>
          </a:xfrm>
          <a:prstGeom prst="rect">
            <a:avLst/>
          </a:prstGeom>
          <a:noFill/>
          <a:ln>
            <a:noFill/>
          </a:ln>
        </p:spPr>
      </p:pic>
    </p:spTree>
    <p:extLst>
      <p:ext uri="{BB962C8B-B14F-4D97-AF65-F5344CB8AC3E}">
        <p14:creationId xmlns:p14="http://schemas.microsoft.com/office/powerpoint/2010/main" val="1433884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E7ED-CF46-32FB-09DE-64E8AA3929A9}"/>
              </a:ext>
            </a:extLst>
          </p:cNvPr>
          <p:cNvSpPr>
            <a:spLocks noGrp="1"/>
          </p:cNvSpPr>
          <p:nvPr>
            <p:ph type="title"/>
          </p:nvPr>
        </p:nvSpPr>
        <p:spPr/>
        <p:txBody>
          <a:bodyPr>
            <a:normAutofit/>
          </a:bodyPr>
          <a:lstStyle/>
          <a:p>
            <a:r>
              <a:rPr lang="en-US" sz="4000" b="1" dirty="0">
                <a:effectLst/>
                <a:latin typeface="Times New Roman" panose="02020603050405020304" pitchFamily="18" charset="0"/>
                <a:ea typeface="Calibri" panose="020F0502020204030204" pitchFamily="34" charset="0"/>
                <a:cs typeface="Arial" panose="020B0604020202020204" pitchFamily="34" charset="0"/>
              </a:rPr>
              <a:t>Image Representation as a Matrix</a:t>
            </a:r>
            <a:endParaRPr lang="en-US" sz="7200" dirty="0"/>
          </a:p>
        </p:txBody>
      </p:sp>
      <p:sp>
        <p:nvSpPr>
          <p:cNvPr id="3" name="Content Placeholder 2">
            <a:extLst>
              <a:ext uri="{FF2B5EF4-FFF2-40B4-BE49-F238E27FC236}">
                <a16:creationId xmlns:a16="http://schemas.microsoft.com/office/drawing/2014/main" id="{5F11332A-58C3-4946-FD28-8542FF02AABD}"/>
              </a:ext>
            </a:extLst>
          </p:cNvPr>
          <p:cNvSpPr>
            <a:spLocks noGrp="1"/>
          </p:cNvSpPr>
          <p:nvPr>
            <p:ph idx="1"/>
          </p:nvPr>
        </p:nvSpPr>
        <p:spPr/>
        <p:txBody>
          <a:bodyPr/>
          <a:lstStyle/>
          <a:p>
            <a:r>
              <a:rPr lang="en-US" sz="2000" dirty="0">
                <a:effectLst/>
                <a:latin typeface="Times New Roman" panose="02020603050405020304" pitchFamily="18" charset="0"/>
                <a:ea typeface="Calibri" panose="020F0502020204030204" pitchFamily="34" charset="0"/>
              </a:rPr>
              <a:t>Image consists of 3 dimensions</a:t>
            </a:r>
            <a:r>
              <a:rPr lang="en-US" sz="2000" b="1" dirty="0">
                <a:effectLst/>
                <a:latin typeface="Times New Roman" panose="02020603050405020304" pitchFamily="18" charset="0"/>
                <a:ea typeface="Calibri" panose="020F0502020204030204" pitchFamily="34" charset="0"/>
              </a:rPr>
              <a:t> </a:t>
            </a:r>
          </a:p>
          <a:p>
            <a:endParaRPr lang="en-US" dirty="0"/>
          </a:p>
        </p:txBody>
      </p:sp>
      <p:pic>
        <p:nvPicPr>
          <p:cNvPr id="4" name="Picture 3" descr="text">
            <a:extLst>
              <a:ext uri="{FF2B5EF4-FFF2-40B4-BE49-F238E27FC236}">
                <a16:creationId xmlns:a16="http://schemas.microsoft.com/office/drawing/2014/main" id="{C37AB552-FF93-106E-A2A6-43AF8996F6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7002" y="1786445"/>
            <a:ext cx="3350240" cy="3782982"/>
          </a:xfrm>
          <a:prstGeom prst="rect">
            <a:avLst/>
          </a:prstGeom>
          <a:noFill/>
          <a:ln>
            <a:noFill/>
          </a:ln>
        </p:spPr>
      </p:pic>
      <p:pic>
        <p:nvPicPr>
          <p:cNvPr id="5" name="Picture 4" descr="Chart, bar chart&#10;&#10;Description automatically generated">
            <a:extLst>
              <a:ext uri="{FF2B5EF4-FFF2-40B4-BE49-F238E27FC236}">
                <a16:creationId xmlns:a16="http://schemas.microsoft.com/office/drawing/2014/main" id="{B692D056-4EE9-09CB-1F21-7319D54008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5464" y="2639287"/>
            <a:ext cx="5018933" cy="3145064"/>
          </a:xfrm>
          <a:prstGeom prst="rect">
            <a:avLst/>
          </a:prstGeom>
        </p:spPr>
      </p:pic>
      <p:pic>
        <p:nvPicPr>
          <p:cNvPr id="6" name="Picture 5" descr="A screenshot of a computer&#10;&#10;Description automatically generated with medium confidence">
            <a:extLst>
              <a:ext uri="{FF2B5EF4-FFF2-40B4-BE49-F238E27FC236}">
                <a16:creationId xmlns:a16="http://schemas.microsoft.com/office/drawing/2014/main" id="{1CE167E1-0A9D-8026-A387-FFDB54D5AAE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58" y="2547073"/>
            <a:ext cx="2971410" cy="3237278"/>
          </a:xfrm>
          <a:prstGeom prst="rect">
            <a:avLst/>
          </a:prstGeom>
          <a:noFill/>
          <a:ln>
            <a:noFill/>
          </a:ln>
        </p:spPr>
      </p:pic>
    </p:spTree>
    <p:extLst>
      <p:ext uri="{BB962C8B-B14F-4D97-AF65-F5344CB8AC3E}">
        <p14:creationId xmlns:p14="http://schemas.microsoft.com/office/powerpoint/2010/main" val="2149299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3C03F-1821-496B-D5F8-D4B99CA80DD0}"/>
              </a:ext>
            </a:extLst>
          </p:cNvPr>
          <p:cNvSpPr>
            <a:spLocks noGrp="1"/>
          </p:cNvSpPr>
          <p:nvPr>
            <p:ph type="title"/>
          </p:nvPr>
        </p:nvSpPr>
        <p:spPr/>
        <p:txBody>
          <a:bodyPr/>
          <a:lstStyle/>
          <a:p>
            <a:r>
              <a:rPr lang="en-US" dirty="0"/>
              <a:t>K means pseudocode </a:t>
            </a:r>
          </a:p>
        </p:txBody>
      </p:sp>
      <p:pic>
        <p:nvPicPr>
          <p:cNvPr id="4" name="Content Placeholder 3" descr="A screenshot of a computer&#10;&#10;Description automatically generated with medium confidence">
            <a:extLst>
              <a:ext uri="{FF2B5EF4-FFF2-40B4-BE49-F238E27FC236}">
                <a16:creationId xmlns:a16="http://schemas.microsoft.com/office/drawing/2014/main" id="{56ABC9BD-B9F7-4DAC-CF45-299BC086ACD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2572544"/>
            <a:ext cx="7620000" cy="28575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61276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90C7-DAE7-9087-5AA2-C0E1EF9592F8}"/>
              </a:ext>
            </a:extLst>
          </p:cNvPr>
          <p:cNvSpPr>
            <a:spLocks noGrp="1"/>
          </p:cNvSpPr>
          <p:nvPr>
            <p:ph type="title"/>
          </p:nvPr>
        </p:nvSpPr>
        <p:spPr/>
        <p:txBody>
          <a:bodyPr>
            <a:normAutofit/>
          </a:bodyPr>
          <a:lstStyle/>
          <a:p>
            <a:r>
              <a:rPr lang="en-US" sz="2400" b="1" dirty="0">
                <a:effectLst/>
                <a:latin typeface="Times New Roman" panose="02020603050405020304" pitchFamily="18" charset="0"/>
                <a:ea typeface="Calibri" panose="020F0502020204030204" pitchFamily="34" charset="0"/>
              </a:rPr>
              <a:t>Steps of K means segmentation (same as original but we deal with pixels</a:t>
            </a:r>
            <a:endParaRPr lang="en-US" sz="5400" dirty="0"/>
          </a:p>
        </p:txBody>
      </p:sp>
      <p:pic>
        <p:nvPicPr>
          <p:cNvPr id="4" name="Picture 3">
            <a:extLst>
              <a:ext uri="{FF2B5EF4-FFF2-40B4-BE49-F238E27FC236}">
                <a16:creationId xmlns:a16="http://schemas.microsoft.com/office/drawing/2014/main" id="{0241656C-01C8-108F-8B12-C8D633D5C15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4827" y="1690688"/>
            <a:ext cx="4923335" cy="2848655"/>
          </a:xfrm>
          <a:prstGeom prst="rect">
            <a:avLst/>
          </a:prstGeom>
          <a:noFill/>
          <a:ln>
            <a:noFill/>
          </a:ln>
        </p:spPr>
      </p:pic>
      <p:sp>
        <p:nvSpPr>
          <p:cNvPr id="7" name="TextBox 6">
            <a:extLst>
              <a:ext uri="{FF2B5EF4-FFF2-40B4-BE49-F238E27FC236}">
                <a16:creationId xmlns:a16="http://schemas.microsoft.com/office/drawing/2014/main" id="{5F723A71-88C5-6267-0283-894D06085217}"/>
              </a:ext>
            </a:extLst>
          </p:cNvPr>
          <p:cNvSpPr txBox="1"/>
          <p:nvPr/>
        </p:nvSpPr>
        <p:spPr>
          <a:xfrm>
            <a:off x="3254826" y="4898103"/>
            <a:ext cx="4923335" cy="966803"/>
          </a:xfrm>
          <a:prstGeom prst="rect">
            <a:avLst/>
          </a:prstGeom>
          <a:noFill/>
        </p:spPr>
        <p:txBody>
          <a:bodyPr wrap="square">
            <a:spAutoFit/>
          </a:bodyPr>
          <a:lstStyle/>
          <a:p>
            <a:pPr marL="342900" marR="0" lvl="0" indent="-342900" rtl="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Arial" panose="020B0604020202020204" pitchFamily="34" charset="0"/>
              </a:rPr>
              <a:t>We plot all pixels in the color space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Arial" panose="020B0604020202020204" pitchFamily="34" charset="0"/>
              </a:rPr>
              <a:t>We take K number of random pixels/centroids (assuming they are 3)</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97543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FEE67B4F-4707-B856-4476-EBB561E87B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3101" y="1211449"/>
            <a:ext cx="4865042" cy="2415269"/>
          </a:xfrm>
          <a:prstGeom prst="rect">
            <a:avLst/>
          </a:prstGeom>
          <a:noFill/>
          <a:ln>
            <a:noFill/>
          </a:ln>
        </p:spPr>
      </p:pic>
      <p:pic>
        <p:nvPicPr>
          <p:cNvPr id="3" name="Picture 2">
            <a:extLst>
              <a:ext uri="{FF2B5EF4-FFF2-40B4-BE49-F238E27FC236}">
                <a16:creationId xmlns:a16="http://schemas.microsoft.com/office/drawing/2014/main" id="{3463E58A-2703-E4B1-3F3E-7DD1B5B2BB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38257" y="967466"/>
            <a:ext cx="4590642" cy="2903236"/>
          </a:xfrm>
          <a:prstGeom prst="rect">
            <a:avLst/>
          </a:prstGeom>
          <a:noFill/>
          <a:ln>
            <a:noFill/>
          </a:ln>
        </p:spPr>
      </p:pic>
      <p:sp>
        <p:nvSpPr>
          <p:cNvPr id="5" name="TextBox 4">
            <a:extLst>
              <a:ext uri="{FF2B5EF4-FFF2-40B4-BE49-F238E27FC236}">
                <a16:creationId xmlns:a16="http://schemas.microsoft.com/office/drawing/2014/main" id="{1C2B7444-453F-74A7-4BE8-448143DC910D}"/>
              </a:ext>
            </a:extLst>
          </p:cNvPr>
          <p:cNvSpPr txBox="1"/>
          <p:nvPr/>
        </p:nvSpPr>
        <p:spPr>
          <a:xfrm>
            <a:off x="3046640" y="4461107"/>
            <a:ext cx="6098720" cy="646331"/>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3. Image is scanned and each pixel(point) is assigned to its nearest cluster (nearest K value which is nearest color</a:t>
            </a:r>
            <a:endParaRPr lang="en-US" dirty="0"/>
          </a:p>
        </p:txBody>
      </p:sp>
    </p:spTree>
    <p:extLst>
      <p:ext uri="{BB962C8B-B14F-4D97-AF65-F5344CB8AC3E}">
        <p14:creationId xmlns:p14="http://schemas.microsoft.com/office/powerpoint/2010/main" val="1700809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79D3C-A49A-C026-423D-65CF2CD6F791}"/>
              </a:ext>
            </a:extLst>
          </p:cNvPr>
          <p:cNvSpPr txBox="1"/>
          <p:nvPr/>
        </p:nvSpPr>
        <p:spPr>
          <a:xfrm>
            <a:off x="2739118" y="4682453"/>
            <a:ext cx="6098720" cy="646331"/>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4. Calculate the mean of the pixel(centroid) and update its position (its color may change 3ady</a:t>
            </a:r>
            <a:endParaRPr lang="en-US" dirty="0"/>
          </a:p>
        </p:txBody>
      </p:sp>
      <p:pic>
        <p:nvPicPr>
          <p:cNvPr id="6" name="Picture 5">
            <a:extLst>
              <a:ext uri="{FF2B5EF4-FFF2-40B4-BE49-F238E27FC236}">
                <a16:creationId xmlns:a16="http://schemas.microsoft.com/office/drawing/2014/main" id="{072E4CBB-1BFD-A6EE-AF4E-66EBA27315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39118" y="865330"/>
            <a:ext cx="5632920" cy="3562399"/>
          </a:xfrm>
          <a:prstGeom prst="rect">
            <a:avLst/>
          </a:prstGeom>
          <a:noFill/>
          <a:ln>
            <a:noFill/>
          </a:ln>
        </p:spPr>
      </p:pic>
    </p:spTree>
    <p:extLst>
      <p:ext uri="{BB962C8B-B14F-4D97-AF65-F5344CB8AC3E}">
        <p14:creationId xmlns:p14="http://schemas.microsoft.com/office/powerpoint/2010/main" val="3770190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99A3-4367-77C9-8C1F-A36E28074DEB}"/>
              </a:ext>
            </a:extLst>
          </p:cNvPr>
          <p:cNvSpPr>
            <a:spLocks noGrp="1"/>
          </p:cNvSpPr>
          <p:nvPr>
            <p:ph type="title"/>
          </p:nvPr>
        </p:nvSpPr>
        <p:spPr/>
        <p:txBody>
          <a:bodyPr/>
          <a:lstStyle/>
          <a:p>
            <a:pPr algn="ctr"/>
            <a:r>
              <a:rPr lang="en-US" dirty="0"/>
              <a:t>Canny Edge detection </a:t>
            </a:r>
          </a:p>
        </p:txBody>
      </p:sp>
      <p:sp>
        <p:nvSpPr>
          <p:cNvPr id="3" name="Content Placeholder 2">
            <a:extLst>
              <a:ext uri="{FF2B5EF4-FFF2-40B4-BE49-F238E27FC236}">
                <a16:creationId xmlns:a16="http://schemas.microsoft.com/office/drawing/2014/main" id="{B75BADDF-427F-5AB9-F565-CB1E719C0E3B}"/>
              </a:ext>
            </a:extLst>
          </p:cNvPr>
          <p:cNvSpPr>
            <a:spLocks noGrp="1"/>
          </p:cNvSpPr>
          <p:nvPr>
            <p:ph idx="1"/>
          </p:nvPr>
        </p:nvSpPr>
        <p:spPr>
          <a:ln>
            <a:noFill/>
          </a:ln>
        </p:spPr>
        <p:txBody>
          <a:bodyPr/>
          <a:lstStyle/>
          <a:p>
            <a:r>
              <a:rPr lang="en-US" dirty="0"/>
              <a:t>A</a:t>
            </a:r>
            <a:r>
              <a:rPr lang="en-US" b="0" i="0" dirty="0">
                <a:effectLst/>
              </a:rPr>
              <a:t>n edge detection operator </a:t>
            </a:r>
          </a:p>
        </p:txBody>
      </p:sp>
      <p:pic>
        <p:nvPicPr>
          <p:cNvPr id="5" name="Picture 4" descr="A picture containing cat, laying, indoor, mammal&#10;&#10;Description automatically generated">
            <a:extLst>
              <a:ext uri="{FF2B5EF4-FFF2-40B4-BE49-F238E27FC236}">
                <a16:creationId xmlns:a16="http://schemas.microsoft.com/office/drawing/2014/main" id="{1EE47B77-CC38-BD49-DC73-C18218800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16" y="3620872"/>
            <a:ext cx="3800539" cy="2483385"/>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88357095-B9D3-11FE-0E98-26FFE4CD1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7800" y="3262565"/>
            <a:ext cx="4736508" cy="3200000"/>
          </a:xfrm>
          <a:prstGeom prst="rect">
            <a:avLst/>
          </a:prstGeom>
        </p:spPr>
      </p:pic>
      <p:cxnSp>
        <p:nvCxnSpPr>
          <p:cNvPr id="9" name="Straight Arrow Connector 8">
            <a:extLst>
              <a:ext uri="{FF2B5EF4-FFF2-40B4-BE49-F238E27FC236}">
                <a16:creationId xmlns:a16="http://schemas.microsoft.com/office/drawing/2014/main" id="{09595A02-0535-75FE-6028-CBEB2364B8AA}"/>
              </a:ext>
            </a:extLst>
          </p:cNvPr>
          <p:cNvCxnSpPr/>
          <p:nvPr/>
        </p:nvCxnSpPr>
        <p:spPr>
          <a:xfrm>
            <a:off x="4623371" y="4623371"/>
            <a:ext cx="166441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449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FA6C86-91D8-6D35-3A0C-1AE6C534B2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84296" y="1133844"/>
            <a:ext cx="5891483" cy="3362813"/>
          </a:xfrm>
          <a:prstGeom prst="rect">
            <a:avLst/>
          </a:prstGeom>
          <a:noFill/>
          <a:ln>
            <a:noFill/>
          </a:ln>
        </p:spPr>
      </p:pic>
      <p:sp>
        <p:nvSpPr>
          <p:cNvPr id="4" name="TextBox 3">
            <a:extLst>
              <a:ext uri="{FF2B5EF4-FFF2-40B4-BE49-F238E27FC236}">
                <a16:creationId xmlns:a16="http://schemas.microsoft.com/office/drawing/2014/main" id="{15341C6F-636A-001E-8626-0678E69AA8AA}"/>
              </a:ext>
            </a:extLst>
          </p:cNvPr>
          <p:cNvSpPr txBox="1"/>
          <p:nvPr/>
        </p:nvSpPr>
        <p:spPr>
          <a:xfrm>
            <a:off x="2902404" y="4983620"/>
            <a:ext cx="6098720" cy="646331"/>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5. Repeat step number 3 until the mean of the updated centroid in the n iteration is the same in n-1 iteration</a:t>
            </a:r>
            <a:endParaRPr lang="en-US" dirty="0"/>
          </a:p>
        </p:txBody>
      </p:sp>
    </p:spTree>
    <p:extLst>
      <p:ext uri="{BB962C8B-B14F-4D97-AF65-F5344CB8AC3E}">
        <p14:creationId xmlns:p14="http://schemas.microsoft.com/office/powerpoint/2010/main" val="1598823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533774-7144-7E05-E46E-0D45AD6AEF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1157" y="669028"/>
            <a:ext cx="5840506" cy="3476342"/>
          </a:xfrm>
          <a:prstGeom prst="rect">
            <a:avLst/>
          </a:prstGeom>
          <a:noFill/>
          <a:ln>
            <a:noFill/>
          </a:ln>
        </p:spPr>
      </p:pic>
      <p:sp>
        <p:nvSpPr>
          <p:cNvPr id="4" name="TextBox 3">
            <a:extLst>
              <a:ext uri="{FF2B5EF4-FFF2-40B4-BE49-F238E27FC236}">
                <a16:creationId xmlns:a16="http://schemas.microsoft.com/office/drawing/2014/main" id="{C0B45D20-E7E3-73DE-99B9-550029DB0111}"/>
              </a:ext>
            </a:extLst>
          </p:cNvPr>
          <p:cNvSpPr txBox="1"/>
          <p:nvPr/>
        </p:nvSpPr>
        <p:spPr>
          <a:xfrm>
            <a:off x="3046640" y="4355264"/>
            <a:ext cx="6098720" cy="923330"/>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6. Label each pixel according to its nearest mean (convert its color to the color of the centroid/pixel color) and we will have a 3 segments/colors image</a:t>
            </a:r>
            <a:endParaRPr lang="en-US" dirty="0"/>
          </a:p>
        </p:txBody>
      </p:sp>
    </p:spTree>
    <p:extLst>
      <p:ext uri="{BB962C8B-B14F-4D97-AF65-F5344CB8AC3E}">
        <p14:creationId xmlns:p14="http://schemas.microsoft.com/office/powerpoint/2010/main" val="764297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1B79-E28F-F0D5-9D88-23410B11800A}"/>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Calibri" panose="020F0502020204030204" pitchFamily="34" charset="0"/>
                <a:cs typeface="Arial" panose="020B0604020202020204" pitchFamily="34" charset="0"/>
              </a:rPr>
              <a:t>Advantages and limitations  </a:t>
            </a:r>
            <a:endParaRPr lang="en-US" sz="7200" dirty="0"/>
          </a:p>
        </p:txBody>
      </p:sp>
      <p:pic>
        <p:nvPicPr>
          <p:cNvPr id="4" name="Content Placeholder 3">
            <a:extLst>
              <a:ext uri="{FF2B5EF4-FFF2-40B4-BE49-F238E27FC236}">
                <a16:creationId xmlns:a16="http://schemas.microsoft.com/office/drawing/2014/main" id="{F9E5CEA7-E70D-5DAB-EB5E-EA86E6798EE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3657" b="24731"/>
          <a:stretch/>
        </p:blipFill>
        <p:spPr bwMode="auto">
          <a:xfrm>
            <a:off x="2443094" y="1793430"/>
            <a:ext cx="6991350" cy="1463624"/>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42D51058-612F-5FA0-83CA-332D4AB380E0}"/>
              </a:ext>
            </a:extLst>
          </p:cNvPr>
          <p:cNvSpPr txBox="1"/>
          <p:nvPr/>
        </p:nvSpPr>
        <p:spPr>
          <a:xfrm>
            <a:off x="3280713" y="3775608"/>
            <a:ext cx="3962569" cy="216366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b="1" u="sng"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K-means Complexity </a:t>
            </a:r>
            <a:endParaRPr lang="en-US" sz="1400" b="1" u="sng"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It computes results at O(</a:t>
            </a:r>
            <a:r>
              <a:rPr lang="en-US" sz="1800" dirty="0" err="1">
                <a:solidFill>
                  <a:schemeClr val="bg1"/>
                </a:solidFill>
                <a:effectLst/>
                <a:latin typeface="Times New Roman" panose="02020603050405020304" pitchFamily="18" charset="0"/>
                <a:ea typeface="Calibri" panose="020F0502020204030204" pitchFamily="34" charset="0"/>
                <a:cs typeface="Arial" panose="020B0604020202020204" pitchFamily="34" charset="0"/>
              </a:rPr>
              <a:t>tkn</a:t>
            </a: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Where k is the number of clusters and n is the number if points or pixels and t is the number of iterations.</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44863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783B8-0D37-1C51-1BEB-A136974489F0}"/>
              </a:ext>
            </a:extLst>
          </p:cNvPr>
          <p:cNvSpPr>
            <a:spLocks noGrp="1"/>
          </p:cNvSpPr>
          <p:nvPr>
            <p:ph type="title"/>
          </p:nvPr>
        </p:nvSpPr>
        <p:spPr>
          <a:xfrm>
            <a:off x="838200" y="2358311"/>
            <a:ext cx="10515600" cy="1325563"/>
          </a:xfrm>
        </p:spPr>
        <p:txBody>
          <a:bodyPr/>
          <a:lstStyle/>
          <a:p>
            <a:pPr algn="ctr"/>
            <a:r>
              <a:rPr lang="en-US" dirty="0"/>
              <a:t>Image segmentation using graph cuts</a:t>
            </a:r>
          </a:p>
        </p:txBody>
      </p:sp>
    </p:spTree>
    <p:extLst>
      <p:ext uri="{BB962C8B-B14F-4D97-AF65-F5344CB8AC3E}">
        <p14:creationId xmlns:p14="http://schemas.microsoft.com/office/powerpoint/2010/main" val="2626702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F6CD-7180-C1CD-56E2-11B35116CCA9}"/>
              </a:ext>
            </a:extLst>
          </p:cNvPr>
          <p:cNvSpPr>
            <a:spLocks noGrp="1"/>
          </p:cNvSpPr>
          <p:nvPr>
            <p:ph type="title"/>
          </p:nvPr>
        </p:nvSpPr>
        <p:spPr>
          <a:xfrm>
            <a:off x="838200" y="365125"/>
            <a:ext cx="10515600" cy="922137"/>
          </a:xfrm>
        </p:spPr>
        <p:txBody>
          <a:bodyPr/>
          <a:lstStyle/>
          <a:p>
            <a:pPr algn="ctr"/>
            <a:r>
              <a:rPr lang="en-US" dirty="0"/>
              <a:t>Flow networks</a:t>
            </a:r>
          </a:p>
        </p:txBody>
      </p:sp>
      <p:sp>
        <p:nvSpPr>
          <p:cNvPr id="3" name="TextBox 2">
            <a:extLst>
              <a:ext uri="{FF2B5EF4-FFF2-40B4-BE49-F238E27FC236}">
                <a16:creationId xmlns:a16="http://schemas.microsoft.com/office/drawing/2014/main" id="{7925322A-9D81-E88C-2FB7-36EC32773038}"/>
              </a:ext>
            </a:extLst>
          </p:cNvPr>
          <p:cNvSpPr txBox="1"/>
          <p:nvPr/>
        </p:nvSpPr>
        <p:spPr>
          <a:xfrm>
            <a:off x="665824" y="1257081"/>
            <a:ext cx="10990557" cy="461665"/>
          </a:xfrm>
          <a:prstGeom prst="rect">
            <a:avLst/>
          </a:prstGeom>
          <a:noFill/>
        </p:spPr>
        <p:txBody>
          <a:bodyPr wrap="square" rtlCol="0">
            <a:spAutoFit/>
          </a:bodyPr>
          <a:lstStyle/>
          <a:p>
            <a:pPr marL="285750" indent="-285750">
              <a:buFontTx/>
              <a:buChar char="-"/>
            </a:pPr>
            <a:r>
              <a:rPr lang="en-US" sz="2400" dirty="0"/>
              <a:t>A directed graph with two distinguished nodes called S for source and T for sink</a:t>
            </a:r>
          </a:p>
        </p:txBody>
      </p:sp>
      <p:sp>
        <p:nvSpPr>
          <p:cNvPr id="4" name="TextBox 3">
            <a:extLst>
              <a:ext uri="{FF2B5EF4-FFF2-40B4-BE49-F238E27FC236}">
                <a16:creationId xmlns:a16="http://schemas.microsoft.com/office/drawing/2014/main" id="{FABCD049-A12C-F9C6-C2E8-F25B6111A26B}"/>
              </a:ext>
            </a:extLst>
          </p:cNvPr>
          <p:cNvSpPr txBox="1"/>
          <p:nvPr/>
        </p:nvSpPr>
        <p:spPr>
          <a:xfrm>
            <a:off x="665824" y="1902517"/>
            <a:ext cx="10244832" cy="830997"/>
          </a:xfrm>
          <a:prstGeom prst="rect">
            <a:avLst/>
          </a:prstGeom>
          <a:noFill/>
        </p:spPr>
        <p:txBody>
          <a:bodyPr wrap="square" rtlCol="0">
            <a:spAutoFit/>
          </a:bodyPr>
          <a:lstStyle/>
          <a:p>
            <a:pPr marL="285750" indent="-285750">
              <a:buFontTx/>
              <a:buChar char="-"/>
            </a:pPr>
            <a:r>
              <a:rPr lang="en-US" sz="2400" dirty="0"/>
              <a:t>Each edge in the graph has a certain capacity which can receive certain amounts of flow</a:t>
            </a:r>
          </a:p>
        </p:txBody>
      </p:sp>
      <p:pic>
        <p:nvPicPr>
          <p:cNvPr id="7" name="Picture 6">
            <a:extLst>
              <a:ext uri="{FF2B5EF4-FFF2-40B4-BE49-F238E27FC236}">
                <a16:creationId xmlns:a16="http://schemas.microsoft.com/office/drawing/2014/main" id="{B3040412-9676-EDC4-B422-4138BD04C08D}"/>
              </a:ext>
            </a:extLst>
          </p:cNvPr>
          <p:cNvPicPr>
            <a:picLocks noChangeAspect="1"/>
          </p:cNvPicPr>
          <p:nvPr/>
        </p:nvPicPr>
        <p:blipFill>
          <a:blip r:embed="rId2"/>
          <a:stretch>
            <a:fillRect/>
          </a:stretch>
        </p:blipFill>
        <p:spPr>
          <a:xfrm>
            <a:off x="2438248" y="2917285"/>
            <a:ext cx="7315503" cy="3326876"/>
          </a:xfrm>
          <a:prstGeom prst="rect">
            <a:avLst/>
          </a:prstGeom>
        </p:spPr>
      </p:pic>
    </p:spTree>
    <p:extLst>
      <p:ext uri="{BB962C8B-B14F-4D97-AF65-F5344CB8AC3E}">
        <p14:creationId xmlns:p14="http://schemas.microsoft.com/office/powerpoint/2010/main" val="1640818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F6CD-7180-C1CD-56E2-11B35116CCA9}"/>
              </a:ext>
            </a:extLst>
          </p:cNvPr>
          <p:cNvSpPr>
            <a:spLocks noGrp="1"/>
          </p:cNvSpPr>
          <p:nvPr>
            <p:ph type="title"/>
          </p:nvPr>
        </p:nvSpPr>
        <p:spPr>
          <a:xfrm>
            <a:off x="838200" y="365125"/>
            <a:ext cx="10515600" cy="922137"/>
          </a:xfrm>
        </p:spPr>
        <p:txBody>
          <a:bodyPr/>
          <a:lstStyle/>
          <a:p>
            <a:pPr algn="ctr"/>
            <a:r>
              <a:rPr lang="en-US" dirty="0"/>
              <a:t>Max Flow / Min Cut problem</a:t>
            </a:r>
          </a:p>
        </p:txBody>
      </p:sp>
      <p:sp>
        <p:nvSpPr>
          <p:cNvPr id="3" name="TextBox 2">
            <a:extLst>
              <a:ext uri="{FF2B5EF4-FFF2-40B4-BE49-F238E27FC236}">
                <a16:creationId xmlns:a16="http://schemas.microsoft.com/office/drawing/2014/main" id="{7925322A-9D81-E88C-2FB7-36EC32773038}"/>
              </a:ext>
            </a:extLst>
          </p:cNvPr>
          <p:cNvSpPr txBox="1"/>
          <p:nvPr/>
        </p:nvSpPr>
        <p:spPr>
          <a:xfrm>
            <a:off x="665824" y="1459626"/>
            <a:ext cx="10515600" cy="830997"/>
          </a:xfrm>
          <a:prstGeom prst="rect">
            <a:avLst/>
          </a:prstGeom>
          <a:noFill/>
        </p:spPr>
        <p:txBody>
          <a:bodyPr wrap="square" rtlCol="0">
            <a:spAutoFit/>
          </a:bodyPr>
          <a:lstStyle/>
          <a:p>
            <a:r>
              <a:rPr lang="en-US" sz="2400" dirty="0"/>
              <a:t>The goal is to find the maximum amount of flow that can be delivered from source to sink while satisfying the following constraints:</a:t>
            </a:r>
          </a:p>
        </p:txBody>
      </p:sp>
      <p:sp>
        <p:nvSpPr>
          <p:cNvPr id="6" name="TextBox 5">
            <a:extLst>
              <a:ext uri="{FF2B5EF4-FFF2-40B4-BE49-F238E27FC236}">
                <a16:creationId xmlns:a16="http://schemas.microsoft.com/office/drawing/2014/main" id="{DC6B2869-D0BA-0302-D599-280D7A660C33}"/>
              </a:ext>
            </a:extLst>
          </p:cNvPr>
          <p:cNvSpPr txBox="1"/>
          <p:nvPr/>
        </p:nvSpPr>
        <p:spPr>
          <a:xfrm>
            <a:off x="963962" y="2413527"/>
            <a:ext cx="10990557" cy="461665"/>
          </a:xfrm>
          <a:prstGeom prst="rect">
            <a:avLst/>
          </a:prstGeom>
          <a:noFill/>
        </p:spPr>
        <p:txBody>
          <a:bodyPr wrap="square" rtlCol="0">
            <a:spAutoFit/>
          </a:bodyPr>
          <a:lstStyle/>
          <a:p>
            <a:pPr marL="285750" indent="-285750">
              <a:buFontTx/>
              <a:buChar char="-"/>
            </a:pPr>
            <a:r>
              <a:rPr lang="en-US" sz="2400" dirty="0">
                <a:effectLst/>
                <a:ea typeface="Calibri" panose="020F0502020204030204" pitchFamily="34" charset="0"/>
              </a:rPr>
              <a:t>Flow going through an edge must be </a:t>
            </a:r>
            <a:r>
              <a:rPr lang="en-US" sz="2400" b="1" dirty="0">
                <a:effectLst/>
                <a:ea typeface="Calibri" panose="020F0502020204030204" pitchFamily="34" charset="0"/>
              </a:rPr>
              <a:t>less than or equal </a:t>
            </a:r>
            <a:r>
              <a:rPr lang="en-US" sz="2400" dirty="0">
                <a:effectLst/>
                <a:ea typeface="Calibri" panose="020F0502020204030204" pitchFamily="34" charset="0"/>
              </a:rPr>
              <a:t>to each edge’s capacity</a:t>
            </a:r>
            <a:endParaRPr lang="en-US" sz="3200" dirty="0"/>
          </a:p>
        </p:txBody>
      </p:sp>
      <p:sp>
        <p:nvSpPr>
          <p:cNvPr id="8" name="TextBox 7">
            <a:extLst>
              <a:ext uri="{FF2B5EF4-FFF2-40B4-BE49-F238E27FC236}">
                <a16:creationId xmlns:a16="http://schemas.microsoft.com/office/drawing/2014/main" id="{8893D309-DF0D-F700-1355-D07C7EF67A73}"/>
              </a:ext>
            </a:extLst>
          </p:cNvPr>
          <p:cNvSpPr txBox="1"/>
          <p:nvPr/>
        </p:nvSpPr>
        <p:spPr>
          <a:xfrm>
            <a:off x="963962" y="2962876"/>
            <a:ext cx="10515599" cy="461665"/>
          </a:xfrm>
          <a:prstGeom prst="rect">
            <a:avLst/>
          </a:prstGeom>
          <a:noFill/>
        </p:spPr>
        <p:txBody>
          <a:bodyPr wrap="square" rtlCol="0">
            <a:spAutoFit/>
          </a:bodyPr>
          <a:lstStyle/>
          <a:p>
            <a:pPr marL="285750" indent="-285750">
              <a:buFontTx/>
              <a:buChar char="-"/>
            </a:pPr>
            <a:r>
              <a:rPr lang="en-US" sz="2400" b="1" dirty="0"/>
              <a:t>conservation law</a:t>
            </a:r>
            <a:r>
              <a:rPr lang="en-US" sz="2400" dirty="0"/>
              <a:t>; flow going into a vertex must be equal to flow coming out of it</a:t>
            </a:r>
          </a:p>
        </p:txBody>
      </p:sp>
      <p:pic>
        <p:nvPicPr>
          <p:cNvPr id="11" name="Picture 10">
            <a:extLst>
              <a:ext uri="{FF2B5EF4-FFF2-40B4-BE49-F238E27FC236}">
                <a16:creationId xmlns:a16="http://schemas.microsoft.com/office/drawing/2014/main" id="{DFB35ADB-2D44-E506-6ABF-398389328AE4}"/>
              </a:ext>
            </a:extLst>
          </p:cNvPr>
          <p:cNvPicPr>
            <a:picLocks noChangeAspect="1"/>
          </p:cNvPicPr>
          <p:nvPr/>
        </p:nvPicPr>
        <p:blipFill>
          <a:blip r:embed="rId2"/>
          <a:stretch>
            <a:fillRect/>
          </a:stretch>
        </p:blipFill>
        <p:spPr>
          <a:xfrm>
            <a:off x="2036828" y="3632126"/>
            <a:ext cx="8118344" cy="2860749"/>
          </a:xfrm>
          <a:prstGeom prst="rect">
            <a:avLst/>
          </a:prstGeom>
        </p:spPr>
      </p:pic>
    </p:spTree>
    <p:extLst>
      <p:ext uri="{BB962C8B-B14F-4D97-AF65-F5344CB8AC3E}">
        <p14:creationId xmlns:p14="http://schemas.microsoft.com/office/powerpoint/2010/main" val="2404319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F6CD-7180-C1CD-56E2-11B35116CCA9}"/>
              </a:ext>
            </a:extLst>
          </p:cNvPr>
          <p:cNvSpPr>
            <a:spLocks noGrp="1"/>
          </p:cNvSpPr>
          <p:nvPr>
            <p:ph type="title"/>
          </p:nvPr>
        </p:nvSpPr>
        <p:spPr>
          <a:xfrm>
            <a:off x="838200" y="365125"/>
            <a:ext cx="10515600" cy="922137"/>
          </a:xfrm>
        </p:spPr>
        <p:txBody>
          <a:bodyPr/>
          <a:lstStyle/>
          <a:p>
            <a:pPr algn="ctr"/>
            <a:r>
              <a:rPr lang="en-US" dirty="0"/>
              <a:t>Ford-Fulkerson Method</a:t>
            </a:r>
          </a:p>
        </p:txBody>
      </p:sp>
      <p:pic>
        <p:nvPicPr>
          <p:cNvPr id="6" name="Picture 5">
            <a:extLst>
              <a:ext uri="{FF2B5EF4-FFF2-40B4-BE49-F238E27FC236}">
                <a16:creationId xmlns:a16="http://schemas.microsoft.com/office/drawing/2014/main" id="{29347063-A4BF-DEC8-A87E-AABE0A940892}"/>
              </a:ext>
            </a:extLst>
          </p:cNvPr>
          <p:cNvPicPr>
            <a:picLocks noChangeAspect="1"/>
          </p:cNvPicPr>
          <p:nvPr/>
        </p:nvPicPr>
        <p:blipFill>
          <a:blip r:embed="rId2"/>
          <a:stretch>
            <a:fillRect/>
          </a:stretch>
        </p:blipFill>
        <p:spPr>
          <a:xfrm>
            <a:off x="2085937" y="3289951"/>
            <a:ext cx="8020126" cy="2532671"/>
          </a:xfrm>
          <a:prstGeom prst="rect">
            <a:avLst/>
          </a:prstGeom>
        </p:spPr>
      </p:pic>
      <p:sp>
        <p:nvSpPr>
          <p:cNvPr id="8" name="TextBox 7">
            <a:extLst>
              <a:ext uri="{FF2B5EF4-FFF2-40B4-BE49-F238E27FC236}">
                <a16:creationId xmlns:a16="http://schemas.microsoft.com/office/drawing/2014/main" id="{94627E4A-2DA0-3A9C-7217-B83AEF8EB0F6}"/>
              </a:ext>
            </a:extLst>
          </p:cNvPr>
          <p:cNvSpPr txBox="1"/>
          <p:nvPr/>
        </p:nvSpPr>
        <p:spPr>
          <a:xfrm>
            <a:off x="838200" y="1623761"/>
            <a:ext cx="10972800" cy="1200329"/>
          </a:xfrm>
          <a:prstGeom prst="rect">
            <a:avLst/>
          </a:prstGeom>
          <a:noFill/>
        </p:spPr>
        <p:txBody>
          <a:bodyPr wrap="square" rtlCol="0">
            <a:spAutoFit/>
          </a:bodyPr>
          <a:lstStyle/>
          <a:p>
            <a:r>
              <a:rPr lang="en-US" sz="2400" dirty="0"/>
              <a:t>To find the maximum flow, the ford-Fulkerson method repeatedly finds </a:t>
            </a:r>
            <a:r>
              <a:rPr lang="en-US" sz="2400" b="1" dirty="0"/>
              <a:t>augmenting paths </a:t>
            </a:r>
            <a:r>
              <a:rPr lang="en-US" sz="2400" dirty="0"/>
              <a:t>through the </a:t>
            </a:r>
            <a:r>
              <a:rPr lang="en-US" sz="2400" b="1" dirty="0"/>
              <a:t>residual graph </a:t>
            </a:r>
            <a:r>
              <a:rPr lang="en-US" sz="2400" dirty="0"/>
              <a:t>and </a:t>
            </a:r>
            <a:r>
              <a:rPr lang="en-US" sz="2400" b="1" dirty="0"/>
              <a:t>augments the flow </a:t>
            </a:r>
            <a:r>
              <a:rPr lang="en-US" sz="2400" dirty="0"/>
              <a:t>until no more augmenting paths can be found.</a:t>
            </a:r>
          </a:p>
        </p:txBody>
      </p:sp>
    </p:spTree>
    <p:extLst>
      <p:ext uri="{BB962C8B-B14F-4D97-AF65-F5344CB8AC3E}">
        <p14:creationId xmlns:p14="http://schemas.microsoft.com/office/powerpoint/2010/main" val="897976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F6CD-7180-C1CD-56E2-11B35116CCA9}"/>
              </a:ext>
            </a:extLst>
          </p:cNvPr>
          <p:cNvSpPr>
            <a:spLocks noGrp="1"/>
          </p:cNvSpPr>
          <p:nvPr>
            <p:ph type="title"/>
          </p:nvPr>
        </p:nvSpPr>
        <p:spPr>
          <a:xfrm>
            <a:off x="838200" y="365125"/>
            <a:ext cx="10515600" cy="922137"/>
          </a:xfrm>
        </p:spPr>
        <p:txBody>
          <a:bodyPr/>
          <a:lstStyle/>
          <a:p>
            <a:pPr algn="ctr"/>
            <a:r>
              <a:rPr lang="en-US" dirty="0"/>
              <a:t>Ford-Fulkerson Method</a:t>
            </a:r>
          </a:p>
        </p:txBody>
      </p:sp>
      <p:sp>
        <p:nvSpPr>
          <p:cNvPr id="8" name="TextBox 7">
            <a:extLst>
              <a:ext uri="{FF2B5EF4-FFF2-40B4-BE49-F238E27FC236}">
                <a16:creationId xmlns:a16="http://schemas.microsoft.com/office/drawing/2014/main" id="{94627E4A-2DA0-3A9C-7217-B83AEF8EB0F6}"/>
              </a:ext>
            </a:extLst>
          </p:cNvPr>
          <p:cNvSpPr txBox="1"/>
          <p:nvPr/>
        </p:nvSpPr>
        <p:spPr>
          <a:xfrm>
            <a:off x="609600" y="1232582"/>
            <a:ext cx="10972800" cy="954107"/>
          </a:xfrm>
          <a:prstGeom prst="rect">
            <a:avLst/>
          </a:prstGeom>
          <a:noFill/>
        </p:spPr>
        <p:txBody>
          <a:bodyPr wrap="square" rtlCol="0">
            <a:spAutoFit/>
          </a:bodyPr>
          <a:lstStyle/>
          <a:p>
            <a:r>
              <a:rPr lang="en-US" sz="2800" b="1" dirty="0"/>
              <a:t>Augmenting path:</a:t>
            </a:r>
          </a:p>
          <a:p>
            <a:endParaRPr lang="en-US" sz="2800" b="1" dirty="0"/>
          </a:p>
        </p:txBody>
      </p:sp>
      <p:sp>
        <p:nvSpPr>
          <p:cNvPr id="7" name="TextBox 6">
            <a:extLst>
              <a:ext uri="{FF2B5EF4-FFF2-40B4-BE49-F238E27FC236}">
                <a16:creationId xmlns:a16="http://schemas.microsoft.com/office/drawing/2014/main" id="{1A814C0C-1BB1-5102-8BDF-C55208AADE48}"/>
              </a:ext>
            </a:extLst>
          </p:cNvPr>
          <p:cNvSpPr txBox="1"/>
          <p:nvPr/>
        </p:nvSpPr>
        <p:spPr>
          <a:xfrm>
            <a:off x="973584" y="1776647"/>
            <a:ext cx="10244832" cy="461665"/>
          </a:xfrm>
          <a:prstGeom prst="rect">
            <a:avLst/>
          </a:prstGeom>
          <a:noFill/>
        </p:spPr>
        <p:txBody>
          <a:bodyPr wrap="square" rtlCol="0">
            <a:spAutoFit/>
          </a:bodyPr>
          <a:lstStyle/>
          <a:p>
            <a:pPr marL="285750" indent="-285750">
              <a:buFontTx/>
              <a:buChar char="-"/>
            </a:pPr>
            <a:r>
              <a:rPr lang="en-US" sz="2400" dirty="0"/>
              <a:t> a path of edges in the residual graph with unused capacity from source to sink.</a:t>
            </a:r>
          </a:p>
        </p:txBody>
      </p:sp>
      <p:sp>
        <p:nvSpPr>
          <p:cNvPr id="9" name="TextBox 8">
            <a:extLst>
              <a:ext uri="{FF2B5EF4-FFF2-40B4-BE49-F238E27FC236}">
                <a16:creationId xmlns:a16="http://schemas.microsoft.com/office/drawing/2014/main" id="{F0B3EE68-A404-5A83-29D2-99EDA67A50D7}"/>
              </a:ext>
            </a:extLst>
          </p:cNvPr>
          <p:cNvSpPr txBox="1"/>
          <p:nvPr/>
        </p:nvSpPr>
        <p:spPr>
          <a:xfrm>
            <a:off x="973584" y="2261689"/>
            <a:ext cx="10244832" cy="830997"/>
          </a:xfrm>
          <a:prstGeom prst="rect">
            <a:avLst/>
          </a:prstGeom>
          <a:noFill/>
        </p:spPr>
        <p:txBody>
          <a:bodyPr wrap="square" rtlCol="0">
            <a:spAutoFit/>
          </a:bodyPr>
          <a:lstStyle/>
          <a:p>
            <a:pPr marL="457200" indent="-457200">
              <a:buFontTx/>
              <a:buChar char="-"/>
            </a:pPr>
            <a:r>
              <a:rPr lang="en-US" sz="2400" dirty="0"/>
              <a:t>Each path has a bottleneck value which is the lowest edge capacity that belongs to the path, and it is the value used for augmenting the flow.</a:t>
            </a:r>
            <a:endParaRPr lang="en-US" sz="2800" dirty="0"/>
          </a:p>
        </p:txBody>
      </p:sp>
      <p:pic>
        <p:nvPicPr>
          <p:cNvPr id="10" name="Picture 9">
            <a:extLst>
              <a:ext uri="{FF2B5EF4-FFF2-40B4-BE49-F238E27FC236}">
                <a16:creationId xmlns:a16="http://schemas.microsoft.com/office/drawing/2014/main" id="{CF673982-0B38-3B90-4FF7-FE281351D190}"/>
              </a:ext>
            </a:extLst>
          </p:cNvPr>
          <p:cNvPicPr>
            <a:picLocks noChangeAspect="1"/>
          </p:cNvPicPr>
          <p:nvPr/>
        </p:nvPicPr>
        <p:blipFill>
          <a:blip r:embed="rId2"/>
          <a:stretch>
            <a:fillRect/>
          </a:stretch>
        </p:blipFill>
        <p:spPr>
          <a:xfrm>
            <a:off x="2628849" y="3224814"/>
            <a:ext cx="6934301" cy="3197040"/>
          </a:xfrm>
          <a:prstGeom prst="rect">
            <a:avLst/>
          </a:prstGeom>
        </p:spPr>
      </p:pic>
    </p:spTree>
    <p:extLst>
      <p:ext uri="{BB962C8B-B14F-4D97-AF65-F5344CB8AC3E}">
        <p14:creationId xmlns:p14="http://schemas.microsoft.com/office/powerpoint/2010/main" val="4136599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25322A-9D81-E88C-2FB7-36EC32773038}"/>
              </a:ext>
            </a:extLst>
          </p:cNvPr>
          <p:cNvSpPr txBox="1"/>
          <p:nvPr/>
        </p:nvSpPr>
        <p:spPr>
          <a:xfrm>
            <a:off x="665824" y="1228793"/>
            <a:ext cx="10515600" cy="461665"/>
          </a:xfrm>
          <a:prstGeom prst="rect">
            <a:avLst/>
          </a:prstGeom>
          <a:noFill/>
        </p:spPr>
        <p:txBody>
          <a:bodyPr wrap="square" rtlCol="0">
            <a:spAutoFit/>
          </a:bodyPr>
          <a:lstStyle/>
          <a:p>
            <a:r>
              <a:rPr lang="en-US" sz="2400" b="1" dirty="0"/>
              <a:t>Residual graph:</a:t>
            </a:r>
            <a:endParaRPr lang="en-US" sz="2400" dirty="0"/>
          </a:p>
        </p:txBody>
      </p:sp>
      <p:sp>
        <p:nvSpPr>
          <p:cNvPr id="6" name="TextBox 5">
            <a:extLst>
              <a:ext uri="{FF2B5EF4-FFF2-40B4-BE49-F238E27FC236}">
                <a16:creationId xmlns:a16="http://schemas.microsoft.com/office/drawing/2014/main" id="{DC6B2869-D0BA-0302-D599-280D7A660C33}"/>
              </a:ext>
            </a:extLst>
          </p:cNvPr>
          <p:cNvSpPr txBox="1"/>
          <p:nvPr/>
        </p:nvSpPr>
        <p:spPr>
          <a:xfrm>
            <a:off x="963962" y="1747598"/>
            <a:ext cx="10990557" cy="830997"/>
          </a:xfrm>
          <a:prstGeom prst="rect">
            <a:avLst/>
          </a:prstGeom>
          <a:noFill/>
        </p:spPr>
        <p:txBody>
          <a:bodyPr wrap="square" rtlCol="0">
            <a:spAutoFit/>
          </a:bodyPr>
          <a:lstStyle/>
          <a:p>
            <a:pPr marL="285750" indent="-285750">
              <a:buFontTx/>
              <a:buChar char="-"/>
            </a:pPr>
            <a:r>
              <a:rPr lang="en-US" sz="2400" dirty="0">
                <a:effectLst/>
                <a:ea typeface="Calibri" panose="020F0502020204030204" pitchFamily="34" charset="0"/>
              </a:rPr>
              <a:t>A graph that keeps track of the used capacity as well as the remaining capacity for each flow augmentation.</a:t>
            </a:r>
            <a:endParaRPr lang="en-US" sz="3200" dirty="0"/>
          </a:p>
        </p:txBody>
      </p:sp>
      <p:sp>
        <p:nvSpPr>
          <p:cNvPr id="7" name="Title 1">
            <a:extLst>
              <a:ext uri="{FF2B5EF4-FFF2-40B4-BE49-F238E27FC236}">
                <a16:creationId xmlns:a16="http://schemas.microsoft.com/office/drawing/2014/main" id="{3DA7A391-A7A8-52A7-F54E-9F2965462768}"/>
              </a:ext>
            </a:extLst>
          </p:cNvPr>
          <p:cNvSpPr txBox="1">
            <a:spLocks/>
          </p:cNvSpPr>
          <p:nvPr/>
        </p:nvSpPr>
        <p:spPr>
          <a:xfrm>
            <a:off x="963962" y="365125"/>
            <a:ext cx="10515600" cy="9221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Ford-Fulkerson Method</a:t>
            </a:r>
          </a:p>
        </p:txBody>
      </p:sp>
      <p:pic>
        <p:nvPicPr>
          <p:cNvPr id="12" name="Picture 11">
            <a:extLst>
              <a:ext uri="{FF2B5EF4-FFF2-40B4-BE49-F238E27FC236}">
                <a16:creationId xmlns:a16="http://schemas.microsoft.com/office/drawing/2014/main" id="{D36D463C-11FA-3184-5BB5-927AA0853623}"/>
              </a:ext>
            </a:extLst>
          </p:cNvPr>
          <p:cNvPicPr>
            <a:picLocks noChangeAspect="1"/>
          </p:cNvPicPr>
          <p:nvPr/>
        </p:nvPicPr>
        <p:blipFill>
          <a:blip r:embed="rId2"/>
          <a:stretch>
            <a:fillRect/>
          </a:stretch>
        </p:blipFill>
        <p:spPr>
          <a:xfrm>
            <a:off x="3052985" y="2662737"/>
            <a:ext cx="6086030" cy="3401620"/>
          </a:xfrm>
          <a:prstGeom prst="rect">
            <a:avLst/>
          </a:prstGeom>
        </p:spPr>
      </p:pic>
      <p:sp>
        <p:nvSpPr>
          <p:cNvPr id="13" name="TextBox 12">
            <a:extLst>
              <a:ext uri="{FF2B5EF4-FFF2-40B4-BE49-F238E27FC236}">
                <a16:creationId xmlns:a16="http://schemas.microsoft.com/office/drawing/2014/main" id="{38FD3482-7BBA-7D67-161C-F15F8294D595}"/>
              </a:ext>
            </a:extLst>
          </p:cNvPr>
          <p:cNvSpPr txBox="1"/>
          <p:nvPr/>
        </p:nvSpPr>
        <p:spPr>
          <a:xfrm>
            <a:off x="4836109" y="2731154"/>
            <a:ext cx="2175029" cy="307777"/>
          </a:xfrm>
          <a:prstGeom prst="rect">
            <a:avLst/>
          </a:prstGeom>
          <a:noFill/>
        </p:spPr>
        <p:txBody>
          <a:bodyPr wrap="square" rtlCol="0">
            <a:spAutoFit/>
          </a:bodyPr>
          <a:lstStyle/>
          <a:p>
            <a:r>
              <a:rPr lang="en-US" sz="1400" dirty="0"/>
              <a:t>Capacity of all edges = 3</a:t>
            </a:r>
          </a:p>
        </p:txBody>
      </p:sp>
    </p:spTree>
    <p:extLst>
      <p:ext uri="{BB962C8B-B14F-4D97-AF65-F5344CB8AC3E}">
        <p14:creationId xmlns:p14="http://schemas.microsoft.com/office/powerpoint/2010/main" val="3235436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6B2869-D0BA-0302-D599-280D7A660C33}"/>
              </a:ext>
            </a:extLst>
          </p:cNvPr>
          <p:cNvSpPr txBox="1"/>
          <p:nvPr/>
        </p:nvSpPr>
        <p:spPr>
          <a:xfrm>
            <a:off x="963962" y="3323970"/>
            <a:ext cx="10990557" cy="1200329"/>
          </a:xfrm>
          <a:prstGeom prst="rect">
            <a:avLst/>
          </a:prstGeom>
          <a:noFill/>
        </p:spPr>
        <p:txBody>
          <a:bodyPr wrap="square" rtlCol="0">
            <a:spAutoFit/>
          </a:bodyPr>
          <a:lstStyle/>
          <a:p>
            <a:pPr marL="285750" indent="-285750">
              <a:buFontTx/>
              <a:buChar char="-"/>
            </a:pPr>
            <a:r>
              <a:rPr lang="en-US" sz="2400" dirty="0">
                <a:effectLst/>
                <a:ea typeface="Calibri" panose="020F0502020204030204" pitchFamily="34" charset="0"/>
              </a:rPr>
              <a:t>The maximum flow is obtained once there are no more augmentation paths available, and the flow value is equal </a:t>
            </a:r>
            <a:r>
              <a:rPr lang="en-US" sz="2400" b="1" dirty="0">
                <a:effectLst/>
                <a:ea typeface="Calibri" panose="020F0502020204030204" pitchFamily="34" charset="0"/>
              </a:rPr>
              <a:t>to the sum of all the bottleneck values </a:t>
            </a:r>
            <a:r>
              <a:rPr lang="en-US" sz="2400" dirty="0">
                <a:effectLst/>
                <a:ea typeface="Calibri" panose="020F0502020204030204" pitchFamily="34" charset="0"/>
              </a:rPr>
              <a:t>in each path.</a:t>
            </a:r>
            <a:endParaRPr lang="en-US" sz="3200" dirty="0"/>
          </a:p>
        </p:txBody>
      </p:sp>
      <p:sp>
        <p:nvSpPr>
          <p:cNvPr id="7" name="Title 1">
            <a:extLst>
              <a:ext uri="{FF2B5EF4-FFF2-40B4-BE49-F238E27FC236}">
                <a16:creationId xmlns:a16="http://schemas.microsoft.com/office/drawing/2014/main" id="{3DA7A391-A7A8-52A7-F54E-9F2965462768}"/>
              </a:ext>
            </a:extLst>
          </p:cNvPr>
          <p:cNvSpPr txBox="1">
            <a:spLocks/>
          </p:cNvSpPr>
          <p:nvPr/>
        </p:nvSpPr>
        <p:spPr>
          <a:xfrm>
            <a:off x="963962" y="365125"/>
            <a:ext cx="10515600" cy="9221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Ford-Fulkerson Method</a:t>
            </a:r>
          </a:p>
        </p:txBody>
      </p:sp>
      <p:sp>
        <p:nvSpPr>
          <p:cNvPr id="8" name="TextBox 7">
            <a:extLst>
              <a:ext uri="{FF2B5EF4-FFF2-40B4-BE49-F238E27FC236}">
                <a16:creationId xmlns:a16="http://schemas.microsoft.com/office/drawing/2014/main" id="{D816AC24-63F4-5876-A73A-E578FDE043AB}"/>
              </a:ext>
            </a:extLst>
          </p:cNvPr>
          <p:cNvSpPr txBox="1"/>
          <p:nvPr/>
        </p:nvSpPr>
        <p:spPr>
          <a:xfrm>
            <a:off x="441656" y="2721114"/>
            <a:ext cx="2317072" cy="584775"/>
          </a:xfrm>
          <a:prstGeom prst="rect">
            <a:avLst/>
          </a:prstGeom>
          <a:noFill/>
        </p:spPr>
        <p:txBody>
          <a:bodyPr wrap="square" rtlCol="0">
            <a:spAutoFit/>
          </a:bodyPr>
          <a:lstStyle/>
          <a:p>
            <a:pPr algn="ctr"/>
            <a:r>
              <a:rPr lang="en-US" sz="3200" dirty="0"/>
              <a:t>Max flow</a:t>
            </a:r>
          </a:p>
        </p:txBody>
      </p:sp>
      <p:sp>
        <p:nvSpPr>
          <p:cNvPr id="9" name="TextBox 8">
            <a:extLst>
              <a:ext uri="{FF2B5EF4-FFF2-40B4-BE49-F238E27FC236}">
                <a16:creationId xmlns:a16="http://schemas.microsoft.com/office/drawing/2014/main" id="{89D22F28-DAED-994C-4E43-8DBBC84A058C}"/>
              </a:ext>
            </a:extLst>
          </p:cNvPr>
          <p:cNvSpPr txBox="1"/>
          <p:nvPr/>
        </p:nvSpPr>
        <p:spPr>
          <a:xfrm>
            <a:off x="963962" y="1872037"/>
            <a:ext cx="10990557" cy="830997"/>
          </a:xfrm>
          <a:prstGeom prst="rect">
            <a:avLst/>
          </a:prstGeom>
          <a:noFill/>
        </p:spPr>
        <p:txBody>
          <a:bodyPr wrap="square" rtlCol="0">
            <a:spAutoFit/>
          </a:bodyPr>
          <a:lstStyle/>
          <a:p>
            <a:pPr marL="285750" indent="-285750">
              <a:buFontTx/>
              <a:buChar char="-"/>
            </a:pPr>
            <a:r>
              <a:rPr lang="en-US" sz="2400" dirty="0">
                <a:effectLst/>
                <a:ea typeface="Calibri" panose="020F0502020204030204" pitchFamily="34" charset="0"/>
              </a:rPr>
              <a:t>The minimum cut of a weighted graph is the </a:t>
            </a:r>
            <a:r>
              <a:rPr lang="en-US" sz="2400" b="1" dirty="0">
                <a:effectLst/>
                <a:ea typeface="Calibri" panose="020F0502020204030204" pitchFamily="34" charset="0"/>
              </a:rPr>
              <a:t>minimum sum of weights</a:t>
            </a:r>
            <a:r>
              <a:rPr lang="en-US" sz="2400" dirty="0">
                <a:effectLst/>
                <a:ea typeface="Calibri" panose="020F0502020204030204" pitchFamily="34" charset="0"/>
              </a:rPr>
              <a:t> of edges that, when removed from the graph, divide the graph into two sets.</a:t>
            </a:r>
            <a:endParaRPr lang="en-US" sz="3200" dirty="0"/>
          </a:p>
        </p:txBody>
      </p:sp>
      <p:sp>
        <p:nvSpPr>
          <p:cNvPr id="10" name="TextBox 9">
            <a:extLst>
              <a:ext uri="{FF2B5EF4-FFF2-40B4-BE49-F238E27FC236}">
                <a16:creationId xmlns:a16="http://schemas.microsoft.com/office/drawing/2014/main" id="{DF9374BF-0DD7-9D74-6F5F-F7507F126A8E}"/>
              </a:ext>
            </a:extLst>
          </p:cNvPr>
          <p:cNvSpPr txBox="1"/>
          <p:nvPr/>
        </p:nvSpPr>
        <p:spPr>
          <a:xfrm>
            <a:off x="335124" y="1170195"/>
            <a:ext cx="2317072" cy="584775"/>
          </a:xfrm>
          <a:prstGeom prst="rect">
            <a:avLst/>
          </a:prstGeom>
          <a:noFill/>
        </p:spPr>
        <p:txBody>
          <a:bodyPr wrap="square" rtlCol="0">
            <a:spAutoFit/>
          </a:bodyPr>
          <a:lstStyle/>
          <a:p>
            <a:pPr algn="ctr"/>
            <a:r>
              <a:rPr lang="en-US" sz="3200" dirty="0"/>
              <a:t>Min cut</a:t>
            </a:r>
          </a:p>
        </p:txBody>
      </p:sp>
      <p:sp>
        <p:nvSpPr>
          <p:cNvPr id="2" name="Rectangle: Rounded Corners 1">
            <a:extLst>
              <a:ext uri="{FF2B5EF4-FFF2-40B4-BE49-F238E27FC236}">
                <a16:creationId xmlns:a16="http://schemas.microsoft.com/office/drawing/2014/main" id="{B9B69389-E139-1DF6-2703-05F75DF454D1}"/>
              </a:ext>
            </a:extLst>
          </p:cNvPr>
          <p:cNvSpPr/>
          <p:nvPr/>
        </p:nvSpPr>
        <p:spPr>
          <a:xfrm>
            <a:off x="1100831" y="4758432"/>
            <a:ext cx="10378731" cy="141155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96FD01C-7AEA-60D6-13C8-9C630AA5FFE2}"/>
              </a:ext>
            </a:extLst>
          </p:cNvPr>
          <p:cNvSpPr txBox="1"/>
          <p:nvPr/>
        </p:nvSpPr>
        <p:spPr>
          <a:xfrm>
            <a:off x="1493660" y="5048708"/>
            <a:ext cx="9931159" cy="830997"/>
          </a:xfrm>
          <a:prstGeom prst="rect">
            <a:avLst/>
          </a:prstGeom>
          <a:noFill/>
        </p:spPr>
        <p:txBody>
          <a:bodyPr wrap="square" rtlCol="0">
            <a:spAutoFit/>
          </a:bodyPr>
          <a:lstStyle/>
          <a:p>
            <a:r>
              <a:rPr lang="en-US" sz="2400" dirty="0"/>
              <a:t>It can be observed that by finding the max flow of a flow network, we also find the min cut of the graph.</a:t>
            </a:r>
          </a:p>
        </p:txBody>
      </p:sp>
    </p:spTree>
    <p:extLst>
      <p:ext uri="{BB962C8B-B14F-4D97-AF65-F5344CB8AC3E}">
        <p14:creationId xmlns:p14="http://schemas.microsoft.com/office/powerpoint/2010/main" val="2883686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50A9-BBDF-4CC7-B019-1ED8B92CD1A4}"/>
              </a:ext>
            </a:extLst>
          </p:cNvPr>
          <p:cNvSpPr>
            <a:spLocks noGrp="1"/>
          </p:cNvSpPr>
          <p:nvPr>
            <p:ph type="title"/>
          </p:nvPr>
        </p:nvSpPr>
        <p:spPr/>
        <p:txBody>
          <a:bodyPr/>
          <a:lstStyle/>
          <a:p>
            <a:r>
              <a:rPr lang="en-US" dirty="0"/>
              <a:t>Steps of the Algorithm </a:t>
            </a:r>
          </a:p>
        </p:txBody>
      </p:sp>
      <p:sp>
        <p:nvSpPr>
          <p:cNvPr id="3" name="Content Placeholder 2">
            <a:extLst>
              <a:ext uri="{FF2B5EF4-FFF2-40B4-BE49-F238E27FC236}">
                <a16:creationId xmlns:a16="http://schemas.microsoft.com/office/drawing/2014/main" id="{4CC2ECD9-0D72-42BF-84BE-10DB118F0B47}"/>
              </a:ext>
            </a:extLst>
          </p:cNvPr>
          <p:cNvSpPr>
            <a:spLocks noGrp="1"/>
          </p:cNvSpPr>
          <p:nvPr>
            <p:ph idx="1"/>
          </p:nvPr>
        </p:nvSpPr>
        <p:spPr/>
        <p:txBody>
          <a:bodyPr/>
          <a:lstStyle/>
          <a:p>
            <a:pPr marL="0" indent="0">
              <a:buNone/>
            </a:pPr>
            <a:r>
              <a:rPr lang="en-US" b="0" dirty="0">
                <a:effectLst/>
              </a:rPr>
              <a:t>1. Noise reduction</a:t>
            </a:r>
          </a:p>
          <a:p>
            <a:pPr marL="0" indent="0">
              <a:buNone/>
            </a:pPr>
            <a:r>
              <a:rPr lang="en-US" b="0" dirty="0">
                <a:effectLst/>
              </a:rPr>
              <a:t>2. Gradient calculation</a:t>
            </a:r>
          </a:p>
          <a:p>
            <a:pPr marL="0" indent="0">
              <a:buNone/>
            </a:pPr>
            <a:r>
              <a:rPr lang="en-US" b="0" dirty="0">
                <a:effectLst/>
              </a:rPr>
              <a:t>3. Non-maximum suppression</a:t>
            </a:r>
          </a:p>
          <a:p>
            <a:pPr marL="0" indent="0">
              <a:buNone/>
            </a:pPr>
            <a:r>
              <a:rPr lang="en-US" b="0" dirty="0">
                <a:effectLst/>
              </a:rPr>
              <a:t>4. Double threshold</a:t>
            </a:r>
          </a:p>
          <a:p>
            <a:pPr marL="0" indent="0">
              <a:buNone/>
            </a:pPr>
            <a:r>
              <a:rPr lang="en-US" b="0" dirty="0">
                <a:effectLst/>
              </a:rPr>
              <a:t>5. Edge Tracking by Hysteresis</a:t>
            </a:r>
          </a:p>
          <a:p>
            <a:pPr marL="0" indent="0">
              <a:buNone/>
            </a:pPr>
            <a:endParaRPr lang="en-US" dirty="0"/>
          </a:p>
        </p:txBody>
      </p:sp>
    </p:spTree>
    <p:extLst>
      <p:ext uri="{BB962C8B-B14F-4D97-AF65-F5344CB8AC3E}">
        <p14:creationId xmlns:p14="http://schemas.microsoft.com/office/powerpoint/2010/main" val="3317046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F6CD-7180-C1CD-56E2-11B35116CCA9}"/>
              </a:ext>
            </a:extLst>
          </p:cNvPr>
          <p:cNvSpPr>
            <a:spLocks noGrp="1"/>
          </p:cNvSpPr>
          <p:nvPr>
            <p:ph type="title"/>
          </p:nvPr>
        </p:nvSpPr>
        <p:spPr>
          <a:xfrm>
            <a:off x="838200" y="365125"/>
            <a:ext cx="10515600" cy="922137"/>
          </a:xfrm>
        </p:spPr>
        <p:txBody>
          <a:bodyPr/>
          <a:lstStyle/>
          <a:p>
            <a:pPr algn="ctr"/>
            <a:r>
              <a:rPr lang="en-US" dirty="0"/>
              <a:t>Graph cut segmentation</a:t>
            </a:r>
          </a:p>
        </p:txBody>
      </p:sp>
      <p:sp>
        <p:nvSpPr>
          <p:cNvPr id="8" name="TextBox 7">
            <a:extLst>
              <a:ext uri="{FF2B5EF4-FFF2-40B4-BE49-F238E27FC236}">
                <a16:creationId xmlns:a16="http://schemas.microsoft.com/office/drawing/2014/main" id="{94627E4A-2DA0-3A9C-7217-B83AEF8EB0F6}"/>
              </a:ext>
            </a:extLst>
          </p:cNvPr>
          <p:cNvSpPr txBox="1"/>
          <p:nvPr/>
        </p:nvSpPr>
        <p:spPr>
          <a:xfrm>
            <a:off x="609600" y="1667025"/>
            <a:ext cx="10972800" cy="954107"/>
          </a:xfrm>
          <a:prstGeom prst="rect">
            <a:avLst/>
          </a:prstGeom>
          <a:noFill/>
        </p:spPr>
        <p:txBody>
          <a:bodyPr wrap="square" rtlCol="0">
            <a:spAutoFit/>
          </a:bodyPr>
          <a:lstStyle/>
          <a:p>
            <a:r>
              <a:rPr lang="en-US" sz="2800" dirty="0"/>
              <a:t>An image segmentation method that converts an image to a graph then uses tools from graph theory to partition foreground from background</a:t>
            </a:r>
          </a:p>
        </p:txBody>
      </p:sp>
      <p:pic>
        <p:nvPicPr>
          <p:cNvPr id="4" name="Picture 3" descr="Diagram&#10;&#10;Description automatically generated">
            <a:extLst>
              <a:ext uri="{FF2B5EF4-FFF2-40B4-BE49-F238E27FC236}">
                <a16:creationId xmlns:a16="http://schemas.microsoft.com/office/drawing/2014/main" id="{B2C8D080-B644-40E7-8800-8E94EBF56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982" y="3110909"/>
            <a:ext cx="8994035" cy="2677048"/>
          </a:xfrm>
          <a:prstGeom prst="rect">
            <a:avLst/>
          </a:prstGeom>
        </p:spPr>
      </p:pic>
    </p:spTree>
    <p:extLst>
      <p:ext uri="{BB962C8B-B14F-4D97-AF65-F5344CB8AC3E}">
        <p14:creationId xmlns:p14="http://schemas.microsoft.com/office/powerpoint/2010/main" val="2362010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7CA5D68-105A-D9D9-D754-8E31CDD9BE89}"/>
              </a:ext>
            </a:extLst>
          </p:cNvPr>
          <p:cNvSpPr>
            <a:spLocks noGrp="1"/>
          </p:cNvSpPr>
          <p:nvPr>
            <p:ph type="title"/>
          </p:nvPr>
        </p:nvSpPr>
        <p:spPr>
          <a:xfrm>
            <a:off x="838200" y="275456"/>
            <a:ext cx="10515600" cy="922137"/>
          </a:xfrm>
        </p:spPr>
        <p:txBody>
          <a:bodyPr/>
          <a:lstStyle/>
          <a:p>
            <a:pPr algn="ctr"/>
            <a:r>
              <a:rPr lang="en-US" dirty="0"/>
              <a:t>Graph cut segmentation</a:t>
            </a:r>
          </a:p>
        </p:txBody>
      </p:sp>
      <p:sp>
        <p:nvSpPr>
          <p:cNvPr id="4" name="TextBox 3">
            <a:extLst>
              <a:ext uri="{FF2B5EF4-FFF2-40B4-BE49-F238E27FC236}">
                <a16:creationId xmlns:a16="http://schemas.microsoft.com/office/drawing/2014/main" id="{FBB1C494-BB1C-B725-3188-110C136331BE}"/>
              </a:ext>
            </a:extLst>
          </p:cNvPr>
          <p:cNvSpPr txBox="1"/>
          <p:nvPr/>
        </p:nvSpPr>
        <p:spPr>
          <a:xfrm>
            <a:off x="523782" y="1411549"/>
            <a:ext cx="3879542" cy="523220"/>
          </a:xfrm>
          <a:prstGeom prst="rect">
            <a:avLst/>
          </a:prstGeom>
          <a:noFill/>
        </p:spPr>
        <p:txBody>
          <a:bodyPr wrap="square" rtlCol="0">
            <a:spAutoFit/>
          </a:bodyPr>
          <a:lstStyle/>
          <a:p>
            <a:pPr algn="l"/>
            <a:r>
              <a:rPr lang="en-US" sz="2800" b="1" i="0" dirty="0">
                <a:solidFill>
                  <a:srgbClr val="282828"/>
                </a:solidFill>
                <a:effectLst/>
              </a:rPr>
              <a:t>Image to Graph</a:t>
            </a:r>
          </a:p>
        </p:txBody>
      </p:sp>
      <p:pic>
        <p:nvPicPr>
          <p:cNvPr id="6" name="Picture 5" descr="A picture containing shape&#10;&#10;Description automatically generated">
            <a:extLst>
              <a:ext uri="{FF2B5EF4-FFF2-40B4-BE49-F238E27FC236}">
                <a16:creationId xmlns:a16="http://schemas.microsoft.com/office/drawing/2014/main" id="{513B8434-8C31-3922-84F4-B609F3C8D3F7}"/>
              </a:ext>
            </a:extLst>
          </p:cNvPr>
          <p:cNvPicPr>
            <a:picLocks noChangeAspect="1"/>
          </p:cNvPicPr>
          <p:nvPr/>
        </p:nvPicPr>
        <p:blipFill rotWithShape="1">
          <a:blip r:embed="rId2">
            <a:extLst>
              <a:ext uri="{28A0092B-C50C-407E-A947-70E740481C1C}">
                <a14:useLocalDpi xmlns:a14="http://schemas.microsoft.com/office/drawing/2010/main" val="0"/>
              </a:ext>
            </a:extLst>
          </a:blip>
          <a:srcRect l="2239" t="5333" r="64323" b="14169"/>
          <a:stretch/>
        </p:blipFill>
        <p:spPr>
          <a:xfrm>
            <a:off x="7924357" y="1197593"/>
            <a:ext cx="3506680" cy="2443141"/>
          </a:xfrm>
          <a:prstGeom prst="rect">
            <a:avLst/>
          </a:prstGeom>
        </p:spPr>
      </p:pic>
      <p:sp>
        <p:nvSpPr>
          <p:cNvPr id="9" name="TextBox 8">
            <a:extLst>
              <a:ext uri="{FF2B5EF4-FFF2-40B4-BE49-F238E27FC236}">
                <a16:creationId xmlns:a16="http://schemas.microsoft.com/office/drawing/2014/main" id="{FB0351B8-6BD4-4B3D-30D2-837F96797D83}"/>
              </a:ext>
            </a:extLst>
          </p:cNvPr>
          <p:cNvSpPr txBox="1"/>
          <p:nvPr/>
        </p:nvSpPr>
        <p:spPr>
          <a:xfrm>
            <a:off x="523781" y="2148725"/>
            <a:ext cx="7400575" cy="707886"/>
          </a:xfrm>
          <a:prstGeom prst="rect">
            <a:avLst/>
          </a:prstGeom>
          <a:noFill/>
        </p:spPr>
        <p:txBody>
          <a:bodyPr wrap="square" rtlCol="0">
            <a:spAutoFit/>
          </a:bodyPr>
          <a:lstStyle/>
          <a:p>
            <a:r>
              <a:rPr lang="en-US" sz="2000" dirty="0"/>
              <a:t>-     Each pixel in the image is a vertex in a graph, with two additional vertices that serve as source and sink (foreground and background)</a:t>
            </a:r>
          </a:p>
        </p:txBody>
      </p:sp>
      <p:sp>
        <p:nvSpPr>
          <p:cNvPr id="10" name="TextBox 9">
            <a:extLst>
              <a:ext uri="{FF2B5EF4-FFF2-40B4-BE49-F238E27FC236}">
                <a16:creationId xmlns:a16="http://schemas.microsoft.com/office/drawing/2014/main" id="{2659AAE3-687B-9B88-E860-C19572314540}"/>
              </a:ext>
            </a:extLst>
          </p:cNvPr>
          <p:cNvSpPr txBox="1"/>
          <p:nvPr/>
        </p:nvSpPr>
        <p:spPr>
          <a:xfrm>
            <a:off x="523780" y="3059961"/>
            <a:ext cx="7400575" cy="2862322"/>
          </a:xfrm>
          <a:prstGeom prst="rect">
            <a:avLst/>
          </a:prstGeom>
          <a:noFill/>
        </p:spPr>
        <p:txBody>
          <a:bodyPr wrap="square" rtlCol="0">
            <a:spAutoFit/>
          </a:bodyPr>
          <a:lstStyle/>
          <a:p>
            <a:pPr marL="342900" indent="-342900">
              <a:buFontTx/>
              <a:buChar char="-"/>
            </a:pPr>
            <a:r>
              <a:rPr lang="en-US" sz="2000" dirty="0"/>
              <a:t>There are Two types of edges in our graph: </a:t>
            </a:r>
          </a:p>
          <a:p>
            <a:pPr marL="342900" indent="-342900">
              <a:buFontTx/>
              <a:buChar char="-"/>
            </a:pPr>
            <a:endParaRPr lang="en-US" sz="2000" dirty="0"/>
          </a:p>
          <a:p>
            <a:pPr lvl="1"/>
            <a:r>
              <a:rPr lang="en-US" sz="2000" dirty="0"/>
              <a:t>1 - The first type is called n-links, which connects neighboring pixel vertices.</a:t>
            </a:r>
          </a:p>
          <a:p>
            <a:pPr lvl="1"/>
            <a:endParaRPr lang="en-US" sz="2000" dirty="0"/>
          </a:p>
          <a:p>
            <a:pPr lvl="1"/>
            <a:r>
              <a:rPr lang="en-US" sz="2000" dirty="0"/>
              <a:t>2 - The second type of edges is called t-links, which connect the source or sink vertex with the pixel vertices.</a:t>
            </a:r>
          </a:p>
          <a:p>
            <a:pPr lvl="1"/>
            <a:endParaRPr lang="en-US" sz="2000" dirty="0"/>
          </a:p>
          <a:p>
            <a:endParaRPr lang="en-US" sz="2000" dirty="0"/>
          </a:p>
        </p:txBody>
      </p:sp>
      <p:pic>
        <p:nvPicPr>
          <p:cNvPr id="12" name="Picture 11" descr="Diagram&#10;&#10;Description automatically generated">
            <a:extLst>
              <a:ext uri="{FF2B5EF4-FFF2-40B4-BE49-F238E27FC236}">
                <a16:creationId xmlns:a16="http://schemas.microsoft.com/office/drawing/2014/main" id="{302D0A98-467C-D06B-99C9-1F9F251A55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355" y="3854690"/>
            <a:ext cx="3742106" cy="2736485"/>
          </a:xfrm>
          <a:prstGeom prst="rect">
            <a:avLst/>
          </a:prstGeom>
        </p:spPr>
      </p:pic>
    </p:spTree>
    <p:extLst>
      <p:ext uri="{BB962C8B-B14F-4D97-AF65-F5344CB8AC3E}">
        <p14:creationId xmlns:p14="http://schemas.microsoft.com/office/powerpoint/2010/main" val="4046885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25322A-9D81-E88C-2FB7-36EC32773038}"/>
              </a:ext>
            </a:extLst>
          </p:cNvPr>
          <p:cNvSpPr txBox="1"/>
          <p:nvPr/>
        </p:nvSpPr>
        <p:spPr>
          <a:xfrm>
            <a:off x="712438" y="1179788"/>
            <a:ext cx="10515600" cy="1077218"/>
          </a:xfrm>
          <a:prstGeom prst="rect">
            <a:avLst/>
          </a:prstGeom>
          <a:noFill/>
        </p:spPr>
        <p:txBody>
          <a:bodyPr wrap="square" rtlCol="0">
            <a:spAutoFit/>
          </a:bodyPr>
          <a:lstStyle/>
          <a:p>
            <a:r>
              <a:rPr lang="en-US" sz="3200" dirty="0"/>
              <a:t>N-links</a:t>
            </a:r>
          </a:p>
          <a:p>
            <a:endParaRPr lang="en-US" sz="3200" dirty="0"/>
          </a:p>
        </p:txBody>
      </p:sp>
      <p:sp>
        <p:nvSpPr>
          <p:cNvPr id="7" name="Title 1">
            <a:extLst>
              <a:ext uri="{FF2B5EF4-FFF2-40B4-BE49-F238E27FC236}">
                <a16:creationId xmlns:a16="http://schemas.microsoft.com/office/drawing/2014/main" id="{3DA7A391-A7A8-52A7-F54E-9F2965462768}"/>
              </a:ext>
            </a:extLst>
          </p:cNvPr>
          <p:cNvSpPr txBox="1">
            <a:spLocks/>
          </p:cNvSpPr>
          <p:nvPr/>
        </p:nvSpPr>
        <p:spPr>
          <a:xfrm>
            <a:off x="963962" y="365125"/>
            <a:ext cx="10515600" cy="9221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Graph cut segmentation</a:t>
            </a:r>
          </a:p>
        </p:txBody>
      </p:sp>
      <p:sp>
        <p:nvSpPr>
          <p:cNvPr id="8" name="TextBox 7">
            <a:extLst>
              <a:ext uri="{FF2B5EF4-FFF2-40B4-BE49-F238E27FC236}">
                <a16:creationId xmlns:a16="http://schemas.microsoft.com/office/drawing/2014/main" id="{ECB63466-CE39-29D9-F17D-BC78C2DF682E}"/>
              </a:ext>
            </a:extLst>
          </p:cNvPr>
          <p:cNvSpPr txBox="1"/>
          <p:nvPr/>
        </p:nvSpPr>
        <p:spPr>
          <a:xfrm>
            <a:off x="712438" y="2091104"/>
            <a:ext cx="10515600" cy="1015663"/>
          </a:xfrm>
          <a:prstGeom prst="rect">
            <a:avLst/>
          </a:prstGeom>
          <a:noFill/>
        </p:spPr>
        <p:txBody>
          <a:bodyPr wrap="square" rtlCol="0">
            <a:spAutoFit/>
          </a:bodyPr>
          <a:lstStyle/>
          <a:p>
            <a:r>
              <a:rPr lang="en-US" sz="2000" dirty="0"/>
              <a:t>N-links edges weights are computed in a way that reflects their </a:t>
            </a:r>
            <a:r>
              <a:rPr lang="en-US" sz="2000" b="1" dirty="0"/>
              <a:t>inter-pixel similarity</a:t>
            </a:r>
            <a:r>
              <a:rPr lang="en-US" sz="2000" dirty="0"/>
              <a:t>, the weights are </a:t>
            </a:r>
            <a:r>
              <a:rPr lang="en-US" sz="2000" b="1" dirty="0"/>
              <a:t>small</a:t>
            </a:r>
            <a:r>
              <a:rPr lang="en-US" sz="2000" dirty="0"/>
              <a:t> </a:t>
            </a:r>
            <a:r>
              <a:rPr lang="en-US" sz="2000" b="1" dirty="0"/>
              <a:t>when pixels are different </a:t>
            </a:r>
            <a:r>
              <a:rPr lang="en-US" sz="2000" dirty="0"/>
              <a:t>and </a:t>
            </a:r>
            <a:r>
              <a:rPr lang="en-US" sz="2000" b="1" dirty="0"/>
              <a:t>large when pixels are similar</a:t>
            </a:r>
          </a:p>
          <a:p>
            <a:endParaRPr lang="en-US" sz="2000" dirty="0"/>
          </a:p>
        </p:txBody>
      </p:sp>
      <p:pic>
        <p:nvPicPr>
          <p:cNvPr id="5" name="Picture 4">
            <a:extLst>
              <a:ext uri="{FF2B5EF4-FFF2-40B4-BE49-F238E27FC236}">
                <a16:creationId xmlns:a16="http://schemas.microsoft.com/office/drawing/2014/main" id="{D62EBCDE-3416-B417-BF59-5A2F138FAD5F}"/>
              </a:ext>
            </a:extLst>
          </p:cNvPr>
          <p:cNvPicPr>
            <a:picLocks noChangeAspect="1"/>
          </p:cNvPicPr>
          <p:nvPr/>
        </p:nvPicPr>
        <p:blipFill>
          <a:blip r:embed="rId2"/>
          <a:stretch>
            <a:fillRect/>
          </a:stretch>
        </p:blipFill>
        <p:spPr>
          <a:xfrm>
            <a:off x="3725903" y="3031839"/>
            <a:ext cx="4488669" cy="1151854"/>
          </a:xfrm>
          <a:prstGeom prst="rect">
            <a:avLst/>
          </a:prstGeom>
        </p:spPr>
      </p:pic>
      <p:sp>
        <p:nvSpPr>
          <p:cNvPr id="9" name="TextBox 8">
            <a:extLst>
              <a:ext uri="{FF2B5EF4-FFF2-40B4-BE49-F238E27FC236}">
                <a16:creationId xmlns:a16="http://schemas.microsoft.com/office/drawing/2014/main" id="{1524D639-E67A-9815-3136-378445279E36}"/>
              </a:ext>
            </a:extLst>
          </p:cNvPr>
          <p:cNvSpPr txBox="1"/>
          <p:nvPr/>
        </p:nvSpPr>
        <p:spPr>
          <a:xfrm>
            <a:off x="712437" y="4457527"/>
            <a:ext cx="11103741" cy="1631216"/>
          </a:xfrm>
          <a:prstGeom prst="rect">
            <a:avLst/>
          </a:prstGeom>
          <a:noFill/>
        </p:spPr>
        <p:txBody>
          <a:bodyPr wrap="square" rtlCol="0">
            <a:spAutoFit/>
          </a:bodyPr>
          <a:lstStyle/>
          <a:p>
            <a:r>
              <a:rPr lang="en-US" sz="2000" dirty="0"/>
              <a:t>Above is the equation for determining n-link edge values, where I</a:t>
            </a:r>
            <a:r>
              <a:rPr lang="en-US" sz="1100" dirty="0"/>
              <a:t>p </a:t>
            </a:r>
            <a:r>
              <a:rPr lang="en-US" sz="2000" dirty="0"/>
              <a:t>is the brightness of the pixel vertex P.</a:t>
            </a:r>
          </a:p>
          <a:p>
            <a:r>
              <a:rPr lang="en-US" sz="2000" dirty="0"/>
              <a:t> </a:t>
            </a:r>
          </a:p>
          <a:p>
            <a:r>
              <a:rPr lang="en-US" sz="2000" dirty="0"/>
              <a:t>The choice of the function is determined by the series of trial and error, such that it produces a small value when the difference between the two pixels intensities is large, and vice versa.</a:t>
            </a:r>
          </a:p>
          <a:p>
            <a:endParaRPr lang="en-US" sz="2000" dirty="0"/>
          </a:p>
        </p:txBody>
      </p:sp>
    </p:spTree>
    <p:extLst>
      <p:ext uri="{BB962C8B-B14F-4D97-AF65-F5344CB8AC3E}">
        <p14:creationId xmlns:p14="http://schemas.microsoft.com/office/powerpoint/2010/main" val="3134238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25322A-9D81-E88C-2FB7-36EC32773038}"/>
              </a:ext>
            </a:extLst>
          </p:cNvPr>
          <p:cNvSpPr txBox="1"/>
          <p:nvPr/>
        </p:nvSpPr>
        <p:spPr>
          <a:xfrm>
            <a:off x="712438" y="1179788"/>
            <a:ext cx="10515600" cy="1077218"/>
          </a:xfrm>
          <a:prstGeom prst="rect">
            <a:avLst/>
          </a:prstGeom>
          <a:noFill/>
        </p:spPr>
        <p:txBody>
          <a:bodyPr wrap="square" rtlCol="0">
            <a:spAutoFit/>
          </a:bodyPr>
          <a:lstStyle/>
          <a:p>
            <a:r>
              <a:rPr lang="en-US" sz="3200" dirty="0"/>
              <a:t>T-links</a:t>
            </a:r>
          </a:p>
          <a:p>
            <a:endParaRPr lang="en-US" sz="3200" dirty="0"/>
          </a:p>
        </p:txBody>
      </p:sp>
      <p:sp>
        <p:nvSpPr>
          <p:cNvPr id="7" name="Title 1">
            <a:extLst>
              <a:ext uri="{FF2B5EF4-FFF2-40B4-BE49-F238E27FC236}">
                <a16:creationId xmlns:a16="http://schemas.microsoft.com/office/drawing/2014/main" id="{3DA7A391-A7A8-52A7-F54E-9F2965462768}"/>
              </a:ext>
            </a:extLst>
          </p:cNvPr>
          <p:cNvSpPr txBox="1">
            <a:spLocks/>
          </p:cNvSpPr>
          <p:nvPr/>
        </p:nvSpPr>
        <p:spPr>
          <a:xfrm>
            <a:off x="963962" y="365125"/>
            <a:ext cx="10515600" cy="9221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Graph cut segmentation</a:t>
            </a:r>
          </a:p>
        </p:txBody>
      </p:sp>
      <p:sp>
        <p:nvSpPr>
          <p:cNvPr id="8" name="TextBox 7">
            <a:extLst>
              <a:ext uri="{FF2B5EF4-FFF2-40B4-BE49-F238E27FC236}">
                <a16:creationId xmlns:a16="http://schemas.microsoft.com/office/drawing/2014/main" id="{ECB63466-CE39-29D9-F17D-BC78C2DF682E}"/>
              </a:ext>
            </a:extLst>
          </p:cNvPr>
          <p:cNvSpPr txBox="1"/>
          <p:nvPr/>
        </p:nvSpPr>
        <p:spPr>
          <a:xfrm>
            <a:off x="712438" y="1903063"/>
            <a:ext cx="10515600" cy="707886"/>
          </a:xfrm>
          <a:prstGeom prst="rect">
            <a:avLst/>
          </a:prstGeom>
          <a:noFill/>
        </p:spPr>
        <p:txBody>
          <a:bodyPr wrap="square" rtlCol="0">
            <a:spAutoFit/>
          </a:bodyPr>
          <a:lstStyle/>
          <a:p>
            <a:r>
              <a:rPr lang="en-US" sz="2000" dirty="0"/>
              <a:t>To make t-links, the user is prompted to highlight at least one pixel vertex as a background pixel and at least one as a foreground pixel (seeds), then an edge is added from the source/sink to that seed.</a:t>
            </a:r>
          </a:p>
        </p:txBody>
      </p:sp>
      <p:sp>
        <p:nvSpPr>
          <p:cNvPr id="10" name="TextBox 9">
            <a:extLst>
              <a:ext uri="{FF2B5EF4-FFF2-40B4-BE49-F238E27FC236}">
                <a16:creationId xmlns:a16="http://schemas.microsoft.com/office/drawing/2014/main" id="{18535E0A-506B-FBBA-A105-FBAFFF8E2094}"/>
              </a:ext>
            </a:extLst>
          </p:cNvPr>
          <p:cNvSpPr txBox="1"/>
          <p:nvPr/>
        </p:nvSpPr>
        <p:spPr>
          <a:xfrm>
            <a:off x="712438" y="2835593"/>
            <a:ext cx="10515600" cy="400110"/>
          </a:xfrm>
          <a:prstGeom prst="rect">
            <a:avLst/>
          </a:prstGeom>
          <a:noFill/>
        </p:spPr>
        <p:txBody>
          <a:bodyPr wrap="square" rtlCol="0">
            <a:spAutoFit/>
          </a:bodyPr>
          <a:lstStyle/>
          <a:p>
            <a:r>
              <a:rPr lang="en-US" sz="2000" dirty="0"/>
              <a:t>So, the seeds are hard-coded to be either the foreground or the background.</a:t>
            </a:r>
          </a:p>
        </p:txBody>
      </p:sp>
      <p:pic>
        <p:nvPicPr>
          <p:cNvPr id="4" name="Picture 3" descr="A picture containing graphical user interface&#10;&#10;Description automatically generated">
            <a:extLst>
              <a:ext uri="{FF2B5EF4-FFF2-40B4-BE49-F238E27FC236}">
                <a16:creationId xmlns:a16="http://schemas.microsoft.com/office/drawing/2014/main" id="{024F947D-07E5-351E-CED5-A6F2491F5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762" y="3630409"/>
            <a:ext cx="2792946" cy="2987803"/>
          </a:xfrm>
          <a:prstGeom prst="rect">
            <a:avLst/>
          </a:prstGeom>
        </p:spPr>
      </p:pic>
      <p:pic>
        <p:nvPicPr>
          <p:cNvPr id="12" name="Picture 11" descr="Graphical user interface&#10;&#10;Description automatically generated with medium confidence">
            <a:extLst>
              <a:ext uri="{FF2B5EF4-FFF2-40B4-BE49-F238E27FC236}">
                <a16:creationId xmlns:a16="http://schemas.microsoft.com/office/drawing/2014/main" id="{351F57B3-241F-80BB-1546-848270B61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7213" y="3590785"/>
            <a:ext cx="2867025" cy="3067050"/>
          </a:xfrm>
          <a:prstGeom prst="rect">
            <a:avLst/>
          </a:prstGeom>
        </p:spPr>
      </p:pic>
    </p:spTree>
    <p:extLst>
      <p:ext uri="{BB962C8B-B14F-4D97-AF65-F5344CB8AC3E}">
        <p14:creationId xmlns:p14="http://schemas.microsoft.com/office/powerpoint/2010/main" val="1469668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25322A-9D81-E88C-2FB7-36EC32773038}"/>
              </a:ext>
            </a:extLst>
          </p:cNvPr>
          <p:cNvSpPr txBox="1"/>
          <p:nvPr/>
        </p:nvSpPr>
        <p:spPr>
          <a:xfrm>
            <a:off x="712438" y="1179788"/>
            <a:ext cx="10515600" cy="584775"/>
          </a:xfrm>
          <a:prstGeom prst="rect">
            <a:avLst/>
          </a:prstGeom>
          <a:noFill/>
        </p:spPr>
        <p:txBody>
          <a:bodyPr wrap="square" rtlCol="0">
            <a:spAutoFit/>
          </a:bodyPr>
          <a:lstStyle/>
          <a:p>
            <a:r>
              <a:rPr lang="en-US" sz="3200" b="1" dirty="0"/>
              <a:t>Min cut segmentation</a:t>
            </a:r>
          </a:p>
        </p:txBody>
      </p:sp>
      <p:sp>
        <p:nvSpPr>
          <p:cNvPr id="7" name="Title 1">
            <a:extLst>
              <a:ext uri="{FF2B5EF4-FFF2-40B4-BE49-F238E27FC236}">
                <a16:creationId xmlns:a16="http://schemas.microsoft.com/office/drawing/2014/main" id="{3DA7A391-A7A8-52A7-F54E-9F2965462768}"/>
              </a:ext>
            </a:extLst>
          </p:cNvPr>
          <p:cNvSpPr txBox="1">
            <a:spLocks/>
          </p:cNvSpPr>
          <p:nvPr/>
        </p:nvSpPr>
        <p:spPr>
          <a:xfrm>
            <a:off x="963962" y="365125"/>
            <a:ext cx="10515600" cy="9221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Graph cut segmentation</a:t>
            </a:r>
          </a:p>
        </p:txBody>
      </p:sp>
      <p:sp>
        <p:nvSpPr>
          <p:cNvPr id="11" name="TextBox 10">
            <a:extLst>
              <a:ext uri="{FF2B5EF4-FFF2-40B4-BE49-F238E27FC236}">
                <a16:creationId xmlns:a16="http://schemas.microsoft.com/office/drawing/2014/main" id="{68DF0892-0D2A-7C5D-8F87-5375C23E514B}"/>
              </a:ext>
            </a:extLst>
          </p:cNvPr>
          <p:cNvSpPr txBox="1"/>
          <p:nvPr/>
        </p:nvSpPr>
        <p:spPr>
          <a:xfrm>
            <a:off x="712438" y="2049962"/>
            <a:ext cx="11190804" cy="830997"/>
          </a:xfrm>
          <a:prstGeom prst="rect">
            <a:avLst/>
          </a:prstGeom>
          <a:noFill/>
        </p:spPr>
        <p:txBody>
          <a:bodyPr wrap="square" rtlCol="0">
            <a:spAutoFit/>
          </a:bodyPr>
          <a:lstStyle/>
          <a:p>
            <a:r>
              <a:rPr lang="en-US" sz="2400" dirty="0"/>
              <a:t>Ford-</a:t>
            </a:r>
            <a:r>
              <a:rPr lang="en-US" sz="2400" dirty="0" err="1"/>
              <a:t>fulkerson</a:t>
            </a:r>
            <a:r>
              <a:rPr lang="en-US" sz="2400" dirty="0"/>
              <a:t> method does not specify which approach is used to find augmenting paths.</a:t>
            </a:r>
          </a:p>
        </p:txBody>
      </p:sp>
      <p:sp>
        <p:nvSpPr>
          <p:cNvPr id="12" name="TextBox 11">
            <a:extLst>
              <a:ext uri="{FF2B5EF4-FFF2-40B4-BE49-F238E27FC236}">
                <a16:creationId xmlns:a16="http://schemas.microsoft.com/office/drawing/2014/main" id="{94025F0F-C847-BF0F-80B6-7646A6D8BF5C}"/>
              </a:ext>
            </a:extLst>
          </p:cNvPr>
          <p:cNvSpPr txBox="1"/>
          <p:nvPr/>
        </p:nvSpPr>
        <p:spPr>
          <a:xfrm>
            <a:off x="712438" y="3013501"/>
            <a:ext cx="11190804" cy="830997"/>
          </a:xfrm>
          <a:prstGeom prst="rect">
            <a:avLst/>
          </a:prstGeom>
          <a:noFill/>
        </p:spPr>
        <p:txBody>
          <a:bodyPr wrap="square" rtlCol="0">
            <a:spAutoFit/>
          </a:bodyPr>
          <a:lstStyle/>
          <a:p>
            <a:r>
              <a:rPr lang="en-US" sz="2400" dirty="0"/>
              <a:t>Edmonds-Karp Algorithm is an implementation of ford-</a:t>
            </a:r>
            <a:r>
              <a:rPr lang="en-US" sz="2400" dirty="0" err="1"/>
              <a:t>fulkersons</a:t>
            </a:r>
            <a:r>
              <a:rPr lang="en-US" sz="2400" dirty="0"/>
              <a:t> that uses </a:t>
            </a:r>
            <a:r>
              <a:rPr lang="en-US" sz="2400" dirty="0" err="1"/>
              <a:t>bfs</a:t>
            </a:r>
            <a:r>
              <a:rPr lang="en-US" sz="2400" dirty="0"/>
              <a:t> to get the max flow.</a:t>
            </a:r>
          </a:p>
        </p:txBody>
      </p:sp>
      <p:sp>
        <p:nvSpPr>
          <p:cNvPr id="13" name="TextBox 12">
            <a:extLst>
              <a:ext uri="{FF2B5EF4-FFF2-40B4-BE49-F238E27FC236}">
                <a16:creationId xmlns:a16="http://schemas.microsoft.com/office/drawing/2014/main" id="{1BA44FBC-E6E5-E85F-BD62-EC18368EE9E5}"/>
              </a:ext>
            </a:extLst>
          </p:cNvPr>
          <p:cNvSpPr txBox="1"/>
          <p:nvPr/>
        </p:nvSpPr>
        <p:spPr>
          <a:xfrm>
            <a:off x="712438" y="4056939"/>
            <a:ext cx="11190804" cy="830997"/>
          </a:xfrm>
          <a:prstGeom prst="rect">
            <a:avLst/>
          </a:prstGeom>
          <a:noFill/>
        </p:spPr>
        <p:txBody>
          <a:bodyPr wrap="square" rtlCol="0">
            <a:spAutoFit/>
          </a:bodyPr>
          <a:lstStyle/>
          <a:p>
            <a:r>
              <a:rPr lang="en-US" sz="2400" dirty="0"/>
              <a:t>Since we are interested in min cut, a depth first search is also performed on the residual graph to obtain the min-cut edges.</a:t>
            </a:r>
          </a:p>
        </p:txBody>
      </p:sp>
      <p:sp>
        <p:nvSpPr>
          <p:cNvPr id="14" name="TextBox 13">
            <a:extLst>
              <a:ext uri="{FF2B5EF4-FFF2-40B4-BE49-F238E27FC236}">
                <a16:creationId xmlns:a16="http://schemas.microsoft.com/office/drawing/2014/main" id="{22CB7D07-79AB-5162-AEF8-395429BA82F9}"/>
              </a:ext>
            </a:extLst>
          </p:cNvPr>
          <p:cNvSpPr txBox="1"/>
          <p:nvPr/>
        </p:nvSpPr>
        <p:spPr>
          <a:xfrm>
            <a:off x="712438" y="4975934"/>
            <a:ext cx="11190804" cy="1200329"/>
          </a:xfrm>
          <a:prstGeom prst="rect">
            <a:avLst/>
          </a:prstGeom>
          <a:noFill/>
        </p:spPr>
        <p:txBody>
          <a:bodyPr wrap="square" rtlCol="0">
            <a:spAutoFit/>
          </a:bodyPr>
          <a:lstStyle/>
          <a:p>
            <a:r>
              <a:rPr lang="en-US" sz="2400" dirty="0"/>
              <a:t>and we are interested in the min cut for segmentation because edge values are lowest when pixels are different, so the min cut is essentially the separating line between foreground and background.</a:t>
            </a:r>
          </a:p>
        </p:txBody>
      </p:sp>
    </p:spTree>
    <p:extLst>
      <p:ext uri="{BB962C8B-B14F-4D97-AF65-F5344CB8AC3E}">
        <p14:creationId xmlns:p14="http://schemas.microsoft.com/office/powerpoint/2010/main" val="979575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25322A-9D81-E88C-2FB7-36EC32773038}"/>
              </a:ext>
            </a:extLst>
          </p:cNvPr>
          <p:cNvSpPr txBox="1"/>
          <p:nvPr/>
        </p:nvSpPr>
        <p:spPr>
          <a:xfrm>
            <a:off x="712438" y="1179788"/>
            <a:ext cx="10515600" cy="584775"/>
          </a:xfrm>
          <a:prstGeom prst="rect">
            <a:avLst/>
          </a:prstGeom>
          <a:noFill/>
        </p:spPr>
        <p:txBody>
          <a:bodyPr wrap="square" rtlCol="0">
            <a:spAutoFit/>
          </a:bodyPr>
          <a:lstStyle/>
          <a:p>
            <a:r>
              <a:rPr lang="en-US" sz="3200" b="1" dirty="0"/>
              <a:t>Results</a:t>
            </a:r>
          </a:p>
        </p:txBody>
      </p:sp>
      <p:sp>
        <p:nvSpPr>
          <p:cNvPr id="7" name="Title 1">
            <a:extLst>
              <a:ext uri="{FF2B5EF4-FFF2-40B4-BE49-F238E27FC236}">
                <a16:creationId xmlns:a16="http://schemas.microsoft.com/office/drawing/2014/main" id="{3DA7A391-A7A8-52A7-F54E-9F2965462768}"/>
              </a:ext>
            </a:extLst>
          </p:cNvPr>
          <p:cNvSpPr txBox="1">
            <a:spLocks/>
          </p:cNvSpPr>
          <p:nvPr/>
        </p:nvSpPr>
        <p:spPr>
          <a:xfrm>
            <a:off x="963962" y="365125"/>
            <a:ext cx="10515600" cy="9221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Graph cut segmentation</a:t>
            </a:r>
          </a:p>
        </p:txBody>
      </p:sp>
      <p:pic>
        <p:nvPicPr>
          <p:cNvPr id="4" name="Picture 3" descr="A picture containing blur&#10;&#10;Description automatically generated">
            <a:extLst>
              <a:ext uri="{FF2B5EF4-FFF2-40B4-BE49-F238E27FC236}">
                <a16:creationId xmlns:a16="http://schemas.microsoft.com/office/drawing/2014/main" id="{2C5CFEFA-30D1-539A-7427-1932B5CDE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658" y="2579226"/>
            <a:ext cx="3085730" cy="3085730"/>
          </a:xfrm>
          <a:prstGeom prst="rect">
            <a:avLst/>
          </a:prstGeom>
        </p:spPr>
      </p:pic>
      <p:pic>
        <p:nvPicPr>
          <p:cNvPr id="6" name="Picture 5" descr="A picture containing text, indoor&#10;&#10;Description automatically generated">
            <a:extLst>
              <a:ext uri="{FF2B5EF4-FFF2-40B4-BE49-F238E27FC236}">
                <a16:creationId xmlns:a16="http://schemas.microsoft.com/office/drawing/2014/main" id="{AD826E07-7D2F-1D2A-2F22-0FA61EAAA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7342" y="2592482"/>
            <a:ext cx="3085730" cy="3085730"/>
          </a:xfrm>
          <a:prstGeom prst="rect">
            <a:avLst/>
          </a:prstGeom>
        </p:spPr>
      </p:pic>
      <p:pic>
        <p:nvPicPr>
          <p:cNvPr id="9" name="Picture 8" descr="A picture containing mammal&#10;&#10;Description automatically generated">
            <a:extLst>
              <a:ext uri="{FF2B5EF4-FFF2-40B4-BE49-F238E27FC236}">
                <a16:creationId xmlns:a16="http://schemas.microsoft.com/office/drawing/2014/main" id="{569A84A2-EF9D-E7EE-7D18-79A7D9F07D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335" y="2592482"/>
            <a:ext cx="3085730" cy="3085730"/>
          </a:xfrm>
          <a:prstGeom prst="rect">
            <a:avLst/>
          </a:prstGeom>
        </p:spPr>
      </p:pic>
    </p:spTree>
    <p:extLst>
      <p:ext uri="{BB962C8B-B14F-4D97-AF65-F5344CB8AC3E}">
        <p14:creationId xmlns:p14="http://schemas.microsoft.com/office/powerpoint/2010/main" val="1714772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25322A-9D81-E88C-2FB7-36EC32773038}"/>
              </a:ext>
            </a:extLst>
          </p:cNvPr>
          <p:cNvSpPr txBox="1"/>
          <p:nvPr/>
        </p:nvSpPr>
        <p:spPr>
          <a:xfrm>
            <a:off x="712438" y="1179788"/>
            <a:ext cx="10515600" cy="584775"/>
          </a:xfrm>
          <a:prstGeom prst="rect">
            <a:avLst/>
          </a:prstGeom>
          <a:noFill/>
        </p:spPr>
        <p:txBody>
          <a:bodyPr wrap="square" rtlCol="0">
            <a:spAutoFit/>
          </a:bodyPr>
          <a:lstStyle/>
          <a:p>
            <a:r>
              <a:rPr lang="en-US" sz="3200" b="1" dirty="0"/>
              <a:t>Results</a:t>
            </a:r>
          </a:p>
        </p:txBody>
      </p:sp>
      <p:sp>
        <p:nvSpPr>
          <p:cNvPr id="7" name="Title 1">
            <a:extLst>
              <a:ext uri="{FF2B5EF4-FFF2-40B4-BE49-F238E27FC236}">
                <a16:creationId xmlns:a16="http://schemas.microsoft.com/office/drawing/2014/main" id="{3DA7A391-A7A8-52A7-F54E-9F2965462768}"/>
              </a:ext>
            </a:extLst>
          </p:cNvPr>
          <p:cNvSpPr txBox="1">
            <a:spLocks/>
          </p:cNvSpPr>
          <p:nvPr/>
        </p:nvSpPr>
        <p:spPr>
          <a:xfrm>
            <a:off x="963962" y="365125"/>
            <a:ext cx="10515600" cy="9221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Graph cut segmentation</a:t>
            </a:r>
          </a:p>
        </p:txBody>
      </p:sp>
      <p:pic>
        <p:nvPicPr>
          <p:cNvPr id="5" name="Picture 4" descr="A picture containing bubble chart&#10;&#10;Description automatically generated">
            <a:extLst>
              <a:ext uri="{FF2B5EF4-FFF2-40B4-BE49-F238E27FC236}">
                <a16:creationId xmlns:a16="http://schemas.microsoft.com/office/drawing/2014/main" id="{644D9745-CF41-FB00-C29A-5044786D2B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825" y="2343704"/>
            <a:ext cx="3043267" cy="3043267"/>
          </a:xfrm>
          <a:prstGeom prst="rect">
            <a:avLst/>
          </a:prstGeom>
        </p:spPr>
      </p:pic>
      <p:pic>
        <p:nvPicPr>
          <p:cNvPr id="9" name="Picture 8" descr="A picture containing logo&#10;&#10;Description automatically generated">
            <a:extLst>
              <a:ext uri="{FF2B5EF4-FFF2-40B4-BE49-F238E27FC236}">
                <a16:creationId xmlns:a16="http://schemas.microsoft.com/office/drawing/2014/main" id="{182ACB9B-5650-B910-C4BE-B9D8CFFF99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5214" y="2343705"/>
            <a:ext cx="3043268" cy="3043268"/>
          </a:xfrm>
          <a:prstGeom prst="rect">
            <a:avLst/>
          </a:prstGeom>
        </p:spPr>
      </p:pic>
      <p:pic>
        <p:nvPicPr>
          <p:cNvPr id="11" name="Picture 10">
            <a:extLst>
              <a:ext uri="{FF2B5EF4-FFF2-40B4-BE49-F238E27FC236}">
                <a16:creationId xmlns:a16="http://schemas.microsoft.com/office/drawing/2014/main" id="{A6C4018B-93A7-2E3F-4B33-39067B48B0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438" y="2343705"/>
            <a:ext cx="3043266" cy="3043266"/>
          </a:xfrm>
          <a:prstGeom prst="rect">
            <a:avLst/>
          </a:prstGeom>
        </p:spPr>
      </p:pic>
    </p:spTree>
    <p:extLst>
      <p:ext uri="{BB962C8B-B14F-4D97-AF65-F5344CB8AC3E}">
        <p14:creationId xmlns:p14="http://schemas.microsoft.com/office/powerpoint/2010/main" val="3791820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25322A-9D81-E88C-2FB7-36EC32773038}"/>
              </a:ext>
            </a:extLst>
          </p:cNvPr>
          <p:cNvSpPr txBox="1"/>
          <p:nvPr/>
        </p:nvSpPr>
        <p:spPr>
          <a:xfrm>
            <a:off x="712438" y="1179788"/>
            <a:ext cx="10515600" cy="584775"/>
          </a:xfrm>
          <a:prstGeom prst="rect">
            <a:avLst/>
          </a:prstGeom>
          <a:noFill/>
        </p:spPr>
        <p:txBody>
          <a:bodyPr wrap="square" rtlCol="0">
            <a:spAutoFit/>
          </a:bodyPr>
          <a:lstStyle/>
          <a:p>
            <a:r>
              <a:rPr lang="en-US" sz="3200" b="1" dirty="0"/>
              <a:t>Time complexity</a:t>
            </a:r>
          </a:p>
        </p:txBody>
      </p:sp>
      <p:sp>
        <p:nvSpPr>
          <p:cNvPr id="7" name="Title 1">
            <a:extLst>
              <a:ext uri="{FF2B5EF4-FFF2-40B4-BE49-F238E27FC236}">
                <a16:creationId xmlns:a16="http://schemas.microsoft.com/office/drawing/2014/main" id="{3DA7A391-A7A8-52A7-F54E-9F2965462768}"/>
              </a:ext>
            </a:extLst>
          </p:cNvPr>
          <p:cNvSpPr txBox="1">
            <a:spLocks/>
          </p:cNvSpPr>
          <p:nvPr/>
        </p:nvSpPr>
        <p:spPr>
          <a:xfrm>
            <a:off x="963962" y="365125"/>
            <a:ext cx="10515600" cy="9221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Graph cut segmentation</a:t>
            </a:r>
          </a:p>
        </p:txBody>
      </p:sp>
      <p:pic>
        <p:nvPicPr>
          <p:cNvPr id="4" name="Picture 3">
            <a:extLst>
              <a:ext uri="{FF2B5EF4-FFF2-40B4-BE49-F238E27FC236}">
                <a16:creationId xmlns:a16="http://schemas.microsoft.com/office/drawing/2014/main" id="{E0E7BC49-7D7F-7B9C-3AF9-3D37686F24AC}"/>
              </a:ext>
            </a:extLst>
          </p:cNvPr>
          <p:cNvPicPr>
            <a:picLocks noChangeAspect="1"/>
          </p:cNvPicPr>
          <p:nvPr/>
        </p:nvPicPr>
        <p:blipFill>
          <a:blip r:embed="rId2"/>
          <a:stretch>
            <a:fillRect/>
          </a:stretch>
        </p:blipFill>
        <p:spPr>
          <a:xfrm>
            <a:off x="1314035" y="2101925"/>
            <a:ext cx="9563929" cy="1219306"/>
          </a:xfrm>
          <a:prstGeom prst="rect">
            <a:avLst/>
          </a:prstGeom>
        </p:spPr>
      </p:pic>
      <p:sp>
        <p:nvSpPr>
          <p:cNvPr id="10" name="TextBox 9">
            <a:extLst>
              <a:ext uri="{FF2B5EF4-FFF2-40B4-BE49-F238E27FC236}">
                <a16:creationId xmlns:a16="http://schemas.microsoft.com/office/drawing/2014/main" id="{BE14E803-5715-E2AE-1F6F-1A8DA657BDE0}"/>
              </a:ext>
            </a:extLst>
          </p:cNvPr>
          <p:cNvSpPr txBox="1"/>
          <p:nvPr/>
        </p:nvSpPr>
        <p:spPr>
          <a:xfrm>
            <a:off x="1393799" y="3536770"/>
            <a:ext cx="9152878" cy="2677656"/>
          </a:xfrm>
          <a:prstGeom prst="rect">
            <a:avLst/>
          </a:prstGeom>
          <a:noFill/>
        </p:spPr>
        <p:txBody>
          <a:bodyPr wrap="square" rtlCol="0">
            <a:spAutoFit/>
          </a:bodyPr>
          <a:lstStyle/>
          <a:p>
            <a:r>
              <a:rPr lang="en-US" sz="2400" b="0" i="0" dirty="0">
                <a:solidFill>
                  <a:srgbClr val="282828"/>
                </a:solidFill>
                <a:effectLst/>
              </a:rPr>
              <a:t>An augmenting path can be found in O(E), and the length of such path is O(V), since every iteration at least one edge becomes fully saturated, the total number of times we can find an augmenting path is bounded by O(VE). </a:t>
            </a:r>
          </a:p>
          <a:p>
            <a:endParaRPr lang="en-US" sz="2400" b="0" i="0" dirty="0">
              <a:solidFill>
                <a:srgbClr val="282828"/>
              </a:solidFill>
              <a:effectLst/>
            </a:endParaRPr>
          </a:p>
          <a:p>
            <a:r>
              <a:rPr lang="en-US" sz="2400" b="0" i="0" dirty="0">
                <a:solidFill>
                  <a:srgbClr val="282828"/>
                </a:solidFill>
                <a:effectLst/>
              </a:rPr>
              <a:t>The body of the while loop runs in O(E) time, so in total the time complexity is</a:t>
            </a:r>
            <a:r>
              <a:rPr lang="en-US" sz="2400" b="1" i="0" dirty="0">
                <a:solidFill>
                  <a:srgbClr val="282828"/>
                </a:solidFill>
                <a:effectLst/>
              </a:rPr>
              <a:t> O(VE</a:t>
            </a:r>
            <a:r>
              <a:rPr lang="en-US" sz="2400" b="1" dirty="0">
                <a:solidFill>
                  <a:srgbClr val="282828"/>
                </a:solidFill>
              </a:rPr>
              <a:t>^2</a:t>
            </a:r>
            <a:r>
              <a:rPr lang="en-US" sz="2400" b="1" i="0" dirty="0">
                <a:solidFill>
                  <a:srgbClr val="282828"/>
                </a:solidFill>
                <a:effectLst/>
              </a:rPr>
              <a:t>)</a:t>
            </a:r>
            <a:endParaRPr lang="en-US" sz="2400" b="1" dirty="0"/>
          </a:p>
        </p:txBody>
      </p:sp>
    </p:spTree>
    <p:extLst>
      <p:ext uri="{BB962C8B-B14F-4D97-AF65-F5344CB8AC3E}">
        <p14:creationId xmlns:p14="http://schemas.microsoft.com/office/powerpoint/2010/main" val="1047596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25322A-9D81-E88C-2FB7-36EC32773038}"/>
              </a:ext>
            </a:extLst>
          </p:cNvPr>
          <p:cNvSpPr txBox="1"/>
          <p:nvPr/>
        </p:nvSpPr>
        <p:spPr>
          <a:xfrm>
            <a:off x="712438" y="1659285"/>
            <a:ext cx="10515600" cy="3539430"/>
          </a:xfrm>
          <a:prstGeom prst="rect">
            <a:avLst/>
          </a:prstGeom>
          <a:noFill/>
        </p:spPr>
        <p:txBody>
          <a:bodyPr wrap="square" rtlCol="0">
            <a:spAutoFit/>
          </a:bodyPr>
          <a:lstStyle/>
          <a:p>
            <a:r>
              <a:rPr lang="en-US" sz="3200" b="1" dirty="0">
                <a:hlinkClick r:id="rId2"/>
              </a:rPr>
              <a:t>https://julie-jiang.github.io/image-segmentation/#algos</a:t>
            </a:r>
            <a:endParaRPr lang="en-US" sz="3200" b="1" dirty="0"/>
          </a:p>
          <a:p>
            <a:r>
              <a:rPr lang="en-US" sz="3200" b="1" dirty="0">
                <a:hlinkClick r:id="rId3"/>
              </a:rPr>
              <a:t>https://www.youtube.com/watch?v=HMGX8HXskKk</a:t>
            </a:r>
            <a:endParaRPr lang="en-US" sz="3200" b="1" dirty="0"/>
          </a:p>
          <a:p>
            <a:r>
              <a:rPr lang="en-US" sz="3200" b="1" dirty="0">
                <a:hlinkClick r:id="rId4"/>
              </a:rPr>
              <a:t>https://www.youtube.com/watch?v=LdOnanfc5TM&amp;t=471s</a:t>
            </a:r>
            <a:endParaRPr lang="en-US" sz="3200" b="1" dirty="0"/>
          </a:p>
          <a:p>
            <a:r>
              <a:rPr lang="en-US" sz="3200" b="1" dirty="0">
                <a:hlinkClick r:id="rId5"/>
              </a:rPr>
              <a:t>https://www.youtube.com/watch?v=VYZGlgzr_As</a:t>
            </a:r>
            <a:endParaRPr lang="en-US" sz="3200" b="1" dirty="0"/>
          </a:p>
          <a:p>
            <a:r>
              <a:rPr lang="en-US" sz="3200" b="1" dirty="0">
                <a:hlinkClick r:id="rId6"/>
              </a:rPr>
              <a:t>https://docs.opencv.org/4.x/da/d22/tutorial_py_canny.html</a:t>
            </a:r>
            <a:endParaRPr lang="en-US" sz="3200" b="1" dirty="0"/>
          </a:p>
          <a:p>
            <a:r>
              <a:rPr lang="en-US" sz="3200" b="1" dirty="0">
                <a:hlinkClick r:id="rId7"/>
              </a:rPr>
              <a:t>https://www.youtube.com/watch?v=sRFM5IEqR2w</a:t>
            </a:r>
            <a:endParaRPr lang="en-US" sz="3200" b="1" dirty="0"/>
          </a:p>
          <a:p>
            <a:endParaRPr lang="en-US" sz="3200" b="1" dirty="0"/>
          </a:p>
        </p:txBody>
      </p:sp>
      <p:sp>
        <p:nvSpPr>
          <p:cNvPr id="7" name="Title 1">
            <a:extLst>
              <a:ext uri="{FF2B5EF4-FFF2-40B4-BE49-F238E27FC236}">
                <a16:creationId xmlns:a16="http://schemas.microsoft.com/office/drawing/2014/main" id="{3DA7A391-A7A8-52A7-F54E-9F2965462768}"/>
              </a:ext>
            </a:extLst>
          </p:cNvPr>
          <p:cNvSpPr txBox="1">
            <a:spLocks/>
          </p:cNvSpPr>
          <p:nvPr/>
        </p:nvSpPr>
        <p:spPr>
          <a:xfrm>
            <a:off x="963962" y="365125"/>
            <a:ext cx="10515600" cy="9221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93620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5305-E578-A399-6600-4E5C10545B28}"/>
              </a:ext>
            </a:extLst>
          </p:cNvPr>
          <p:cNvSpPr>
            <a:spLocks noGrp="1"/>
          </p:cNvSpPr>
          <p:nvPr>
            <p:ph type="title"/>
          </p:nvPr>
        </p:nvSpPr>
        <p:spPr>
          <a:xfrm>
            <a:off x="632717" y="263560"/>
            <a:ext cx="10515600" cy="1325563"/>
          </a:xfrm>
        </p:spPr>
        <p:txBody>
          <a:bodyPr/>
          <a:lstStyle/>
          <a:p>
            <a:r>
              <a:rPr lang="en-US" dirty="0"/>
              <a:t>1. Noise Reduction </a:t>
            </a:r>
          </a:p>
        </p:txBody>
      </p:sp>
      <p:sp>
        <p:nvSpPr>
          <p:cNvPr id="3" name="Content Placeholder 2">
            <a:extLst>
              <a:ext uri="{FF2B5EF4-FFF2-40B4-BE49-F238E27FC236}">
                <a16:creationId xmlns:a16="http://schemas.microsoft.com/office/drawing/2014/main" id="{A0925355-17CA-6086-7180-4DA14016D420}"/>
              </a:ext>
            </a:extLst>
          </p:cNvPr>
          <p:cNvSpPr>
            <a:spLocks noGrp="1"/>
          </p:cNvSpPr>
          <p:nvPr>
            <p:ph idx="1"/>
          </p:nvPr>
        </p:nvSpPr>
        <p:spPr/>
        <p:txBody>
          <a:bodyPr/>
          <a:lstStyle/>
          <a:p>
            <a:r>
              <a:rPr lang="en-US" dirty="0"/>
              <a:t>Gaussian Blur  </a:t>
            </a:r>
          </a:p>
          <a:p>
            <a:r>
              <a:rPr lang="en-US" dirty="0"/>
              <a:t>Reduce noise so it isn’t mistaken as edges</a:t>
            </a:r>
          </a:p>
        </p:txBody>
      </p:sp>
      <p:pic>
        <p:nvPicPr>
          <p:cNvPr id="9" name="Picture 8" descr="A picture containing chart&#10;&#10;Description automatically generated">
            <a:extLst>
              <a:ext uri="{FF2B5EF4-FFF2-40B4-BE49-F238E27FC236}">
                <a16:creationId xmlns:a16="http://schemas.microsoft.com/office/drawing/2014/main" id="{1CDA6829-F059-9EF2-EB4E-904567069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7008" y="1589123"/>
            <a:ext cx="3399938" cy="1592376"/>
          </a:xfrm>
          <a:prstGeom prst="rect">
            <a:avLst/>
          </a:prstGeom>
        </p:spPr>
      </p:pic>
      <p:graphicFrame>
        <p:nvGraphicFramePr>
          <p:cNvPr id="12" name="Table 12">
            <a:extLst>
              <a:ext uri="{FF2B5EF4-FFF2-40B4-BE49-F238E27FC236}">
                <a16:creationId xmlns:a16="http://schemas.microsoft.com/office/drawing/2014/main" id="{550A6C7F-9F9A-E3A2-41EF-84AE0DE25B59}"/>
              </a:ext>
            </a:extLst>
          </p:cNvPr>
          <p:cNvGraphicFramePr>
            <a:graphicFrameLocks noGrp="1"/>
          </p:cNvGraphicFramePr>
          <p:nvPr>
            <p:extLst>
              <p:ext uri="{D42A27DB-BD31-4B8C-83A1-F6EECF244321}">
                <p14:modId xmlns:p14="http://schemas.microsoft.com/office/powerpoint/2010/main" val="3608473733"/>
              </p:ext>
            </p:extLst>
          </p:nvPr>
        </p:nvGraphicFramePr>
        <p:xfrm>
          <a:off x="1671955" y="4730597"/>
          <a:ext cx="2089935" cy="1335757"/>
        </p:xfrm>
        <a:graphic>
          <a:graphicData uri="http://schemas.openxmlformats.org/drawingml/2006/table">
            <a:tbl>
              <a:tblPr firstRow="1" bandRow="1">
                <a:tableStyleId>{5940675A-B579-460E-94D1-54222C63F5DA}</a:tableStyleId>
              </a:tblPr>
              <a:tblGrid>
                <a:gridCol w="696645">
                  <a:extLst>
                    <a:ext uri="{9D8B030D-6E8A-4147-A177-3AD203B41FA5}">
                      <a16:colId xmlns:a16="http://schemas.microsoft.com/office/drawing/2014/main" val="2537061473"/>
                    </a:ext>
                  </a:extLst>
                </a:gridCol>
                <a:gridCol w="696645">
                  <a:extLst>
                    <a:ext uri="{9D8B030D-6E8A-4147-A177-3AD203B41FA5}">
                      <a16:colId xmlns:a16="http://schemas.microsoft.com/office/drawing/2014/main" val="4012697639"/>
                    </a:ext>
                  </a:extLst>
                </a:gridCol>
                <a:gridCol w="696645">
                  <a:extLst>
                    <a:ext uri="{9D8B030D-6E8A-4147-A177-3AD203B41FA5}">
                      <a16:colId xmlns:a16="http://schemas.microsoft.com/office/drawing/2014/main" val="932670711"/>
                    </a:ext>
                  </a:extLst>
                </a:gridCol>
              </a:tblGrid>
              <a:tr h="414231">
                <a:tc>
                  <a:txBody>
                    <a:bodyPr/>
                    <a:lstStyle/>
                    <a:p>
                      <a:endParaRPr lang="en-US" dirty="0"/>
                    </a:p>
                  </a:txBody>
                  <a:tcPr>
                    <a:solidFill>
                      <a:schemeClr val="accent3">
                        <a:lumMod val="20000"/>
                        <a:lumOff val="80000"/>
                      </a:schemeClr>
                    </a:solidFill>
                  </a:tcPr>
                </a:tc>
                <a:tc>
                  <a:txBody>
                    <a:bodyPr/>
                    <a:lstStyle/>
                    <a:p>
                      <a:endParaRPr lang="en-US" dirty="0"/>
                    </a:p>
                  </a:txBody>
                  <a:tcPr>
                    <a:solidFill>
                      <a:schemeClr val="accent3">
                        <a:lumMod val="20000"/>
                        <a:lumOff val="80000"/>
                      </a:schemeClr>
                    </a:solidFill>
                  </a:tcPr>
                </a:tc>
                <a:tc>
                  <a:txBody>
                    <a:bodyPr/>
                    <a:lstStyle/>
                    <a:p>
                      <a:endParaRPr lang="en-US" dirty="0"/>
                    </a:p>
                  </a:txBody>
                  <a:tcPr>
                    <a:solidFill>
                      <a:schemeClr val="accent3">
                        <a:lumMod val="20000"/>
                        <a:lumOff val="80000"/>
                      </a:schemeClr>
                    </a:solidFill>
                  </a:tcPr>
                </a:tc>
                <a:extLst>
                  <a:ext uri="{0D108BD9-81ED-4DB2-BD59-A6C34878D82A}">
                    <a16:rowId xmlns:a16="http://schemas.microsoft.com/office/drawing/2014/main" val="3769757347"/>
                  </a:ext>
                </a:extLst>
              </a:tr>
              <a:tr h="507295">
                <a:tc>
                  <a:txBody>
                    <a:bodyPr/>
                    <a:lstStyle/>
                    <a:p>
                      <a:endParaRPr lang="en-US"/>
                    </a:p>
                  </a:txBody>
                  <a:tcPr>
                    <a:solidFill>
                      <a:schemeClr val="accent3">
                        <a:lumMod val="20000"/>
                        <a:lumOff val="80000"/>
                      </a:schemeClr>
                    </a:solidFill>
                  </a:tcPr>
                </a:tc>
                <a:tc>
                  <a:txBody>
                    <a:bodyPr/>
                    <a:lstStyle/>
                    <a:p>
                      <a:endParaRPr lang="en-US" dirty="0"/>
                    </a:p>
                  </a:txBody>
                  <a:tcPr>
                    <a:solidFill>
                      <a:schemeClr val="accent3">
                        <a:lumMod val="20000"/>
                        <a:lumOff val="80000"/>
                      </a:schemeClr>
                    </a:solidFill>
                  </a:tcPr>
                </a:tc>
                <a:tc>
                  <a:txBody>
                    <a:bodyPr/>
                    <a:lstStyle/>
                    <a:p>
                      <a:endParaRPr lang="en-US"/>
                    </a:p>
                  </a:txBody>
                  <a:tcPr>
                    <a:solidFill>
                      <a:schemeClr val="accent3">
                        <a:lumMod val="20000"/>
                        <a:lumOff val="80000"/>
                      </a:schemeClr>
                    </a:solidFill>
                  </a:tcPr>
                </a:tc>
                <a:extLst>
                  <a:ext uri="{0D108BD9-81ED-4DB2-BD59-A6C34878D82A}">
                    <a16:rowId xmlns:a16="http://schemas.microsoft.com/office/drawing/2014/main" val="2702124422"/>
                  </a:ext>
                </a:extLst>
              </a:tr>
              <a:tr h="414231">
                <a:tc>
                  <a:txBody>
                    <a:bodyPr/>
                    <a:lstStyle/>
                    <a:p>
                      <a:endParaRPr lang="en-US"/>
                    </a:p>
                  </a:txBody>
                  <a:tcPr>
                    <a:solidFill>
                      <a:schemeClr val="accent3">
                        <a:lumMod val="20000"/>
                        <a:lumOff val="80000"/>
                      </a:schemeClr>
                    </a:solidFill>
                  </a:tcPr>
                </a:tc>
                <a:tc>
                  <a:txBody>
                    <a:bodyPr/>
                    <a:lstStyle/>
                    <a:p>
                      <a:endParaRPr lang="en-US"/>
                    </a:p>
                  </a:txBody>
                  <a:tcPr>
                    <a:solidFill>
                      <a:schemeClr val="accent3">
                        <a:lumMod val="20000"/>
                        <a:lumOff val="80000"/>
                      </a:schemeClr>
                    </a:solidFill>
                  </a:tcPr>
                </a:tc>
                <a:tc>
                  <a:txBody>
                    <a:bodyPr/>
                    <a:lstStyle/>
                    <a:p>
                      <a:endParaRPr lang="en-US" dirty="0"/>
                    </a:p>
                  </a:txBody>
                  <a:tcPr>
                    <a:solidFill>
                      <a:schemeClr val="accent3">
                        <a:lumMod val="20000"/>
                        <a:lumOff val="80000"/>
                      </a:schemeClr>
                    </a:solidFill>
                  </a:tcPr>
                </a:tc>
                <a:extLst>
                  <a:ext uri="{0D108BD9-81ED-4DB2-BD59-A6C34878D82A}">
                    <a16:rowId xmlns:a16="http://schemas.microsoft.com/office/drawing/2014/main" val="2324895434"/>
                  </a:ext>
                </a:extLst>
              </a:tr>
            </a:tbl>
          </a:graphicData>
        </a:graphic>
      </p:graphicFrame>
      <p:sp>
        <p:nvSpPr>
          <p:cNvPr id="13" name="TextBox 12">
            <a:extLst>
              <a:ext uri="{FF2B5EF4-FFF2-40B4-BE49-F238E27FC236}">
                <a16:creationId xmlns:a16="http://schemas.microsoft.com/office/drawing/2014/main" id="{8C54E677-0321-411B-AD0F-88E56AD64693}"/>
              </a:ext>
            </a:extLst>
          </p:cNvPr>
          <p:cNvSpPr txBox="1"/>
          <p:nvPr/>
        </p:nvSpPr>
        <p:spPr>
          <a:xfrm>
            <a:off x="1482739" y="3714053"/>
            <a:ext cx="2279151" cy="923330"/>
          </a:xfrm>
          <a:prstGeom prst="rect">
            <a:avLst/>
          </a:prstGeom>
          <a:noFill/>
        </p:spPr>
        <p:txBody>
          <a:bodyPr wrap="square" rtlCol="0">
            <a:spAutoFit/>
          </a:bodyPr>
          <a:lstStyle/>
          <a:p>
            <a:pPr algn="ctr"/>
            <a:r>
              <a:rPr lang="en-US" dirty="0"/>
              <a:t>Create our Kernel by choosing the standard deviation </a:t>
            </a:r>
          </a:p>
        </p:txBody>
      </p:sp>
      <p:cxnSp>
        <p:nvCxnSpPr>
          <p:cNvPr id="15" name="Straight Arrow Connector 14">
            <a:extLst>
              <a:ext uri="{FF2B5EF4-FFF2-40B4-BE49-F238E27FC236}">
                <a16:creationId xmlns:a16="http://schemas.microsoft.com/office/drawing/2014/main" id="{35547F0F-F358-A40F-3F4E-43A1A40580EA}"/>
              </a:ext>
            </a:extLst>
          </p:cNvPr>
          <p:cNvCxnSpPr/>
          <p:nvPr/>
        </p:nvCxnSpPr>
        <p:spPr>
          <a:xfrm>
            <a:off x="5189768" y="5442165"/>
            <a:ext cx="138701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aphicFrame>
        <p:nvGraphicFramePr>
          <p:cNvPr id="16" name="Table 16">
            <a:extLst>
              <a:ext uri="{FF2B5EF4-FFF2-40B4-BE49-F238E27FC236}">
                <a16:creationId xmlns:a16="http://schemas.microsoft.com/office/drawing/2014/main" id="{D263EA7D-5D7F-5744-834C-41E08F7C39D4}"/>
              </a:ext>
            </a:extLst>
          </p:cNvPr>
          <p:cNvGraphicFramePr>
            <a:graphicFrameLocks noGrp="1"/>
          </p:cNvGraphicFramePr>
          <p:nvPr>
            <p:extLst>
              <p:ext uri="{D42A27DB-BD31-4B8C-83A1-F6EECF244321}">
                <p14:modId xmlns:p14="http://schemas.microsoft.com/office/powerpoint/2010/main" val="423226536"/>
              </p:ext>
            </p:extLst>
          </p:nvPr>
        </p:nvGraphicFramePr>
        <p:xfrm>
          <a:off x="7342601" y="3714053"/>
          <a:ext cx="3996650" cy="2926080"/>
        </p:xfrm>
        <a:graphic>
          <a:graphicData uri="http://schemas.openxmlformats.org/drawingml/2006/table">
            <a:tbl>
              <a:tblPr firstRow="1" bandRow="1">
                <a:tableStyleId>{5940675A-B579-460E-94D1-54222C63F5DA}</a:tableStyleId>
              </a:tblPr>
              <a:tblGrid>
                <a:gridCol w="399665">
                  <a:extLst>
                    <a:ext uri="{9D8B030D-6E8A-4147-A177-3AD203B41FA5}">
                      <a16:colId xmlns:a16="http://schemas.microsoft.com/office/drawing/2014/main" val="1591976914"/>
                    </a:ext>
                  </a:extLst>
                </a:gridCol>
                <a:gridCol w="391446">
                  <a:extLst>
                    <a:ext uri="{9D8B030D-6E8A-4147-A177-3AD203B41FA5}">
                      <a16:colId xmlns:a16="http://schemas.microsoft.com/office/drawing/2014/main" val="3405603048"/>
                    </a:ext>
                  </a:extLst>
                </a:gridCol>
                <a:gridCol w="407884">
                  <a:extLst>
                    <a:ext uri="{9D8B030D-6E8A-4147-A177-3AD203B41FA5}">
                      <a16:colId xmlns:a16="http://schemas.microsoft.com/office/drawing/2014/main" val="3180646195"/>
                    </a:ext>
                  </a:extLst>
                </a:gridCol>
                <a:gridCol w="399665">
                  <a:extLst>
                    <a:ext uri="{9D8B030D-6E8A-4147-A177-3AD203B41FA5}">
                      <a16:colId xmlns:a16="http://schemas.microsoft.com/office/drawing/2014/main" val="4207169690"/>
                    </a:ext>
                  </a:extLst>
                </a:gridCol>
                <a:gridCol w="399665">
                  <a:extLst>
                    <a:ext uri="{9D8B030D-6E8A-4147-A177-3AD203B41FA5}">
                      <a16:colId xmlns:a16="http://schemas.microsoft.com/office/drawing/2014/main" val="2266093640"/>
                    </a:ext>
                  </a:extLst>
                </a:gridCol>
                <a:gridCol w="399665">
                  <a:extLst>
                    <a:ext uri="{9D8B030D-6E8A-4147-A177-3AD203B41FA5}">
                      <a16:colId xmlns:a16="http://schemas.microsoft.com/office/drawing/2014/main" val="1356945004"/>
                    </a:ext>
                  </a:extLst>
                </a:gridCol>
                <a:gridCol w="399665">
                  <a:extLst>
                    <a:ext uri="{9D8B030D-6E8A-4147-A177-3AD203B41FA5}">
                      <a16:colId xmlns:a16="http://schemas.microsoft.com/office/drawing/2014/main" val="4096902462"/>
                    </a:ext>
                  </a:extLst>
                </a:gridCol>
                <a:gridCol w="399665">
                  <a:extLst>
                    <a:ext uri="{9D8B030D-6E8A-4147-A177-3AD203B41FA5}">
                      <a16:colId xmlns:a16="http://schemas.microsoft.com/office/drawing/2014/main" val="2671430812"/>
                    </a:ext>
                  </a:extLst>
                </a:gridCol>
                <a:gridCol w="399665">
                  <a:extLst>
                    <a:ext uri="{9D8B030D-6E8A-4147-A177-3AD203B41FA5}">
                      <a16:colId xmlns:a16="http://schemas.microsoft.com/office/drawing/2014/main" val="3010086075"/>
                    </a:ext>
                  </a:extLst>
                </a:gridCol>
                <a:gridCol w="399665">
                  <a:extLst>
                    <a:ext uri="{9D8B030D-6E8A-4147-A177-3AD203B41FA5}">
                      <a16:colId xmlns:a16="http://schemas.microsoft.com/office/drawing/2014/main" val="3169864805"/>
                    </a:ext>
                  </a:extLst>
                </a:gridCol>
              </a:tblGrid>
              <a:tr h="362105">
                <a:tc>
                  <a:txBody>
                    <a:bodyPr/>
                    <a:lstStyle/>
                    <a:p>
                      <a:endParaRPr lang="en-US" dirty="0"/>
                    </a:p>
                  </a:txBody>
                  <a:tcPr>
                    <a:solidFill>
                      <a:schemeClr val="accent3">
                        <a:lumMod val="20000"/>
                        <a:lumOff val="80000"/>
                      </a:schemeClr>
                    </a:solidFill>
                  </a:tcPr>
                </a:tc>
                <a:tc>
                  <a:txBody>
                    <a:bodyPr/>
                    <a:lstStyle/>
                    <a:p>
                      <a:endParaRPr lang="en-US" dirty="0"/>
                    </a:p>
                  </a:txBody>
                  <a:tcPr>
                    <a:solidFill>
                      <a:schemeClr val="accent3">
                        <a:lumMod val="20000"/>
                        <a:lumOff val="80000"/>
                      </a:schemeClr>
                    </a:solidFill>
                  </a:tcPr>
                </a:tc>
                <a:tc>
                  <a:txBody>
                    <a:bodyPr/>
                    <a:lstStyle/>
                    <a:p>
                      <a:endParaRPr lang="en-US" dirty="0"/>
                    </a:p>
                  </a:txBody>
                  <a:tcPr>
                    <a:solidFill>
                      <a:schemeClr val="accent3">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69628310"/>
                  </a:ext>
                </a:extLst>
              </a:tr>
              <a:tr h="362105">
                <a:tc>
                  <a:txBody>
                    <a:bodyPr/>
                    <a:lstStyle/>
                    <a:p>
                      <a:endParaRPr lang="en-US"/>
                    </a:p>
                  </a:txBody>
                  <a:tcPr>
                    <a:solidFill>
                      <a:schemeClr val="accent3">
                        <a:lumMod val="20000"/>
                        <a:lumOff val="80000"/>
                      </a:schemeClr>
                    </a:solidFill>
                  </a:tcPr>
                </a:tc>
                <a:tc>
                  <a:txBody>
                    <a:bodyPr/>
                    <a:lstStyle/>
                    <a:p>
                      <a:endParaRPr lang="en-US" dirty="0"/>
                    </a:p>
                  </a:txBody>
                  <a:tcPr>
                    <a:solidFill>
                      <a:schemeClr val="tx2">
                        <a:lumMod val="60000"/>
                        <a:lumOff val="40000"/>
                      </a:schemeClr>
                    </a:solidFill>
                  </a:tcPr>
                </a:tc>
                <a:tc>
                  <a:txBody>
                    <a:bodyPr/>
                    <a:lstStyle/>
                    <a:p>
                      <a:endParaRPr lang="en-US" dirty="0"/>
                    </a:p>
                  </a:txBody>
                  <a:tcPr>
                    <a:solidFill>
                      <a:schemeClr val="accent3">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95837034"/>
                  </a:ext>
                </a:extLst>
              </a:tr>
              <a:tr h="362105">
                <a:tc>
                  <a:txBody>
                    <a:bodyPr/>
                    <a:lstStyle/>
                    <a:p>
                      <a:endParaRPr lang="en-US"/>
                    </a:p>
                  </a:txBody>
                  <a:tcPr>
                    <a:solidFill>
                      <a:schemeClr val="accent3">
                        <a:lumMod val="20000"/>
                        <a:lumOff val="80000"/>
                      </a:schemeClr>
                    </a:solidFill>
                  </a:tcPr>
                </a:tc>
                <a:tc>
                  <a:txBody>
                    <a:bodyPr/>
                    <a:lstStyle/>
                    <a:p>
                      <a:endParaRPr lang="en-US"/>
                    </a:p>
                  </a:txBody>
                  <a:tcPr>
                    <a:solidFill>
                      <a:schemeClr val="accent3">
                        <a:lumMod val="20000"/>
                        <a:lumOff val="80000"/>
                      </a:schemeClr>
                    </a:solidFill>
                  </a:tcPr>
                </a:tc>
                <a:tc>
                  <a:txBody>
                    <a:bodyPr/>
                    <a:lstStyle/>
                    <a:p>
                      <a:endParaRPr lang="en-US" dirty="0"/>
                    </a:p>
                  </a:txBody>
                  <a:tcPr>
                    <a:solidFill>
                      <a:schemeClr val="accent3">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62090121"/>
                  </a:ext>
                </a:extLst>
              </a:tr>
              <a:tr h="36210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28891576"/>
                  </a:ext>
                </a:extLst>
              </a:tr>
              <a:tr h="36210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75525181"/>
                  </a:ext>
                </a:extLst>
              </a:tr>
              <a:tr h="36210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94058524"/>
                  </a:ext>
                </a:extLst>
              </a:tr>
              <a:tr h="36210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97145720"/>
                  </a:ext>
                </a:extLst>
              </a:tr>
              <a:tr h="36210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70189974"/>
                  </a:ext>
                </a:extLst>
              </a:tr>
            </a:tbl>
          </a:graphicData>
        </a:graphic>
      </p:graphicFrame>
      <p:sp>
        <p:nvSpPr>
          <p:cNvPr id="17" name="TextBox 16">
            <a:extLst>
              <a:ext uri="{FF2B5EF4-FFF2-40B4-BE49-F238E27FC236}">
                <a16:creationId xmlns:a16="http://schemas.microsoft.com/office/drawing/2014/main" id="{BBDB8861-678E-93F6-9A55-00FE03E059C0}"/>
              </a:ext>
            </a:extLst>
          </p:cNvPr>
          <p:cNvSpPr txBox="1"/>
          <p:nvPr/>
        </p:nvSpPr>
        <p:spPr>
          <a:xfrm>
            <a:off x="4704242" y="4861254"/>
            <a:ext cx="2067746" cy="369332"/>
          </a:xfrm>
          <a:prstGeom prst="rect">
            <a:avLst/>
          </a:prstGeom>
          <a:noFill/>
        </p:spPr>
        <p:txBody>
          <a:bodyPr wrap="none" rtlCol="0">
            <a:spAutoFit/>
          </a:bodyPr>
          <a:lstStyle/>
          <a:p>
            <a:r>
              <a:rPr lang="en-US" dirty="0"/>
              <a:t>Pass it on our image</a:t>
            </a:r>
          </a:p>
        </p:txBody>
      </p:sp>
    </p:spTree>
    <p:extLst>
      <p:ext uri="{BB962C8B-B14F-4D97-AF65-F5344CB8AC3E}">
        <p14:creationId xmlns:p14="http://schemas.microsoft.com/office/powerpoint/2010/main" val="4039951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a:extLst>
              <a:ext uri="{FF2B5EF4-FFF2-40B4-BE49-F238E27FC236}">
                <a16:creationId xmlns:a16="http://schemas.microsoft.com/office/drawing/2014/main" id="{E724BC12-DC8E-6A91-86EB-EBBA0B008D3C}"/>
              </a:ext>
            </a:extLst>
          </p:cNvPr>
          <p:cNvCxnSpPr>
            <a:cxnSpLocks/>
          </p:cNvCxnSpPr>
          <p:nvPr/>
        </p:nvCxnSpPr>
        <p:spPr>
          <a:xfrm>
            <a:off x="2825393" y="2816049"/>
            <a:ext cx="5039895" cy="72853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0D82B562-F8A5-0703-7A2F-8515C5767926}"/>
              </a:ext>
            </a:extLst>
          </p:cNvPr>
          <p:cNvSpPr>
            <a:spLocks noGrp="1"/>
          </p:cNvSpPr>
          <p:nvPr>
            <p:ph type="title"/>
          </p:nvPr>
        </p:nvSpPr>
        <p:spPr/>
        <p:txBody>
          <a:bodyPr/>
          <a:lstStyle/>
          <a:p>
            <a:r>
              <a:rPr lang="en-US" dirty="0"/>
              <a:t>2. Gradient Calculation</a:t>
            </a:r>
          </a:p>
        </p:txBody>
      </p:sp>
      <p:sp>
        <p:nvSpPr>
          <p:cNvPr id="3" name="Content Placeholder 2">
            <a:extLst>
              <a:ext uri="{FF2B5EF4-FFF2-40B4-BE49-F238E27FC236}">
                <a16:creationId xmlns:a16="http://schemas.microsoft.com/office/drawing/2014/main" id="{6BA963A8-661A-F576-6180-96D9800158F4}"/>
              </a:ext>
            </a:extLst>
          </p:cNvPr>
          <p:cNvSpPr>
            <a:spLocks noGrp="1"/>
          </p:cNvSpPr>
          <p:nvPr>
            <p:ph idx="1"/>
          </p:nvPr>
        </p:nvSpPr>
        <p:spPr>
          <a:xfrm>
            <a:off x="838200" y="1774254"/>
            <a:ext cx="10515600" cy="4351338"/>
          </a:xfrm>
        </p:spPr>
        <p:txBody>
          <a:bodyPr/>
          <a:lstStyle/>
          <a:p>
            <a:r>
              <a:rPr lang="en-US" dirty="0"/>
              <a:t>Sobel operator</a:t>
            </a:r>
          </a:p>
          <a:p>
            <a:r>
              <a:rPr lang="en-US" dirty="0"/>
              <a:t> Find direction and intensity of edges </a:t>
            </a:r>
          </a:p>
          <a:p>
            <a:endParaRPr lang="en-US" dirty="0"/>
          </a:p>
        </p:txBody>
      </p:sp>
      <p:pic>
        <p:nvPicPr>
          <p:cNvPr id="7" name="Picture 6" descr="Schematic&#10;&#10;Description automatically generated with low confidence">
            <a:extLst>
              <a:ext uri="{FF2B5EF4-FFF2-40B4-BE49-F238E27FC236}">
                <a16:creationId xmlns:a16="http://schemas.microsoft.com/office/drawing/2014/main" id="{93EE4982-0C25-66E0-30F9-9182E08F7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278" y="3330075"/>
            <a:ext cx="3551035" cy="913491"/>
          </a:xfrm>
          <a:prstGeom prst="rect">
            <a:avLst/>
          </a:prstGeom>
        </p:spPr>
      </p:pic>
      <p:pic>
        <p:nvPicPr>
          <p:cNvPr id="13" name="Picture 12" descr="Diagram, schematic&#10;&#10;Description automatically generated">
            <a:extLst>
              <a:ext uri="{FF2B5EF4-FFF2-40B4-BE49-F238E27FC236}">
                <a16:creationId xmlns:a16="http://schemas.microsoft.com/office/drawing/2014/main" id="{CE841BD4-E021-AE22-0F5D-11AC73DEA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5288" y="2691829"/>
            <a:ext cx="2535737" cy="1276493"/>
          </a:xfrm>
          <a:prstGeom prst="rect">
            <a:avLst/>
          </a:prstGeom>
        </p:spPr>
      </p:pic>
      <p:pic>
        <p:nvPicPr>
          <p:cNvPr id="15" name="Picture 14" descr="Calendar&#10;&#10;Description automatically generated">
            <a:extLst>
              <a:ext uri="{FF2B5EF4-FFF2-40B4-BE49-F238E27FC236}">
                <a16:creationId xmlns:a16="http://schemas.microsoft.com/office/drawing/2014/main" id="{5E1C5183-9A22-33BA-A963-14D9EC6954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278" y="4338887"/>
            <a:ext cx="4676284" cy="2300731"/>
          </a:xfrm>
          <a:prstGeom prst="rect">
            <a:avLst/>
          </a:prstGeom>
        </p:spPr>
      </p:pic>
      <p:cxnSp>
        <p:nvCxnSpPr>
          <p:cNvPr id="17" name="Straight Arrow Connector 16">
            <a:extLst>
              <a:ext uri="{FF2B5EF4-FFF2-40B4-BE49-F238E27FC236}">
                <a16:creationId xmlns:a16="http://schemas.microsoft.com/office/drawing/2014/main" id="{46E228AA-AEA6-970A-AEDA-152A5D1B3537}"/>
              </a:ext>
            </a:extLst>
          </p:cNvPr>
          <p:cNvCxnSpPr>
            <a:cxnSpLocks/>
          </p:cNvCxnSpPr>
          <p:nvPr/>
        </p:nvCxnSpPr>
        <p:spPr>
          <a:xfrm>
            <a:off x="5095982" y="2732483"/>
            <a:ext cx="2876764" cy="2059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F2E63A68-F81A-322F-01B6-78E6207904B7}"/>
              </a:ext>
            </a:extLst>
          </p:cNvPr>
          <p:cNvSpPr/>
          <p:nvPr/>
        </p:nvSpPr>
        <p:spPr>
          <a:xfrm>
            <a:off x="7171463" y="4354336"/>
            <a:ext cx="3923386" cy="152414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marL="342900" indent="-342900">
              <a:buAutoNum type="arabicPeriod"/>
            </a:pPr>
            <a:r>
              <a:rPr lang="en-US" dirty="0"/>
              <a:t>Pass the kernels on x and y </a:t>
            </a:r>
          </a:p>
          <a:p>
            <a:pPr marL="342900" indent="-342900">
              <a:buAutoNum type="arabicPeriod"/>
            </a:pPr>
            <a:r>
              <a:rPr lang="en-US" dirty="0"/>
              <a:t>Find the gradient</a:t>
            </a:r>
          </a:p>
          <a:p>
            <a:pPr marL="342900" indent="-342900">
              <a:buAutoNum type="arabicPeriod"/>
            </a:pPr>
            <a:r>
              <a:rPr lang="en-US" dirty="0"/>
              <a:t>Find the theta </a:t>
            </a:r>
          </a:p>
        </p:txBody>
      </p:sp>
    </p:spTree>
    <p:extLst>
      <p:ext uri="{BB962C8B-B14F-4D97-AF65-F5344CB8AC3E}">
        <p14:creationId xmlns:p14="http://schemas.microsoft.com/office/powerpoint/2010/main" val="61775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F9BDF-EF6D-224A-CF33-E32B879451AC}"/>
              </a:ext>
            </a:extLst>
          </p:cNvPr>
          <p:cNvSpPr>
            <a:spLocks noGrp="1"/>
          </p:cNvSpPr>
          <p:nvPr>
            <p:ph type="title"/>
          </p:nvPr>
        </p:nvSpPr>
        <p:spPr/>
        <p:txBody>
          <a:bodyPr/>
          <a:lstStyle/>
          <a:p>
            <a:r>
              <a:rPr lang="en-US" dirty="0"/>
              <a:t>3. Non-maximum suppression</a:t>
            </a:r>
          </a:p>
        </p:txBody>
      </p:sp>
      <p:sp>
        <p:nvSpPr>
          <p:cNvPr id="3" name="Content Placeholder 2">
            <a:extLst>
              <a:ext uri="{FF2B5EF4-FFF2-40B4-BE49-F238E27FC236}">
                <a16:creationId xmlns:a16="http://schemas.microsoft.com/office/drawing/2014/main" id="{4E119F94-4CCE-45DA-3AA6-C1D6BEF2323A}"/>
              </a:ext>
            </a:extLst>
          </p:cNvPr>
          <p:cNvSpPr>
            <a:spLocks noGrp="1"/>
          </p:cNvSpPr>
          <p:nvPr>
            <p:ph idx="1"/>
          </p:nvPr>
        </p:nvSpPr>
        <p:spPr>
          <a:xfrm>
            <a:off x="174661" y="1825625"/>
            <a:ext cx="5619963" cy="4351338"/>
          </a:xfrm>
        </p:spPr>
        <p:txBody>
          <a:bodyPr>
            <a:normAutofit fontScale="85000" lnSpcReduction="10000"/>
          </a:bodyPr>
          <a:lstStyle/>
          <a:p>
            <a:r>
              <a:rPr lang="en-US" dirty="0"/>
              <a:t>Convert the </a:t>
            </a:r>
            <a:r>
              <a:rPr lang="en-US" dirty="0">
                <a:solidFill>
                  <a:srgbClr val="FF0000"/>
                </a:solidFill>
              </a:rPr>
              <a:t>blurred</a:t>
            </a:r>
            <a:r>
              <a:rPr lang="en-US" dirty="0"/>
              <a:t> edges  to </a:t>
            </a:r>
            <a:r>
              <a:rPr lang="en-US" dirty="0">
                <a:solidFill>
                  <a:srgbClr val="FF0000"/>
                </a:solidFill>
              </a:rPr>
              <a:t>sharp</a:t>
            </a:r>
            <a:r>
              <a:rPr lang="en-US" dirty="0"/>
              <a:t> edges</a:t>
            </a:r>
          </a:p>
          <a:p>
            <a:pPr marL="0" indent="0">
              <a:buNone/>
            </a:pPr>
            <a:endParaRPr lang="en-US" dirty="0"/>
          </a:p>
          <a:p>
            <a:pPr marL="514350" indent="-514350">
              <a:buAutoNum type="arabicPeriod"/>
            </a:pPr>
            <a:r>
              <a:rPr lang="en-US" dirty="0"/>
              <a:t>Round the gradient direction θ to nearest 45◦ , corresponding to the use of an 8-connected neighborhood. </a:t>
            </a:r>
          </a:p>
          <a:p>
            <a:pPr marL="514350" indent="-514350">
              <a:buAutoNum type="arabicPeriod"/>
            </a:pPr>
            <a:r>
              <a:rPr lang="en-US" dirty="0"/>
              <a:t> Compare the edge strength of the current pixel with the edge strength of the pixel in the positive and negative gradient direction. </a:t>
            </a:r>
          </a:p>
          <a:p>
            <a:pPr marL="514350" indent="-514350">
              <a:buAutoNum type="arabicPeriod"/>
            </a:pPr>
            <a:r>
              <a:rPr lang="en-US" dirty="0"/>
              <a:t>If the edge strength of the current pixel is largest; preserve the value of the edge strength. If not, suppress the value.</a:t>
            </a:r>
          </a:p>
        </p:txBody>
      </p:sp>
      <p:pic>
        <p:nvPicPr>
          <p:cNvPr id="4" name="Picture 3" descr="Chart, waterfall chart&#10;&#10;Description automatically generated">
            <a:extLst>
              <a:ext uri="{FF2B5EF4-FFF2-40B4-BE49-F238E27FC236}">
                <a16:creationId xmlns:a16="http://schemas.microsoft.com/office/drawing/2014/main" id="{5C96ADFF-9747-8BE7-F133-4E8005942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8233" y="2435395"/>
            <a:ext cx="5959106" cy="2919635"/>
          </a:xfrm>
          <a:prstGeom prst="rect">
            <a:avLst/>
          </a:prstGeom>
        </p:spPr>
      </p:pic>
    </p:spTree>
    <p:extLst>
      <p:ext uri="{BB962C8B-B14F-4D97-AF65-F5344CB8AC3E}">
        <p14:creationId xmlns:p14="http://schemas.microsoft.com/office/powerpoint/2010/main" val="992599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8CC9F-8111-B7EB-E8E8-E61E06254B83}"/>
              </a:ext>
            </a:extLst>
          </p:cNvPr>
          <p:cNvSpPr>
            <a:spLocks noGrp="1"/>
          </p:cNvSpPr>
          <p:nvPr>
            <p:ph type="title"/>
          </p:nvPr>
        </p:nvSpPr>
        <p:spPr/>
        <p:txBody>
          <a:bodyPr/>
          <a:lstStyle/>
          <a:p>
            <a:r>
              <a:rPr lang="en-US" dirty="0"/>
              <a:t>4. Double Thresholding </a:t>
            </a:r>
          </a:p>
        </p:txBody>
      </p:sp>
      <p:sp>
        <p:nvSpPr>
          <p:cNvPr id="3" name="Content Placeholder 2">
            <a:extLst>
              <a:ext uri="{FF2B5EF4-FFF2-40B4-BE49-F238E27FC236}">
                <a16:creationId xmlns:a16="http://schemas.microsoft.com/office/drawing/2014/main" id="{957974BA-61B0-33D0-FEFF-0BB4C1542AC8}"/>
              </a:ext>
            </a:extLst>
          </p:cNvPr>
          <p:cNvSpPr>
            <a:spLocks noGrp="1"/>
          </p:cNvSpPr>
          <p:nvPr>
            <p:ph idx="1"/>
          </p:nvPr>
        </p:nvSpPr>
        <p:spPr>
          <a:xfrm>
            <a:off x="462337" y="1690688"/>
            <a:ext cx="6534364" cy="4358437"/>
          </a:xfrm>
        </p:spPr>
        <p:txBody>
          <a:bodyPr>
            <a:normAutofit/>
          </a:bodyPr>
          <a:lstStyle/>
          <a:p>
            <a:r>
              <a:rPr lang="en-US" dirty="0"/>
              <a:t>Result of Non-maximum may result in some extra edges </a:t>
            </a:r>
          </a:p>
          <a:p>
            <a:r>
              <a:rPr lang="en-US" dirty="0"/>
              <a:t>Edge pixels stronger than the high threshold are marked as strong</a:t>
            </a:r>
          </a:p>
          <a:p>
            <a:r>
              <a:rPr lang="en-US" dirty="0"/>
              <a:t>Edge pixels between the two thresholds are marked as weak</a:t>
            </a:r>
          </a:p>
          <a:p>
            <a:r>
              <a:rPr lang="en-US" dirty="0"/>
              <a:t> Edge pixels weaker than the low threshold are suppressed </a:t>
            </a:r>
          </a:p>
          <a:p>
            <a:endParaRPr lang="en-US" dirty="0"/>
          </a:p>
        </p:txBody>
      </p:sp>
      <p:pic>
        <p:nvPicPr>
          <p:cNvPr id="5" name="Picture 4">
            <a:extLst>
              <a:ext uri="{FF2B5EF4-FFF2-40B4-BE49-F238E27FC236}">
                <a16:creationId xmlns:a16="http://schemas.microsoft.com/office/drawing/2014/main" id="{C6D34914-DCFC-25AE-6BBA-20E7811EF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6438" y="2124379"/>
            <a:ext cx="5169530" cy="2609242"/>
          </a:xfrm>
          <a:prstGeom prst="rect">
            <a:avLst/>
          </a:prstGeom>
        </p:spPr>
      </p:pic>
    </p:spTree>
    <p:extLst>
      <p:ext uri="{BB962C8B-B14F-4D97-AF65-F5344CB8AC3E}">
        <p14:creationId xmlns:p14="http://schemas.microsoft.com/office/powerpoint/2010/main" val="2535238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172C-3267-ECC4-5FFE-C7A0AEA46A8C}"/>
              </a:ext>
            </a:extLst>
          </p:cNvPr>
          <p:cNvSpPr>
            <a:spLocks noGrp="1"/>
          </p:cNvSpPr>
          <p:nvPr>
            <p:ph type="title"/>
          </p:nvPr>
        </p:nvSpPr>
        <p:spPr/>
        <p:txBody>
          <a:bodyPr/>
          <a:lstStyle/>
          <a:p>
            <a:r>
              <a:rPr lang="en-US" dirty="0"/>
              <a:t>5. Edge tracking  by Hysteresis</a:t>
            </a:r>
          </a:p>
        </p:txBody>
      </p:sp>
      <p:sp>
        <p:nvSpPr>
          <p:cNvPr id="3" name="Content Placeholder 2">
            <a:extLst>
              <a:ext uri="{FF2B5EF4-FFF2-40B4-BE49-F238E27FC236}">
                <a16:creationId xmlns:a16="http://schemas.microsoft.com/office/drawing/2014/main" id="{986C35DC-C0F7-22BA-85C3-FDA61723F43F}"/>
              </a:ext>
            </a:extLst>
          </p:cNvPr>
          <p:cNvSpPr>
            <a:spLocks noGrp="1"/>
          </p:cNvSpPr>
          <p:nvPr>
            <p:ph idx="1"/>
          </p:nvPr>
        </p:nvSpPr>
        <p:spPr/>
        <p:txBody>
          <a:bodyPr/>
          <a:lstStyle/>
          <a:p>
            <a:r>
              <a:rPr lang="en-US" dirty="0"/>
              <a:t>Strong edges are interpreted as “certain edges” and can immediately be included in the final edge image. </a:t>
            </a:r>
          </a:p>
          <a:p>
            <a:r>
              <a:rPr lang="en-US" dirty="0"/>
              <a:t>Weak edges are included if and only if they are connected to strong edges.</a:t>
            </a:r>
          </a:p>
          <a:p>
            <a:endParaRPr lang="en-US" dirty="0"/>
          </a:p>
        </p:txBody>
      </p:sp>
      <p:sp>
        <p:nvSpPr>
          <p:cNvPr id="4" name="AutoShape 2" descr="Canny Edge Detection Step by Step in Python — Computer Vision | by Sofiane  Sahir | Towards Data Science">
            <a:extLst>
              <a:ext uri="{FF2B5EF4-FFF2-40B4-BE49-F238E27FC236}">
                <a16:creationId xmlns:a16="http://schemas.microsoft.com/office/drawing/2014/main" id="{71B62D3A-8FB2-6BFB-78B6-2DD3871F9FB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E03D025-8922-BF7B-E9D8-D7352C6F2D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1312" y="3960812"/>
            <a:ext cx="6429375" cy="2143125"/>
          </a:xfrm>
          <a:prstGeom prst="rect">
            <a:avLst/>
          </a:prstGeom>
        </p:spPr>
      </p:pic>
    </p:spTree>
    <p:extLst>
      <p:ext uri="{BB962C8B-B14F-4D97-AF65-F5344CB8AC3E}">
        <p14:creationId xmlns:p14="http://schemas.microsoft.com/office/powerpoint/2010/main" val="1892601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7594-E585-E5E2-3AFF-DA786642072A}"/>
              </a:ext>
            </a:extLst>
          </p:cNvPr>
          <p:cNvSpPr>
            <a:spLocks noGrp="1"/>
          </p:cNvSpPr>
          <p:nvPr>
            <p:ph type="title"/>
          </p:nvPr>
        </p:nvSpPr>
        <p:spPr>
          <a:xfrm>
            <a:off x="838200" y="-18797"/>
            <a:ext cx="10515600" cy="1325563"/>
          </a:xfrm>
        </p:spPr>
        <p:txBody>
          <a:bodyPr/>
          <a:lstStyle/>
          <a:p>
            <a:r>
              <a:rPr lang="en-US" dirty="0"/>
              <a:t>Stages of the pictures </a:t>
            </a:r>
          </a:p>
        </p:txBody>
      </p:sp>
      <p:pic>
        <p:nvPicPr>
          <p:cNvPr id="5" name="Content Placeholder 4" descr="A kitten lying on its back&#10;&#10;Description automatically generated with low confidence">
            <a:extLst>
              <a:ext uri="{FF2B5EF4-FFF2-40B4-BE49-F238E27FC236}">
                <a16:creationId xmlns:a16="http://schemas.microsoft.com/office/drawing/2014/main" id="{675A8BB2-9A6A-FE4D-72F7-97929F6B70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8084" y="1027906"/>
            <a:ext cx="3631593" cy="2372990"/>
          </a:xfrm>
        </p:spPr>
      </p:pic>
      <p:pic>
        <p:nvPicPr>
          <p:cNvPr id="7" name="Picture 6">
            <a:extLst>
              <a:ext uri="{FF2B5EF4-FFF2-40B4-BE49-F238E27FC236}">
                <a16:creationId xmlns:a16="http://schemas.microsoft.com/office/drawing/2014/main" id="{6C3FEA0F-A40E-EC4A-BF9D-BCBCB71EE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294" y="257104"/>
            <a:ext cx="4736508" cy="3200000"/>
          </a:xfrm>
          <a:prstGeom prst="rect">
            <a:avLst/>
          </a:prstGeom>
        </p:spPr>
      </p:pic>
      <p:pic>
        <p:nvPicPr>
          <p:cNvPr id="9" name="Picture 8">
            <a:extLst>
              <a:ext uri="{FF2B5EF4-FFF2-40B4-BE49-F238E27FC236}">
                <a16:creationId xmlns:a16="http://schemas.microsoft.com/office/drawing/2014/main" id="{C6E0BE7A-01FC-3A07-0AD0-AB83641A3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429000"/>
            <a:ext cx="4736508" cy="3200000"/>
          </a:xfrm>
          <a:prstGeom prst="rect">
            <a:avLst/>
          </a:prstGeom>
        </p:spPr>
      </p:pic>
      <p:pic>
        <p:nvPicPr>
          <p:cNvPr id="11" name="Picture 10">
            <a:extLst>
              <a:ext uri="{FF2B5EF4-FFF2-40B4-BE49-F238E27FC236}">
                <a16:creationId xmlns:a16="http://schemas.microsoft.com/office/drawing/2014/main" id="{24532515-2EE4-084A-DD0A-D275CDCDEA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7294" y="3565283"/>
            <a:ext cx="4736508" cy="3200000"/>
          </a:xfrm>
          <a:prstGeom prst="rect">
            <a:avLst/>
          </a:prstGeom>
        </p:spPr>
      </p:pic>
      <p:sp>
        <p:nvSpPr>
          <p:cNvPr id="18" name="Rectangle 17">
            <a:extLst>
              <a:ext uri="{FF2B5EF4-FFF2-40B4-BE49-F238E27FC236}">
                <a16:creationId xmlns:a16="http://schemas.microsoft.com/office/drawing/2014/main" id="{343B6EEC-F159-CFC8-F402-C9F278F9675F}"/>
              </a:ext>
            </a:extLst>
          </p:cNvPr>
          <p:cNvSpPr/>
          <p:nvPr/>
        </p:nvSpPr>
        <p:spPr>
          <a:xfrm>
            <a:off x="3660289" y="1059317"/>
            <a:ext cx="1914418" cy="3801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Original picture</a:t>
            </a:r>
          </a:p>
        </p:txBody>
      </p:sp>
      <p:sp>
        <p:nvSpPr>
          <p:cNvPr id="19" name="Rectangle 18">
            <a:extLst>
              <a:ext uri="{FF2B5EF4-FFF2-40B4-BE49-F238E27FC236}">
                <a16:creationId xmlns:a16="http://schemas.microsoft.com/office/drawing/2014/main" id="{C1CC9C3D-DB6C-E686-7112-F24CA1474D6E}"/>
              </a:ext>
            </a:extLst>
          </p:cNvPr>
          <p:cNvSpPr/>
          <p:nvPr/>
        </p:nvSpPr>
        <p:spPr>
          <a:xfrm>
            <a:off x="9387478" y="453912"/>
            <a:ext cx="1914418" cy="3801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Noise Reduction</a:t>
            </a:r>
          </a:p>
        </p:txBody>
      </p:sp>
      <p:sp>
        <p:nvSpPr>
          <p:cNvPr id="20" name="Rectangle 19">
            <a:extLst>
              <a:ext uri="{FF2B5EF4-FFF2-40B4-BE49-F238E27FC236}">
                <a16:creationId xmlns:a16="http://schemas.microsoft.com/office/drawing/2014/main" id="{8193FC55-337B-3C45-C190-51E5CA909ECF}"/>
              </a:ext>
            </a:extLst>
          </p:cNvPr>
          <p:cNvSpPr/>
          <p:nvPr/>
        </p:nvSpPr>
        <p:spPr>
          <a:xfrm>
            <a:off x="5138792" y="4057677"/>
            <a:ext cx="1914418" cy="3801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Gradient calculation</a:t>
            </a:r>
          </a:p>
        </p:txBody>
      </p:sp>
    </p:spTree>
    <p:extLst>
      <p:ext uri="{BB962C8B-B14F-4D97-AF65-F5344CB8AC3E}">
        <p14:creationId xmlns:p14="http://schemas.microsoft.com/office/powerpoint/2010/main" val="2385479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TotalTime>
  <Words>1483</Words>
  <Application>Microsoft Office PowerPoint</Application>
  <PresentationFormat>Widescreen</PresentationFormat>
  <Paragraphs>132</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Symbol</vt:lpstr>
      <vt:lpstr>Times New Roman</vt:lpstr>
      <vt:lpstr>Office Theme</vt:lpstr>
      <vt:lpstr>Image Feature Detection </vt:lpstr>
      <vt:lpstr>Canny Edge detection </vt:lpstr>
      <vt:lpstr>Steps of the Algorithm </vt:lpstr>
      <vt:lpstr>1. Noise Reduction </vt:lpstr>
      <vt:lpstr>2. Gradient Calculation</vt:lpstr>
      <vt:lpstr>3. Non-maximum suppression</vt:lpstr>
      <vt:lpstr>4. Double Thresholding </vt:lpstr>
      <vt:lpstr>5. Edge tracking  by Hysteresis</vt:lpstr>
      <vt:lpstr>Stages of the pictures </vt:lpstr>
      <vt:lpstr>PowerPoint Presentation</vt:lpstr>
      <vt:lpstr>Complexity </vt:lpstr>
      <vt:lpstr>K-Means Clustering</vt:lpstr>
      <vt:lpstr> Clustering</vt:lpstr>
      <vt:lpstr>Images and Colors representation </vt:lpstr>
      <vt:lpstr>Image Representation as a Matrix</vt:lpstr>
      <vt:lpstr>K means pseudocode </vt:lpstr>
      <vt:lpstr>Steps of K means segmentation (same as original but we deal with pixels</vt:lpstr>
      <vt:lpstr>PowerPoint Presentation</vt:lpstr>
      <vt:lpstr>PowerPoint Presentation</vt:lpstr>
      <vt:lpstr>PowerPoint Presentation</vt:lpstr>
      <vt:lpstr>PowerPoint Presentation</vt:lpstr>
      <vt:lpstr>Advantages and limitations  </vt:lpstr>
      <vt:lpstr>Image segmentation using graph cuts</vt:lpstr>
      <vt:lpstr>Flow networks</vt:lpstr>
      <vt:lpstr>Max Flow / Min Cut problem</vt:lpstr>
      <vt:lpstr>Ford-Fulkerson Method</vt:lpstr>
      <vt:lpstr>Ford-Fulkerson Method</vt:lpstr>
      <vt:lpstr>PowerPoint Presentation</vt:lpstr>
      <vt:lpstr>PowerPoint Presentation</vt:lpstr>
      <vt:lpstr>Graph cut segmentation</vt:lpstr>
      <vt:lpstr>Graph cut segmentation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 Techniques </dc:title>
  <dc:creator>Mariam Amr Barakat</dc:creator>
  <cp:lastModifiedBy>Mariam Amr Barakat</cp:lastModifiedBy>
  <cp:revision>4</cp:revision>
  <dcterms:created xsi:type="dcterms:W3CDTF">2022-06-03T08:41:17Z</dcterms:created>
  <dcterms:modified xsi:type="dcterms:W3CDTF">2022-06-07T17:29:32Z</dcterms:modified>
</cp:coreProperties>
</file>