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31"/>
  </p:notesMasterIdLst>
  <p:sldIdLst>
    <p:sldId id="256" r:id="rId5"/>
    <p:sldId id="273" r:id="rId6"/>
    <p:sldId id="267" r:id="rId7"/>
    <p:sldId id="258" r:id="rId8"/>
    <p:sldId id="290" r:id="rId9"/>
    <p:sldId id="291" r:id="rId10"/>
    <p:sldId id="265" r:id="rId11"/>
    <p:sldId id="282" r:id="rId12"/>
    <p:sldId id="283" r:id="rId13"/>
    <p:sldId id="284" r:id="rId14"/>
    <p:sldId id="269" r:id="rId15"/>
    <p:sldId id="286" r:id="rId16"/>
    <p:sldId id="278" r:id="rId17"/>
    <p:sldId id="292" r:id="rId18"/>
    <p:sldId id="293" r:id="rId19"/>
    <p:sldId id="285" r:id="rId20"/>
    <p:sldId id="300" r:id="rId21"/>
    <p:sldId id="299" r:id="rId22"/>
    <p:sldId id="298" r:id="rId23"/>
    <p:sldId id="288" r:id="rId24"/>
    <p:sldId id="297" r:id="rId25"/>
    <p:sldId id="272" r:id="rId26"/>
    <p:sldId id="295" r:id="rId27"/>
    <p:sldId id="277" r:id="rId28"/>
    <p:sldId id="294"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riam Lizotte" initials="ML" lastIdx="1" clrIdx="0">
    <p:extLst>
      <p:ext uri="{19B8F6BF-5375-455C-9EA6-DF929625EA0E}">
        <p15:presenceInfo xmlns:p15="http://schemas.microsoft.com/office/powerpoint/2012/main" userId="f35ffd4054974d7c" providerId="Windows Live"/>
      </p:ext>
    </p:extLst>
  </p:cmAuthor>
  <p:cmAuthor id="2" name="Celia Greenwood" initials="CG" lastIdx="4" clrIdx="1">
    <p:extLst>
      <p:ext uri="{19B8F6BF-5375-455C-9EA6-DF929625EA0E}">
        <p15:presenceInfo xmlns:p15="http://schemas.microsoft.com/office/powerpoint/2012/main" userId="S-1-5-21-4293030302-2524843576-333012505-21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B4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2" autoAdjust="0"/>
    <p:restoredTop sz="71306" autoAdjust="0"/>
  </p:normalViewPr>
  <p:slideViewPr>
    <p:cSldViewPr snapToGrid="0">
      <p:cViewPr>
        <p:scale>
          <a:sx n="66" d="100"/>
          <a:sy n="66" d="100"/>
        </p:scale>
        <p:origin x="564" y="22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8-13T10:26:35.690" idx="2">
    <p:pos x="10" y="10"/>
    <p:text>for the lab - maybe also for the LDI presentation - it might be helpful to place this into context to say that other people in the group were trying out other methods for outlier detection. (Developing other methods) and your goal was to compare to one of the machine learning approaches.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8-13T10:28:42.676" idx="3">
    <p:pos x="10" y="10"/>
    <p:text>through all the next slides on the method, your challenge will be to explain clearly what this all means. Particularly to the LDI crowd. For both groups, it might be interesting to see if you can highlight the features of this neural net that are notable or unique to this method</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8-13T10:31:47.771" idx="4">
    <p:pos x="10" y="10"/>
    <p:text>should these definitions of representation learning be before slide 10?</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B671A-4009-4E72-AE46-D26492C0CC0A}" type="datetimeFigureOut">
              <a:rPr lang="en-CA" smtClean="0"/>
              <a:t>2021-08-16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3E39A-C8AE-4986-B684-D74092DA06D3}" type="slidenum">
              <a:rPr lang="en-CA" smtClean="0"/>
              <a:t>‹#›</a:t>
            </a:fld>
            <a:endParaRPr lang="en-CA" dirty="0"/>
          </a:p>
        </p:txBody>
      </p:sp>
    </p:spTree>
    <p:extLst>
      <p:ext uri="{BB962C8B-B14F-4D97-AF65-F5344CB8AC3E}">
        <p14:creationId xmlns:p14="http://schemas.microsoft.com/office/powerpoint/2010/main" val="276974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3</a:t>
            </a:fld>
            <a:endParaRPr lang="en-CA" dirty="0"/>
          </a:p>
        </p:txBody>
      </p:sp>
    </p:spTree>
    <p:extLst>
      <p:ext uri="{BB962C8B-B14F-4D97-AF65-F5344CB8AC3E}">
        <p14:creationId xmlns:p14="http://schemas.microsoft.com/office/powerpoint/2010/main" val="89337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 is 0 unless  </a:t>
            </a:r>
            <a:r>
              <a:rPr lang="en-CA" dirty="0" err="1"/>
              <a:t>nn_dist</a:t>
            </a:r>
            <a:r>
              <a:rPr lang="en-CA" dirty="0"/>
              <a:t>(f(x+)  - </a:t>
            </a:r>
            <a:r>
              <a:rPr lang="en-CA" dirty="0" err="1"/>
              <a:t>nn_dist</a:t>
            </a:r>
            <a:r>
              <a:rPr lang="en-CA" dirty="0"/>
              <a:t>(f(x-) + c &gt; 0 </a:t>
            </a:r>
          </a:p>
          <a:p>
            <a:endParaRPr lang="en-CA" dirty="0"/>
          </a:p>
          <a:p>
            <a:r>
              <a:rPr lang="en-CA" dirty="0"/>
              <a:t>Iff </a:t>
            </a:r>
            <a:r>
              <a:rPr lang="en-CA" dirty="0" err="1"/>
              <a:t>nn_dist</a:t>
            </a:r>
            <a:r>
              <a:rPr lang="en-CA" dirty="0"/>
              <a:t>(f(x+)) + c &gt; </a:t>
            </a:r>
            <a:r>
              <a:rPr lang="en-CA" dirty="0" err="1"/>
              <a:t>nn_dist</a:t>
            </a:r>
            <a:r>
              <a:rPr lang="en-CA" dirty="0"/>
              <a:t>(f(x-))</a:t>
            </a:r>
          </a:p>
          <a:p>
            <a:endParaRPr lang="en-CA" dirty="0"/>
          </a:p>
          <a:p>
            <a:r>
              <a:rPr lang="en-CA" dirty="0"/>
              <a:t>We want the difference to be negative and larger in absolute value than c</a:t>
            </a:r>
          </a:p>
          <a:p>
            <a:endParaRPr lang="en-CA" dirty="0"/>
          </a:p>
          <a:p>
            <a:r>
              <a:rPr lang="en-CA" dirty="0"/>
              <a:t>Constant c encourages distance between inliers and outliers</a:t>
            </a:r>
          </a:p>
        </p:txBody>
      </p:sp>
      <p:sp>
        <p:nvSpPr>
          <p:cNvPr id="4" name="Slide Number Placeholder 3"/>
          <p:cNvSpPr>
            <a:spLocks noGrp="1"/>
          </p:cNvSpPr>
          <p:nvPr>
            <p:ph type="sldNum" sz="quarter" idx="5"/>
          </p:nvPr>
        </p:nvSpPr>
        <p:spPr/>
        <p:txBody>
          <a:bodyPr/>
          <a:lstStyle/>
          <a:p>
            <a:fld id="{FC23E39A-C8AE-4986-B684-D74092DA06D3}" type="slidenum">
              <a:rPr lang="en-CA" smtClean="0"/>
              <a:t>14</a:t>
            </a:fld>
            <a:endParaRPr lang="en-CA" dirty="0"/>
          </a:p>
        </p:txBody>
      </p:sp>
    </p:spTree>
    <p:extLst>
      <p:ext uri="{BB962C8B-B14F-4D97-AF65-F5344CB8AC3E}">
        <p14:creationId xmlns:p14="http://schemas.microsoft.com/office/powerpoint/2010/main" val="1008267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15</a:t>
            </a:fld>
            <a:endParaRPr lang="en-CA" dirty="0"/>
          </a:p>
        </p:txBody>
      </p:sp>
    </p:spTree>
    <p:extLst>
      <p:ext uri="{BB962C8B-B14F-4D97-AF65-F5344CB8AC3E}">
        <p14:creationId xmlns:p14="http://schemas.microsoft.com/office/powerpoint/2010/main" val="201382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fr-CA" dirty="0" err="1"/>
              <a:t>Outlier</a:t>
            </a:r>
            <a:r>
              <a:rPr lang="fr-CA" dirty="0"/>
              <a:t> </a:t>
            </a:r>
            <a:r>
              <a:rPr lang="fr-CA" dirty="0" err="1"/>
              <a:t>treshholding</a:t>
            </a:r>
            <a:endParaRPr lang="fr-CA" dirty="0"/>
          </a:p>
          <a:p>
            <a:pPr lvl="1">
              <a:lnSpc>
                <a:spcPct val="110000"/>
              </a:lnSpc>
            </a:pPr>
            <a:r>
              <a:rPr lang="fr-CA" dirty="0" err="1"/>
              <a:t>Make</a:t>
            </a:r>
            <a:r>
              <a:rPr lang="fr-CA" dirty="0"/>
              <a:t> 2 sets (</a:t>
            </a:r>
            <a:r>
              <a:rPr lang="fr-CA" dirty="0" err="1"/>
              <a:t>potential</a:t>
            </a:r>
            <a:r>
              <a:rPr lang="fr-CA" dirty="0"/>
              <a:t> </a:t>
            </a:r>
            <a:r>
              <a:rPr lang="fr-CA" dirty="0" err="1"/>
              <a:t>inliers</a:t>
            </a:r>
            <a:r>
              <a:rPr lang="fr-CA" dirty="0"/>
              <a:t> and </a:t>
            </a:r>
            <a:r>
              <a:rPr lang="fr-CA" dirty="0" err="1"/>
              <a:t>outliers</a:t>
            </a:r>
            <a:r>
              <a:rPr lang="fr-CA" dirty="0"/>
              <a:t>)</a:t>
            </a:r>
          </a:p>
          <a:p>
            <a:pPr>
              <a:lnSpc>
                <a:spcPct val="110000"/>
              </a:lnSpc>
            </a:pPr>
            <a:r>
              <a:rPr lang="en-CA" dirty="0"/>
              <a:t>Sample </a:t>
            </a:r>
            <a:r>
              <a:rPr lang="en-CA" i="1" dirty="0"/>
              <a:t>b</a:t>
            </a:r>
            <a:r>
              <a:rPr lang="en-CA" dirty="0"/>
              <a:t> triplets</a:t>
            </a:r>
          </a:p>
          <a:p>
            <a:pPr lvl="1">
              <a:lnSpc>
                <a:spcPct val="110000"/>
              </a:lnSpc>
            </a:pPr>
            <a:r>
              <a:rPr lang="en-CA" i="1" dirty="0"/>
              <a:t>b</a:t>
            </a:r>
            <a:r>
              <a:rPr lang="en-CA" dirty="0"/>
              <a:t> query sets Q</a:t>
            </a:r>
          </a:p>
          <a:p>
            <a:pPr lvl="1">
              <a:lnSpc>
                <a:spcPct val="110000"/>
              </a:lnSpc>
            </a:pPr>
            <a:r>
              <a:rPr lang="en-CA" i="1" dirty="0"/>
              <a:t>b</a:t>
            </a:r>
            <a:r>
              <a:rPr lang="en-CA" dirty="0"/>
              <a:t> inlier examples </a:t>
            </a:r>
            <a:r>
              <a:rPr lang="en-CA" i="1" dirty="0"/>
              <a:t>x</a:t>
            </a:r>
            <a:r>
              <a:rPr lang="en-CA" i="1" baseline="30000" dirty="0"/>
              <a:t>+</a:t>
            </a:r>
          </a:p>
          <a:p>
            <a:pPr lvl="1">
              <a:lnSpc>
                <a:spcPct val="110000"/>
              </a:lnSpc>
            </a:pPr>
            <a:r>
              <a:rPr lang="en-CA" i="1" dirty="0"/>
              <a:t>b</a:t>
            </a:r>
            <a:r>
              <a:rPr lang="en-CA" dirty="0"/>
              <a:t> outlier examples </a:t>
            </a:r>
            <a:r>
              <a:rPr lang="en-CA" i="1" dirty="0"/>
              <a:t>x</a:t>
            </a:r>
            <a:r>
              <a:rPr lang="en-CA" i="1" baseline="30000" dirty="0"/>
              <a:t>-</a:t>
            </a:r>
            <a:endParaRPr lang="en-CA" baseline="30000" dirty="0"/>
          </a:p>
          <a:p>
            <a:pPr>
              <a:lnSpc>
                <a:spcPct val="110000"/>
              </a:lnSpc>
            </a:pPr>
            <a:r>
              <a:rPr lang="en-CA" dirty="0"/>
              <a:t>Apply the function </a:t>
            </a:r>
            <a:r>
              <a:rPr lang="en-CA" i="1" dirty="0"/>
              <a:t>f</a:t>
            </a:r>
            <a:r>
              <a:rPr lang="en-CA" dirty="0"/>
              <a:t> to all triplets</a:t>
            </a:r>
          </a:p>
          <a:p>
            <a:pPr lvl="1">
              <a:lnSpc>
                <a:spcPct val="110000"/>
              </a:lnSpc>
            </a:pPr>
            <a:r>
              <a:rPr lang="en-CA" dirty="0"/>
              <a:t>with current parameters (initially random)</a:t>
            </a:r>
          </a:p>
          <a:p>
            <a:pPr>
              <a:lnSpc>
                <a:spcPct val="110000"/>
              </a:lnSpc>
            </a:pPr>
            <a:r>
              <a:rPr lang="en-CA" dirty="0"/>
              <a:t>Calculate the loss function</a:t>
            </a:r>
          </a:p>
          <a:p>
            <a:pPr>
              <a:lnSpc>
                <a:spcPct val="110000"/>
              </a:lnSpc>
            </a:pPr>
            <a:r>
              <a:rPr lang="en-CA" dirty="0"/>
              <a:t>Gradient descent with respect to the parameters</a:t>
            </a:r>
          </a:p>
          <a:p>
            <a:pPr>
              <a:lnSpc>
                <a:spcPct val="110000"/>
              </a:lnSpc>
            </a:pPr>
            <a:r>
              <a:rPr lang="en-CA" dirty="0"/>
              <a:t>Repeat</a:t>
            </a:r>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16</a:t>
            </a:fld>
            <a:endParaRPr lang="en-CA" dirty="0"/>
          </a:p>
        </p:txBody>
      </p:sp>
    </p:spTree>
    <p:extLst>
      <p:ext uri="{BB962C8B-B14F-4D97-AF65-F5344CB8AC3E}">
        <p14:creationId xmlns:p14="http://schemas.microsoft.com/office/powerpoint/2010/main" val="4235437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AID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contained labelled outliers</a:t>
            </a:r>
            <a:endParaRPr lang="en-CA"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	outliers are the active compounds (those able to bind with target)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	Formylpeptide Receptor Ligand Binding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	not sure what the columns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0" i="0" dirty="0">
                <a:solidFill>
                  <a:srgbClr val="333333"/>
                </a:solidFill>
                <a:effectLst/>
                <a:latin typeface="Georgia" panose="02040502050405020303" pitchFamily="18" charset="0"/>
              </a:rPr>
              <a:t>	examples of columns: NEG_07_NEG_binarized, HBA_07_ARC_binarized</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Census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examples of columns:  type of employment, native country, relationship status, education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outliers are salaries over 50K/year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ABIDE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Abide data is already preprocessed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Measures of cortical thickness inferred from MRI scan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	The sample size, considering only the controls, is 542</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	columns are locations on the brain</a:t>
            </a:r>
            <a:endParaRPr lang="en-CA" dirty="0"/>
          </a:p>
          <a:p>
            <a:r>
              <a:rPr lang="en-CA" dirty="0"/>
              <a:t>	on hemisphere only (left)</a:t>
            </a:r>
          </a:p>
        </p:txBody>
      </p:sp>
      <p:sp>
        <p:nvSpPr>
          <p:cNvPr id="4" name="Slide Number Placeholder 3"/>
          <p:cNvSpPr>
            <a:spLocks noGrp="1"/>
          </p:cNvSpPr>
          <p:nvPr>
            <p:ph type="sldNum" sz="quarter" idx="5"/>
          </p:nvPr>
        </p:nvSpPr>
        <p:spPr/>
        <p:txBody>
          <a:bodyPr/>
          <a:lstStyle/>
          <a:p>
            <a:fld id="{FC23E39A-C8AE-4986-B684-D74092DA06D3}" type="slidenum">
              <a:rPr lang="en-CA" smtClean="0"/>
              <a:t>18</a:t>
            </a:fld>
            <a:endParaRPr lang="en-CA" dirty="0"/>
          </a:p>
        </p:txBody>
      </p:sp>
    </p:spTree>
    <p:extLst>
      <p:ext uri="{BB962C8B-B14F-4D97-AF65-F5344CB8AC3E}">
        <p14:creationId xmlns:p14="http://schemas.microsoft.com/office/powerpoint/2010/main" val="1751109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plot shows the scores for each subject (in increasing order)</a:t>
            </a:r>
          </a:p>
          <a:p>
            <a:endParaRPr lang="en-CA" dirty="0"/>
          </a:p>
          <a:p>
            <a:r>
              <a:rPr lang="en-CA" dirty="0"/>
              <a:t>In red are the labelled outliers</a:t>
            </a:r>
          </a:p>
          <a:p>
            <a:endParaRPr lang="en-CA" dirty="0"/>
          </a:p>
          <a:p>
            <a:r>
              <a:rPr lang="en-CA" dirty="0"/>
              <a:t>60 labelled outliers, out of &gt;</a:t>
            </a:r>
            <a:r>
              <a:rPr lang="en-CA" sz="1200" dirty="0"/>
              <a:t>4000 points</a:t>
            </a:r>
          </a:p>
          <a:p>
            <a:r>
              <a:rPr lang="en-CA" sz="1200" dirty="0"/>
              <a:t>Outliers in red</a:t>
            </a: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19</a:t>
            </a:fld>
            <a:endParaRPr lang="en-CA" dirty="0"/>
          </a:p>
        </p:txBody>
      </p:sp>
    </p:spTree>
    <p:extLst>
      <p:ext uri="{BB962C8B-B14F-4D97-AF65-F5344CB8AC3E}">
        <p14:creationId xmlns:p14="http://schemas.microsoft.com/office/powerpoint/2010/main" val="3165656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CA" sz="1200" dirty="0"/>
              <a:t>ROC (</a:t>
            </a:r>
            <a:r>
              <a:rPr lang="fr-CA" sz="1200" dirty="0" err="1"/>
              <a:t>Receiver</a:t>
            </a:r>
            <a:r>
              <a:rPr lang="fr-CA" sz="1200" dirty="0"/>
              <a:t> Operating </a:t>
            </a:r>
            <a:r>
              <a:rPr lang="fr-CA" sz="1200" dirty="0" err="1"/>
              <a:t>Characteristic</a:t>
            </a:r>
            <a:r>
              <a:rPr lang="fr-CA" sz="1200" dirty="0"/>
              <a:t>) </a:t>
            </a:r>
            <a:r>
              <a:rPr lang="fr-CA" sz="1200" dirty="0" err="1"/>
              <a:t>curve</a:t>
            </a:r>
            <a:endParaRPr lang="en-CA" dirty="0"/>
          </a:p>
          <a:p>
            <a:r>
              <a:rPr lang="en-CA" dirty="0"/>
              <a:t>Plotting TPR and FPR for different thresholds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sz="1200" dirty="0"/>
              <a:t>Performance of classification </a:t>
            </a:r>
            <a:r>
              <a:rPr lang="fr-CA" sz="1200" dirty="0" err="1"/>
              <a:t>is</a:t>
            </a:r>
            <a:r>
              <a:rPr lang="fr-CA" sz="1200" dirty="0"/>
              <a:t> </a:t>
            </a:r>
            <a:r>
              <a:rPr lang="fr-CA" sz="1200" dirty="0" err="1"/>
              <a:t>measured</a:t>
            </a:r>
            <a:r>
              <a:rPr lang="fr-CA" sz="1200" dirty="0"/>
              <a:t> by AUC (Area Under </a:t>
            </a:r>
            <a:r>
              <a:rPr lang="fr-CA" sz="1200" dirty="0" err="1"/>
              <a:t>Curve</a:t>
            </a:r>
            <a:r>
              <a:rPr lang="fr-CA" sz="1200" dirty="0"/>
              <a:t>)</a:t>
            </a:r>
            <a:endParaRPr lang="en-CA" sz="1200" dirty="0"/>
          </a:p>
          <a:p>
            <a:endParaRPr lang="en-CA" dirty="0"/>
          </a:p>
          <a:p>
            <a:endParaRPr lang="en-CA" dirty="0"/>
          </a:p>
          <a:p>
            <a:endParaRPr lang="en-CA" dirty="0"/>
          </a:p>
          <a:p>
            <a:endParaRPr lang="en-CA" dirty="0"/>
          </a:p>
          <a:p>
            <a:r>
              <a:rPr lang="en-CA" dirty="0"/>
              <a:t>If I have more positives, do I have </a:t>
            </a:r>
          </a:p>
          <a:p>
            <a:r>
              <a:rPr lang="en-CA" dirty="0"/>
              <a:t>TPR= TP/(TP+FN)</a:t>
            </a:r>
          </a:p>
          <a:p>
            <a:r>
              <a:rPr lang="en-CA" dirty="0"/>
              <a:t>FPR = FP/(FP+TN)</a:t>
            </a:r>
          </a:p>
        </p:txBody>
      </p:sp>
      <p:sp>
        <p:nvSpPr>
          <p:cNvPr id="4" name="Slide Number Placeholder 3"/>
          <p:cNvSpPr>
            <a:spLocks noGrp="1"/>
          </p:cNvSpPr>
          <p:nvPr>
            <p:ph type="sldNum" sz="quarter" idx="5"/>
          </p:nvPr>
        </p:nvSpPr>
        <p:spPr/>
        <p:txBody>
          <a:bodyPr/>
          <a:lstStyle/>
          <a:p>
            <a:fld id="{FC23E39A-C8AE-4986-B684-D74092DA06D3}" type="slidenum">
              <a:rPr lang="en-CA" smtClean="0"/>
              <a:t>20</a:t>
            </a:fld>
            <a:endParaRPr lang="en-CA" dirty="0"/>
          </a:p>
        </p:txBody>
      </p:sp>
    </p:spTree>
    <p:extLst>
      <p:ext uri="{BB962C8B-B14F-4D97-AF65-F5344CB8AC3E}">
        <p14:creationId xmlns:p14="http://schemas.microsoft.com/office/powerpoint/2010/main" val="1001076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Many more outliers than before  (18568)</a:t>
            </a:r>
          </a:p>
          <a:p>
            <a:endParaRPr lang="en-CA" dirty="0"/>
          </a:p>
          <a:p>
            <a:r>
              <a:rPr lang="en-CA" dirty="0"/>
              <a:t>I’m not plotting them all, only plotting one point out of 1000 (but they’re in increasing order</a:t>
            </a:r>
          </a:p>
          <a:p>
            <a:endParaRPr lang="en-CA" dirty="0"/>
          </a:p>
          <a:p>
            <a:r>
              <a:rPr lang="en-CA" dirty="0"/>
              <a:t>Plotting one out of 500 labelled outliers</a:t>
            </a:r>
          </a:p>
          <a:p>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21</a:t>
            </a:fld>
            <a:endParaRPr lang="en-CA" dirty="0"/>
          </a:p>
        </p:txBody>
      </p:sp>
    </p:spTree>
    <p:extLst>
      <p:ext uri="{BB962C8B-B14F-4D97-AF65-F5344CB8AC3E}">
        <p14:creationId xmlns:p14="http://schemas.microsoft.com/office/powerpoint/2010/main" val="1851389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22</a:t>
            </a:fld>
            <a:endParaRPr lang="en-CA" dirty="0"/>
          </a:p>
        </p:txBody>
      </p:sp>
    </p:spTree>
    <p:extLst>
      <p:ext uri="{BB962C8B-B14F-4D97-AF65-F5344CB8AC3E}">
        <p14:creationId xmlns:p14="http://schemas.microsoft.com/office/powerpoint/2010/main" val="474129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In </a:t>
            </a:r>
            <a:r>
              <a:rPr lang="fr-CA" dirty="0" err="1"/>
              <a:t>red</a:t>
            </a:r>
            <a:r>
              <a:rPr lang="fr-CA" dirty="0"/>
              <a:t> </a:t>
            </a:r>
            <a:r>
              <a:rPr lang="fr-CA" dirty="0" err="1"/>
              <a:t>is</a:t>
            </a:r>
            <a:r>
              <a:rPr lang="fr-CA" dirty="0"/>
              <a:t> </a:t>
            </a:r>
            <a:r>
              <a:rPr lang="fr-CA" dirty="0" err="1"/>
              <a:t>AsymHIM</a:t>
            </a:r>
            <a:endParaRPr lang="fr-CA" dirty="0"/>
          </a:p>
          <a:p>
            <a:endParaRPr lang="fr-CA" dirty="0"/>
          </a:p>
          <a:p>
            <a:endParaRPr lang="fr-CA" dirty="0"/>
          </a:p>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Pourquoi j’ai pas le AUC (</a:t>
            </a:r>
            <a:r>
              <a:rPr lang="fr-CA" dirty="0" err="1"/>
              <a:t>labelled</a:t>
            </a:r>
            <a:r>
              <a:rPr lang="fr-CA" dirty="0"/>
              <a:t> </a:t>
            </a:r>
            <a:r>
              <a:rPr lang="fr-CA" dirty="0" err="1"/>
              <a:t>outliers</a:t>
            </a:r>
            <a:r>
              <a:rPr lang="fr-CA" dirty="0"/>
              <a:t>)</a:t>
            </a:r>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23</a:t>
            </a:fld>
            <a:endParaRPr lang="en-CA" dirty="0"/>
          </a:p>
        </p:txBody>
      </p:sp>
    </p:spTree>
    <p:extLst>
      <p:ext uri="{BB962C8B-B14F-4D97-AF65-F5344CB8AC3E}">
        <p14:creationId xmlns:p14="http://schemas.microsoft.com/office/powerpoint/2010/main" val="2383164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Limitations of the method:</a:t>
            </a:r>
          </a:p>
          <a:p>
            <a:pPr lvl="1"/>
            <a:r>
              <a:rPr lang="fr-CA" dirty="0"/>
              <a:t>Performance </a:t>
            </a:r>
            <a:r>
              <a:rPr lang="fr-CA" dirty="0" err="1"/>
              <a:t>depends</a:t>
            </a:r>
            <a:r>
              <a:rPr lang="fr-CA" dirty="0"/>
              <a:t> on good </a:t>
            </a:r>
            <a:r>
              <a:rPr lang="fr-CA" dirty="0" err="1"/>
              <a:t>preliminary</a:t>
            </a:r>
            <a:r>
              <a:rPr lang="fr-CA" dirty="0"/>
              <a:t> </a:t>
            </a:r>
            <a:r>
              <a:rPr lang="fr-CA" dirty="0" err="1"/>
              <a:t>outlier</a:t>
            </a:r>
            <a:r>
              <a:rPr lang="fr-CA" dirty="0"/>
              <a:t> </a:t>
            </a:r>
            <a:r>
              <a:rPr lang="fr-CA" dirty="0" err="1"/>
              <a:t>detection</a:t>
            </a:r>
            <a:endParaRPr lang="fr-CA" dirty="0"/>
          </a:p>
          <a:p>
            <a:pPr lvl="1"/>
            <a:r>
              <a:rPr lang="fr-CA" dirty="0"/>
              <a:t>Need to </a:t>
            </a:r>
            <a:r>
              <a:rPr lang="fr-CA" dirty="0" err="1"/>
              <a:t>decide</a:t>
            </a:r>
            <a:r>
              <a:rPr lang="fr-CA" dirty="0"/>
              <a:t> on a </a:t>
            </a:r>
            <a:r>
              <a:rPr lang="fr-CA" dirty="0" err="1"/>
              <a:t>treshhold</a:t>
            </a:r>
            <a:r>
              <a:rPr lang="fr-CA" dirty="0"/>
              <a:t> for classification at the end</a:t>
            </a:r>
          </a:p>
          <a:p>
            <a:pPr lvl="1"/>
            <a:r>
              <a:rPr lang="fr-CA" dirty="0"/>
              <a:t>To </a:t>
            </a:r>
            <a:r>
              <a:rPr lang="fr-CA" dirty="0" err="1"/>
              <a:t>evaluate</a:t>
            </a:r>
            <a:r>
              <a:rPr lang="fr-CA" dirty="0"/>
              <a:t> performance, </a:t>
            </a:r>
            <a:r>
              <a:rPr lang="fr-CA" dirty="0" err="1"/>
              <a:t>we</a:t>
            </a:r>
            <a:r>
              <a:rPr lang="fr-CA" dirty="0"/>
              <a:t> </a:t>
            </a:r>
            <a:r>
              <a:rPr lang="fr-CA" dirty="0" err="1"/>
              <a:t>need</a:t>
            </a:r>
            <a:r>
              <a:rPr lang="fr-CA" dirty="0"/>
              <a:t> to know in </a:t>
            </a:r>
            <a:r>
              <a:rPr lang="fr-CA" dirty="0" err="1"/>
              <a:t>advance</a:t>
            </a:r>
            <a:r>
              <a:rPr lang="fr-CA" dirty="0"/>
              <a:t> </a:t>
            </a:r>
            <a:r>
              <a:rPr lang="fr-CA" dirty="0" err="1"/>
              <a:t>which</a:t>
            </a:r>
            <a:r>
              <a:rPr lang="fr-CA" dirty="0"/>
              <a:t> are </a:t>
            </a:r>
            <a:r>
              <a:rPr lang="fr-CA" dirty="0" err="1"/>
              <a:t>outliers</a:t>
            </a:r>
            <a:endParaRPr lang="fr-CA" dirty="0"/>
          </a:p>
          <a:p>
            <a:endParaRPr lang="en-CA" dirty="0"/>
          </a:p>
          <a:p>
            <a:endParaRPr lang="en-CA" dirty="0"/>
          </a:p>
          <a:p>
            <a:r>
              <a:rPr lang="en-CA" dirty="0"/>
              <a:t>Challenges</a:t>
            </a:r>
          </a:p>
          <a:p>
            <a:pPr lvl="1">
              <a:spcAft>
                <a:spcPts val="1200"/>
              </a:spcAft>
            </a:pPr>
            <a:r>
              <a:rPr lang="fr-CA" dirty="0" err="1"/>
              <a:t>Understanding</a:t>
            </a:r>
            <a:r>
              <a:rPr lang="fr-CA" dirty="0"/>
              <a:t> and running code </a:t>
            </a:r>
            <a:r>
              <a:rPr lang="fr-CA" dirty="0" err="1"/>
              <a:t>written</a:t>
            </a:r>
            <a:r>
              <a:rPr lang="fr-CA" dirty="0"/>
              <a:t> by </a:t>
            </a:r>
            <a:r>
              <a:rPr lang="fr-CA" dirty="0" err="1"/>
              <a:t>others</a:t>
            </a:r>
            <a:endParaRPr lang="fr-CA" dirty="0"/>
          </a:p>
          <a:p>
            <a:pPr lvl="1">
              <a:spcAft>
                <a:spcPts val="1200"/>
              </a:spcAft>
            </a:pPr>
            <a:r>
              <a:rPr lang="fr-CA" dirty="0" err="1"/>
              <a:t>Compute</a:t>
            </a:r>
            <a:r>
              <a:rPr lang="fr-CA" dirty="0"/>
              <a:t> Canada &amp; </a:t>
            </a:r>
            <a:r>
              <a:rPr lang="fr-CA" dirty="0" err="1"/>
              <a:t>dependencies</a:t>
            </a:r>
            <a:r>
              <a:rPr lang="fr-CA" dirty="0"/>
              <a:t> &amp; </a:t>
            </a:r>
            <a:r>
              <a:rPr lang="fr-CA" dirty="0" err="1"/>
              <a:t>gpu</a:t>
            </a:r>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24</a:t>
            </a:fld>
            <a:endParaRPr lang="en-CA" dirty="0"/>
          </a:p>
        </p:txBody>
      </p:sp>
    </p:spTree>
    <p:extLst>
      <p:ext uri="{BB962C8B-B14F-4D97-AF65-F5344CB8AC3E}">
        <p14:creationId xmlns:p14="http://schemas.microsoft.com/office/powerpoint/2010/main" val="221767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images are outliers</a:t>
            </a:r>
          </a:p>
        </p:txBody>
      </p:sp>
      <p:sp>
        <p:nvSpPr>
          <p:cNvPr id="4" name="Slide Number Placeholder 3"/>
          <p:cNvSpPr>
            <a:spLocks noGrp="1"/>
          </p:cNvSpPr>
          <p:nvPr>
            <p:ph type="sldNum" sz="quarter" idx="5"/>
          </p:nvPr>
        </p:nvSpPr>
        <p:spPr/>
        <p:txBody>
          <a:bodyPr/>
          <a:lstStyle/>
          <a:p>
            <a:fld id="{FC23E39A-C8AE-4986-B684-D74092DA06D3}" type="slidenum">
              <a:rPr lang="en-CA" smtClean="0"/>
              <a:t>4</a:t>
            </a:fld>
            <a:endParaRPr lang="en-CA" dirty="0"/>
          </a:p>
        </p:txBody>
      </p:sp>
    </p:spTree>
    <p:extLst>
      <p:ext uri="{BB962C8B-B14F-4D97-AF65-F5344CB8AC3E}">
        <p14:creationId xmlns:p14="http://schemas.microsoft.com/office/powerpoint/2010/main" val="1691979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26</a:t>
            </a:fld>
            <a:endParaRPr lang="en-CA" dirty="0"/>
          </a:p>
        </p:txBody>
      </p:sp>
    </p:spTree>
    <p:extLst>
      <p:ext uri="{BB962C8B-B14F-4D97-AF65-F5344CB8AC3E}">
        <p14:creationId xmlns:p14="http://schemas.microsoft.com/office/powerpoint/2010/main" val="2521147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Toy </a:t>
            </a:r>
            <a:r>
              <a:rPr lang="fr-CA" dirty="0" err="1"/>
              <a:t>example</a:t>
            </a:r>
            <a:r>
              <a:rPr lang="fr-CA" dirty="0"/>
              <a:t>:</a:t>
            </a:r>
          </a:p>
          <a:p>
            <a:r>
              <a:rPr lang="fr-CA" dirty="0"/>
              <a:t>100 observations </a:t>
            </a:r>
            <a:r>
              <a:rPr lang="fr-CA" dirty="0" err="1"/>
              <a:t>from</a:t>
            </a:r>
            <a:r>
              <a:rPr lang="fr-CA" dirty="0"/>
              <a:t> the standard normal distribution</a:t>
            </a:r>
          </a:p>
          <a:p>
            <a:r>
              <a:rPr lang="fr-CA" dirty="0"/>
              <a:t>One observation </a:t>
            </a:r>
            <a:r>
              <a:rPr lang="fr-CA" dirty="0" err="1"/>
              <a:t>is</a:t>
            </a:r>
            <a:r>
              <a:rPr lang="fr-CA" dirty="0"/>
              <a:t> </a:t>
            </a:r>
            <a:r>
              <a:rPr lang="fr-CA" dirty="0" err="1"/>
              <a:t>corrupted</a:t>
            </a:r>
            <a:r>
              <a:rPr lang="fr-CA" dirty="0"/>
              <a:t> (by </a:t>
            </a:r>
            <a:r>
              <a:rPr lang="fr-CA" dirty="0" err="1"/>
              <a:t>adding</a:t>
            </a:r>
            <a:r>
              <a:rPr lang="fr-CA" dirty="0"/>
              <a:t> 10 to the maximum)</a:t>
            </a:r>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5</a:t>
            </a:fld>
            <a:endParaRPr lang="en-CA" dirty="0"/>
          </a:p>
        </p:txBody>
      </p:sp>
    </p:spTree>
    <p:extLst>
      <p:ext uri="{BB962C8B-B14F-4D97-AF65-F5344CB8AC3E}">
        <p14:creationId xmlns:p14="http://schemas.microsoft.com/office/powerpoint/2010/main" val="370712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Toy </a:t>
            </a:r>
            <a:r>
              <a:rPr lang="fr-CA" dirty="0" err="1"/>
              <a:t>example</a:t>
            </a:r>
            <a:r>
              <a:rPr lang="fr-CA" dirty="0"/>
              <a:t>:</a:t>
            </a:r>
          </a:p>
          <a:p>
            <a:r>
              <a:rPr lang="fr-CA" dirty="0"/>
              <a:t>100 observations </a:t>
            </a:r>
            <a:r>
              <a:rPr lang="fr-CA" dirty="0" err="1"/>
              <a:t>from</a:t>
            </a:r>
            <a:r>
              <a:rPr lang="fr-CA" dirty="0"/>
              <a:t> the standard normal distribution</a:t>
            </a:r>
          </a:p>
          <a:p>
            <a:r>
              <a:rPr lang="fr-CA" dirty="0"/>
              <a:t>One observation </a:t>
            </a:r>
            <a:r>
              <a:rPr lang="fr-CA" dirty="0" err="1"/>
              <a:t>is</a:t>
            </a:r>
            <a:r>
              <a:rPr lang="fr-CA" dirty="0"/>
              <a:t> </a:t>
            </a:r>
            <a:r>
              <a:rPr lang="fr-CA" dirty="0" err="1"/>
              <a:t>corrupted</a:t>
            </a:r>
            <a:r>
              <a:rPr lang="fr-CA" dirty="0"/>
              <a:t> (by </a:t>
            </a:r>
            <a:r>
              <a:rPr lang="fr-CA" dirty="0" err="1"/>
              <a:t>adding</a:t>
            </a:r>
            <a:r>
              <a:rPr lang="fr-CA" dirty="0"/>
              <a:t> 10 to the maximum)</a:t>
            </a:r>
          </a:p>
          <a:p>
            <a:endParaRPr lang="fr-CA" dirty="0"/>
          </a:p>
          <a:p>
            <a:r>
              <a:rPr lang="fr-CA" dirty="0"/>
              <a:t>The second plot shows how the </a:t>
            </a:r>
            <a:r>
              <a:rPr lang="fr-CA" dirty="0" err="1"/>
              <a:t>mean</a:t>
            </a:r>
            <a:r>
              <a:rPr lang="fr-CA" dirty="0"/>
              <a:t> </a:t>
            </a:r>
            <a:r>
              <a:rPr lang="fr-CA" dirty="0" err="1"/>
              <a:t>is</a:t>
            </a:r>
            <a:r>
              <a:rPr lang="fr-CA" dirty="0"/>
              <a:t> </a:t>
            </a:r>
            <a:r>
              <a:rPr lang="fr-CA" dirty="0" err="1"/>
              <a:t>affected</a:t>
            </a:r>
            <a:r>
              <a:rPr lang="fr-CA" dirty="0"/>
              <a:t> by a single </a:t>
            </a:r>
            <a:r>
              <a:rPr lang="fr-CA" dirty="0" err="1"/>
              <a:t>outlier</a:t>
            </a:r>
            <a:endParaRPr lang="en-CA" dirty="0"/>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6</a:t>
            </a:fld>
            <a:endParaRPr lang="en-CA" dirty="0"/>
          </a:p>
        </p:txBody>
      </p:sp>
    </p:spTree>
    <p:extLst>
      <p:ext uri="{BB962C8B-B14F-4D97-AF65-F5344CB8AC3E}">
        <p14:creationId xmlns:p14="http://schemas.microsoft.com/office/powerpoint/2010/main" val="3251360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put you in context: </a:t>
            </a:r>
          </a:p>
          <a:p>
            <a:endParaRPr lang="en-CA" dirty="0"/>
          </a:p>
          <a:p>
            <a:r>
              <a:rPr lang="en-CA" dirty="0"/>
              <a:t>Our lab has developped a statistical method to detect outliers in high dimensions based on </a:t>
            </a:r>
            <a:r>
              <a:rPr lang="en-CA" dirty="0" err="1"/>
              <a:t>expectiles</a:t>
            </a:r>
            <a:r>
              <a:rPr lang="en-CA" dirty="0"/>
              <a:t>. </a:t>
            </a:r>
          </a:p>
          <a:p>
            <a:r>
              <a:rPr lang="en-CA" dirty="0"/>
              <a:t>Tried on ABIDE data too.</a:t>
            </a:r>
          </a:p>
          <a:p>
            <a:endParaRPr lang="en-CA" dirty="0"/>
          </a:p>
          <a:p>
            <a:r>
              <a:rPr lang="en-CA" dirty="0"/>
              <a:t>But because other methods were developped in ML literature</a:t>
            </a:r>
          </a:p>
          <a:p>
            <a:r>
              <a:rPr lang="en-CA" dirty="0"/>
              <a:t>We thought it would be interesting to see how they compare.</a:t>
            </a:r>
          </a:p>
          <a:p>
            <a:r>
              <a:rPr lang="en-CA" dirty="0"/>
              <a:t>That’s why I’m presenting this method</a:t>
            </a:r>
          </a:p>
        </p:txBody>
      </p:sp>
      <p:sp>
        <p:nvSpPr>
          <p:cNvPr id="4" name="Slide Number Placeholder 3"/>
          <p:cNvSpPr>
            <a:spLocks noGrp="1"/>
          </p:cNvSpPr>
          <p:nvPr>
            <p:ph type="sldNum" sz="quarter" idx="5"/>
          </p:nvPr>
        </p:nvSpPr>
        <p:spPr/>
        <p:txBody>
          <a:bodyPr/>
          <a:lstStyle/>
          <a:p>
            <a:fld id="{FC23E39A-C8AE-4986-B684-D74092DA06D3}" type="slidenum">
              <a:rPr lang="en-CA" smtClean="0"/>
              <a:t>9</a:t>
            </a:fld>
            <a:endParaRPr lang="en-CA" dirty="0"/>
          </a:p>
        </p:txBody>
      </p:sp>
    </p:spTree>
    <p:extLst>
      <p:ext uri="{BB962C8B-B14F-4D97-AF65-F5344CB8AC3E}">
        <p14:creationId xmlns:p14="http://schemas.microsoft.com/office/powerpoint/2010/main" val="396930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CA" dirty="0"/>
              <a:t>In more details:</a:t>
            </a:r>
          </a:p>
          <a:p>
            <a:pPr>
              <a:lnSpc>
                <a:spcPct val="150000"/>
              </a:lnSpc>
            </a:pPr>
            <a:r>
              <a:rPr lang="en-CA" dirty="0"/>
              <a:t>Learns to reduce dimensions in a way that after reducing dimension, we can apply distance-based outlier detection</a:t>
            </a:r>
          </a:p>
          <a:p>
            <a:pPr>
              <a:spcAft>
                <a:spcPts val="1200"/>
              </a:spcAft>
            </a:pPr>
            <a:r>
              <a:rPr lang="en-CA" dirty="0"/>
              <a:t>A point that was an outlier in the original (high-dimensional space) will still be detected as an outlier in the lower-dimensional space</a:t>
            </a:r>
          </a:p>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10</a:t>
            </a:fld>
            <a:endParaRPr lang="en-CA" dirty="0"/>
          </a:p>
        </p:txBody>
      </p:sp>
    </p:spTree>
    <p:extLst>
      <p:ext uri="{BB962C8B-B14F-4D97-AF65-F5344CB8AC3E}">
        <p14:creationId xmlns:p14="http://schemas.microsoft.com/office/powerpoint/2010/main" val="288551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4 steps starting from the bottom</a:t>
            </a:r>
          </a:p>
          <a:p>
            <a:endParaRPr lang="en-CA" dirty="0"/>
          </a:p>
          <a:p>
            <a:r>
              <a:rPr lang="en-CA" dirty="0"/>
              <a:t>Let’s zoom in</a:t>
            </a:r>
          </a:p>
        </p:txBody>
      </p:sp>
      <p:sp>
        <p:nvSpPr>
          <p:cNvPr id="4" name="Slide Number Placeholder 3"/>
          <p:cNvSpPr>
            <a:spLocks noGrp="1"/>
          </p:cNvSpPr>
          <p:nvPr>
            <p:ph type="sldNum" sz="quarter" idx="5"/>
          </p:nvPr>
        </p:nvSpPr>
        <p:spPr/>
        <p:txBody>
          <a:bodyPr/>
          <a:lstStyle/>
          <a:p>
            <a:fld id="{FC23E39A-C8AE-4986-B684-D74092DA06D3}" type="slidenum">
              <a:rPr lang="en-CA" smtClean="0"/>
              <a:t>11</a:t>
            </a:fld>
            <a:endParaRPr lang="en-CA" dirty="0"/>
          </a:p>
        </p:txBody>
      </p:sp>
    </p:spTree>
    <p:extLst>
      <p:ext uri="{BB962C8B-B14F-4D97-AF65-F5344CB8AC3E}">
        <p14:creationId xmlns:p14="http://schemas.microsoft.com/office/powerpoint/2010/main" val="641750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First </a:t>
            </a:r>
            <a:r>
              <a:rPr lang="fr-CA" dirty="0" err="1"/>
              <a:t>step</a:t>
            </a:r>
            <a:r>
              <a:rPr lang="fr-CA" dirty="0"/>
              <a:t>: </a:t>
            </a:r>
            <a:r>
              <a:rPr lang="fr-CA" dirty="0" err="1"/>
              <a:t>divide</a:t>
            </a:r>
            <a:r>
              <a:rPr lang="fr-CA" dirty="0"/>
              <a:t> </a:t>
            </a:r>
            <a:r>
              <a:rPr lang="fr-CA" dirty="0" err="1"/>
              <a:t>into</a:t>
            </a:r>
            <a:r>
              <a:rPr lang="fr-CA" dirty="0"/>
              <a:t> </a:t>
            </a:r>
            <a:r>
              <a:rPr lang="fr-CA" dirty="0" err="1"/>
              <a:t>potential</a:t>
            </a:r>
            <a:r>
              <a:rPr lang="fr-CA" dirty="0"/>
              <a:t> </a:t>
            </a:r>
            <a:r>
              <a:rPr lang="fr-CA" dirty="0" err="1"/>
              <a:t>inliers</a:t>
            </a:r>
            <a:r>
              <a:rPr lang="fr-CA" dirty="0"/>
              <a:t> and </a:t>
            </a:r>
            <a:r>
              <a:rPr lang="fr-CA" dirty="0" err="1"/>
              <a:t>outliers</a:t>
            </a:r>
            <a:endParaRPr lang="fr-CA" dirty="0"/>
          </a:p>
          <a:p>
            <a:r>
              <a:rPr lang="fr-CA" dirty="0"/>
              <a:t>How? </a:t>
            </a:r>
          </a:p>
          <a:p>
            <a:endParaRPr lang="fr-CA" dirty="0"/>
          </a:p>
          <a:p>
            <a:r>
              <a:rPr lang="fr-CA" dirty="0"/>
              <a:t>Score for </a:t>
            </a:r>
            <a:r>
              <a:rPr lang="fr-CA" dirty="0" err="1"/>
              <a:t>each</a:t>
            </a:r>
            <a:r>
              <a:rPr lang="fr-CA" dirty="0"/>
              <a:t> x</a:t>
            </a:r>
          </a:p>
          <a:p>
            <a:r>
              <a:rPr lang="fr-CA" dirty="0"/>
              <a:t>This uses the formula </a:t>
            </a:r>
            <a:r>
              <a:rPr lang="fr-CA" dirty="0" err="1"/>
              <a:t>below</a:t>
            </a:r>
            <a:endParaRPr lang="fr-CA" dirty="0"/>
          </a:p>
          <a:p>
            <a:endParaRPr lang="fr-CA" dirty="0"/>
          </a:p>
          <a:p>
            <a:endParaRPr lang="fr-CA" dirty="0"/>
          </a:p>
          <a:p>
            <a:endParaRPr lang="fr-CA" dirty="0"/>
          </a:p>
          <a:p>
            <a:r>
              <a:rPr lang="fr-CA" dirty="0"/>
              <a:t>Second </a:t>
            </a:r>
            <a:r>
              <a:rPr lang="fr-CA" dirty="0" err="1"/>
              <a:t>step</a:t>
            </a:r>
            <a:r>
              <a:rPr lang="fr-CA" dirty="0"/>
              <a:t>: </a:t>
            </a:r>
            <a:r>
              <a:rPr lang="fr-CA" dirty="0" err="1"/>
              <a:t>sample</a:t>
            </a:r>
            <a:r>
              <a:rPr lang="fr-CA" dirty="0"/>
              <a:t> triplets</a:t>
            </a:r>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12</a:t>
            </a:fld>
            <a:endParaRPr lang="en-CA" dirty="0"/>
          </a:p>
        </p:txBody>
      </p:sp>
    </p:spTree>
    <p:extLst>
      <p:ext uri="{BB962C8B-B14F-4D97-AF65-F5344CB8AC3E}">
        <p14:creationId xmlns:p14="http://schemas.microsoft.com/office/powerpoint/2010/main" val="223551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C23E39A-C8AE-4986-B684-D74092DA06D3}" type="slidenum">
              <a:rPr lang="en-CA" smtClean="0"/>
              <a:t>13</a:t>
            </a:fld>
            <a:endParaRPr lang="en-CA" dirty="0"/>
          </a:p>
        </p:txBody>
      </p:sp>
    </p:spTree>
    <p:extLst>
      <p:ext uri="{BB962C8B-B14F-4D97-AF65-F5344CB8AC3E}">
        <p14:creationId xmlns:p14="http://schemas.microsoft.com/office/powerpoint/2010/main" val="54090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17079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0056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87506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247892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47652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6345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236834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270079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54267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141266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4D17E-3C39-4C29-82B5-DB59D0C8E0CF}" type="datetimeFigureOut">
              <a:rPr lang="en-CA" smtClean="0"/>
              <a:t>2021-08-16</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331DAC3-F219-481E-8BF1-BF877C298BC2}" type="slidenum">
              <a:rPr lang="en-CA" smtClean="0"/>
              <a:t>‹#›</a:t>
            </a:fld>
            <a:endParaRPr lang="en-CA" dirty="0"/>
          </a:p>
        </p:txBody>
      </p:sp>
    </p:spTree>
    <p:extLst>
      <p:ext uri="{BB962C8B-B14F-4D97-AF65-F5344CB8AC3E}">
        <p14:creationId xmlns:p14="http://schemas.microsoft.com/office/powerpoint/2010/main" val="398750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4D17E-3C39-4C29-82B5-DB59D0C8E0CF}" type="datetimeFigureOut">
              <a:rPr lang="en-CA" smtClean="0"/>
              <a:t>2021-08-16</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1DAC3-F219-481E-8BF1-BF877C298BC2}" type="slidenum">
              <a:rPr lang="en-CA" smtClean="0"/>
              <a:t>‹#›</a:t>
            </a:fld>
            <a:endParaRPr lang="en-CA" dirty="0"/>
          </a:p>
        </p:txBody>
      </p:sp>
    </p:spTree>
    <p:extLst>
      <p:ext uri="{BB962C8B-B14F-4D97-AF65-F5344CB8AC3E}">
        <p14:creationId xmlns:p14="http://schemas.microsoft.com/office/powerpoint/2010/main" val="267441345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86/1758-2946-1-2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95EE-D179-4EB2-B01D-A6736074B10D}"/>
              </a:ext>
            </a:extLst>
          </p:cNvPr>
          <p:cNvSpPr>
            <a:spLocks noGrp="1"/>
          </p:cNvSpPr>
          <p:nvPr>
            <p:ph type="ctrTitle"/>
          </p:nvPr>
        </p:nvSpPr>
        <p:spPr>
          <a:xfrm>
            <a:off x="745584" y="1176337"/>
            <a:ext cx="8931816" cy="2387600"/>
          </a:xfrm>
        </p:spPr>
        <p:txBody>
          <a:bodyPr>
            <a:noAutofit/>
          </a:bodyPr>
          <a:lstStyle/>
          <a:p>
            <a:pPr algn="l"/>
            <a:r>
              <a:rPr lang="fr-CA" dirty="0">
                <a:latin typeface="Raleway Medium" pitchFamily="2" charset="0"/>
              </a:rPr>
              <a:t>Outlier </a:t>
            </a:r>
            <a:r>
              <a:rPr lang="en-US" dirty="0">
                <a:latin typeface="Raleway Medium" pitchFamily="2" charset="0"/>
              </a:rPr>
              <a:t>Detection</a:t>
            </a:r>
            <a:r>
              <a:rPr lang="fr-CA" dirty="0">
                <a:latin typeface="Raleway Medium" pitchFamily="2" charset="0"/>
              </a:rPr>
              <a:t> for High-</a:t>
            </a:r>
            <a:r>
              <a:rPr lang="fr-CA" dirty="0" err="1">
                <a:latin typeface="Raleway Medium" pitchFamily="2" charset="0"/>
              </a:rPr>
              <a:t>Dimensional</a:t>
            </a:r>
            <a:r>
              <a:rPr lang="fr-CA" dirty="0">
                <a:latin typeface="Raleway Medium" pitchFamily="2" charset="0"/>
              </a:rPr>
              <a:t> </a:t>
            </a:r>
            <a:r>
              <a:rPr lang="fr-CA" dirty="0" err="1">
                <a:latin typeface="Raleway Medium" pitchFamily="2" charset="0"/>
              </a:rPr>
              <a:t>Neuroimaging</a:t>
            </a:r>
            <a:r>
              <a:rPr lang="fr-CA" dirty="0">
                <a:latin typeface="Raleway Medium" pitchFamily="2" charset="0"/>
              </a:rPr>
              <a:t> Data</a:t>
            </a:r>
            <a:endParaRPr lang="en-CA" dirty="0">
              <a:latin typeface="Raleway Medium" pitchFamily="2" charset="0"/>
            </a:endParaRPr>
          </a:p>
        </p:txBody>
      </p:sp>
      <p:sp>
        <p:nvSpPr>
          <p:cNvPr id="3" name="Subtitle 2">
            <a:extLst>
              <a:ext uri="{FF2B5EF4-FFF2-40B4-BE49-F238E27FC236}">
                <a16:creationId xmlns:a16="http://schemas.microsoft.com/office/drawing/2014/main" id="{667F83F5-C20C-4386-9842-0CFEE875E57B}"/>
              </a:ext>
            </a:extLst>
          </p:cNvPr>
          <p:cNvSpPr>
            <a:spLocks noGrp="1"/>
          </p:cNvSpPr>
          <p:nvPr>
            <p:ph type="subTitle" idx="1"/>
          </p:nvPr>
        </p:nvSpPr>
        <p:spPr>
          <a:xfrm>
            <a:off x="889000" y="4487863"/>
            <a:ext cx="9144000" cy="1655762"/>
          </a:xfrm>
        </p:spPr>
        <p:txBody>
          <a:bodyPr>
            <a:normAutofit/>
          </a:bodyPr>
          <a:lstStyle/>
          <a:p>
            <a:pPr algn="l"/>
            <a:r>
              <a:rPr lang="fr-CA" dirty="0"/>
              <a:t>Myriam Lizotte</a:t>
            </a:r>
          </a:p>
          <a:p>
            <a:pPr algn="l"/>
            <a:r>
              <a:rPr lang="fr-CA" dirty="0"/>
              <a:t>McGill University</a:t>
            </a:r>
          </a:p>
          <a:p>
            <a:pPr algn="l"/>
            <a:r>
              <a:rPr lang="fr-CA" dirty="0"/>
              <a:t>Dept. Mathematics  &amp; Statistics</a:t>
            </a:r>
            <a:endParaRPr lang="en-CA" dirty="0"/>
          </a:p>
        </p:txBody>
      </p:sp>
    </p:spTree>
    <p:extLst>
      <p:ext uri="{BB962C8B-B14F-4D97-AF65-F5344CB8AC3E}">
        <p14:creationId xmlns:p14="http://schemas.microsoft.com/office/powerpoint/2010/main" val="146225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D37-C5A4-4744-BD60-4181C6E132AC}"/>
              </a:ext>
            </a:extLst>
          </p:cNvPr>
          <p:cNvSpPr>
            <a:spLocks noGrp="1"/>
          </p:cNvSpPr>
          <p:nvPr>
            <p:ph type="title"/>
          </p:nvPr>
        </p:nvSpPr>
        <p:spPr/>
        <p:txBody>
          <a:bodyPr/>
          <a:lstStyle/>
          <a:p>
            <a:r>
              <a:rPr lang="fr-CA" dirty="0"/>
              <a:t>RAMODO Method</a:t>
            </a:r>
            <a:endParaRPr lang="en-CA" dirty="0"/>
          </a:p>
        </p:txBody>
      </p:sp>
      <p:pic>
        <p:nvPicPr>
          <p:cNvPr id="5" name="Content Placeholder 4">
            <a:extLst>
              <a:ext uri="{FF2B5EF4-FFF2-40B4-BE49-F238E27FC236}">
                <a16:creationId xmlns:a16="http://schemas.microsoft.com/office/drawing/2014/main" id="{1F51E8BB-B301-49CC-AE2C-6B96720C356E}"/>
              </a:ext>
            </a:extLst>
          </p:cNvPr>
          <p:cNvPicPr>
            <a:picLocks noGrp="1" noChangeAspect="1"/>
          </p:cNvPicPr>
          <p:nvPr>
            <p:ph idx="1"/>
          </p:nvPr>
        </p:nvPicPr>
        <p:blipFill rotWithShape="1">
          <a:blip r:embed="rId3"/>
          <a:srcRect l="3310"/>
          <a:stretch/>
        </p:blipFill>
        <p:spPr>
          <a:xfrm>
            <a:off x="1037967" y="1762116"/>
            <a:ext cx="10167551" cy="3333767"/>
          </a:xfrm>
        </p:spPr>
      </p:pic>
      <p:cxnSp>
        <p:nvCxnSpPr>
          <p:cNvPr id="6" name="Straight Connector 5">
            <a:extLst>
              <a:ext uri="{FF2B5EF4-FFF2-40B4-BE49-F238E27FC236}">
                <a16:creationId xmlns:a16="http://schemas.microsoft.com/office/drawing/2014/main" id="{CF5B8F32-DD32-49A2-AD35-3D08E90A053F}"/>
              </a:ext>
            </a:extLst>
          </p:cNvPr>
          <p:cNvCxnSpPr>
            <a:cxnSpLocks/>
          </p:cNvCxnSpPr>
          <p:nvPr/>
        </p:nvCxnSpPr>
        <p:spPr>
          <a:xfrm>
            <a:off x="927100" y="1358900"/>
            <a:ext cx="47199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5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F0CE-E358-47C2-BB46-B980275773B3}"/>
              </a:ext>
            </a:extLst>
          </p:cNvPr>
          <p:cNvSpPr>
            <a:spLocks noGrp="1"/>
          </p:cNvSpPr>
          <p:nvPr>
            <p:ph type="title"/>
          </p:nvPr>
        </p:nvSpPr>
        <p:spPr>
          <a:xfrm>
            <a:off x="838200" y="148308"/>
            <a:ext cx="10515600" cy="1325563"/>
          </a:xfrm>
        </p:spPr>
        <p:txBody>
          <a:bodyPr/>
          <a:lstStyle/>
          <a:p>
            <a:r>
              <a:rPr lang="en-CA" dirty="0"/>
              <a:t>Method</a:t>
            </a:r>
          </a:p>
        </p:txBody>
      </p:sp>
      <p:pic>
        <p:nvPicPr>
          <p:cNvPr id="4" name="Picture 3">
            <a:extLst>
              <a:ext uri="{FF2B5EF4-FFF2-40B4-BE49-F238E27FC236}">
                <a16:creationId xmlns:a16="http://schemas.microsoft.com/office/drawing/2014/main" id="{4688C486-B8F9-424C-B86C-82C4F3A881C7}"/>
              </a:ext>
            </a:extLst>
          </p:cNvPr>
          <p:cNvPicPr>
            <a:picLocks noChangeAspect="1"/>
          </p:cNvPicPr>
          <p:nvPr/>
        </p:nvPicPr>
        <p:blipFill rotWithShape="1">
          <a:blip r:embed="rId3"/>
          <a:srcRect l="849"/>
          <a:stretch/>
        </p:blipFill>
        <p:spPr>
          <a:xfrm>
            <a:off x="1777649" y="1024672"/>
            <a:ext cx="8636702" cy="5427183"/>
          </a:xfrm>
          <a:prstGeom prst="rect">
            <a:avLst/>
          </a:prstGeom>
        </p:spPr>
      </p:pic>
      <p:cxnSp>
        <p:nvCxnSpPr>
          <p:cNvPr id="5" name="Straight Connector 4">
            <a:extLst>
              <a:ext uri="{FF2B5EF4-FFF2-40B4-BE49-F238E27FC236}">
                <a16:creationId xmlns:a16="http://schemas.microsoft.com/office/drawing/2014/main" id="{406B961F-C129-4967-86FD-34298D76F526}"/>
              </a:ext>
            </a:extLst>
          </p:cNvPr>
          <p:cNvCxnSpPr>
            <a:cxnSpLocks/>
          </p:cNvCxnSpPr>
          <p:nvPr/>
        </p:nvCxnSpPr>
        <p:spPr>
          <a:xfrm>
            <a:off x="838200" y="1160596"/>
            <a:ext cx="2202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22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F0CE-E358-47C2-BB46-B980275773B3}"/>
              </a:ext>
            </a:extLst>
          </p:cNvPr>
          <p:cNvSpPr>
            <a:spLocks noGrp="1"/>
          </p:cNvSpPr>
          <p:nvPr>
            <p:ph type="title"/>
          </p:nvPr>
        </p:nvSpPr>
        <p:spPr>
          <a:xfrm>
            <a:off x="838200" y="148308"/>
            <a:ext cx="10515600" cy="1325563"/>
          </a:xfrm>
        </p:spPr>
        <p:txBody>
          <a:bodyPr/>
          <a:lstStyle/>
          <a:p>
            <a:r>
              <a:rPr lang="en-CA" dirty="0"/>
              <a:t>Triplet Generation</a:t>
            </a:r>
          </a:p>
        </p:txBody>
      </p:sp>
      <p:pic>
        <p:nvPicPr>
          <p:cNvPr id="4" name="Picture 3">
            <a:extLst>
              <a:ext uri="{FF2B5EF4-FFF2-40B4-BE49-F238E27FC236}">
                <a16:creationId xmlns:a16="http://schemas.microsoft.com/office/drawing/2014/main" id="{4688C486-B8F9-424C-B86C-82C4F3A881C7}"/>
              </a:ext>
            </a:extLst>
          </p:cNvPr>
          <p:cNvPicPr>
            <a:picLocks noChangeAspect="1"/>
          </p:cNvPicPr>
          <p:nvPr/>
        </p:nvPicPr>
        <p:blipFill rotWithShape="1">
          <a:blip r:embed="rId3"/>
          <a:srcRect l="849" t="52602"/>
          <a:stretch/>
        </p:blipFill>
        <p:spPr>
          <a:xfrm>
            <a:off x="980151" y="1686375"/>
            <a:ext cx="10412165" cy="3101242"/>
          </a:xfrm>
          <a:prstGeom prst="rect">
            <a:avLst/>
          </a:prstGeom>
        </p:spPr>
      </p:pic>
      <p:cxnSp>
        <p:nvCxnSpPr>
          <p:cNvPr id="5" name="Straight Connector 4">
            <a:extLst>
              <a:ext uri="{FF2B5EF4-FFF2-40B4-BE49-F238E27FC236}">
                <a16:creationId xmlns:a16="http://schemas.microsoft.com/office/drawing/2014/main" id="{406B961F-C129-4967-86FD-34298D76F526}"/>
              </a:ext>
            </a:extLst>
          </p:cNvPr>
          <p:cNvCxnSpPr>
            <a:cxnSpLocks/>
          </p:cNvCxnSpPr>
          <p:nvPr/>
        </p:nvCxnSpPr>
        <p:spPr>
          <a:xfrm>
            <a:off x="838200" y="1160596"/>
            <a:ext cx="4672914"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EDF2FA3-1CB1-4351-A337-4798F57DA198}"/>
              </a:ext>
            </a:extLst>
          </p:cNvPr>
          <p:cNvPicPr>
            <a:picLocks noChangeAspect="1"/>
          </p:cNvPicPr>
          <p:nvPr/>
        </p:nvPicPr>
        <p:blipFill>
          <a:blip r:embed="rId4"/>
          <a:stretch>
            <a:fillRect/>
          </a:stretch>
        </p:blipFill>
        <p:spPr>
          <a:xfrm>
            <a:off x="4367922" y="5171938"/>
            <a:ext cx="3456156" cy="1050931"/>
          </a:xfrm>
          <a:prstGeom prst="rect">
            <a:avLst/>
          </a:prstGeom>
          <a:ln>
            <a:solidFill>
              <a:schemeClr val="tx1">
                <a:lumMod val="50000"/>
                <a:lumOff val="50000"/>
              </a:schemeClr>
            </a:solidFill>
          </a:ln>
        </p:spPr>
      </p:pic>
    </p:spTree>
    <p:extLst>
      <p:ext uri="{BB962C8B-B14F-4D97-AF65-F5344CB8AC3E}">
        <p14:creationId xmlns:p14="http://schemas.microsoft.com/office/powerpoint/2010/main" val="111954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644B-AB58-4E09-B466-F092BBCB88A0}"/>
              </a:ext>
            </a:extLst>
          </p:cNvPr>
          <p:cNvSpPr>
            <a:spLocks noGrp="1"/>
          </p:cNvSpPr>
          <p:nvPr>
            <p:ph type="title"/>
          </p:nvPr>
        </p:nvSpPr>
        <p:spPr/>
        <p:txBody>
          <a:bodyPr/>
          <a:lstStyle/>
          <a:p>
            <a:r>
              <a:rPr lang="fr-CA" dirty="0" err="1"/>
              <a:t>Loss</a:t>
            </a:r>
            <a:r>
              <a:rPr lang="fr-CA" dirty="0"/>
              <a:t> </a:t>
            </a:r>
            <a:r>
              <a:rPr lang="fr-CA" dirty="0" err="1"/>
              <a:t>Function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9D92FA-9CAD-4E77-BD34-A8F6B2E67ADE}"/>
                  </a:ext>
                </a:extLst>
              </p:cNvPr>
              <p:cNvSpPr>
                <a:spLocks noGrp="1"/>
              </p:cNvSpPr>
              <p:nvPr>
                <p:ph idx="1"/>
              </p:nvPr>
            </p:nvSpPr>
            <p:spPr>
              <a:xfrm>
                <a:off x="838200" y="1825625"/>
                <a:ext cx="10136868" cy="4351338"/>
              </a:xfrm>
            </p:spPr>
            <p:txBody>
              <a:bodyPr>
                <a:normAutofit/>
              </a:bodyPr>
              <a:lstStyle/>
              <a:p>
                <a:r>
                  <a:rPr lang="fr-CA" dirty="0"/>
                  <a:t>Goal is to learn a representation function </a:t>
                </a:r>
                <a:r>
                  <a:rPr lang="fr-CA" i="1" dirty="0"/>
                  <a:t>f </a:t>
                </a:r>
                <a:r>
                  <a:rPr lang="fr-CA" dirty="0"/>
                  <a:t>satisfying</a:t>
                </a:r>
              </a:p>
              <a:p>
                <a:pPr marL="0" indent="0" algn="ctr">
                  <a:buNone/>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𝑛𝑛</m:t>
                      </m:r>
                      <m:r>
                        <a:rPr lang="en-CA" i="1" dirty="0" smtClean="0">
                          <a:latin typeface="Cambria Math" panose="02040503050406030204" pitchFamily="18" charset="0"/>
                        </a:rPr>
                        <m:t>_</m:t>
                      </m:r>
                      <m:r>
                        <a:rPr lang="en-CA" i="1" dirty="0"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i="1">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 &lt; </m:t>
                      </m:r>
                      <m:r>
                        <a:rPr lang="en-CA" i="1" dirty="0" err="1" smtClean="0">
                          <a:latin typeface="Cambria Math" panose="02040503050406030204" pitchFamily="18" charset="0"/>
                        </a:rPr>
                        <m:t>𝑛𝑛</m:t>
                      </m:r>
                      <m:r>
                        <a:rPr lang="en-CA" i="1" dirty="0" err="1" smtClean="0">
                          <a:latin typeface="Cambria Math" panose="02040503050406030204" pitchFamily="18" charset="0"/>
                        </a:rPr>
                        <m:t>_</m:t>
                      </m:r>
                      <m:r>
                        <a:rPr lang="en-CA" i="1" dirty="0" err="1"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b="0" i="1" smtClean="0">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m:t>
                      </m:r>
                    </m:oMath>
                  </m:oMathPara>
                </a14:m>
                <a:endParaRPr lang="en-CA" i="1" dirty="0"/>
              </a:p>
              <a:p>
                <a:pPr marL="0" indent="0" algn="ctr">
                  <a:buNone/>
                </a:pPr>
                <a:endParaRPr lang="en-CA" i="1"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939D92FA-9CAD-4E77-BD34-A8F6B2E67ADE}"/>
                  </a:ext>
                </a:extLst>
              </p:cNvPr>
              <p:cNvSpPr>
                <a:spLocks noGrp="1" noRot="1" noChangeAspect="1" noMove="1" noResize="1" noEditPoints="1" noAdjustHandles="1" noChangeArrowheads="1" noChangeShapeType="1" noTextEdit="1"/>
              </p:cNvSpPr>
              <p:nvPr>
                <p:ph idx="1"/>
              </p:nvPr>
            </p:nvSpPr>
            <p:spPr>
              <a:xfrm>
                <a:off x="838200" y="1825625"/>
                <a:ext cx="10136868" cy="4351338"/>
              </a:xfrm>
              <a:blipFill>
                <a:blip r:embed="rId3"/>
                <a:stretch>
                  <a:fillRect l="-1083" t="-2381"/>
                </a:stretch>
              </a:blipFill>
            </p:spPr>
            <p:txBody>
              <a:bodyPr/>
              <a:lstStyle/>
              <a:p>
                <a:r>
                  <a:rPr lang="en-CA">
                    <a:noFill/>
                  </a:rPr>
                  <a:t> </a:t>
                </a:r>
              </a:p>
            </p:txBody>
          </p:sp>
        </mc:Fallback>
      </mc:AlternateContent>
      <p:grpSp>
        <p:nvGrpSpPr>
          <p:cNvPr id="74" name="Group 73">
            <a:extLst>
              <a:ext uri="{FF2B5EF4-FFF2-40B4-BE49-F238E27FC236}">
                <a16:creationId xmlns:a16="http://schemas.microsoft.com/office/drawing/2014/main" id="{B084516B-9B98-43A2-80AE-CAF807A5D184}"/>
              </a:ext>
            </a:extLst>
          </p:cNvPr>
          <p:cNvGrpSpPr/>
          <p:nvPr/>
        </p:nvGrpSpPr>
        <p:grpSpPr>
          <a:xfrm>
            <a:off x="9663815" y="496896"/>
            <a:ext cx="2430733" cy="1602789"/>
            <a:chOff x="9663815" y="496896"/>
            <a:chExt cx="2430733" cy="1602789"/>
          </a:xfrm>
        </p:grpSpPr>
        <p:grpSp>
          <p:nvGrpSpPr>
            <p:cNvPr id="52" name="Group 51">
              <a:extLst>
                <a:ext uri="{FF2B5EF4-FFF2-40B4-BE49-F238E27FC236}">
                  <a16:creationId xmlns:a16="http://schemas.microsoft.com/office/drawing/2014/main" id="{9C93B695-15AA-4E0F-BDE2-4ABEBE9715E7}"/>
                </a:ext>
              </a:extLst>
            </p:cNvPr>
            <p:cNvGrpSpPr/>
            <p:nvPr/>
          </p:nvGrpSpPr>
          <p:grpSpPr>
            <a:xfrm>
              <a:off x="10563702" y="1297100"/>
              <a:ext cx="1095526" cy="802585"/>
              <a:chOff x="10557674" y="1097391"/>
              <a:chExt cx="1095526" cy="802585"/>
            </a:xfrm>
          </p:grpSpPr>
          <p:sp>
            <p:nvSpPr>
              <p:cNvPr id="9" name="Oval 8">
                <a:extLst>
                  <a:ext uri="{FF2B5EF4-FFF2-40B4-BE49-F238E27FC236}">
                    <a16:creationId xmlns:a16="http://schemas.microsoft.com/office/drawing/2014/main" id="{CC1831AA-D3F8-4E97-A7E3-1D89098FD7EF}"/>
                  </a:ext>
                </a:extLst>
              </p:cNvPr>
              <p:cNvSpPr/>
              <p:nvPr/>
            </p:nvSpPr>
            <p:spPr>
              <a:xfrm>
                <a:off x="11409921" y="1554257"/>
                <a:ext cx="243279" cy="2237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8ED828-FE16-432C-84B3-D296B877EB38}"/>
                      </a:ext>
                    </a:extLst>
                  </p:cNvPr>
                  <p:cNvSpPr txBox="1"/>
                  <p:nvPr/>
                </p:nvSpPr>
                <p:spPr>
                  <a:xfrm>
                    <a:off x="10557674" y="1506983"/>
                    <a:ext cx="97388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i="1">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0" name="TextBox 9">
                    <a:extLst>
                      <a:ext uri="{FF2B5EF4-FFF2-40B4-BE49-F238E27FC236}">
                        <a16:creationId xmlns:a16="http://schemas.microsoft.com/office/drawing/2014/main" id="{038ED828-FE16-432C-84B3-D296B877EB38}"/>
                      </a:ext>
                    </a:extLst>
                  </p:cNvPr>
                  <p:cNvSpPr txBox="1">
                    <a:spLocks noRot="1" noChangeAspect="1" noMove="1" noResize="1" noEditPoints="1" noAdjustHandles="1" noChangeArrowheads="1" noChangeShapeType="1" noTextEdit="1"/>
                  </p:cNvSpPr>
                  <p:nvPr/>
                </p:nvSpPr>
                <p:spPr>
                  <a:xfrm>
                    <a:off x="10557674" y="1506983"/>
                    <a:ext cx="973886" cy="392993"/>
                  </a:xfrm>
                  <a:prstGeom prst="rect">
                    <a:avLst/>
                  </a:prstGeom>
                  <a:blipFill>
                    <a:blip r:embed="rId4"/>
                    <a:stretch>
                      <a:fillRect b="-18750"/>
                    </a:stretch>
                  </a:blipFill>
                </p:spPr>
                <p:txBody>
                  <a:bodyPr/>
                  <a:lstStyle/>
                  <a:p>
                    <a:r>
                      <a:rPr lang="en-CA">
                        <a:noFill/>
                      </a:rPr>
                      <a:t> </a:t>
                    </a:r>
                  </a:p>
                </p:txBody>
              </p:sp>
            </mc:Fallback>
          </mc:AlternateContent>
          <p:cxnSp>
            <p:nvCxnSpPr>
              <p:cNvPr id="13" name="Straight Connector 12">
                <a:extLst>
                  <a:ext uri="{FF2B5EF4-FFF2-40B4-BE49-F238E27FC236}">
                    <a16:creationId xmlns:a16="http://schemas.microsoft.com/office/drawing/2014/main" id="{A53C54D4-9286-47B7-8292-F2B418F69AF6}"/>
                  </a:ext>
                </a:extLst>
              </p:cNvPr>
              <p:cNvCxnSpPr>
                <a:cxnSpLocks/>
                <a:endCxn id="15" idx="0"/>
              </p:cNvCxnSpPr>
              <p:nvPr/>
            </p:nvCxnSpPr>
            <p:spPr>
              <a:xfrm flipH="1" flipV="1">
                <a:off x="11442080" y="1097391"/>
                <a:ext cx="97637" cy="612980"/>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77FFEA-5FF1-44F7-9D84-2685A5735EFB}"/>
                </a:ext>
              </a:extLst>
            </p:cNvPr>
            <p:cNvGrpSpPr/>
            <p:nvPr/>
          </p:nvGrpSpPr>
          <p:grpSpPr>
            <a:xfrm>
              <a:off x="10975068" y="496896"/>
              <a:ext cx="1119480" cy="1023951"/>
              <a:chOff x="9615575" y="465222"/>
              <a:chExt cx="1119480" cy="1023951"/>
            </a:xfrm>
          </p:grpSpPr>
          <p:sp>
            <p:nvSpPr>
              <p:cNvPr id="6" name="Oval 5">
                <a:extLst>
                  <a:ext uri="{FF2B5EF4-FFF2-40B4-BE49-F238E27FC236}">
                    <a16:creationId xmlns:a16="http://schemas.microsoft.com/office/drawing/2014/main" id="{2B88DD4D-6240-43E7-8ACF-9CF68857CC31}"/>
                  </a:ext>
                </a:extLst>
              </p:cNvPr>
              <p:cNvSpPr/>
              <p:nvPr/>
            </p:nvSpPr>
            <p:spPr>
              <a:xfrm>
                <a:off x="9754453" y="102567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DFCBFBF2-B2B0-4703-BF7F-D59FD458EBCF}"/>
                  </a:ext>
                </a:extLst>
              </p:cNvPr>
              <p:cNvSpPr/>
              <p:nvPr/>
            </p:nvSpPr>
            <p:spPr>
              <a:xfrm>
                <a:off x="10088614" y="465222"/>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4AB332-CEC6-4837-9A7D-60F96E0327CB}"/>
                      </a:ext>
                    </a:extLst>
                  </p:cNvPr>
                  <p:cNvSpPr txBox="1"/>
                  <p:nvPr/>
                </p:nvSpPr>
                <p:spPr>
                  <a:xfrm>
                    <a:off x="10279400" y="509674"/>
                    <a:ext cx="455655"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i="1" dirty="0" smtClean="0">
                              <a:latin typeface="Cambria Math" panose="02040503050406030204" pitchFamily="18" charset="0"/>
                            </a:rPr>
                            <m:t>𝑄</m:t>
                          </m:r>
                          <m:r>
                            <a:rPr lang="en-CA" sz="2400" i="1" dirty="0" smtClean="0">
                              <a:latin typeface="Cambria Math" panose="02040503050406030204" pitchFamily="18" charset="0"/>
                            </a:rPr>
                            <m:t> </m:t>
                          </m:r>
                        </m:oMath>
                      </m:oMathPara>
                    </a14:m>
                    <a:endParaRPr lang="en-CA" baseline="30000" dirty="0"/>
                  </a:p>
                </p:txBody>
              </p:sp>
            </mc:Choice>
            <mc:Fallback xmlns="">
              <p:sp>
                <p:nvSpPr>
                  <p:cNvPr id="12" name="TextBox 11">
                    <a:extLst>
                      <a:ext uri="{FF2B5EF4-FFF2-40B4-BE49-F238E27FC236}">
                        <a16:creationId xmlns:a16="http://schemas.microsoft.com/office/drawing/2014/main" id="{DF4AB332-CEC6-4837-9A7D-60F96E0327CB}"/>
                      </a:ext>
                    </a:extLst>
                  </p:cNvPr>
                  <p:cNvSpPr txBox="1">
                    <a:spLocks noRot="1" noChangeAspect="1" noMove="1" noResize="1" noEditPoints="1" noAdjustHandles="1" noChangeArrowheads="1" noChangeShapeType="1" noTextEdit="1"/>
                  </p:cNvSpPr>
                  <p:nvPr/>
                </p:nvSpPr>
                <p:spPr>
                  <a:xfrm>
                    <a:off x="10279400" y="509674"/>
                    <a:ext cx="455655" cy="453137"/>
                  </a:xfrm>
                  <a:prstGeom prst="rect">
                    <a:avLst/>
                  </a:prstGeom>
                  <a:blipFill>
                    <a:blip r:embed="rId5"/>
                    <a:stretch>
                      <a:fillRect l="-9333" b="-16216"/>
                    </a:stretch>
                  </a:blipFill>
                </p:spPr>
                <p:txBody>
                  <a:bodyPr/>
                  <a:lstStyle/>
                  <a:p>
                    <a:r>
                      <a:rPr lang="en-CA">
                        <a:noFill/>
                      </a:rPr>
                      <a:t> </a:t>
                    </a:r>
                  </a:p>
                </p:txBody>
              </p:sp>
            </mc:Fallback>
          </mc:AlternateContent>
          <p:sp>
            <p:nvSpPr>
              <p:cNvPr id="15" name="Oval 14">
                <a:extLst>
                  <a:ext uri="{FF2B5EF4-FFF2-40B4-BE49-F238E27FC236}">
                    <a16:creationId xmlns:a16="http://schemas.microsoft.com/office/drawing/2014/main" id="{BB4057D2-5A8D-4652-95FC-22DFDC7EE9DD}"/>
                  </a:ext>
                </a:extLst>
              </p:cNvPr>
              <p:cNvSpPr/>
              <p:nvPr/>
            </p:nvSpPr>
            <p:spPr>
              <a:xfrm>
                <a:off x="9966975" y="1265426"/>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Oval 15">
                <a:extLst>
                  <a:ext uri="{FF2B5EF4-FFF2-40B4-BE49-F238E27FC236}">
                    <a16:creationId xmlns:a16="http://schemas.microsoft.com/office/drawing/2014/main" id="{AE58ABF1-91BB-4255-9B61-B64293D9AACA}"/>
                  </a:ext>
                </a:extLst>
              </p:cNvPr>
              <p:cNvSpPr/>
              <p:nvPr/>
            </p:nvSpPr>
            <p:spPr>
              <a:xfrm>
                <a:off x="10056456" y="81021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Oval 4">
                <a:extLst>
                  <a:ext uri="{FF2B5EF4-FFF2-40B4-BE49-F238E27FC236}">
                    <a16:creationId xmlns:a16="http://schemas.microsoft.com/office/drawing/2014/main" id="{41A33B1A-B68D-4028-8713-194EB7021517}"/>
                  </a:ext>
                </a:extLst>
              </p:cNvPr>
              <p:cNvSpPr/>
              <p:nvPr/>
            </p:nvSpPr>
            <p:spPr>
              <a:xfrm>
                <a:off x="9615575" y="658657"/>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2" name="Group 61">
              <a:extLst>
                <a:ext uri="{FF2B5EF4-FFF2-40B4-BE49-F238E27FC236}">
                  <a16:creationId xmlns:a16="http://schemas.microsoft.com/office/drawing/2014/main" id="{218894FD-EE2F-4D68-B368-63F17C7A411F}"/>
                </a:ext>
              </a:extLst>
            </p:cNvPr>
            <p:cNvGrpSpPr/>
            <p:nvPr/>
          </p:nvGrpSpPr>
          <p:grpSpPr>
            <a:xfrm>
              <a:off x="9663815" y="507647"/>
              <a:ext cx="1311253" cy="605953"/>
              <a:chOff x="9663815" y="507647"/>
              <a:chExt cx="1311253" cy="605953"/>
            </a:xfrm>
          </p:grpSpPr>
          <p:cxnSp>
            <p:nvCxnSpPr>
              <p:cNvPr id="14" name="Straight Connector 13">
                <a:extLst>
                  <a:ext uri="{FF2B5EF4-FFF2-40B4-BE49-F238E27FC236}">
                    <a16:creationId xmlns:a16="http://schemas.microsoft.com/office/drawing/2014/main" id="{B186D1E6-E746-44C5-8D56-BB32AB4CE7DA}"/>
                  </a:ext>
                </a:extLst>
              </p:cNvPr>
              <p:cNvCxnSpPr>
                <a:cxnSpLocks/>
                <a:endCxn id="5" idx="2"/>
              </p:cNvCxnSpPr>
              <p:nvPr/>
            </p:nvCxnSpPr>
            <p:spPr>
              <a:xfrm>
                <a:off x="10327640" y="635525"/>
                <a:ext cx="647428" cy="16668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3EBEF1E-E36C-48E3-95C4-27315F807E6C}"/>
                  </a:ext>
                </a:extLst>
              </p:cNvPr>
              <p:cNvSpPr/>
              <p:nvPr/>
            </p:nvSpPr>
            <p:spPr>
              <a:xfrm>
                <a:off x="10098581" y="507647"/>
                <a:ext cx="243279" cy="2237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E8CA8E1-AA2C-4174-AE92-198C69056D7A}"/>
                      </a:ext>
                    </a:extLst>
                  </p:cNvPr>
                  <p:cNvSpPr txBox="1"/>
                  <p:nvPr/>
                </p:nvSpPr>
                <p:spPr>
                  <a:xfrm>
                    <a:off x="9663815" y="720607"/>
                    <a:ext cx="99464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b="0" i="1" smtClean="0">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7" name="TextBox 16">
                    <a:extLst>
                      <a:ext uri="{FF2B5EF4-FFF2-40B4-BE49-F238E27FC236}">
                        <a16:creationId xmlns:a16="http://schemas.microsoft.com/office/drawing/2014/main" id="{DE8CA8E1-AA2C-4174-AE92-198C69056D7A}"/>
                      </a:ext>
                    </a:extLst>
                  </p:cNvPr>
                  <p:cNvSpPr txBox="1">
                    <a:spLocks noRot="1" noChangeAspect="1" noMove="1" noResize="1" noEditPoints="1" noAdjustHandles="1" noChangeArrowheads="1" noChangeShapeType="1" noTextEdit="1"/>
                  </p:cNvSpPr>
                  <p:nvPr/>
                </p:nvSpPr>
                <p:spPr>
                  <a:xfrm>
                    <a:off x="9663815" y="720607"/>
                    <a:ext cx="994649" cy="392993"/>
                  </a:xfrm>
                  <a:prstGeom prst="rect">
                    <a:avLst/>
                  </a:prstGeom>
                  <a:blipFill>
                    <a:blip r:embed="rId6"/>
                    <a:stretch>
                      <a:fillRect b="-18462"/>
                    </a:stretch>
                  </a:blipFill>
                </p:spPr>
                <p:txBody>
                  <a:bodyPr/>
                  <a:lstStyle/>
                  <a:p>
                    <a:r>
                      <a:rPr lang="en-CA">
                        <a:noFill/>
                      </a:rPr>
                      <a:t> </a:t>
                    </a:r>
                  </a:p>
                </p:txBody>
              </p:sp>
            </mc:Fallback>
          </mc:AlternateContent>
        </p:grpSp>
      </p:grpSp>
      <p:cxnSp>
        <p:nvCxnSpPr>
          <p:cNvPr id="20" name="Straight Connector 19">
            <a:extLst>
              <a:ext uri="{FF2B5EF4-FFF2-40B4-BE49-F238E27FC236}">
                <a16:creationId xmlns:a16="http://schemas.microsoft.com/office/drawing/2014/main" id="{8CC85C8E-53DC-48AB-BC7C-104BB6F35A89}"/>
              </a:ext>
            </a:extLst>
          </p:cNvPr>
          <p:cNvCxnSpPr>
            <a:cxnSpLocks/>
          </p:cNvCxnSpPr>
          <p:nvPr/>
        </p:nvCxnSpPr>
        <p:spPr>
          <a:xfrm>
            <a:off x="927100" y="1358900"/>
            <a:ext cx="37885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51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644B-AB58-4E09-B466-F092BBCB88A0}"/>
              </a:ext>
            </a:extLst>
          </p:cNvPr>
          <p:cNvSpPr>
            <a:spLocks noGrp="1"/>
          </p:cNvSpPr>
          <p:nvPr>
            <p:ph type="title"/>
          </p:nvPr>
        </p:nvSpPr>
        <p:spPr/>
        <p:txBody>
          <a:bodyPr/>
          <a:lstStyle/>
          <a:p>
            <a:r>
              <a:rPr lang="fr-CA" dirty="0" err="1"/>
              <a:t>Loss</a:t>
            </a:r>
            <a:r>
              <a:rPr lang="fr-CA" dirty="0"/>
              <a:t> </a:t>
            </a:r>
            <a:r>
              <a:rPr lang="fr-CA" dirty="0" err="1"/>
              <a:t>Function</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9D92FA-9CAD-4E77-BD34-A8F6B2E67ADE}"/>
                  </a:ext>
                </a:extLst>
              </p:cNvPr>
              <p:cNvSpPr>
                <a:spLocks noGrp="1"/>
              </p:cNvSpPr>
              <p:nvPr>
                <p:ph idx="1"/>
              </p:nvPr>
            </p:nvSpPr>
            <p:spPr>
              <a:xfrm>
                <a:off x="838200" y="1825625"/>
                <a:ext cx="10136868" cy="4351338"/>
              </a:xfrm>
            </p:spPr>
            <p:txBody>
              <a:bodyPr>
                <a:normAutofit/>
              </a:bodyPr>
              <a:lstStyle/>
              <a:p>
                <a:r>
                  <a:rPr lang="fr-CA" dirty="0"/>
                  <a:t>Goal is to learn a representation function </a:t>
                </a:r>
                <a:r>
                  <a:rPr lang="fr-CA" i="1" dirty="0"/>
                  <a:t>f </a:t>
                </a:r>
                <a:r>
                  <a:rPr lang="fr-CA" dirty="0"/>
                  <a:t>satisfying</a:t>
                </a:r>
              </a:p>
              <a:p>
                <a:pPr marL="0" indent="0" algn="ctr">
                  <a:buNone/>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𝑛𝑛</m:t>
                      </m:r>
                      <m:r>
                        <a:rPr lang="en-CA" i="1" dirty="0" smtClean="0">
                          <a:latin typeface="Cambria Math" panose="02040503050406030204" pitchFamily="18" charset="0"/>
                        </a:rPr>
                        <m:t>_</m:t>
                      </m:r>
                      <m:r>
                        <a:rPr lang="en-CA" i="1" dirty="0"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i="1">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 &lt; </m:t>
                      </m:r>
                      <m:r>
                        <a:rPr lang="en-CA" i="1" dirty="0" err="1" smtClean="0">
                          <a:latin typeface="Cambria Math" panose="02040503050406030204" pitchFamily="18" charset="0"/>
                        </a:rPr>
                        <m:t>𝑛𝑛</m:t>
                      </m:r>
                      <m:r>
                        <a:rPr lang="en-CA" i="1" dirty="0" err="1" smtClean="0">
                          <a:latin typeface="Cambria Math" panose="02040503050406030204" pitchFamily="18" charset="0"/>
                        </a:rPr>
                        <m:t>_</m:t>
                      </m:r>
                      <m:r>
                        <a:rPr lang="en-CA" i="1" dirty="0" err="1"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b="0" i="1" smtClean="0">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m:t>
                      </m:r>
                    </m:oMath>
                  </m:oMathPara>
                </a14:m>
                <a:endParaRPr lang="en-CA" i="1" dirty="0"/>
              </a:p>
              <a:p>
                <a:pPr marL="0" indent="0" algn="ctr">
                  <a:buNone/>
                </a:pPr>
                <a:endParaRPr lang="en-CA" i="1" dirty="0"/>
              </a:p>
              <a:p>
                <a:r>
                  <a:rPr lang="en-CA" dirty="0"/>
                  <a:t>Loss function (for each triplet, for some parameter set </a:t>
                </a:r>
                <a14:m>
                  <m:oMath xmlns:m="http://schemas.openxmlformats.org/officeDocument/2006/math">
                    <m:r>
                      <m:rPr>
                        <m:sty m:val="p"/>
                      </m:rPr>
                      <a:rPr lang="en-CA" b="0" i="0" smtClean="0">
                        <a:latin typeface="Cambria Math" panose="02040503050406030204" pitchFamily="18" charset="0"/>
                      </a:rPr>
                      <m:t>Θ</m:t>
                    </m:r>
                  </m:oMath>
                </a14:m>
                <a:r>
                  <a:rPr lang="en-CA" dirty="0"/>
                  <a:t>):</a:t>
                </a:r>
              </a:p>
              <a:p>
                <a:pPr marL="457200" lvl="1"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𝐽</m:t>
                      </m:r>
                      <m:d>
                        <m:dPr>
                          <m:ctrlPr>
                            <a:rPr lang="fr-CA" b="0" i="1" smtClean="0">
                              <a:latin typeface="Cambria Math" panose="02040503050406030204" pitchFamily="18" charset="0"/>
                            </a:rPr>
                          </m:ctrlPr>
                        </m:dPr>
                        <m:e>
                          <m:r>
                            <m:rPr>
                              <m:sty m:val="p"/>
                            </m:rPr>
                            <a:rPr lang="en-CA">
                              <a:latin typeface="Cambria Math" panose="02040503050406030204" pitchFamily="18" charset="0"/>
                            </a:rPr>
                            <m:t>Θ</m:t>
                          </m:r>
                          <m:r>
                            <a:rPr lang="en-CA" b="0" i="1" smtClean="0">
                              <a:latin typeface="Cambria Math" panose="02040503050406030204" pitchFamily="18" charset="0"/>
                            </a:rPr>
                            <m:t>, </m:t>
                          </m:r>
                          <m:r>
                            <a:rPr lang="fr-CA" b="0" i="1" smtClean="0">
                              <a:latin typeface="Cambria Math" panose="02040503050406030204" pitchFamily="18" charset="0"/>
                            </a:rPr>
                            <m:t>𝑇</m:t>
                          </m:r>
                        </m:e>
                      </m:d>
                      <m:r>
                        <a:rPr lang="fr-CA" b="0" i="1" smtClean="0">
                          <a:latin typeface="Cambria Math" panose="02040503050406030204" pitchFamily="18" charset="0"/>
                        </a:rPr>
                        <m:t>= </m:t>
                      </m:r>
                      <m:r>
                        <a:rPr lang="en-CA" i="1">
                          <a:latin typeface="Cambria Math" panose="02040503050406030204" pitchFamily="18" charset="0"/>
                        </a:rPr>
                        <m:t>𝑚𝑎𝑥</m:t>
                      </m:r>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0, </m:t>
                          </m:r>
                          <m:r>
                            <a:rPr lang="en-CA" i="1">
                              <a:latin typeface="Cambria Math" panose="02040503050406030204" pitchFamily="18" charset="0"/>
                            </a:rPr>
                            <m:t>𝑐</m:t>
                          </m:r>
                          <m:r>
                            <a:rPr lang="en-CA" i="1">
                              <a:latin typeface="Cambria Math" panose="02040503050406030204" pitchFamily="18" charset="0"/>
                            </a:rPr>
                            <m:t> + </m:t>
                          </m:r>
                          <m:r>
                            <a:rPr lang="en-CA" i="1">
                              <a:latin typeface="Cambria Math" panose="02040503050406030204" pitchFamily="18" charset="0"/>
                            </a:rPr>
                            <m:t>𝑛</m:t>
                          </m:r>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𝑑𝑖𝑠𝑡</m:t>
                              </m:r>
                            </m:sub>
                          </m:sSub>
                          <m:d>
                            <m:dPr>
                              <m:ctrlPr>
                                <a:rPr lang="fr-CA" b="0" i="1" smtClean="0">
                                  <a:latin typeface="Cambria Math" panose="02040503050406030204" pitchFamily="18" charset="0"/>
                                </a:rPr>
                              </m:ctrlPr>
                            </m:dPr>
                            <m:e>
                              <m:r>
                                <a:rPr lang="en-CA" i="1">
                                  <a:latin typeface="Cambria Math" panose="02040503050406030204" pitchFamily="18" charset="0"/>
                                </a:rPr>
                                <m:t>𝑓</m:t>
                              </m:r>
                              <m:d>
                                <m:dPr>
                                  <m:ctrlPr>
                                    <a:rPr lang="el-GR" i="1">
                                      <a:latin typeface="Cambria Math" panose="02040503050406030204" pitchFamily="18" charset="0"/>
                                    </a:rPr>
                                  </m:ctrlPr>
                                </m:dPr>
                                <m:e>
                                  <m:sSup>
                                    <m:sSupPr>
                                      <m:ctrlPr>
                                        <a:rPr lang="el-GR" i="1" smtClean="0">
                                          <a:latin typeface="Cambria Math" panose="02040503050406030204" pitchFamily="18" charset="0"/>
                                        </a:rPr>
                                      </m:ctrlPr>
                                    </m:sSupPr>
                                    <m:e>
                                      <m:r>
                                        <a:rPr lang="fr-CA" b="0" i="1" smtClean="0">
                                          <a:latin typeface="Cambria Math" panose="02040503050406030204" pitchFamily="18" charset="0"/>
                                        </a:rPr>
                                        <m:t>𝑥</m:t>
                                      </m:r>
                                    </m:e>
                                    <m:sup>
                                      <m:r>
                                        <a:rPr lang="fr-CA" b="0" i="1" smtClean="0">
                                          <a:latin typeface="Cambria Math" panose="02040503050406030204" pitchFamily="18" charset="0"/>
                                        </a:rPr>
                                        <m:t>+</m:t>
                                      </m:r>
                                    </m:sup>
                                  </m:sSup>
                                </m:e>
                              </m:d>
                            </m:e>
                            <m:e>
                              <m:r>
                                <a:rPr lang="en-CA" i="1">
                                  <a:latin typeface="Cambria Math" panose="02040503050406030204" pitchFamily="18" charset="0"/>
                                </a:rPr>
                                <m:t>𝑄</m:t>
                              </m:r>
                            </m:e>
                          </m:d>
                          <m:r>
                            <a:rPr lang="en-CA" i="1">
                              <a:latin typeface="Cambria Math" panose="02040503050406030204" pitchFamily="18" charset="0"/>
                            </a:rPr>
                            <m:t>− </m:t>
                          </m:r>
                          <m:r>
                            <a:rPr lang="en-CA" i="1">
                              <a:latin typeface="Cambria Math" panose="02040503050406030204" pitchFamily="18" charset="0"/>
                            </a:rPr>
                            <m:t>𝑛</m:t>
                          </m:r>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𝑑𝑖𝑠𝑡</m:t>
                              </m:r>
                            </m:sub>
                          </m:sSub>
                          <m:d>
                            <m:dPr>
                              <m:ctrlPr>
                                <a:rPr lang="fr-CA" b="0" i="1" smtClean="0">
                                  <a:latin typeface="Cambria Math" panose="02040503050406030204" pitchFamily="18" charset="0"/>
                                </a:rPr>
                              </m:ctrlPr>
                            </m:dPr>
                            <m:e>
                              <m:r>
                                <a:rPr lang="en-CA" i="1">
                                  <a:latin typeface="Cambria Math" panose="02040503050406030204" pitchFamily="18" charset="0"/>
                                </a:rPr>
                                <m:t>𝑓</m:t>
                              </m:r>
                              <m:d>
                                <m:dPr>
                                  <m:ctrlPr>
                                    <a:rPr lang="el-GR" i="1">
                                      <a:latin typeface="Cambria Math" panose="02040503050406030204" pitchFamily="18" charset="0"/>
                                    </a:rPr>
                                  </m:ctrlPr>
                                </m:dPr>
                                <m:e>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b="0" i="1" smtClean="0">
                                          <a:latin typeface="Cambria Math" panose="02040503050406030204" pitchFamily="18" charset="0"/>
                                        </a:rPr>
                                        <m:t>−</m:t>
                                      </m:r>
                                    </m:sup>
                                  </m:sSup>
                                </m:e>
                              </m:d>
                            </m:e>
                            <m:e>
                              <m:r>
                                <a:rPr lang="en-CA" i="1">
                                  <a:latin typeface="Cambria Math" panose="02040503050406030204" pitchFamily="18" charset="0"/>
                                </a:rPr>
                                <m:t>𝑄</m:t>
                              </m:r>
                            </m:e>
                          </m:d>
                        </m:e>
                      </m:d>
                    </m:oMath>
                  </m:oMathPara>
                </a14:m>
                <a:endParaRPr lang="fr-CA"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939D92FA-9CAD-4E77-BD34-A8F6B2E67ADE}"/>
                  </a:ext>
                </a:extLst>
              </p:cNvPr>
              <p:cNvSpPr>
                <a:spLocks noGrp="1" noRot="1" noChangeAspect="1" noMove="1" noResize="1" noEditPoints="1" noAdjustHandles="1" noChangeArrowheads="1" noChangeShapeType="1" noTextEdit="1"/>
              </p:cNvSpPr>
              <p:nvPr>
                <p:ph idx="1"/>
              </p:nvPr>
            </p:nvSpPr>
            <p:spPr>
              <a:xfrm>
                <a:off x="838200" y="1825625"/>
                <a:ext cx="10136868" cy="4351338"/>
              </a:xfrm>
              <a:blipFill>
                <a:blip r:embed="rId3"/>
                <a:stretch>
                  <a:fillRect l="-1083" t="-2381"/>
                </a:stretch>
              </a:blipFill>
            </p:spPr>
            <p:txBody>
              <a:bodyPr/>
              <a:lstStyle/>
              <a:p>
                <a:r>
                  <a:rPr lang="en-CA">
                    <a:noFill/>
                  </a:rPr>
                  <a:t> </a:t>
                </a:r>
              </a:p>
            </p:txBody>
          </p:sp>
        </mc:Fallback>
      </mc:AlternateContent>
      <p:grpSp>
        <p:nvGrpSpPr>
          <p:cNvPr id="74" name="Group 73">
            <a:extLst>
              <a:ext uri="{FF2B5EF4-FFF2-40B4-BE49-F238E27FC236}">
                <a16:creationId xmlns:a16="http://schemas.microsoft.com/office/drawing/2014/main" id="{B084516B-9B98-43A2-80AE-CAF807A5D184}"/>
              </a:ext>
            </a:extLst>
          </p:cNvPr>
          <p:cNvGrpSpPr/>
          <p:nvPr/>
        </p:nvGrpSpPr>
        <p:grpSpPr>
          <a:xfrm>
            <a:off x="9663815" y="496896"/>
            <a:ext cx="2430733" cy="1602789"/>
            <a:chOff x="9663815" y="496896"/>
            <a:chExt cx="2430733" cy="1602789"/>
          </a:xfrm>
        </p:grpSpPr>
        <p:grpSp>
          <p:nvGrpSpPr>
            <p:cNvPr id="52" name="Group 51">
              <a:extLst>
                <a:ext uri="{FF2B5EF4-FFF2-40B4-BE49-F238E27FC236}">
                  <a16:creationId xmlns:a16="http://schemas.microsoft.com/office/drawing/2014/main" id="{9C93B695-15AA-4E0F-BDE2-4ABEBE9715E7}"/>
                </a:ext>
              </a:extLst>
            </p:cNvPr>
            <p:cNvGrpSpPr/>
            <p:nvPr/>
          </p:nvGrpSpPr>
          <p:grpSpPr>
            <a:xfrm>
              <a:off x="10563702" y="1297100"/>
              <a:ext cx="1095526" cy="802585"/>
              <a:chOff x="10557674" y="1097391"/>
              <a:chExt cx="1095526" cy="802585"/>
            </a:xfrm>
          </p:grpSpPr>
          <p:sp>
            <p:nvSpPr>
              <p:cNvPr id="9" name="Oval 8">
                <a:extLst>
                  <a:ext uri="{FF2B5EF4-FFF2-40B4-BE49-F238E27FC236}">
                    <a16:creationId xmlns:a16="http://schemas.microsoft.com/office/drawing/2014/main" id="{CC1831AA-D3F8-4E97-A7E3-1D89098FD7EF}"/>
                  </a:ext>
                </a:extLst>
              </p:cNvPr>
              <p:cNvSpPr/>
              <p:nvPr/>
            </p:nvSpPr>
            <p:spPr>
              <a:xfrm>
                <a:off x="11409921" y="1554257"/>
                <a:ext cx="243279" cy="2237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8ED828-FE16-432C-84B3-D296B877EB38}"/>
                      </a:ext>
                    </a:extLst>
                  </p:cNvPr>
                  <p:cNvSpPr txBox="1"/>
                  <p:nvPr/>
                </p:nvSpPr>
                <p:spPr>
                  <a:xfrm>
                    <a:off x="10557674" y="1506983"/>
                    <a:ext cx="97388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i="1">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0" name="TextBox 9">
                    <a:extLst>
                      <a:ext uri="{FF2B5EF4-FFF2-40B4-BE49-F238E27FC236}">
                        <a16:creationId xmlns:a16="http://schemas.microsoft.com/office/drawing/2014/main" id="{038ED828-FE16-432C-84B3-D296B877EB38}"/>
                      </a:ext>
                    </a:extLst>
                  </p:cNvPr>
                  <p:cNvSpPr txBox="1">
                    <a:spLocks noRot="1" noChangeAspect="1" noMove="1" noResize="1" noEditPoints="1" noAdjustHandles="1" noChangeArrowheads="1" noChangeShapeType="1" noTextEdit="1"/>
                  </p:cNvSpPr>
                  <p:nvPr/>
                </p:nvSpPr>
                <p:spPr>
                  <a:xfrm>
                    <a:off x="10557674" y="1506983"/>
                    <a:ext cx="973886" cy="392993"/>
                  </a:xfrm>
                  <a:prstGeom prst="rect">
                    <a:avLst/>
                  </a:prstGeom>
                  <a:blipFill>
                    <a:blip r:embed="rId4"/>
                    <a:stretch>
                      <a:fillRect b="-18750"/>
                    </a:stretch>
                  </a:blipFill>
                </p:spPr>
                <p:txBody>
                  <a:bodyPr/>
                  <a:lstStyle/>
                  <a:p>
                    <a:r>
                      <a:rPr lang="en-CA">
                        <a:noFill/>
                      </a:rPr>
                      <a:t> </a:t>
                    </a:r>
                  </a:p>
                </p:txBody>
              </p:sp>
            </mc:Fallback>
          </mc:AlternateContent>
          <p:cxnSp>
            <p:nvCxnSpPr>
              <p:cNvPr id="13" name="Straight Connector 12">
                <a:extLst>
                  <a:ext uri="{FF2B5EF4-FFF2-40B4-BE49-F238E27FC236}">
                    <a16:creationId xmlns:a16="http://schemas.microsoft.com/office/drawing/2014/main" id="{A53C54D4-9286-47B7-8292-F2B418F69AF6}"/>
                  </a:ext>
                </a:extLst>
              </p:cNvPr>
              <p:cNvCxnSpPr>
                <a:cxnSpLocks/>
                <a:endCxn id="15" idx="0"/>
              </p:cNvCxnSpPr>
              <p:nvPr/>
            </p:nvCxnSpPr>
            <p:spPr>
              <a:xfrm flipH="1" flipV="1">
                <a:off x="11442080" y="1097391"/>
                <a:ext cx="97637" cy="612980"/>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77FFEA-5FF1-44F7-9D84-2685A5735EFB}"/>
                </a:ext>
              </a:extLst>
            </p:cNvPr>
            <p:cNvGrpSpPr/>
            <p:nvPr/>
          </p:nvGrpSpPr>
          <p:grpSpPr>
            <a:xfrm>
              <a:off x="10975068" y="496896"/>
              <a:ext cx="1119480" cy="1023951"/>
              <a:chOff x="9615575" y="465222"/>
              <a:chExt cx="1119480" cy="1023951"/>
            </a:xfrm>
          </p:grpSpPr>
          <p:sp>
            <p:nvSpPr>
              <p:cNvPr id="6" name="Oval 5">
                <a:extLst>
                  <a:ext uri="{FF2B5EF4-FFF2-40B4-BE49-F238E27FC236}">
                    <a16:creationId xmlns:a16="http://schemas.microsoft.com/office/drawing/2014/main" id="{2B88DD4D-6240-43E7-8ACF-9CF68857CC31}"/>
                  </a:ext>
                </a:extLst>
              </p:cNvPr>
              <p:cNvSpPr/>
              <p:nvPr/>
            </p:nvSpPr>
            <p:spPr>
              <a:xfrm>
                <a:off x="9754453" y="102567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DFCBFBF2-B2B0-4703-BF7F-D59FD458EBCF}"/>
                  </a:ext>
                </a:extLst>
              </p:cNvPr>
              <p:cNvSpPr/>
              <p:nvPr/>
            </p:nvSpPr>
            <p:spPr>
              <a:xfrm>
                <a:off x="10088614" y="465222"/>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4AB332-CEC6-4837-9A7D-60F96E0327CB}"/>
                      </a:ext>
                    </a:extLst>
                  </p:cNvPr>
                  <p:cNvSpPr txBox="1"/>
                  <p:nvPr/>
                </p:nvSpPr>
                <p:spPr>
                  <a:xfrm>
                    <a:off x="10279400" y="509674"/>
                    <a:ext cx="455655"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i="1" dirty="0" smtClean="0">
                              <a:latin typeface="Cambria Math" panose="02040503050406030204" pitchFamily="18" charset="0"/>
                            </a:rPr>
                            <m:t>𝑄</m:t>
                          </m:r>
                          <m:r>
                            <a:rPr lang="en-CA" sz="2400" i="1" dirty="0" smtClean="0">
                              <a:latin typeface="Cambria Math" panose="02040503050406030204" pitchFamily="18" charset="0"/>
                            </a:rPr>
                            <m:t> </m:t>
                          </m:r>
                        </m:oMath>
                      </m:oMathPara>
                    </a14:m>
                    <a:endParaRPr lang="en-CA" baseline="30000" dirty="0"/>
                  </a:p>
                </p:txBody>
              </p:sp>
            </mc:Choice>
            <mc:Fallback xmlns="">
              <p:sp>
                <p:nvSpPr>
                  <p:cNvPr id="12" name="TextBox 11">
                    <a:extLst>
                      <a:ext uri="{FF2B5EF4-FFF2-40B4-BE49-F238E27FC236}">
                        <a16:creationId xmlns:a16="http://schemas.microsoft.com/office/drawing/2014/main" id="{DF4AB332-CEC6-4837-9A7D-60F96E0327CB}"/>
                      </a:ext>
                    </a:extLst>
                  </p:cNvPr>
                  <p:cNvSpPr txBox="1">
                    <a:spLocks noRot="1" noChangeAspect="1" noMove="1" noResize="1" noEditPoints="1" noAdjustHandles="1" noChangeArrowheads="1" noChangeShapeType="1" noTextEdit="1"/>
                  </p:cNvSpPr>
                  <p:nvPr/>
                </p:nvSpPr>
                <p:spPr>
                  <a:xfrm>
                    <a:off x="10279400" y="509674"/>
                    <a:ext cx="455655" cy="453137"/>
                  </a:xfrm>
                  <a:prstGeom prst="rect">
                    <a:avLst/>
                  </a:prstGeom>
                  <a:blipFill>
                    <a:blip r:embed="rId5"/>
                    <a:stretch>
                      <a:fillRect l="-9333" b="-16216"/>
                    </a:stretch>
                  </a:blipFill>
                </p:spPr>
                <p:txBody>
                  <a:bodyPr/>
                  <a:lstStyle/>
                  <a:p>
                    <a:r>
                      <a:rPr lang="en-CA">
                        <a:noFill/>
                      </a:rPr>
                      <a:t> </a:t>
                    </a:r>
                  </a:p>
                </p:txBody>
              </p:sp>
            </mc:Fallback>
          </mc:AlternateContent>
          <p:sp>
            <p:nvSpPr>
              <p:cNvPr id="15" name="Oval 14">
                <a:extLst>
                  <a:ext uri="{FF2B5EF4-FFF2-40B4-BE49-F238E27FC236}">
                    <a16:creationId xmlns:a16="http://schemas.microsoft.com/office/drawing/2014/main" id="{BB4057D2-5A8D-4652-95FC-22DFDC7EE9DD}"/>
                  </a:ext>
                </a:extLst>
              </p:cNvPr>
              <p:cNvSpPr/>
              <p:nvPr/>
            </p:nvSpPr>
            <p:spPr>
              <a:xfrm>
                <a:off x="9966975" y="1265426"/>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Oval 15">
                <a:extLst>
                  <a:ext uri="{FF2B5EF4-FFF2-40B4-BE49-F238E27FC236}">
                    <a16:creationId xmlns:a16="http://schemas.microsoft.com/office/drawing/2014/main" id="{AE58ABF1-91BB-4255-9B61-B64293D9AACA}"/>
                  </a:ext>
                </a:extLst>
              </p:cNvPr>
              <p:cNvSpPr/>
              <p:nvPr/>
            </p:nvSpPr>
            <p:spPr>
              <a:xfrm>
                <a:off x="10056456" y="81021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Oval 4">
                <a:extLst>
                  <a:ext uri="{FF2B5EF4-FFF2-40B4-BE49-F238E27FC236}">
                    <a16:creationId xmlns:a16="http://schemas.microsoft.com/office/drawing/2014/main" id="{41A33B1A-B68D-4028-8713-194EB7021517}"/>
                  </a:ext>
                </a:extLst>
              </p:cNvPr>
              <p:cNvSpPr/>
              <p:nvPr/>
            </p:nvSpPr>
            <p:spPr>
              <a:xfrm>
                <a:off x="9615575" y="658657"/>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2" name="Group 61">
              <a:extLst>
                <a:ext uri="{FF2B5EF4-FFF2-40B4-BE49-F238E27FC236}">
                  <a16:creationId xmlns:a16="http://schemas.microsoft.com/office/drawing/2014/main" id="{218894FD-EE2F-4D68-B368-63F17C7A411F}"/>
                </a:ext>
              </a:extLst>
            </p:cNvPr>
            <p:cNvGrpSpPr/>
            <p:nvPr/>
          </p:nvGrpSpPr>
          <p:grpSpPr>
            <a:xfrm>
              <a:off x="9663815" y="507647"/>
              <a:ext cx="1311253" cy="605953"/>
              <a:chOff x="9663815" y="507647"/>
              <a:chExt cx="1311253" cy="605953"/>
            </a:xfrm>
          </p:grpSpPr>
          <p:cxnSp>
            <p:nvCxnSpPr>
              <p:cNvPr id="14" name="Straight Connector 13">
                <a:extLst>
                  <a:ext uri="{FF2B5EF4-FFF2-40B4-BE49-F238E27FC236}">
                    <a16:creationId xmlns:a16="http://schemas.microsoft.com/office/drawing/2014/main" id="{B186D1E6-E746-44C5-8D56-BB32AB4CE7DA}"/>
                  </a:ext>
                </a:extLst>
              </p:cNvPr>
              <p:cNvCxnSpPr>
                <a:cxnSpLocks/>
                <a:endCxn id="5" idx="2"/>
              </p:cNvCxnSpPr>
              <p:nvPr/>
            </p:nvCxnSpPr>
            <p:spPr>
              <a:xfrm>
                <a:off x="10327640" y="635525"/>
                <a:ext cx="647428" cy="16668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3EBEF1E-E36C-48E3-95C4-27315F807E6C}"/>
                  </a:ext>
                </a:extLst>
              </p:cNvPr>
              <p:cNvSpPr/>
              <p:nvPr/>
            </p:nvSpPr>
            <p:spPr>
              <a:xfrm>
                <a:off x="10098581" y="507647"/>
                <a:ext cx="243279" cy="2237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E8CA8E1-AA2C-4174-AE92-198C69056D7A}"/>
                      </a:ext>
                    </a:extLst>
                  </p:cNvPr>
                  <p:cNvSpPr txBox="1"/>
                  <p:nvPr/>
                </p:nvSpPr>
                <p:spPr>
                  <a:xfrm>
                    <a:off x="9663815" y="720607"/>
                    <a:ext cx="99464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b="0" i="1" smtClean="0">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7" name="TextBox 16">
                    <a:extLst>
                      <a:ext uri="{FF2B5EF4-FFF2-40B4-BE49-F238E27FC236}">
                        <a16:creationId xmlns:a16="http://schemas.microsoft.com/office/drawing/2014/main" id="{DE8CA8E1-AA2C-4174-AE92-198C69056D7A}"/>
                      </a:ext>
                    </a:extLst>
                  </p:cNvPr>
                  <p:cNvSpPr txBox="1">
                    <a:spLocks noRot="1" noChangeAspect="1" noMove="1" noResize="1" noEditPoints="1" noAdjustHandles="1" noChangeArrowheads="1" noChangeShapeType="1" noTextEdit="1"/>
                  </p:cNvSpPr>
                  <p:nvPr/>
                </p:nvSpPr>
                <p:spPr>
                  <a:xfrm>
                    <a:off x="9663815" y="720607"/>
                    <a:ext cx="994649" cy="392993"/>
                  </a:xfrm>
                  <a:prstGeom prst="rect">
                    <a:avLst/>
                  </a:prstGeom>
                  <a:blipFill>
                    <a:blip r:embed="rId6"/>
                    <a:stretch>
                      <a:fillRect b="-18462"/>
                    </a:stretch>
                  </a:blipFill>
                </p:spPr>
                <p:txBody>
                  <a:bodyPr/>
                  <a:lstStyle/>
                  <a:p>
                    <a:r>
                      <a:rPr lang="en-CA">
                        <a:noFill/>
                      </a:rPr>
                      <a:t> </a:t>
                    </a:r>
                  </a:p>
                </p:txBody>
              </p:sp>
            </mc:Fallback>
          </mc:AlternateContent>
        </p:grpSp>
      </p:grpSp>
      <p:cxnSp>
        <p:nvCxnSpPr>
          <p:cNvPr id="26" name="Straight Connector 25">
            <a:extLst>
              <a:ext uri="{FF2B5EF4-FFF2-40B4-BE49-F238E27FC236}">
                <a16:creationId xmlns:a16="http://schemas.microsoft.com/office/drawing/2014/main" id="{B43B4516-ECF7-4257-8CEF-C97869E4B993}"/>
              </a:ext>
            </a:extLst>
          </p:cNvPr>
          <p:cNvCxnSpPr>
            <a:cxnSpLocks/>
          </p:cNvCxnSpPr>
          <p:nvPr/>
        </p:nvCxnSpPr>
        <p:spPr>
          <a:xfrm>
            <a:off x="927100" y="1358900"/>
            <a:ext cx="37885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78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9D92FA-9CAD-4E77-BD34-A8F6B2E67ADE}"/>
                  </a:ext>
                </a:extLst>
              </p:cNvPr>
              <p:cNvSpPr>
                <a:spLocks noGrp="1"/>
              </p:cNvSpPr>
              <p:nvPr>
                <p:ph idx="1"/>
              </p:nvPr>
            </p:nvSpPr>
            <p:spPr>
              <a:xfrm>
                <a:off x="838200" y="1825625"/>
                <a:ext cx="10136868" cy="4351338"/>
              </a:xfrm>
            </p:spPr>
            <p:txBody>
              <a:bodyPr>
                <a:normAutofit/>
              </a:bodyPr>
              <a:lstStyle/>
              <a:p>
                <a:r>
                  <a:rPr lang="fr-CA" dirty="0"/>
                  <a:t>Goal is to learn a representation function </a:t>
                </a:r>
                <a:r>
                  <a:rPr lang="fr-CA" i="1" dirty="0"/>
                  <a:t>f </a:t>
                </a:r>
                <a:r>
                  <a:rPr lang="fr-CA" dirty="0"/>
                  <a:t>satisfying</a:t>
                </a:r>
              </a:p>
              <a:p>
                <a:pPr marL="0" indent="0" algn="ctr">
                  <a:buNone/>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𝑛𝑛</m:t>
                      </m:r>
                      <m:r>
                        <a:rPr lang="en-CA" i="1" dirty="0" smtClean="0">
                          <a:latin typeface="Cambria Math" panose="02040503050406030204" pitchFamily="18" charset="0"/>
                        </a:rPr>
                        <m:t>_</m:t>
                      </m:r>
                      <m:r>
                        <a:rPr lang="en-CA" i="1" dirty="0"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i="1">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 &lt; </m:t>
                      </m:r>
                      <m:r>
                        <a:rPr lang="en-CA" i="1" dirty="0" err="1" smtClean="0">
                          <a:latin typeface="Cambria Math" panose="02040503050406030204" pitchFamily="18" charset="0"/>
                        </a:rPr>
                        <m:t>𝑛𝑛</m:t>
                      </m:r>
                      <m:r>
                        <a:rPr lang="en-CA" i="1" dirty="0" err="1" smtClean="0">
                          <a:latin typeface="Cambria Math" panose="02040503050406030204" pitchFamily="18" charset="0"/>
                        </a:rPr>
                        <m:t>_</m:t>
                      </m:r>
                      <m:r>
                        <a:rPr lang="en-CA" i="1" dirty="0" err="1" smtClean="0">
                          <a:latin typeface="Cambria Math" panose="02040503050406030204" pitchFamily="18" charset="0"/>
                        </a:rPr>
                        <m:t>𝑑𝑖𝑠𝑡</m:t>
                      </m:r>
                      <m:r>
                        <a:rPr lang="en-CA" i="1" dirty="0" smtClean="0">
                          <a:latin typeface="Cambria Math" panose="02040503050406030204" pitchFamily="18" charset="0"/>
                        </a:rPr>
                        <m:t>  ( </m:t>
                      </m:r>
                      <m:r>
                        <a:rPr lang="en-CA" i="1" dirty="0" smtClean="0">
                          <a:latin typeface="Cambria Math" panose="02040503050406030204" pitchFamily="18" charset="0"/>
                        </a:rPr>
                        <m:t>𝑓</m:t>
                      </m:r>
                      <m:r>
                        <a:rPr lang="el-GR" i="1" dirty="0" smtClean="0">
                          <a:latin typeface="Cambria Math" panose="02040503050406030204" pitchFamily="18" charset="0"/>
                        </a:rPr>
                        <m:t>(</m:t>
                      </m:r>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b="0" i="1" smtClean="0">
                              <a:latin typeface="Cambria Math" panose="02040503050406030204" pitchFamily="18" charset="0"/>
                            </a:rPr>
                            <m:t>−</m:t>
                          </m:r>
                        </m:sup>
                      </m:sSup>
                      <m:r>
                        <a:rPr lang="en-CA" i="1" dirty="0" smtClean="0">
                          <a:latin typeface="Cambria Math" panose="02040503050406030204" pitchFamily="18" charset="0"/>
                        </a:rPr>
                        <m:t>)|</m:t>
                      </m:r>
                      <m:r>
                        <a:rPr lang="en-CA" i="1" dirty="0" smtClean="0">
                          <a:latin typeface="Cambria Math" panose="02040503050406030204" pitchFamily="18" charset="0"/>
                        </a:rPr>
                        <m:t>𝑄</m:t>
                      </m:r>
                      <m:r>
                        <a:rPr lang="en-CA" i="1" dirty="0" smtClean="0">
                          <a:latin typeface="Cambria Math" panose="02040503050406030204" pitchFamily="18" charset="0"/>
                        </a:rPr>
                        <m:t>)</m:t>
                      </m:r>
                    </m:oMath>
                  </m:oMathPara>
                </a14:m>
                <a:endParaRPr lang="en-CA" i="1" dirty="0"/>
              </a:p>
              <a:p>
                <a:pPr marL="0" indent="0" algn="ctr">
                  <a:buNone/>
                </a:pPr>
                <a:endParaRPr lang="en-CA" i="1" dirty="0"/>
              </a:p>
              <a:p>
                <a:r>
                  <a:rPr lang="en-CA" dirty="0"/>
                  <a:t>Loss function (for each triplet, for some parameter set </a:t>
                </a:r>
                <a14:m>
                  <m:oMath xmlns:m="http://schemas.openxmlformats.org/officeDocument/2006/math">
                    <m:r>
                      <m:rPr>
                        <m:sty m:val="p"/>
                      </m:rPr>
                      <a:rPr lang="en-CA" b="0" i="0" smtClean="0">
                        <a:latin typeface="Cambria Math" panose="02040503050406030204" pitchFamily="18" charset="0"/>
                      </a:rPr>
                      <m:t>Θ</m:t>
                    </m:r>
                  </m:oMath>
                </a14:m>
                <a:r>
                  <a:rPr lang="en-CA" dirty="0"/>
                  <a:t>):</a:t>
                </a:r>
              </a:p>
              <a:p>
                <a:pPr marL="457200" lvl="1"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𝐽</m:t>
                      </m:r>
                      <m:d>
                        <m:dPr>
                          <m:ctrlPr>
                            <a:rPr lang="fr-CA" b="0" i="1" smtClean="0">
                              <a:latin typeface="Cambria Math" panose="02040503050406030204" pitchFamily="18" charset="0"/>
                            </a:rPr>
                          </m:ctrlPr>
                        </m:dPr>
                        <m:e>
                          <m:r>
                            <m:rPr>
                              <m:sty m:val="p"/>
                            </m:rPr>
                            <a:rPr lang="en-CA">
                              <a:latin typeface="Cambria Math" panose="02040503050406030204" pitchFamily="18" charset="0"/>
                            </a:rPr>
                            <m:t>Θ</m:t>
                          </m:r>
                          <m:r>
                            <a:rPr lang="en-CA" b="0" i="1" smtClean="0">
                              <a:latin typeface="Cambria Math" panose="02040503050406030204" pitchFamily="18" charset="0"/>
                            </a:rPr>
                            <m:t>, </m:t>
                          </m:r>
                          <m:r>
                            <a:rPr lang="fr-CA" b="0" i="1" smtClean="0">
                              <a:latin typeface="Cambria Math" panose="02040503050406030204" pitchFamily="18" charset="0"/>
                            </a:rPr>
                            <m:t>𝑇</m:t>
                          </m:r>
                        </m:e>
                      </m:d>
                      <m:r>
                        <a:rPr lang="fr-CA" b="0" i="1" smtClean="0">
                          <a:latin typeface="Cambria Math" panose="02040503050406030204" pitchFamily="18" charset="0"/>
                        </a:rPr>
                        <m:t>= </m:t>
                      </m:r>
                      <m:r>
                        <a:rPr lang="en-CA" i="1">
                          <a:latin typeface="Cambria Math" panose="02040503050406030204" pitchFamily="18" charset="0"/>
                        </a:rPr>
                        <m:t>𝑚𝑎𝑥</m:t>
                      </m:r>
                      <m:r>
                        <a:rPr lang="en-CA" i="1">
                          <a:latin typeface="Cambria Math" panose="02040503050406030204" pitchFamily="18" charset="0"/>
                        </a:rPr>
                        <m:t> </m:t>
                      </m:r>
                      <m:d>
                        <m:dPr>
                          <m:begChr m:val="{"/>
                          <m:endChr m:val="}"/>
                          <m:ctrlPr>
                            <a:rPr lang="en-CA" i="1">
                              <a:latin typeface="Cambria Math" panose="02040503050406030204" pitchFamily="18" charset="0"/>
                            </a:rPr>
                          </m:ctrlPr>
                        </m:dPr>
                        <m:e>
                          <m:r>
                            <a:rPr lang="en-CA" i="1">
                              <a:latin typeface="Cambria Math" panose="02040503050406030204" pitchFamily="18" charset="0"/>
                            </a:rPr>
                            <m:t>0, </m:t>
                          </m:r>
                          <m:r>
                            <a:rPr lang="en-CA" i="1">
                              <a:latin typeface="Cambria Math" panose="02040503050406030204" pitchFamily="18" charset="0"/>
                            </a:rPr>
                            <m:t>𝑐</m:t>
                          </m:r>
                          <m:r>
                            <a:rPr lang="en-CA" i="1">
                              <a:latin typeface="Cambria Math" panose="02040503050406030204" pitchFamily="18" charset="0"/>
                            </a:rPr>
                            <m:t> + </m:t>
                          </m:r>
                          <m:r>
                            <a:rPr lang="en-CA" i="1">
                              <a:latin typeface="Cambria Math" panose="02040503050406030204" pitchFamily="18" charset="0"/>
                            </a:rPr>
                            <m:t>𝑛</m:t>
                          </m:r>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𝑑𝑖𝑠𝑡</m:t>
                              </m:r>
                            </m:sub>
                          </m:sSub>
                          <m:d>
                            <m:dPr>
                              <m:ctrlPr>
                                <a:rPr lang="fr-CA" b="0" i="1" smtClean="0">
                                  <a:latin typeface="Cambria Math" panose="02040503050406030204" pitchFamily="18" charset="0"/>
                                </a:rPr>
                              </m:ctrlPr>
                            </m:dPr>
                            <m:e>
                              <m:r>
                                <a:rPr lang="en-CA" i="1">
                                  <a:latin typeface="Cambria Math" panose="02040503050406030204" pitchFamily="18" charset="0"/>
                                </a:rPr>
                                <m:t>𝑓</m:t>
                              </m:r>
                              <m:d>
                                <m:dPr>
                                  <m:ctrlPr>
                                    <a:rPr lang="el-GR" i="1">
                                      <a:latin typeface="Cambria Math" panose="02040503050406030204" pitchFamily="18" charset="0"/>
                                    </a:rPr>
                                  </m:ctrlPr>
                                </m:dPr>
                                <m:e>
                                  <m:sSup>
                                    <m:sSupPr>
                                      <m:ctrlPr>
                                        <a:rPr lang="el-GR" i="1" smtClean="0">
                                          <a:latin typeface="Cambria Math" panose="02040503050406030204" pitchFamily="18" charset="0"/>
                                        </a:rPr>
                                      </m:ctrlPr>
                                    </m:sSupPr>
                                    <m:e>
                                      <m:r>
                                        <a:rPr lang="fr-CA" b="0" i="1" smtClean="0">
                                          <a:latin typeface="Cambria Math" panose="02040503050406030204" pitchFamily="18" charset="0"/>
                                        </a:rPr>
                                        <m:t>𝑥</m:t>
                                      </m:r>
                                    </m:e>
                                    <m:sup>
                                      <m:r>
                                        <a:rPr lang="fr-CA" b="0" i="1" smtClean="0">
                                          <a:latin typeface="Cambria Math" panose="02040503050406030204" pitchFamily="18" charset="0"/>
                                        </a:rPr>
                                        <m:t>+</m:t>
                                      </m:r>
                                    </m:sup>
                                  </m:sSup>
                                </m:e>
                              </m:d>
                            </m:e>
                            <m:e>
                              <m:r>
                                <a:rPr lang="en-CA" i="1">
                                  <a:latin typeface="Cambria Math" panose="02040503050406030204" pitchFamily="18" charset="0"/>
                                </a:rPr>
                                <m:t>𝑄</m:t>
                              </m:r>
                            </m:e>
                          </m:d>
                          <m:r>
                            <a:rPr lang="en-CA" i="1">
                              <a:latin typeface="Cambria Math" panose="02040503050406030204" pitchFamily="18" charset="0"/>
                            </a:rPr>
                            <m:t>− </m:t>
                          </m:r>
                          <m:r>
                            <a:rPr lang="en-CA" i="1">
                              <a:latin typeface="Cambria Math" panose="02040503050406030204" pitchFamily="18" charset="0"/>
                            </a:rPr>
                            <m:t>𝑛</m:t>
                          </m:r>
                          <m:sSub>
                            <m:sSubPr>
                              <m:ctrlPr>
                                <a:rPr lang="en-CA" i="1">
                                  <a:latin typeface="Cambria Math" panose="02040503050406030204" pitchFamily="18" charset="0"/>
                                </a:rPr>
                              </m:ctrlPr>
                            </m:sSubPr>
                            <m:e>
                              <m:r>
                                <a:rPr lang="en-CA" i="1">
                                  <a:latin typeface="Cambria Math" panose="02040503050406030204" pitchFamily="18" charset="0"/>
                                </a:rPr>
                                <m:t>𝑛</m:t>
                              </m:r>
                            </m:e>
                            <m:sub>
                              <m:r>
                                <a:rPr lang="en-CA" i="1">
                                  <a:latin typeface="Cambria Math" panose="02040503050406030204" pitchFamily="18" charset="0"/>
                                </a:rPr>
                                <m:t>𝑑𝑖𝑠𝑡</m:t>
                              </m:r>
                            </m:sub>
                          </m:sSub>
                          <m:d>
                            <m:dPr>
                              <m:ctrlPr>
                                <a:rPr lang="fr-CA" b="0" i="1" smtClean="0">
                                  <a:latin typeface="Cambria Math" panose="02040503050406030204" pitchFamily="18" charset="0"/>
                                </a:rPr>
                              </m:ctrlPr>
                            </m:dPr>
                            <m:e>
                              <m:r>
                                <a:rPr lang="en-CA" i="1">
                                  <a:latin typeface="Cambria Math" panose="02040503050406030204" pitchFamily="18" charset="0"/>
                                </a:rPr>
                                <m:t>𝑓</m:t>
                              </m:r>
                              <m:d>
                                <m:dPr>
                                  <m:ctrlPr>
                                    <a:rPr lang="el-GR" i="1">
                                      <a:latin typeface="Cambria Math" panose="02040503050406030204" pitchFamily="18" charset="0"/>
                                    </a:rPr>
                                  </m:ctrlPr>
                                </m:dPr>
                                <m:e>
                                  <m:sSup>
                                    <m:sSupPr>
                                      <m:ctrlPr>
                                        <a:rPr lang="el-GR" i="1">
                                          <a:latin typeface="Cambria Math" panose="02040503050406030204" pitchFamily="18" charset="0"/>
                                        </a:rPr>
                                      </m:ctrlPr>
                                    </m:sSupPr>
                                    <m:e>
                                      <m:r>
                                        <a:rPr lang="fr-CA" i="1">
                                          <a:latin typeface="Cambria Math" panose="02040503050406030204" pitchFamily="18" charset="0"/>
                                        </a:rPr>
                                        <m:t>𝑥</m:t>
                                      </m:r>
                                    </m:e>
                                    <m:sup>
                                      <m:r>
                                        <a:rPr lang="fr-CA" b="0" i="1" smtClean="0">
                                          <a:latin typeface="Cambria Math" panose="02040503050406030204" pitchFamily="18" charset="0"/>
                                        </a:rPr>
                                        <m:t>−</m:t>
                                      </m:r>
                                    </m:sup>
                                  </m:sSup>
                                </m:e>
                              </m:d>
                            </m:e>
                            <m:e>
                              <m:r>
                                <a:rPr lang="en-CA" i="1">
                                  <a:latin typeface="Cambria Math" panose="02040503050406030204" pitchFamily="18" charset="0"/>
                                </a:rPr>
                                <m:t>𝑄</m:t>
                              </m:r>
                            </m:e>
                          </m:d>
                        </m:e>
                      </m:d>
                    </m:oMath>
                  </m:oMathPara>
                </a14:m>
                <a:endParaRPr lang="fr-CA" dirty="0"/>
              </a:p>
              <a:p>
                <a:endParaRPr lang="en-CA" dirty="0"/>
              </a:p>
              <a:p>
                <a:r>
                  <a:rPr lang="en-CA" dirty="0"/>
                  <a:t>Average the loss function over all </a:t>
                </a:r>
                <a:r>
                  <a:rPr lang="en-CA" i="1" dirty="0"/>
                  <a:t>b</a:t>
                </a:r>
                <a:r>
                  <a:rPr lang="en-CA" dirty="0"/>
                  <a:t> triplets</a:t>
                </a:r>
              </a:p>
              <a:p>
                <a:pPr marL="457200" lvl="1" indent="0" algn="ctr">
                  <a:buNone/>
                </a:pPr>
                <a14:m>
                  <m:oMathPara xmlns:m="http://schemas.openxmlformats.org/officeDocument/2006/math">
                    <m:oMathParaPr>
                      <m:jc m:val="centerGroup"/>
                    </m:oMathParaPr>
                    <m:oMath xmlns:m="http://schemas.openxmlformats.org/officeDocument/2006/math">
                      <m:r>
                        <a:rPr lang="fr-CA" b="0" i="1" smtClean="0">
                          <a:latin typeface="Cambria Math" panose="02040503050406030204" pitchFamily="18" charset="0"/>
                        </a:rPr>
                        <m:t>𝐽</m:t>
                      </m:r>
                      <m:d>
                        <m:dPr>
                          <m:ctrlPr>
                            <a:rPr lang="fr-CA" b="0" i="1" smtClean="0">
                              <a:latin typeface="Cambria Math" panose="02040503050406030204" pitchFamily="18" charset="0"/>
                            </a:rPr>
                          </m:ctrlPr>
                        </m:dPr>
                        <m:e>
                          <m:r>
                            <m:rPr>
                              <m:sty m:val="p"/>
                            </m:rPr>
                            <a:rPr lang="en-CA" b="0" i="0" smtClean="0">
                              <a:latin typeface="Cambria Math" panose="02040503050406030204" pitchFamily="18" charset="0"/>
                            </a:rPr>
                            <m:t>Θ</m:t>
                          </m:r>
                        </m:e>
                      </m:d>
                      <m:r>
                        <a:rPr lang="fr-CA" b="0" i="1" smtClean="0">
                          <a:latin typeface="Cambria Math" panose="02040503050406030204" pitchFamily="18" charset="0"/>
                        </a:rPr>
                        <m:t>=</m:t>
                      </m:r>
                      <m:f>
                        <m:fPr>
                          <m:ctrlPr>
                            <a:rPr lang="fr-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𝑏</m:t>
                          </m:r>
                        </m:den>
                      </m:f>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𝑏</m:t>
                          </m:r>
                        </m:sup>
                        <m:e>
                          <m:r>
                            <a:rPr lang="en-CA" b="0" i="1" smtClean="0">
                              <a:latin typeface="Cambria Math" panose="02040503050406030204" pitchFamily="18" charset="0"/>
                            </a:rPr>
                            <m:t>𝐽</m:t>
                          </m:r>
                          <m:r>
                            <a:rPr lang="en-CA" b="0" i="1" smtClean="0">
                              <a:latin typeface="Cambria Math" panose="02040503050406030204" pitchFamily="18" charset="0"/>
                            </a:rPr>
                            <m:t>(</m:t>
                          </m:r>
                          <m:r>
                            <m:rPr>
                              <m:sty m:val="p"/>
                            </m:rPr>
                            <a:rPr lang="en-CA" b="0" i="0" smtClean="0">
                              <a:latin typeface="Cambria Math" panose="02040503050406030204" pitchFamily="18" charset="0"/>
                            </a:rPr>
                            <m:t>Θ</m:t>
                          </m:r>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𝑇</m:t>
                              </m:r>
                            </m:e>
                            <m:sub>
                              <m:r>
                                <a:rPr lang="en-CA" b="0" i="1" smtClean="0">
                                  <a:latin typeface="Cambria Math" panose="02040503050406030204" pitchFamily="18" charset="0"/>
                                </a:rPr>
                                <m:t>𝑖</m:t>
                              </m:r>
                            </m:sub>
                          </m:sSub>
                          <m:r>
                            <a:rPr lang="en-CA" b="0" i="1" smtClean="0">
                              <a:latin typeface="Cambria Math" panose="02040503050406030204" pitchFamily="18" charset="0"/>
                            </a:rPr>
                            <m:t>)</m:t>
                          </m:r>
                        </m:e>
                      </m:nary>
                    </m:oMath>
                  </m:oMathPara>
                </a14:m>
                <a:endParaRPr lang="en-CA" dirty="0"/>
              </a:p>
            </p:txBody>
          </p:sp>
        </mc:Choice>
        <mc:Fallback xmlns="">
          <p:sp>
            <p:nvSpPr>
              <p:cNvPr id="3" name="Content Placeholder 2">
                <a:extLst>
                  <a:ext uri="{FF2B5EF4-FFF2-40B4-BE49-F238E27FC236}">
                    <a16:creationId xmlns:a16="http://schemas.microsoft.com/office/drawing/2014/main" id="{939D92FA-9CAD-4E77-BD34-A8F6B2E67ADE}"/>
                  </a:ext>
                </a:extLst>
              </p:cNvPr>
              <p:cNvSpPr>
                <a:spLocks noGrp="1" noRot="1" noChangeAspect="1" noMove="1" noResize="1" noEditPoints="1" noAdjustHandles="1" noChangeArrowheads="1" noChangeShapeType="1" noTextEdit="1"/>
              </p:cNvSpPr>
              <p:nvPr>
                <p:ph idx="1"/>
              </p:nvPr>
            </p:nvSpPr>
            <p:spPr>
              <a:xfrm>
                <a:off x="838200" y="1825625"/>
                <a:ext cx="10136868" cy="4351338"/>
              </a:xfrm>
              <a:blipFill>
                <a:blip r:embed="rId3"/>
                <a:stretch>
                  <a:fillRect l="-1083" t="-2381"/>
                </a:stretch>
              </a:blipFill>
            </p:spPr>
            <p:txBody>
              <a:bodyPr/>
              <a:lstStyle/>
              <a:p>
                <a:r>
                  <a:rPr lang="en-CA">
                    <a:noFill/>
                  </a:rPr>
                  <a:t> </a:t>
                </a:r>
              </a:p>
            </p:txBody>
          </p:sp>
        </mc:Fallback>
      </mc:AlternateContent>
      <p:grpSp>
        <p:nvGrpSpPr>
          <p:cNvPr id="74" name="Group 73">
            <a:extLst>
              <a:ext uri="{FF2B5EF4-FFF2-40B4-BE49-F238E27FC236}">
                <a16:creationId xmlns:a16="http://schemas.microsoft.com/office/drawing/2014/main" id="{B084516B-9B98-43A2-80AE-CAF807A5D184}"/>
              </a:ext>
            </a:extLst>
          </p:cNvPr>
          <p:cNvGrpSpPr/>
          <p:nvPr/>
        </p:nvGrpSpPr>
        <p:grpSpPr>
          <a:xfrm>
            <a:off x="9663815" y="496896"/>
            <a:ext cx="2430733" cy="1602789"/>
            <a:chOff x="9663815" y="496896"/>
            <a:chExt cx="2430733" cy="1602789"/>
          </a:xfrm>
        </p:grpSpPr>
        <p:grpSp>
          <p:nvGrpSpPr>
            <p:cNvPr id="52" name="Group 51">
              <a:extLst>
                <a:ext uri="{FF2B5EF4-FFF2-40B4-BE49-F238E27FC236}">
                  <a16:creationId xmlns:a16="http://schemas.microsoft.com/office/drawing/2014/main" id="{9C93B695-15AA-4E0F-BDE2-4ABEBE9715E7}"/>
                </a:ext>
              </a:extLst>
            </p:cNvPr>
            <p:cNvGrpSpPr/>
            <p:nvPr/>
          </p:nvGrpSpPr>
          <p:grpSpPr>
            <a:xfrm>
              <a:off x="10563702" y="1297100"/>
              <a:ext cx="1095526" cy="802585"/>
              <a:chOff x="10557674" y="1097391"/>
              <a:chExt cx="1095526" cy="802585"/>
            </a:xfrm>
          </p:grpSpPr>
          <p:sp>
            <p:nvSpPr>
              <p:cNvPr id="9" name="Oval 8">
                <a:extLst>
                  <a:ext uri="{FF2B5EF4-FFF2-40B4-BE49-F238E27FC236}">
                    <a16:creationId xmlns:a16="http://schemas.microsoft.com/office/drawing/2014/main" id="{CC1831AA-D3F8-4E97-A7E3-1D89098FD7EF}"/>
                  </a:ext>
                </a:extLst>
              </p:cNvPr>
              <p:cNvSpPr/>
              <p:nvPr/>
            </p:nvSpPr>
            <p:spPr>
              <a:xfrm>
                <a:off x="11409921" y="1554257"/>
                <a:ext cx="243279" cy="22374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8ED828-FE16-432C-84B3-D296B877EB38}"/>
                      </a:ext>
                    </a:extLst>
                  </p:cNvPr>
                  <p:cNvSpPr txBox="1"/>
                  <p:nvPr/>
                </p:nvSpPr>
                <p:spPr>
                  <a:xfrm>
                    <a:off x="10557674" y="1506983"/>
                    <a:ext cx="97388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i="1">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0" name="TextBox 9">
                    <a:extLst>
                      <a:ext uri="{FF2B5EF4-FFF2-40B4-BE49-F238E27FC236}">
                        <a16:creationId xmlns:a16="http://schemas.microsoft.com/office/drawing/2014/main" id="{038ED828-FE16-432C-84B3-D296B877EB38}"/>
                      </a:ext>
                    </a:extLst>
                  </p:cNvPr>
                  <p:cNvSpPr txBox="1">
                    <a:spLocks noRot="1" noChangeAspect="1" noMove="1" noResize="1" noEditPoints="1" noAdjustHandles="1" noChangeArrowheads="1" noChangeShapeType="1" noTextEdit="1"/>
                  </p:cNvSpPr>
                  <p:nvPr/>
                </p:nvSpPr>
                <p:spPr>
                  <a:xfrm>
                    <a:off x="10557674" y="1506983"/>
                    <a:ext cx="973886" cy="392993"/>
                  </a:xfrm>
                  <a:prstGeom prst="rect">
                    <a:avLst/>
                  </a:prstGeom>
                  <a:blipFill>
                    <a:blip r:embed="rId4"/>
                    <a:stretch>
                      <a:fillRect b="-18750"/>
                    </a:stretch>
                  </a:blipFill>
                </p:spPr>
                <p:txBody>
                  <a:bodyPr/>
                  <a:lstStyle/>
                  <a:p>
                    <a:r>
                      <a:rPr lang="en-CA">
                        <a:noFill/>
                      </a:rPr>
                      <a:t> </a:t>
                    </a:r>
                  </a:p>
                </p:txBody>
              </p:sp>
            </mc:Fallback>
          </mc:AlternateContent>
          <p:cxnSp>
            <p:nvCxnSpPr>
              <p:cNvPr id="13" name="Straight Connector 12">
                <a:extLst>
                  <a:ext uri="{FF2B5EF4-FFF2-40B4-BE49-F238E27FC236}">
                    <a16:creationId xmlns:a16="http://schemas.microsoft.com/office/drawing/2014/main" id="{A53C54D4-9286-47B7-8292-F2B418F69AF6}"/>
                  </a:ext>
                </a:extLst>
              </p:cNvPr>
              <p:cNvCxnSpPr>
                <a:cxnSpLocks/>
                <a:endCxn id="15" idx="0"/>
              </p:cNvCxnSpPr>
              <p:nvPr/>
            </p:nvCxnSpPr>
            <p:spPr>
              <a:xfrm flipH="1" flipV="1">
                <a:off x="11442080" y="1097391"/>
                <a:ext cx="97637" cy="612980"/>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477FFEA-5FF1-44F7-9D84-2685A5735EFB}"/>
                </a:ext>
              </a:extLst>
            </p:cNvPr>
            <p:cNvGrpSpPr/>
            <p:nvPr/>
          </p:nvGrpSpPr>
          <p:grpSpPr>
            <a:xfrm>
              <a:off x="10975068" y="496896"/>
              <a:ext cx="1119480" cy="1023951"/>
              <a:chOff x="9615575" y="465222"/>
              <a:chExt cx="1119480" cy="1023951"/>
            </a:xfrm>
          </p:grpSpPr>
          <p:sp>
            <p:nvSpPr>
              <p:cNvPr id="6" name="Oval 5">
                <a:extLst>
                  <a:ext uri="{FF2B5EF4-FFF2-40B4-BE49-F238E27FC236}">
                    <a16:creationId xmlns:a16="http://schemas.microsoft.com/office/drawing/2014/main" id="{2B88DD4D-6240-43E7-8ACF-9CF68857CC31}"/>
                  </a:ext>
                </a:extLst>
              </p:cNvPr>
              <p:cNvSpPr/>
              <p:nvPr/>
            </p:nvSpPr>
            <p:spPr>
              <a:xfrm>
                <a:off x="9754453" y="102567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Oval 6">
                <a:extLst>
                  <a:ext uri="{FF2B5EF4-FFF2-40B4-BE49-F238E27FC236}">
                    <a16:creationId xmlns:a16="http://schemas.microsoft.com/office/drawing/2014/main" id="{DFCBFBF2-B2B0-4703-BF7F-D59FD458EBCF}"/>
                  </a:ext>
                </a:extLst>
              </p:cNvPr>
              <p:cNvSpPr/>
              <p:nvPr/>
            </p:nvSpPr>
            <p:spPr>
              <a:xfrm>
                <a:off x="10088614" y="465222"/>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4AB332-CEC6-4837-9A7D-60F96E0327CB}"/>
                      </a:ext>
                    </a:extLst>
                  </p:cNvPr>
                  <p:cNvSpPr txBox="1"/>
                  <p:nvPr/>
                </p:nvSpPr>
                <p:spPr>
                  <a:xfrm>
                    <a:off x="10279400" y="509674"/>
                    <a:ext cx="455655" cy="4531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i="1" dirty="0" smtClean="0">
                              <a:latin typeface="Cambria Math" panose="02040503050406030204" pitchFamily="18" charset="0"/>
                            </a:rPr>
                            <m:t>𝑄</m:t>
                          </m:r>
                          <m:r>
                            <a:rPr lang="en-CA" sz="2400" i="1" dirty="0" smtClean="0">
                              <a:latin typeface="Cambria Math" panose="02040503050406030204" pitchFamily="18" charset="0"/>
                            </a:rPr>
                            <m:t> </m:t>
                          </m:r>
                        </m:oMath>
                      </m:oMathPara>
                    </a14:m>
                    <a:endParaRPr lang="en-CA" baseline="30000" dirty="0"/>
                  </a:p>
                </p:txBody>
              </p:sp>
            </mc:Choice>
            <mc:Fallback xmlns="">
              <p:sp>
                <p:nvSpPr>
                  <p:cNvPr id="12" name="TextBox 11">
                    <a:extLst>
                      <a:ext uri="{FF2B5EF4-FFF2-40B4-BE49-F238E27FC236}">
                        <a16:creationId xmlns:a16="http://schemas.microsoft.com/office/drawing/2014/main" id="{DF4AB332-CEC6-4837-9A7D-60F96E0327CB}"/>
                      </a:ext>
                    </a:extLst>
                  </p:cNvPr>
                  <p:cNvSpPr txBox="1">
                    <a:spLocks noRot="1" noChangeAspect="1" noMove="1" noResize="1" noEditPoints="1" noAdjustHandles="1" noChangeArrowheads="1" noChangeShapeType="1" noTextEdit="1"/>
                  </p:cNvSpPr>
                  <p:nvPr/>
                </p:nvSpPr>
                <p:spPr>
                  <a:xfrm>
                    <a:off x="10279400" y="509674"/>
                    <a:ext cx="455655" cy="453137"/>
                  </a:xfrm>
                  <a:prstGeom prst="rect">
                    <a:avLst/>
                  </a:prstGeom>
                  <a:blipFill>
                    <a:blip r:embed="rId5"/>
                    <a:stretch>
                      <a:fillRect l="-9333" b="-16216"/>
                    </a:stretch>
                  </a:blipFill>
                </p:spPr>
                <p:txBody>
                  <a:bodyPr/>
                  <a:lstStyle/>
                  <a:p>
                    <a:r>
                      <a:rPr lang="en-CA">
                        <a:noFill/>
                      </a:rPr>
                      <a:t> </a:t>
                    </a:r>
                  </a:p>
                </p:txBody>
              </p:sp>
            </mc:Fallback>
          </mc:AlternateContent>
          <p:sp>
            <p:nvSpPr>
              <p:cNvPr id="15" name="Oval 14">
                <a:extLst>
                  <a:ext uri="{FF2B5EF4-FFF2-40B4-BE49-F238E27FC236}">
                    <a16:creationId xmlns:a16="http://schemas.microsoft.com/office/drawing/2014/main" id="{BB4057D2-5A8D-4652-95FC-22DFDC7EE9DD}"/>
                  </a:ext>
                </a:extLst>
              </p:cNvPr>
              <p:cNvSpPr/>
              <p:nvPr/>
            </p:nvSpPr>
            <p:spPr>
              <a:xfrm>
                <a:off x="9966975" y="1265426"/>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Oval 15">
                <a:extLst>
                  <a:ext uri="{FF2B5EF4-FFF2-40B4-BE49-F238E27FC236}">
                    <a16:creationId xmlns:a16="http://schemas.microsoft.com/office/drawing/2014/main" id="{AE58ABF1-91BB-4255-9B61-B64293D9AACA}"/>
                  </a:ext>
                </a:extLst>
              </p:cNvPr>
              <p:cNvSpPr/>
              <p:nvPr/>
            </p:nvSpPr>
            <p:spPr>
              <a:xfrm>
                <a:off x="10056456" y="810215"/>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Oval 4">
                <a:extLst>
                  <a:ext uri="{FF2B5EF4-FFF2-40B4-BE49-F238E27FC236}">
                    <a16:creationId xmlns:a16="http://schemas.microsoft.com/office/drawing/2014/main" id="{41A33B1A-B68D-4028-8713-194EB7021517}"/>
                  </a:ext>
                </a:extLst>
              </p:cNvPr>
              <p:cNvSpPr/>
              <p:nvPr/>
            </p:nvSpPr>
            <p:spPr>
              <a:xfrm>
                <a:off x="9615575" y="658657"/>
                <a:ext cx="243279" cy="223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nvGrpSpPr>
            <p:cNvPr id="62" name="Group 61">
              <a:extLst>
                <a:ext uri="{FF2B5EF4-FFF2-40B4-BE49-F238E27FC236}">
                  <a16:creationId xmlns:a16="http://schemas.microsoft.com/office/drawing/2014/main" id="{218894FD-EE2F-4D68-B368-63F17C7A411F}"/>
                </a:ext>
              </a:extLst>
            </p:cNvPr>
            <p:cNvGrpSpPr/>
            <p:nvPr/>
          </p:nvGrpSpPr>
          <p:grpSpPr>
            <a:xfrm>
              <a:off x="9663815" y="507647"/>
              <a:ext cx="1311253" cy="605953"/>
              <a:chOff x="9663815" y="507647"/>
              <a:chExt cx="1311253" cy="605953"/>
            </a:xfrm>
          </p:grpSpPr>
          <p:cxnSp>
            <p:nvCxnSpPr>
              <p:cNvPr id="14" name="Straight Connector 13">
                <a:extLst>
                  <a:ext uri="{FF2B5EF4-FFF2-40B4-BE49-F238E27FC236}">
                    <a16:creationId xmlns:a16="http://schemas.microsoft.com/office/drawing/2014/main" id="{B186D1E6-E746-44C5-8D56-BB32AB4CE7DA}"/>
                  </a:ext>
                </a:extLst>
              </p:cNvPr>
              <p:cNvCxnSpPr>
                <a:cxnSpLocks/>
                <a:endCxn id="5" idx="2"/>
              </p:cNvCxnSpPr>
              <p:nvPr/>
            </p:nvCxnSpPr>
            <p:spPr>
              <a:xfrm>
                <a:off x="10327640" y="635525"/>
                <a:ext cx="647428" cy="166680"/>
              </a:xfrm>
              <a:prstGeom prst="line">
                <a:avLst/>
              </a:prstGeom>
              <a:ln w="381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3EBEF1E-E36C-48E3-95C4-27315F807E6C}"/>
                  </a:ext>
                </a:extLst>
              </p:cNvPr>
              <p:cNvSpPr/>
              <p:nvPr/>
            </p:nvSpPr>
            <p:spPr>
              <a:xfrm>
                <a:off x="10098581" y="507647"/>
                <a:ext cx="243279" cy="22374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E8CA8E1-AA2C-4174-AE92-198C69056D7A}"/>
                      </a:ext>
                    </a:extLst>
                  </p:cNvPr>
                  <p:cNvSpPr txBox="1"/>
                  <p:nvPr/>
                </p:nvSpPr>
                <p:spPr>
                  <a:xfrm>
                    <a:off x="9663815" y="720607"/>
                    <a:ext cx="994649"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000" i="1" dirty="0" smtClean="0">
                              <a:latin typeface="Cambria Math" panose="02040503050406030204" pitchFamily="18" charset="0"/>
                            </a:rPr>
                            <m:t>𝑓</m:t>
                          </m:r>
                          <m:r>
                            <a:rPr lang="el-GR" sz="2000" i="1" dirty="0" smtClean="0">
                              <a:latin typeface="Cambria Math" panose="02040503050406030204" pitchFamily="18" charset="0"/>
                            </a:rPr>
                            <m:t>(</m:t>
                          </m:r>
                          <m:sSup>
                            <m:sSupPr>
                              <m:ctrlPr>
                                <a:rPr lang="el-GR" sz="2000" i="1">
                                  <a:latin typeface="Cambria Math" panose="02040503050406030204" pitchFamily="18" charset="0"/>
                                </a:rPr>
                              </m:ctrlPr>
                            </m:sSupPr>
                            <m:e>
                              <m:r>
                                <a:rPr lang="fr-CA" sz="2000" i="1">
                                  <a:latin typeface="Cambria Math" panose="02040503050406030204" pitchFamily="18" charset="0"/>
                                </a:rPr>
                                <m:t>𝑥</m:t>
                              </m:r>
                            </m:e>
                            <m:sup>
                              <m:r>
                                <a:rPr lang="fr-CA" sz="2000" b="0" i="1" smtClean="0">
                                  <a:latin typeface="Cambria Math" panose="02040503050406030204" pitchFamily="18" charset="0"/>
                                </a:rPr>
                                <m:t>−</m:t>
                              </m:r>
                            </m:sup>
                          </m:sSup>
                          <m:r>
                            <a:rPr lang="en-CA" sz="2000" i="1" dirty="0" smtClean="0">
                              <a:latin typeface="Cambria Math" panose="02040503050406030204" pitchFamily="18" charset="0"/>
                            </a:rPr>
                            <m:t>)</m:t>
                          </m:r>
                        </m:oMath>
                      </m:oMathPara>
                    </a14:m>
                    <a:endParaRPr lang="en-CA" sz="900" baseline="30000" dirty="0"/>
                  </a:p>
                </p:txBody>
              </p:sp>
            </mc:Choice>
            <mc:Fallback xmlns="">
              <p:sp>
                <p:nvSpPr>
                  <p:cNvPr id="17" name="TextBox 16">
                    <a:extLst>
                      <a:ext uri="{FF2B5EF4-FFF2-40B4-BE49-F238E27FC236}">
                        <a16:creationId xmlns:a16="http://schemas.microsoft.com/office/drawing/2014/main" id="{DE8CA8E1-AA2C-4174-AE92-198C69056D7A}"/>
                      </a:ext>
                    </a:extLst>
                  </p:cNvPr>
                  <p:cNvSpPr txBox="1">
                    <a:spLocks noRot="1" noChangeAspect="1" noMove="1" noResize="1" noEditPoints="1" noAdjustHandles="1" noChangeArrowheads="1" noChangeShapeType="1" noTextEdit="1"/>
                  </p:cNvSpPr>
                  <p:nvPr/>
                </p:nvSpPr>
                <p:spPr>
                  <a:xfrm>
                    <a:off x="9663815" y="720607"/>
                    <a:ext cx="994649" cy="392993"/>
                  </a:xfrm>
                  <a:prstGeom prst="rect">
                    <a:avLst/>
                  </a:prstGeom>
                  <a:blipFill>
                    <a:blip r:embed="rId6"/>
                    <a:stretch>
                      <a:fillRect b="-18462"/>
                    </a:stretch>
                  </a:blipFill>
                </p:spPr>
                <p:txBody>
                  <a:bodyPr/>
                  <a:lstStyle/>
                  <a:p>
                    <a:r>
                      <a:rPr lang="en-CA">
                        <a:noFill/>
                      </a:rPr>
                      <a:t> </a:t>
                    </a:r>
                  </a:p>
                </p:txBody>
              </p:sp>
            </mc:Fallback>
          </mc:AlternateContent>
        </p:grpSp>
      </p:grpSp>
      <p:sp>
        <p:nvSpPr>
          <p:cNvPr id="25" name="Title 1">
            <a:extLst>
              <a:ext uri="{FF2B5EF4-FFF2-40B4-BE49-F238E27FC236}">
                <a16:creationId xmlns:a16="http://schemas.microsoft.com/office/drawing/2014/main" id="{0A2B5876-C92A-452F-8793-ED7E939C4743}"/>
              </a:ext>
            </a:extLst>
          </p:cNvPr>
          <p:cNvSpPr>
            <a:spLocks noGrp="1"/>
          </p:cNvSpPr>
          <p:nvPr>
            <p:ph type="title"/>
          </p:nvPr>
        </p:nvSpPr>
        <p:spPr>
          <a:xfrm>
            <a:off x="838200" y="365125"/>
            <a:ext cx="10515600" cy="1325563"/>
          </a:xfrm>
        </p:spPr>
        <p:txBody>
          <a:bodyPr/>
          <a:lstStyle/>
          <a:p>
            <a:r>
              <a:rPr lang="fr-CA" dirty="0" err="1"/>
              <a:t>Loss</a:t>
            </a:r>
            <a:r>
              <a:rPr lang="fr-CA" dirty="0"/>
              <a:t> </a:t>
            </a:r>
            <a:r>
              <a:rPr lang="fr-CA" dirty="0" err="1"/>
              <a:t>Function</a:t>
            </a:r>
            <a:endParaRPr lang="en-CA" dirty="0"/>
          </a:p>
        </p:txBody>
      </p:sp>
      <p:cxnSp>
        <p:nvCxnSpPr>
          <p:cNvPr id="26" name="Straight Connector 25">
            <a:extLst>
              <a:ext uri="{FF2B5EF4-FFF2-40B4-BE49-F238E27FC236}">
                <a16:creationId xmlns:a16="http://schemas.microsoft.com/office/drawing/2014/main" id="{3F1326B3-E27E-47E5-AA27-3693123B7014}"/>
              </a:ext>
            </a:extLst>
          </p:cNvPr>
          <p:cNvCxnSpPr>
            <a:cxnSpLocks/>
          </p:cNvCxnSpPr>
          <p:nvPr/>
        </p:nvCxnSpPr>
        <p:spPr>
          <a:xfrm>
            <a:off x="927100" y="1358900"/>
            <a:ext cx="37885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03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E741-B3FE-45D3-B6C8-A69B5F8DB00C}"/>
              </a:ext>
            </a:extLst>
          </p:cNvPr>
          <p:cNvSpPr>
            <a:spLocks noGrp="1"/>
          </p:cNvSpPr>
          <p:nvPr>
            <p:ph type="title"/>
          </p:nvPr>
        </p:nvSpPr>
        <p:spPr/>
        <p:txBody>
          <a:bodyPr/>
          <a:lstStyle/>
          <a:p>
            <a:r>
              <a:rPr lang="fr-CA" dirty="0" err="1"/>
              <a:t>Algorithm</a:t>
            </a:r>
            <a:endParaRPr lang="en-CA" dirty="0"/>
          </a:p>
        </p:txBody>
      </p:sp>
      <p:pic>
        <p:nvPicPr>
          <p:cNvPr id="5" name="Picture 4">
            <a:extLst>
              <a:ext uri="{FF2B5EF4-FFF2-40B4-BE49-F238E27FC236}">
                <a16:creationId xmlns:a16="http://schemas.microsoft.com/office/drawing/2014/main" id="{EC8822AD-9C30-4B42-ABEE-085532851DAE}"/>
              </a:ext>
            </a:extLst>
          </p:cNvPr>
          <p:cNvPicPr>
            <a:picLocks noChangeAspect="1"/>
          </p:cNvPicPr>
          <p:nvPr/>
        </p:nvPicPr>
        <p:blipFill rotWithShape="1">
          <a:blip r:embed="rId3"/>
          <a:srcRect t="9349"/>
          <a:stretch/>
        </p:blipFill>
        <p:spPr>
          <a:xfrm>
            <a:off x="3657600" y="667264"/>
            <a:ext cx="7496629" cy="6004017"/>
          </a:xfrm>
          <a:prstGeom prst="rect">
            <a:avLst/>
          </a:prstGeom>
        </p:spPr>
      </p:pic>
      <p:cxnSp>
        <p:nvCxnSpPr>
          <p:cNvPr id="7" name="Straight Connector 6">
            <a:extLst>
              <a:ext uri="{FF2B5EF4-FFF2-40B4-BE49-F238E27FC236}">
                <a16:creationId xmlns:a16="http://schemas.microsoft.com/office/drawing/2014/main" id="{A3F3F8D6-91E7-4168-A903-F164A2433E22}"/>
              </a:ext>
            </a:extLst>
          </p:cNvPr>
          <p:cNvCxnSpPr>
            <a:cxnSpLocks/>
          </p:cNvCxnSpPr>
          <p:nvPr/>
        </p:nvCxnSpPr>
        <p:spPr>
          <a:xfrm>
            <a:off x="838200" y="1370661"/>
            <a:ext cx="26464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17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7C7E-B68E-486B-B043-222B83DF7F16}"/>
              </a:ext>
            </a:extLst>
          </p:cNvPr>
          <p:cNvSpPr>
            <a:spLocks noGrp="1"/>
          </p:cNvSpPr>
          <p:nvPr>
            <p:ph type="title"/>
          </p:nvPr>
        </p:nvSpPr>
        <p:spPr/>
        <p:txBody>
          <a:bodyPr/>
          <a:lstStyle/>
          <a:p>
            <a:r>
              <a:rPr lang="en-CA" dirty="0"/>
              <a:t>Outlier Scoring</a:t>
            </a:r>
          </a:p>
        </p:txBody>
      </p:sp>
      <p:sp>
        <p:nvSpPr>
          <p:cNvPr id="3" name="Content Placeholder 2">
            <a:extLst>
              <a:ext uri="{FF2B5EF4-FFF2-40B4-BE49-F238E27FC236}">
                <a16:creationId xmlns:a16="http://schemas.microsoft.com/office/drawing/2014/main" id="{C0D5AE6C-9CE5-4579-83A0-2DE4D512C038}"/>
              </a:ext>
            </a:extLst>
          </p:cNvPr>
          <p:cNvSpPr>
            <a:spLocks noGrp="1"/>
          </p:cNvSpPr>
          <p:nvPr>
            <p:ph idx="1"/>
          </p:nvPr>
        </p:nvSpPr>
        <p:spPr/>
        <p:txBody>
          <a:bodyPr/>
          <a:lstStyle/>
          <a:p>
            <a:r>
              <a:rPr lang="en-CA" dirty="0"/>
              <a:t>After reducing dimensions, we find an outlier score for each data point:</a:t>
            </a:r>
          </a:p>
        </p:txBody>
      </p:sp>
      <p:pic>
        <p:nvPicPr>
          <p:cNvPr id="4" name="Picture 3">
            <a:extLst>
              <a:ext uri="{FF2B5EF4-FFF2-40B4-BE49-F238E27FC236}">
                <a16:creationId xmlns:a16="http://schemas.microsoft.com/office/drawing/2014/main" id="{C1B49450-83FC-4C13-82F7-07C497FC0196}"/>
              </a:ext>
            </a:extLst>
          </p:cNvPr>
          <p:cNvPicPr>
            <a:picLocks noChangeAspect="1"/>
          </p:cNvPicPr>
          <p:nvPr/>
        </p:nvPicPr>
        <p:blipFill>
          <a:blip r:embed="rId2"/>
          <a:stretch>
            <a:fillRect/>
          </a:stretch>
        </p:blipFill>
        <p:spPr>
          <a:xfrm>
            <a:off x="3702637" y="2903534"/>
            <a:ext cx="4786725" cy="1455524"/>
          </a:xfrm>
          <a:prstGeom prst="rect">
            <a:avLst/>
          </a:prstGeom>
          <a:ln>
            <a:noFill/>
          </a:ln>
        </p:spPr>
      </p:pic>
      <p:cxnSp>
        <p:nvCxnSpPr>
          <p:cNvPr id="5" name="Straight Connector 4">
            <a:extLst>
              <a:ext uri="{FF2B5EF4-FFF2-40B4-BE49-F238E27FC236}">
                <a16:creationId xmlns:a16="http://schemas.microsoft.com/office/drawing/2014/main" id="{818EFD6D-9BB1-4A8D-8F01-325677F8254C}"/>
              </a:ext>
            </a:extLst>
          </p:cNvPr>
          <p:cNvCxnSpPr>
            <a:cxnSpLocks/>
          </p:cNvCxnSpPr>
          <p:nvPr/>
        </p:nvCxnSpPr>
        <p:spPr>
          <a:xfrm>
            <a:off x="838200" y="1370661"/>
            <a:ext cx="38089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1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9795-8569-4A7A-8C3D-85E30EA6D8CC}"/>
              </a:ext>
            </a:extLst>
          </p:cNvPr>
          <p:cNvSpPr>
            <a:spLocks noGrp="1"/>
          </p:cNvSpPr>
          <p:nvPr>
            <p:ph type="title"/>
          </p:nvPr>
        </p:nvSpPr>
        <p:spPr/>
        <p:txBody>
          <a:bodyPr/>
          <a:lstStyle/>
          <a:p>
            <a:r>
              <a:rPr lang="fr-CA" dirty="0"/>
              <a:t>Application</a:t>
            </a:r>
            <a:endParaRPr lang="en-CA" dirty="0"/>
          </a:p>
        </p:txBody>
      </p:sp>
      <p:sp>
        <p:nvSpPr>
          <p:cNvPr id="3" name="Content Placeholder 2">
            <a:extLst>
              <a:ext uri="{FF2B5EF4-FFF2-40B4-BE49-F238E27FC236}">
                <a16:creationId xmlns:a16="http://schemas.microsoft.com/office/drawing/2014/main" id="{4431DA39-5645-438B-BDFB-A6F939C66928}"/>
              </a:ext>
            </a:extLst>
          </p:cNvPr>
          <p:cNvSpPr>
            <a:spLocks noGrp="1"/>
          </p:cNvSpPr>
          <p:nvPr>
            <p:ph idx="1"/>
          </p:nvPr>
        </p:nvSpPr>
        <p:spPr>
          <a:xfrm>
            <a:off x="838200" y="1659466"/>
            <a:ext cx="10696303" cy="719270"/>
          </a:xfrm>
        </p:spPr>
        <p:txBody>
          <a:bodyPr>
            <a:normAutofit/>
          </a:bodyPr>
          <a:lstStyle/>
          <a:p>
            <a:pPr marL="0" indent="0">
              <a:buNone/>
            </a:pPr>
            <a:r>
              <a:rPr lang="fr-CA" dirty="0" err="1"/>
              <a:t>We</a:t>
            </a:r>
            <a:r>
              <a:rPr lang="fr-CA" dirty="0"/>
              <a:t> </a:t>
            </a:r>
            <a:r>
              <a:rPr lang="fr-CA" dirty="0" err="1"/>
              <a:t>applied</a:t>
            </a:r>
            <a:r>
              <a:rPr lang="fr-CA" dirty="0"/>
              <a:t> the </a:t>
            </a:r>
            <a:r>
              <a:rPr lang="fr-CA" dirty="0" err="1"/>
              <a:t>method</a:t>
            </a:r>
            <a:r>
              <a:rPr lang="fr-CA" dirty="0"/>
              <a:t> (RAMODO) to </a:t>
            </a:r>
            <a:r>
              <a:rPr lang="fr-CA" dirty="0" err="1"/>
              <a:t>three</a:t>
            </a:r>
            <a:r>
              <a:rPr lang="fr-CA" dirty="0"/>
              <a:t> </a:t>
            </a:r>
            <a:r>
              <a:rPr lang="fr-CA" dirty="0" err="1"/>
              <a:t>different</a:t>
            </a:r>
            <a:r>
              <a:rPr lang="fr-CA" dirty="0"/>
              <a:t> </a:t>
            </a:r>
            <a:r>
              <a:rPr lang="fr-CA" dirty="0" err="1"/>
              <a:t>datasets</a:t>
            </a:r>
            <a:r>
              <a:rPr lang="fr-CA" dirty="0"/>
              <a:t>:</a:t>
            </a:r>
          </a:p>
          <a:p>
            <a:pPr marL="457200" lvl="1" indent="0">
              <a:buNone/>
            </a:pPr>
            <a:endParaRPr lang="en-CA" dirty="0"/>
          </a:p>
        </p:txBody>
      </p:sp>
      <p:cxnSp>
        <p:nvCxnSpPr>
          <p:cNvPr id="4" name="Straight Connector 3">
            <a:extLst>
              <a:ext uri="{FF2B5EF4-FFF2-40B4-BE49-F238E27FC236}">
                <a16:creationId xmlns:a16="http://schemas.microsoft.com/office/drawing/2014/main" id="{1FFDB416-0D8A-4157-9524-BAB6A85BC1AA}"/>
              </a:ext>
            </a:extLst>
          </p:cNvPr>
          <p:cNvCxnSpPr>
            <a:cxnSpLocks/>
          </p:cNvCxnSpPr>
          <p:nvPr/>
        </p:nvCxnSpPr>
        <p:spPr>
          <a:xfrm>
            <a:off x="838200" y="1358304"/>
            <a:ext cx="302946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175E45AE-1F0B-4251-B2FA-2A482440A695}"/>
              </a:ext>
            </a:extLst>
          </p:cNvPr>
          <p:cNvGraphicFramePr>
            <a:graphicFrameLocks noGrp="1"/>
          </p:cNvGraphicFramePr>
          <p:nvPr>
            <p:extLst>
              <p:ext uri="{D42A27DB-BD31-4B8C-83A1-F6EECF244321}">
                <p14:modId xmlns:p14="http://schemas.microsoft.com/office/powerpoint/2010/main" val="3485473692"/>
              </p:ext>
            </p:extLst>
          </p:nvPr>
        </p:nvGraphicFramePr>
        <p:xfrm>
          <a:off x="1734544" y="2319408"/>
          <a:ext cx="9260289" cy="4053840"/>
        </p:xfrm>
        <a:graphic>
          <a:graphicData uri="http://schemas.openxmlformats.org/drawingml/2006/table">
            <a:tbl>
              <a:tblPr firstRow="1" bandRow="1">
                <a:tableStyleId>{5940675A-B579-460E-94D1-54222C63F5DA}</a:tableStyleId>
              </a:tblPr>
              <a:tblGrid>
                <a:gridCol w="1867971">
                  <a:extLst>
                    <a:ext uri="{9D8B030D-6E8A-4147-A177-3AD203B41FA5}">
                      <a16:colId xmlns:a16="http://schemas.microsoft.com/office/drawing/2014/main" val="33901038"/>
                    </a:ext>
                  </a:extLst>
                </a:gridCol>
                <a:gridCol w="7392318">
                  <a:extLst>
                    <a:ext uri="{9D8B030D-6E8A-4147-A177-3AD203B41FA5}">
                      <a16:colId xmlns:a16="http://schemas.microsoft.com/office/drawing/2014/main" val="109083863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AID362</a:t>
                      </a:r>
                    </a:p>
                    <a:p>
                      <a:endParaRPr lang="en-CA" sz="2800" dirty="0"/>
                    </a:p>
                  </a:txBody>
                  <a:tcPr>
                    <a:lnL w="12700" cmpd="sng">
                      <a:noFill/>
                    </a:lnL>
                    <a:lnR w="38100"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CA" sz="2400" dirty="0"/>
                        <a:t>Bioassay of active/inactive compounds</a:t>
                      </a:r>
                    </a:p>
                    <a:p>
                      <a:pPr lvl="1"/>
                      <a:r>
                        <a:rPr lang="en-CA" sz="2400" dirty="0"/>
                        <a:t>4279 by 114</a:t>
                      </a:r>
                    </a:p>
                    <a:p>
                      <a:pPr lvl="1"/>
                      <a:r>
                        <a:rPr lang="en-CA" sz="2400" dirty="0"/>
                        <a:t>1,4 % of outliers</a:t>
                      </a:r>
                    </a:p>
                    <a:p>
                      <a:endParaRPr lang="en-CA" sz="2400" dirty="0"/>
                    </a:p>
                  </a:txBody>
                  <a:tcPr>
                    <a:lnL w="381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11636630"/>
                  </a:ext>
                </a:extLst>
              </a:tr>
              <a:tr h="418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Census</a:t>
                      </a:r>
                    </a:p>
                    <a:p>
                      <a:endParaRPr lang="en-CA" sz="2800" dirty="0"/>
                    </a:p>
                  </a:txBody>
                  <a:tcP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lvl="1"/>
                      <a:r>
                        <a:rPr lang="en-CA" sz="2400" dirty="0"/>
                        <a:t>Demographic &amp; salary information </a:t>
                      </a:r>
                    </a:p>
                    <a:p>
                      <a:pPr lvl="1"/>
                      <a:r>
                        <a:rPr lang="en-CA" sz="2400" dirty="0"/>
                        <a:t>299,285 by 500</a:t>
                      </a:r>
                    </a:p>
                    <a:p>
                      <a:pPr lvl="1"/>
                      <a:r>
                        <a:rPr lang="en-CA" sz="2400" dirty="0"/>
                        <a:t>6,2% of outliers</a:t>
                      </a:r>
                    </a:p>
                    <a:p>
                      <a:endParaRPr lang="en-CA" sz="2400" dirty="0"/>
                    </a:p>
                  </a:txBody>
                  <a:tcP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559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2800" dirty="0"/>
                        <a:t>ABIDE</a:t>
                      </a:r>
                    </a:p>
                    <a:p>
                      <a:endParaRPr lang="en-CA" sz="2800" dirty="0"/>
                    </a:p>
                  </a:txBody>
                  <a:tcPr>
                    <a:lnL w="12700" cmpd="sng">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pPr lvl="1"/>
                      <a:r>
                        <a:rPr lang="en-CA" sz="2400" dirty="0"/>
                        <a:t>Cortical thickness measures from MRI</a:t>
                      </a:r>
                    </a:p>
                    <a:p>
                      <a:pPr lvl="1"/>
                      <a:r>
                        <a:rPr lang="en-CA" sz="2400" dirty="0"/>
                        <a:t>542 by 149 956</a:t>
                      </a:r>
                    </a:p>
                  </a:txBody>
                  <a:tcPr>
                    <a:lnL w="381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84273391"/>
                  </a:ext>
                </a:extLst>
              </a:tr>
            </a:tbl>
          </a:graphicData>
        </a:graphic>
      </p:graphicFrame>
    </p:spTree>
    <p:extLst>
      <p:ext uri="{BB962C8B-B14F-4D97-AF65-F5344CB8AC3E}">
        <p14:creationId xmlns:p14="http://schemas.microsoft.com/office/powerpoint/2010/main" val="169274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D654FB-93FD-4FB6-8B1B-F2C1CB6015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75803" y="343287"/>
            <a:ext cx="10316196" cy="6189718"/>
          </a:xfrm>
          <a:prstGeom prst="rect">
            <a:avLst/>
          </a:prstGeom>
        </p:spPr>
      </p:pic>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a:xfrm>
            <a:off x="271463" y="33338"/>
            <a:ext cx="10515600" cy="1325563"/>
          </a:xfrm>
        </p:spPr>
        <p:txBody>
          <a:bodyPr/>
          <a:lstStyle/>
          <a:p>
            <a:r>
              <a:rPr lang="fr-CA" dirty="0"/>
              <a:t>AID362</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271463" y="1050427"/>
            <a:ext cx="20090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2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895A-8BE7-42B0-B5DA-155FAD0BA553}"/>
              </a:ext>
            </a:extLst>
          </p:cNvPr>
          <p:cNvSpPr>
            <a:spLocks noGrp="1"/>
          </p:cNvSpPr>
          <p:nvPr>
            <p:ph type="title"/>
          </p:nvPr>
        </p:nvSpPr>
        <p:spPr/>
        <p:txBody>
          <a:bodyPr/>
          <a:lstStyle/>
          <a:p>
            <a:r>
              <a:rPr lang="fr-CA" dirty="0"/>
              <a:t>Outline</a:t>
            </a:r>
            <a:endParaRPr lang="en-CA" dirty="0"/>
          </a:p>
        </p:txBody>
      </p:sp>
      <p:sp>
        <p:nvSpPr>
          <p:cNvPr id="3" name="Content Placeholder 2">
            <a:extLst>
              <a:ext uri="{FF2B5EF4-FFF2-40B4-BE49-F238E27FC236}">
                <a16:creationId xmlns:a16="http://schemas.microsoft.com/office/drawing/2014/main" id="{25D93BE7-130E-4080-A395-191444268160}"/>
              </a:ext>
            </a:extLst>
          </p:cNvPr>
          <p:cNvSpPr>
            <a:spLocks noGrp="1"/>
          </p:cNvSpPr>
          <p:nvPr>
            <p:ph idx="1"/>
          </p:nvPr>
        </p:nvSpPr>
        <p:spPr>
          <a:xfrm>
            <a:off x="838200" y="1825625"/>
            <a:ext cx="9817100" cy="4351338"/>
          </a:xfrm>
        </p:spPr>
        <p:txBody>
          <a:bodyPr>
            <a:normAutofit lnSpcReduction="10000"/>
          </a:bodyPr>
          <a:lstStyle/>
          <a:p>
            <a:pPr>
              <a:spcAft>
                <a:spcPts val="2400"/>
              </a:spcAft>
            </a:pPr>
            <a:r>
              <a:rPr lang="en-CA" dirty="0"/>
              <a:t>Background</a:t>
            </a:r>
          </a:p>
          <a:p>
            <a:pPr>
              <a:spcAft>
                <a:spcPts val="2400"/>
              </a:spcAft>
            </a:pPr>
            <a:r>
              <a:rPr lang="en-CA" dirty="0"/>
              <a:t>Overview of outlier detection </a:t>
            </a:r>
          </a:p>
          <a:p>
            <a:pPr>
              <a:spcAft>
                <a:spcPts val="2400"/>
              </a:spcAft>
            </a:pPr>
            <a:r>
              <a:rPr lang="en-CA" dirty="0"/>
              <a:t>Challenges in high-dimension</a:t>
            </a:r>
          </a:p>
          <a:p>
            <a:pPr>
              <a:spcAft>
                <a:spcPts val="2400"/>
              </a:spcAft>
            </a:pPr>
            <a:r>
              <a:rPr lang="en-CA" dirty="0"/>
              <a:t>Presentation of a ML method for outlier detection in high-dimension</a:t>
            </a:r>
          </a:p>
          <a:p>
            <a:pPr>
              <a:spcAft>
                <a:spcPts val="2400"/>
              </a:spcAft>
            </a:pPr>
            <a:r>
              <a:rPr lang="en-CA" dirty="0"/>
              <a:t>Application to neuroimaging data</a:t>
            </a:r>
          </a:p>
          <a:p>
            <a:endParaRPr lang="en-CA" dirty="0"/>
          </a:p>
          <a:p>
            <a:endParaRPr lang="en-CA" dirty="0"/>
          </a:p>
        </p:txBody>
      </p:sp>
      <p:cxnSp>
        <p:nvCxnSpPr>
          <p:cNvPr id="6" name="Straight Connector 5">
            <a:extLst>
              <a:ext uri="{FF2B5EF4-FFF2-40B4-BE49-F238E27FC236}">
                <a16:creationId xmlns:a16="http://schemas.microsoft.com/office/drawing/2014/main" id="{9AE17241-1791-4429-A88B-C2EB1378B27E}"/>
              </a:ext>
            </a:extLst>
          </p:cNvPr>
          <p:cNvCxnSpPr/>
          <p:nvPr/>
        </p:nvCxnSpPr>
        <p:spPr>
          <a:xfrm>
            <a:off x="927100" y="1358900"/>
            <a:ext cx="200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22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p:txBody>
          <a:bodyPr/>
          <a:lstStyle/>
          <a:p>
            <a:r>
              <a:rPr lang="fr-CA" dirty="0"/>
              <a:t>AID362</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927100" y="1358900"/>
            <a:ext cx="1926269"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61EE9D2-7B1A-4EFE-B983-AB1E08195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472" y="607449"/>
            <a:ext cx="5643101" cy="5643101"/>
          </a:xfrm>
          <a:prstGeom prst="rect">
            <a:avLst/>
          </a:prstGeom>
        </p:spPr>
      </p:pic>
    </p:spTree>
    <p:extLst>
      <p:ext uri="{BB962C8B-B14F-4D97-AF65-F5344CB8AC3E}">
        <p14:creationId xmlns:p14="http://schemas.microsoft.com/office/powerpoint/2010/main" val="1262238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8AF4-C3E2-42FE-8FF7-40DC5911093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848349F-C169-4A21-800E-39C4920321EC}"/>
              </a:ext>
            </a:extLst>
          </p:cNvPr>
          <p:cNvSpPr>
            <a:spLocks noGrp="1"/>
          </p:cNvSpPr>
          <p:nvPr>
            <p:ph idx="1"/>
          </p:nvPr>
        </p:nvSpPr>
        <p:spPr/>
        <p:txBody>
          <a:bodyPr/>
          <a:lstStyle/>
          <a:p>
            <a:endParaRPr lang="en-CA"/>
          </a:p>
        </p:txBody>
      </p:sp>
      <p:grpSp>
        <p:nvGrpSpPr>
          <p:cNvPr id="6" name="Group 5">
            <a:extLst>
              <a:ext uri="{FF2B5EF4-FFF2-40B4-BE49-F238E27FC236}">
                <a16:creationId xmlns:a16="http://schemas.microsoft.com/office/drawing/2014/main" id="{1B27BDCD-4BE7-4CFB-8805-1176903EDF4A}"/>
              </a:ext>
            </a:extLst>
          </p:cNvPr>
          <p:cNvGrpSpPr/>
          <p:nvPr/>
        </p:nvGrpSpPr>
        <p:grpSpPr>
          <a:xfrm>
            <a:off x="838202" y="498239"/>
            <a:ext cx="10599601" cy="6359761"/>
            <a:chOff x="838202" y="498239"/>
            <a:chExt cx="10599601" cy="6359761"/>
          </a:xfrm>
        </p:grpSpPr>
        <p:pic>
          <p:nvPicPr>
            <p:cNvPr id="4" name="Picture 3">
              <a:extLst>
                <a:ext uri="{FF2B5EF4-FFF2-40B4-BE49-F238E27FC236}">
                  <a16:creationId xmlns:a16="http://schemas.microsoft.com/office/drawing/2014/main" id="{82E3F53D-CBBE-4BC0-B86E-E16C121700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2" y="498239"/>
              <a:ext cx="10599601" cy="6359761"/>
            </a:xfrm>
            <a:prstGeom prst="rect">
              <a:avLst/>
            </a:prstGeom>
          </p:spPr>
        </p:pic>
        <p:pic>
          <p:nvPicPr>
            <p:cNvPr id="5" name="Picture 4">
              <a:extLst>
                <a:ext uri="{FF2B5EF4-FFF2-40B4-BE49-F238E27FC236}">
                  <a16:creationId xmlns:a16="http://schemas.microsoft.com/office/drawing/2014/main" id="{DBACDA81-4C4E-44FA-8416-AC32AA036BBB}"/>
                </a:ext>
              </a:extLst>
            </p:cNvPr>
            <p:cNvPicPr>
              <a:picLocks noChangeAspect="1"/>
            </p:cNvPicPr>
            <p:nvPr/>
          </p:nvPicPr>
          <p:blipFill rotWithShape="1">
            <a:blip r:embed="rId4">
              <a:extLst>
                <a:ext uri="{28A0092B-C50C-407E-A947-70E740481C1C}">
                  <a14:useLocalDpi xmlns:a14="http://schemas.microsoft.com/office/drawing/2010/main" val="0"/>
                </a:ext>
              </a:extLst>
            </a:blip>
            <a:srcRect l="12516" t="11824" r="69149" b="81046"/>
            <a:stretch/>
          </p:blipFill>
          <p:spPr>
            <a:xfrm>
              <a:off x="2167002" y="1249395"/>
              <a:ext cx="1891430" cy="441293"/>
            </a:xfrm>
            <a:prstGeom prst="rect">
              <a:avLst/>
            </a:prstGeom>
          </p:spPr>
        </p:pic>
      </p:grpSp>
    </p:spTree>
    <p:extLst>
      <p:ext uri="{BB962C8B-B14F-4D97-AF65-F5344CB8AC3E}">
        <p14:creationId xmlns:p14="http://schemas.microsoft.com/office/powerpoint/2010/main" val="283614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6E8F-5A69-49C0-8A6D-B8A6EF9E92D5}"/>
              </a:ext>
            </a:extLst>
          </p:cNvPr>
          <p:cNvSpPr>
            <a:spLocks noGrp="1"/>
          </p:cNvSpPr>
          <p:nvPr>
            <p:ph type="title"/>
          </p:nvPr>
        </p:nvSpPr>
        <p:spPr/>
        <p:txBody>
          <a:bodyPr/>
          <a:lstStyle/>
          <a:p>
            <a:r>
              <a:rPr lang="fr-CA" dirty="0" err="1"/>
              <a:t>Census</a:t>
            </a:r>
            <a:endParaRPr lang="en-CA" dirty="0"/>
          </a:p>
        </p:txBody>
      </p:sp>
      <p:cxnSp>
        <p:nvCxnSpPr>
          <p:cNvPr id="6" name="Straight Connector 5">
            <a:extLst>
              <a:ext uri="{FF2B5EF4-FFF2-40B4-BE49-F238E27FC236}">
                <a16:creationId xmlns:a16="http://schemas.microsoft.com/office/drawing/2014/main" id="{25A26B50-0BEB-4D05-AE99-A17B8A1B31E8}"/>
              </a:ext>
            </a:extLst>
          </p:cNvPr>
          <p:cNvCxnSpPr>
            <a:cxnSpLocks/>
          </p:cNvCxnSpPr>
          <p:nvPr/>
        </p:nvCxnSpPr>
        <p:spPr>
          <a:xfrm>
            <a:off x="927100" y="1358900"/>
            <a:ext cx="199237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A9A2DAC8-ECBA-4412-B0F2-F3D9BCFBB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875" y="627961"/>
            <a:ext cx="6117603" cy="6117603"/>
          </a:xfrm>
          <a:prstGeom prst="rect">
            <a:avLst/>
          </a:prstGeom>
        </p:spPr>
      </p:pic>
    </p:spTree>
    <p:extLst>
      <p:ext uri="{BB962C8B-B14F-4D97-AF65-F5344CB8AC3E}">
        <p14:creationId xmlns:p14="http://schemas.microsoft.com/office/powerpoint/2010/main" val="390254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224A58-C967-41F4-A996-A586146AC22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42361" y="718845"/>
            <a:ext cx="10056699" cy="6034020"/>
          </a:xfrm>
          <a:prstGeom prst="rect">
            <a:avLst/>
          </a:prstGeom>
        </p:spPr>
      </p:pic>
      <p:sp>
        <p:nvSpPr>
          <p:cNvPr id="2" name="Title 1">
            <a:extLst>
              <a:ext uri="{FF2B5EF4-FFF2-40B4-BE49-F238E27FC236}">
                <a16:creationId xmlns:a16="http://schemas.microsoft.com/office/drawing/2014/main" id="{5FB4E984-97A1-420E-870E-31ED9E5DBAA2}"/>
              </a:ext>
            </a:extLst>
          </p:cNvPr>
          <p:cNvSpPr>
            <a:spLocks noGrp="1"/>
          </p:cNvSpPr>
          <p:nvPr>
            <p:ph type="title"/>
          </p:nvPr>
        </p:nvSpPr>
        <p:spPr/>
        <p:txBody>
          <a:bodyPr/>
          <a:lstStyle/>
          <a:p>
            <a:r>
              <a:rPr lang="fr-CA" dirty="0"/>
              <a:t>ABIDE</a:t>
            </a:r>
            <a:endParaRPr lang="en-CA" dirty="0"/>
          </a:p>
        </p:txBody>
      </p:sp>
      <p:cxnSp>
        <p:nvCxnSpPr>
          <p:cNvPr id="5" name="Straight Connector 4">
            <a:extLst>
              <a:ext uri="{FF2B5EF4-FFF2-40B4-BE49-F238E27FC236}">
                <a16:creationId xmlns:a16="http://schemas.microsoft.com/office/drawing/2014/main" id="{3D113FB8-30EC-4F9E-AE19-EC52D1F24E2B}"/>
              </a:ext>
            </a:extLst>
          </p:cNvPr>
          <p:cNvCxnSpPr>
            <a:cxnSpLocks/>
          </p:cNvCxnSpPr>
          <p:nvPr/>
        </p:nvCxnSpPr>
        <p:spPr>
          <a:xfrm>
            <a:off x="927100" y="1358900"/>
            <a:ext cx="1672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691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C290-176B-4FCF-A539-66FDE8CAF19D}"/>
              </a:ext>
            </a:extLst>
          </p:cNvPr>
          <p:cNvSpPr>
            <a:spLocks noGrp="1"/>
          </p:cNvSpPr>
          <p:nvPr>
            <p:ph type="title"/>
          </p:nvPr>
        </p:nvSpPr>
        <p:spPr/>
        <p:txBody>
          <a:bodyPr/>
          <a:lstStyle/>
          <a:p>
            <a:r>
              <a:rPr lang="fr-CA" dirty="0"/>
              <a:t>Conclusions</a:t>
            </a:r>
            <a:endParaRPr lang="en-CA" dirty="0"/>
          </a:p>
        </p:txBody>
      </p:sp>
      <p:sp>
        <p:nvSpPr>
          <p:cNvPr id="3" name="Content Placeholder 2">
            <a:extLst>
              <a:ext uri="{FF2B5EF4-FFF2-40B4-BE49-F238E27FC236}">
                <a16:creationId xmlns:a16="http://schemas.microsoft.com/office/drawing/2014/main" id="{C581D31E-E9E8-4F89-8A59-E0625CC82DE1}"/>
              </a:ext>
            </a:extLst>
          </p:cNvPr>
          <p:cNvSpPr>
            <a:spLocks noGrp="1"/>
          </p:cNvSpPr>
          <p:nvPr>
            <p:ph idx="1"/>
          </p:nvPr>
        </p:nvSpPr>
        <p:spPr/>
        <p:txBody>
          <a:bodyPr/>
          <a:lstStyle/>
          <a:p>
            <a:pPr>
              <a:spcAft>
                <a:spcPts val="1200"/>
              </a:spcAft>
            </a:pPr>
            <a:r>
              <a:rPr lang="fr-CA" dirty="0" err="1"/>
              <a:t>We</a:t>
            </a:r>
            <a:r>
              <a:rPr lang="fr-CA" dirty="0"/>
              <a:t> </a:t>
            </a:r>
            <a:r>
              <a:rPr lang="fr-CA" dirty="0" err="1"/>
              <a:t>presented</a:t>
            </a:r>
            <a:r>
              <a:rPr lang="fr-CA" dirty="0"/>
              <a:t> a machine </a:t>
            </a:r>
            <a:r>
              <a:rPr lang="fr-CA" dirty="0" err="1"/>
              <a:t>learning</a:t>
            </a:r>
            <a:r>
              <a:rPr lang="fr-CA" dirty="0"/>
              <a:t> </a:t>
            </a:r>
            <a:r>
              <a:rPr lang="fr-CA" dirty="0" err="1"/>
              <a:t>method</a:t>
            </a:r>
            <a:r>
              <a:rPr lang="fr-CA" dirty="0"/>
              <a:t> to </a:t>
            </a:r>
            <a:r>
              <a:rPr lang="fr-CA" dirty="0" err="1"/>
              <a:t>detect</a:t>
            </a:r>
            <a:r>
              <a:rPr lang="fr-CA" dirty="0"/>
              <a:t> </a:t>
            </a:r>
            <a:r>
              <a:rPr lang="fr-CA" dirty="0" err="1"/>
              <a:t>outliers</a:t>
            </a:r>
            <a:r>
              <a:rPr lang="fr-CA" dirty="0"/>
              <a:t> in high-</a:t>
            </a:r>
            <a:r>
              <a:rPr lang="fr-CA" dirty="0" err="1"/>
              <a:t>dimensional</a:t>
            </a:r>
            <a:r>
              <a:rPr lang="fr-CA" dirty="0"/>
              <a:t> data</a:t>
            </a:r>
          </a:p>
          <a:p>
            <a:pPr>
              <a:spcAft>
                <a:spcPts val="1200"/>
              </a:spcAft>
            </a:pPr>
            <a:r>
              <a:rPr lang="fr-CA" dirty="0" err="1"/>
              <a:t>We</a:t>
            </a:r>
            <a:r>
              <a:rPr lang="fr-CA" dirty="0"/>
              <a:t> </a:t>
            </a:r>
            <a:r>
              <a:rPr lang="fr-CA" dirty="0" err="1"/>
              <a:t>applied</a:t>
            </a:r>
            <a:r>
              <a:rPr lang="fr-CA" dirty="0"/>
              <a:t> </a:t>
            </a:r>
            <a:r>
              <a:rPr lang="fr-CA" dirty="0" err="1"/>
              <a:t>it</a:t>
            </a:r>
            <a:r>
              <a:rPr lang="fr-CA" dirty="0"/>
              <a:t> to the ABIDE </a:t>
            </a:r>
            <a:r>
              <a:rPr lang="fr-CA" dirty="0" err="1"/>
              <a:t>dataset</a:t>
            </a:r>
            <a:endParaRPr lang="fr-CA" dirty="0"/>
          </a:p>
          <a:p>
            <a:pPr>
              <a:spcAft>
                <a:spcPts val="1200"/>
              </a:spcAft>
            </a:pPr>
            <a:r>
              <a:rPr lang="fr-CA" dirty="0"/>
              <a:t>Limitations of the </a:t>
            </a:r>
            <a:r>
              <a:rPr lang="fr-CA" dirty="0" err="1"/>
              <a:t>method</a:t>
            </a:r>
            <a:endParaRPr lang="fr-CA" dirty="0"/>
          </a:p>
          <a:p>
            <a:pPr>
              <a:spcAft>
                <a:spcPts val="1200"/>
              </a:spcAft>
            </a:pPr>
            <a:r>
              <a:rPr lang="fr-CA" dirty="0"/>
              <a:t>Challenges</a:t>
            </a:r>
          </a:p>
        </p:txBody>
      </p:sp>
      <p:cxnSp>
        <p:nvCxnSpPr>
          <p:cNvPr id="4" name="Straight Connector 3">
            <a:extLst>
              <a:ext uri="{FF2B5EF4-FFF2-40B4-BE49-F238E27FC236}">
                <a16:creationId xmlns:a16="http://schemas.microsoft.com/office/drawing/2014/main" id="{DA32C52D-8E34-4DED-AA13-1614389316AB}"/>
              </a:ext>
            </a:extLst>
          </p:cNvPr>
          <p:cNvCxnSpPr>
            <a:cxnSpLocks/>
          </p:cNvCxnSpPr>
          <p:nvPr/>
        </p:nvCxnSpPr>
        <p:spPr>
          <a:xfrm>
            <a:off x="927100" y="1358900"/>
            <a:ext cx="3171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88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C290-176B-4FCF-A539-66FDE8CAF19D}"/>
              </a:ext>
            </a:extLst>
          </p:cNvPr>
          <p:cNvSpPr>
            <a:spLocks noGrp="1"/>
          </p:cNvSpPr>
          <p:nvPr>
            <p:ph type="title"/>
          </p:nvPr>
        </p:nvSpPr>
        <p:spPr/>
        <p:txBody>
          <a:bodyPr/>
          <a:lstStyle/>
          <a:p>
            <a:r>
              <a:rPr lang="fr-CA" dirty="0" err="1"/>
              <a:t>Acknowledgements</a:t>
            </a:r>
            <a:endParaRPr lang="en-CA" dirty="0"/>
          </a:p>
        </p:txBody>
      </p:sp>
      <p:sp>
        <p:nvSpPr>
          <p:cNvPr id="3" name="Content Placeholder 2">
            <a:extLst>
              <a:ext uri="{FF2B5EF4-FFF2-40B4-BE49-F238E27FC236}">
                <a16:creationId xmlns:a16="http://schemas.microsoft.com/office/drawing/2014/main" id="{C581D31E-E9E8-4F89-8A59-E0625CC82DE1}"/>
              </a:ext>
            </a:extLst>
          </p:cNvPr>
          <p:cNvSpPr>
            <a:spLocks noGrp="1"/>
          </p:cNvSpPr>
          <p:nvPr>
            <p:ph idx="1"/>
          </p:nvPr>
        </p:nvSpPr>
        <p:spPr>
          <a:xfrm>
            <a:off x="838200" y="1825625"/>
            <a:ext cx="10001435" cy="4351338"/>
          </a:xfrm>
        </p:spPr>
        <p:txBody>
          <a:bodyPr/>
          <a:lstStyle/>
          <a:p>
            <a:r>
              <a:rPr lang="en-CA" dirty="0"/>
              <a:t>Many thanks to Amadou Barry &amp; Prof. Celia Greenwood for their supervision and helpful guidance throughout my project!</a:t>
            </a:r>
          </a:p>
        </p:txBody>
      </p:sp>
      <p:cxnSp>
        <p:nvCxnSpPr>
          <p:cNvPr id="4" name="Straight Connector 3">
            <a:extLst>
              <a:ext uri="{FF2B5EF4-FFF2-40B4-BE49-F238E27FC236}">
                <a16:creationId xmlns:a16="http://schemas.microsoft.com/office/drawing/2014/main" id="{DA32C52D-8E34-4DED-AA13-1614389316AB}"/>
              </a:ext>
            </a:extLst>
          </p:cNvPr>
          <p:cNvCxnSpPr>
            <a:cxnSpLocks/>
          </p:cNvCxnSpPr>
          <p:nvPr/>
        </p:nvCxnSpPr>
        <p:spPr>
          <a:xfrm>
            <a:off x="927100" y="1358900"/>
            <a:ext cx="3171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274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822A-D976-4478-B869-BCBCA18160DD}"/>
              </a:ext>
            </a:extLst>
          </p:cNvPr>
          <p:cNvSpPr>
            <a:spLocks noGrp="1"/>
          </p:cNvSpPr>
          <p:nvPr>
            <p:ph type="title"/>
          </p:nvPr>
        </p:nvSpPr>
        <p:spPr/>
        <p:txBody>
          <a:bodyPr/>
          <a:lstStyle/>
          <a:p>
            <a:r>
              <a:rPr lang="fr-CA" dirty="0"/>
              <a:t>References</a:t>
            </a:r>
            <a:endParaRPr lang="en-CA" dirty="0"/>
          </a:p>
        </p:txBody>
      </p:sp>
      <p:sp>
        <p:nvSpPr>
          <p:cNvPr id="3" name="Content Placeholder 2">
            <a:extLst>
              <a:ext uri="{FF2B5EF4-FFF2-40B4-BE49-F238E27FC236}">
                <a16:creationId xmlns:a16="http://schemas.microsoft.com/office/drawing/2014/main" id="{0DACFC5A-3D94-4FD8-BFBD-BF9F671C1FF1}"/>
              </a:ext>
            </a:extLst>
          </p:cNvPr>
          <p:cNvSpPr>
            <a:spLocks noGrp="1"/>
          </p:cNvSpPr>
          <p:nvPr>
            <p:ph idx="1"/>
          </p:nvPr>
        </p:nvSpPr>
        <p:spPr/>
        <p:txBody>
          <a:bodyPr>
            <a:normAutofit fontScale="62500" lnSpcReduction="20000"/>
          </a:bodyPr>
          <a:lstStyle/>
          <a:p>
            <a:r>
              <a:rPr lang="en-CA" dirty="0">
                <a:effectLst/>
              </a:rPr>
              <a:t>S. J. Sujit, R. E. </a:t>
            </a:r>
            <a:r>
              <a:rPr lang="en-CA" dirty="0" err="1">
                <a:effectLst/>
              </a:rPr>
              <a:t>Gabr</a:t>
            </a:r>
            <a:r>
              <a:rPr lang="en-CA" dirty="0">
                <a:effectLst/>
              </a:rPr>
              <a:t>, I. Coronado, M. Robinson, S. Datta and P. A. Narayana, "Automated Image Quality Evaluation of Structural Brain Magnetic Resonance Images using Deep Convolutional Neural Networks," 2018 9th Cairo International Biomedical Engineering Conference (CIBEC), 2018, pp. 33-36, </a:t>
            </a:r>
            <a:r>
              <a:rPr lang="en-CA" dirty="0" err="1">
                <a:effectLst/>
              </a:rPr>
              <a:t>doi</a:t>
            </a:r>
            <a:r>
              <a:rPr lang="en-CA" dirty="0">
                <a:effectLst/>
              </a:rPr>
              <a:t>: 10.1109/CIBEC.2018.8641830.</a:t>
            </a:r>
          </a:p>
          <a:p>
            <a:r>
              <a:rPr lang="en-CA" dirty="0">
                <a:effectLst/>
              </a:rPr>
              <a:t>Pang, G., Cao, L., Chen, L., &amp; Liu, H. (2018). Learning Representations of Ultrahigh-dimensional Data for Random Distance-based Outlier Detection. </a:t>
            </a:r>
            <a:r>
              <a:rPr lang="en-CA" i="1" dirty="0">
                <a:effectLst/>
              </a:rPr>
              <a:t>KDD 2018: 24th ACMSIGKDD International Conference on Knowledge Discovery &amp; Data Mining</a:t>
            </a:r>
            <a:r>
              <a:rPr lang="en-CA" dirty="0">
                <a:effectLst/>
              </a:rPr>
              <a:t>, 2041–2050.</a:t>
            </a:r>
          </a:p>
          <a:p>
            <a:r>
              <a:rPr lang="en-US" dirty="0">
                <a:effectLst/>
              </a:rPr>
              <a:t>Sugiyama, M., &amp; </a:t>
            </a:r>
            <a:r>
              <a:rPr lang="en-US" dirty="0" err="1">
                <a:effectLst/>
              </a:rPr>
              <a:t>Borgwardt</a:t>
            </a:r>
            <a:r>
              <a:rPr lang="en-US" dirty="0">
                <a:effectLst/>
              </a:rPr>
              <a:t>, K. M. (2013). Rapid distance-based outlier detection via sampling. </a:t>
            </a:r>
            <a:r>
              <a:rPr lang="en-US" i="1" dirty="0">
                <a:effectLst/>
              </a:rPr>
              <a:t>Advances in Neural Information Processing Systems</a:t>
            </a:r>
            <a:r>
              <a:rPr lang="en-US" dirty="0">
                <a:effectLst/>
              </a:rPr>
              <a:t>, 1–9.</a:t>
            </a:r>
          </a:p>
          <a:p>
            <a:r>
              <a:rPr lang="en-US" dirty="0" err="1">
                <a:effectLst/>
              </a:rPr>
              <a:t>Schierz</a:t>
            </a:r>
            <a:r>
              <a:rPr lang="en-US" dirty="0">
                <a:effectLst/>
              </a:rPr>
              <a:t>, A.C. Virtual screening of bioassay data. J </a:t>
            </a:r>
            <a:r>
              <a:rPr lang="en-US" dirty="0" err="1">
                <a:effectLst/>
              </a:rPr>
              <a:t>Cheminform</a:t>
            </a:r>
            <a:r>
              <a:rPr lang="en-US" dirty="0">
                <a:effectLst/>
              </a:rPr>
              <a:t> 1, 21 (2009). </a:t>
            </a:r>
            <a:r>
              <a:rPr lang="en-US" dirty="0">
                <a:effectLst/>
                <a:hlinkClick r:id="rId3"/>
              </a:rPr>
              <a:t>https://doi.org/10.1186/1758-2946-1-21</a:t>
            </a:r>
            <a:endParaRPr lang="en-US" dirty="0">
              <a:effectLst/>
            </a:endParaRPr>
          </a:p>
          <a:p>
            <a:r>
              <a:rPr lang="en-US" dirty="0" err="1">
                <a:effectLst/>
              </a:rPr>
              <a:t>Kohavi</a:t>
            </a:r>
            <a:r>
              <a:rPr lang="en-US" dirty="0"/>
              <a:t>, R </a:t>
            </a:r>
            <a:r>
              <a:rPr lang="en-US" dirty="0">
                <a:effectLst/>
              </a:rPr>
              <a:t>and Becker</a:t>
            </a:r>
            <a:r>
              <a:rPr lang="en-US" dirty="0"/>
              <a:t>, B.</a:t>
            </a:r>
            <a:r>
              <a:rPr lang="en-US" dirty="0">
                <a:effectLst/>
              </a:rPr>
              <a:t> (1996). Adult Data Set. UCI Machine Learning Repository [https://archive.ics.uci.edu/ml/datasets/adult</a:t>
            </a:r>
            <a:r>
              <a:rPr lang="en-CA" dirty="0">
                <a:effectLst/>
              </a:rPr>
              <a:t>] </a:t>
            </a:r>
            <a:r>
              <a:rPr lang="en-US" dirty="0">
                <a:effectLst/>
              </a:rPr>
              <a:t>Data Mining and Visualization, Silicon Graphics.</a:t>
            </a:r>
            <a:endParaRPr lang="en-CA" dirty="0">
              <a:effectLst/>
            </a:endParaRPr>
          </a:p>
          <a:p>
            <a:r>
              <a:rPr lang="en-CA" dirty="0">
                <a:effectLst/>
              </a:rPr>
              <a:t>Di Martino, A., C.-G. Yan, Q. Li, E. </a:t>
            </a:r>
            <a:r>
              <a:rPr lang="en-CA" dirty="0" err="1">
                <a:effectLst/>
              </a:rPr>
              <a:t>Denio</a:t>
            </a:r>
            <a:r>
              <a:rPr lang="en-CA" dirty="0">
                <a:effectLst/>
              </a:rPr>
              <a:t>, F. X. Castellanos, K. </a:t>
            </a:r>
            <a:r>
              <a:rPr lang="en-CA" dirty="0" err="1">
                <a:effectLst/>
              </a:rPr>
              <a:t>Alaerts</a:t>
            </a:r>
            <a:r>
              <a:rPr lang="en-CA" dirty="0">
                <a:effectLst/>
              </a:rPr>
              <a:t>, J. S. Anderson, M. Assaf, S. Y. </a:t>
            </a:r>
            <a:r>
              <a:rPr lang="en-CA" dirty="0" err="1">
                <a:effectLst/>
              </a:rPr>
              <a:t>Bookheimer</a:t>
            </a:r>
            <a:r>
              <a:rPr lang="en-CA" dirty="0">
                <a:effectLst/>
              </a:rPr>
              <a:t>, M. </a:t>
            </a:r>
            <a:r>
              <a:rPr lang="en-CA" dirty="0" err="1">
                <a:effectLst/>
              </a:rPr>
              <a:t>Dapretto</a:t>
            </a:r>
            <a:r>
              <a:rPr lang="en-CA" dirty="0">
                <a:effectLst/>
              </a:rPr>
              <a:t>, et al. 2014. The autism brain imaging data exchange: towards a large-scale evaluation of the intrinsic brain architecture in autism. Molecular Psychiatry 19 (6):659–67. doi:10.1038/mp.2013.78.</a:t>
            </a:r>
          </a:p>
          <a:p>
            <a:endParaRPr lang="en-CA" dirty="0">
              <a:effectLst/>
            </a:endParaRPr>
          </a:p>
          <a:p>
            <a:endParaRPr lang="en-CA" dirty="0">
              <a:effectLst/>
            </a:endParaRPr>
          </a:p>
          <a:p>
            <a:endParaRPr lang="en-CA" dirty="0"/>
          </a:p>
        </p:txBody>
      </p:sp>
      <p:cxnSp>
        <p:nvCxnSpPr>
          <p:cNvPr id="4" name="Straight Connector 3">
            <a:extLst>
              <a:ext uri="{FF2B5EF4-FFF2-40B4-BE49-F238E27FC236}">
                <a16:creationId xmlns:a16="http://schemas.microsoft.com/office/drawing/2014/main" id="{20AC63B5-B44B-4583-BC0B-44F0A68F3431}"/>
              </a:ext>
            </a:extLst>
          </p:cNvPr>
          <p:cNvCxnSpPr>
            <a:cxnSpLocks/>
          </p:cNvCxnSpPr>
          <p:nvPr/>
        </p:nvCxnSpPr>
        <p:spPr>
          <a:xfrm>
            <a:off x="927100" y="1358900"/>
            <a:ext cx="30830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76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8518-788D-414A-92AA-00E74464B1AF}"/>
              </a:ext>
            </a:extLst>
          </p:cNvPr>
          <p:cNvSpPr>
            <a:spLocks noGrp="1"/>
          </p:cNvSpPr>
          <p:nvPr>
            <p:ph type="title"/>
          </p:nvPr>
        </p:nvSpPr>
        <p:spPr/>
        <p:txBody>
          <a:bodyPr/>
          <a:lstStyle/>
          <a:p>
            <a:r>
              <a:rPr lang="en-CA" dirty="0"/>
              <a:t>Neuroimaging Data</a:t>
            </a:r>
          </a:p>
        </p:txBody>
      </p:sp>
      <p:sp>
        <p:nvSpPr>
          <p:cNvPr id="3" name="Content Placeholder 2">
            <a:extLst>
              <a:ext uri="{FF2B5EF4-FFF2-40B4-BE49-F238E27FC236}">
                <a16:creationId xmlns:a16="http://schemas.microsoft.com/office/drawing/2014/main" id="{26DF5A7A-B3AA-45F1-B9FC-0BC120901B3E}"/>
              </a:ext>
            </a:extLst>
          </p:cNvPr>
          <p:cNvSpPr>
            <a:spLocks noGrp="1"/>
          </p:cNvSpPr>
          <p:nvPr>
            <p:ph idx="1"/>
          </p:nvPr>
        </p:nvSpPr>
        <p:spPr>
          <a:xfrm>
            <a:off x="838200" y="1825625"/>
            <a:ext cx="10817646" cy="4351338"/>
          </a:xfrm>
        </p:spPr>
        <p:txBody>
          <a:bodyPr>
            <a:normAutofit/>
          </a:bodyPr>
          <a:lstStyle/>
          <a:p>
            <a:r>
              <a:rPr lang="fr-CA" dirty="0"/>
              <a:t>Magnetic </a:t>
            </a:r>
            <a:r>
              <a:rPr lang="fr-CA" dirty="0" err="1"/>
              <a:t>Resonance</a:t>
            </a:r>
            <a:r>
              <a:rPr lang="fr-CA" dirty="0"/>
              <a:t> Imaging (MRI) </a:t>
            </a:r>
            <a:r>
              <a:rPr lang="fr-CA" dirty="0" err="1"/>
              <a:t>is</a:t>
            </a:r>
            <a:r>
              <a:rPr lang="fr-CA" dirty="0"/>
              <a:t> a </a:t>
            </a:r>
            <a:r>
              <a:rPr lang="fr-CA" dirty="0" err="1"/>
              <a:t>very</a:t>
            </a:r>
            <a:r>
              <a:rPr lang="fr-CA" dirty="0"/>
              <a:t> </a:t>
            </a:r>
            <a:r>
              <a:rPr lang="fr-CA" dirty="0" err="1"/>
              <a:t>common</a:t>
            </a:r>
            <a:r>
              <a:rPr lang="fr-CA" dirty="0"/>
              <a:t> </a:t>
            </a:r>
            <a:r>
              <a:rPr lang="fr-CA" dirty="0" err="1"/>
              <a:t>brain</a:t>
            </a:r>
            <a:r>
              <a:rPr lang="fr-CA" dirty="0"/>
              <a:t> </a:t>
            </a:r>
            <a:r>
              <a:rPr lang="fr-CA" dirty="0" err="1"/>
              <a:t>imaging</a:t>
            </a:r>
            <a:r>
              <a:rPr lang="fr-CA" dirty="0"/>
              <a:t> technique</a:t>
            </a:r>
          </a:p>
          <a:p>
            <a:endParaRPr lang="en-CA" dirty="0"/>
          </a:p>
          <a:p>
            <a:pPr>
              <a:spcAft>
                <a:spcPts val="1200"/>
              </a:spcAft>
            </a:pPr>
            <a:r>
              <a:rPr lang="en-CA" dirty="0"/>
              <a:t>We have access to ABIDE (</a:t>
            </a:r>
            <a:r>
              <a:rPr lang="en-US" dirty="0"/>
              <a:t>Autism Brain Imaging Data Exchange</a:t>
            </a:r>
            <a:r>
              <a:rPr lang="en-CA" dirty="0"/>
              <a:t>), a large dataset of MRI data</a:t>
            </a:r>
          </a:p>
          <a:p>
            <a:pPr lvl="1"/>
            <a:r>
              <a:rPr lang="en-CA" sz="2700" dirty="0"/>
              <a:t>Aggregated from different institutions to increase sample size</a:t>
            </a:r>
          </a:p>
        </p:txBody>
      </p:sp>
      <p:cxnSp>
        <p:nvCxnSpPr>
          <p:cNvPr id="4" name="Straight Connector 3">
            <a:extLst>
              <a:ext uri="{FF2B5EF4-FFF2-40B4-BE49-F238E27FC236}">
                <a16:creationId xmlns:a16="http://schemas.microsoft.com/office/drawing/2014/main" id="{682F9465-E70D-4AE2-9C50-2CB806B93169}"/>
              </a:ext>
            </a:extLst>
          </p:cNvPr>
          <p:cNvCxnSpPr>
            <a:cxnSpLocks/>
          </p:cNvCxnSpPr>
          <p:nvPr/>
        </p:nvCxnSpPr>
        <p:spPr>
          <a:xfrm>
            <a:off x="927100" y="1358900"/>
            <a:ext cx="59694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23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0E64-D681-49B4-B8A0-863F8CC7B9B0}"/>
              </a:ext>
            </a:extLst>
          </p:cNvPr>
          <p:cNvSpPr>
            <a:spLocks noGrp="1"/>
          </p:cNvSpPr>
          <p:nvPr>
            <p:ph type="title"/>
          </p:nvPr>
        </p:nvSpPr>
        <p:spPr/>
        <p:txBody>
          <a:bodyPr/>
          <a:lstStyle/>
          <a:p>
            <a:r>
              <a:rPr lang="fr-CA" dirty="0" err="1"/>
              <a:t>Errors</a:t>
            </a:r>
            <a:r>
              <a:rPr lang="fr-CA" dirty="0"/>
              <a:t> in MRI Scans</a:t>
            </a:r>
            <a:endParaRPr lang="en-CA" dirty="0"/>
          </a:p>
        </p:txBody>
      </p:sp>
      <p:sp>
        <p:nvSpPr>
          <p:cNvPr id="3" name="Content Placeholder 2">
            <a:extLst>
              <a:ext uri="{FF2B5EF4-FFF2-40B4-BE49-F238E27FC236}">
                <a16:creationId xmlns:a16="http://schemas.microsoft.com/office/drawing/2014/main" id="{588E0CDF-59A5-49D6-AAC4-24EC70743DFE}"/>
              </a:ext>
            </a:extLst>
          </p:cNvPr>
          <p:cNvSpPr>
            <a:spLocks noGrp="1"/>
          </p:cNvSpPr>
          <p:nvPr>
            <p:ph idx="1"/>
          </p:nvPr>
        </p:nvSpPr>
        <p:spPr/>
        <p:txBody>
          <a:bodyPr/>
          <a:lstStyle/>
          <a:p>
            <a:r>
              <a:rPr lang="fr-CA" dirty="0"/>
              <a:t>In MRI scans, </a:t>
            </a:r>
            <a:r>
              <a:rPr lang="fr-CA" dirty="0" err="1"/>
              <a:t>there</a:t>
            </a:r>
            <a:r>
              <a:rPr lang="fr-CA" dirty="0"/>
              <a:t> can </a:t>
            </a:r>
            <a:r>
              <a:rPr lang="fr-CA" dirty="0" err="1"/>
              <a:t>be</a:t>
            </a:r>
            <a:r>
              <a:rPr lang="fr-CA" dirty="0"/>
              <a:t> </a:t>
            </a:r>
            <a:r>
              <a:rPr lang="fr-CA" dirty="0" err="1"/>
              <a:t>errors</a:t>
            </a:r>
            <a:r>
              <a:rPr lang="fr-CA" dirty="0"/>
              <a:t> in measurement or </a:t>
            </a:r>
            <a:r>
              <a:rPr lang="fr-CA" dirty="0" err="1"/>
              <a:t>preprocessing</a:t>
            </a:r>
            <a:r>
              <a:rPr lang="fr-CA" dirty="0"/>
              <a:t>:</a:t>
            </a:r>
          </a:p>
        </p:txBody>
      </p:sp>
      <p:sp>
        <p:nvSpPr>
          <p:cNvPr id="8" name="TextBox 7">
            <a:extLst>
              <a:ext uri="{FF2B5EF4-FFF2-40B4-BE49-F238E27FC236}">
                <a16:creationId xmlns:a16="http://schemas.microsoft.com/office/drawing/2014/main" id="{57C356F2-EDE9-4F7B-9C5D-42C5FF23357B}"/>
              </a:ext>
            </a:extLst>
          </p:cNvPr>
          <p:cNvSpPr txBox="1"/>
          <p:nvPr/>
        </p:nvSpPr>
        <p:spPr>
          <a:xfrm>
            <a:off x="7345838" y="6398886"/>
            <a:ext cx="6094428" cy="369332"/>
          </a:xfrm>
          <a:prstGeom prst="rect">
            <a:avLst/>
          </a:prstGeom>
          <a:noFill/>
        </p:spPr>
        <p:txBody>
          <a:bodyPr wrap="square">
            <a:spAutoFit/>
          </a:bodyPr>
          <a:lstStyle/>
          <a:p>
            <a:r>
              <a:rPr lang="en-CA" dirty="0">
                <a:effectLst/>
              </a:rPr>
              <a:t>Mejia, Nebel, Eloyan, Caffo, &amp; Lindquist, 2017 </a:t>
            </a:r>
            <a:endParaRPr lang="en-CA" dirty="0"/>
          </a:p>
        </p:txBody>
      </p:sp>
      <p:cxnSp>
        <p:nvCxnSpPr>
          <p:cNvPr id="11" name="Straight Connector 10">
            <a:extLst>
              <a:ext uri="{FF2B5EF4-FFF2-40B4-BE49-F238E27FC236}">
                <a16:creationId xmlns:a16="http://schemas.microsoft.com/office/drawing/2014/main" id="{F8543DCC-668C-425B-9784-D3C26343FC56}"/>
              </a:ext>
            </a:extLst>
          </p:cNvPr>
          <p:cNvCxnSpPr>
            <a:cxnSpLocks/>
          </p:cNvCxnSpPr>
          <p:nvPr/>
        </p:nvCxnSpPr>
        <p:spPr>
          <a:xfrm>
            <a:off x="927100" y="1358900"/>
            <a:ext cx="4702175"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9787D87-DF37-4AAB-8489-AECE81E26361}"/>
              </a:ext>
            </a:extLst>
          </p:cNvPr>
          <p:cNvPicPr>
            <a:picLocks noChangeAspect="1"/>
          </p:cNvPicPr>
          <p:nvPr/>
        </p:nvPicPr>
        <p:blipFill rotWithShape="1">
          <a:blip r:embed="rId3"/>
          <a:srcRect t="51874" r="48584"/>
          <a:stretch/>
        </p:blipFill>
        <p:spPr>
          <a:xfrm>
            <a:off x="4446608" y="3352469"/>
            <a:ext cx="3058817" cy="2492706"/>
          </a:xfrm>
          <a:prstGeom prst="rect">
            <a:avLst/>
          </a:prstGeom>
        </p:spPr>
      </p:pic>
      <p:pic>
        <p:nvPicPr>
          <p:cNvPr id="13" name="Picture 12">
            <a:extLst>
              <a:ext uri="{FF2B5EF4-FFF2-40B4-BE49-F238E27FC236}">
                <a16:creationId xmlns:a16="http://schemas.microsoft.com/office/drawing/2014/main" id="{F3ED3977-25A7-4C1A-B1ED-923F82C93184}"/>
              </a:ext>
            </a:extLst>
          </p:cNvPr>
          <p:cNvPicPr>
            <a:picLocks noChangeAspect="1"/>
          </p:cNvPicPr>
          <p:nvPr/>
        </p:nvPicPr>
        <p:blipFill rotWithShape="1">
          <a:blip r:embed="rId3"/>
          <a:srcRect l="47926" b="45984"/>
          <a:stretch/>
        </p:blipFill>
        <p:spPr>
          <a:xfrm>
            <a:off x="1161143" y="3282619"/>
            <a:ext cx="2837542" cy="2562556"/>
          </a:xfrm>
          <a:prstGeom prst="rect">
            <a:avLst/>
          </a:prstGeom>
        </p:spPr>
      </p:pic>
      <p:pic>
        <p:nvPicPr>
          <p:cNvPr id="14" name="Picture 13">
            <a:extLst>
              <a:ext uri="{FF2B5EF4-FFF2-40B4-BE49-F238E27FC236}">
                <a16:creationId xmlns:a16="http://schemas.microsoft.com/office/drawing/2014/main" id="{A9591AD3-A250-4880-BF28-8E7DC27596F1}"/>
              </a:ext>
            </a:extLst>
          </p:cNvPr>
          <p:cNvPicPr>
            <a:picLocks noChangeAspect="1"/>
          </p:cNvPicPr>
          <p:nvPr/>
        </p:nvPicPr>
        <p:blipFill rotWithShape="1">
          <a:blip r:embed="rId3"/>
          <a:srcRect l="48584" t="51874"/>
          <a:stretch/>
        </p:blipFill>
        <p:spPr>
          <a:xfrm>
            <a:off x="7972041" y="3352469"/>
            <a:ext cx="3058816" cy="2492706"/>
          </a:xfrm>
          <a:prstGeom prst="rect">
            <a:avLst/>
          </a:prstGeom>
        </p:spPr>
      </p:pic>
    </p:spTree>
    <p:extLst>
      <p:ext uri="{BB962C8B-B14F-4D97-AF65-F5344CB8AC3E}">
        <p14:creationId xmlns:p14="http://schemas.microsoft.com/office/powerpoint/2010/main" val="3512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EF53-0E6A-4553-9A81-4A30568606D0}"/>
              </a:ext>
            </a:extLst>
          </p:cNvPr>
          <p:cNvSpPr>
            <a:spLocks noGrp="1"/>
          </p:cNvSpPr>
          <p:nvPr>
            <p:ph type="title"/>
          </p:nvPr>
        </p:nvSpPr>
        <p:spPr/>
        <p:txBody>
          <a:bodyPr/>
          <a:lstStyle/>
          <a:p>
            <a:r>
              <a:rPr lang="fr-CA" dirty="0"/>
              <a:t>Impact of </a:t>
            </a:r>
            <a:r>
              <a:rPr lang="fr-CA" dirty="0" err="1"/>
              <a:t>Outliers</a:t>
            </a:r>
            <a:endParaRPr lang="en-CA" dirty="0"/>
          </a:p>
        </p:txBody>
      </p:sp>
      <p:pic>
        <p:nvPicPr>
          <p:cNvPr id="5" name="Picture 4">
            <a:extLst>
              <a:ext uri="{FF2B5EF4-FFF2-40B4-BE49-F238E27FC236}">
                <a16:creationId xmlns:a16="http://schemas.microsoft.com/office/drawing/2014/main" id="{F546D202-C390-4189-885B-78312A40AC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9028" y="1518361"/>
            <a:ext cx="5613543" cy="5238345"/>
          </a:xfrm>
          <a:prstGeom prst="rect">
            <a:avLst/>
          </a:prstGeom>
        </p:spPr>
      </p:pic>
      <p:cxnSp>
        <p:nvCxnSpPr>
          <p:cNvPr id="11" name="Straight Connector 10">
            <a:extLst>
              <a:ext uri="{FF2B5EF4-FFF2-40B4-BE49-F238E27FC236}">
                <a16:creationId xmlns:a16="http://schemas.microsoft.com/office/drawing/2014/main" id="{D829B687-4071-4891-BBC4-834D588516BE}"/>
              </a:ext>
            </a:extLst>
          </p:cNvPr>
          <p:cNvCxnSpPr>
            <a:cxnSpLocks/>
          </p:cNvCxnSpPr>
          <p:nvPr/>
        </p:nvCxnSpPr>
        <p:spPr>
          <a:xfrm>
            <a:off x="927100" y="1358900"/>
            <a:ext cx="4597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07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EF53-0E6A-4553-9A81-4A30568606D0}"/>
              </a:ext>
            </a:extLst>
          </p:cNvPr>
          <p:cNvSpPr>
            <a:spLocks noGrp="1"/>
          </p:cNvSpPr>
          <p:nvPr>
            <p:ph type="title"/>
          </p:nvPr>
        </p:nvSpPr>
        <p:spPr/>
        <p:txBody>
          <a:bodyPr/>
          <a:lstStyle/>
          <a:p>
            <a:r>
              <a:rPr lang="fr-CA" dirty="0"/>
              <a:t>Impact of </a:t>
            </a:r>
            <a:r>
              <a:rPr lang="fr-CA" dirty="0" err="1"/>
              <a:t>Outliers</a:t>
            </a:r>
            <a:endParaRPr lang="en-CA" dirty="0"/>
          </a:p>
        </p:txBody>
      </p:sp>
      <p:pic>
        <p:nvPicPr>
          <p:cNvPr id="5" name="Picture 4">
            <a:extLst>
              <a:ext uri="{FF2B5EF4-FFF2-40B4-BE49-F238E27FC236}">
                <a16:creationId xmlns:a16="http://schemas.microsoft.com/office/drawing/2014/main" id="{F546D202-C390-4189-885B-78312A40AC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9028" y="1518361"/>
            <a:ext cx="5613543" cy="5238345"/>
          </a:xfrm>
          <a:prstGeom prst="rect">
            <a:avLst/>
          </a:prstGeom>
        </p:spPr>
      </p:pic>
      <p:cxnSp>
        <p:nvCxnSpPr>
          <p:cNvPr id="11" name="Straight Connector 10">
            <a:extLst>
              <a:ext uri="{FF2B5EF4-FFF2-40B4-BE49-F238E27FC236}">
                <a16:creationId xmlns:a16="http://schemas.microsoft.com/office/drawing/2014/main" id="{D829B687-4071-4891-BBC4-834D588516BE}"/>
              </a:ext>
            </a:extLst>
          </p:cNvPr>
          <p:cNvCxnSpPr>
            <a:cxnSpLocks/>
          </p:cNvCxnSpPr>
          <p:nvPr/>
        </p:nvCxnSpPr>
        <p:spPr>
          <a:xfrm>
            <a:off x="927100" y="1358900"/>
            <a:ext cx="4597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1919D7-CD7D-4B3C-8C8C-22C9AFCB5FCF}"/>
              </a:ext>
            </a:extLst>
          </p:cNvPr>
          <p:cNvPicPr>
            <a:picLocks noChangeAspect="1"/>
          </p:cNvPicPr>
          <p:nvPr/>
        </p:nvPicPr>
        <p:blipFill rotWithShape="1">
          <a:blip r:embed="rId4">
            <a:extLst>
              <a:ext uri="{28A0092B-C50C-407E-A947-70E740481C1C}">
                <a14:useLocalDpi xmlns:a14="http://schemas.microsoft.com/office/drawing/2010/main" val="0"/>
              </a:ext>
            </a:extLst>
          </a:blip>
          <a:srcRect l="1533" r="3764"/>
          <a:stretch/>
        </p:blipFill>
        <p:spPr>
          <a:xfrm>
            <a:off x="6451743" y="1690688"/>
            <a:ext cx="5321229" cy="4930764"/>
          </a:xfrm>
          <a:prstGeom prst="rect">
            <a:avLst/>
          </a:prstGeom>
        </p:spPr>
      </p:pic>
    </p:spTree>
    <p:extLst>
      <p:ext uri="{BB962C8B-B14F-4D97-AF65-F5344CB8AC3E}">
        <p14:creationId xmlns:p14="http://schemas.microsoft.com/office/powerpoint/2010/main" val="134922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B39C-8E61-464E-9653-5C6E17E5E182}"/>
              </a:ext>
            </a:extLst>
          </p:cNvPr>
          <p:cNvSpPr>
            <a:spLocks noGrp="1"/>
          </p:cNvSpPr>
          <p:nvPr>
            <p:ph type="title"/>
          </p:nvPr>
        </p:nvSpPr>
        <p:spPr/>
        <p:txBody>
          <a:bodyPr/>
          <a:lstStyle/>
          <a:p>
            <a:r>
              <a:rPr lang="en-CA" dirty="0"/>
              <a:t>Challenge in High Dimension</a:t>
            </a:r>
          </a:p>
        </p:txBody>
      </p:sp>
      <p:sp>
        <p:nvSpPr>
          <p:cNvPr id="3" name="Content Placeholder 2">
            <a:extLst>
              <a:ext uri="{FF2B5EF4-FFF2-40B4-BE49-F238E27FC236}">
                <a16:creationId xmlns:a16="http://schemas.microsoft.com/office/drawing/2014/main" id="{395DC67E-3020-42C7-A089-0DD7370E6B52}"/>
              </a:ext>
            </a:extLst>
          </p:cNvPr>
          <p:cNvSpPr>
            <a:spLocks noGrp="1"/>
          </p:cNvSpPr>
          <p:nvPr>
            <p:ph idx="1"/>
          </p:nvPr>
        </p:nvSpPr>
        <p:spPr>
          <a:xfrm>
            <a:off x="677944" y="1825625"/>
            <a:ext cx="11265816" cy="4351338"/>
          </a:xfrm>
        </p:spPr>
        <p:txBody>
          <a:bodyPr>
            <a:normAutofit/>
          </a:bodyPr>
          <a:lstStyle/>
          <a:p>
            <a:pPr marL="0" indent="0">
              <a:buNone/>
            </a:pPr>
            <a:r>
              <a:rPr lang="en-US" dirty="0"/>
              <a:t>Identifying outliers in neuroimaging data is challenging. Why?</a:t>
            </a:r>
          </a:p>
          <a:p>
            <a:endParaRPr lang="en-US" dirty="0"/>
          </a:p>
          <a:p>
            <a:r>
              <a:rPr lang="en-US" dirty="0"/>
              <a:t>High-dimensional: number of variables &gt;  sample size</a:t>
            </a:r>
          </a:p>
          <a:p>
            <a:r>
              <a:rPr lang="en-US" dirty="0"/>
              <a:t>Very hard to visualize outliers</a:t>
            </a:r>
          </a:p>
          <a:p>
            <a:r>
              <a:rPr lang="en-CA" dirty="0"/>
              <a:t>Standard methods are computationally expensive or unusable</a:t>
            </a:r>
          </a:p>
          <a:p>
            <a:endParaRPr lang="en-CA" dirty="0"/>
          </a:p>
        </p:txBody>
      </p:sp>
      <p:cxnSp>
        <p:nvCxnSpPr>
          <p:cNvPr id="4" name="Straight Connector 3">
            <a:extLst>
              <a:ext uri="{FF2B5EF4-FFF2-40B4-BE49-F238E27FC236}">
                <a16:creationId xmlns:a16="http://schemas.microsoft.com/office/drawing/2014/main" id="{43686F86-DCA5-4B3E-A33B-E05B0084165C}"/>
              </a:ext>
            </a:extLst>
          </p:cNvPr>
          <p:cNvCxnSpPr>
            <a:cxnSpLocks/>
          </p:cNvCxnSpPr>
          <p:nvPr/>
        </p:nvCxnSpPr>
        <p:spPr>
          <a:xfrm>
            <a:off x="927100" y="1358900"/>
            <a:ext cx="7475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63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E5BA-C8D7-46EA-96A0-C6B7D90432D5}"/>
              </a:ext>
            </a:extLst>
          </p:cNvPr>
          <p:cNvSpPr>
            <a:spLocks noGrp="1"/>
          </p:cNvSpPr>
          <p:nvPr>
            <p:ph type="title"/>
          </p:nvPr>
        </p:nvSpPr>
        <p:spPr/>
        <p:txBody>
          <a:bodyPr/>
          <a:lstStyle/>
          <a:p>
            <a:r>
              <a:rPr lang="en-US" dirty="0"/>
              <a:t>High-Dimensional Data in </a:t>
            </a:r>
            <a:r>
              <a:rPr lang="fr-CA" dirty="0"/>
              <a:t>Other Fields </a:t>
            </a:r>
            <a:endParaRPr lang="en-CA" dirty="0"/>
          </a:p>
        </p:txBody>
      </p:sp>
      <p:sp>
        <p:nvSpPr>
          <p:cNvPr id="3" name="Content Placeholder 2">
            <a:extLst>
              <a:ext uri="{FF2B5EF4-FFF2-40B4-BE49-F238E27FC236}">
                <a16:creationId xmlns:a16="http://schemas.microsoft.com/office/drawing/2014/main" id="{10306055-3E7B-48DA-A66A-07686E95807F}"/>
              </a:ext>
            </a:extLst>
          </p:cNvPr>
          <p:cNvSpPr>
            <a:spLocks noGrp="1"/>
          </p:cNvSpPr>
          <p:nvPr>
            <p:ph idx="1"/>
          </p:nvPr>
        </p:nvSpPr>
        <p:spPr/>
        <p:txBody>
          <a:bodyPr/>
          <a:lstStyle/>
          <a:p>
            <a:pPr marL="0" indent="0">
              <a:spcAft>
                <a:spcPts val="1200"/>
              </a:spcAft>
              <a:buNone/>
            </a:pPr>
            <a:r>
              <a:rPr lang="en-US" dirty="0"/>
              <a:t>Other fields have high-dimensional data and have the same challenge: </a:t>
            </a:r>
          </a:p>
          <a:p>
            <a:pPr lvl="1"/>
            <a:r>
              <a:rPr lang="en-US" sz="2800" dirty="0"/>
              <a:t>Genetics</a:t>
            </a:r>
          </a:p>
          <a:p>
            <a:pPr lvl="1"/>
            <a:r>
              <a:rPr lang="en-US" sz="2800" dirty="0"/>
              <a:t>Medical imaging</a:t>
            </a:r>
          </a:p>
          <a:p>
            <a:pPr lvl="1"/>
            <a:r>
              <a:rPr lang="en-US" sz="2800" dirty="0"/>
              <a:t>Fraud detection </a:t>
            </a:r>
          </a:p>
          <a:p>
            <a:pPr lvl="1"/>
            <a:r>
              <a:rPr lang="en-US" sz="2800" dirty="0"/>
              <a:t>Cybersecurity</a:t>
            </a:r>
          </a:p>
          <a:p>
            <a:endParaRPr lang="en-CA" dirty="0"/>
          </a:p>
        </p:txBody>
      </p:sp>
      <p:cxnSp>
        <p:nvCxnSpPr>
          <p:cNvPr id="4" name="Straight Connector 3">
            <a:extLst>
              <a:ext uri="{FF2B5EF4-FFF2-40B4-BE49-F238E27FC236}">
                <a16:creationId xmlns:a16="http://schemas.microsoft.com/office/drawing/2014/main" id="{F476F770-8EA2-4A31-AE1B-CFCDF74DD064}"/>
              </a:ext>
            </a:extLst>
          </p:cNvPr>
          <p:cNvCxnSpPr>
            <a:cxnSpLocks/>
          </p:cNvCxnSpPr>
          <p:nvPr/>
        </p:nvCxnSpPr>
        <p:spPr>
          <a:xfrm>
            <a:off x="927100" y="1358900"/>
            <a:ext cx="96502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88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895A-8BE7-42B0-B5DA-155FAD0BA553}"/>
              </a:ext>
            </a:extLst>
          </p:cNvPr>
          <p:cNvSpPr>
            <a:spLocks noGrp="1"/>
          </p:cNvSpPr>
          <p:nvPr>
            <p:ph type="title"/>
          </p:nvPr>
        </p:nvSpPr>
        <p:spPr/>
        <p:txBody>
          <a:bodyPr/>
          <a:lstStyle/>
          <a:p>
            <a:r>
              <a:rPr lang="fr-CA" dirty="0"/>
              <a:t>Outline</a:t>
            </a:r>
            <a:endParaRPr lang="en-CA" dirty="0"/>
          </a:p>
        </p:txBody>
      </p:sp>
      <p:sp>
        <p:nvSpPr>
          <p:cNvPr id="3" name="Content Placeholder 2">
            <a:extLst>
              <a:ext uri="{FF2B5EF4-FFF2-40B4-BE49-F238E27FC236}">
                <a16:creationId xmlns:a16="http://schemas.microsoft.com/office/drawing/2014/main" id="{25D93BE7-130E-4080-A395-191444268160}"/>
              </a:ext>
            </a:extLst>
          </p:cNvPr>
          <p:cNvSpPr>
            <a:spLocks noGrp="1"/>
          </p:cNvSpPr>
          <p:nvPr>
            <p:ph idx="1"/>
          </p:nvPr>
        </p:nvSpPr>
        <p:spPr>
          <a:xfrm>
            <a:off x="838200" y="1825625"/>
            <a:ext cx="9817100" cy="4351338"/>
          </a:xfrm>
        </p:spPr>
        <p:txBody>
          <a:bodyPr>
            <a:normAutofit lnSpcReduction="10000"/>
          </a:bodyPr>
          <a:lstStyle/>
          <a:p>
            <a:pPr>
              <a:spcAft>
                <a:spcPts val="2400"/>
              </a:spcAft>
            </a:pPr>
            <a:r>
              <a:rPr lang="en-CA" dirty="0"/>
              <a:t>Background</a:t>
            </a:r>
          </a:p>
          <a:p>
            <a:pPr>
              <a:spcAft>
                <a:spcPts val="2400"/>
              </a:spcAft>
            </a:pPr>
            <a:r>
              <a:rPr lang="en-CA" dirty="0"/>
              <a:t>Overview of outlier detection </a:t>
            </a:r>
          </a:p>
          <a:p>
            <a:pPr>
              <a:spcAft>
                <a:spcPts val="2400"/>
              </a:spcAft>
            </a:pPr>
            <a:r>
              <a:rPr lang="en-CA" dirty="0"/>
              <a:t>Challenges in high-dimension</a:t>
            </a:r>
          </a:p>
          <a:p>
            <a:pPr>
              <a:spcAft>
                <a:spcPts val="2400"/>
              </a:spcAft>
            </a:pPr>
            <a:r>
              <a:rPr lang="en-CA" dirty="0">
                <a:solidFill>
                  <a:srgbClr val="22B48A"/>
                </a:solidFill>
              </a:rPr>
              <a:t>Presentation of a ML method for outlier detection in high-dimension</a:t>
            </a:r>
          </a:p>
          <a:p>
            <a:pPr>
              <a:spcAft>
                <a:spcPts val="2400"/>
              </a:spcAft>
            </a:pPr>
            <a:r>
              <a:rPr lang="en-CA" dirty="0"/>
              <a:t>Application to neuroimaging data</a:t>
            </a:r>
          </a:p>
          <a:p>
            <a:endParaRPr lang="en-CA" dirty="0"/>
          </a:p>
          <a:p>
            <a:endParaRPr lang="en-CA" dirty="0"/>
          </a:p>
        </p:txBody>
      </p:sp>
      <p:cxnSp>
        <p:nvCxnSpPr>
          <p:cNvPr id="6" name="Straight Connector 5">
            <a:extLst>
              <a:ext uri="{FF2B5EF4-FFF2-40B4-BE49-F238E27FC236}">
                <a16:creationId xmlns:a16="http://schemas.microsoft.com/office/drawing/2014/main" id="{9AE17241-1791-4429-A88B-C2EB1378B27E}"/>
              </a:ext>
            </a:extLst>
          </p:cNvPr>
          <p:cNvCxnSpPr/>
          <p:nvPr/>
        </p:nvCxnSpPr>
        <p:spPr>
          <a:xfrm>
            <a:off x="927100" y="1358900"/>
            <a:ext cx="2006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40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3">
      <a:majorFont>
        <a:latin typeface="Raleway Light"/>
        <a:ea typeface=""/>
        <a:cs typeface=""/>
      </a:majorFont>
      <a:minorFont>
        <a:latin typeface="Raleway Mediu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7EBE7D531F775499465D6567FF3AEA8" ma:contentTypeVersion="16" ma:contentTypeDescription="Create a new document." ma:contentTypeScope="" ma:versionID="cd676e1d2c14ae612041b168bd131d8f">
  <xsd:schema xmlns:xsd="http://www.w3.org/2001/XMLSchema" xmlns:xs="http://www.w3.org/2001/XMLSchema" xmlns:p="http://schemas.microsoft.com/office/2006/metadata/properties" xmlns:ns3="6913908e-351d-400b-abb6-058661341c2e" xmlns:ns4="714ec2b7-9792-44a1-9bbb-43fc2d52482e" targetNamespace="http://schemas.microsoft.com/office/2006/metadata/properties" ma:root="true" ma:fieldsID="ada6514419d55261130db99286c066c1" ns3:_="" ns4:_="">
    <xsd:import namespace="6913908e-351d-400b-abb6-058661341c2e"/>
    <xsd:import namespace="714ec2b7-9792-44a1-9bbb-43fc2d52482e"/>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13908e-351d-400b-abb6-058661341c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14ec2b7-9792-44a1-9bbb-43fc2d52482e"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796528-648B-4EF3-ADAF-CEDDC476FDD5}">
  <ds:schemaRefs>
    <ds:schemaRef ds:uri="http://schemas.microsoft.com/sharepoint/v3/contenttype/forms"/>
  </ds:schemaRefs>
</ds:datastoreItem>
</file>

<file path=customXml/itemProps2.xml><?xml version="1.0" encoding="utf-8"?>
<ds:datastoreItem xmlns:ds="http://schemas.openxmlformats.org/officeDocument/2006/customXml" ds:itemID="{8AAE1128-4ED5-4009-8ECE-32C29FA6C5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13908e-351d-400b-abb6-058661341c2e"/>
    <ds:schemaRef ds:uri="714ec2b7-9792-44a1-9bbb-43fc2d5248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9D7FA-EB8C-437C-92F5-3A238585C19B}">
  <ds:schemaRefs>
    <ds:schemaRef ds:uri="http://schemas.microsoft.com/office/2006/documentManagement/types"/>
    <ds:schemaRef ds:uri="6913908e-351d-400b-abb6-058661341c2e"/>
    <ds:schemaRef ds:uri="http://purl.org/dc/dcmitype/"/>
    <ds:schemaRef ds:uri="http://schemas.openxmlformats.org/package/2006/metadata/core-properties"/>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714ec2b7-9792-44a1-9bbb-43fc2d52482e"/>
  </ds:schemaRefs>
</ds:datastoreItem>
</file>

<file path=docProps/app.xml><?xml version="1.0" encoding="utf-8"?>
<Properties xmlns="http://schemas.openxmlformats.org/officeDocument/2006/extended-properties" xmlns:vt="http://schemas.openxmlformats.org/officeDocument/2006/docPropsVTypes">
  <Template>Office Theme</Template>
  <TotalTime>19211</TotalTime>
  <Words>1429</Words>
  <Application>Microsoft Office PowerPoint</Application>
  <PresentationFormat>Widescreen</PresentationFormat>
  <Paragraphs>229</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Georgia</vt:lpstr>
      <vt:lpstr>Raleway Light</vt:lpstr>
      <vt:lpstr>Raleway Medium</vt:lpstr>
      <vt:lpstr>Office Theme</vt:lpstr>
      <vt:lpstr>Outlier Detection for High-Dimensional Neuroimaging Data</vt:lpstr>
      <vt:lpstr>Outline</vt:lpstr>
      <vt:lpstr>Neuroimaging Data</vt:lpstr>
      <vt:lpstr>Errors in MRI Scans</vt:lpstr>
      <vt:lpstr>Impact of Outliers</vt:lpstr>
      <vt:lpstr>Impact of Outliers</vt:lpstr>
      <vt:lpstr>Challenge in High Dimension</vt:lpstr>
      <vt:lpstr>High-Dimensional Data in Other Fields </vt:lpstr>
      <vt:lpstr>Outline</vt:lpstr>
      <vt:lpstr>RAMODO Method</vt:lpstr>
      <vt:lpstr>Method</vt:lpstr>
      <vt:lpstr>Triplet Generation</vt:lpstr>
      <vt:lpstr>Loss Function</vt:lpstr>
      <vt:lpstr>Loss Function</vt:lpstr>
      <vt:lpstr>Loss Function</vt:lpstr>
      <vt:lpstr>Algorithm</vt:lpstr>
      <vt:lpstr>Outlier Scoring</vt:lpstr>
      <vt:lpstr>Application</vt:lpstr>
      <vt:lpstr>AID362</vt:lpstr>
      <vt:lpstr>AID362</vt:lpstr>
      <vt:lpstr>PowerPoint Presentation</vt:lpstr>
      <vt:lpstr>Census</vt:lpstr>
      <vt:lpstr>ABIDE</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dc:title>
  <dc:creator>Myriam Lizotte</dc:creator>
  <cp:lastModifiedBy>Myriam Lizotte</cp:lastModifiedBy>
  <cp:revision>77</cp:revision>
  <dcterms:created xsi:type="dcterms:W3CDTF">2021-06-28T20:43:10Z</dcterms:created>
  <dcterms:modified xsi:type="dcterms:W3CDTF">2021-08-16T19:20:33Z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0x010100B7EBE7D531F775499465D6567FF3AEA8</vt:lpwstr>
  </property>
</Properties>
</file>