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4"/>
  </p:sldMasterIdLst>
  <p:notesMasterIdLst>
    <p:notesMasterId r:id="rId22"/>
  </p:notesMasterIdLst>
  <p:sldIdLst>
    <p:sldId id="256" r:id="rId5"/>
    <p:sldId id="300" r:id="rId6"/>
    <p:sldId id="258" r:id="rId7"/>
    <p:sldId id="291" r:id="rId8"/>
    <p:sldId id="304" r:id="rId9"/>
    <p:sldId id="265" r:id="rId10"/>
    <p:sldId id="301" r:id="rId11"/>
    <p:sldId id="302" r:id="rId12"/>
    <p:sldId id="303" r:id="rId13"/>
    <p:sldId id="269" r:id="rId14"/>
    <p:sldId id="299" r:id="rId15"/>
    <p:sldId id="298" r:id="rId16"/>
    <p:sldId id="288" r:id="rId17"/>
    <p:sldId id="295" r:id="rId18"/>
    <p:sldId id="277" r:id="rId19"/>
    <p:sldId id="294"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riam Lizotte" initials="ML" lastIdx="1" clrIdx="0">
    <p:extLst>
      <p:ext uri="{19B8F6BF-5375-455C-9EA6-DF929625EA0E}">
        <p15:presenceInfo xmlns:p15="http://schemas.microsoft.com/office/powerpoint/2012/main" userId="f35ffd4054974d7c" providerId="Windows Live"/>
      </p:ext>
    </p:extLst>
  </p:cmAuthor>
  <p:cmAuthor id="2" name="Celia Greenwood" initials="CG" lastIdx="4" clrIdx="1">
    <p:extLst>
      <p:ext uri="{19B8F6BF-5375-455C-9EA6-DF929625EA0E}">
        <p15:presenceInfo xmlns:p15="http://schemas.microsoft.com/office/powerpoint/2012/main" userId="S-1-5-21-4293030302-2524843576-333012505-21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B4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2" autoAdjust="0"/>
    <p:restoredTop sz="71306" autoAdjust="0"/>
  </p:normalViewPr>
  <p:slideViewPr>
    <p:cSldViewPr snapToGrid="0">
      <p:cViewPr>
        <p:scale>
          <a:sx n="49" d="100"/>
          <a:sy n="49" d="100"/>
        </p:scale>
        <p:origin x="1218" y="594"/>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8-13T10:28:42.676" idx="3">
    <p:pos x="10" y="10"/>
    <p:text>through all the next slides on the method, your challenge will be to explain clearly what this all means. Particularly to the LDI crowd. For both groups, it might be interesting to see if you can highlight the features of this neural net that are notable or unique to this method</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B671A-4009-4E72-AE46-D26492C0CC0A}" type="datetimeFigureOut">
              <a:rPr lang="en-CA" smtClean="0"/>
              <a:t>2021-08-18</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3E39A-C8AE-4986-B684-D74092DA06D3}" type="slidenum">
              <a:rPr lang="en-CA" smtClean="0"/>
              <a:t>‹#›</a:t>
            </a:fld>
            <a:endParaRPr lang="en-CA" dirty="0"/>
          </a:p>
        </p:txBody>
      </p:sp>
    </p:spTree>
    <p:extLst>
      <p:ext uri="{BB962C8B-B14F-4D97-AF65-F5344CB8AC3E}">
        <p14:creationId xmlns:p14="http://schemas.microsoft.com/office/powerpoint/2010/main" val="276974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CA" dirty="0"/>
              <a:t>The </a:t>
            </a:r>
            <a:r>
              <a:rPr lang="fr-CA" dirty="0" err="1"/>
              <a:t>abide</a:t>
            </a:r>
            <a:r>
              <a:rPr lang="fr-CA" dirty="0"/>
              <a:t> </a:t>
            </a:r>
            <a:r>
              <a:rPr lang="fr-CA" dirty="0" err="1"/>
              <a:t>dataset</a:t>
            </a:r>
            <a:r>
              <a:rPr lang="fr-CA" dirty="0"/>
              <a:t> </a:t>
            </a:r>
            <a:r>
              <a:rPr lang="fr-CA" dirty="0" err="1"/>
              <a:t>contains</a:t>
            </a:r>
            <a:r>
              <a:rPr lang="fr-CA" dirty="0"/>
              <a:t> </a:t>
            </a:r>
            <a:r>
              <a:rPr lang="fr-CA" dirty="0" err="1"/>
              <a:t>brain</a:t>
            </a:r>
            <a:r>
              <a:rPr lang="fr-CA" dirty="0"/>
              <a:t> scans </a:t>
            </a:r>
            <a:r>
              <a:rPr lang="fr-CA" dirty="0" err="1"/>
              <a:t>from</a:t>
            </a:r>
            <a:r>
              <a:rPr lang="fr-CA" dirty="0"/>
              <a:t> people </a:t>
            </a:r>
            <a:r>
              <a:rPr lang="fr-CA" dirty="0" err="1"/>
              <a:t>with</a:t>
            </a:r>
            <a:r>
              <a:rPr lang="fr-CA" dirty="0"/>
              <a:t> </a:t>
            </a:r>
            <a:r>
              <a:rPr lang="fr-CA" dirty="0" err="1"/>
              <a:t>autism</a:t>
            </a:r>
            <a:r>
              <a:rPr lang="fr-CA" dirty="0"/>
              <a:t> </a:t>
            </a:r>
            <a:r>
              <a:rPr lang="fr-CA" dirty="0" err="1"/>
              <a:t>spectrum</a:t>
            </a:r>
            <a:r>
              <a:rPr lang="fr-CA" dirty="0"/>
              <a:t> </a:t>
            </a:r>
            <a:r>
              <a:rPr lang="fr-CA" dirty="0" err="1"/>
              <a:t>disorder</a:t>
            </a:r>
            <a:r>
              <a:rPr lang="fr-CA" dirty="0"/>
              <a:t> and </a:t>
            </a:r>
            <a:r>
              <a:rPr lang="fr-CA" dirty="0" err="1"/>
              <a:t>healthy</a:t>
            </a:r>
            <a:r>
              <a:rPr lang="fr-CA" dirty="0"/>
              <a:t> </a:t>
            </a:r>
            <a:r>
              <a:rPr lang="fr-CA" dirty="0" err="1"/>
              <a:t>controls</a:t>
            </a:r>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2</a:t>
            </a:fld>
            <a:endParaRPr lang="en-CA" dirty="0"/>
          </a:p>
        </p:txBody>
      </p:sp>
    </p:spTree>
    <p:extLst>
      <p:ext uri="{BB962C8B-B14F-4D97-AF65-F5344CB8AC3E}">
        <p14:creationId xmlns:p14="http://schemas.microsoft.com/office/powerpoint/2010/main" val="3539870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AID: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test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contained labelled outliers</a:t>
            </a:r>
            <a:endParaRPr lang="en-CA" b="0" i="0" dirty="0">
              <a:solidFill>
                <a:srgbClr val="333333"/>
              </a:solidFill>
              <a:effectLst/>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0" i="0" dirty="0">
                <a:solidFill>
                  <a:srgbClr val="333333"/>
                </a:solidFill>
                <a:effectLst/>
                <a:latin typeface="Georgia" panose="02040502050405020303" pitchFamily="18" charset="0"/>
              </a:rPr>
              <a:t>outliers are the active compounds (those able to bind with target)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ABIDE: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Abide data is already preprocessed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Measures of cortical thickness inferred from MRI scan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By taking only the healthy controls and the left hemisphere, here are the dimensions</a:t>
            </a:r>
          </a:p>
          <a:p>
            <a:endParaRPr lang="en-CA" dirty="0"/>
          </a:p>
          <a:p>
            <a:endParaRPr lang="en-CA" dirty="0"/>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0" i="0" dirty="0">
                <a:solidFill>
                  <a:srgbClr val="333333"/>
                </a:solidFill>
                <a:effectLst/>
                <a:latin typeface="Georgia" panose="02040502050405020303" pitchFamily="18" charset="0"/>
              </a:rPr>
              <a:t>Formylpeptide Receptor Ligand Binding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0" i="0" dirty="0">
                <a:solidFill>
                  <a:srgbClr val="333333"/>
                </a:solidFill>
                <a:effectLst/>
                <a:latin typeface="Georgia" panose="02040502050405020303" pitchFamily="18" charset="0"/>
              </a:rPr>
              <a:t>examples of columns: NEG_07_NEG_binarized, HBA_07_ARC_binarized (not sure)</a:t>
            </a:r>
            <a:endParaRPr lang="en-CA" dirty="0"/>
          </a:p>
          <a:p>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11</a:t>
            </a:fld>
            <a:endParaRPr lang="en-CA" dirty="0"/>
          </a:p>
        </p:txBody>
      </p:sp>
    </p:spTree>
    <p:extLst>
      <p:ext uri="{BB962C8B-B14F-4D97-AF65-F5344CB8AC3E}">
        <p14:creationId xmlns:p14="http://schemas.microsoft.com/office/powerpoint/2010/main" val="1751109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y, is the outlier score given by RAMODO method. </a:t>
            </a:r>
          </a:p>
          <a:p>
            <a:r>
              <a:rPr lang="en-CA" dirty="0"/>
              <a:t>If a point has a high score, the method thinks it’s likely to be an outlier</a:t>
            </a:r>
          </a:p>
          <a:p>
            <a:endParaRPr lang="en-CA" dirty="0"/>
          </a:p>
          <a:p>
            <a:r>
              <a:rPr lang="en-CA" dirty="0"/>
              <a:t>In x, subject, in increasing order of score.</a:t>
            </a:r>
          </a:p>
          <a:p>
            <a:r>
              <a:rPr lang="en-CA" dirty="0"/>
              <a:t>In red are the labelled outliers</a:t>
            </a:r>
          </a:p>
          <a:p>
            <a:endParaRPr lang="en-CA" sz="1200" dirty="0"/>
          </a:p>
          <a:p>
            <a:r>
              <a:rPr lang="en-CA" sz="1200" dirty="0"/>
              <a:t>Ideally we would like the red points to have high scores.</a:t>
            </a:r>
          </a:p>
          <a:p>
            <a:r>
              <a:rPr lang="en-CA" sz="1200" dirty="0"/>
              <a:t>That would mean that the method identifies them as outliers too.</a:t>
            </a:r>
          </a:p>
          <a:p>
            <a:r>
              <a:rPr lang="en-CA" sz="1200" dirty="0"/>
              <a:t>Some do, but there are other red points that don’t. (should be detected but aren’t)</a:t>
            </a:r>
          </a:p>
          <a:p>
            <a:r>
              <a:rPr lang="en-CA" sz="1200" dirty="0"/>
              <a:t>So the method does not detect all the labelled outliers</a:t>
            </a:r>
          </a:p>
          <a:p>
            <a:endParaRPr lang="en-CA" sz="1200" dirty="0"/>
          </a:p>
          <a:p>
            <a:endParaRPr lang="en-CA"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(60 labelled outliers, out of &gt;</a:t>
            </a:r>
            <a:r>
              <a:rPr lang="en-CA" sz="1200" dirty="0"/>
              <a:t>4000 points)</a:t>
            </a:r>
          </a:p>
          <a:p>
            <a:endParaRPr lang="en-CA" sz="1200" dirty="0"/>
          </a:p>
          <a:p>
            <a:endParaRPr lang="en-CA" sz="1200" dirty="0"/>
          </a:p>
        </p:txBody>
      </p:sp>
      <p:sp>
        <p:nvSpPr>
          <p:cNvPr id="4" name="Slide Number Placeholder 3"/>
          <p:cNvSpPr>
            <a:spLocks noGrp="1"/>
          </p:cNvSpPr>
          <p:nvPr>
            <p:ph type="sldNum" sz="quarter" idx="5"/>
          </p:nvPr>
        </p:nvSpPr>
        <p:spPr/>
        <p:txBody>
          <a:bodyPr/>
          <a:lstStyle/>
          <a:p>
            <a:fld id="{FC23E39A-C8AE-4986-B684-D74092DA06D3}" type="slidenum">
              <a:rPr lang="en-CA" smtClean="0"/>
              <a:t>12</a:t>
            </a:fld>
            <a:endParaRPr lang="en-CA" dirty="0"/>
          </a:p>
        </p:txBody>
      </p:sp>
    </p:spTree>
    <p:extLst>
      <p:ext uri="{BB962C8B-B14F-4D97-AF65-F5344CB8AC3E}">
        <p14:creationId xmlns:p14="http://schemas.microsoft.com/office/powerpoint/2010/main" val="316565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CA" sz="1200" dirty="0"/>
              <a:t>A </a:t>
            </a:r>
            <a:r>
              <a:rPr lang="fr-CA" sz="1200" dirty="0" err="1"/>
              <a:t>better</a:t>
            </a:r>
            <a:r>
              <a:rPr lang="fr-CA" sz="1200" dirty="0"/>
              <a:t> </a:t>
            </a:r>
            <a:r>
              <a:rPr lang="fr-CA" sz="1200" dirty="0" err="1"/>
              <a:t>way</a:t>
            </a:r>
            <a:r>
              <a:rPr lang="fr-CA" sz="1200" dirty="0"/>
              <a:t> to </a:t>
            </a:r>
            <a:r>
              <a:rPr lang="fr-CA" sz="1200" dirty="0" err="1"/>
              <a:t>evalutate</a:t>
            </a:r>
            <a:r>
              <a:rPr lang="fr-CA" sz="1200" dirty="0"/>
              <a:t> performance:</a:t>
            </a:r>
          </a:p>
          <a:p>
            <a:pPr marL="0" indent="0">
              <a:buFont typeface="Arial" panose="020B0604020202020204" pitchFamily="34" charset="0"/>
              <a:buNone/>
            </a:pPr>
            <a:r>
              <a:rPr lang="fr-CA" sz="1200" dirty="0"/>
              <a:t>ROC (</a:t>
            </a:r>
            <a:r>
              <a:rPr lang="fr-CA" sz="1200" dirty="0" err="1"/>
              <a:t>Receiver</a:t>
            </a:r>
            <a:r>
              <a:rPr lang="fr-CA" sz="1200" dirty="0"/>
              <a:t> Operating </a:t>
            </a:r>
            <a:r>
              <a:rPr lang="fr-CA" sz="1200" dirty="0" err="1"/>
              <a:t>Characteristic</a:t>
            </a:r>
            <a:r>
              <a:rPr lang="fr-CA" sz="1200" dirty="0"/>
              <a:t>) </a:t>
            </a:r>
            <a:r>
              <a:rPr lang="fr-CA" sz="1200" dirty="0" err="1"/>
              <a:t>curve</a:t>
            </a:r>
            <a:endParaRPr lang="en-CA" dirty="0"/>
          </a:p>
          <a:p>
            <a:r>
              <a:rPr lang="en-CA" dirty="0"/>
              <a:t>Plotting TPR and FPR for different thresholds of classification</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Performance of classification </a:t>
            </a:r>
            <a:r>
              <a:rPr lang="fr-CA" sz="1200" dirty="0" err="1"/>
              <a:t>is</a:t>
            </a:r>
            <a:r>
              <a:rPr lang="fr-CA" sz="1200" dirty="0"/>
              <a:t> </a:t>
            </a:r>
            <a:r>
              <a:rPr lang="fr-CA" sz="1200" dirty="0" err="1"/>
              <a:t>measured</a:t>
            </a:r>
            <a:r>
              <a:rPr lang="fr-CA" sz="1200" dirty="0"/>
              <a:t> by AUC (Area Under </a:t>
            </a:r>
            <a:r>
              <a:rPr lang="fr-CA" sz="1200" dirty="0" err="1"/>
              <a:t>Curve</a:t>
            </a:r>
            <a:r>
              <a:rPr lang="fr-CA" sz="1200" dirty="0"/>
              <a:t>)</a:t>
            </a:r>
            <a:endParaRPr lang="en-CA" sz="1200" dirty="0"/>
          </a:p>
          <a:p>
            <a:r>
              <a:rPr lang="en-CA" dirty="0"/>
              <a:t>Here it’s about 60%</a:t>
            </a:r>
          </a:p>
          <a:p>
            <a:endParaRPr lang="en-CA" dirty="0"/>
          </a:p>
          <a:p>
            <a:endParaRPr lang="en-CA" dirty="0"/>
          </a:p>
          <a:p>
            <a:r>
              <a:rPr lang="en-CA" dirty="0"/>
              <a:t>TPR= TP/(TP+FN)</a:t>
            </a:r>
          </a:p>
          <a:p>
            <a:r>
              <a:rPr lang="en-CA" dirty="0"/>
              <a:t>FPR = FP/(FP+TN)</a:t>
            </a:r>
          </a:p>
        </p:txBody>
      </p:sp>
      <p:sp>
        <p:nvSpPr>
          <p:cNvPr id="4" name="Slide Number Placeholder 3"/>
          <p:cNvSpPr>
            <a:spLocks noGrp="1"/>
          </p:cNvSpPr>
          <p:nvPr>
            <p:ph type="sldNum" sz="quarter" idx="5"/>
          </p:nvPr>
        </p:nvSpPr>
        <p:spPr/>
        <p:txBody>
          <a:bodyPr/>
          <a:lstStyle/>
          <a:p>
            <a:fld id="{FC23E39A-C8AE-4986-B684-D74092DA06D3}" type="slidenum">
              <a:rPr lang="en-CA" smtClean="0"/>
              <a:t>13</a:t>
            </a:fld>
            <a:endParaRPr lang="en-CA" dirty="0"/>
          </a:p>
        </p:txBody>
      </p:sp>
    </p:spTree>
    <p:extLst>
      <p:ext uri="{BB962C8B-B14F-4D97-AF65-F5344CB8AC3E}">
        <p14:creationId xmlns:p14="http://schemas.microsoft.com/office/powerpoint/2010/main" val="1001076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err="1"/>
              <a:t>Still</a:t>
            </a:r>
            <a:r>
              <a:rPr lang="fr-CA" dirty="0"/>
              <a:t> </a:t>
            </a:r>
            <a:r>
              <a:rPr lang="fr-CA" dirty="0" err="1"/>
              <a:t>plotting</a:t>
            </a:r>
            <a:r>
              <a:rPr lang="fr-CA" dirty="0"/>
              <a:t> the score</a:t>
            </a:r>
          </a:p>
          <a:p>
            <a:r>
              <a:rPr lang="fr-CA" dirty="0"/>
              <a:t>In </a:t>
            </a:r>
            <a:r>
              <a:rPr lang="fr-CA" dirty="0" err="1"/>
              <a:t>red</a:t>
            </a:r>
            <a:r>
              <a:rPr lang="fr-CA" dirty="0"/>
              <a:t> </a:t>
            </a:r>
            <a:r>
              <a:rPr lang="fr-CA" dirty="0" err="1"/>
              <a:t>is</a:t>
            </a:r>
            <a:r>
              <a:rPr lang="fr-CA" dirty="0"/>
              <a:t> </a:t>
            </a:r>
            <a:r>
              <a:rPr lang="fr-CA" dirty="0" err="1"/>
              <a:t>AsymHIM</a:t>
            </a:r>
            <a:endParaRPr lang="fr-CA" dirty="0"/>
          </a:p>
          <a:p>
            <a:endParaRPr lang="fr-CA" dirty="0"/>
          </a:p>
          <a:p>
            <a:endParaRPr lang="fr-CA" dirty="0"/>
          </a:p>
          <a:p>
            <a:r>
              <a:rPr lang="fr-CA" dirty="0"/>
              <a:t>The points </a:t>
            </a:r>
            <a:r>
              <a:rPr lang="fr-CA" dirty="0" err="1"/>
              <a:t>with</a:t>
            </a:r>
            <a:r>
              <a:rPr lang="fr-CA" dirty="0"/>
              <a:t> </a:t>
            </a:r>
            <a:r>
              <a:rPr lang="fr-CA" dirty="0" err="1"/>
              <a:t>highest</a:t>
            </a:r>
            <a:r>
              <a:rPr lang="fr-CA" dirty="0"/>
              <a:t> </a:t>
            </a:r>
            <a:r>
              <a:rPr lang="fr-CA" dirty="0" err="1"/>
              <a:t>outlier</a:t>
            </a:r>
            <a:r>
              <a:rPr lang="fr-CA" dirty="0"/>
              <a:t> score are not </a:t>
            </a:r>
            <a:r>
              <a:rPr lang="fr-CA" dirty="0" err="1"/>
              <a:t>identified</a:t>
            </a:r>
            <a:r>
              <a:rPr lang="fr-CA" dirty="0"/>
              <a:t> by </a:t>
            </a:r>
            <a:r>
              <a:rPr lang="fr-CA" dirty="0" err="1"/>
              <a:t>asym</a:t>
            </a:r>
            <a:endParaRPr lang="fr-CA" dirty="0"/>
          </a:p>
          <a:p>
            <a:r>
              <a:rPr lang="fr-CA" dirty="0"/>
              <a:t>There are </a:t>
            </a:r>
            <a:r>
              <a:rPr lang="fr-CA" dirty="0" err="1"/>
              <a:t>some</a:t>
            </a:r>
            <a:r>
              <a:rPr lang="fr-CA" dirty="0"/>
              <a:t> </a:t>
            </a:r>
            <a:r>
              <a:rPr lang="fr-CA" dirty="0" err="1"/>
              <a:t>red</a:t>
            </a:r>
            <a:r>
              <a:rPr lang="fr-CA" dirty="0"/>
              <a:t> points </a:t>
            </a:r>
            <a:r>
              <a:rPr lang="fr-CA" dirty="0" err="1"/>
              <a:t>that</a:t>
            </a:r>
            <a:r>
              <a:rPr lang="fr-CA" dirty="0"/>
              <a:t> </a:t>
            </a:r>
            <a:r>
              <a:rPr lang="fr-CA" dirty="0" err="1"/>
              <a:t>don’t</a:t>
            </a:r>
            <a:r>
              <a:rPr lang="fr-CA" dirty="0"/>
              <a:t> have high score. </a:t>
            </a:r>
          </a:p>
          <a:p>
            <a:r>
              <a:rPr lang="fr-CA" dirty="0"/>
              <a:t>So </a:t>
            </a:r>
            <a:r>
              <a:rPr lang="fr-CA" dirty="0" err="1"/>
              <a:t>it</a:t>
            </a:r>
            <a:r>
              <a:rPr lang="fr-CA" dirty="0"/>
              <a:t> </a:t>
            </a:r>
            <a:r>
              <a:rPr lang="fr-CA" dirty="0" err="1"/>
              <a:t>seems</a:t>
            </a:r>
            <a:r>
              <a:rPr lang="fr-CA" dirty="0"/>
              <a:t> </a:t>
            </a:r>
            <a:r>
              <a:rPr lang="fr-CA" dirty="0" err="1"/>
              <a:t>that</a:t>
            </a:r>
            <a:r>
              <a:rPr lang="fr-CA" dirty="0"/>
              <a:t> the </a:t>
            </a:r>
            <a:r>
              <a:rPr lang="fr-CA" dirty="0" err="1"/>
              <a:t>two</a:t>
            </a:r>
            <a:r>
              <a:rPr lang="fr-CA" dirty="0"/>
              <a:t> </a:t>
            </a:r>
            <a:r>
              <a:rPr lang="fr-CA" dirty="0" err="1"/>
              <a:t>methods</a:t>
            </a:r>
            <a:r>
              <a:rPr lang="fr-CA" dirty="0"/>
              <a:t> are </a:t>
            </a:r>
            <a:r>
              <a:rPr lang="fr-CA" dirty="0" err="1"/>
              <a:t>identifying</a:t>
            </a:r>
            <a:r>
              <a:rPr lang="fr-CA" dirty="0"/>
              <a:t> </a:t>
            </a:r>
            <a:r>
              <a:rPr lang="fr-CA" dirty="0" err="1"/>
              <a:t>different</a:t>
            </a:r>
            <a:r>
              <a:rPr lang="fr-CA" dirty="0"/>
              <a:t> points as </a:t>
            </a:r>
            <a:r>
              <a:rPr lang="fr-CA" dirty="0" err="1"/>
              <a:t>outliers</a:t>
            </a:r>
            <a:r>
              <a:rPr lang="fr-CA" dirty="0"/>
              <a:t>.</a:t>
            </a:r>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14</a:t>
            </a:fld>
            <a:endParaRPr lang="en-CA" dirty="0"/>
          </a:p>
        </p:txBody>
      </p:sp>
    </p:spTree>
    <p:extLst>
      <p:ext uri="{BB962C8B-B14F-4D97-AF65-F5344CB8AC3E}">
        <p14:creationId xmlns:p14="http://schemas.microsoft.com/office/powerpoint/2010/main" val="2383164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Limitations of the method:</a:t>
            </a:r>
          </a:p>
          <a:p>
            <a:r>
              <a:rPr lang="fr-CA" dirty="0" err="1"/>
              <a:t>performs</a:t>
            </a:r>
            <a:r>
              <a:rPr lang="fr-CA" dirty="0"/>
              <a:t> </a:t>
            </a:r>
            <a:r>
              <a:rPr lang="fr-CA" dirty="0" err="1"/>
              <a:t>better</a:t>
            </a:r>
            <a:r>
              <a:rPr lang="fr-CA" dirty="0"/>
              <a:t> </a:t>
            </a:r>
            <a:r>
              <a:rPr lang="fr-CA" dirty="0" err="1"/>
              <a:t>when</a:t>
            </a:r>
            <a:r>
              <a:rPr lang="fr-CA" dirty="0"/>
              <a:t> </a:t>
            </a:r>
            <a:r>
              <a:rPr lang="fr-CA" dirty="0" err="1"/>
              <a:t>we</a:t>
            </a:r>
            <a:r>
              <a:rPr lang="fr-CA" dirty="0"/>
              <a:t> have a few </a:t>
            </a:r>
            <a:r>
              <a:rPr lang="fr-CA" dirty="0" err="1"/>
              <a:t>labelled</a:t>
            </a:r>
            <a:r>
              <a:rPr lang="fr-CA" dirty="0"/>
              <a:t> </a:t>
            </a:r>
            <a:r>
              <a:rPr lang="fr-CA" dirty="0" err="1"/>
              <a:t>outliers</a:t>
            </a:r>
            <a:endParaRPr lang="fr-CA" dirty="0"/>
          </a:p>
          <a:p>
            <a:r>
              <a:rPr lang="fr-CA" dirty="0"/>
              <a:t>Need to </a:t>
            </a:r>
            <a:r>
              <a:rPr lang="fr-CA" dirty="0" err="1"/>
              <a:t>decide</a:t>
            </a:r>
            <a:r>
              <a:rPr lang="fr-CA" dirty="0"/>
              <a:t>: </a:t>
            </a:r>
            <a:r>
              <a:rPr lang="fr-CA" dirty="0" err="1"/>
              <a:t>hyperparameters</a:t>
            </a:r>
            <a:r>
              <a:rPr lang="fr-CA" dirty="0"/>
              <a:t>, </a:t>
            </a:r>
            <a:r>
              <a:rPr lang="fr-CA" dirty="0" err="1"/>
              <a:t>treshhold</a:t>
            </a:r>
            <a:r>
              <a:rPr lang="fr-CA" dirty="0"/>
              <a:t> for classification,</a:t>
            </a:r>
          </a:p>
          <a:p>
            <a:r>
              <a:rPr lang="fr-CA" dirty="0"/>
              <a:t>Not </a:t>
            </a:r>
            <a:r>
              <a:rPr lang="fr-CA" dirty="0" err="1"/>
              <a:t>obvious</a:t>
            </a:r>
            <a:r>
              <a:rPr lang="fr-CA" dirty="0"/>
              <a:t> how to </a:t>
            </a:r>
            <a:r>
              <a:rPr lang="fr-CA" dirty="0" err="1"/>
              <a:t>evaluate</a:t>
            </a:r>
            <a:r>
              <a:rPr lang="fr-CA" dirty="0"/>
              <a:t> performance if </a:t>
            </a:r>
            <a:r>
              <a:rPr lang="fr-CA" dirty="0" err="1"/>
              <a:t>we</a:t>
            </a:r>
            <a:r>
              <a:rPr lang="fr-CA" dirty="0"/>
              <a:t> </a:t>
            </a:r>
            <a:r>
              <a:rPr lang="fr-CA" dirty="0" err="1"/>
              <a:t>don’t</a:t>
            </a:r>
            <a:r>
              <a:rPr lang="fr-CA" dirty="0"/>
              <a:t> have </a:t>
            </a:r>
            <a:r>
              <a:rPr lang="fr-CA" dirty="0" err="1"/>
              <a:t>labelled</a:t>
            </a:r>
            <a:r>
              <a:rPr lang="fr-CA" dirty="0"/>
              <a:t> </a:t>
            </a:r>
            <a:r>
              <a:rPr lang="fr-CA" dirty="0" err="1"/>
              <a:t>outliers</a:t>
            </a:r>
            <a:endParaRPr lang="fr-CA" dirty="0"/>
          </a:p>
        </p:txBody>
      </p:sp>
      <p:sp>
        <p:nvSpPr>
          <p:cNvPr id="4" name="Slide Number Placeholder 3"/>
          <p:cNvSpPr>
            <a:spLocks noGrp="1"/>
          </p:cNvSpPr>
          <p:nvPr>
            <p:ph type="sldNum" sz="quarter" idx="5"/>
          </p:nvPr>
        </p:nvSpPr>
        <p:spPr/>
        <p:txBody>
          <a:bodyPr/>
          <a:lstStyle/>
          <a:p>
            <a:fld id="{FC23E39A-C8AE-4986-B684-D74092DA06D3}" type="slidenum">
              <a:rPr lang="en-CA" smtClean="0"/>
              <a:t>15</a:t>
            </a:fld>
            <a:endParaRPr lang="en-CA" dirty="0"/>
          </a:p>
        </p:txBody>
      </p:sp>
    </p:spTree>
    <p:extLst>
      <p:ext uri="{BB962C8B-B14F-4D97-AF65-F5344CB8AC3E}">
        <p14:creationId xmlns:p14="http://schemas.microsoft.com/office/powerpoint/2010/main" val="2217678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17</a:t>
            </a:fld>
            <a:endParaRPr lang="en-CA" dirty="0"/>
          </a:p>
        </p:txBody>
      </p:sp>
    </p:spTree>
    <p:extLst>
      <p:ext uri="{BB962C8B-B14F-4D97-AF65-F5344CB8AC3E}">
        <p14:creationId xmlns:p14="http://schemas.microsoft.com/office/powerpoint/2010/main" val="2521147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can be errors, for example because the head moves</a:t>
            </a:r>
          </a:p>
          <a:p>
            <a:endParaRPr lang="en-CA" dirty="0"/>
          </a:p>
          <a:p>
            <a:r>
              <a:rPr lang="en-CA" dirty="0"/>
              <a:t>Here are some examples.</a:t>
            </a:r>
          </a:p>
          <a:p>
            <a:r>
              <a:rPr lang="en-CA" dirty="0"/>
              <a:t>These images are outliers. We would like to be able to identify them.</a:t>
            </a:r>
          </a:p>
        </p:txBody>
      </p:sp>
      <p:sp>
        <p:nvSpPr>
          <p:cNvPr id="4" name="Slide Number Placeholder 3"/>
          <p:cNvSpPr>
            <a:spLocks noGrp="1"/>
          </p:cNvSpPr>
          <p:nvPr>
            <p:ph type="sldNum" sz="quarter" idx="5"/>
          </p:nvPr>
        </p:nvSpPr>
        <p:spPr/>
        <p:txBody>
          <a:bodyPr/>
          <a:lstStyle/>
          <a:p>
            <a:fld id="{FC23E39A-C8AE-4986-B684-D74092DA06D3}" type="slidenum">
              <a:rPr lang="en-CA" smtClean="0"/>
              <a:t>3</a:t>
            </a:fld>
            <a:endParaRPr lang="en-CA" dirty="0"/>
          </a:p>
        </p:txBody>
      </p:sp>
    </p:spTree>
    <p:extLst>
      <p:ext uri="{BB962C8B-B14F-4D97-AF65-F5344CB8AC3E}">
        <p14:creationId xmlns:p14="http://schemas.microsoft.com/office/powerpoint/2010/main" val="1691979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err="1"/>
              <a:t>Let’s</a:t>
            </a:r>
            <a:r>
              <a:rPr lang="fr-CA" dirty="0"/>
              <a:t> </a:t>
            </a:r>
            <a:r>
              <a:rPr lang="fr-CA" dirty="0" err="1"/>
              <a:t>see</a:t>
            </a:r>
            <a:r>
              <a:rPr lang="fr-CA" dirty="0"/>
              <a:t> a simple </a:t>
            </a:r>
            <a:r>
              <a:rPr lang="fr-CA" dirty="0" err="1"/>
              <a:t>example</a:t>
            </a:r>
            <a:r>
              <a:rPr lang="fr-CA" dirty="0"/>
              <a:t> </a:t>
            </a:r>
            <a:r>
              <a:rPr lang="fr-CA" dirty="0" err="1"/>
              <a:t>that</a:t>
            </a:r>
            <a:r>
              <a:rPr lang="fr-CA" dirty="0"/>
              <a:t> shows the impact of </a:t>
            </a:r>
            <a:r>
              <a:rPr lang="fr-CA" dirty="0" err="1"/>
              <a:t>outliers</a:t>
            </a:r>
            <a:r>
              <a:rPr lang="fr-CA" dirty="0"/>
              <a:t>.</a:t>
            </a:r>
          </a:p>
          <a:p>
            <a:endParaRPr lang="fr-CA" dirty="0"/>
          </a:p>
          <a:p>
            <a:r>
              <a:rPr lang="fr-CA" dirty="0"/>
              <a:t>100 observations </a:t>
            </a:r>
            <a:r>
              <a:rPr lang="fr-CA" dirty="0" err="1"/>
              <a:t>from</a:t>
            </a:r>
            <a:r>
              <a:rPr lang="fr-CA" dirty="0"/>
              <a:t> the standard normal distribution</a:t>
            </a:r>
          </a:p>
          <a:p>
            <a:r>
              <a:rPr lang="fr-CA" dirty="0"/>
              <a:t>On the right, </a:t>
            </a:r>
            <a:r>
              <a:rPr lang="fr-CA" dirty="0" err="1"/>
              <a:t>I’ve</a:t>
            </a:r>
            <a:r>
              <a:rPr lang="fr-CA" dirty="0"/>
              <a:t> </a:t>
            </a:r>
            <a:r>
              <a:rPr lang="fr-CA" dirty="0" err="1"/>
              <a:t>changed</a:t>
            </a:r>
            <a:r>
              <a:rPr lang="fr-CA" dirty="0"/>
              <a:t> 1 point to </a:t>
            </a:r>
            <a:r>
              <a:rPr lang="fr-CA" dirty="0" err="1"/>
              <a:t>turn</a:t>
            </a:r>
            <a:r>
              <a:rPr lang="fr-CA" dirty="0"/>
              <a:t> </a:t>
            </a:r>
            <a:r>
              <a:rPr lang="fr-CA" dirty="0" err="1"/>
              <a:t>it</a:t>
            </a:r>
            <a:r>
              <a:rPr lang="fr-CA" dirty="0"/>
              <a:t> </a:t>
            </a:r>
            <a:r>
              <a:rPr lang="fr-CA" dirty="0" err="1"/>
              <a:t>into</a:t>
            </a:r>
            <a:r>
              <a:rPr lang="fr-CA" dirty="0"/>
              <a:t> an </a:t>
            </a:r>
            <a:r>
              <a:rPr lang="fr-CA" dirty="0" err="1"/>
              <a:t>outlier</a:t>
            </a:r>
            <a:r>
              <a:rPr lang="fr-CA" dirty="0"/>
              <a:t>, </a:t>
            </a:r>
            <a:r>
              <a:rPr lang="fr-CA" dirty="0" err="1"/>
              <a:t>shown</a:t>
            </a:r>
            <a:r>
              <a:rPr lang="fr-CA" dirty="0"/>
              <a:t> in </a:t>
            </a:r>
            <a:r>
              <a:rPr lang="fr-CA" dirty="0" err="1"/>
              <a:t>red</a:t>
            </a:r>
            <a:r>
              <a:rPr lang="fr-CA" dirty="0"/>
              <a:t>.</a:t>
            </a:r>
          </a:p>
          <a:p>
            <a:endParaRPr lang="fr-CA" dirty="0"/>
          </a:p>
          <a:p>
            <a:r>
              <a:rPr lang="fr-CA" dirty="0" err="1"/>
              <a:t>Let’s</a:t>
            </a:r>
            <a:r>
              <a:rPr lang="fr-CA" dirty="0"/>
              <a:t> </a:t>
            </a:r>
            <a:r>
              <a:rPr lang="fr-CA" dirty="0" err="1"/>
              <a:t>see</a:t>
            </a:r>
            <a:r>
              <a:rPr lang="fr-CA" dirty="0"/>
              <a:t> how </a:t>
            </a:r>
            <a:r>
              <a:rPr lang="fr-CA" dirty="0" err="1"/>
              <a:t>this</a:t>
            </a:r>
            <a:r>
              <a:rPr lang="fr-CA" dirty="0"/>
              <a:t> single point affects the </a:t>
            </a:r>
            <a:r>
              <a:rPr lang="fr-CA" dirty="0" err="1"/>
              <a:t>mean</a:t>
            </a:r>
            <a:r>
              <a:rPr lang="en-CA" dirty="0"/>
              <a:t>:</a:t>
            </a:r>
            <a:endParaRPr lang="fr-CA" dirty="0"/>
          </a:p>
        </p:txBody>
      </p:sp>
      <p:sp>
        <p:nvSpPr>
          <p:cNvPr id="4" name="Slide Number Placeholder 3"/>
          <p:cNvSpPr>
            <a:spLocks noGrp="1"/>
          </p:cNvSpPr>
          <p:nvPr>
            <p:ph type="sldNum" sz="quarter" idx="5"/>
          </p:nvPr>
        </p:nvSpPr>
        <p:spPr/>
        <p:txBody>
          <a:bodyPr/>
          <a:lstStyle/>
          <a:p>
            <a:fld id="{FC23E39A-C8AE-4986-B684-D74092DA06D3}" type="slidenum">
              <a:rPr lang="en-CA" smtClean="0"/>
              <a:t>4</a:t>
            </a:fld>
            <a:endParaRPr lang="en-CA" dirty="0"/>
          </a:p>
        </p:txBody>
      </p:sp>
    </p:spTree>
    <p:extLst>
      <p:ext uri="{BB962C8B-B14F-4D97-AF65-F5344CB8AC3E}">
        <p14:creationId xmlns:p14="http://schemas.microsoft.com/office/powerpoint/2010/main" val="3251360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The </a:t>
            </a:r>
            <a:r>
              <a:rPr lang="fr-CA" dirty="0" err="1"/>
              <a:t>mean</a:t>
            </a:r>
            <a:r>
              <a:rPr lang="fr-CA" dirty="0"/>
              <a:t> doubles, and </a:t>
            </a:r>
            <a:r>
              <a:rPr lang="fr-CA" dirty="0" err="1"/>
              <a:t>that’s</a:t>
            </a:r>
            <a:r>
              <a:rPr lang="fr-CA" dirty="0"/>
              <a:t> </a:t>
            </a:r>
            <a:r>
              <a:rPr lang="fr-CA" dirty="0" err="1"/>
              <a:t>only</a:t>
            </a:r>
            <a:r>
              <a:rPr lang="fr-CA" dirty="0"/>
              <a:t> due to 1 </a:t>
            </a:r>
            <a:r>
              <a:rPr lang="fr-CA" dirty="0" err="1"/>
              <a:t>outlier</a:t>
            </a:r>
            <a:r>
              <a:rPr lang="fr-CA" dirty="0"/>
              <a:t>.</a:t>
            </a:r>
          </a:p>
          <a:p>
            <a:r>
              <a:rPr lang="fr-CA" dirty="0" err="1"/>
              <a:t>That’s</a:t>
            </a:r>
            <a:r>
              <a:rPr lang="fr-CA" dirty="0"/>
              <a:t> </a:t>
            </a:r>
            <a:r>
              <a:rPr lang="fr-CA" dirty="0" err="1"/>
              <a:t>why</a:t>
            </a:r>
            <a:r>
              <a:rPr lang="fr-CA" dirty="0"/>
              <a:t> </a:t>
            </a:r>
            <a:r>
              <a:rPr lang="fr-CA" dirty="0" err="1"/>
              <a:t>it’s</a:t>
            </a:r>
            <a:r>
              <a:rPr lang="fr-CA" dirty="0"/>
              <a:t> important to </a:t>
            </a:r>
            <a:r>
              <a:rPr lang="fr-CA" dirty="0" err="1"/>
              <a:t>identify</a:t>
            </a:r>
            <a:r>
              <a:rPr lang="fr-CA" dirty="0"/>
              <a:t> </a:t>
            </a:r>
            <a:r>
              <a:rPr lang="fr-CA" dirty="0" err="1"/>
              <a:t>them</a:t>
            </a:r>
            <a:r>
              <a:rPr lang="fr-CA" dirty="0"/>
              <a:t>, to not let </a:t>
            </a:r>
            <a:r>
              <a:rPr lang="fr-CA" dirty="0" err="1"/>
              <a:t>them</a:t>
            </a:r>
            <a:r>
              <a:rPr lang="fr-CA" dirty="0"/>
              <a:t> </a:t>
            </a:r>
            <a:r>
              <a:rPr lang="fr-CA" dirty="0" err="1"/>
              <a:t>bias</a:t>
            </a:r>
            <a:r>
              <a:rPr lang="fr-CA" dirty="0"/>
              <a:t> </a:t>
            </a:r>
            <a:r>
              <a:rPr lang="fr-CA" dirty="0" err="1"/>
              <a:t>our</a:t>
            </a:r>
            <a:r>
              <a:rPr lang="fr-CA" dirty="0"/>
              <a:t> </a:t>
            </a:r>
            <a:r>
              <a:rPr lang="fr-CA" dirty="0" err="1"/>
              <a:t>statistical</a:t>
            </a:r>
            <a:r>
              <a:rPr lang="fr-CA" dirty="0"/>
              <a:t> analyses.</a:t>
            </a:r>
            <a:endParaRPr lang="en-CA" dirty="0"/>
          </a:p>
          <a:p>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5</a:t>
            </a:fld>
            <a:endParaRPr lang="en-CA" dirty="0"/>
          </a:p>
        </p:txBody>
      </p:sp>
    </p:spTree>
    <p:extLst>
      <p:ext uri="{BB962C8B-B14F-4D97-AF65-F5344CB8AC3E}">
        <p14:creationId xmlns:p14="http://schemas.microsoft.com/office/powerpoint/2010/main" val="317789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err="1"/>
              <a:t>Computationally</a:t>
            </a:r>
            <a:r>
              <a:rPr lang="fr-CA" dirty="0"/>
              <a:t> </a:t>
            </a:r>
            <a:r>
              <a:rPr lang="fr-CA" dirty="0" err="1"/>
              <a:t>expensive</a:t>
            </a:r>
            <a:r>
              <a:rPr lang="fr-CA" dirty="0"/>
              <a:t>: </a:t>
            </a:r>
            <a:r>
              <a:rPr lang="fr-CA" dirty="0" err="1"/>
              <a:t>take</a:t>
            </a:r>
            <a:r>
              <a:rPr lang="fr-CA" dirty="0"/>
              <a:t> </a:t>
            </a:r>
            <a:r>
              <a:rPr lang="fr-CA" dirty="0" err="1"/>
              <a:t>too</a:t>
            </a:r>
            <a:r>
              <a:rPr lang="fr-CA" dirty="0"/>
              <a:t> long to run</a:t>
            </a:r>
          </a:p>
          <a:p>
            <a:endParaRPr lang="fr-CA" dirty="0"/>
          </a:p>
          <a:p>
            <a:r>
              <a:rPr lang="fr-CA" dirty="0" err="1"/>
              <a:t>Unusable</a:t>
            </a:r>
            <a:r>
              <a:rPr lang="fr-CA" dirty="0"/>
              <a:t>: </a:t>
            </a:r>
            <a:r>
              <a:rPr lang="fr-CA" dirty="0" err="1"/>
              <a:t>rely</a:t>
            </a:r>
            <a:r>
              <a:rPr lang="fr-CA" dirty="0"/>
              <a:t> on </a:t>
            </a:r>
            <a:r>
              <a:rPr lang="fr-CA" dirty="0" err="1"/>
              <a:t>assumptions</a:t>
            </a:r>
            <a:r>
              <a:rPr lang="fr-CA" dirty="0"/>
              <a:t> </a:t>
            </a:r>
            <a:r>
              <a:rPr lang="fr-CA" dirty="0" err="1"/>
              <a:t>that</a:t>
            </a:r>
            <a:r>
              <a:rPr lang="fr-CA" dirty="0"/>
              <a:t> </a:t>
            </a:r>
            <a:r>
              <a:rPr lang="fr-CA" dirty="0" err="1"/>
              <a:t>don’t</a:t>
            </a:r>
            <a:r>
              <a:rPr lang="fr-CA" dirty="0"/>
              <a:t> </a:t>
            </a:r>
            <a:r>
              <a:rPr lang="fr-CA" dirty="0" err="1"/>
              <a:t>hold</a:t>
            </a:r>
            <a:r>
              <a:rPr lang="fr-CA" dirty="0"/>
              <a:t> </a:t>
            </a:r>
            <a:r>
              <a:rPr lang="fr-CA" dirty="0" err="1"/>
              <a:t>anymore</a:t>
            </a:r>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6</a:t>
            </a:fld>
            <a:endParaRPr lang="en-CA" dirty="0"/>
          </a:p>
        </p:txBody>
      </p:sp>
    </p:spTree>
    <p:extLst>
      <p:ext uri="{BB962C8B-B14F-4D97-AF65-F5344CB8AC3E}">
        <p14:creationId xmlns:p14="http://schemas.microsoft.com/office/powerpoint/2010/main" val="4036117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7</a:t>
            </a:fld>
            <a:endParaRPr lang="en-CA" dirty="0"/>
          </a:p>
        </p:txBody>
      </p:sp>
    </p:spTree>
    <p:extLst>
      <p:ext uri="{BB962C8B-B14F-4D97-AF65-F5344CB8AC3E}">
        <p14:creationId xmlns:p14="http://schemas.microsoft.com/office/powerpoint/2010/main" val="872601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fr-CA" dirty="0" err="1"/>
              <a:t>Thankfully</a:t>
            </a:r>
            <a:r>
              <a:rPr lang="fr-CA" dirty="0"/>
              <a:t> </a:t>
            </a:r>
            <a:r>
              <a:rPr lang="fr-CA" dirty="0" err="1"/>
              <a:t>there</a:t>
            </a:r>
            <a:r>
              <a:rPr lang="fr-CA" dirty="0"/>
              <a:t> are </a:t>
            </a:r>
            <a:r>
              <a:rPr lang="fr-CA" dirty="0" err="1"/>
              <a:t>some</a:t>
            </a:r>
            <a:r>
              <a:rPr lang="fr-CA" dirty="0"/>
              <a:t> solutions to </a:t>
            </a:r>
            <a:r>
              <a:rPr lang="fr-CA" dirty="0" err="1"/>
              <a:t>this</a:t>
            </a:r>
            <a:r>
              <a:rPr lang="fr-CA" dirty="0"/>
              <a:t> </a:t>
            </a:r>
            <a:r>
              <a:rPr lang="fr-CA" dirty="0" err="1"/>
              <a:t>problem</a:t>
            </a:r>
            <a:r>
              <a:rPr lang="fr-CA" dirty="0"/>
              <a:t>. </a:t>
            </a:r>
          </a:p>
          <a:p>
            <a:pPr marL="0" marR="0" lvl="0" indent="0" algn="l" defTabSz="914400" rtl="0" eaLnBrk="1" fontAlgn="auto" latinLnBrk="0" hangingPunct="1">
              <a:lnSpc>
                <a:spcPct val="150000"/>
              </a:lnSpc>
              <a:spcBef>
                <a:spcPts val="0"/>
              </a:spcBef>
              <a:spcAft>
                <a:spcPts val="0"/>
              </a:spcAft>
              <a:buClrTx/>
              <a:buSzTx/>
              <a:buFontTx/>
              <a:buNone/>
              <a:tabLst/>
              <a:defRPr/>
            </a:pPr>
            <a:endParaRPr lang="fr-CA" dirty="0"/>
          </a:p>
          <a:p>
            <a:pPr marL="0" marR="0" lvl="0" indent="0" algn="l" defTabSz="914400" rtl="0" eaLnBrk="1" fontAlgn="auto" latinLnBrk="0" hangingPunct="1">
              <a:lnSpc>
                <a:spcPct val="150000"/>
              </a:lnSpc>
              <a:spcBef>
                <a:spcPts val="0"/>
              </a:spcBef>
              <a:spcAft>
                <a:spcPts val="0"/>
              </a:spcAft>
              <a:buClrTx/>
              <a:buSzTx/>
              <a:buFontTx/>
              <a:buNone/>
              <a:tabLst/>
              <a:defRPr/>
            </a:pPr>
            <a:r>
              <a:rPr lang="fr-CA" dirty="0"/>
              <a:t>The goal of </a:t>
            </a:r>
            <a:r>
              <a:rPr lang="fr-CA" dirty="0" err="1"/>
              <a:t>my</a:t>
            </a:r>
            <a:r>
              <a:rPr lang="fr-CA" dirty="0"/>
              <a:t> </a:t>
            </a:r>
            <a:r>
              <a:rPr lang="fr-CA" dirty="0" err="1"/>
              <a:t>project</a:t>
            </a:r>
            <a:r>
              <a:rPr lang="fr-CA" dirty="0"/>
              <a:t>: compare</a:t>
            </a:r>
            <a:endParaRPr lang="en-CA" dirty="0"/>
          </a:p>
          <a:p>
            <a:pPr>
              <a:lnSpc>
                <a:spcPct val="150000"/>
              </a:lnSpc>
            </a:pPr>
            <a:endParaRPr lang="en-CA" dirty="0"/>
          </a:p>
          <a:p>
            <a:pPr>
              <a:lnSpc>
                <a:spcPct val="150000"/>
              </a:lnSpc>
            </a:pPr>
            <a:r>
              <a:rPr lang="en-CA" dirty="0"/>
              <a:t>In more details:</a:t>
            </a:r>
          </a:p>
          <a:p>
            <a:pPr>
              <a:lnSpc>
                <a:spcPct val="150000"/>
              </a:lnSpc>
            </a:pPr>
            <a:r>
              <a:rPr lang="en-CA" dirty="0"/>
              <a:t>Learns to reduce dimensions in a way that after reducing dimension, we can apply distance-based outlier detection</a:t>
            </a:r>
          </a:p>
          <a:p>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8</a:t>
            </a:fld>
            <a:endParaRPr lang="en-CA" dirty="0"/>
          </a:p>
        </p:txBody>
      </p:sp>
    </p:spTree>
    <p:extLst>
      <p:ext uri="{BB962C8B-B14F-4D97-AF65-F5344CB8AC3E}">
        <p14:creationId xmlns:p14="http://schemas.microsoft.com/office/powerpoint/2010/main" val="2922965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err="1"/>
              <a:t>Some</a:t>
            </a:r>
            <a:r>
              <a:rPr lang="fr-CA" dirty="0"/>
              <a:t> </a:t>
            </a:r>
            <a:r>
              <a:rPr lang="fr-CA" dirty="0" err="1"/>
              <a:t>inuition</a:t>
            </a:r>
            <a:r>
              <a:rPr lang="fr-CA" dirty="0"/>
              <a:t> about </a:t>
            </a:r>
            <a:r>
              <a:rPr lang="fr-CA" dirty="0" err="1"/>
              <a:t>what</a:t>
            </a:r>
            <a:r>
              <a:rPr lang="fr-CA" dirty="0"/>
              <a:t> </a:t>
            </a:r>
            <a:r>
              <a:rPr lang="fr-CA" dirty="0" err="1"/>
              <a:t>we</a:t>
            </a:r>
            <a:r>
              <a:rPr lang="fr-CA" dirty="0"/>
              <a:t> </a:t>
            </a:r>
            <a:r>
              <a:rPr lang="fr-CA" dirty="0" err="1"/>
              <a:t>would</a:t>
            </a:r>
            <a:r>
              <a:rPr lang="fr-CA" dirty="0"/>
              <a:t> like to </a:t>
            </a:r>
            <a:r>
              <a:rPr lang="fr-CA" dirty="0" err="1"/>
              <a:t>achieve</a:t>
            </a:r>
            <a:r>
              <a:rPr lang="fr-CA" dirty="0"/>
              <a:t> </a:t>
            </a:r>
            <a:r>
              <a:rPr lang="fr-CA" dirty="0" err="1"/>
              <a:t>after</a:t>
            </a:r>
            <a:r>
              <a:rPr lang="fr-CA" dirty="0"/>
              <a:t> </a:t>
            </a:r>
            <a:r>
              <a:rPr lang="fr-CA" dirty="0" err="1"/>
              <a:t>reducing</a:t>
            </a:r>
            <a:r>
              <a:rPr lang="fr-CA" dirty="0"/>
              <a:t> the dimension?</a:t>
            </a:r>
          </a:p>
          <a:p>
            <a:endParaRPr lang="fr-CA" dirty="0"/>
          </a:p>
          <a:p>
            <a:r>
              <a:rPr lang="fr-CA" dirty="0"/>
              <a:t>Suppose </a:t>
            </a:r>
            <a:r>
              <a:rPr lang="fr-CA" dirty="0" err="1"/>
              <a:t>we’ve</a:t>
            </a:r>
            <a:r>
              <a:rPr lang="fr-CA" dirty="0"/>
              <a:t> </a:t>
            </a:r>
            <a:r>
              <a:rPr lang="fr-CA" dirty="0" err="1"/>
              <a:t>done</a:t>
            </a:r>
            <a:r>
              <a:rPr lang="fr-CA" dirty="0"/>
              <a:t> </a:t>
            </a:r>
            <a:r>
              <a:rPr lang="fr-CA" dirty="0" err="1"/>
              <a:t>that</a:t>
            </a:r>
            <a:r>
              <a:rPr lang="fr-CA" dirty="0"/>
              <a:t>, </a:t>
            </a:r>
            <a:r>
              <a:rPr lang="fr-CA" dirty="0" err="1"/>
              <a:t>we’ve</a:t>
            </a:r>
            <a:r>
              <a:rPr lang="fr-CA" dirty="0"/>
              <a:t> </a:t>
            </a:r>
            <a:r>
              <a:rPr lang="fr-CA" dirty="0" err="1"/>
              <a:t>reduce</a:t>
            </a:r>
            <a:r>
              <a:rPr lang="fr-CA" dirty="0"/>
              <a:t> </a:t>
            </a:r>
            <a:r>
              <a:rPr lang="fr-CA" dirty="0" err="1"/>
              <a:t>our</a:t>
            </a:r>
            <a:r>
              <a:rPr lang="fr-CA" dirty="0"/>
              <a:t> large data set </a:t>
            </a:r>
            <a:r>
              <a:rPr lang="fr-CA" dirty="0" err="1"/>
              <a:t>into</a:t>
            </a:r>
            <a:r>
              <a:rPr lang="fr-CA" dirty="0"/>
              <a:t> 2 dimensions, to show </a:t>
            </a:r>
            <a:r>
              <a:rPr lang="fr-CA" dirty="0" err="1"/>
              <a:t>it</a:t>
            </a:r>
            <a:r>
              <a:rPr lang="fr-CA" dirty="0"/>
              <a:t> on </a:t>
            </a:r>
            <a:r>
              <a:rPr lang="fr-CA" dirty="0" err="1"/>
              <a:t>my</a:t>
            </a:r>
            <a:r>
              <a:rPr lang="fr-CA" dirty="0"/>
              <a:t> slide.</a:t>
            </a:r>
          </a:p>
          <a:p>
            <a:r>
              <a:rPr lang="fr-CA" dirty="0"/>
              <a:t>Green </a:t>
            </a:r>
            <a:r>
              <a:rPr lang="fr-CA" dirty="0" err="1"/>
              <a:t>is</a:t>
            </a:r>
            <a:r>
              <a:rPr lang="fr-CA" dirty="0"/>
              <a:t> </a:t>
            </a:r>
            <a:r>
              <a:rPr lang="fr-CA" dirty="0" err="1"/>
              <a:t>subset</a:t>
            </a:r>
            <a:r>
              <a:rPr lang="fr-CA" dirty="0"/>
              <a:t> of </a:t>
            </a:r>
            <a:r>
              <a:rPr lang="fr-CA" dirty="0" err="1"/>
              <a:t>our</a:t>
            </a:r>
            <a:r>
              <a:rPr lang="fr-CA" dirty="0"/>
              <a:t> data set.</a:t>
            </a:r>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Red </a:t>
            </a:r>
            <a:r>
              <a:rPr lang="fr-CA" dirty="0" err="1"/>
              <a:t>was</a:t>
            </a:r>
            <a:r>
              <a:rPr lang="fr-CA" dirty="0"/>
              <a:t> an </a:t>
            </a:r>
            <a:r>
              <a:rPr lang="fr-CA" dirty="0" err="1"/>
              <a:t>outlier</a:t>
            </a:r>
            <a:r>
              <a:rPr lang="fr-CA" dirty="0"/>
              <a:t> in the original high-</a:t>
            </a:r>
            <a:r>
              <a:rPr lang="fr-CA" dirty="0" err="1"/>
              <a:t>dimensional</a:t>
            </a:r>
            <a:r>
              <a:rPr lang="fr-CA" dirty="0"/>
              <a:t> </a:t>
            </a:r>
            <a:r>
              <a:rPr lang="fr-CA" dirty="0" err="1"/>
              <a:t>space</a:t>
            </a:r>
            <a:endParaRPr lang="fr-CA" dirty="0"/>
          </a:p>
          <a:p>
            <a:r>
              <a:rPr lang="fr-CA" dirty="0"/>
              <a:t>Yellow </a:t>
            </a:r>
            <a:r>
              <a:rPr lang="fr-CA" dirty="0" err="1"/>
              <a:t>was</a:t>
            </a:r>
            <a:r>
              <a:rPr lang="fr-CA" dirty="0"/>
              <a:t> not an </a:t>
            </a:r>
            <a:r>
              <a:rPr lang="fr-CA" dirty="0" err="1"/>
              <a:t>outlier</a:t>
            </a:r>
            <a:r>
              <a:rPr lang="fr-CA" dirty="0"/>
              <a:t> (an </a:t>
            </a:r>
            <a:r>
              <a:rPr lang="fr-CA" dirty="0" err="1"/>
              <a:t>inlier</a:t>
            </a:r>
            <a:r>
              <a:rPr lang="fr-CA" dirty="0"/>
              <a:t>) in the original high-</a:t>
            </a:r>
            <a:r>
              <a:rPr lang="fr-CA" dirty="0" err="1"/>
              <a:t>dimensional</a:t>
            </a:r>
            <a:r>
              <a:rPr lang="fr-CA" dirty="0"/>
              <a:t> </a:t>
            </a:r>
            <a:r>
              <a:rPr lang="fr-CA" dirty="0" err="1"/>
              <a:t>space</a:t>
            </a:r>
            <a:endParaRPr lang="fr-CA" dirty="0"/>
          </a:p>
          <a:p>
            <a:endParaRPr lang="fr-CA" dirty="0"/>
          </a:p>
          <a:p>
            <a:r>
              <a:rPr lang="fr-CA" dirty="0"/>
              <a:t>The </a:t>
            </a:r>
            <a:r>
              <a:rPr lang="fr-CA" dirty="0" err="1"/>
              <a:t>general</a:t>
            </a:r>
            <a:r>
              <a:rPr lang="fr-CA" dirty="0"/>
              <a:t> </a:t>
            </a:r>
            <a:r>
              <a:rPr lang="fr-CA" dirty="0" err="1"/>
              <a:t>idea</a:t>
            </a:r>
            <a:r>
              <a:rPr lang="fr-CA" dirty="0"/>
              <a:t> </a:t>
            </a:r>
            <a:r>
              <a:rPr lang="fr-CA" dirty="0" err="1"/>
              <a:t>is</a:t>
            </a:r>
            <a:r>
              <a:rPr lang="fr-CA" dirty="0"/>
              <a:t> </a:t>
            </a:r>
            <a:r>
              <a:rPr lang="fr-CA" dirty="0" err="1"/>
              <a:t>that</a:t>
            </a:r>
            <a:r>
              <a:rPr lang="fr-CA" dirty="0"/>
              <a:t> </a:t>
            </a:r>
            <a:r>
              <a:rPr lang="fr-CA" dirty="0" err="1"/>
              <a:t>we</a:t>
            </a:r>
            <a:r>
              <a:rPr lang="fr-CA" dirty="0"/>
              <a:t> </a:t>
            </a:r>
            <a:r>
              <a:rPr lang="fr-CA" dirty="0" err="1"/>
              <a:t>want</a:t>
            </a:r>
            <a:r>
              <a:rPr lang="fr-CA" dirty="0"/>
              <a:t> the </a:t>
            </a:r>
            <a:r>
              <a:rPr lang="fr-CA" dirty="0" err="1"/>
              <a:t>red</a:t>
            </a:r>
            <a:r>
              <a:rPr lang="fr-CA" dirty="0"/>
              <a:t> point to </a:t>
            </a:r>
            <a:r>
              <a:rPr lang="fr-CA" dirty="0" err="1"/>
              <a:t>be</a:t>
            </a:r>
            <a:r>
              <a:rPr lang="fr-CA" dirty="0"/>
              <a:t> far </a:t>
            </a:r>
            <a:r>
              <a:rPr lang="fr-CA" dirty="0" err="1"/>
              <a:t>away</a:t>
            </a:r>
            <a:r>
              <a:rPr lang="fr-CA" dirty="0"/>
              <a:t> </a:t>
            </a:r>
            <a:r>
              <a:rPr lang="fr-CA" dirty="0" err="1"/>
              <a:t>from</a:t>
            </a:r>
            <a:r>
              <a:rPr lang="fr-CA" dirty="0"/>
              <a:t> the </a:t>
            </a:r>
            <a:r>
              <a:rPr lang="fr-CA" dirty="0" err="1"/>
              <a:t>rest</a:t>
            </a:r>
            <a:r>
              <a:rPr lang="fr-CA" dirty="0"/>
              <a:t> of the data,</a:t>
            </a:r>
          </a:p>
          <a:p>
            <a:r>
              <a:rPr lang="fr-CA" dirty="0"/>
              <a:t>And </a:t>
            </a:r>
            <a:r>
              <a:rPr lang="fr-CA" dirty="0" err="1"/>
              <a:t>we</a:t>
            </a:r>
            <a:r>
              <a:rPr lang="fr-CA" dirty="0"/>
              <a:t> </a:t>
            </a:r>
            <a:r>
              <a:rPr lang="fr-CA" dirty="0" err="1"/>
              <a:t>want</a:t>
            </a:r>
            <a:r>
              <a:rPr lang="fr-CA" dirty="0"/>
              <a:t> the </a:t>
            </a:r>
            <a:r>
              <a:rPr lang="fr-CA" dirty="0" err="1"/>
              <a:t>yellow</a:t>
            </a:r>
            <a:r>
              <a:rPr lang="fr-CA" dirty="0"/>
              <a:t> point to </a:t>
            </a:r>
            <a:r>
              <a:rPr lang="fr-CA" dirty="0" err="1"/>
              <a:t>be</a:t>
            </a:r>
            <a:r>
              <a:rPr lang="fr-CA" dirty="0"/>
              <a:t> close.</a:t>
            </a:r>
          </a:p>
          <a:p>
            <a:endParaRPr lang="fr-CA" dirty="0"/>
          </a:p>
          <a:p>
            <a:r>
              <a:rPr lang="fr-CA" dirty="0"/>
              <a:t>Far </a:t>
            </a:r>
            <a:r>
              <a:rPr lang="fr-CA" dirty="0" err="1"/>
              <a:t>away</a:t>
            </a:r>
            <a:r>
              <a:rPr lang="fr-CA" dirty="0"/>
              <a:t>= more </a:t>
            </a:r>
            <a:r>
              <a:rPr lang="fr-CA" dirty="0" err="1"/>
              <a:t>rigorously</a:t>
            </a:r>
            <a:r>
              <a:rPr lang="fr-CA" dirty="0"/>
              <a:t>, </a:t>
            </a:r>
            <a:r>
              <a:rPr lang="fr-CA" dirty="0" err="1"/>
              <a:t>nearest</a:t>
            </a:r>
            <a:r>
              <a:rPr lang="fr-CA" dirty="0"/>
              <a:t> </a:t>
            </a:r>
            <a:r>
              <a:rPr lang="fr-CA" dirty="0" err="1"/>
              <a:t>neighbor</a:t>
            </a:r>
            <a:r>
              <a:rPr lang="fr-CA" dirty="0"/>
              <a:t> distance</a:t>
            </a:r>
          </a:p>
          <a:p>
            <a:endParaRPr lang="fr-CA" dirty="0"/>
          </a:p>
          <a:p>
            <a:r>
              <a:rPr lang="fr-CA" dirty="0"/>
              <a:t>So </a:t>
            </a:r>
            <a:r>
              <a:rPr lang="fr-CA" dirty="0" err="1"/>
              <a:t>this</a:t>
            </a:r>
            <a:r>
              <a:rPr lang="fr-CA" dirty="0"/>
              <a:t> </a:t>
            </a:r>
            <a:r>
              <a:rPr lang="fr-CA" dirty="0" err="1"/>
              <a:t>will</a:t>
            </a:r>
            <a:r>
              <a:rPr lang="fr-CA" dirty="0"/>
              <a:t> guide the </a:t>
            </a:r>
            <a:r>
              <a:rPr lang="fr-CA" dirty="0" err="1"/>
              <a:t>learning</a:t>
            </a:r>
            <a:r>
              <a:rPr lang="fr-CA" dirty="0"/>
              <a:t> of the </a:t>
            </a:r>
            <a:r>
              <a:rPr lang="fr-CA" dirty="0" err="1"/>
              <a:t>function</a:t>
            </a:r>
            <a:r>
              <a:rPr lang="fr-CA" dirty="0"/>
              <a:t> </a:t>
            </a:r>
            <a:r>
              <a:rPr lang="fr-CA" dirty="0" err="1"/>
              <a:t>that</a:t>
            </a:r>
            <a:r>
              <a:rPr lang="fr-CA" dirty="0"/>
              <a:t> </a:t>
            </a:r>
            <a:r>
              <a:rPr lang="fr-CA" dirty="0" err="1"/>
              <a:t>reduces</a:t>
            </a:r>
            <a:r>
              <a:rPr lang="fr-CA" dirty="0"/>
              <a:t> dimension.</a:t>
            </a:r>
          </a:p>
        </p:txBody>
      </p:sp>
      <p:sp>
        <p:nvSpPr>
          <p:cNvPr id="4" name="Slide Number Placeholder 3"/>
          <p:cNvSpPr>
            <a:spLocks noGrp="1"/>
          </p:cNvSpPr>
          <p:nvPr>
            <p:ph type="sldNum" sz="quarter" idx="5"/>
          </p:nvPr>
        </p:nvSpPr>
        <p:spPr/>
        <p:txBody>
          <a:bodyPr/>
          <a:lstStyle/>
          <a:p>
            <a:fld id="{FC23E39A-C8AE-4986-B684-D74092DA06D3}" type="slidenum">
              <a:rPr lang="en-CA" smtClean="0"/>
              <a:t>9</a:t>
            </a:fld>
            <a:endParaRPr lang="en-CA" dirty="0"/>
          </a:p>
        </p:txBody>
      </p:sp>
    </p:spTree>
    <p:extLst>
      <p:ext uri="{BB962C8B-B14F-4D97-AF65-F5344CB8AC3E}">
        <p14:creationId xmlns:p14="http://schemas.microsoft.com/office/powerpoint/2010/main" val="2853468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We’re trying to learn a function f to reduce dimension</a:t>
            </a:r>
          </a:p>
          <a:p>
            <a:r>
              <a:rPr lang="en-CA" dirty="0"/>
              <a:t>f takes long yellow vector into small blue vector</a:t>
            </a:r>
          </a:p>
          <a:p>
            <a:r>
              <a:rPr lang="en-CA" dirty="0"/>
              <a:t>This is what happens here</a:t>
            </a:r>
          </a:p>
          <a:p>
            <a:r>
              <a:rPr lang="en-CA" dirty="0"/>
              <a:t>One hidden layer</a:t>
            </a:r>
          </a:p>
          <a:p>
            <a:endParaRPr lang="en-CA" dirty="0"/>
          </a:p>
          <a:p>
            <a:r>
              <a:rPr lang="en-CA" dirty="0"/>
              <a:t>In the top layer, we evaluate our function f based on intuition I showed in last slide</a:t>
            </a:r>
          </a:p>
          <a:p>
            <a:endParaRPr lang="en-CA" dirty="0"/>
          </a:p>
          <a:p>
            <a:r>
              <a:rPr lang="en-CA" dirty="0"/>
              <a:t>Before that, triplet sampling + outlier thresholding, I won’t go into the details</a:t>
            </a:r>
          </a:p>
        </p:txBody>
      </p:sp>
      <p:sp>
        <p:nvSpPr>
          <p:cNvPr id="4" name="Slide Number Placeholder 3"/>
          <p:cNvSpPr>
            <a:spLocks noGrp="1"/>
          </p:cNvSpPr>
          <p:nvPr>
            <p:ph type="sldNum" sz="quarter" idx="5"/>
          </p:nvPr>
        </p:nvSpPr>
        <p:spPr/>
        <p:txBody>
          <a:bodyPr/>
          <a:lstStyle/>
          <a:p>
            <a:fld id="{FC23E39A-C8AE-4986-B684-D74092DA06D3}" type="slidenum">
              <a:rPr lang="en-CA" smtClean="0"/>
              <a:t>10</a:t>
            </a:fld>
            <a:endParaRPr lang="en-CA" dirty="0"/>
          </a:p>
        </p:txBody>
      </p:sp>
    </p:spTree>
    <p:extLst>
      <p:ext uri="{BB962C8B-B14F-4D97-AF65-F5344CB8AC3E}">
        <p14:creationId xmlns:p14="http://schemas.microsoft.com/office/powerpoint/2010/main" val="641750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ACA81E-96D2-4304-875A-9A1CF02B841D}" type="datetime1">
              <a:rPr lang="en-CA" smtClean="0"/>
              <a:t>2021-08-18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1170793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955B2E-1C5C-4E75-B8A3-054AE1A37801}" type="datetime1">
              <a:rPr lang="en-CA" smtClean="0"/>
              <a:t>2021-08-18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140056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933D4-36EA-443F-BCD1-C257FC7C10A6}" type="datetime1">
              <a:rPr lang="en-CA" smtClean="0"/>
              <a:t>2021-08-18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3875065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a:xfrm>
            <a:off x="838200" y="6356349"/>
            <a:ext cx="2743200" cy="365125"/>
          </a:xfrm>
        </p:spPr>
        <p:txBody>
          <a:bodyPr/>
          <a:lstStyle>
            <a:lvl1pPr algn="l">
              <a:defRPr sz="1600"/>
            </a:lvl1pPr>
          </a:lstStyle>
          <a:p>
            <a:fld id="{C331DAC3-F219-481E-8BF1-BF877C298BC2}" type="slidenum">
              <a:rPr lang="en-CA" smtClean="0"/>
              <a:pPr/>
              <a:t>‹#›</a:t>
            </a:fld>
            <a:endParaRPr lang="en-CA" dirty="0"/>
          </a:p>
        </p:txBody>
      </p:sp>
    </p:spTree>
    <p:extLst>
      <p:ext uri="{BB962C8B-B14F-4D97-AF65-F5344CB8AC3E}">
        <p14:creationId xmlns:p14="http://schemas.microsoft.com/office/powerpoint/2010/main" val="2478929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326B1E-57BB-423B-8DD5-C4217F133E0A}" type="datetime1">
              <a:rPr lang="en-CA" smtClean="0"/>
              <a:t>2021-08-18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347652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823CE-26D9-4EE7-82A1-5EF0D029E490}" type="datetime1">
              <a:rPr lang="en-CA" smtClean="0"/>
              <a:t>2021-08-18</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146345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26DC2F-BD1F-4AE7-AF19-74D1A12AE840}" type="datetime1">
              <a:rPr lang="en-CA" smtClean="0"/>
              <a:t>2021-08-18</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236834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CE9D93-046A-430B-B40B-F901D570F7B3}" type="datetime1">
              <a:rPr lang="en-CA" smtClean="0"/>
              <a:t>2021-08-18</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270079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9538B-7F0D-438D-9C68-F1C34F2D0D75}" type="datetime1">
              <a:rPr lang="en-CA" smtClean="0"/>
              <a:t>2021-08-18</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54267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EB9C6B-8324-4D54-A94C-051AAAC5A663}" type="datetime1">
              <a:rPr lang="en-CA" smtClean="0"/>
              <a:t>2021-08-18</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141266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A16159-F1E3-4FF5-A113-0C5C49983DD3}" type="datetime1">
              <a:rPr lang="en-CA" smtClean="0"/>
              <a:t>2021-08-18</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398750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8DAFD-9863-46C6-82A9-287841BF11DC}" type="datetime1">
              <a:rPr lang="en-CA" smtClean="0"/>
              <a:t>2021-08-18</a:t>
            </a:fld>
            <a:endParaRPr lang="en-CA"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1DAC3-F219-481E-8BF1-BF877C298BC2}" type="slidenum">
              <a:rPr lang="en-CA" smtClean="0"/>
              <a:t>‹#›</a:t>
            </a:fld>
            <a:endParaRPr lang="en-CA" dirty="0"/>
          </a:p>
        </p:txBody>
      </p:sp>
    </p:spTree>
    <p:extLst>
      <p:ext uri="{BB962C8B-B14F-4D97-AF65-F5344CB8AC3E}">
        <p14:creationId xmlns:p14="http://schemas.microsoft.com/office/powerpoint/2010/main" val="2674413459"/>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86/1758-2946-1-21"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www.quantumday.com/2012/07/mri-and-magnetic-particles-track-cell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ist.jp/news-center/photos/dna-loop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95EE-D179-4EB2-B01D-A6736074B10D}"/>
              </a:ext>
            </a:extLst>
          </p:cNvPr>
          <p:cNvSpPr>
            <a:spLocks noGrp="1"/>
          </p:cNvSpPr>
          <p:nvPr>
            <p:ph type="ctrTitle"/>
          </p:nvPr>
        </p:nvSpPr>
        <p:spPr>
          <a:xfrm>
            <a:off x="745584" y="1176337"/>
            <a:ext cx="8931816" cy="2387600"/>
          </a:xfrm>
        </p:spPr>
        <p:txBody>
          <a:bodyPr>
            <a:noAutofit/>
          </a:bodyPr>
          <a:lstStyle/>
          <a:p>
            <a:pPr algn="l"/>
            <a:r>
              <a:rPr lang="fr-CA" dirty="0" err="1">
                <a:latin typeface="Raleway Medium" pitchFamily="2" charset="0"/>
              </a:rPr>
              <a:t>Outlier</a:t>
            </a:r>
            <a:r>
              <a:rPr lang="fr-CA" dirty="0">
                <a:latin typeface="Raleway Medium" pitchFamily="2" charset="0"/>
              </a:rPr>
              <a:t> </a:t>
            </a:r>
            <a:r>
              <a:rPr lang="en-US" dirty="0">
                <a:latin typeface="Raleway Medium" pitchFamily="2" charset="0"/>
              </a:rPr>
              <a:t>Detection</a:t>
            </a:r>
            <a:r>
              <a:rPr lang="fr-CA" dirty="0">
                <a:latin typeface="Raleway Medium" pitchFamily="2" charset="0"/>
              </a:rPr>
              <a:t> for High-</a:t>
            </a:r>
            <a:r>
              <a:rPr lang="fr-CA" dirty="0" err="1">
                <a:latin typeface="Raleway Medium" pitchFamily="2" charset="0"/>
              </a:rPr>
              <a:t>Dimensional</a:t>
            </a:r>
            <a:r>
              <a:rPr lang="fr-CA" dirty="0">
                <a:latin typeface="Raleway Medium" pitchFamily="2" charset="0"/>
              </a:rPr>
              <a:t> </a:t>
            </a:r>
            <a:r>
              <a:rPr lang="fr-CA" dirty="0" err="1">
                <a:latin typeface="Raleway Medium" pitchFamily="2" charset="0"/>
              </a:rPr>
              <a:t>Neuroimaging</a:t>
            </a:r>
            <a:r>
              <a:rPr lang="fr-CA" dirty="0">
                <a:latin typeface="Raleway Medium" pitchFamily="2" charset="0"/>
              </a:rPr>
              <a:t> Data</a:t>
            </a:r>
            <a:endParaRPr lang="en-CA" dirty="0">
              <a:latin typeface="Raleway Medium" pitchFamily="2" charset="0"/>
            </a:endParaRPr>
          </a:p>
        </p:txBody>
      </p:sp>
      <p:sp>
        <p:nvSpPr>
          <p:cNvPr id="3" name="Subtitle 2">
            <a:extLst>
              <a:ext uri="{FF2B5EF4-FFF2-40B4-BE49-F238E27FC236}">
                <a16:creationId xmlns:a16="http://schemas.microsoft.com/office/drawing/2014/main" id="{667F83F5-C20C-4386-9842-0CFEE875E57B}"/>
              </a:ext>
            </a:extLst>
          </p:cNvPr>
          <p:cNvSpPr>
            <a:spLocks noGrp="1"/>
          </p:cNvSpPr>
          <p:nvPr>
            <p:ph type="subTitle" idx="1"/>
          </p:nvPr>
        </p:nvSpPr>
        <p:spPr>
          <a:xfrm>
            <a:off x="889000" y="4487862"/>
            <a:ext cx="9144000" cy="1868487"/>
          </a:xfrm>
        </p:spPr>
        <p:txBody>
          <a:bodyPr>
            <a:normAutofit/>
          </a:bodyPr>
          <a:lstStyle/>
          <a:p>
            <a:pPr algn="l"/>
            <a:r>
              <a:rPr lang="fr-CA" dirty="0"/>
              <a:t>Myriam Lizotte</a:t>
            </a:r>
          </a:p>
          <a:p>
            <a:pPr algn="l"/>
            <a:endParaRPr lang="fr-CA" dirty="0"/>
          </a:p>
          <a:p>
            <a:pPr algn="l"/>
            <a:r>
              <a:rPr lang="fr-CA" dirty="0"/>
              <a:t>McGill </a:t>
            </a:r>
            <a:r>
              <a:rPr lang="fr-CA" dirty="0" err="1"/>
              <a:t>University</a:t>
            </a:r>
            <a:r>
              <a:rPr lang="fr-CA" dirty="0"/>
              <a:t>, Dept. </a:t>
            </a:r>
            <a:r>
              <a:rPr lang="fr-CA" dirty="0" err="1"/>
              <a:t>Mathematics</a:t>
            </a:r>
            <a:r>
              <a:rPr lang="fr-CA" dirty="0"/>
              <a:t>  &amp; </a:t>
            </a:r>
            <a:r>
              <a:rPr lang="fr-CA" dirty="0" err="1"/>
              <a:t>Statistics</a:t>
            </a:r>
            <a:endParaRPr lang="fr-CA" dirty="0"/>
          </a:p>
          <a:p>
            <a:pPr algn="l"/>
            <a:r>
              <a:rPr lang="fr-CA" dirty="0"/>
              <a:t>Prof. Celia </a:t>
            </a:r>
            <a:r>
              <a:rPr lang="fr-CA" dirty="0" err="1"/>
              <a:t>Greenwood’s</a:t>
            </a:r>
            <a:r>
              <a:rPr lang="fr-CA" dirty="0"/>
              <a:t> </a:t>
            </a:r>
            <a:r>
              <a:rPr lang="fr-CA" dirty="0" err="1"/>
              <a:t>Lab</a:t>
            </a:r>
            <a:endParaRPr lang="fr-CA" dirty="0"/>
          </a:p>
          <a:p>
            <a:pPr algn="l"/>
            <a:endParaRPr lang="en-CA" dirty="0"/>
          </a:p>
        </p:txBody>
      </p:sp>
      <p:sp>
        <p:nvSpPr>
          <p:cNvPr id="4" name="Slide Number Placeholder 3">
            <a:extLst>
              <a:ext uri="{FF2B5EF4-FFF2-40B4-BE49-F238E27FC236}">
                <a16:creationId xmlns:a16="http://schemas.microsoft.com/office/drawing/2014/main" id="{E88DD12B-00A0-418F-B49D-B59923E33422}"/>
              </a:ext>
            </a:extLst>
          </p:cNvPr>
          <p:cNvSpPr>
            <a:spLocks noGrp="1"/>
          </p:cNvSpPr>
          <p:nvPr>
            <p:ph type="sldNum" sz="quarter" idx="12"/>
          </p:nvPr>
        </p:nvSpPr>
        <p:spPr/>
        <p:txBody>
          <a:bodyPr/>
          <a:lstStyle/>
          <a:p>
            <a:fld id="{C331DAC3-F219-481E-8BF1-BF877C298BC2}" type="slidenum">
              <a:rPr lang="en-CA" smtClean="0"/>
              <a:t>1</a:t>
            </a:fld>
            <a:endParaRPr lang="en-CA" dirty="0"/>
          </a:p>
        </p:txBody>
      </p:sp>
    </p:spTree>
    <p:extLst>
      <p:ext uri="{BB962C8B-B14F-4D97-AF65-F5344CB8AC3E}">
        <p14:creationId xmlns:p14="http://schemas.microsoft.com/office/powerpoint/2010/main" val="146225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F0CE-E358-47C2-BB46-B980275773B3}"/>
              </a:ext>
            </a:extLst>
          </p:cNvPr>
          <p:cNvSpPr>
            <a:spLocks noGrp="1"/>
          </p:cNvSpPr>
          <p:nvPr>
            <p:ph type="title"/>
          </p:nvPr>
        </p:nvSpPr>
        <p:spPr>
          <a:xfrm>
            <a:off x="838200" y="148308"/>
            <a:ext cx="10515600" cy="1325563"/>
          </a:xfrm>
        </p:spPr>
        <p:txBody>
          <a:bodyPr/>
          <a:lstStyle/>
          <a:p>
            <a:r>
              <a:rPr lang="en-CA" dirty="0"/>
              <a:t>RAMODO Method</a:t>
            </a:r>
          </a:p>
        </p:txBody>
      </p:sp>
      <p:pic>
        <p:nvPicPr>
          <p:cNvPr id="4" name="Picture 3">
            <a:extLst>
              <a:ext uri="{FF2B5EF4-FFF2-40B4-BE49-F238E27FC236}">
                <a16:creationId xmlns:a16="http://schemas.microsoft.com/office/drawing/2014/main" id="{4688C486-B8F9-424C-B86C-82C4F3A881C7}"/>
              </a:ext>
            </a:extLst>
          </p:cNvPr>
          <p:cNvPicPr>
            <a:picLocks noChangeAspect="1"/>
          </p:cNvPicPr>
          <p:nvPr/>
        </p:nvPicPr>
        <p:blipFill rotWithShape="1">
          <a:blip r:embed="rId3"/>
          <a:srcRect l="849"/>
          <a:stretch/>
        </p:blipFill>
        <p:spPr>
          <a:xfrm>
            <a:off x="1777649" y="1024672"/>
            <a:ext cx="8636702" cy="5427183"/>
          </a:xfrm>
          <a:prstGeom prst="rect">
            <a:avLst/>
          </a:prstGeom>
        </p:spPr>
      </p:pic>
      <p:cxnSp>
        <p:nvCxnSpPr>
          <p:cNvPr id="5" name="Straight Connector 4">
            <a:extLst>
              <a:ext uri="{FF2B5EF4-FFF2-40B4-BE49-F238E27FC236}">
                <a16:creationId xmlns:a16="http://schemas.microsoft.com/office/drawing/2014/main" id="{406B961F-C129-4967-86FD-34298D76F526}"/>
              </a:ext>
            </a:extLst>
          </p:cNvPr>
          <p:cNvCxnSpPr>
            <a:cxnSpLocks/>
          </p:cNvCxnSpPr>
          <p:nvPr/>
        </p:nvCxnSpPr>
        <p:spPr>
          <a:xfrm>
            <a:off x="838200" y="1160596"/>
            <a:ext cx="4762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700A914-DAE6-4863-B5AC-E72F738AB066}"/>
              </a:ext>
            </a:extLst>
          </p:cNvPr>
          <p:cNvSpPr>
            <a:spLocks noGrp="1"/>
          </p:cNvSpPr>
          <p:nvPr>
            <p:ph type="sldNum" sz="quarter" idx="12"/>
          </p:nvPr>
        </p:nvSpPr>
        <p:spPr/>
        <p:txBody>
          <a:bodyPr/>
          <a:lstStyle/>
          <a:p>
            <a:fld id="{C331DAC3-F219-481E-8BF1-BF877C298BC2}" type="slidenum">
              <a:rPr lang="en-CA" smtClean="0"/>
              <a:t>10</a:t>
            </a:fld>
            <a:endParaRPr lang="en-CA" dirty="0"/>
          </a:p>
        </p:txBody>
      </p:sp>
    </p:spTree>
    <p:extLst>
      <p:ext uri="{BB962C8B-B14F-4D97-AF65-F5344CB8AC3E}">
        <p14:creationId xmlns:p14="http://schemas.microsoft.com/office/powerpoint/2010/main" val="1594224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9795-8569-4A7A-8C3D-85E30EA6D8CC}"/>
              </a:ext>
            </a:extLst>
          </p:cNvPr>
          <p:cNvSpPr>
            <a:spLocks noGrp="1"/>
          </p:cNvSpPr>
          <p:nvPr>
            <p:ph type="title"/>
          </p:nvPr>
        </p:nvSpPr>
        <p:spPr/>
        <p:txBody>
          <a:bodyPr/>
          <a:lstStyle/>
          <a:p>
            <a:r>
              <a:rPr lang="fr-CA" dirty="0"/>
              <a:t>Application</a:t>
            </a:r>
            <a:endParaRPr lang="en-CA" dirty="0"/>
          </a:p>
        </p:txBody>
      </p:sp>
      <p:sp>
        <p:nvSpPr>
          <p:cNvPr id="3" name="Content Placeholder 2">
            <a:extLst>
              <a:ext uri="{FF2B5EF4-FFF2-40B4-BE49-F238E27FC236}">
                <a16:creationId xmlns:a16="http://schemas.microsoft.com/office/drawing/2014/main" id="{4431DA39-5645-438B-BDFB-A6F939C66928}"/>
              </a:ext>
            </a:extLst>
          </p:cNvPr>
          <p:cNvSpPr>
            <a:spLocks noGrp="1"/>
          </p:cNvSpPr>
          <p:nvPr>
            <p:ph idx="1"/>
          </p:nvPr>
        </p:nvSpPr>
        <p:spPr>
          <a:xfrm>
            <a:off x="838200" y="1659466"/>
            <a:ext cx="10696303" cy="719270"/>
          </a:xfrm>
        </p:spPr>
        <p:txBody>
          <a:bodyPr>
            <a:normAutofit/>
          </a:bodyPr>
          <a:lstStyle/>
          <a:p>
            <a:pPr marL="0" indent="0">
              <a:buNone/>
            </a:pPr>
            <a:r>
              <a:rPr lang="fr-CA" dirty="0" err="1"/>
              <a:t>We</a:t>
            </a:r>
            <a:r>
              <a:rPr lang="fr-CA" dirty="0"/>
              <a:t> </a:t>
            </a:r>
            <a:r>
              <a:rPr lang="fr-CA" dirty="0" err="1"/>
              <a:t>applied</a:t>
            </a:r>
            <a:r>
              <a:rPr lang="fr-CA" dirty="0"/>
              <a:t> the </a:t>
            </a:r>
            <a:r>
              <a:rPr lang="fr-CA" dirty="0" err="1"/>
              <a:t>method</a:t>
            </a:r>
            <a:r>
              <a:rPr lang="fr-CA" dirty="0"/>
              <a:t> (RAMODO) to </a:t>
            </a:r>
            <a:r>
              <a:rPr lang="fr-CA" dirty="0" err="1"/>
              <a:t>two</a:t>
            </a:r>
            <a:r>
              <a:rPr lang="fr-CA" dirty="0"/>
              <a:t> </a:t>
            </a:r>
            <a:r>
              <a:rPr lang="fr-CA" dirty="0" err="1"/>
              <a:t>different</a:t>
            </a:r>
            <a:r>
              <a:rPr lang="fr-CA" dirty="0"/>
              <a:t> </a:t>
            </a:r>
            <a:r>
              <a:rPr lang="fr-CA" dirty="0" err="1"/>
              <a:t>datasets</a:t>
            </a:r>
            <a:r>
              <a:rPr lang="fr-CA" dirty="0"/>
              <a:t>:</a:t>
            </a:r>
          </a:p>
          <a:p>
            <a:pPr marL="457200" lvl="1" indent="0">
              <a:buNone/>
            </a:pPr>
            <a:endParaRPr lang="en-CA" dirty="0"/>
          </a:p>
        </p:txBody>
      </p:sp>
      <p:cxnSp>
        <p:nvCxnSpPr>
          <p:cNvPr id="4" name="Straight Connector 3">
            <a:extLst>
              <a:ext uri="{FF2B5EF4-FFF2-40B4-BE49-F238E27FC236}">
                <a16:creationId xmlns:a16="http://schemas.microsoft.com/office/drawing/2014/main" id="{1FFDB416-0D8A-4157-9524-BAB6A85BC1AA}"/>
              </a:ext>
            </a:extLst>
          </p:cNvPr>
          <p:cNvCxnSpPr>
            <a:cxnSpLocks/>
          </p:cNvCxnSpPr>
          <p:nvPr/>
        </p:nvCxnSpPr>
        <p:spPr>
          <a:xfrm>
            <a:off x="838200" y="1358304"/>
            <a:ext cx="302946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175E45AE-1F0B-4251-B2FA-2A482440A695}"/>
              </a:ext>
            </a:extLst>
          </p:cNvPr>
          <p:cNvGraphicFramePr>
            <a:graphicFrameLocks noGrp="1"/>
          </p:cNvGraphicFramePr>
          <p:nvPr>
            <p:extLst>
              <p:ext uri="{D42A27DB-BD31-4B8C-83A1-F6EECF244321}">
                <p14:modId xmlns:p14="http://schemas.microsoft.com/office/powerpoint/2010/main" val="1203842391"/>
              </p:ext>
            </p:extLst>
          </p:nvPr>
        </p:nvGraphicFramePr>
        <p:xfrm>
          <a:off x="1734544" y="2652646"/>
          <a:ext cx="9260289" cy="3233804"/>
        </p:xfrm>
        <a:graphic>
          <a:graphicData uri="http://schemas.openxmlformats.org/drawingml/2006/table">
            <a:tbl>
              <a:tblPr firstRow="1" bandRow="1">
                <a:tableStyleId>{5940675A-B579-460E-94D1-54222C63F5DA}</a:tableStyleId>
              </a:tblPr>
              <a:tblGrid>
                <a:gridCol w="1867971">
                  <a:extLst>
                    <a:ext uri="{9D8B030D-6E8A-4147-A177-3AD203B41FA5}">
                      <a16:colId xmlns:a16="http://schemas.microsoft.com/office/drawing/2014/main" val="33901038"/>
                    </a:ext>
                  </a:extLst>
                </a:gridCol>
                <a:gridCol w="7392318">
                  <a:extLst>
                    <a:ext uri="{9D8B030D-6E8A-4147-A177-3AD203B41FA5}">
                      <a16:colId xmlns:a16="http://schemas.microsoft.com/office/drawing/2014/main" val="1090838636"/>
                    </a:ext>
                  </a:extLst>
                </a:gridCol>
              </a:tblGrid>
              <a:tr h="2011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800" dirty="0"/>
                        <a:t>AID362</a:t>
                      </a:r>
                    </a:p>
                    <a:p>
                      <a:endParaRPr lang="en-CA" sz="2800" dirty="0"/>
                    </a:p>
                  </a:txBody>
                  <a:tcPr>
                    <a:lnL w="12700" cmpd="sng">
                      <a:noFill/>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CA" sz="2400" dirty="0"/>
                        <a:t>Bioassay of active/inactive compounds</a:t>
                      </a:r>
                    </a:p>
                    <a:p>
                      <a:pPr lvl="1"/>
                      <a:r>
                        <a:rPr lang="en-CA" sz="2400" dirty="0"/>
                        <a:t>4279 by 114</a:t>
                      </a:r>
                    </a:p>
                    <a:p>
                      <a:pPr lvl="1"/>
                      <a:r>
                        <a:rPr lang="en-CA" sz="2400" dirty="0"/>
                        <a:t>1,4 % are outliers</a:t>
                      </a:r>
                    </a:p>
                    <a:p>
                      <a:endParaRPr lang="en-CA" sz="2400" dirty="0"/>
                    </a:p>
                  </a:txBody>
                  <a:tcPr>
                    <a:lnL w="38100" cap="flat" cmpd="sng" algn="ctr">
                      <a:solidFill>
                        <a:schemeClr val="bg1"/>
                      </a:solidFill>
                      <a:prstDash val="solid"/>
                      <a:round/>
                      <a:headEnd type="none" w="med" len="med"/>
                      <a:tailEnd type="none" w="med" len="med"/>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11636630"/>
                  </a:ext>
                </a:extLst>
              </a:tr>
              <a:tr h="12225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800" dirty="0"/>
                        <a:t>ABIDE</a:t>
                      </a:r>
                    </a:p>
                    <a:p>
                      <a:endParaRPr lang="en-CA" sz="2800" dirty="0"/>
                    </a:p>
                  </a:txBody>
                  <a:tcP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lvl="1"/>
                      <a:r>
                        <a:rPr lang="en-CA" sz="2400" dirty="0"/>
                        <a:t>Cortical thickness measures from MRI</a:t>
                      </a:r>
                    </a:p>
                    <a:p>
                      <a:pPr lvl="1"/>
                      <a:r>
                        <a:rPr lang="en-CA" sz="2400" dirty="0"/>
                        <a:t>542 by 149 956</a:t>
                      </a:r>
                    </a:p>
                  </a:txBody>
                  <a:tcP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84273391"/>
                  </a:ext>
                </a:extLst>
              </a:tr>
            </a:tbl>
          </a:graphicData>
        </a:graphic>
      </p:graphicFrame>
      <p:sp>
        <p:nvSpPr>
          <p:cNvPr id="6" name="Slide Number Placeholder 5">
            <a:extLst>
              <a:ext uri="{FF2B5EF4-FFF2-40B4-BE49-F238E27FC236}">
                <a16:creationId xmlns:a16="http://schemas.microsoft.com/office/drawing/2014/main" id="{68B2295D-2E36-4576-8188-63CECC8367AA}"/>
              </a:ext>
            </a:extLst>
          </p:cNvPr>
          <p:cNvSpPr>
            <a:spLocks noGrp="1"/>
          </p:cNvSpPr>
          <p:nvPr>
            <p:ph type="sldNum" sz="quarter" idx="12"/>
          </p:nvPr>
        </p:nvSpPr>
        <p:spPr/>
        <p:txBody>
          <a:bodyPr/>
          <a:lstStyle/>
          <a:p>
            <a:fld id="{C331DAC3-F219-481E-8BF1-BF877C298BC2}" type="slidenum">
              <a:rPr lang="en-CA" smtClean="0"/>
              <a:t>11</a:t>
            </a:fld>
            <a:endParaRPr lang="en-CA" dirty="0"/>
          </a:p>
        </p:txBody>
      </p:sp>
    </p:spTree>
    <p:extLst>
      <p:ext uri="{BB962C8B-B14F-4D97-AF65-F5344CB8AC3E}">
        <p14:creationId xmlns:p14="http://schemas.microsoft.com/office/powerpoint/2010/main" val="1692742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D654FB-93FD-4FB6-8B1B-F2C1CB60150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75803" y="343287"/>
            <a:ext cx="10316196" cy="6189718"/>
          </a:xfrm>
          <a:prstGeom prst="rect">
            <a:avLst/>
          </a:prstGeom>
        </p:spPr>
      </p:pic>
      <p:sp>
        <p:nvSpPr>
          <p:cNvPr id="2" name="Title 1">
            <a:extLst>
              <a:ext uri="{FF2B5EF4-FFF2-40B4-BE49-F238E27FC236}">
                <a16:creationId xmlns:a16="http://schemas.microsoft.com/office/drawing/2014/main" id="{5FB4E984-97A1-420E-870E-31ED9E5DBAA2}"/>
              </a:ext>
            </a:extLst>
          </p:cNvPr>
          <p:cNvSpPr>
            <a:spLocks noGrp="1"/>
          </p:cNvSpPr>
          <p:nvPr>
            <p:ph type="title"/>
          </p:nvPr>
        </p:nvSpPr>
        <p:spPr>
          <a:xfrm>
            <a:off x="271463" y="33338"/>
            <a:ext cx="10515600" cy="1325563"/>
          </a:xfrm>
        </p:spPr>
        <p:txBody>
          <a:bodyPr/>
          <a:lstStyle/>
          <a:p>
            <a:r>
              <a:rPr lang="fr-CA" dirty="0"/>
              <a:t>AID362</a:t>
            </a:r>
            <a:endParaRPr lang="en-CA" dirty="0"/>
          </a:p>
        </p:txBody>
      </p:sp>
      <p:cxnSp>
        <p:nvCxnSpPr>
          <p:cNvPr id="5" name="Straight Connector 4">
            <a:extLst>
              <a:ext uri="{FF2B5EF4-FFF2-40B4-BE49-F238E27FC236}">
                <a16:creationId xmlns:a16="http://schemas.microsoft.com/office/drawing/2014/main" id="{3D113FB8-30EC-4F9E-AE19-EC52D1F24E2B}"/>
              </a:ext>
            </a:extLst>
          </p:cNvPr>
          <p:cNvCxnSpPr>
            <a:cxnSpLocks/>
          </p:cNvCxnSpPr>
          <p:nvPr/>
        </p:nvCxnSpPr>
        <p:spPr>
          <a:xfrm>
            <a:off x="271463" y="1050427"/>
            <a:ext cx="200902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2F4ABBC-EE0B-4B2E-BF37-B3C3C8DD8D8B}"/>
              </a:ext>
            </a:extLst>
          </p:cNvPr>
          <p:cNvSpPr>
            <a:spLocks noGrp="1"/>
          </p:cNvSpPr>
          <p:nvPr>
            <p:ph type="sldNum" sz="quarter" idx="12"/>
          </p:nvPr>
        </p:nvSpPr>
        <p:spPr/>
        <p:txBody>
          <a:bodyPr/>
          <a:lstStyle/>
          <a:p>
            <a:fld id="{C331DAC3-F219-481E-8BF1-BF877C298BC2}" type="slidenum">
              <a:rPr lang="en-CA" smtClean="0"/>
              <a:t>12</a:t>
            </a:fld>
            <a:endParaRPr lang="en-CA" dirty="0"/>
          </a:p>
        </p:txBody>
      </p:sp>
    </p:spTree>
    <p:extLst>
      <p:ext uri="{BB962C8B-B14F-4D97-AF65-F5344CB8AC3E}">
        <p14:creationId xmlns:p14="http://schemas.microsoft.com/office/powerpoint/2010/main" val="8942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E984-97A1-420E-870E-31ED9E5DBAA2}"/>
              </a:ext>
            </a:extLst>
          </p:cNvPr>
          <p:cNvSpPr>
            <a:spLocks noGrp="1"/>
          </p:cNvSpPr>
          <p:nvPr>
            <p:ph type="title"/>
          </p:nvPr>
        </p:nvSpPr>
        <p:spPr/>
        <p:txBody>
          <a:bodyPr/>
          <a:lstStyle/>
          <a:p>
            <a:r>
              <a:rPr lang="fr-CA" dirty="0"/>
              <a:t>AID362</a:t>
            </a:r>
            <a:endParaRPr lang="en-CA" dirty="0"/>
          </a:p>
        </p:txBody>
      </p:sp>
      <p:cxnSp>
        <p:nvCxnSpPr>
          <p:cNvPr id="5" name="Straight Connector 4">
            <a:extLst>
              <a:ext uri="{FF2B5EF4-FFF2-40B4-BE49-F238E27FC236}">
                <a16:creationId xmlns:a16="http://schemas.microsoft.com/office/drawing/2014/main" id="{3D113FB8-30EC-4F9E-AE19-EC52D1F24E2B}"/>
              </a:ext>
            </a:extLst>
          </p:cNvPr>
          <p:cNvCxnSpPr>
            <a:cxnSpLocks/>
          </p:cNvCxnSpPr>
          <p:nvPr/>
        </p:nvCxnSpPr>
        <p:spPr>
          <a:xfrm>
            <a:off x="927100" y="1358900"/>
            <a:ext cx="1926269"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61EE9D2-7B1A-4EFE-B983-AB1E08195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472" y="607449"/>
            <a:ext cx="5643101" cy="5643101"/>
          </a:xfrm>
          <a:prstGeom prst="rect">
            <a:avLst/>
          </a:prstGeom>
        </p:spPr>
      </p:pic>
      <p:sp>
        <p:nvSpPr>
          <p:cNvPr id="3" name="Slide Number Placeholder 2">
            <a:extLst>
              <a:ext uri="{FF2B5EF4-FFF2-40B4-BE49-F238E27FC236}">
                <a16:creationId xmlns:a16="http://schemas.microsoft.com/office/drawing/2014/main" id="{6CF22C89-7E96-46B9-803C-CB5CF89C8750}"/>
              </a:ext>
            </a:extLst>
          </p:cNvPr>
          <p:cNvSpPr>
            <a:spLocks noGrp="1"/>
          </p:cNvSpPr>
          <p:nvPr>
            <p:ph type="sldNum" sz="quarter" idx="12"/>
          </p:nvPr>
        </p:nvSpPr>
        <p:spPr/>
        <p:txBody>
          <a:bodyPr/>
          <a:lstStyle/>
          <a:p>
            <a:fld id="{C331DAC3-F219-481E-8BF1-BF877C298BC2}" type="slidenum">
              <a:rPr lang="en-CA" smtClean="0"/>
              <a:t>13</a:t>
            </a:fld>
            <a:endParaRPr lang="en-CA" dirty="0"/>
          </a:p>
        </p:txBody>
      </p:sp>
    </p:spTree>
    <p:extLst>
      <p:ext uri="{BB962C8B-B14F-4D97-AF65-F5344CB8AC3E}">
        <p14:creationId xmlns:p14="http://schemas.microsoft.com/office/powerpoint/2010/main" val="1262238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0224A58-C967-41F4-A996-A586146AC22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47837" y="687454"/>
            <a:ext cx="10056699" cy="6034020"/>
          </a:xfrm>
          <a:prstGeom prst="rect">
            <a:avLst/>
          </a:prstGeom>
        </p:spPr>
      </p:pic>
      <p:sp>
        <p:nvSpPr>
          <p:cNvPr id="2" name="Title 1">
            <a:extLst>
              <a:ext uri="{FF2B5EF4-FFF2-40B4-BE49-F238E27FC236}">
                <a16:creationId xmlns:a16="http://schemas.microsoft.com/office/drawing/2014/main" id="{5FB4E984-97A1-420E-870E-31ED9E5DBAA2}"/>
              </a:ext>
            </a:extLst>
          </p:cNvPr>
          <p:cNvSpPr>
            <a:spLocks noGrp="1"/>
          </p:cNvSpPr>
          <p:nvPr>
            <p:ph type="title"/>
          </p:nvPr>
        </p:nvSpPr>
        <p:spPr>
          <a:xfrm>
            <a:off x="498564" y="365125"/>
            <a:ext cx="10515600" cy="1325563"/>
          </a:xfrm>
        </p:spPr>
        <p:txBody>
          <a:bodyPr/>
          <a:lstStyle/>
          <a:p>
            <a:r>
              <a:rPr lang="fr-CA" dirty="0"/>
              <a:t>ABIDE</a:t>
            </a:r>
            <a:endParaRPr lang="en-CA" dirty="0"/>
          </a:p>
        </p:txBody>
      </p:sp>
      <p:cxnSp>
        <p:nvCxnSpPr>
          <p:cNvPr id="5" name="Straight Connector 4">
            <a:extLst>
              <a:ext uri="{FF2B5EF4-FFF2-40B4-BE49-F238E27FC236}">
                <a16:creationId xmlns:a16="http://schemas.microsoft.com/office/drawing/2014/main" id="{3D113FB8-30EC-4F9E-AE19-EC52D1F24E2B}"/>
              </a:ext>
            </a:extLst>
          </p:cNvPr>
          <p:cNvCxnSpPr>
            <a:cxnSpLocks/>
          </p:cNvCxnSpPr>
          <p:nvPr/>
        </p:nvCxnSpPr>
        <p:spPr>
          <a:xfrm>
            <a:off x="587464" y="1358900"/>
            <a:ext cx="1672881"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6066613-BE4C-484C-BAD2-2338EEA57DBE}"/>
              </a:ext>
            </a:extLst>
          </p:cNvPr>
          <p:cNvSpPr>
            <a:spLocks noGrp="1"/>
          </p:cNvSpPr>
          <p:nvPr>
            <p:ph type="sldNum" sz="quarter" idx="12"/>
          </p:nvPr>
        </p:nvSpPr>
        <p:spPr/>
        <p:txBody>
          <a:bodyPr/>
          <a:lstStyle/>
          <a:p>
            <a:fld id="{C331DAC3-F219-481E-8BF1-BF877C298BC2}" type="slidenum">
              <a:rPr lang="en-CA" smtClean="0"/>
              <a:t>14</a:t>
            </a:fld>
            <a:endParaRPr lang="en-CA" dirty="0"/>
          </a:p>
        </p:txBody>
      </p:sp>
    </p:spTree>
    <p:extLst>
      <p:ext uri="{BB962C8B-B14F-4D97-AF65-F5344CB8AC3E}">
        <p14:creationId xmlns:p14="http://schemas.microsoft.com/office/powerpoint/2010/main" val="1141691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C290-176B-4FCF-A539-66FDE8CAF19D}"/>
              </a:ext>
            </a:extLst>
          </p:cNvPr>
          <p:cNvSpPr>
            <a:spLocks noGrp="1"/>
          </p:cNvSpPr>
          <p:nvPr>
            <p:ph type="title"/>
          </p:nvPr>
        </p:nvSpPr>
        <p:spPr/>
        <p:txBody>
          <a:bodyPr/>
          <a:lstStyle/>
          <a:p>
            <a:r>
              <a:rPr lang="fr-CA" dirty="0"/>
              <a:t>Conclusions</a:t>
            </a:r>
            <a:endParaRPr lang="en-CA" dirty="0"/>
          </a:p>
        </p:txBody>
      </p:sp>
      <p:sp>
        <p:nvSpPr>
          <p:cNvPr id="3" name="Content Placeholder 2">
            <a:extLst>
              <a:ext uri="{FF2B5EF4-FFF2-40B4-BE49-F238E27FC236}">
                <a16:creationId xmlns:a16="http://schemas.microsoft.com/office/drawing/2014/main" id="{C581D31E-E9E8-4F89-8A59-E0625CC82DE1}"/>
              </a:ext>
            </a:extLst>
          </p:cNvPr>
          <p:cNvSpPr>
            <a:spLocks noGrp="1"/>
          </p:cNvSpPr>
          <p:nvPr>
            <p:ph idx="1"/>
          </p:nvPr>
        </p:nvSpPr>
        <p:spPr/>
        <p:txBody>
          <a:bodyPr/>
          <a:lstStyle/>
          <a:p>
            <a:pPr>
              <a:spcAft>
                <a:spcPts val="1200"/>
              </a:spcAft>
            </a:pPr>
            <a:r>
              <a:rPr lang="fr-CA" dirty="0" err="1"/>
              <a:t>We</a:t>
            </a:r>
            <a:r>
              <a:rPr lang="fr-CA" dirty="0"/>
              <a:t> </a:t>
            </a:r>
            <a:r>
              <a:rPr lang="fr-CA" dirty="0" err="1"/>
              <a:t>presented</a:t>
            </a:r>
            <a:r>
              <a:rPr lang="fr-CA" dirty="0"/>
              <a:t> a machine </a:t>
            </a:r>
            <a:r>
              <a:rPr lang="fr-CA" dirty="0" err="1"/>
              <a:t>learning</a:t>
            </a:r>
            <a:r>
              <a:rPr lang="fr-CA" dirty="0"/>
              <a:t> </a:t>
            </a:r>
            <a:r>
              <a:rPr lang="fr-CA" dirty="0" err="1"/>
              <a:t>method</a:t>
            </a:r>
            <a:r>
              <a:rPr lang="fr-CA" dirty="0"/>
              <a:t> to </a:t>
            </a:r>
            <a:r>
              <a:rPr lang="fr-CA" dirty="0" err="1"/>
              <a:t>detect</a:t>
            </a:r>
            <a:r>
              <a:rPr lang="fr-CA" dirty="0"/>
              <a:t> </a:t>
            </a:r>
            <a:r>
              <a:rPr lang="fr-CA" dirty="0" err="1"/>
              <a:t>outliers</a:t>
            </a:r>
            <a:r>
              <a:rPr lang="fr-CA" dirty="0"/>
              <a:t> in high-</a:t>
            </a:r>
            <a:r>
              <a:rPr lang="fr-CA" dirty="0" err="1"/>
              <a:t>dimensional</a:t>
            </a:r>
            <a:r>
              <a:rPr lang="fr-CA" dirty="0"/>
              <a:t> data</a:t>
            </a:r>
          </a:p>
          <a:p>
            <a:pPr>
              <a:spcAft>
                <a:spcPts val="1200"/>
              </a:spcAft>
            </a:pPr>
            <a:r>
              <a:rPr lang="fr-CA" dirty="0" err="1"/>
              <a:t>We</a:t>
            </a:r>
            <a:r>
              <a:rPr lang="fr-CA" dirty="0"/>
              <a:t> </a:t>
            </a:r>
            <a:r>
              <a:rPr lang="fr-CA" dirty="0" err="1"/>
              <a:t>applied</a:t>
            </a:r>
            <a:r>
              <a:rPr lang="fr-CA" dirty="0"/>
              <a:t> </a:t>
            </a:r>
            <a:r>
              <a:rPr lang="fr-CA" dirty="0" err="1"/>
              <a:t>it</a:t>
            </a:r>
            <a:r>
              <a:rPr lang="fr-CA" dirty="0"/>
              <a:t> to the ABIDE </a:t>
            </a:r>
            <a:r>
              <a:rPr lang="fr-CA" dirty="0" err="1"/>
              <a:t>dataset</a:t>
            </a:r>
            <a:endParaRPr lang="fr-CA" dirty="0"/>
          </a:p>
          <a:p>
            <a:pPr>
              <a:spcAft>
                <a:spcPts val="1200"/>
              </a:spcAft>
            </a:pPr>
            <a:r>
              <a:rPr lang="fr-CA" dirty="0"/>
              <a:t>Limitations of the </a:t>
            </a:r>
            <a:r>
              <a:rPr lang="fr-CA" dirty="0" err="1"/>
              <a:t>method</a:t>
            </a:r>
            <a:endParaRPr lang="fr-CA" dirty="0"/>
          </a:p>
        </p:txBody>
      </p:sp>
      <p:cxnSp>
        <p:nvCxnSpPr>
          <p:cNvPr id="4" name="Straight Connector 3">
            <a:extLst>
              <a:ext uri="{FF2B5EF4-FFF2-40B4-BE49-F238E27FC236}">
                <a16:creationId xmlns:a16="http://schemas.microsoft.com/office/drawing/2014/main" id="{DA32C52D-8E34-4DED-AA13-1614389316AB}"/>
              </a:ext>
            </a:extLst>
          </p:cNvPr>
          <p:cNvCxnSpPr>
            <a:cxnSpLocks/>
          </p:cNvCxnSpPr>
          <p:nvPr/>
        </p:nvCxnSpPr>
        <p:spPr>
          <a:xfrm>
            <a:off x="927100" y="1358900"/>
            <a:ext cx="317117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81D0C6D3-B3C0-46B0-B45A-57CCB6A25B95}"/>
              </a:ext>
            </a:extLst>
          </p:cNvPr>
          <p:cNvSpPr>
            <a:spLocks noGrp="1"/>
          </p:cNvSpPr>
          <p:nvPr>
            <p:ph type="sldNum" sz="quarter" idx="12"/>
          </p:nvPr>
        </p:nvSpPr>
        <p:spPr/>
        <p:txBody>
          <a:bodyPr/>
          <a:lstStyle/>
          <a:p>
            <a:fld id="{C331DAC3-F219-481E-8BF1-BF877C298BC2}" type="slidenum">
              <a:rPr lang="en-CA" smtClean="0"/>
              <a:t>15</a:t>
            </a:fld>
            <a:endParaRPr lang="en-CA" dirty="0"/>
          </a:p>
        </p:txBody>
      </p:sp>
    </p:spTree>
    <p:extLst>
      <p:ext uri="{BB962C8B-B14F-4D97-AF65-F5344CB8AC3E}">
        <p14:creationId xmlns:p14="http://schemas.microsoft.com/office/powerpoint/2010/main" val="2252881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C290-176B-4FCF-A539-66FDE8CAF19D}"/>
              </a:ext>
            </a:extLst>
          </p:cNvPr>
          <p:cNvSpPr>
            <a:spLocks noGrp="1"/>
          </p:cNvSpPr>
          <p:nvPr>
            <p:ph type="title"/>
          </p:nvPr>
        </p:nvSpPr>
        <p:spPr/>
        <p:txBody>
          <a:bodyPr/>
          <a:lstStyle/>
          <a:p>
            <a:r>
              <a:rPr lang="fr-CA" dirty="0" err="1"/>
              <a:t>Acknowledgements</a:t>
            </a:r>
            <a:endParaRPr lang="en-CA" dirty="0"/>
          </a:p>
        </p:txBody>
      </p:sp>
      <p:sp>
        <p:nvSpPr>
          <p:cNvPr id="3" name="Content Placeholder 2">
            <a:extLst>
              <a:ext uri="{FF2B5EF4-FFF2-40B4-BE49-F238E27FC236}">
                <a16:creationId xmlns:a16="http://schemas.microsoft.com/office/drawing/2014/main" id="{C581D31E-E9E8-4F89-8A59-E0625CC82DE1}"/>
              </a:ext>
            </a:extLst>
          </p:cNvPr>
          <p:cNvSpPr>
            <a:spLocks noGrp="1"/>
          </p:cNvSpPr>
          <p:nvPr>
            <p:ph idx="1"/>
          </p:nvPr>
        </p:nvSpPr>
        <p:spPr>
          <a:xfrm>
            <a:off x="838200" y="1825625"/>
            <a:ext cx="10001435" cy="4351338"/>
          </a:xfrm>
        </p:spPr>
        <p:txBody>
          <a:bodyPr/>
          <a:lstStyle/>
          <a:p>
            <a:r>
              <a:rPr lang="en-CA" dirty="0"/>
              <a:t>Many thanks to Amadou Barry &amp; Prof. Celia Greenwood for their supervision and helpful guidance throughout my project!</a:t>
            </a:r>
          </a:p>
        </p:txBody>
      </p:sp>
      <p:cxnSp>
        <p:nvCxnSpPr>
          <p:cNvPr id="4" name="Straight Connector 3">
            <a:extLst>
              <a:ext uri="{FF2B5EF4-FFF2-40B4-BE49-F238E27FC236}">
                <a16:creationId xmlns:a16="http://schemas.microsoft.com/office/drawing/2014/main" id="{DA32C52D-8E34-4DED-AA13-1614389316AB}"/>
              </a:ext>
            </a:extLst>
          </p:cNvPr>
          <p:cNvCxnSpPr>
            <a:cxnSpLocks/>
          </p:cNvCxnSpPr>
          <p:nvPr/>
        </p:nvCxnSpPr>
        <p:spPr>
          <a:xfrm>
            <a:off x="927100" y="1358900"/>
            <a:ext cx="51689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171BA6E3-BC56-4E80-B32A-B6280EA87DF9}"/>
              </a:ext>
            </a:extLst>
          </p:cNvPr>
          <p:cNvSpPr>
            <a:spLocks noGrp="1"/>
          </p:cNvSpPr>
          <p:nvPr>
            <p:ph type="sldNum" sz="quarter" idx="12"/>
          </p:nvPr>
        </p:nvSpPr>
        <p:spPr/>
        <p:txBody>
          <a:bodyPr/>
          <a:lstStyle/>
          <a:p>
            <a:fld id="{C331DAC3-F219-481E-8BF1-BF877C298BC2}" type="slidenum">
              <a:rPr lang="en-CA" smtClean="0"/>
              <a:t>16</a:t>
            </a:fld>
            <a:endParaRPr lang="en-CA" dirty="0"/>
          </a:p>
        </p:txBody>
      </p:sp>
    </p:spTree>
    <p:extLst>
      <p:ext uri="{BB962C8B-B14F-4D97-AF65-F5344CB8AC3E}">
        <p14:creationId xmlns:p14="http://schemas.microsoft.com/office/powerpoint/2010/main" val="1698274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822A-D976-4478-B869-BCBCA18160DD}"/>
              </a:ext>
            </a:extLst>
          </p:cNvPr>
          <p:cNvSpPr>
            <a:spLocks noGrp="1"/>
          </p:cNvSpPr>
          <p:nvPr>
            <p:ph type="title"/>
          </p:nvPr>
        </p:nvSpPr>
        <p:spPr/>
        <p:txBody>
          <a:bodyPr/>
          <a:lstStyle/>
          <a:p>
            <a:r>
              <a:rPr lang="fr-CA" dirty="0"/>
              <a:t>References</a:t>
            </a:r>
            <a:endParaRPr lang="en-CA" dirty="0"/>
          </a:p>
        </p:txBody>
      </p:sp>
      <p:sp>
        <p:nvSpPr>
          <p:cNvPr id="3" name="Content Placeholder 2">
            <a:extLst>
              <a:ext uri="{FF2B5EF4-FFF2-40B4-BE49-F238E27FC236}">
                <a16:creationId xmlns:a16="http://schemas.microsoft.com/office/drawing/2014/main" id="{0DACFC5A-3D94-4FD8-BFBD-BF9F671C1FF1}"/>
              </a:ext>
            </a:extLst>
          </p:cNvPr>
          <p:cNvSpPr>
            <a:spLocks noGrp="1"/>
          </p:cNvSpPr>
          <p:nvPr>
            <p:ph idx="1"/>
          </p:nvPr>
        </p:nvSpPr>
        <p:spPr/>
        <p:txBody>
          <a:bodyPr>
            <a:normAutofit fontScale="70000" lnSpcReduction="20000"/>
          </a:bodyPr>
          <a:lstStyle/>
          <a:p>
            <a:r>
              <a:rPr lang="en-CA" dirty="0">
                <a:effectLst/>
              </a:rPr>
              <a:t>S. J. Sujit, R. E. </a:t>
            </a:r>
            <a:r>
              <a:rPr lang="en-CA" dirty="0" err="1">
                <a:effectLst/>
              </a:rPr>
              <a:t>Gabr</a:t>
            </a:r>
            <a:r>
              <a:rPr lang="en-CA" dirty="0">
                <a:effectLst/>
              </a:rPr>
              <a:t>, I. Coronado, M. Robinson, S. Datta and P. A. Narayana, "Automated Image Quality Evaluation of Structural Brain Magnetic Resonance Images using Deep Convolutional Neural Networks," 2018 9th Cairo International Biomedical Engineering Conference (CIBEC), 2018, pp. 33-36, </a:t>
            </a:r>
            <a:r>
              <a:rPr lang="en-CA" dirty="0" err="1">
                <a:effectLst/>
              </a:rPr>
              <a:t>doi</a:t>
            </a:r>
            <a:r>
              <a:rPr lang="en-CA" dirty="0">
                <a:effectLst/>
              </a:rPr>
              <a:t>: 10.1109/CIBEC.2018.8641830.</a:t>
            </a:r>
          </a:p>
          <a:p>
            <a:r>
              <a:rPr lang="en-CA" dirty="0">
                <a:effectLst/>
              </a:rPr>
              <a:t>Pang, G., Cao, L., Chen, L., &amp; Liu, H. (2018). Learning Representations of Ultrahigh-dimensional Data for Random Distance-based Outlier Detection. </a:t>
            </a:r>
            <a:r>
              <a:rPr lang="en-CA" i="1" dirty="0">
                <a:effectLst/>
              </a:rPr>
              <a:t>KDD 2018: 24th ACMSIGKDD International Conference on Knowledge Discovery &amp; Data Mining</a:t>
            </a:r>
            <a:r>
              <a:rPr lang="en-CA" dirty="0">
                <a:effectLst/>
              </a:rPr>
              <a:t>, 2041–2050.</a:t>
            </a:r>
          </a:p>
          <a:p>
            <a:r>
              <a:rPr lang="en-US" dirty="0">
                <a:effectLst/>
              </a:rPr>
              <a:t>Sugiyama, M., &amp; </a:t>
            </a:r>
            <a:r>
              <a:rPr lang="en-US" dirty="0" err="1">
                <a:effectLst/>
              </a:rPr>
              <a:t>Borgwardt</a:t>
            </a:r>
            <a:r>
              <a:rPr lang="en-US" dirty="0">
                <a:effectLst/>
              </a:rPr>
              <a:t>, K. M. (2013). Rapid distance-based outlier detection via sampling. </a:t>
            </a:r>
            <a:r>
              <a:rPr lang="en-US" i="1" dirty="0">
                <a:effectLst/>
              </a:rPr>
              <a:t>Advances in Neural Information Processing Systems</a:t>
            </a:r>
            <a:r>
              <a:rPr lang="en-US" dirty="0">
                <a:effectLst/>
              </a:rPr>
              <a:t>, 1–9.</a:t>
            </a:r>
          </a:p>
          <a:p>
            <a:r>
              <a:rPr lang="en-US" dirty="0" err="1">
                <a:effectLst/>
              </a:rPr>
              <a:t>Schierz</a:t>
            </a:r>
            <a:r>
              <a:rPr lang="en-US" dirty="0">
                <a:effectLst/>
              </a:rPr>
              <a:t>, A.C. Virtual screening of bioassay data. J </a:t>
            </a:r>
            <a:r>
              <a:rPr lang="en-US" dirty="0" err="1">
                <a:effectLst/>
              </a:rPr>
              <a:t>Cheminform</a:t>
            </a:r>
            <a:r>
              <a:rPr lang="en-US" dirty="0">
                <a:effectLst/>
              </a:rPr>
              <a:t> 1, 21 (2009). </a:t>
            </a:r>
            <a:r>
              <a:rPr lang="en-US" dirty="0">
                <a:effectLst/>
                <a:hlinkClick r:id="rId3"/>
              </a:rPr>
              <a:t>https://doi.org/10.1186/1758-2946-1-21</a:t>
            </a:r>
            <a:endParaRPr lang="en-US" dirty="0">
              <a:effectLst/>
            </a:endParaRPr>
          </a:p>
          <a:p>
            <a:r>
              <a:rPr lang="en-CA" dirty="0">
                <a:effectLst/>
              </a:rPr>
              <a:t>Di Martino, A., C.-G. Yan, Q. Li, E. </a:t>
            </a:r>
            <a:r>
              <a:rPr lang="en-CA" dirty="0" err="1">
                <a:effectLst/>
              </a:rPr>
              <a:t>Denio</a:t>
            </a:r>
            <a:r>
              <a:rPr lang="en-CA" dirty="0">
                <a:effectLst/>
              </a:rPr>
              <a:t>, F. X. Castellanos, K. </a:t>
            </a:r>
            <a:r>
              <a:rPr lang="en-CA" dirty="0" err="1">
                <a:effectLst/>
              </a:rPr>
              <a:t>Alaerts</a:t>
            </a:r>
            <a:r>
              <a:rPr lang="en-CA" dirty="0">
                <a:effectLst/>
              </a:rPr>
              <a:t>, J. S. Anderson, M. Assaf, S. Y. </a:t>
            </a:r>
            <a:r>
              <a:rPr lang="en-CA" dirty="0" err="1">
                <a:effectLst/>
              </a:rPr>
              <a:t>Bookheimer</a:t>
            </a:r>
            <a:r>
              <a:rPr lang="en-CA" dirty="0">
                <a:effectLst/>
              </a:rPr>
              <a:t>, M. </a:t>
            </a:r>
            <a:r>
              <a:rPr lang="en-CA" dirty="0" err="1">
                <a:effectLst/>
              </a:rPr>
              <a:t>Dapretto</a:t>
            </a:r>
            <a:r>
              <a:rPr lang="en-CA" dirty="0">
                <a:effectLst/>
              </a:rPr>
              <a:t>, et al. 2014. The autism brain imaging data exchange: towards a large-scale evaluation of the intrinsic brain architecture in autism. Molecular Psychiatry 19 (6):659–67. doi:10.1038/mp.2013.78.</a:t>
            </a:r>
          </a:p>
          <a:p>
            <a:endParaRPr lang="en-CA" dirty="0">
              <a:effectLst/>
            </a:endParaRPr>
          </a:p>
          <a:p>
            <a:endParaRPr lang="en-CA" dirty="0">
              <a:effectLst/>
            </a:endParaRPr>
          </a:p>
          <a:p>
            <a:endParaRPr lang="en-CA" dirty="0"/>
          </a:p>
        </p:txBody>
      </p:sp>
      <p:cxnSp>
        <p:nvCxnSpPr>
          <p:cNvPr id="4" name="Straight Connector 3">
            <a:extLst>
              <a:ext uri="{FF2B5EF4-FFF2-40B4-BE49-F238E27FC236}">
                <a16:creationId xmlns:a16="http://schemas.microsoft.com/office/drawing/2014/main" id="{20AC63B5-B44B-4583-BC0B-44F0A68F3431}"/>
              </a:ext>
            </a:extLst>
          </p:cNvPr>
          <p:cNvCxnSpPr>
            <a:cxnSpLocks/>
          </p:cNvCxnSpPr>
          <p:nvPr/>
        </p:nvCxnSpPr>
        <p:spPr>
          <a:xfrm>
            <a:off x="927100" y="1358900"/>
            <a:ext cx="30830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86EA4B3F-7C9E-4A31-B6C1-38DBFD2CCCA0}"/>
              </a:ext>
            </a:extLst>
          </p:cNvPr>
          <p:cNvSpPr>
            <a:spLocks noGrp="1"/>
          </p:cNvSpPr>
          <p:nvPr>
            <p:ph type="sldNum" sz="quarter" idx="12"/>
          </p:nvPr>
        </p:nvSpPr>
        <p:spPr/>
        <p:txBody>
          <a:bodyPr/>
          <a:lstStyle/>
          <a:p>
            <a:fld id="{C331DAC3-F219-481E-8BF1-BF877C298BC2}" type="slidenum">
              <a:rPr lang="en-CA" smtClean="0"/>
              <a:t>17</a:t>
            </a:fld>
            <a:endParaRPr lang="en-CA" dirty="0"/>
          </a:p>
        </p:txBody>
      </p:sp>
    </p:spTree>
    <p:extLst>
      <p:ext uri="{BB962C8B-B14F-4D97-AF65-F5344CB8AC3E}">
        <p14:creationId xmlns:p14="http://schemas.microsoft.com/office/powerpoint/2010/main" val="151276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BE1A2-8DA7-4C05-B294-2247A7B32403}"/>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14209"/>
          <a:stretch/>
        </p:blipFill>
        <p:spPr>
          <a:xfrm>
            <a:off x="7845846" y="3809697"/>
            <a:ext cx="3810000" cy="2614915"/>
          </a:xfrm>
          <a:prstGeom prst="rect">
            <a:avLst/>
          </a:prstGeom>
        </p:spPr>
      </p:pic>
      <p:sp>
        <p:nvSpPr>
          <p:cNvPr id="2" name="Title 1">
            <a:extLst>
              <a:ext uri="{FF2B5EF4-FFF2-40B4-BE49-F238E27FC236}">
                <a16:creationId xmlns:a16="http://schemas.microsoft.com/office/drawing/2014/main" id="{28CF8518-788D-414A-92AA-00E74464B1AF}"/>
              </a:ext>
            </a:extLst>
          </p:cNvPr>
          <p:cNvSpPr>
            <a:spLocks noGrp="1"/>
          </p:cNvSpPr>
          <p:nvPr>
            <p:ph type="title"/>
          </p:nvPr>
        </p:nvSpPr>
        <p:spPr/>
        <p:txBody>
          <a:bodyPr/>
          <a:lstStyle/>
          <a:p>
            <a:r>
              <a:rPr lang="en-CA" dirty="0"/>
              <a:t>Neuroimaging Data</a:t>
            </a:r>
          </a:p>
        </p:txBody>
      </p:sp>
      <p:sp>
        <p:nvSpPr>
          <p:cNvPr id="3" name="Content Placeholder 2">
            <a:extLst>
              <a:ext uri="{FF2B5EF4-FFF2-40B4-BE49-F238E27FC236}">
                <a16:creationId xmlns:a16="http://schemas.microsoft.com/office/drawing/2014/main" id="{26DF5A7A-B3AA-45F1-B9FC-0BC120901B3E}"/>
              </a:ext>
            </a:extLst>
          </p:cNvPr>
          <p:cNvSpPr>
            <a:spLocks noGrp="1"/>
          </p:cNvSpPr>
          <p:nvPr>
            <p:ph idx="1"/>
          </p:nvPr>
        </p:nvSpPr>
        <p:spPr>
          <a:xfrm>
            <a:off x="838200" y="1825625"/>
            <a:ext cx="10515600" cy="1325563"/>
          </a:xfrm>
        </p:spPr>
        <p:txBody>
          <a:bodyPr>
            <a:normAutofit/>
          </a:bodyPr>
          <a:lstStyle/>
          <a:p>
            <a:r>
              <a:rPr lang="fr-CA" dirty="0"/>
              <a:t>Magnetic </a:t>
            </a:r>
            <a:r>
              <a:rPr lang="fr-CA" dirty="0" err="1"/>
              <a:t>Resonance</a:t>
            </a:r>
            <a:r>
              <a:rPr lang="fr-CA" dirty="0"/>
              <a:t> Imaging (MRI) </a:t>
            </a:r>
            <a:r>
              <a:rPr lang="fr-CA" dirty="0" err="1"/>
              <a:t>is</a:t>
            </a:r>
            <a:r>
              <a:rPr lang="fr-CA" dirty="0"/>
              <a:t> a </a:t>
            </a:r>
            <a:r>
              <a:rPr lang="fr-CA" dirty="0" err="1"/>
              <a:t>very</a:t>
            </a:r>
            <a:r>
              <a:rPr lang="fr-CA" dirty="0"/>
              <a:t> </a:t>
            </a:r>
            <a:r>
              <a:rPr lang="fr-CA" dirty="0" err="1"/>
              <a:t>common</a:t>
            </a:r>
            <a:r>
              <a:rPr lang="fr-CA" dirty="0"/>
              <a:t> </a:t>
            </a:r>
            <a:r>
              <a:rPr lang="fr-CA" dirty="0" err="1"/>
              <a:t>brain</a:t>
            </a:r>
            <a:r>
              <a:rPr lang="fr-CA" dirty="0"/>
              <a:t> </a:t>
            </a:r>
            <a:r>
              <a:rPr lang="fr-CA" dirty="0" err="1"/>
              <a:t>imaging</a:t>
            </a:r>
            <a:r>
              <a:rPr lang="fr-CA" dirty="0"/>
              <a:t> technique</a:t>
            </a:r>
          </a:p>
          <a:p>
            <a:endParaRPr lang="en-CA" dirty="0"/>
          </a:p>
        </p:txBody>
      </p:sp>
      <p:cxnSp>
        <p:nvCxnSpPr>
          <p:cNvPr id="4" name="Straight Connector 3">
            <a:extLst>
              <a:ext uri="{FF2B5EF4-FFF2-40B4-BE49-F238E27FC236}">
                <a16:creationId xmlns:a16="http://schemas.microsoft.com/office/drawing/2014/main" id="{682F9465-E70D-4AE2-9C50-2CB806B93169}"/>
              </a:ext>
            </a:extLst>
          </p:cNvPr>
          <p:cNvCxnSpPr>
            <a:cxnSpLocks/>
          </p:cNvCxnSpPr>
          <p:nvPr/>
        </p:nvCxnSpPr>
        <p:spPr>
          <a:xfrm>
            <a:off x="927100" y="1358900"/>
            <a:ext cx="51689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50D59CCB-624E-4909-8BAD-E05C29A36D5D}"/>
              </a:ext>
            </a:extLst>
          </p:cNvPr>
          <p:cNvSpPr>
            <a:spLocks noGrp="1"/>
          </p:cNvSpPr>
          <p:nvPr>
            <p:ph type="sldNum" sz="quarter" idx="12"/>
          </p:nvPr>
        </p:nvSpPr>
        <p:spPr/>
        <p:txBody>
          <a:bodyPr/>
          <a:lstStyle/>
          <a:p>
            <a:fld id="{C331DAC3-F219-481E-8BF1-BF877C298BC2}" type="slidenum">
              <a:rPr lang="en-CA" smtClean="0"/>
              <a:pPr/>
              <a:t>2</a:t>
            </a:fld>
            <a:endParaRPr lang="en-CA" dirty="0"/>
          </a:p>
        </p:txBody>
      </p:sp>
      <p:sp>
        <p:nvSpPr>
          <p:cNvPr id="8" name="TextBox 7">
            <a:extLst>
              <a:ext uri="{FF2B5EF4-FFF2-40B4-BE49-F238E27FC236}">
                <a16:creationId xmlns:a16="http://schemas.microsoft.com/office/drawing/2014/main" id="{C8E6E906-06DC-4C67-9864-9869A725EA89}"/>
              </a:ext>
            </a:extLst>
          </p:cNvPr>
          <p:cNvSpPr txBox="1"/>
          <p:nvPr/>
        </p:nvSpPr>
        <p:spPr>
          <a:xfrm>
            <a:off x="8077201" y="6502398"/>
            <a:ext cx="3810000" cy="230832"/>
          </a:xfrm>
          <a:prstGeom prst="rect">
            <a:avLst/>
          </a:prstGeom>
          <a:noFill/>
        </p:spPr>
        <p:txBody>
          <a:bodyPr wrap="square" rtlCol="0">
            <a:spAutoFit/>
          </a:bodyPr>
          <a:lstStyle/>
          <a:p>
            <a:r>
              <a:rPr lang="en-CA" sz="900" dirty="0">
                <a:hlinkClick r:id="rId4" tooltip="http://www.quantumday.com/2012/07/mri-and-magnetic-particles-track-cells.html"/>
              </a:rPr>
              <a:t>This Photo</a:t>
            </a:r>
            <a:r>
              <a:rPr lang="en-CA" sz="900" dirty="0"/>
              <a:t> by Unknown Author is licensed under </a:t>
            </a:r>
            <a:r>
              <a:rPr lang="en-CA" sz="900" dirty="0">
                <a:hlinkClick r:id="rId5" tooltip="https://creativecommons.org/licenses/by-nc-sa/3.0/"/>
              </a:rPr>
              <a:t>CC BY-SA-NC</a:t>
            </a:r>
            <a:endParaRPr lang="en-CA" sz="900" dirty="0"/>
          </a:p>
        </p:txBody>
      </p:sp>
      <p:sp>
        <p:nvSpPr>
          <p:cNvPr id="13" name="TextBox 12">
            <a:extLst>
              <a:ext uri="{FF2B5EF4-FFF2-40B4-BE49-F238E27FC236}">
                <a16:creationId xmlns:a16="http://schemas.microsoft.com/office/drawing/2014/main" id="{2F2A0C57-47B6-4693-B5F6-EE69BC1B6FAC}"/>
              </a:ext>
            </a:extLst>
          </p:cNvPr>
          <p:cNvSpPr txBox="1"/>
          <p:nvPr/>
        </p:nvSpPr>
        <p:spPr>
          <a:xfrm>
            <a:off x="838200" y="3072441"/>
            <a:ext cx="8527869" cy="954107"/>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CA" sz="2800" dirty="0"/>
              <a:t>We have access to a large dataset of MRI data: ABIDE (</a:t>
            </a:r>
            <a:r>
              <a:rPr lang="en-US" sz="2800" dirty="0"/>
              <a:t>Autism Brain Imaging Data Exchange</a:t>
            </a:r>
            <a:r>
              <a:rPr lang="en-CA" sz="2800" dirty="0"/>
              <a:t>)</a:t>
            </a:r>
          </a:p>
        </p:txBody>
      </p:sp>
    </p:spTree>
    <p:extLst>
      <p:ext uri="{BB962C8B-B14F-4D97-AF65-F5344CB8AC3E}">
        <p14:creationId xmlns:p14="http://schemas.microsoft.com/office/powerpoint/2010/main" val="249715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0E64-D681-49B4-B8A0-863F8CC7B9B0}"/>
              </a:ext>
            </a:extLst>
          </p:cNvPr>
          <p:cNvSpPr>
            <a:spLocks noGrp="1"/>
          </p:cNvSpPr>
          <p:nvPr>
            <p:ph type="title"/>
          </p:nvPr>
        </p:nvSpPr>
        <p:spPr/>
        <p:txBody>
          <a:bodyPr/>
          <a:lstStyle/>
          <a:p>
            <a:r>
              <a:rPr lang="fr-CA" dirty="0" err="1"/>
              <a:t>Errors</a:t>
            </a:r>
            <a:r>
              <a:rPr lang="fr-CA" dirty="0"/>
              <a:t> in MRI Scans</a:t>
            </a:r>
            <a:endParaRPr lang="en-CA" dirty="0"/>
          </a:p>
        </p:txBody>
      </p:sp>
      <p:sp>
        <p:nvSpPr>
          <p:cNvPr id="3" name="Content Placeholder 2">
            <a:extLst>
              <a:ext uri="{FF2B5EF4-FFF2-40B4-BE49-F238E27FC236}">
                <a16:creationId xmlns:a16="http://schemas.microsoft.com/office/drawing/2014/main" id="{588E0CDF-59A5-49D6-AAC4-24EC70743DFE}"/>
              </a:ext>
            </a:extLst>
          </p:cNvPr>
          <p:cNvSpPr>
            <a:spLocks noGrp="1"/>
          </p:cNvSpPr>
          <p:nvPr>
            <p:ph idx="1"/>
          </p:nvPr>
        </p:nvSpPr>
        <p:spPr/>
        <p:txBody>
          <a:bodyPr/>
          <a:lstStyle/>
          <a:p>
            <a:r>
              <a:rPr lang="fr-CA" dirty="0"/>
              <a:t>In MRI scans, </a:t>
            </a:r>
            <a:r>
              <a:rPr lang="fr-CA" dirty="0" err="1"/>
              <a:t>there</a:t>
            </a:r>
            <a:r>
              <a:rPr lang="fr-CA" dirty="0"/>
              <a:t> can </a:t>
            </a:r>
            <a:r>
              <a:rPr lang="fr-CA" dirty="0" err="1"/>
              <a:t>be</a:t>
            </a:r>
            <a:r>
              <a:rPr lang="fr-CA" dirty="0"/>
              <a:t> </a:t>
            </a:r>
            <a:r>
              <a:rPr lang="fr-CA" dirty="0" err="1"/>
              <a:t>errors</a:t>
            </a:r>
            <a:r>
              <a:rPr lang="fr-CA" dirty="0"/>
              <a:t> in measurement or </a:t>
            </a:r>
            <a:r>
              <a:rPr lang="fr-CA" dirty="0" err="1"/>
              <a:t>preprocessing</a:t>
            </a:r>
            <a:r>
              <a:rPr lang="fr-CA" dirty="0"/>
              <a:t>:</a:t>
            </a:r>
          </a:p>
        </p:txBody>
      </p:sp>
      <p:sp>
        <p:nvSpPr>
          <p:cNvPr id="8" name="TextBox 7">
            <a:extLst>
              <a:ext uri="{FF2B5EF4-FFF2-40B4-BE49-F238E27FC236}">
                <a16:creationId xmlns:a16="http://schemas.microsoft.com/office/drawing/2014/main" id="{57C356F2-EDE9-4F7B-9C5D-42C5FF23357B}"/>
              </a:ext>
            </a:extLst>
          </p:cNvPr>
          <p:cNvSpPr txBox="1"/>
          <p:nvPr/>
        </p:nvSpPr>
        <p:spPr>
          <a:xfrm>
            <a:off x="4975906" y="6354245"/>
            <a:ext cx="7927069" cy="369332"/>
          </a:xfrm>
          <a:prstGeom prst="rect">
            <a:avLst/>
          </a:prstGeom>
          <a:noFill/>
        </p:spPr>
        <p:txBody>
          <a:bodyPr wrap="square">
            <a:spAutoFit/>
          </a:bodyPr>
          <a:lstStyle/>
          <a:p>
            <a:r>
              <a:rPr lang="en-CA" dirty="0">
                <a:effectLst/>
              </a:rPr>
              <a:t>Sujit, </a:t>
            </a:r>
            <a:r>
              <a:rPr lang="en-CA" dirty="0" err="1">
                <a:effectLst/>
              </a:rPr>
              <a:t>Gabr</a:t>
            </a:r>
            <a:r>
              <a:rPr lang="en-CA" dirty="0">
                <a:effectLst/>
              </a:rPr>
              <a:t>, Coronado, Robinson, Datta </a:t>
            </a:r>
            <a:r>
              <a:rPr lang="en-CA" dirty="0"/>
              <a:t>&amp; </a:t>
            </a:r>
            <a:r>
              <a:rPr lang="en-CA" dirty="0">
                <a:effectLst/>
              </a:rPr>
              <a:t>Narayana. 2018 </a:t>
            </a:r>
            <a:endParaRPr lang="en-CA" dirty="0"/>
          </a:p>
        </p:txBody>
      </p:sp>
      <p:cxnSp>
        <p:nvCxnSpPr>
          <p:cNvPr id="11" name="Straight Connector 10">
            <a:extLst>
              <a:ext uri="{FF2B5EF4-FFF2-40B4-BE49-F238E27FC236}">
                <a16:creationId xmlns:a16="http://schemas.microsoft.com/office/drawing/2014/main" id="{F8543DCC-668C-425B-9784-D3C26343FC56}"/>
              </a:ext>
            </a:extLst>
          </p:cNvPr>
          <p:cNvCxnSpPr>
            <a:cxnSpLocks/>
          </p:cNvCxnSpPr>
          <p:nvPr/>
        </p:nvCxnSpPr>
        <p:spPr>
          <a:xfrm>
            <a:off x="927100" y="1358900"/>
            <a:ext cx="4885871"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9787D87-DF37-4AAB-8489-AECE81E26361}"/>
              </a:ext>
            </a:extLst>
          </p:cNvPr>
          <p:cNvPicPr>
            <a:picLocks noChangeAspect="1"/>
          </p:cNvPicPr>
          <p:nvPr/>
        </p:nvPicPr>
        <p:blipFill rotWithShape="1">
          <a:blip r:embed="rId3"/>
          <a:srcRect t="51874" r="48584"/>
          <a:stretch/>
        </p:blipFill>
        <p:spPr>
          <a:xfrm>
            <a:off x="4446608" y="3352469"/>
            <a:ext cx="3058817" cy="2492706"/>
          </a:xfrm>
          <a:prstGeom prst="rect">
            <a:avLst/>
          </a:prstGeom>
        </p:spPr>
      </p:pic>
      <p:pic>
        <p:nvPicPr>
          <p:cNvPr id="13" name="Picture 12">
            <a:extLst>
              <a:ext uri="{FF2B5EF4-FFF2-40B4-BE49-F238E27FC236}">
                <a16:creationId xmlns:a16="http://schemas.microsoft.com/office/drawing/2014/main" id="{F3ED3977-25A7-4C1A-B1ED-923F82C93184}"/>
              </a:ext>
            </a:extLst>
          </p:cNvPr>
          <p:cNvPicPr>
            <a:picLocks noChangeAspect="1"/>
          </p:cNvPicPr>
          <p:nvPr/>
        </p:nvPicPr>
        <p:blipFill rotWithShape="1">
          <a:blip r:embed="rId3"/>
          <a:srcRect l="47926" b="45984"/>
          <a:stretch/>
        </p:blipFill>
        <p:spPr>
          <a:xfrm>
            <a:off x="1161143" y="3282619"/>
            <a:ext cx="2837542" cy="2562556"/>
          </a:xfrm>
          <a:prstGeom prst="rect">
            <a:avLst/>
          </a:prstGeom>
        </p:spPr>
      </p:pic>
      <p:pic>
        <p:nvPicPr>
          <p:cNvPr id="14" name="Picture 13">
            <a:extLst>
              <a:ext uri="{FF2B5EF4-FFF2-40B4-BE49-F238E27FC236}">
                <a16:creationId xmlns:a16="http://schemas.microsoft.com/office/drawing/2014/main" id="{A9591AD3-A250-4880-BF28-8E7DC27596F1}"/>
              </a:ext>
            </a:extLst>
          </p:cNvPr>
          <p:cNvPicPr>
            <a:picLocks noChangeAspect="1"/>
          </p:cNvPicPr>
          <p:nvPr/>
        </p:nvPicPr>
        <p:blipFill rotWithShape="1">
          <a:blip r:embed="rId3"/>
          <a:srcRect l="48584" t="51874"/>
          <a:stretch/>
        </p:blipFill>
        <p:spPr>
          <a:xfrm>
            <a:off x="7972041" y="3352469"/>
            <a:ext cx="3058816" cy="2492706"/>
          </a:xfrm>
          <a:prstGeom prst="rect">
            <a:avLst/>
          </a:prstGeom>
        </p:spPr>
      </p:pic>
      <p:sp>
        <p:nvSpPr>
          <p:cNvPr id="4" name="Slide Number Placeholder 3">
            <a:extLst>
              <a:ext uri="{FF2B5EF4-FFF2-40B4-BE49-F238E27FC236}">
                <a16:creationId xmlns:a16="http://schemas.microsoft.com/office/drawing/2014/main" id="{FADAC63D-AF93-4377-864D-6334E19F873B}"/>
              </a:ext>
            </a:extLst>
          </p:cNvPr>
          <p:cNvSpPr>
            <a:spLocks noGrp="1"/>
          </p:cNvSpPr>
          <p:nvPr>
            <p:ph type="sldNum" sz="quarter" idx="12"/>
          </p:nvPr>
        </p:nvSpPr>
        <p:spPr/>
        <p:txBody>
          <a:bodyPr/>
          <a:lstStyle/>
          <a:p>
            <a:fld id="{C331DAC3-F219-481E-8BF1-BF877C298BC2}" type="slidenum">
              <a:rPr lang="en-CA" smtClean="0"/>
              <a:t>3</a:t>
            </a:fld>
            <a:endParaRPr lang="en-CA" dirty="0"/>
          </a:p>
        </p:txBody>
      </p:sp>
    </p:spTree>
    <p:extLst>
      <p:ext uri="{BB962C8B-B14F-4D97-AF65-F5344CB8AC3E}">
        <p14:creationId xmlns:p14="http://schemas.microsoft.com/office/powerpoint/2010/main" val="35127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EF53-0E6A-4553-9A81-4A30568606D0}"/>
              </a:ext>
            </a:extLst>
          </p:cNvPr>
          <p:cNvSpPr>
            <a:spLocks noGrp="1"/>
          </p:cNvSpPr>
          <p:nvPr>
            <p:ph type="title"/>
          </p:nvPr>
        </p:nvSpPr>
        <p:spPr/>
        <p:txBody>
          <a:bodyPr/>
          <a:lstStyle/>
          <a:p>
            <a:r>
              <a:rPr lang="fr-CA" dirty="0"/>
              <a:t>Impact of Outliers</a:t>
            </a:r>
            <a:endParaRPr lang="en-CA" dirty="0"/>
          </a:p>
        </p:txBody>
      </p:sp>
      <p:pic>
        <p:nvPicPr>
          <p:cNvPr id="5" name="Picture 4">
            <a:extLst>
              <a:ext uri="{FF2B5EF4-FFF2-40B4-BE49-F238E27FC236}">
                <a16:creationId xmlns:a16="http://schemas.microsoft.com/office/drawing/2014/main" id="{F546D202-C390-4189-885B-78312A40AC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9028" y="1518361"/>
            <a:ext cx="5613543" cy="5238345"/>
          </a:xfrm>
          <a:prstGeom prst="rect">
            <a:avLst/>
          </a:prstGeom>
        </p:spPr>
      </p:pic>
      <p:cxnSp>
        <p:nvCxnSpPr>
          <p:cNvPr id="11" name="Straight Connector 10">
            <a:extLst>
              <a:ext uri="{FF2B5EF4-FFF2-40B4-BE49-F238E27FC236}">
                <a16:creationId xmlns:a16="http://schemas.microsoft.com/office/drawing/2014/main" id="{D829B687-4071-4891-BBC4-834D588516BE}"/>
              </a:ext>
            </a:extLst>
          </p:cNvPr>
          <p:cNvCxnSpPr>
            <a:cxnSpLocks/>
          </p:cNvCxnSpPr>
          <p:nvPr/>
        </p:nvCxnSpPr>
        <p:spPr>
          <a:xfrm>
            <a:off x="927100" y="1358900"/>
            <a:ext cx="45974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86392D6-6BFB-4D71-87BA-E00E4FA03B5B}"/>
              </a:ext>
            </a:extLst>
          </p:cNvPr>
          <p:cNvSpPr>
            <a:spLocks noGrp="1"/>
          </p:cNvSpPr>
          <p:nvPr>
            <p:ph type="sldNum" sz="quarter" idx="12"/>
          </p:nvPr>
        </p:nvSpPr>
        <p:spPr/>
        <p:txBody>
          <a:bodyPr/>
          <a:lstStyle/>
          <a:p>
            <a:fld id="{C331DAC3-F219-481E-8BF1-BF877C298BC2}" type="slidenum">
              <a:rPr lang="en-CA" smtClean="0"/>
              <a:t>4</a:t>
            </a:fld>
            <a:endParaRPr lang="en-CA" dirty="0"/>
          </a:p>
        </p:txBody>
      </p:sp>
    </p:spTree>
    <p:extLst>
      <p:ext uri="{BB962C8B-B14F-4D97-AF65-F5344CB8AC3E}">
        <p14:creationId xmlns:p14="http://schemas.microsoft.com/office/powerpoint/2010/main" val="134922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EF53-0E6A-4553-9A81-4A30568606D0}"/>
              </a:ext>
            </a:extLst>
          </p:cNvPr>
          <p:cNvSpPr>
            <a:spLocks noGrp="1"/>
          </p:cNvSpPr>
          <p:nvPr>
            <p:ph type="title"/>
          </p:nvPr>
        </p:nvSpPr>
        <p:spPr/>
        <p:txBody>
          <a:bodyPr/>
          <a:lstStyle/>
          <a:p>
            <a:r>
              <a:rPr lang="fr-CA" dirty="0"/>
              <a:t>Impact of Outliers</a:t>
            </a:r>
            <a:endParaRPr lang="en-CA" dirty="0"/>
          </a:p>
        </p:txBody>
      </p:sp>
      <p:pic>
        <p:nvPicPr>
          <p:cNvPr id="5" name="Picture 4">
            <a:extLst>
              <a:ext uri="{FF2B5EF4-FFF2-40B4-BE49-F238E27FC236}">
                <a16:creationId xmlns:a16="http://schemas.microsoft.com/office/drawing/2014/main" id="{F546D202-C390-4189-885B-78312A40AC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9028" y="1518361"/>
            <a:ext cx="5613543" cy="5238345"/>
          </a:xfrm>
          <a:prstGeom prst="rect">
            <a:avLst/>
          </a:prstGeom>
        </p:spPr>
      </p:pic>
      <p:cxnSp>
        <p:nvCxnSpPr>
          <p:cNvPr id="11" name="Straight Connector 10">
            <a:extLst>
              <a:ext uri="{FF2B5EF4-FFF2-40B4-BE49-F238E27FC236}">
                <a16:creationId xmlns:a16="http://schemas.microsoft.com/office/drawing/2014/main" id="{D829B687-4071-4891-BBC4-834D588516BE}"/>
              </a:ext>
            </a:extLst>
          </p:cNvPr>
          <p:cNvCxnSpPr>
            <a:cxnSpLocks/>
          </p:cNvCxnSpPr>
          <p:nvPr/>
        </p:nvCxnSpPr>
        <p:spPr>
          <a:xfrm>
            <a:off x="927100" y="1358900"/>
            <a:ext cx="4597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C1919D7-CD7D-4B3C-8C8C-22C9AFCB5FCF}"/>
              </a:ext>
            </a:extLst>
          </p:cNvPr>
          <p:cNvPicPr>
            <a:picLocks noChangeAspect="1"/>
          </p:cNvPicPr>
          <p:nvPr/>
        </p:nvPicPr>
        <p:blipFill rotWithShape="1">
          <a:blip r:embed="rId4">
            <a:extLst>
              <a:ext uri="{28A0092B-C50C-407E-A947-70E740481C1C}">
                <a14:useLocalDpi xmlns:a14="http://schemas.microsoft.com/office/drawing/2010/main" val="0"/>
              </a:ext>
            </a:extLst>
          </a:blip>
          <a:srcRect l="1533" r="3764"/>
          <a:stretch/>
        </p:blipFill>
        <p:spPr>
          <a:xfrm>
            <a:off x="6451743" y="1690688"/>
            <a:ext cx="5321229" cy="4930764"/>
          </a:xfrm>
          <a:prstGeom prst="rect">
            <a:avLst/>
          </a:prstGeom>
        </p:spPr>
      </p:pic>
      <p:sp>
        <p:nvSpPr>
          <p:cNvPr id="3" name="Slide Number Placeholder 2">
            <a:extLst>
              <a:ext uri="{FF2B5EF4-FFF2-40B4-BE49-F238E27FC236}">
                <a16:creationId xmlns:a16="http://schemas.microsoft.com/office/drawing/2014/main" id="{286392D6-6BFB-4D71-87BA-E00E4FA03B5B}"/>
              </a:ext>
            </a:extLst>
          </p:cNvPr>
          <p:cNvSpPr>
            <a:spLocks noGrp="1"/>
          </p:cNvSpPr>
          <p:nvPr>
            <p:ph type="sldNum" sz="quarter" idx="12"/>
          </p:nvPr>
        </p:nvSpPr>
        <p:spPr/>
        <p:txBody>
          <a:bodyPr/>
          <a:lstStyle/>
          <a:p>
            <a:fld id="{C331DAC3-F219-481E-8BF1-BF877C298BC2}" type="slidenum">
              <a:rPr lang="en-CA" smtClean="0"/>
              <a:t>5</a:t>
            </a:fld>
            <a:endParaRPr lang="en-CA" dirty="0"/>
          </a:p>
        </p:txBody>
      </p:sp>
    </p:spTree>
    <p:extLst>
      <p:ext uri="{BB962C8B-B14F-4D97-AF65-F5344CB8AC3E}">
        <p14:creationId xmlns:p14="http://schemas.microsoft.com/office/powerpoint/2010/main" val="3793519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B39C-8E61-464E-9653-5C6E17E5E182}"/>
              </a:ext>
            </a:extLst>
          </p:cNvPr>
          <p:cNvSpPr>
            <a:spLocks noGrp="1"/>
          </p:cNvSpPr>
          <p:nvPr>
            <p:ph type="title"/>
          </p:nvPr>
        </p:nvSpPr>
        <p:spPr/>
        <p:txBody>
          <a:bodyPr/>
          <a:lstStyle/>
          <a:p>
            <a:r>
              <a:rPr lang="en-CA" dirty="0"/>
              <a:t>Challenge in High Dimension</a:t>
            </a:r>
          </a:p>
        </p:txBody>
      </p:sp>
      <p:sp>
        <p:nvSpPr>
          <p:cNvPr id="3" name="Content Placeholder 2">
            <a:extLst>
              <a:ext uri="{FF2B5EF4-FFF2-40B4-BE49-F238E27FC236}">
                <a16:creationId xmlns:a16="http://schemas.microsoft.com/office/drawing/2014/main" id="{395DC67E-3020-42C7-A089-0DD7370E6B52}"/>
              </a:ext>
            </a:extLst>
          </p:cNvPr>
          <p:cNvSpPr>
            <a:spLocks noGrp="1"/>
          </p:cNvSpPr>
          <p:nvPr>
            <p:ph idx="1"/>
          </p:nvPr>
        </p:nvSpPr>
        <p:spPr>
          <a:xfrm>
            <a:off x="677944" y="1825625"/>
            <a:ext cx="11265816" cy="4351338"/>
          </a:xfrm>
        </p:spPr>
        <p:txBody>
          <a:bodyPr>
            <a:normAutofit/>
          </a:bodyPr>
          <a:lstStyle/>
          <a:p>
            <a:pPr marL="0" indent="0">
              <a:buNone/>
            </a:pPr>
            <a:r>
              <a:rPr lang="en-US" dirty="0"/>
              <a:t>Identifying outliers in neuroimaging data is challenging. Why?</a:t>
            </a:r>
          </a:p>
          <a:p>
            <a:endParaRPr lang="en-US" dirty="0"/>
          </a:p>
          <a:p>
            <a:r>
              <a:rPr lang="en-US" dirty="0"/>
              <a:t>High-dimensional: number of variables &gt;  sample size</a:t>
            </a:r>
          </a:p>
          <a:p>
            <a:r>
              <a:rPr lang="en-US" dirty="0"/>
              <a:t>Very hard to visualize outliers</a:t>
            </a:r>
          </a:p>
          <a:p>
            <a:r>
              <a:rPr lang="en-CA" dirty="0"/>
              <a:t>Standard methods are computationally expensive or unusable</a:t>
            </a:r>
          </a:p>
          <a:p>
            <a:endParaRPr lang="en-CA" dirty="0"/>
          </a:p>
        </p:txBody>
      </p:sp>
      <p:cxnSp>
        <p:nvCxnSpPr>
          <p:cNvPr id="4" name="Straight Connector 3">
            <a:extLst>
              <a:ext uri="{FF2B5EF4-FFF2-40B4-BE49-F238E27FC236}">
                <a16:creationId xmlns:a16="http://schemas.microsoft.com/office/drawing/2014/main" id="{43686F86-DCA5-4B3E-A33B-E05B0084165C}"/>
              </a:ext>
            </a:extLst>
          </p:cNvPr>
          <p:cNvCxnSpPr>
            <a:cxnSpLocks/>
          </p:cNvCxnSpPr>
          <p:nvPr/>
        </p:nvCxnSpPr>
        <p:spPr>
          <a:xfrm>
            <a:off x="927100" y="1358900"/>
            <a:ext cx="747549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15A52DC4-E5B9-45AA-921E-A41062D1A892}"/>
              </a:ext>
            </a:extLst>
          </p:cNvPr>
          <p:cNvSpPr>
            <a:spLocks noGrp="1"/>
          </p:cNvSpPr>
          <p:nvPr>
            <p:ph type="sldNum" sz="quarter" idx="12"/>
          </p:nvPr>
        </p:nvSpPr>
        <p:spPr/>
        <p:txBody>
          <a:bodyPr/>
          <a:lstStyle/>
          <a:p>
            <a:fld id="{C331DAC3-F219-481E-8BF1-BF877C298BC2}" type="slidenum">
              <a:rPr lang="en-CA" smtClean="0"/>
              <a:t>6</a:t>
            </a:fld>
            <a:endParaRPr lang="en-CA" dirty="0"/>
          </a:p>
        </p:txBody>
      </p:sp>
    </p:spTree>
    <p:extLst>
      <p:ext uri="{BB962C8B-B14F-4D97-AF65-F5344CB8AC3E}">
        <p14:creationId xmlns:p14="http://schemas.microsoft.com/office/powerpoint/2010/main" val="416963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E5BA-C8D7-46EA-96A0-C6B7D90432D5}"/>
              </a:ext>
            </a:extLst>
          </p:cNvPr>
          <p:cNvSpPr>
            <a:spLocks noGrp="1"/>
          </p:cNvSpPr>
          <p:nvPr>
            <p:ph type="title"/>
          </p:nvPr>
        </p:nvSpPr>
        <p:spPr/>
        <p:txBody>
          <a:bodyPr/>
          <a:lstStyle/>
          <a:p>
            <a:r>
              <a:rPr lang="en-US" dirty="0"/>
              <a:t>High-Dimensional Data in </a:t>
            </a:r>
            <a:r>
              <a:rPr lang="fr-CA" dirty="0"/>
              <a:t>Other Fields </a:t>
            </a:r>
            <a:endParaRPr lang="en-CA" dirty="0"/>
          </a:p>
        </p:txBody>
      </p:sp>
      <p:sp>
        <p:nvSpPr>
          <p:cNvPr id="3" name="Content Placeholder 2">
            <a:extLst>
              <a:ext uri="{FF2B5EF4-FFF2-40B4-BE49-F238E27FC236}">
                <a16:creationId xmlns:a16="http://schemas.microsoft.com/office/drawing/2014/main" id="{10306055-3E7B-48DA-A66A-07686E95807F}"/>
              </a:ext>
            </a:extLst>
          </p:cNvPr>
          <p:cNvSpPr>
            <a:spLocks noGrp="1"/>
          </p:cNvSpPr>
          <p:nvPr>
            <p:ph idx="1"/>
          </p:nvPr>
        </p:nvSpPr>
        <p:spPr/>
        <p:txBody>
          <a:bodyPr/>
          <a:lstStyle/>
          <a:p>
            <a:pPr marL="0" indent="0">
              <a:spcAft>
                <a:spcPts val="1200"/>
              </a:spcAft>
              <a:buNone/>
            </a:pPr>
            <a:r>
              <a:rPr lang="en-US" dirty="0"/>
              <a:t>Other fields have high-dimensional data and have the same challenge: </a:t>
            </a:r>
          </a:p>
          <a:p>
            <a:pPr lvl="1"/>
            <a:r>
              <a:rPr lang="en-US" sz="2800" dirty="0"/>
              <a:t>Genetics</a:t>
            </a:r>
          </a:p>
          <a:p>
            <a:pPr lvl="1"/>
            <a:r>
              <a:rPr lang="en-US" sz="2800" dirty="0"/>
              <a:t>Medical imaging</a:t>
            </a:r>
          </a:p>
          <a:p>
            <a:pPr lvl="1"/>
            <a:r>
              <a:rPr lang="en-US" sz="2800" dirty="0"/>
              <a:t>Fraud detection </a:t>
            </a:r>
          </a:p>
          <a:p>
            <a:pPr lvl="1"/>
            <a:r>
              <a:rPr lang="en-US" sz="2800" dirty="0"/>
              <a:t>Cybersecurity</a:t>
            </a:r>
          </a:p>
          <a:p>
            <a:endParaRPr lang="en-CA" dirty="0"/>
          </a:p>
        </p:txBody>
      </p:sp>
      <p:cxnSp>
        <p:nvCxnSpPr>
          <p:cNvPr id="4" name="Straight Connector 3">
            <a:extLst>
              <a:ext uri="{FF2B5EF4-FFF2-40B4-BE49-F238E27FC236}">
                <a16:creationId xmlns:a16="http://schemas.microsoft.com/office/drawing/2014/main" id="{F476F770-8EA2-4A31-AE1B-CFCDF74DD064}"/>
              </a:ext>
            </a:extLst>
          </p:cNvPr>
          <p:cNvCxnSpPr>
            <a:cxnSpLocks/>
          </p:cNvCxnSpPr>
          <p:nvPr/>
        </p:nvCxnSpPr>
        <p:spPr>
          <a:xfrm>
            <a:off x="927100" y="1358900"/>
            <a:ext cx="965028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4246A9B9-B48A-4EE4-BE82-3AEB8C6AFC38}"/>
              </a:ext>
            </a:extLst>
          </p:cNvPr>
          <p:cNvSpPr>
            <a:spLocks noGrp="1"/>
          </p:cNvSpPr>
          <p:nvPr>
            <p:ph type="sldNum" sz="quarter" idx="12"/>
          </p:nvPr>
        </p:nvSpPr>
        <p:spPr/>
        <p:txBody>
          <a:bodyPr/>
          <a:lstStyle/>
          <a:p>
            <a:fld id="{C331DAC3-F219-481E-8BF1-BF877C298BC2}" type="slidenum">
              <a:rPr lang="en-CA" smtClean="0"/>
              <a:t>7</a:t>
            </a:fld>
            <a:endParaRPr lang="en-CA" dirty="0"/>
          </a:p>
        </p:txBody>
      </p:sp>
      <p:sp>
        <p:nvSpPr>
          <p:cNvPr id="8" name="TextBox 7">
            <a:extLst>
              <a:ext uri="{FF2B5EF4-FFF2-40B4-BE49-F238E27FC236}">
                <a16:creationId xmlns:a16="http://schemas.microsoft.com/office/drawing/2014/main" id="{525FF430-BF6B-463E-886D-95CC00D90DBF}"/>
              </a:ext>
            </a:extLst>
          </p:cNvPr>
          <p:cNvSpPr txBox="1"/>
          <p:nvPr/>
        </p:nvSpPr>
        <p:spPr>
          <a:xfrm>
            <a:off x="8845502" y="6538911"/>
            <a:ext cx="6740434" cy="230832"/>
          </a:xfrm>
          <a:prstGeom prst="rect">
            <a:avLst/>
          </a:prstGeom>
          <a:noFill/>
        </p:spPr>
        <p:txBody>
          <a:bodyPr wrap="square" rtlCol="0">
            <a:spAutoFit/>
          </a:bodyPr>
          <a:lstStyle/>
          <a:p>
            <a:r>
              <a:rPr lang="en-CA" sz="900" dirty="0">
                <a:hlinkClick r:id="rId3" tooltip="https://www.oist.jp/news-center/photos/dna-loops"/>
              </a:rPr>
              <a:t>This Photo</a:t>
            </a:r>
            <a:r>
              <a:rPr lang="en-CA" sz="900" dirty="0"/>
              <a:t> by Unknown Author is licensed under </a:t>
            </a:r>
            <a:r>
              <a:rPr lang="en-CA" sz="900" dirty="0">
                <a:hlinkClick r:id="rId4" tooltip="https://creativecommons.org/licenses/by/3.0/"/>
              </a:rPr>
              <a:t>CC BY</a:t>
            </a:r>
            <a:endParaRPr lang="en-CA" sz="900" dirty="0"/>
          </a:p>
        </p:txBody>
      </p:sp>
      <p:grpSp>
        <p:nvGrpSpPr>
          <p:cNvPr id="13" name="Group 12">
            <a:extLst>
              <a:ext uri="{FF2B5EF4-FFF2-40B4-BE49-F238E27FC236}">
                <a16:creationId xmlns:a16="http://schemas.microsoft.com/office/drawing/2014/main" id="{A8779B5E-ECCF-4F8E-BF46-9806DF16388E}"/>
              </a:ext>
            </a:extLst>
          </p:cNvPr>
          <p:cNvGrpSpPr/>
          <p:nvPr/>
        </p:nvGrpSpPr>
        <p:grpSpPr>
          <a:xfrm>
            <a:off x="5482431" y="2782388"/>
            <a:ext cx="6692993" cy="3394575"/>
            <a:chOff x="5549806" y="2782388"/>
            <a:chExt cx="6692993" cy="3394575"/>
          </a:xfrm>
        </p:grpSpPr>
        <p:grpSp>
          <p:nvGrpSpPr>
            <p:cNvPr id="11" name="Group 10">
              <a:extLst>
                <a:ext uri="{FF2B5EF4-FFF2-40B4-BE49-F238E27FC236}">
                  <a16:creationId xmlns:a16="http://schemas.microsoft.com/office/drawing/2014/main" id="{3B9CB8FA-C2E3-4F63-8FF0-B8AE2A77E782}"/>
                </a:ext>
              </a:extLst>
            </p:cNvPr>
            <p:cNvGrpSpPr/>
            <p:nvPr/>
          </p:nvGrpSpPr>
          <p:grpSpPr>
            <a:xfrm>
              <a:off x="5549806" y="2782388"/>
              <a:ext cx="6692993" cy="3394575"/>
              <a:chOff x="5549806" y="2782388"/>
              <a:chExt cx="6692993" cy="3394575"/>
            </a:xfrm>
          </p:grpSpPr>
          <p:pic>
            <p:nvPicPr>
              <p:cNvPr id="7" name="Picture 6">
                <a:extLst>
                  <a:ext uri="{FF2B5EF4-FFF2-40B4-BE49-F238E27FC236}">
                    <a16:creationId xmlns:a16="http://schemas.microsoft.com/office/drawing/2014/main" id="{411C0DBC-D916-4805-A02D-5268A1CF649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5549806" y="2782388"/>
                <a:ext cx="6692993" cy="3394575"/>
              </a:xfrm>
              <a:prstGeom prst="rect">
                <a:avLst/>
              </a:prstGeom>
            </p:spPr>
          </p:pic>
          <p:sp>
            <p:nvSpPr>
              <p:cNvPr id="6" name="Rectangle 5">
                <a:extLst>
                  <a:ext uri="{FF2B5EF4-FFF2-40B4-BE49-F238E27FC236}">
                    <a16:creationId xmlns:a16="http://schemas.microsoft.com/office/drawing/2014/main" id="{CEDF38BE-41F4-4E96-A6F4-C63365C4CEC7}"/>
                  </a:ext>
                </a:extLst>
              </p:cNvPr>
              <p:cNvSpPr/>
              <p:nvPr/>
            </p:nvSpPr>
            <p:spPr>
              <a:xfrm rot="20717107">
                <a:off x="9592338" y="4104869"/>
                <a:ext cx="1026322"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861B6C2A-63A7-4EF0-B2F2-00E34C1CA97B}"/>
                  </a:ext>
                </a:extLst>
              </p:cNvPr>
              <p:cNvSpPr/>
              <p:nvPr/>
            </p:nvSpPr>
            <p:spPr>
              <a:xfrm rot="21192105">
                <a:off x="10140820" y="5508626"/>
                <a:ext cx="873125"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578BCD75-2EF5-43AB-AE74-086F5D9D0837}"/>
                  </a:ext>
                </a:extLst>
              </p:cNvPr>
              <p:cNvSpPr/>
              <p:nvPr/>
            </p:nvSpPr>
            <p:spPr>
              <a:xfrm rot="21192105">
                <a:off x="10995011" y="5441097"/>
                <a:ext cx="477013" cy="145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2" name="Rectangle 11">
              <a:extLst>
                <a:ext uri="{FF2B5EF4-FFF2-40B4-BE49-F238E27FC236}">
                  <a16:creationId xmlns:a16="http://schemas.microsoft.com/office/drawing/2014/main" id="{5398A00A-A7B8-4394-9D19-C230EC671879}"/>
                </a:ext>
              </a:extLst>
            </p:cNvPr>
            <p:cNvSpPr/>
            <p:nvPr/>
          </p:nvSpPr>
          <p:spPr>
            <a:xfrm rot="19836282">
              <a:off x="9412195" y="4529892"/>
              <a:ext cx="57213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994597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7A75-D808-4DC9-ABF4-BC632686A773}"/>
              </a:ext>
            </a:extLst>
          </p:cNvPr>
          <p:cNvSpPr>
            <a:spLocks noGrp="1"/>
          </p:cNvSpPr>
          <p:nvPr>
            <p:ph type="title"/>
          </p:nvPr>
        </p:nvSpPr>
        <p:spPr/>
        <p:txBody>
          <a:bodyPr/>
          <a:lstStyle/>
          <a:p>
            <a:r>
              <a:rPr lang="fr-CA" dirty="0"/>
              <a:t>Solutions</a:t>
            </a:r>
            <a:endParaRPr lang="en-CA" dirty="0"/>
          </a:p>
        </p:txBody>
      </p:sp>
      <p:sp>
        <p:nvSpPr>
          <p:cNvPr id="3" name="Content Placeholder 2">
            <a:extLst>
              <a:ext uri="{FF2B5EF4-FFF2-40B4-BE49-F238E27FC236}">
                <a16:creationId xmlns:a16="http://schemas.microsoft.com/office/drawing/2014/main" id="{F730C374-C0F9-41E6-90DB-E19D80EE7365}"/>
              </a:ext>
            </a:extLst>
          </p:cNvPr>
          <p:cNvSpPr>
            <a:spLocks noGrp="1"/>
          </p:cNvSpPr>
          <p:nvPr>
            <p:ph idx="1"/>
          </p:nvPr>
        </p:nvSpPr>
        <p:spPr/>
        <p:txBody>
          <a:bodyPr/>
          <a:lstStyle/>
          <a:p>
            <a:r>
              <a:rPr lang="fr-CA" dirty="0" err="1"/>
              <a:t>Statistical</a:t>
            </a:r>
            <a:r>
              <a:rPr lang="fr-CA" dirty="0"/>
              <a:t> </a:t>
            </a:r>
            <a:r>
              <a:rPr lang="fr-CA" dirty="0" err="1"/>
              <a:t>methods</a:t>
            </a:r>
            <a:endParaRPr lang="fr-CA" dirty="0"/>
          </a:p>
          <a:p>
            <a:pPr lvl="1"/>
            <a:r>
              <a:rPr lang="fr-CA" dirty="0"/>
              <a:t>Ex: </a:t>
            </a:r>
            <a:r>
              <a:rPr lang="fr-CA" dirty="0" err="1"/>
              <a:t>Asym</a:t>
            </a:r>
            <a:r>
              <a:rPr lang="fr-CA" dirty="0"/>
              <a:t>-HIM (Greenwood </a:t>
            </a:r>
            <a:r>
              <a:rPr lang="fr-CA" dirty="0" err="1"/>
              <a:t>lab</a:t>
            </a:r>
            <a:r>
              <a:rPr lang="fr-CA" dirty="0"/>
              <a:t>)</a:t>
            </a:r>
          </a:p>
          <a:p>
            <a:pPr marL="457200" lvl="1" indent="0">
              <a:buNone/>
            </a:pPr>
            <a:endParaRPr lang="fr-CA" dirty="0"/>
          </a:p>
          <a:p>
            <a:r>
              <a:rPr lang="fr-CA" dirty="0"/>
              <a:t>Machine-</a:t>
            </a:r>
            <a:r>
              <a:rPr lang="fr-CA" dirty="0" err="1"/>
              <a:t>learning</a:t>
            </a:r>
            <a:r>
              <a:rPr lang="fr-CA" dirty="0"/>
              <a:t> </a:t>
            </a:r>
            <a:r>
              <a:rPr lang="fr-CA" dirty="0" err="1"/>
              <a:t>methods</a:t>
            </a:r>
            <a:endParaRPr lang="fr-CA" dirty="0"/>
          </a:p>
          <a:p>
            <a:pPr lvl="1"/>
            <a:r>
              <a:rPr lang="fr-CA" b="1" dirty="0"/>
              <a:t>Ex: </a:t>
            </a:r>
            <a:r>
              <a:rPr lang="fr-CA" b="1" dirty="0">
                <a:solidFill>
                  <a:srgbClr val="22B48A"/>
                </a:solidFill>
              </a:rPr>
              <a:t>RAMODO </a:t>
            </a:r>
            <a:r>
              <a:rPr lang="fr-CA" dirty="0"/>
              <a:t>(</a:t>
            </a:r>
            <a:r>
              <a:rPr lang="fr-CA" dirty="0" err="1"/>
              <a:t>Pang</a:t>
            </a:r>
            <a:r>
              <a:rPr lang="fr-CA" dirty="0"/>
              <a:t>, Cao, Chen &amp; Liu, 2018)</a:t>
            </a:r>
          </a:p>
          <a:p>
            <a:pPr lvl="1"/>
            <a:endParaRPr lang="fr-CA" dirty="0"/>
          </a:p>
          <a:p>
            <a:r>
              <a:rPr lang="en-CA" dirty="0"/>
              <a:t>Goal: compare these two methods on the ADIBE dataset</a:t>
            </a:r>
            <a:endParaRPr lang="fr-CA" dirty="0"/>
          </a:p>
        </p:txBody>
      </p:sp>
      <p:sp>
        <p:nvSpPr>
          <p:cNvPr id="4" name="Slide Number Placeholder 3">
            <a:extLst>
              <a:ext uri="{FF2B5EF4-FFF2-40B4-BE49-F238E27FC236}">
                <a16:creationId xmlns:a16="http://schemas.microsoft.com/office/drawing/2014/main" id="{A21BA218-6596-4B8D-851F-6665953E9271}"/>
              </a:ext>
            </a:extLst>
          </p:cNvPr>
          <p:cNvSpPr>
            <a:spLocks noGrp="1"/>
          </p:cNvSpPr>
          <p:nvPr>
            <p:ph type="sldNum" sz="quarter" idx="12"/>
          </p:nvPr>
        </p:nvSpPr>
        <p:spPr/>
        <p:txBody>
          <a:bodyPr/>
          <a:lstStyle/>
          <a:p>
            <a:fld id="{C331DAC3-F219-481E-8BF1-BF877C298BC2}" type="slidenum">
              <a:rPr lang="en-CA" smtClean="0"/>
              <a:t>8</a:t>
            </a:fld>
            <a:endParaRPr lang="en-CA" dirty="0"/>
          </a:p>
        </p:txBody>
      </p:sp>
      <p:cxnSp>
        <p:nvCxnSpPr>
          <p:cNvPr id="5" name="Straight Connector 4">
            <a:extLst>
              <a:ext uri="{FF2B5EF4-FFF2-40B4-BE49-F238E27FC236}">
                <a16:creationId xmlns:a16="http://schemas.microsoft.com/office/drawing/2014/main" id="{3FC20277-72EE-4D6D-8E6B-3B0329DB0DEE}"/>
              </a:ext>
            </a:extLst>
          </p:cNvPr>
          <p:cNvCxnSpPr>
            <a:cxnSpLocks/>
          </p:cNvCxnSpPr>
          <p:nvPr/>
        </p:nvCxnSpPr>
        <p:spPr>
          <a:xfrm>
            <a:off x="927100" y="1358900"/>
            <a:ext cx="24953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86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9521-9FA1-4FBE-94FC-5CCEF9EDD5B7}"/>
              </a:ext>
            </a:extLst>
          </p:cNvPr>
          <p:cNvSpPr>
            <a:spLocks noGrp="1"/>
          </p:cNvSpPr>
          <p:nvPr>
            <p:ph type="title"/>
          </p:nvPr>
        </p:nvSpPr>
        <p:spPr/>
        <p:txBody>
          <a:bodyPr/>
          <a:lstStyle/>
          <a:p>
            <a:r>
              <a:rPr lang="fr-CA" dirty="0"/>
              <a:t>RAMODO Intuition</a:t>
            </a:r>
            <a:endParaRPr lang="en-CA" dirty="0"/>
          </a:p>
        </p:txBody>
      </p:sp>
      <p:sp>
        <p:nvSpPr>
          <p:cNvPr id="4" name="Slide Number Placeholder 3">
            <a:extLst>
              <a:ext uri="{FF2B5EF4-FFF2-40B4-BE49-F238E27FC236}">
                <a16:creationId xmlns:a16="http://schemas.microsoft.com/office/drawing/2014/main" id="{1E008800-B378-43D4-BBD2-720A722800F9}"/>
              </a:ext>
            </a:extLst>
          </p:cNvPr>
          <p:cNvSpPr>
            <a:spLocks noGrp="1"/>
          </p:cNvSpPr>
          <p:nvPr>
            <p:ph type="sldNum" sz="quarter" idx="12"/>
          </p:nvPr>
        </p:nvSpPr>
        <p:spPr>
          <a:xfrm>
            <a:off x="838200" y="6310312"/>
            <a:ext cx="2743200" cy="365125"/>
          </a:xfrm>
        </p:spPr>
        <p:txBody>
          <a:bodyPr/>
          <a:lstStyle/>
          <a:p>
            <a:fld id="{C331DAC3-F219-481E-8BF1-BF877C298BC2}" type="slidenum">
              <a:rPr lang="en-CA" smtClean="0"/>
              <a:t>9</a:t>
            </a:fld>
            <a:endParaRPr lang="en-CA" dirty="0"/>
          </a:p>
        </p:txBody>
      </p:sp>
      <p:cxnSp>
        <p:nvCxnSpPr>
          <p:cNvPr id="24" name="Straight Connector 23">
            <a:extLst>
              <a:ext uri="{FF2B5EF4-FFF2-40B4-BE49-F238E27FC236}">
                <a16:creationId xmlns:a16="http://schemas.microsoft.com/office/drawing/2014/main" id="{816CF0A4-5B82-4A5D-8267-235E3C3645FC}"/>
              </a:ext>
            </a:extLst>
          </p:cNvPr>
          <p:cNvCxnSpPr>
            <a:cxnSpLocks/>
          </p:cNvCxnSpPr>
          <p:nvPr/>
        </p:nvCxnSpPr>
        <p:spPr>
          <a:xfrm>
            <a:off x="838200" y="1414813"/>
            <a:ext cx="466248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CA5F57EF-7262-4ABA-8735-D8B7C16F797E}"/>
              </a:ext>
            </a:extLst>
          </p:cNvPr>
          <p:cNvGrpSpPr/>
          <p:nvPr/>
        </p:nvGrpSpPr>
        <p:grpSpPr>
          <a:xfrm>
            <a:off x="1235845" y="1547872"/>
            <a:ext cx="10145020" cy="4497334"/>
            <a:chOff x="792929" y="1304979"/>
            <a:chExt cx="10145020" cy="4497334"/>
          </a:xfrm>
        </p:grpSpPr>
        <p:grpSp>
          <p:nvGrpSpPr>
            <p:cNvPr id="5" name="Group 4">
              <a:extLst>
                <a:ext uri="{FF2B5EF4-FFF2-40B4-BE49-F238E27FC236}">
                  <a16:creationId xmlns:a16="http://schemas.microsoft.com/office/drawing/2014/main" id="{84FAC513-E111-4034-B1CE-CC520402E6F3}"/>
                </a:ext>
              </a:extLst>
            </p:cNvPr>
            <p:cNvGrpSpPr/>
            <p:nvPr/>
          </p:nvGrpSpPr>
          <p:grpSpPr>
            <a:xfrm>
              <a:off x="792929" y="1304979"/>
              <a:ext cx="10145020" cy="4497334"/>
              <a:chOff x="9595144" y="113725"/>
              <a:chExt cx="4733276" cy="2198465"/>
            </a:xfrm>
          </p:grpSpPr>
          <p:grpSp>
            <p:nvGrpSpPr>
              <p:cNvPr id="6" name="Group 5">
                <a:extLst>
                  <a:ext uri="{FF2B5EF4-FFF2-40B4-BE49-F238E27FC236}">
                    <a16:creationId xmlns:a16="http://schemas.microsoft.com/office/drawing/2014/main" id="{61DBF8B9-7963-4255-9CDB-CB0B18A44288}"/>
                  </a:ext>
                </a:extLst>
              </p:cNvPr>
              <p:cNvGrpSpPr/>
              <p:nvPr/>
            </p:nvGrpSpPr>
            <p:grpSpPr>
              <a:xfrm>
                <a:off x="11235586" y="1297100"/>
                <a:ext cx="973886" cy="1015090"/>
                <a:chOff x="11229558" y="1097391"/>
                <a:chExt cx="973886" cy="1015090"/>
              </a:xfrm>
            </p:grpSpPr>
            <p:sp>
              <p:nvSpPr>
                <p:cNvPr id="18" name="Oval 17">
                  <a:extLst>
                    <a:ext uri="{FF2B5EF4-FFF2-40B4-BE49-F238E27FC236}">
                      <a16:creationId xmlns:a16="http://schemas.microsoft.com/office/drawing/2014/main" id="{CF560F99-6148-4576-BD84-53E4758DEC9C}"/>
                    </a:ext>
                  </a:extLst>
                </p:cNvPr>
                <p:cNvSpPr/>
                <p:nvPr/>
              </p:nvSpPr>
              <p:spPr>
                <a:xfrm>
                  <a:off x="11409921" y="1554257"/>
                  <a:ext cx="243279" cy="22374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a:extLst>
                    <a:ext uri="{FF2B5EF4-FFF2-40B4-BE49-F238E27FC236}">
                      <a16:creationId xmlns:a16="http://schemas.microsoft.com/office/drawing/2014/main" id="{B9811EDC-338A-4631-9400-C48881A22599}"/>
                    </a:ext>
                  </a:extLst>
                </p:cNvPr>
                <p:cNvSpPr txBox="1"/>
                <p:nvPr/>
              </p:nvSpPr>
              <p:spPr>
                <a:xfrm>
                  <a:off x="11229558" y="1826621"/>
                  <a:ext cx="973886" cy="285860"/>
                </a:xfrm>
                <a:prstGeom prst="rect">
                  <a:avLst/>
                </a:prstGeom>
                <a:noFill/>
              </p:spPr>
              <p:txBody>
                <a:bodyPr wrap="square" rtlCol="0">
                  <a:spAutoFit/>
                </a:bodyPr>
                <a:lstStyle/>
                <a:p>
                  <a:pPr/>
                  <a:r>
                    <a:rPr lang="fr-CA" sz="3200" dirty="0" err="1"/>
                    <a:t>Inlier</a:t>
                  </a:r>
                  <a:endParaRPr lang="en-CA" sz="3600" dirty="0"/>
                </a:p>
              </p:txBody>
            </p:sp>
            <p:cxnSp>
              <p:nvCxnSpPr>
                <p:cNvPr id="20" name="Straight Connector 19">
                  <a:extLst>
                    <a:ext uri="{FF2B5EF4-FFF2-40B4-BE49-F238E27FC236}">
                      <a16:creationId xmlns:a16="http://schemas.microsoft.com/office/drawing/2014/main" id="{6D318734-7778-48BA-9C98-85304D4E7D25}"/>
                    </a:ext>
                  </a:extLst>
                </p:cNvPr>
                <p:cNvCxnSpPr>
                  <a:cxnSpLocks/>
                  <a:endCxn id="15" idx="0"/>
                </p:cNvCxnSpPr>
                <p:nvPr/>
              </p:nvCxnSpPr>
              <p:spPr>
                <a:xfrm flipH="1" flipV="1">
                  <a:off x="11442080" y="1097391"/>
                  <a:ext cx="97637" cy="612980"/>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C719BD6A-6B2D-4E96-B463-13B5655272D1}"/>
                  </a:ext>
                </a:extLst>
              </p:cNvPr>
              <p:cNvGrpSpPr/>
              <p:nvPr/>
            </p:nvGrpSpPr>
            <p:grpSpPr>
              <a:xfrm>
                <a:off x="9595144" y="496896"/>
                <a:ext cx="2193766" cy="1023951"/>
                <a:chOff x="8235651" y="465222"/>
                <a:chExt cx="2193766" cy="1023951"/>
              </a:xfrm>
            </p:grpSpPr>
            <p:sp>
              <p:nvSpPr>
                <p:cNvPr id="12" name="Oval 11">
                  <a:extLst>
                    <a:ext uri="{FF2B5EF4-FFF2-40B4-BE49-F238E27FC236}">
                      <a16:creationId xmlns:a16="http://schemas.microsoft.com/office/drawing/2014/main" id="{5D078EEF-4FEA-4336-B4AA-382A2BC5C70E}"/>
                    </a:ext>
                  </a:extLst>
                </p:cNvPr>
                <p:cNvSpPr/>
                <p:nvPr/>
              </p:nvSpPr>
              <p:spPr>
                <a:xfrm>
                  <a:off x="9827903" y="973256"/>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Oval 12">
                  <a:extLst>
                    <a:ext uri="{FF2B5EF4-FFF2-40B4-BE49-F238E27FC236}">
                      <a16:creationId xmlns:a16="http://schemas.microsoft.com/office/drawing/2014/main" id="{DE14CEC6-50AC-4760-A65A-4F67F85A66A9}"/>
                    </a:ext>
                  </a:extLst>
                </p:cNvPr>
                <p:cNvSpPr/>
                <p:nvPr/>
              </p:nvSpPr>
              <p:spPr>
                <a:xfrm>
                  <a:off x="10088614" y="465222"/>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4446294-3180-4312-A838-C875E5AEA60C}"/>
                        </a:ext>
                      </a:extLst>
                    </p:cNvPr>
                    <p:cNvSpPr txBox="1"/>
                    <p:nvPr/>
                  </p:nvSpPr>
                  <p:spPr>
                    <a:xfrm>
                      <a:off x="8235651" y="851689"/>
                      <a:ext cx="1489441" cy="285860"/>
                    </a:xfrm>
                    <a:prstGeom prst="rect">
                      <a:avLst/>
                    </a:prstGeom>
                    <a:noFill/>
                  </p:spPr>
                  <p:txBody>
                    <a:bodyPr wrap="square" rtlCol="0">
                      <a:spAutoFit/>
                    </a:bodyPr>
                    <a:lstStyle/>
                    <a:p>
                      <a:pPr/>
                      <a:r>
                        <a:rPr lang="en-CA" sz="3200" dirty="0"/>
                        <a:t>Subset of data</a:t>
                      </a:r>
                      <a14:m>
                        <m:oMath xmlns:m="http://schemas.openxmlformats.org/officeDocument/2006/math">
                          <m:r>
                            <a:rPr lang="en-CA" sz="3200" i="1" dirty="0" smtClean="0">
                              <a:latin typeface="Cambria Math" panose="02040503050406030204" pitchFamily="18" charset="0"/>
                            </a:rPr>
                            <m:t> </m:t>
                          </m:r>
                        </m:oMath>
                      </a14:m>
                      <a:endParaRPr lang="en-CA" baseline="30000" dirty="0"/>
                    </a:p>
                  </p:txBody>
                </p:sp>
              </mc:Choice>
              <mc:Fallback>
                <p:sp>
                  <p:nvSpPr>
                    <p:cNvPr id="14" name="TextBox 13">
                      <a:extLst>
                        <a:ext uri="{FF2B5EF4-FFF2-40B4-BE49-F238E27FC236}">
                          <a16:creationId xmlns:a16="http://schemas.microsoft.com/office/drawing/2014/main" id="{34446294-3180-4312-A838-C875E5AEA60C}"/>
                        </a:ext>
                      </a:extLst>
                    </p:cNvPr>
                    <p:cNvSpPr txBox="1">
                      <a:spLocks noRot="1" noChangeAspect="1" noMove="1" noResize="1" noEditPoints="1" noAdjustHandles="1" noChangeArrowheads="1" noChangeShapeType="1" noTextEdit="1"/>
                    </p:cNvSpPr>
                    <p:nvPr/>
                  </p:nvSpPr>
                  <p:spPr>
                    <a:xfrm>
                      <a:off x="8235651" y="851689"/>
                      <a:ext cx="1489441" cy="285860"/>
                    </a:xfrm>
                    <a:prstGeom prst="rect">
                      <a:avLst/>
                    </a:prstGeom>
                    <a:blipFill>
                      <a:blip r:embed="rId3"/>
                      <a:stretch>
                        <a:fillRect l="-4971" t="-13542" b="-33333"/>
                      </a:stretch>
                    </a:blipFill>
                  </p:spPr>
                  <p:txBody>
                    <a:bodyPr/>
                    <a:lstStyle/>
                    <a:p>
                      <a:r>
                        <a:rPr lang="en-CA">
                          <a:noFill/>
                        </a:rPr>
                        <a:t> </a:t>
                      </a:r>
                    </a:p>
                  </p:txBody>
                </p:sp>
              </mc:Fallback>
            </mc:AlternateContent>
            <p:sp>
              <p:nvSpPr>
                <p:cNvPr id="15" name="Oval 14">
                  <a:extLst>
                    <a:ext uri="{FF2B5EF4-FFF2-40B4-BE49-F238E27FC236}">
                      <a16:creationId xmlns:a16="http://schemas.microsoft.com/office/drawing/2014/main" id="{6FEACDCF-1030-401E-9AA1-FBB7B4AE4003}"/>
                    </a:ext>
                  </a:extLst>
                </p:cNvPr>
                <p:cNvSpPr/>
                <p:nvPr/>
              </p:nvSpPr>
              <p:spPr>
                <a:xfrm>
                  <a:off x="9966975" y="1265426"/>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Oval 15">
                  <a:extLst>
                    <a:ext uri="{FF2B5EF4-FFF2-40B4-BE49-F238E27FC236}">
                      <a16:creationId xmlns:a16="http://schemas.microsoft.com/office/drawing/2014/main" id="{3CB670E1-3B49-416C-8F9D-23673D6BDF2F}"/>
                    </a:ext>
                  </a:extLst>
                </p:cNvPr>
                <p:cNvSpPr/>
                <p:nvPr/>
              </p:nvSpPr>
              <p:spPr>
                <a:xfrm>
                  <a:off x="10186138" y="870782"/>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Oval 16">
                  <a:extLst>
                    <a:ext uri="{FF2B5EF4-FFF2-40B4-BE49-F238E27FC236}">
                      <a16:creationId xmlns:a16="http://schemas.microsoft.com/office/drawing/2014/main" id="{F494D91D-AF0F-405B-BC7C-5D80F0091616}"/>
                    </a:ext>
                  </a:extLst>
                </p:cNvPr>
                <p:cNvSpPr/>
                <p:nvPr/>
              </p:nvSpPr>
              <p:spPr>
                <a:xfrm>
                  <a:off x="9615575" y="658657"/>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8" name="Group 7">
                <a:extLst>
                  <a:ext uri="{FF2B5EF4-FFF2-40B4-BE49-F238E27FC236}">
                    <a16:creationId xmlns:a16="http://schemas.microsoft.com/office/drawing/2014/main" id="{7FCDF729-12E6-42FC-8BE7-E2C9AADD1E2E}"/>
                  </a:ext>
                </a:extLst>
              </p:cNvPr>
              <p:cNvGrpSpPr/>
              <p:nvPr/>
            </p:nvGrpSpPr>
            <p:grpSpPr>
              <a:xfrm>
                <a:off x="11655758" y="113725"/>
                <a:ext cx="2672662" cy="415938"/>
                <a:chOff x="11655758" y="113725"/>
                <a:chExt cx="2672662" cy="415938"/>
              </a:xfrm>
            </p:grpSpPr>
            <p:cxnSp>
              <p:nvCxnSpPr>
                <p:cNvPr id="9" name="Straight Connector 8">
                  <a:extLst>
                    <a:ext uri="{FF2B5EF4-FFF2-40B4-BE49-F238E27FC236}">
                      <a16:creationId xmlns:a16="http://schemas.microsoft.com/office/drawing/2014/main" id="{0A2B6E3E-C354-486C-B9EC-7F68C72A0C12}"/>
                    </a:ext>
                  </a:extLst>
                </p:cNvPr>
                <p:cNvCxnSpPr>
                  <a:cxnSpLocks/>
                  <a:endCxn id="13" idx="7"/>
                </p:cNvCxnSpPr>
                <p:nvPr/>
              </p:nvCxnSpPr>
              <p:spPr>
                <a:xfrm flipH="1">
                  <a:off x="11655758" y="293714"/>
                  <a:ext cx="1455867" cy="235949"/>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8853C84-6789-4844-A5B1-ABFF1788DC0D}"/>
                    </a:ext>
                  </a:extLst>
                </p:cNvPr>
                <p:cNvSpPr/>
                <p:nvPr/>
              </p:nvSpPr>
              <p:spPr>
                <a:xfrm>
                  <a:off x="12989986" y="167416"/>
                  <a:ext cx="243279" cy="22374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TextBox 10">
                  <a:extLst>
                    <a:ext uri="{FF2B5EF4-FFF2-40B4-BE49-F238E27FC236}">
                      <a16:creationId xmlns:a16="http://schemas.microsoft.com/office/drawing/2014/main" id="{5F41987A-1E79-4A4A-9B5D-95AF1CB3B28E}"/>
                    </a:ext>
                  </a:extLst>
                </p:cNvPr>
                <p:cNvSpPr txBox="1"/>
                <p:nvPr/>
              </p:nvSpPr>
              <p:spPr>
                <a:xfrm>
                  <a:off x="13333771" y="113725"/>
                  <a:ext cx="994649" cy="285860"/>
                </a:xfrm>
                <a:prstGeom prst="rect">
                  <a:avLst/>
                </a:prstGeom>
                <a:noFill/>
              </p:spPr>
              <p:txBody>
                <a:bodyPr wrap="square" rtlCol="0">
                  <a:spAutoFit/>
                </a:bodyPr>
                <a:lstStyle/>
                <a:p>
                  <a:pPr/>
                  <a:r>
                    <a:rPr lang="fr-CA" sz="3200" dirty="0" err="1"/>
                    <a:t>Outlier</a:t>
                  </a:r>
                  <a:endParaRPr lang="en-CA" sz="1100" baseline="30000" dirty="0"/>
                </a:p>
              </p:txBody>
            </p:sp>
          </p:grpSp>
        </p:grpSp>
        <p:sp>
          <p:nvSpPr>
            <p:cNvPr id="27" name="TextBox 26">
              <a:extLst>
                <a:ext uri="{FF2B5EF4-FFF2-40B4-BE49-F238E27FC236}">
                  <a16:creationId xmlns:a16="http://schemas.microsoft.com/office/drawing/2014/main" id="{252C0E7E-9987-4F4D-8D3F-CEBDCFCD97A6}"/>
                </a:ext>
              </a:extLst>
            </p:cNvPr>
            <p:cNvSpPr txBox="1"/>
            <p:nvPr/>
          </p:nvSpPr>
          <p:spPr>
            <a:xfrm rot="21183940">
              <a:off x="5643020" y="2068399"/>
              <a:ext cx="2526184" cy="646331"/>
            </a:xfrm>
            <a:prstGeom prst="rect">
              <a:avLst/>
            </a:prstGeom>
            <a:noFill/>
          </p:spPr>
          <p:txBody>
            <a:bodyPr wrap="square" rtlCol="0">
              <a:spAutoFit/>
            </a:bodyPr>
            <a:lstStyle/>
            <a:p>
              <a:pPr algn="ctr"/>
              <a:r>
                <a:rPr lang="fr-CA" dirty="0"/>
                <a:t>Nearest-Neighbor distance</a:t>
              </a:r>
              <a:endParaRPr lang="en-CA" dirty="0"/>
            </a:p>
          </p:txBody>
        </p:sp>
      </p:grpSp>
    </p:spTree>
    <p:extLst>
      <p:ext uri="{BB962C8B-B14F-4D97-AF65-F5344CB8AC3E}">
        <p14:creationId xmlns:p14="http://schemas.microsoft.com/office/powerpoint/2010/main" val="42664512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Custom 3">
      <a:majorFont>
        <a:latin typeface="Raleway Light"/>
        <a:ea typeface=""/>
        <a:cs typeface=""/>
      </a:majorFont>
      <a:minorFont>
        <a:latin typeface="Raleway Mediu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EBE7D531F775499465D6567FF3AEA8" ma:contentTypeVersion="16" ma:contentTypeDescription="Create a new document." ma:contentTypeScope="" ma:versionID="cd676e1d2c14ae612041b168bd131d8f">
  <xsd:schema xmlns:xsd="http://www.w3.org/2001/XMLSchema" xmlns:xs="http://www.w3.org/2001/XMLSchema" xmlns:p="http://schemas.microsoft.com/office/2006/metadata/properties" xmlns:ns3="6913908e-351d-400b-abb6-058661341c2e" xmlns:ns4="714ec2b7-9792-44a1-9bbb-43fc2d52482e" targetNamespace="http://schemas.microsoft.com/office/2006/metadata/properties" ma:root="true" ma:fieldsID="ada6514419d55261130db99286c066c1" ns3:_="" ns4:_="">
    <xsd:import namespace="6913908e-351d-400b-abb6-058661341c2e"/>
    <xsd:import namespace="714ec2b7-9792-44a1-9bbb-43fc2d52482e"/>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13908e-351d-400b-abb6-058661341c2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14ec2b7-9792-44a1-9bbb-43fc2d52482e"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796528-648B-4EF3-ADAF-CEDDC476FDD5}">
  <ds:schemaRefs>
    <ds:schemaRef ds:uri="http://schemas.microsoft.com/sharepoint/v3/contenttype/forms"/>
  </ds:schemaRefs>
</ds:datastoreItem>
</file>

<file path=customXml/itemProps2.xml><?xml version="1.0" encoding="utf-8"?>
<ds:datastoreItem xmlns:ds="http://schemas.openxmlformats.org/officeDocument/2006/customXml" ds:itemID="{8AAE1128-4ED5-4009-8ECE-32C29FA6C5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13908e-351d-400b-abb6-058661341c2e"/>
    <ds:schemaRef ds:uri="714ec2b7-9792-44a1-9bbb-43fc2d5248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19D7FA-EB8C-437C-92F5-3A238585C19B}">
  <ds:schemaRefs>
    <ds:schemaRef ds:uri="http://schemas.microsoft.com/office/2006/documentManagement/types"/>
    <ds:schemaRef ds:uri="6913908e-351d-400b-abb6-058661341c2e"/>
    <ds:schemaRef ds:uri="http://purl.org/dc/dcmitype/"/>
    <ds:schemaRef ds:uri="http://schemas.openxmlformats.org/package/2006/metadata/core-properties"/>
    <ds:schemaRef ds:uri="http://purl.org/dc/terms/"/>
    <ds:schemaRef ds:uri="http://www.w3.org/XML/1998/namespace"/>
    <ds:schemaRef ds:uri="http://purl.org/dc/elements/1.1/"/>
    <ds:schemaRef ds:uri="http://schemas.microsoft.com/office/2006/metadata/properties"/>
    <ds:schemaRef ds:uri="http://schemas.microsoft.com/office/infopath/2007/PartnerControls"/>
    <ds:schemaRef ds:uri="714ec2b7-9792-44a1-9bbb-43fc2d52482e"/>
  </ds:schemaRefs>
</ds:datastoreItem>
</file>

<file path=docProps/app.xml><?xml version="1.0" encoding="utf-8"?>
<Properties xmlns="http://schemas.openxmlformats.org/officeDocument/2006/extended-properties" xmlns:vt="http://schemas.openxmlformats.org/officeDocument/2006/docPropsVTypes">
  <Template>Office Theme</Template>
  <TotalTime>22174</TotalTime>
  <Words>1277</Words>
  <Application>Microsoft Office PowerPoint</Application>
  <PresentationFormat>Widescreen</PresentationFormat>
  <Paragraphs>189</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 Math</vt:lpstr>
      <vt:lpstr>Georgia</vt:lpstr>
      <vt:lpstr>Raleway Light</vt:lpstr>
      <vt:lpstr>Raleway Medium</vt:lpstr>
      <vt:lpstr>Office Theme</vt:lpstr>
      <vt:lpstr>Outlier Detection for High-Dimensional Neuroimaging Data</vt:lpstr>
      <vt:lpstr>Neuroimaging Data</vt:lpstr>
      <vt:lpstr>Errors in MRI Scans</vt:lpstr>
      <vt:lpstr>Impact of Outliers</vt:lpstr>
      <vt:lpstr>Impact of Outliers</vt:lpstr>
      <vt:lpstr>Challenge in High Dimension</vt:lpstr>
      <vt:lpstr>High-Dimensional Data in Other Fields </vt:lpstr>
      <vt:lpstr>Solutions</vt:lpstr>
      <vt:lpstr>RAMODO Intuition</vt:lpstr>
      <vt:lpstr>RAMODO Method</vt:lpstr>
      <vt:lpstr>Application</vt:lpstr>
      <vt:lpstr>AID362</vt:lpstr>
      <vt:lpstr>AID362</vt:lpstr>
      <vt:lpstr>ABIDE</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Outlier Detection</dc:title>
  <dc:creator>Myriam Lizotte</dc:creator>
  <cp:lastModifiedBy>Myriam Lizotte</cp:lastModifiedBy>
  <cp:revision>103</cp:revision>
  <dcterms:created xsi:type="dcterms:W3CDTF">2021-06-28T20:43:10Z</dcterms:created>
  <dcterms:modified xsi:type="dcterms:W3CDTF">2021-08-20T15:52:27Z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0x010100B7EBE7D531F775499465D6567FF3AEA8</vt:lpwstr>
  </property>
</Properties>
</file>