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84" r:id="rId18"/>
    <p:sldId id="294" r:id="rId19"/>
    <p:sldId id="295" r:id="rId20"/>
    <p:sldId id="302" r:id="rId21"/>
    <p:sldId id="306" r:id="rId22"/>
    <p:sldId id="308" r:id="rId23"/>
    <p:sldId id="309" r:id="rId24"/>
    <p:sldId id="311" r:id="rId25"/>
    <p:sldId id="320" r:id="rId26"/>
    <p:sldId id="322" r:id="rId27"/>
    <p:sldId id="324" r:id="rId28"/>
    <p:sldId id="325" r:id="rId29"/>
    <p:sldId id="326" r:id="rId30"/>
    <p:sldId id="327" r:id="rId31"/>
    <p:sldId id="330" r:id="rId32"/>
    <p:sldId id="331" r:id="rId33"/>
    <p:sldId id="332" r:id="rId34"/>
    <p:sldId id="333" r:id="rId35"/>
    <p:sldId id="340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2" r:id="rId45"/>
    <p:sldId id="353" r:id="rId46"/>
    <p:sldId id="358" r:id="rId47"/>
    <p:sldId id="360" r:id="rId48"/>
    <p:sldId id="361" r:id="rId49"/>
    <p:sldId id="362" r:id="rId50"/>
    <p:sldId id="363" r:id="rId51"/>
    <p:sldId id="364" r:id="rId52"/>
    <p:sldId id="366" r:id="rId53"/>
    <p:sldId id="371" r:id="rId54"/>
    <p:sldId id="374" r:id="rId55"/>
    <p:sldId id="375" r:id="rId56"/>
    <p:sldId id="376" r:id="rId57"/>
    <p:sldId id="377" r:id="rId58"/>
    <p:sldId id="378" r:id="rId59"/>
    <p:sldId id="379" r:id="rId60"/>
    <p:sldId id="380" r:id="rId61"/>
    <p:sldId id="381" r:id="rId62"/>
    <p:sldId id="382" r:id="rId63"/>
    <p:sldId id="383" r:id="rId64"/>
    <p:sldId id="384" r:id="rId65"/>
    <p:sldId id="385" r:id="rId66"/>
    <p:sldId id="386" r:id="rId67"/>
    <p:sldId id="387" r:id="rId68"/>
    <p:sldId id="392" r:id="rId69"/>
    <p:sldId id="394" r:id="rId70"/>
    <p:sldId id="395" r:id="rId71"/>
    <p:sldId id="396" r:id="rId72"/>
    <p:sldId id="398" r:id="rId73"/>
    <p:sldId id="399" r:id="rId74"/>
    <p:sldId id="400" r:id="rId75"/>
    <p:sldId id="401" r:id="rId76"/>
    <p:sldId id="402" r:id="rId77"/>
    <p:sldId id="403" r:id="rId78"/>
    <p:sldId id="404" r:id="rId79"/>
    <p:sldId id="405" r:id="rId80"/>
    <p:sldId id="406" r:id="rId81"/>
    <p:sldId id="407" r:id="rId82"/>
    <p:sldId id="408" r:id="rId83"/>
    <p:sldId id="413" r:id="rId84"/>
    <p:sldId id="414" r:id="rId85"/>
    <p:sldId id="417" r:id="rId86"/>
    <p:sldId id="418" r:id="rId87"/>
    <p:sldId id="422" r:id="rId88"/>
  </p:sldIdLst>
  <p:sldSz cx="6959600" cy="4121150"/>
  <p:notesSz cx="6959600" cy="412115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>
      <p:cViewPr varScale="1">
        <p:scale>
          <a:sx n="194" d="100"/>
          <a:sy n="194" d="100"/>
        </p:scale>
        <p:origin x="60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6250" cy="206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1763" y="0"/>
            <a:ext cx="3016250" cy="206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AD89-9931-4441-B71D-0EC07636DCF6}" type="datetimeFigureOut">
              <a:rPr lang="en-MX" smtClean="0"/>
              <a:t>24/08/21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5050" y="515938"/>
            <a:ext cx="2349500" cy="139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1982788"/>
            <a:ext cx="5568950" cy="1624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914775"/>
            <a:ext cx="3016250" cy="206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1763" y="3914775"/>
            <a:ext cx="3016250" cy="206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88013-73A1-504A-A50A-0422954705A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6445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8781" y="50017"/>
            <a:ext cx="642203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3940" y="2307844"/>
            <a:ext cx="4871720" cy="10302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7980" y="947864"/>
            <a:ext cx="3027426" cy="2719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84194" y="947864"/>
            <a:ext cx="3027426" cy="2719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781" y="50017"/>
            <a:ext cx="642203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323" y="1924055"/>
            <a:ext cx="5363845" cy="988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66264" y="3832669"/>
            <a:ext cx="2227072" cy="2060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7980" y="3832669"/>
            <a:ext cx="1600708" cy="2060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10912" y="3832669"/>
            <a:ext cx="1600708" cy="2060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 b="0" i="0">
          <a:latin typeface="Avenir Next" panose="020B0503020202020204" pitchFamily="34" charset="0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200" y="1603375"/>
            <a:ext cx="51054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400" dirty="0">
                <a:solidFill>
                  <a:srgbClr val="0070C0"/>
                </a:solidFill>
                <a:latin typeface="Avenir Next" panose="020B0503020202020204" pitchFamily="34" charset="0"/>
              </a:rPr>
              <a:t>Linear</a:t>
            </a:r>
            <a:r>
              <a:rPr lang="en-GB" sz="2400" spc="-30" dirty="0">
                <a:solidFill>
                  <a:srgbClr val="0070C0"/>
                </a:solidFill>
                <a:latin typeface="Avenir Next" panose="020B0503020202020204" pitchFamily="34" charset="0"/>
              </a:rPr>
              <a:t> </a:t>
            </a:r>
            <a:r>
              <a:rPr lang="en-GB" sz="2400" dirty="0">
                <a:solidFill>
                  <a:srgbClr val="0070C0"/>
                </a:solidFill>
                <a:latin typeface="Avenir Next" panose="020B0503020202020204" pitchFamily="34" charset="0"/>
              </a:rPr>
              <a:t>Regression</a:t>
            </a:r>
            <a:r>
              <a:rPr lang="en-GB" sz="2400" spc="-45" dirty="0">
                <a:solidFill>
                  <a:srgbClr val="0070C0"/>
                </a:solidFill>
                <a:latin typeface="Avenir Next" panose="020B0503020202020204" pitchFamily="34" charset="0"/>
              </a:rPr>
              <a:t> </a:t>
            </a:r>
            <a:r>
              <a:rPr lang="en-GB" sz="2400" dirty="0">
                <a:solidFill>
                  <a:srgbClr val="0070C0"/>
                </a:solidFill>
                <a:latin typeface="Avenir Next" panose="020B0503020202020204" pitchFamily="34" charset="0"/>
              </a:rPr>
              <a:t>for</a:t>
            </a:r>
            <a:r>
              <a:rPr lang="en-GB" sz="2400" spc="-25" dirty="0">
                <a:solidFill>
                  <a:srgbClr val="0070C0"/>
                </a:solidFill>
                <a:latin typeface="Avenir Next" panose="020B0503020202020204" pitchFamily="34" charset="0"/>
              </a:rPr>
              <a:t> </a:t>
            </a:r>
            <a:r>
              <a:rPr lang="en-GB" sz="2400" dirty="0">
                <a:solidFill>
                  <a:srgbClr val="0070C0"/>
                </a:solidFill>
                <a:latin typeface="Avenir Next" panose="020B0503020202020204" pitchFamily="34" charset="0"/>
              </a:rPr>
              <a:t>Data Science</a:t>
            </a:r>
            <a:endParaRPr sz="2400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9573" y="880496"/>
            <a:ext cx="1263015" cy="15500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180"/>
              </a:spcBef>
              <a:buClr>
                <a:srgbClr val="000000"/>
              </a:buClr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Modeling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5"/>
              </a:spcBef>
              <a:buClr>
                <a:srgbClr val="000000"/>
              </a:buClr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Est</a:t>
            </a:r>
            <a:r>
              <a:rPr sz="1600" spc="-1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i</a:t>
            </a:r>
            <a:r>
              <a:rPr sz="1600" spc="-1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ation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Inference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Prediction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5162" y="1042903"/>
            <a:ext cx="302483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Arial"/>
              </a:rPr>
              <a:t>Developing</a:t>
            </a:r>
            <a:r>
              <a:rPr sz="1400" spc="-6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a</a:t>
            </a:r>
            <a:r>
              <a:rPr sz="1400" spc="-4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7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55163" y="1424157"/>
            <a:ext cx="37909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Using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software</a:t>
            </a:r>
            <a:r>
              <a:rPr sz="1400" spc="-5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to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</a:t>
            </a:r>
            <a:r>
              <a:rPr sz="1400" spc="-5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55163" y="1805157"/>
            <a:ext cx="393923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Interpreting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estimated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55162" y="2186157"/>
            <a:ext cx="409163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Making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predictions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of</a:t>
            </a:r>
            <a:r>
              <a:rPr sz="1400" spc="-1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interest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14866-A6DB-B642-AFED-C7365F65099A}"/>
              </a:ext>
            </a:extLst>
          </p:cNvPr>
          <p:cNvSpPr txBox="1"/>
          <p:nvPr/>
        </p:nvSpPr>
        <p:spPr>
          <a:xfrm>
            <a:off x="203200" y="307975"/>
            <a:ext cx="2395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Overview of Regression</a:t>
            </a:r>
          </a:p>
        </p:txBody>
      </p:sp>
      <p:cxnSp>
        <p:nvCxnSpPr>
          <p:cNvPr id="11" name="4 Conector recto">
            <a:extLst>
              <a:ext uri="{FF2B5EF4-FFF2-40B4-BE49-F238E27FC236}">
                <a16:creationId xmlns:a16="http://schemas.microsoft.com/office/drawing/2014/main" id="{7A09A4E1-FC29-7448-8359-90AFC5590EF1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5626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7173" y="1240388"/>
            <a:ext cx="5274945" cy="164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Example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(continued…)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  <a:p>
            <a:pPr marL="12700" marR="5080">
              <a:lnSpc>
                <a:spcPct val="125000"/>
              </a:lnSpc>
              <a:spcBef>
                <a:spcPts val="600"/>
              </a:spcBef>
            </a:pPr>
            <a:r>
              <a:rPr sz="1400" dirty="0">
                <a:latin typeface="Avenir Next" panose="020B0503020202020204" pitchFamily="34" charset="0"/>
                <a:cs typeface="Arial MT"/>
              </a:rPr>
              <a:t>Based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on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her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experience,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manager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figures</a:t>
            </a:r>
            <a:r>
              <a:rPr sz="1400" spc="-4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out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that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monthly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unit sales depend on three important variables, the price at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which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 the toy is sold, the monthly amount that the company spends on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advertising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 toy and the monthly amount spent on promotions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for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toy.</a:t>
            </a:r>
            <a:endParaRPr sz="1400" dirty="0">
              <a:latin typeface="Avenir Next" panose="020B0503020202020204" pitchFamily="34" charset="0"/>
              <a:cs typeface="Arial MT"/>
            </a:endParaRPr>
          </a:p>
        </p:txBody>
      </p:sp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0761A5AC-77A0-BD4F-A0C9-A0EC85868599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15E356-D085-844E-B377-3536B0804679}"/>
              </a:ext>
            </a:extLst>
          </p:cNvPr>
          <p:cNvSpPr txBox="1"/>
          <p:nvPr/>
        </p:nvSpPr>
        <p:spPr>
          <a:xfrm>
            <a:off x="203200" y="307975"/>
            <a:ext cx="4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Modeling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- Developing a regression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7173" y="1249045"/>
            <a:ext cx="5274945" cy="164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Example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(continued…)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  <a:p>
            <a:pPr marL="12700" marR="5080">
              <a:lnSpc>
                <a:spcPct val="125000"/>
              </a:lnSpc>
              <a:spcBef>
                <a:spcPts val="600"/>
              </a:spcBef>
            </a:pPr>
            <a:r>
              <a:rPr sz="1400" dirty="0">
                <a:latin typeface="Avenir Next" panose="020B0503020202020204" pitchFamily="34" charset="0"/>
                <a:cs typeface="Arial MT"/>
              </a:rPr>
              <a:t>Based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on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her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experience,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manager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figures</a:t>
            </a:r>
            <a:r>
              <a:rPr sz="1400" spc="-4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out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that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monthly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unit sales depend on three important variables, the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price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at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which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 the toy is sold, the monthly amount that the company spends on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advertising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 toy and the monthly amount spent on promotions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for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toy.</a:t>
            </a:r>
            <a:endParaRPr sz="1400" dirty="0">
              <a:latin typeface="Avenir Next" panose="020B0503020202020204" pitchFamily="34" charset="0"/>
              <a:cs typeface="Arial MT"/>
            </a:endParaRPr>
          </a:p>
        </p:txBody>
      </p:sp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A5DD26DE-08C1-7649-81D9-2056043E6936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2F1BDE-EDB6-4C4F-87B4-B110E8094882}"/>
              </a:ext>
            </a:extLst>
          </p:cNvPr>
          <p:cNvSpPr txBox="1"/>
          <p:nvPr/>
        </p:nvSpPr>
        <p:spPr>
          <a:xfrm>
            <a:off x="203200" y="307975"/>
            <a:ext cx="4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Modeling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- Developing a regression model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7173" y="1240388"/>
            <a:ext cx="5274945" cy="164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Example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(continued…)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  <a:p>
            <a:pPr marL="12700" marR="5080">
              <a:lnSpc>
                <a:spcPct val="125000"/>
              </a:lnSpc>
              <a:spcBef>
                <a:spcPts val="600"/>
              </a:spcBef>
            </a:pPr>
            <a:r>
              <a:rPr sz="1400" dirty="0">
                <a:latin typeface="Avenir Next" panose="020B0503020202020204" pitchFamily="34" charset="0"/>
                <a:cs typeface="Arial MT"/>
              </a:rPr>
              <a:t>Based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on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her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experience,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manager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figures</a:t>
            </a:r>
            <a:r>
              <a:rPr sz="1400" spc="-4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out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that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monthly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unit sales depend on three important variables, the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price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at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which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 the toy is sold, the monthly amount that the company spends on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advertising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 toy and the monthly amount spent on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promotions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 for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toy.</a:t>
            </a:r>
            <a:endParaRPr sz="1400" dirty="0">
              <a:latin typeface="Avenir Next" panose="020B0503020202020204" pitchFamily="34" charset="0"/>
              <a:cs typeface="Arial MT"/>
            </a:endParaRPr>
          </a:p>
        </p:txBody>
      </p:sp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BB8AA53F-214F-B44A-8DD9-99F28DDF1758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3791A3-3806-5746-A8F8-0CF6A044A5E2}"/>
              </a:ext>
            </a:extLst>
          </p:cNvPr>
          <p:cNvSpPr txBox="1"/>
          <p:nvPr/>
        </p:nvSpPr>
        <p:spPr>
          <a:xfrm>
            <a:off x="203200" y="307975"/>
            <a:ext cx="4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Modeling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- Developing a regression model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7173" y="1240388"/>
            <a:ext cx="5274945" cy="164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Example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(continued…)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  <a:p>
            <a:pPr marL="12700" marR="5080">
              <a:lnSpc>
                <a:spcPct val="125000"/>
              </a:lnSpc>
              <a:spcBef>
                <a:spcPts val="600"/>
              </a:spcBef>
            </a:pPr>
            <a:r>
              <a:rPr sz="1400" dirty="0">
                <a:latin typeface="Avenir Next" panose="020B0503020202020204" pitchFamily="34" charset="0"/>
                <a:cs typeface="Arial MT"/>
              </a:rPr>
              <a:t>Based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on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her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experience,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manager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figures</a:t>
            </a:r>
            <a:r>
              <a:rPr sz="1400" spc="-4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out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that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monthly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unit sales depend on three important variables, the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price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at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which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 the toy is sold, the monthly amount that the company spends on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advertising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 toy and the monthly amount spent on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promotions </a:t>
            </a:r>
            <a:r>
              <a:rPr sz="1400" spc="-37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for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toy.</a:t>
            </a:r>
            <a:endParaRPr sz="1400" dirty="0">
              <a:latin typeface="Avenir Next" panose="020B0503020202020204" pitchFamily="34" charset="0"/>
              <a:cs typeface="Arial MT"/>
            </a:endParaRPr>
          </a:p>
        </p:txBody>
      </p:sp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987695BE-0174-8B42-9F01-7277965CA561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662332-7148-CB44-841C-B276AE61BEC5}"/>
              </a:ext>
            </a:extLst>
          </p:cNvPr>
          <p:cNvSpPr txBox="1"/>
          <p:nvPr/>
        </p:nvSpPr>
        <p:spPr>
          <a:xfrm>
            <a:off x="203200" y="307975"/>
            <a:ext cx="4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Modeling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- Developing a regression model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802" y="1335670"/>
            <a:ext cx="4718089" cy="158220"/>
          </a:xfrm>
          <a:prstGeom prst="rect">
            <a:avLst/>
          </a:prstGeom>
        </p:spPr>
      </p:pic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90AE1FBC-66C9-634E-94D6-915899477981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925267-C715-874F-A51D-444E63D8E1FE}"/>
              </a:ext>
            </a:extLst>
          </p:cNvPr>
          <p:cNvSpPr txBox="1"/>
          <p:nvPr/>
        </p:nvSpPr>
        <p:spPr>
          <a:xfrm>
            <a:off x="203200" y="307975"/>
            <a:ext cx="4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Modeling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- Developing a regression model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473696" y="1207876"/>
            <a:ext cx="5596255" cy="467359"/>
            <a:chOff x="473696" y="1207876"/>
            <a:chExt cx="5596255" cy="46735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428" y="1492229"/>
              <a:ext cx="76200" cy="1828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696" y="1207876"/>
              <a:ext cx="5595874" cy="365125"/>
            </a:xfrm>
            <a:prstGeom prst="rect">
              <a:avLst/>
            </a:prstGeom>
          </p:spPr>
        </p:pic>
      </p:grpSp>
      <p:cxnSp>
        <p:nvCxnSpPr>
          <p:cNvPr id="8" name="4 Conector recto">
            <a:extLst>
              <a:ext uri="{FF2B5EF4-FFF2-40B4-BE49-F238E27FC236}">
                <a16:creationId xmlns:a16="http://schemas.microsoft.com/office/drawing/2014/main" id="{3F851043-6221-9541-8481-A1AD6B88EF73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3AA467-987E-B94E-BB17-DF8D92DF13A0}"/>
              </a:ext>
            </a:extLst>
          </p:cNvPr>
          <p:cNvSpPr txBox="1"/>
          <p:nvPr/>
        </p:nvSpPr>
        <p:spPr>
          <a:xfrm>
            <a:off x="203200" y="307975"/>
            <a:ext cx="4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Modeling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- Developing a regression model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473696" y="1207876"/>
            <a:ext cx="5596255" cy="467359"/>
            <a:chOff x="473696" y="1207876"/>
            <a:chExt cx="5596255" cy="46735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428" y="1492229"/>
              <a:ext cx="76200" cy="1828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696" y="1207876"/>
              <a:ext cx="5595874" cy="3651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2173" y="1789028"/>
            <a:ext cx="1443990" cy="1847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5" dirty="0">
                <a:latin typeface="Avenir Next" panose="020B0503020202020204" pitchFamily="34" charset="0"/>
                <a:cs typeface="Arial MT"/>
              </a:rPr>
              <a:t>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of interest 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“Y” 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“De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p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e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n</a:t>
            </a:r>
            <a:r>
              <a:rPr sz="1200" spc="-10" dirty="0">
                <a:latin typeface="Avenir Next" panose="020B0503020202020204" pitchFamily="34" charset="0"/>
                <a:cs typeface="Arial MT"/>
              </a:rPr>
              <a:t>de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n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t”</a:t>
            </a:r>
            <a:r>
              <a:rPr sz="12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v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aria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b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le  “Response” 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“Regressed” variable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latin typeface="Avenir Next" panose="020B0503020202020204" pitchFamily="34" charset="0"/>
                <a:cs typeface="Arial"/>
              </a:rPr>
              <a:t>“L.H.S.”</a:t>
            </a:r>
            <a:r>
              <a:rPr sz="1200" spc="-15" dirty="0"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variable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cxnSp>
        <p:nvCxnSpPr>
          <p:cNvPr id="9" name="4 Conector recto">
            <a:extLst>
              <a:ext uri="{FF2B5EF4-FFF2-40B4-BE49-F238E27FC236}">
                <a16:creationId xmlns:a16="http://schemas.microsoft.com/office/drawing/2014/main" id="{142AAAF7-EC7C-BF49-924C-B2CE6A7D1247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E032CA-2F1B-9443-9F33-692285FB56DF}"/>
              </a:ext>
            </a:extLst>
          </p:cNvPr>
          <p:cNvSpPr txBox="1"/>
          <p:nvPr/>
        </p:nvSpPr>
        <p:spPr>
          <a:xfrm>
            <a:off x="203200" y="307975"/>
            <a:ext cx="4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Modeling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- Developing a regression model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473696" y="1207876"/>
            <a:ext cx="5596255" cy="471170"/>
            <a:chOff x="473696" y="1207876"/>
            <a:chExt cx="5596255" cy="4711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2585" y="1496039"/>
              <a:ext cx="76200" cy="1828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2333" y="1496039"/>
              <a:ext cx="76200" cy="1828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2338" y="1496039"/>
              <a:ext cx="76200" cy="1828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696" y="1207876"/>
              <a:ext cx="5595874" cy="36512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2173" y="1789028"/>
            <a:ext cx="1443990" cy="183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5" dirty="0">
                <a:latin typeface="Avenir Next" panose="020B0503020202020204" pitchFamily="34" charset="0"/>
                <a:cs typeface="Arial MT"/>
              </a:rPr>
              <a:t>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of interest 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“Y” 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“De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p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e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n</a:t>
            </a:r>
            <a:r>
              <a:rPr sz="1200" spc="-10" dirty="0">
                <a:latin typeface="Avenir Next" panose="020B0503020202020204" pitchFamily="34" charset="0"/>
                <a:cs typeface="Arial MT"/>
              </a:rPr>
              <a:t>de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n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t”</a:t>
            </a:r>
            <a:r>
              <a:rPr sz="12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v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aria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b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le  “Response” 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“Regressed” variable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“L.H.S.”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</a:t>
            </a:r>
            <a:endParaRPr sz="1200" dirty="0">
              <a:latin typeface="Avenir Next" panose="020B0503020202020204" pitchFamily="34" charset="0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6227" y="1788774"/>
            <a:ext cx="1621790" cy="1617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Avenir Next" panose="020B0503020202020204" pitchFamily="34" charset="0"/>
                <a:cs typeface="Arial MT"/>
              </a:rPr>
              <a:t>“Explanatory” variables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“X” 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“Independent”</a:t>
            </a:r>
            <a:r>
              <a:rPr sz="1200" spc="-8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variables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“Covariate” 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“Regressor” 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“R.H.S.” variables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cxnSp>
        <p:nvCxnSpPr>
          <p:cNvPr id="12" name="4 Conector recto">
            <a:extLst>
              <a:ext uri="{FF2B5EF4-FFF2-40B4-BE49-F238E27FC236}">
                <a16:creationId xmlns:a16="http://schemas.microsoft.com/office/drawing/2014/main" id="{56228A6F-C159-2742-8271-FF703CC921C7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521954-43F1-4D40-8E18-61E3F20D39A1}"/>
              </a:ext>
            </a:extLst>
          </p:cNvPr>
          <p:cNvSpPr txBox="1"/>
          <p:nvPr/>
        </p:nvSpPr>
        <p:spPr>
          <a:xfrm>
            <a:off x="203200" y="307975"/>
            <a:ext cx="4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Modeling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- Developing a regression model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22173" y="1789028"/>
            <a:ext cx="1443990" cy="183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5" dirty="0">
                <a:latin typeface="Avenir Next" panose="020B0503020202020204" pitchFamily="34" charset="0"/>
                <a:cs typeface="Arial MT"/>
              </a:rPr>
              <a:t>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of interest 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“Y” 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“De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p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e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n</a:t>
            </a:r>
            <a:r>
              <a:rPr sz="1200" spc="-10" dirty="0">
                <a:latin typeface="Avenir Next" panose="020B0503020202020204" pitchFamily="34" charset="0"/>
                <a:cs typeface="Arial MT"/>
              </a:rPr>
              <a:t>de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n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t”</a:t>
            </a:r>
            <a:r>
              <a:rPr sz="12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v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aria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b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le  “Response” 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“Regressed” variable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“L.H.S.”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</a:t>
            </a:r>
            <a:endParaRPr sz="1200" dirty="0">
              <a:latin typeface="Avenir Next" panose="020B0503020202020204" pitchFamily="34" charset="0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3696" y="1111229"/>
            <a:ext cx="5596255" cy="462280"/>
            <a:chOff x="473696" y="1111229"/>
            <a:chExt cx="5596255" cy="4622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1420" y="1111229"/>
              <a:ext cx="76200" cy="1828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5333" y="1111991"/>
              <a:ext cx="76200" cy="1828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8385" y="1111229"/>
              <a:ext cx="76200" cy="1828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7354" y="1111229"/>
              <a:ext cx="76200" cy="1828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696" y="1207876"/>
              <a:ext cx="5595874" cy="36512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472608" y="1789028"/>
            <a:ext cx="897890" cy="462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Avenir Next" panose="020B0503020202020204" pitchFamily="34" charset="0"/>
                <a:cs typeface="Arial"/>
              </a:rPr>
              <a:t>Coef</a:t>
            </a:r>
            <a:r>
              <a:rPr sz="1200" spc="-15" dirty="0">
                <a:latin typeface="Avenir Next" panose="020B0503020202020204" pitchFamily="34" charset="0"/>
                <a:cs typeface="Arial"/>
              </a:rPr>
              <a:t>f</a:t>
            </a:r>
            <a:r>
              <a:rPr sz="1200" dirty="0">
                <a:latin typeface="Avenir Next" panose="020B0503020202020204" pitchFamily="34" charset="0"/>
                <a:cs typeface="Arial"/>
              </a:rPr>
              <a:t>icien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ts  Parameters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6227" y="1788774"/>
            <a:ext cx="1621790" cy="16060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Avenir Next" panose="020B0503020202020204" pitchFamily="34" charset="0"/>
                <a:cs typeface="Arial MT"/>
              </a:rPr>
              <a:t>“Explanatory” variables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“X” 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“Independent”</a:t>
            </a:r>
            <a:r>
              <a:rPr sz="1200" spc="-8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variables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“Covariate” 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“Regressor” 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“R.H.S.”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variables</a:t>
            </a:r>
            <a:endParaRPr sz="1200" dirty="0">
              <a:latin typeface="Avenir Next" panose="020B0503020202020204" pitchFamily="34" charset="0"/>
              <a:cs typeface="Arial MT"/>
            </a:endParaRPr>
          </a:p>
        </p:txBody>
      </p:sp>
      <p:cxnSp>
        <p:nvCxnSpPr>
          <p:cNvPr id="14" name="4 Conector recto">
            <a:extLst>
              <a:ext uri="{FF2B5EF4-FFF2-40B4-BE49-F238E27FC236}">
                <a16:creationId xmlns:a16="http://schemas.microsoft.com/office/drawing/2014/main" id="{51ED6D9D-6807-B94D-8D4C-C684ED789A0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6A0F2C-5E63-B746-A6B5-21FF4E65C2F5}"/>
              </a:ext>
            </a:extLst>
          </p:cNvPr>
          <p:cNvSpPr txBox="1"/>
          <p:nvPr/>
        </p:nvSpPr>
        <p:spPr>
          <a:xfrm>
            <a:off x="203200" y="307975"/>
            <a:ext cx="4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Modeling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- Developing a regression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3372" y="550676"/>
            <a:ext cx="4113227" cy="7848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180"/>
              </a:spcBef>
              <a:buSzPct val="43750"/>
              <a:buFont typeface="Wingdings"/>
              <a:buChar char=""/>
              <a:tabLst>
                <a:tab pos="245745" algn="l"/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Arial MT"/>
              </a:rPr>
              <a:t>Conceptual</a:t>
            </a:r>
            <a:r>
              <a:rPr sz="16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600" spc="-5" dirty="0">
                <a:latin typeface="Avenir Next" panose="020B0503020202020204" pitchFamily="34" charset="0"/>
                <a:cs typeface="Arial MT"/>
              </a:rPr>
              <a:t>understanding</a:t>
            </a:r>
            <a:endParaRPr sz="1600" dirty="0">
              <a:latin typeface="Avenir Next" panose="020B0503020202020204" pitchFamily="34" charset="0"/>
              <a:cs typeface="Arial MT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43750"/>
              <a:buFont typeface="Wingdings"/>
              <a:buChar char=""/>
              <a:tabLst>
                <a:tab pos="245745" algn="l"/>
                <a:tab pos="246379" algn="l"/>
              </a:tabLst>
            </a:pPr>
            <a:r>
              <a:rPr sz="1600" spc="-20" dirty="0">
                <a:latin typeface="Avenir Next" panose="020B0503020202020204" pitchFamily="34" charset="0"/>
                <a:cs typeface="Arial MT"/>
              </a:rPr>
              <a:t>Various</a:t>
            </a:r>
            <a:r>
              <a:rPr sz="1600" spc="-5" dirty="0">
                <a:latin typeface="Avenir Next" panose="020B0503020202020204" pitchFamily="34" charset="0"/>
                <a:cs typeface="Arial MT"/>
              </a:rPr>
              <a:t> business</a:t>
            </a:r>
            <a:r>
              <a:rPr sz="16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600" spc="-5" dirty="0">
                <a:latin typeface="Avenir Next" panose="020B0503020202020204" pitchFamily="34" charset="0"/>
                <a:cs typeface="Arial MT"/>
              </a:rPr>
              <a:t>applications</a:t>
            </a:r>
            <a:endParaRPr sz="1600" dirty="0">
              <a:latin typeface="Avenir Next" panose="020B0503020202020204" pitchFamily="34" charset="0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22173" y="1789028"/>
            <a:ext cx="1443990" cy="183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5" dirty="0">
                <a:latin typeface="Avenir Next" panose="020B0503020202020204" pitchFamily="34" charset="0"/>
                <a:cs typeface="Arial MT"/>
              </a:rPr>
              <a:t>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of interest 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“Y” 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“De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p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e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n</a:t>
            </a:r>
            <a:r>
              <a:rPr sz="1200" spc="-10" dirty="0">
                <a:latin typeface="Avenir Next" panose="020B0503020202020204" pitchFamily="34" charset="0"/>
                <a:cs typeface="Arial MT"/>
              </a:rPr>
              <a:t>de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n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t”</a:t>
            </a:r>
            <a:r>
              <a:rPr sz="12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v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aria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b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le  “Response” 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“Regressed” variable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“L.H.S.”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</a:t>
            </a:r>
            <a:endParaRPr sz="1200" dirty="0">
              <a:latin typeface="Avenir Next" panose="020B0503020202020204" pitchFamily="34" charset="0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802" y="1335670"/>
            <a:ext cx="4718089" cy="1582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72608" y="1789028"/>
            <a:ext cx="1140792" cy="462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Avenir Next" panose="020B0503020202020204" pitchFamily="34" charset="0"/>
                <a:cs typeface="Arial MT"/>
              </a:rPr>
              <a:t>Co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e</a:t>
            </a:r>
            <a:r>
              <a:rPr sz="1200" spc="-10" dirty="0">
                <a:latin typeface="Avenir Next" panose="020B0503020202020204" pitchFamily="34" charset="0"/>
                <a:cs typeface="Arial MT"/>
              </a:rPr>
              <a:t>f</a:t>
            </a:r>
            <a:r>
              <a:rPr sz="1200" spc="10" dirty="0">
                <a:latin typeface="Avenir Next" panose="020B0503020202020204" pitchFamily="34" charset="0"/>
                <a:cs typeface="Arial MT"/>
              </a:rPr>
              <a:t>f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ic</a:t>
            </a:r>
            <a:r>
              <a:rPr sz="1200" spc="-25" dirty="0">
                <a:latin typeface="Avenir Next" panose="020B0503020202020204" pitchFamily="34" charset="0"/>
                <a:cs typeface="Arial MT"/>
              </a:rPr>
              <a:t>i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e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n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ts  P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ara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m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e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t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e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6227" y="1788774"/>
            <a:ext cx="1621790" cy="16060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Avenir Next" panose="020B0503020202020204" pitchFamily="34" charset="0"/>
                <a:cs typeface="Arial MT"/>
              </a:rPr>
              <a:t>“Explanatory” variables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“X” 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“Independent”</a:t>
            </a:r>
            <a:r>
              <a:rPr sz="1200" spc="-8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variables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“Covariate” 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“Regressor” 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“R.H.S.”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variables</a:t>
            </a:r>
            <a:endParaRPr sz="1200" dirty="0">
              <a:latin typeface="Avenir Next" panose="020B0503020202020204" pitchFamily="34" charset="0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4155" y="3407237"/>
            <a:ext cx="24949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***</a:t>
            </a:r>
            <a:r>
              <a:rPr sz="1400" spc="-2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4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linear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relationship</a:t>
            </a:r>
            <a:r>
              <a:rPr sz="14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***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10" name="4 Conector recto">
            <a:extLst>
              <a:ext uri="{FF2B5EF4-FFF2-40B4-BE49-F238E27FC236}">
                <a16:creationId xmlns:a16="http://schemas.microsoft.com/office/drawing/2014/main" id="{6429D933-2541-1646-ACEB-79E9068E2103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774866-441B-B343-8A86-44FA69DB25D7}"/>
              </a:ext>
            </a:extLst>
          </p:cNvPr>
          <p:cNvSpPr txBox="1"/>
          <p:nvPr/>
        </p:nvSpPr>
        <p:spPr>
          <a:xfrm>
            <a:off x="203200" y="307975"/>
            <a:ext cx="4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Modeling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- Developing a regression model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3372" y="650346"/>
            <a:ext cx="5256227" cy="1588897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Simple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Regression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400" dirty="0">
                <a:latin typeface="Avenir Next" panose="020B0503020202020204" pitchFamily="34" charset="0"/>
                <a:cs typeface="Arial"/>
              </a:rPr>
              <a:t>A</a:t>
            </a:r>
            <a:r>
              <a:rPr sz="1400" spc="-6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with</a:t>
            </a:r>
            <a:r>
              <a:rPr sz="1400" spc="-1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only</a:t>
            </a:r>
            <a:r>
              <a:rPr sz="1400" spc="-1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one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explanatory</a:t>
            </a:r>
            <a:r>
              <a:rPr sz="1400" spc="-4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or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X</a:t>
            </a:r>
            <a:r>
              <a:rPr sz="1400" spc="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variable</a:t>
            </a:r>
          </a:p>
          <a:p>
            <a:pPr>
              <a:lnSpc>
                <a:spcPct val="100000"/>
              </a:lnSpc>
            </a:pPr>
            <a:endParaRPr sz="1500" dirty="0"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Multiple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Regression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400" dirty="0">
                <a:latin typeface="Avenir Next" panose="020B0503020202020204" pitchFamily="34" charset="0"/>
                <a:cs typeface="Arial"/>
              </a:rPr>
              <a:t>A</a:t>
            </a:r>
            <a:r>
              <a:rPr sz="1400" spc="-6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with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two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or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 more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explanatory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or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X</a:t>
            </a:r>
            <a:r>
              <a:rPr sz="1400" spc="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9922" y="533686"/>
            <a:ext cx="5271135" cy="53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Comic Sans MS"/>
              </a:rPr>
              <a:t>The</a:t>
            </a:r>
            <a:r>
              <a:rPr sz="1400" spc="-2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sales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manager</a:t>
            </a:r>
            <a:r>
              <a:rPr sz="1400" spc="-3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at</a:t>
            </a:r>
            <a:r>
              <a:rPr sz="1400" spc="-1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the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toys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retail</a:t>
            </a:r>
            <a:r>
              <a:rPr sz="1400" spc="-2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company</a:t>
            </a:r>
            <a:r>
              <a:rPr sz="1400" spc="-2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wanted to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make</a:t>
            </a:r>
            <a:r>
              <a:rPr sz="1400" spc="-4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a </a:t>
            </a:r>
            <a:r>
              <a:rPr sz="1400" spc="-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projection</a:t>
            </a:r>
            <a:r>
              <a:rPr sz="1400" spc="-3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of</a:t>
            </a:r>
            <a:r>
              <a:rPr sz="1400" spc="-2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monthly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unit</a:t>
            </a:r>
            <a:r>
              <a:rPr sz="1400" spc="-2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sales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of</a:t>
            </a:r>
            <a:r>
              <a:rPr sz="1400" spc="-2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a</a:t>
            </a:r>
            <a:r>
              <a:rPr sz="1400" spc="-2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particular</a:t>
            </a:r>
            <a:r>
              <a:rPr sz="1400" spc="-3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toy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744" y="1310686"/>
            <a:ext cx="5595899" cy="3650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9922" y="533686"/>
            <a:ext cx="5271135" cy="53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Comic Sans MS"/>
              </a:rPr>
              <a:t>The</a:t>
            </a:r>
            <a:r>
              <a:rPr sz="1400" spc="-2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sales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manager</a:t>
            </a:r>
            <a:r>
              <a:rPr sz="1400" spc="-3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at</a:t>
            </a:r>
            <a:r>
              <a:rPr sz="1400" spc="-1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the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toys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retail</a:t>
            </a:r>
            <a:r>
              <a:rPr sz="1400" spc="-2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company</a:t>
            </a:r>
            <a:r>
              <a:rPr sz="1400" spc="-2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wanted to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make</a:t>
            </a:r>
            <a:r>
              <a:rPr sz="1400" spc="-4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a </a:t>
            </a:r>
            <a:r>
              <a:rPr sz="1400" spc="-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projection</a:t>
            </a:r>
            <a:r>
              <a:rPr sz="1400" spc="-3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of</a:t>
            </a:r>
            <a:r>
              <a:rPr sz="1400" spc="-2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monthly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unit</a:t>
            </a:r>
            <a:r>
              <a:rPr sz="1400" spc="-2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sales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of</a:t>
            </a:r>
            <a:r>
              <a:rPr sz="1400" spc="-2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a</a:t>
            </a:r>
            <a:r>
              <a:rPr sz="1400" spc="-2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particular</a:t>
            </a:r>
            <a:r>
              <a:rPr sz="1400" spc="-3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toy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102" y="1887990"/>
            <a:ext cx="1443990" cy="924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Avenir Next" panose="020B0503020202020204" pitchFamily="34" charset="0"/>
                <a:cs typeface="Arial MT"/>
              </a:rPr>
              <a:t>“Y”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</a:t>
            </a:r>
            <a:r>
              <a:rPr sz="1200" spc="-10" dirty="0">
                <a:latin typeface="Avenir Next" panose="020B0503020202020204" pitchFamily="34" charset="0"/>
                <a:cs typeface="Arial MT"/>
              </a:rPr>
              <a:t>D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epen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de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nt”</a:t>
            </a:r>
            <a:r>
              <a:rPr sz="12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v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a</a:t>
            </a:r>
            <a:r>
              <a:rPr sz="1200" spc="-10" dirty="0">
                <a:latin typeface="Avenir Next" panose="020B0503020202020204" pitchFamily="34" charset="0"/>
                <a:cs typeface="Arial MT"/>
              </a:rPr>
              <a:t>ri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ab</a:t>
            </a:r>
            <a:r>
              <a:rPr sz="1200" spc="-10" dirty="0">
                <a:latin typeface="Avenir Next" panose="020B0503020202020204" pitchFamily="34" charset="0"/>
                <a:cs typeface="Arial MT"/>
              </a:rPr>
              <a:t>l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e  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Variable</a:t>
            </a:r>
            <a:r>
              <a:rPr sz="1200" spc="-5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 interest</a:t>
            </a:r>
            <a:endParaRPr sz="1200" dirty="0">
              <a:latin typeface="Avenir Next" panose="020B0503020202020204" pitchFamily="34" charset="0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6744" y="1310686"/>
            <a:ext cx="5596255" cy="491490"/>
            <a:chOff x="476744" y="1310686"/>
            <a:chExt cx="5596255" cy="4914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744" y="1310686"/>
              <a:ext cx="5595899" cy="3650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53529" y="1682252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434" y="16187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9922" y="533686"/>
            <a:ext cx="5271135" cy="53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Comic Sans MS"/>
              </a:rPr>
              <a:t>The</a:t>
            </a:r>
            <a:r>
              <a:rPr sz="1400" spc="-2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sales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manager</a:t>
            </a:r>
            <a:r>
              <a:rPr sz="1400" spc="-3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at</a:t>
            </a:r>
            <a:r>
              <a:rPr sz="1400" spc="-1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the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toys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retail</a:t>
            </a:r>
            <a:r>
              <a:rPr sz="1400" spc="-2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company</a:t>
            </a:r>
            <a:r>
              <a:rPr sz="1400" spc="-2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wanted to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make</a:t>
            </a:r>
            <a:r>
              <a:rPr sz="1400" spc="-4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a </a:t>
            </a:r>
            <a:r>
              <a:rPr sz="1400" spc="-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projection</a:t>
            </a:r>
            <a:r>
              <a:rPr sz="1400" spc="-3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of</a:t>
            </a:r>
            <a:r>
              <a:rPr sz="1400" spc="-2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monthly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unit</a:t>
            </a:r>
            <a:r>
              <a:rPr sz="1400" spc="-2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sales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of</a:t>
            </a:r>
            <a:r>
              <a:rPr sz="1400" spc="-2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a</a:t>
            </a:r>
            <a:r>
              <a:rPr sz="1400" spc="-2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particular</a:t>
            </a:r>
            <a:r>
              <a:rPr sz="1400" spc="-3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toy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102" y="1887990"/>
            <a:ext cx="1443990" cy="924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“Y”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variable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“</a:t>
            </a:r>
            <a:r>
              <a:rPr sz="1200" spc="-1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D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epen</a:t>
            </a:r>
            <a:r>
              <a:rPr sz="1200" spc="-1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de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nt”</a:t>
            </a:r>
            <a:r>
              <a:rPr sz="1200" spc="-4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1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v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a</a:t>
            </a:r>
            <a:r>
              <a:rPr sz="1200" spc="-1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ri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ab</a:t>
            </a:r>
            <a:r>
              <a:rPr sz="1200" spc="-1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l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e  </a:t>
            </a:r>
            <a:r>
              <a:rPr sz="1200" spc="-1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Variable</a:t>
            </a:r>
            <a:r>
              <a:rPr sz="1200" spc="-5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interest</a:t>
            </a:r>
            <a:endParaRPr sz="1200" dirty="0">
              <a:latin typeface="Avenir Next" panose="020B0503020202020204" pitchFamily="34" charset="0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744" y="1310686"/>
            <a:ext cx="5595899" cy="36509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6E62B8-C649-6A44-8F8C-7AC802F8DAD7}"/>
              </a:ext>
            </a:extLst>
          </p:cNvPr>
          <p:cNvGrpSpPr/>
          <p:nvPr/>
        </p:nvGrpSpPr>
        <p:grpSpPr>
          <a:xfrm>
            <a:off x="2517711" y="1618749"/>
            <a:ext cx="76200" cy="182883"/>
            <a:chOff x="2517711" y="1618749"/>
            <a:chExt cx="76200" cy="182883"/>
          </a:xfrm>
        </p:grpSpPr>
        <p:sp>
          <p:nvSpPr>
            <p:cNvPr id="7" name="object 7"/>
            <p:cNvSpPr/>
            <p:nvPr/>
          </p:nvSpPr>
          <p:spPr>
            <a:xfrm>
              <a:off x="2555808" y="1682252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17711" y="16187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85973" y="1887578"/>
            <a:ext cx="1623695" cy="924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Avenir Next" panose="020B0503020202020204" pitchFamily="34" charset="0"/>
                <a:cs typeface="Arial MT"/>
              </a:rPr>
              <a:t>“X”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“Independent”</a:t>
            </a:r>
            <a:r>
              <a:rPr sz="1200" spc="-8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variables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“Explanatory”</a:t>
            </a:r>
            <a:r>
              <a:rPr sz="1200" spc="-4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variables</a:t>
            </a:r>
            <a:endParaRPr sz="1200" dirty="0">
              <a:latin typeface="Avenir Next" panose="020B0503020202020204" pitchFamily="34" charset="0"/>
              <a:cs typeface="Arial M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990EDC-F401-E14E-8549-A824AC9C8EF0}"/>
              </a:ext>
            </a:extLst>
          </p:cNvPr>
          <p:cNvGrpSpPr/>
          <p:nvPr/>
        </p:nvGrpSpPr>
        <p:grpSpPr>
          <a:xfrm>
            <a:off x="3570256" y="1618749"/>
            <a:ext cx="76200" cy="182883"/>
            <a:chOff x="2517711" y="1618749"/>
            <a:chExt cx="76200" cy="182883"/>
          </a:xfrm>
        </p:grpSpPr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B8F71C07-B8D3-F249-A4BC-AD0D13825BD9}"/>
                </a:ext>
              </a:extLst>
            </p:cNvPr>
            <p:cNvSpPr/>
            <p:nvPr/>
          </p:nvSpPr>
          <p:spPr>
            <a:xfrm>
              <a:off x="2555808" y="1682252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8DE440F2-A6FC-4A40-891D-0787BFDE480C}"/>
                </a:ext>
              </a:extLst>
            </p:cNvPr>
            <p:cNvSpPr/>
            <p:nvPr/>
          </p:nvSpPr>
          <p:spPr>
            <a:xfrm>
              <a:off x="2517711" y="16187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8FEF64-D063-E94C-B3B1-F7BE096BCBEF}"/>
              </a:ext>
            </a:extLst>
          </p:cNvPr>
          <p:cNvGrpSpPr/>
          <p:nvPr/>
        </p:nvGrpSpPr>
        <p:grpSpPr>
          <a:xfrm>
            <a:off x="4851400" y="1620282"/>
            <a:ext cx="76200" cy="182883"/>
            <a:chOff x="2517711" y="1618749"/>
            <a:chExt cx="76200" cy="182883"/>
          </a:xfrm>
        </p:grpSpPr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FED9A25E-1E82-9948-A729-1941A2EB232D}"/>
                </a:ext>
              </a:extLst>
            </p:cNvPr>
            <p:cNvSpPr/>
            <p:nvPr/>
          </p:nvSpPr>
          <p:spPr>
            <a:xfrm>
              <a:off x="2555808" y="1682252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1E827561-6FA5-E54E-8AE2-08E44E551816}"/>
                </a:ext>
              </a:extLst>
            </p:cNvPr>
            <p:cNvSpPr/>
            <p:nvPr/>
          </p:nvSpPr>
          <p:spPr>
            <a:xfrm>
              <a:off x="2517711" y="16187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9573" y="880196"/>
            <a:ext cx="1262380" cy="1549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1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Modeling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latin typeface="Avenir Next" panose="020B0503020202020204" pitchFamily="34" charset="0"/>
                <a:cs typeface="Comic Sans MS"/>
              </a:rPr>
              <a:t>Estimation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Inference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latin typeface="Avenir Next" panose="020B0503020202020204" pitchFamily="34" charset="0"/>
                <a:cs typeface="Comic Sans MS"/>
              </a:rPr>
              <a:t>Prediction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4905" y="1042350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Arial"/>
              </a:rPr>
              <a:t>Developing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a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7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4821" y="1423350"/>
            <a:ext cx="29432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Using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software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to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4862" y="1804350"/>
            <a:ext cx="344360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Interpreting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estimated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4926" y="2185350"/>
            <a:ext cx="37922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Making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predictions</a:t>
            </a:r>
            <a:r>
              <a:rPr sz="1400" spc="-4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of</a:t>
            </a:r>
            <a:r>
              <a:rPr sz="1400" spc="-1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interest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20" y="961153"/>
            <a:ext cx="350541" cy="3388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744" y="2744952"/>
            <a:ext cx="5595899" cy="365104"/>
          </a:xfrm>
          <a:prstGeom prst="rect">
            <a:avLst/>
          </a:prstGeom>
        </p:spPr>
      </p:pic>
      <p:cxnSp>
        <p:nvCxnSpPr>
          <p:cNvPr id="11" name="4 Conector recto">
            <a:extLst>
              <a:ext uri="{FF2B5EF4-FFF2-40B4-BE49-F238E27FC236}">
                <a16:creationId xmlns:a16="http://schemas.microsoft.com/office/drawing/2014/main" id="{943F1644-E09C-6E42-BB38-9C75BB3F8B0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94C4A7-CCBF-0140-9201-6A5A85BB779C}"/>
              </a:ext>
            </a:extLst>
          </p:cNvPr>
          <p:cNvSpPr txBox="1"/>
          <p:nvPr/>
        </p:nvSpPr>
        <p:spPr>
          <a:xfrm>
            <a:off x="203200" y="307975"/>
            <a:ext cx="239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Overview of</a:t>
            </a:r>
            <a:r>
              <a:rPr lang="en-GB" sz="1600" spc="-3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endParaRPr lang="en-GB" sz="1600" dirty="0">
              <a:latin typeface="Avenir Next" panose="020B0503020202020204" pitchFamily="34" charset="0"/>
              <a:cs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9573" y="880196"/>
            <a:ext cx="1271270" cy="1549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1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Modeling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latin typeface="Avenir Next" panose="020B0503020202020204" pitchFamily="34" charset="0"/>
                <a:cs typeface="Comic Sans MS"/>
              </a:rPr>
              <a:t>E</a:t>
            </a:r>
            <a:r>
              <a:rPr sz="1600" spc="-5" dirty="0">
                <a:latin typeface="Avenir Next" panose="020B0503020202020204" pitchFamily="34" charset="0"/>
                <a:cs typeface="Comic Sans MS"/>
              </a:rPr>
              <a:t>st</a:t>
            </a:r>
            <a:r>
              <a:rPr sz="1600" spc="-10" dirty="0">
                <a:latin typeface="Avenir Next" panose="020B0503020202020204" pitchFamily="34" charset="0"/>
                <a:cs typeface="Comic Sans MS"/>
              </a:rPr>
              <a:t>i</a:t>
            </a:r>
            <a:r>
              <a:rPr sz="1600" spc="-15" dirty="0">
                <a:latin typeface="Avenir Next" panose="020B0503020202020204" pitchFamily="34" charset="0"/>
                <a:cs typeface="Comic Sans MS"/>
              </a:rPr>
              <a:t>m</a:t>
            </a:r>
            <a:r>
              <a:rPr sz="1600" spc="-5" dirty="0">
                <a:latin typeface="Avenir Next" panose="020B0503020202020204" pitchFamily="34" charset="0"/>
                <a:cs typeface="Comic Sans MS"/>
              </a:rPr>
              <a:t>at</a:t>
            </a:r>
            <a:r>
              <a:rPr sz="1600" spc="-10" dirty="0">
                <a:latin typeface="Avenir Next" panose="020B0503020202020204" pitchFamily="34" charset="0"/>
                <a:cs typeface="Comic Sans MS"/>
              </a:rPr>
              <a:t>io</a:t>
            </a:r>
            <a:r>
              <a:rPr sz="1600" spc="-5" dirty="0">
                <a:latin typeface="Avenir Next" panose="020B0503020202020204" pitchFamily="34" charset="0"/>
                <a:cs typeface="Comic Sans MS"/>
              </a:rPr>
              <a:t>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Inference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Prediction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4905" y="1042350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Developing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400" spc="-3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7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4871" y="1423350"/>
            <a:ext cx="31673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Using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software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to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1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4862" y="1804350"/>
            <a:ext cx="344360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Interpreting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400" spc="-4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4926" y="2185350"/>
            <a:ext cx="37922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Making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predictions</a:t>
            </a:r>
            <a:r>
              <a:rPr sz="1400" spc="-4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4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400" spc="-1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interest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20" y="961153"/>
            <a:ext cx="350541" cy="3388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744" y="2744952"/>
            <a:ext cx="5595899" cy="36510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09573" y="3405865"/>
            <a:ext cx="48837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Comic Sans MS"/>
              </a:rPr>
              <a:t>*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Data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needed</a:t>
            </a:r>
            <a:r>
              <a:rPr sz="1400" spc="-3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for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 every</a:t>
            </a:r>
            <a:r>
              <a:rPr sz="1400" spc="-3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variable</a:t>
            </a:r>
            <a:r>
              <a:rPr sz="1400" spc="-4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in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the</a:t>
            </a:r>
            <a:r>
              <a:rPr sz="1400" spc="-1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400" spc="-3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model</a:t>
            </a:r>
            <a:r>
              <a:rPr sz="1400" spc="-2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*</a:t>
            </a:r>
          </a:p>
        </p:txBody>
      </p:sp>
      <p:cxnSp>
        <p:nvCxnSpPr>
          <p:cNvPr id="13" name="4 Conector recto">
            <a:extLst>
              <a:ext uri="{FF2B5EF4-FFF2-40B4-BE49-F238E27FC236}">
                <a16:creationId xmlns:a16="http://schemas.microsoft.com/office/drawing/2014/main" id="{73CE4D1D-0980-8B41-B6D7-947051FF0674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B175A3-3E0E-CF43-BD7C-F7BAF93154F9}"/>
              </a:ext>
            </a:extLst>
          </p:cNvPr>
          <p:cNvSpPr txBox="1"/>
          <p:nvPr/>
        </p:nvSpPr>
        <p:spPr>
          <a:xfrm>
            <a:off x="203200" y="307975"/>
            <a:ext cx="239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Overview of</a:t>
            </a:r>
            <a:r>
              <a:rPr lang="en-GB" sz="1600" spc="-3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endParaRPr lang="en-GB" sz="1600" dirty="0">
              <a:latin typeface="Avenir Next" panose="020B0503020202020204" pitchFamily="34" charset="0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9573" y="880196"/>
            <a:ext cx="1271270" cy="1549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1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Modeling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latin typeface="Avenir Next" panose="020B0503020202020204" pitchFamily="34" charset="0"/>
                <a:cs typeface="Comic Sans MS"/>
              </a:rPr>
              <a:t>E</a:t>
            </a:r>
            <a:r>
              <a:rPr sz="1600" spc="-5" dirty="0">
                <a:latin typeface="Avenir Next" panose="020B0503020202020204" pitchFamily="34" charset="0"/>
                <a:cs typeface="Comic Sans MS"/>
              </a:rPr>
              <a:t>st</a:t>
            </a:r>
            <a:r>
              <a:rPr sz="1600" spc="-10" dirty="0">
                <a:latin typeface="Avenir Next" panose="020B0503020202020204" pitchFamily="34" charset="0"/>
                <a:cs typeface="Comic Sans MS"/>
              </a:rPr>
              <a:t>i</a:t>
            </a:r>
            <a:r>
              <a:rPr sz="1600" spc="-15" dirty="0">
                <a:latin typeface="Avenir Next" panose="020B0503020202020204" pitchFamily="34" charset="0"/>
                <a:cs typeface="Comic Sans MS"/>
              </a:rPr>
              <a:t>m</a:t>
            </a:r>
            <a:r>
              <a:rPr sz="1600" spc="-5" dirty="0">
                <a:latin typeface="Avenir Next" panose="020B0503020202020204" pitchFamily="34" charset="0"/>
                <a:cs typeface="Comic Sans MS"/>
              </a:rPr>
              <a:t>at</a:t>
            </a:r>
            <a:r>
              <a:rPr sz="1600" spc="-10" dirty="0">
                <a:latin typeface="Avenir Next" panose="020B0503020202020204" pitchFamily="34" charset="0"/>
                <a:cs typeface="Comic Sans MS"/>
              </a:rPr>
              <a:t>io</a:t>
            </a:r>
            <a:r>
              <a:rPr sz="1600" spc="-5" dirty="0">
                <a:latin typeface="Avenir Next" panose="020B0503020202020204" pitchFamily="34" charset="0"/>
                <a:cs typeface="Comic Sans MS"/>
              </a:rPr>
              <a:t>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Inference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Prediction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4905" y="1042350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Developing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400" spc="-3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7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4871" y="1423350"/>
            <a:ext cx="31673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Using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software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to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1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4862" y="1804350"/>
            <a:ext cx="344360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Interpreting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400" spc="-4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4926" y="2185350"/>
            <a:ext cx="37922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Making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predictions</a:t>
            </a:r>
            <a:r>
              <a:rPr sz="1400" spc="-4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4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400" spc="-1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interest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20" y="961153"/>
            <a:ext cx="350541" cy="33882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76744" y="2744952"/>
            <a:ext cx="5596255" cy="462915"/>
            <a:chOff x="476744" y="2744952"/>
            <a:chExt cx="5596255" cy="46291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744" y="2744952"/>
              <a:ext cx="5595899" cy="3651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11833" y="3088355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7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3737" y="302485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88233" y="3086587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50137" y="302308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199"/>
                  </a:lnTo>
                  <a:lnTo>
                    <a:pt x="76200" y="7619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55033" y="3086587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6937" y="302308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199"/>
                  </a:lnTo>
                  <a:lnTo>
                    <a:pt x="76200" y="7619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74234" y="3086587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36137" y="302308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199"/>
                  </a:lnTo>
                  <a:lnTo>
                    <a:pt x="76200" y="7619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9573" y="3405865"/>
            <a:ext cx="48837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Comic Sans MS"/>
              </a:rPr>
              <a:t>*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Data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needed</a:t>
            </a:r>
            <a:r>
              <a:rPr sz="1400" spc="-3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for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 every</a:t>
            </a:r>
            <a:r>
              <a:rPr sz="1400" spc="-3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variable</a:t>
            </a:r>
            <a:r>
              <a:rPr sz="1400" spc="-4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in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the</a:t>
            </a:r>
            <a:r>
              <a:rPr sz="1400" spc="-1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400" spc="-3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model</a:t>
            </a:r>
            <a:r>
              <a:rPr sz="1400" spc="-2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*</a:t>
            </a:r>
          </a:p>
        </p:txBody>
      </p:sp>
      <p:cxnSp>
        <p:nvCxnSpPr>
          <p:cNvPr id="21" name="4 Conector recto">
            <a:extLst>
              <a:ext uri="{FF2B5EF4-FFF2-40B4-BE49-F238E27FC236}">
                <a16:creationId xmlns:a16="http://schemas.microsoft.com/office/drawing/2014/main" id="{20A16B66-7BFE-7942-AA6A-BC0496A4B820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893FF6-B663-3C49-9CD1-24242669AC76}"/>
              </a:ext>
            </a:extLst>
          </p:cNvPr>
          <p:cNvSpPr txBox="1"/>
          <p:nvPr/>
        </p:nvSpPr>
        <p:spPr>
          <a:xfrm>
            <a:off x="203200" y="307975"/>
            <a:ext cx="239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Overview of</a:t>
            </a:r>
            <a:r>
              <a:rPr lang="en-GB" sz="1600" spc="-3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endParaRPr lang="en-GB" sz="1600" dirty="0">
              <a:latin typeface="Avenir Next" panose="020B0503020202020204" pitchFamily="34" charset="0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744" y="1210949"/>
            <a:ext cx="5595899" cy="365100"/>
          </a:xfrm>
          <a:prstGeom prst="rect">
            <a:avLst/>
          </a:prstGeom>
        </p:spPr>
      </p:pic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2E81D79F-746E-D04D-B32E-3DF233200C9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516808-08B0-2243-9448-E93B6440E555}"/>
              </a:ext>
            </a:extLst>
          </p:cNvPr>
          <p:cNvSpPr txBox="1"/>
          <p:nvPr/>
        </p:nvSpPr>
        <p:spPr>
          <a:xfrm>
            <a:off x="203200" y="307975"/>
            <a:ext cx="4985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2. Estimation - Using software to estimate the model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744" y="1210949"/>
            <a:ext cx="5595899" cy="3651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23" y="1802706"/>
            <a:ext cx="6169023" cy="341276"/>
          </a:xfrm>
          <a:prstGeom prst="rect">
            <a:avLst/>
          </a:prstGeom>
        </p:spPr>
      </p:pic>
      <p:cxnSp>
        <p:nvCxnSpPr>
          <p:cNvPr id="7" name="4 Conector recto">
            <a:extLst>
              <a:ext uri="{FF2B5EF4-FFF2-40B4-BE49-F238E27FC236}">
                <a16:creationId xmlns:a16="http://schemas.microsoft.com/office/drawing/2014/main" id="{A76B1650-84C3-9544-94E1-D73D6CD07EC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2D4ACE-A5CD-D347-853D-86C2951B0368}"/>
              </a:ext>
            </a:extLst>
          </p:cNvPr>
          <p:cNvSpPr txBox="1"/>
          <p:nvPr/>
        </p:nvSpPr>
        <p:spPr>
          <a:xfrm>
            <a:off x="203200" y="307975"/>
            <a:ext cx="4985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2. Estimation - Using software to estimate the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3373" y="550676"/>
            <a:ext cx="2917190" cy="1031051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180"/>
              </a:spcBef>
              <a:buSzPct val="43750"/>
              <a:buFont typeface="Wingdings"/>
              <a:buChar char=""/>
              <a:tabLst>
                <a:tab pos="245745" algn="l"/>
                <a:tab pos="246379" algn="l"/>
              </a:tabLst>
            </a:pPr>
            <a:r>
              <a:rPr sz="1600" spc="-5" dirty="0">
                <a:solidFill>
                  <a:srgbClr val="CAC5C2"/>
                </a:solidFill>
                <a:latin typeface="Avenir Next" panose="020B0503020202020204" pitchFamily="34" charset="0"/>
                <a:cs typeface="Arial MT"/>
              </a:rPr>
              <a:t>Conceptual</a:t>
            </a:r>
            <a:r>
              <a:rPr sz="1600" spc="-25" dirty="0">
                <a:solidFill>
                  <a:srgbClr val="CAC5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600" spc="-5" dirty="0">
                <a:solidFill>
                  <a:srgbClr val="CAC5C2"/>
                </a:solidFill>
                <a:latin typeface="Avenir Next" panose="020B0503020202020204" pitchFamily="34" charset="0"/>
                <a:cs typeface="Arial MT"/>
              </a:rPr>
              <a:t>understanding</a:t>
            </a:r>
            <a:endParaRPr sz="1600" dirty="0">
              <a:latin typeface="Avenir Next" panose="020B0503020202020204" pitchFamily="34" charset="0"/>
              <a:cs typeface="Arial MT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43750"/>
              <a:buFont typeface="Wingdings"/>
              <a:buChar char=""/>
              <a:tabLst>
                <a:tab pos="245745" algn="l"/>
                <a:tab pos="246379" algn="l"/>
              </a:tabLst>
            </a:pPr>
            <a:r>
              <a:rPr sz="1600" spc="-20" dirty="0">
                <a:solidFill>
                  <a:srgbClr val="CAC5C2"/>
                </a:solidFill>
                <a:latin typeface="Avenir Next" panose="020B0503020202020204" pitchFamily="34" charset="0"/>
                <a:cs typeface="Arial MT"/>
              </a:rPr>
              <a:t>Various</a:t>
            </a:r>
            <a:r>
              <a:rPr sz="1600" spc="-5" dirty="0">
                <a:solidFill>
                  <a:srgbClr val="CAC5C2"/>
                </a:solidFill>
                <a:latin typeface="Avenir Next" panose="020B0503020202020204" pitchFamily="34" charset="0"/>
                <a:cs typeface="Arial MT"/>
              </a:rPr>
              <a:t> business</a:t>
            </a:r>
            <a:r>
              <a:rPr sz="1600" spc="-30" dirty="0">
                <a:solidFill>
                  <a:srgbClr val="CAC5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600" spc="-5" dirty="0">
                <a:solidFill>
                  <a:srgbClr val="CAC5C2"/>
                </a:solidFill>
                <a:latin typeface="Avenir Next" panose="020B0503020202020204" pitchFamily="34" charset="0"/>
                <a:cs typeface="Arial MT"/>
              </a:rPr>
              <a:t>applications</a:t>
            </a:r>
            <a:endParaRPr sz="1600" dirty="0">
              <a:latin typeface="Avenir Next" panose="020B0503020202020204" pitchFamily="34" charset="0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373" y="1864339"/>
            <a:ext cx="5099685" cy="11483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latin typeface="Avenir Next" panose="020B0503020202020204" pitchFamily="34" charset="0"/>
                <a:cs typeface="Comic Sans MS"/>
              </a:rPr>
              <a:t>We </a:t>
            </a:r>
            <a:r>
              <a:rPr sz="1600" spc="-10" dirty="0">
                <a:latin typeface="Avenir Next" panose="020B0503020202020204" pitchFamily="34" charset="0"/>
                <a:cs typeface="Comic Sans MS"/>
              </a:rPr>
              <a:t>would</a:t>
            </a:r>
            <a:r>
              <a:rPr sz="1600" spc="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latin typeface="Avenir Next" panose="020B0503020202020204" pitchFamily="34" charset="0"/>
                <a:cs typeface="Comic Sans MS"/>
              </a:rPr>
              <a:t>focus on…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55"/>
              </a:spcBef>
              <a:buSzPct val="42857"/>
              <a:buFont typeface="Wingdings"/>
              <a:buChar char=""/>
              <a:tabLst>
                <a:tab pos="245745" algn="l"/>
                <a:tab pos="246379" algn="l"/>
              </a:tabLst>
            </a:pPr>
            <a:r>
              <a:rPr sz="1400" dirty="0">
                <a:latin typeface="Avenir Next" panose="020B0503020202020204" pitchFamily="34" charset="0"/>
                <a:cs typeface="Arial"/>
              </a:rPr>
              <a:t>Applying</a:t>
            </a:r>
            <a:r>
              <a:rPr sz="1400" spc="-4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to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various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business</a:t>
            </a:r>
            <a:r>
              <a:rPr sz="1400" spc="-5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applications</a:t>
            </a:r>
          </a:p>
          <a:p>
            <a:pPr marL="245745" indent="-233679">
              <a:lnSpc>
                <a:spcPct val="100000"/>
              </a:lnSpc>
              <a:spcBef>
                <a:spcPts val="780"/>
              </a:spcBef>
              <a:buSzPct val="42857"/>
              <a:buFont typeface="Wingdings"/>
              <a:buChar char=""/>
              <a:tabLst>
                <a:tab pos="245745" algn="l"/>
                <a:tab pos="246379" algn="l"/>
              </a:tabLst>
            </a:pPr>
            <a:r>
              <a:rPr sz="1400" spc="5" dirty="0">
                <a:latin typeface="Avenir Next" panose="020B0503020202020204" pitchFamily="34" charset="0"/>
                <a:cs typeface="Arial"/>
              </a:rPr>
              <a:t>We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will</a:t>
            </a:r>
            <a:r>
              <a:rPr sz="1400" spc="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cut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out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detailed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Math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and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let</a:t>
            </a:r>
            <a:r>
              <a:rPr sz="1400" spc="-10" dirty="0">
                <a:latin typeface="Avenir Next" panose="020B0503020202020204" pitchFamily="34" charset="0"/>
                <a:cs typeface="Arial"/>
              </a:rPr>
              <a:t> </a:t>
            </a:r>
            <a:r>
              <a:rPr lang="en-GB" sz="1400" dirty="0">
                <a:latin typeface="Avenir Next" panose="020B0503020202020204" pitchFamily="34" charset="0"/>
                <a:cs typeface="Arial"/>
              </a:rPr>
              <a:t>Excel/Python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do</a:t>
            </a:r>
            <a:r>
              <a:rPr sz="1400" spc="-1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calculations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3" y="1802706"/>
            <a:ext cx="6169023" cy="3412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744" y="1210949"/>
            <a:ext cx="5595899" cy="365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23" y="263091"/>
            <a:ext cx="350541" cy="338815"/>
          </a:xfrm>
          <a:prstGeom prst="rect">
            <a:avLst/>
          </a:prstGeom>
        </p:spPr>
      </p:pic>
      <p:cxnSp>
        <p:nvCxnSpPr>
          <p:cNvPr id="8" name="4 Conector recto">
            <a:extLst>
              <a:ext uri="{FF2B5EF4-FFF2-40B4-BE49-F238E27FC236}">
                <a16:creationId xmlns:a16="http://schemas.microsoft.com/office/drawing/2014/main" id="{EB0A1C81-6FDE-6B46-8975-7C5F31C4FEE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1F4721-4A74-AF48-9744-020504CBCA3D}"/>
              </a:ext>
            </a:extLst>
          </p:cNvPr>
          <p:cNvSpPr txBox="1"/>
          <p:nvPr/>
        </p:nvSpPr>
        <p:spPr>
          <a:xfrm>
            <a:off x="203200" y="307975"/>
            <a:ext cx="4985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2. Estimation - Using software to estimate the model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3052" y="343921"/>
            <a:ext cx="23228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Overview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of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573" y="880496"/>
            <a:ext cx="1263015" cy="15500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1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Modeling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5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Est</a:t>
            </a:r>
            <a:r>
              <a:rPr sz="1600" spc="-10" dirty="0">
                <a:latin typeface="Avenir Next" panose="020B0503020202020204" pitchFamily="34" charset="0"/>
                <a:cs typeface="Comic Sans MS"/>
              </a:rPr>
              <a:t>i</a:t>
            </a:r>
            <a:r>
              <a:rPr sz="1600" spc="-15" dirty="0">
                <a:latin typeface="Avenir Next" panose="020B0503020202020204" pitchFamily="34" charset="0"/>
                <a:cs typeface="Comic Sans MS"/>
              </a:rPr>
              <a:t>m</a:t>
            </a:r>
            <a:r>
              <a:rPr sz="1600" spc="-5" dirty="0">
                <a:latin typeface="Avenir Next" panose="020B0503020202020204" pitchFamily="34" charset="0"/>
                <a:cs typeface="Comic Sans MS"/>
              </a:rPr>
              <a:t>ation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Inference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Prediction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5163" y="1042903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Arial"/>
              </a:rPr>
              <a:t>Developing</a:t>
            </a:r>
            <a:r>
              <a:rPr sz="1400" spc="-6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a</a:t>
            </a:r>
            <a:r>
              <a:rPr sz="1400" spc="-4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7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55163" y="1424157"/>
            <a:ext cx="29425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Using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software</a:t>
            </a:r>
            <a:r>
              <a:rPr sz="1400" spc="-5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to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</a:t>
            </a:r>
            <a:r>
              <a:rPr sz="1400" spc="-5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55163" y="1805157"/>
            <a:ext cx="34423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Interpreting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estimated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55163" y="2186157"/>
            <a:ext cx="37909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Making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predictions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of</a:t>
            </a:r>
            <a:r>
              <a:rPr sz="1400" spc="-1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interest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78433" y="955235"/>
            <a:ext cx="351155" cy="713105"/>
            <a:chOff x="278433" y="955235"/>
            <a:chExt cx="351155" cy="71310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433" y="955235"/>
              <a:ext cx="350558" cy="3388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433" y="1328996"/>
              <a:ext cx="350558" cy="338874"/>
            </a:xfrm>
            <a:prstGeom prst="rect">
              <a:avLst/>
            </a:prstGeom>
          </p:spPr>
        </p:pic>
      </p:grpSp>
      <p:cxnSp>
        <p:nvCxnSpPr>
          <p:cNvPr id="12" name="4 Conector recto">
            <a:extLst>
              <a:ext uri="{FF2B5EF4-FFF2-40B4-BE49-F238E27FC236}">
                <a16:creationId xmlns:a16="http://schemas.microsoft.com/office/drawing/2014/main" id="{95B43B76-25CD-124A-85DC-D52A8957A59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8433" y="341513"/>
            <a:ext cx="23228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Overview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of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573" y="880496"/>
            <a:ext cx="1263015" cy="15500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1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Modeling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5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Est</a:t>
            </a:r>
            <a:r>
              <a:rPr sz="1600" spc="-10" dirty="0">
                <a:latin typeface="Avenir Next" panose="020B0503020202020204" pitchFamily="34" charset="0"/>
                <a:cs typeface="Comic Sans MS"/>
              </a:rPr>
              <a:t>i</a:t>
            </a:r>
            <a:r>
              <a:rPr sz="1600" spc="-15" dirty="0">
                <a:latin typeface="Avenir Next" panose="020B0503020202020204" pitchFamily="34" charset="0"/>
                <a:cs typeface="Comic Sans MS"/>
              </a:rPr>
              <a:t>m</a:t>
            </a:r>
            <a:r>
              <a:rPr sz="1600" spc="-5" dirty="0">
                <a:latin typeface="Avenir Next" panose="020B0503020202020204" pitchFamily="34" charset="0"/>
                <a:cs typeface="Comic Sans MS"/>
              </a:rPr>
              <a:t>ation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Inference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Prediction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5163" y="1042903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Arial"/>
              </a:rPr>
              <a:t>Developing</a:t>
            </a:r>
            <a:r>
              <a:rPr sz="1400" spc="-6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a</a:t>
            </a:r>
            <a:r>
              <a:rPr sz="1400" spc="-4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7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55163" y="1424157"/>
            <a:ext cx="29425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Using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software</a:t>
            </a:r>
            <a:r>
              <a:rPr sz="1400" spc="-5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to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</a:t>
            </a:r>
            <a:r>
              <a:rPr sz="1400" spc="-5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55163" y="1805157"/>
            <a:ext cx="34423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Interpreting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estimated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55163" y="2186157"/>
            <a:ext cx="37909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Making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predictions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of</a:t>
            </a:r>
            <a:r>
              <a:rPr sz="1400" spc="-1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interest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78433" y="955235"/>
            <a:ext cx="351155" cy="713105"/>
            <a:chOff x="278433" y="955235"/>
            <a:chExt cx="351155" cy="71310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433" y="955235"/>
              <a:ext cx="350558" cy="3388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433" y="1328996"/>
              <a:ext cx="350558" cy="33887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67787" y="2869703"/>
            <a:ext cx="5755005" cy="732155"/>
            <a:chOff x="167787" y="2869703"/>
            <a:chExt cx="5755005" cy="73215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787" y="3449430"/>
              <a:ext cx="5754505" cy="1523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21433" y="3086625"/>
              <a:ext cx="155575" cy="322580"/>
            </a:xfrm>
            <a:custGeom>
              <a:avLst/>
              <a:gdLst/>
              <a:ahLst/>
              <a:cxnLst/>
              <a:rect l="l" t="t" r="r" b="b"/>
              <a:pathLst>
                <a:path w="155575" h="322579">
                  <a:moveTo>
                    <a:pt x="9778" y="242303"/>
                  </a:moveTo>
                  <a:lnTo>
                    <a:pt x="0" y="322033"/>
                  </a:lnTo>
                  <a:lnTo>
                    <a:pt x="53772" y="266039"/>
                  </a:lnTo>
                  <a:lnTo>
                    <a:pt x="30099" y="266039"/>
                  </a:lnTo>
                  <a:lnTo>
                    <a:pt x="24384" y="263321"/>
                  </a:lnTo>
                  <a:lnTo>
                    <a:pt x="29837" y="251843"/>
                  </a:lnTo>
                  <a:lnTo>
                    <a:pt x="9778" y="242303"/>
                  </a:lnTo>
                  <a:close/>
                </a:path>
                <a:path w="155575" h="322579">
                  <a:moveTo>
                    <a:pt x="29837" y="251843"/>
                  </a:moveTo>
                  <a:lnTo>
                    <a:pt x="24384" y="263321"/>
                  </a:lnTo>
                  <a:lnTo>
                    <a:pt x="30099" y="266039"/>
                  </a:lnTo>
                  <a:lnTo>
                    <a:pt x="35556" y="254563"/>
                  </a:lnTo>
                  <a:lnTo>
                    <a:pt x="29837" y="251843"/>
                  </a:lnTo>
                  <a:close/>
                </a:path>
                <a:path w="155575" h="322579">
                  <a:moveTo>
                    <a:pt x="35556" y="254563"/>
                  </a:moveTo>
                  <a:lnTo>
                    <a:pt x="30099" y="266039"/>
                  </a:lnTo>
                  <a:lnTo>
                    <a:pt x="53772" y="266039"/>
                  </a:lnTo>
                  <a:lnTo>
                    <a:pt x="55625" y="264109"/>
                  </a:lnTo>
                  <a:lnTo>
                    <a:pt x="35556" y="254563"/>
                  </a:lnTo>
                  <a:close/>
                </a:path>
                <a:path w="155575" h="322579">
                  <a:moveTo>
                    <a:pt x="149478" y="0"/>
                  </a:moveTo>
                  <a:lnTo>
                    <a:pt x="29837" y="251843"/>
                  </a:lnTo>
                  <a:lnTo>
                    <a:pt x="35556" y="254563"/>
                  </a:lnTo>
                  <a:lnTo>
                    <a:pt x="155321" y="2717"/>
                  </a:lnTo>
                  <a:lnTo>
                    <a:pt x="1494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802" y="2869703"/>
              <a:ext cx="4718089" cy="1582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58033" y="3054151"/>
              <a:ext cx="2463800" cy="374015"/>
            </a:xfrm>
            <a:custGeom>
              <a:avLst/>
              <a:gdLst/>
              <a:ahLst/>
              <a:cxnLst/>
              <a:rect l="l" t="t" r="r" b="b"/>
              <a:pathLst>
                <a:path w="2463800" h="374014">
                  <a:moveTo>
                    <a:pt x="50800" y="278307"/>
                  </a:moveTo>
                  <a:lnTo>
                    <a:pt x="28575" y="278307"/>
                  </a:lnTo>
                  <a:lnTo>
                    <a:pt x="28575" y="9601"/>
                  </a:lnTo>
                  <a:lnTo>
                    <a:pt x="22225" y="9601"/>
                  </a:lnTo>
                  <a:lnTo>
                    <a:pt x="22225" y="278307"/>
                  </a:lnTo>
                  <a:lnTo>
                    <a:pt x="0" y="278307"/>
                  </a:lnTo>
                  <a:lnTo>
                    <a:pt x="25400" y="354507"/>
                  </a:lnTo>
                  <a:lnTo>
                    <a:pt x="46558" y="291007"/>
                  </a:lnTo>
                  <a:lnTo>
                    <a:pt x="50800" y="278307"/>
                  </a:lnTo>
                  <a:close/>
                </a:path>
                <a:path w="2463800" h="374014">
                  <a:moveTo>
                    <a:pt x="1177417" y="274688"/>
                  </a:moveTo>
                  <a:lnTo>
                    <a:pt x="1155585" y="279336"/>
                  </a:lnTo>
                  <a:lnTo>
                    <a:pt x="1096378" y="1003"/>
                  </a:lnTo>
                  <a:lnTo>
                    <a:pt x="1090155" y="2324"/>
                  </a:lnTo>
                  <a:lnTo>
                    <a:pt x="1149362" y="280657"/>
                  </a:lnTo>
                  <a:lnTo>
                    <a:pt x="1127633" y="285267"/>
                  </a:lnTo>
                  <a:lnTo>
                    <a:pt x="1168400" y="354507"/>
                  </a:lnTo>
                  <a:lnTo>
                    <a:pt x="1175334" y="293077"/>
                  </a:lnTo>
                  <a:lnTo>
                    <a:pt x="1177417" y="274688"/>
                  </a:lnTo>
                  <a:close/>
                </a:path>
                <a:path w="2463800" h="374014">
                  <a:moveTo>
                    <a:pt x="2463800" y="373557"/>
                  </a:moveTo>
                  <a:lnTo>
                    <a:pt x="2451531" y="321119"/>
                  </a:lnTo>
                  <a:lnTo>
                    <a:pt x="2445512" y="295338"/>
                  </a:lnTo>
                  <a:lnTo>
                    <a:pt x="2426551" y="306997"/>
                  </a:lnTo>
                  <a:lnTo>
                    <a:pt x="2237867" y="0"/>
                  </a:lnTo>
                  <a:lnTo>
                    <a:pt x="2232533" y="3327"/>
                  </a:lnTo>
                  <a:lnTo>
                    <a:pt x="2421191" y="310286"/>
                  </a:lnTo>
                  <a:lnTo>
                    <a:pt x="2402205" y="321945"/>
                  </a:lnTo>
                  <a:lnTo>
                    <a:pt x="2463800" y="373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17" name="4 Conector recto">
            <a:extLst>
              <a:ext uri="{FF2B5EF4-FFF2-40B4-BE49-F238E27FC236}">
                <a16:creationId xmlns:a16="http://schemas.microsoft.com/office/drawing/2014/main" id="{F6852974-972F-E948-9315-7AF37A1AEF8A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8433" y="348043"/>
            <a:ext cx="23228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Overview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of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573" y="880496"/>
            <a:ext cx="1263015" cy="15500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1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solidFill>
                  <a:srgbClr val="CAC5C2"/>
                </a:solidFill>
                <a:latin typeface="Avenir Next" panose="020B0503020202020204" pitchFamily="34" charset="0"/>
                <a:cs typeface="Comic Sans MS"/>
              </a:rPr>
              <a:t>Modeling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5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solidFill>
                  <a:srgbClr val="CAC5C2"/>
                </a:solidFill>
                <a:latin typeface="Avenir Next" panose="020B0503020202020204" pitchFamily="34" charset="0"/>
                <a:cs typeface="Comic Sans MS"/>
              </a:rPr>
              <a:t>Est</a:t>
            </a:r>
            <a:r>
              <a:rPr sz="1600" spc="-10" dirty="0">
                <a:solidFill>
                  <a:srgbClr val="CAC5C2"/>
                </a:solidFill>
                <a:latin typeface="Avenir Next" panose="020B0503020202020204" pitchFamily="34" charset="0"/>
                <a:cs typeface="Comic Sans MS"/>
              </a:rPr>
              <a:t>i</a:t>
            </a:r>
            <a:r>
              <a:rPr sz="1600" spc="-15" dirty="0">
                <a:solidFill>
                  <a:srgbClr val="CAC5C2"/>
                </a:solidFill>
                <a:latin typeface="Avenir Next" panose="020B0503020202020204" pitchFamily="34" charset="0"/>
                <a:cs typeface="Comic Sans MS"/>
              </a:rPr>
              <a:t>m</a:t>
            </a:r>
            <a:r>
              <a:rPr sz="1600" spc="-5" dirty="0">
                <a:solidFill>
                  <a:srgbClr val="CAC5C2"/>
                </a:solidFill>
                <a:latin typeface="Avenir Next" panose="020B0503020202020204" pitchFamily="34" charset="0"/>
                <a:cs typeface="Comic Sans MS"/>
              </a:rPr>
              <a:t>ation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Inference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solidFill>
                  <a:srgbClr val="CAC5C2"/>
                </a:solidFill>
                <a:latin typeface="Avenir Next" panose="020B0503020202020204" pitchFamily="34" charset="0"/>
                <a:cs typeface="Comic Sans MS"/>
              </a:rPr>
              <a:t>Prediction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5163" y="1042903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Developing</a:t>
            </a:r>
            <a:r>
              <a:rPr sz="1400" spc="-6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400" spc="-4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7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5163" y="1424157"/>
            <a:ext cx="29425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Using</a:t>
            </a:r>
            <a:r>
              <a:rPr sz="1400" spc="-3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software</a:t>
            </a:r>
            <a:r>
              <a:rPr sz="1400" spc="-5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to</a:t>
            </a:r>
            <a:r>
              <a:rPr sz="1400" spc="-3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estimate</a:t>
            </a:r>
            <a:r>
              <a:rPr sz="1400" spc="-5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3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5163" y="1805157"/>
            <a:ext cx="37268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Interpreting</a:t>
            </a:r>
            <a:r>
              <a:rPr sz="1400" spc="-5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estimated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5163" y="2186157"/>
            <a:ext cx="37909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Making</a:t>
            </a:r>
            <a:r>
              <a:rPr sz="1400" spc="-3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predictions</a:t>
            </a:r>
            <a:r>
              <a:rPr sz="1400" spc="-4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3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3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5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400" spc="-1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interest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8433" y="955235"/>
            <a:ext cx="351155" cy="713105"/>
            <a:chOff x="278433" y="955235"/>
            <a:chExt cx="351155" cy="71310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433" y="955235"/>
              <a:ext cx="350558" cy="3388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433" y="1328996"/>
              <a:ext cx="350558" cy="33887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67787" y="2869703"/>
            <a:ext cx="5755005" cy="732155"/>
            <a:chOff x="167787" y="2869703"/>
            <a:chExt cx="5755005" cy="73215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787" y="3449430"/>
              <a:ext cx="5754505" cy="1523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21433" y="3086625"/>
              <a:ext cx="155575" cy="322580"/>
            </a:xfrm>
            <a:custGeom>
              <a:avLst/>
              <a:gdLst/>
              <a:ahLst/>
              <a:cxnLst/>
              <a:rect l="l" t="t" r="r" b="b"/>
              <a:pathLst>
                <a:path w="155575" h="322579">
                  <a:moveTo>
                    <a:pt x="9778" y="242303"/>
                  </a:moveTo>
                  <a:lnTo>
                    <a:pt x="0" y="322033"/>
                  </a:lnTo>
                  <a:lnTo>
                    <a:pt x="53772" y="266039"/>
                  </a:lnTo>
                  <a:lnTo>
                    <a:pt x="30099" y="266039"/>
                  </a:lnTo>
                  <a:lnTo>
                    <a:pt x="24384" y="263321"/>
                  </a:lnTo>
                  <a:lnTo>
                    <a:pt x="29837" y="251843"/>
                  </a:lnTo>
                  <a:lnTo>
                    <a:pt x="9778" y="242303"/>
                  </a:lnTo>
                  <a:close/>
                </a:path>
                <a:path w="155575" h="322579">
                  <a:moveTo>
                    <a:pt x="29837" y="251843"/>
                  </a:moveTo>
                  <a:lnTo>
                    <a:pt x="24384" y="263321"/>
                  </a:lnTo>
                  <a:lnTo>
                    <a:pt x="30099" y="266039"/>
                  </a:lnTo>
                  <a:lnTo>
                    <a:pt x="35556" y="254563"/>
                  </a:lnTo>
                  <a:lnTo>
                    <a:pt x="29837" y="251843"/>
                  </a:lnTo>
                  <a:close/>
                </a:path>
                <a:path w="155575" h="322579">
                  <a:moveTo>
                    <a:pt x="35556" y="254563"/>
                  </a:moveTo>
                  <a:lnTo>
                    <a:pt x="30099" y="266039"/>
                  </a:lnTo>
                  <a:lnTo>
                    <a:pt x="53772" y="266039"/>
                  </a:lnTo>
                  <a:lnTo>
                    <a:pt x="55625" y="264109"/>
                  </a:lnTo>
                  <a:lnTo>
                    <a:pt x="35556" y="254563"/>
                  </a:lnTo>
                  <a:close/>
                </a:path>
                <a:path w="155575" h="322579">
                  <a:moveTo>
                    <a:pt x="149478" y="0"/>
                  </a:moveTo>
                  <a:lnTo>
                    <a:pt x="29837" y="251843"/>
                  </a:lnTo>
                  <a:lnTo>
                    <a:pt x="35556" y="254563"/>
                  </a:lnTo>
                  <a:lnTo>
                    <a:pt x="155321" y="2717"/>
                  </a:lnTo>
                  <a:lnTo>
                    <a:pt x="1494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802" y="2869703"/>
              <a:ext cx="4718089" cy="1582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58033" y="3054151"/>
              <a:ext cx="2463800" cy="374015"/>
            </a:xfrm>
            <a:custGeom>
              <a:avLst/>
              <a:gdLst/>
              <a:ahLst/>
              <a:cxnLst/>
              <a:rect l="l" t="t" r="r" b="b"/>
              <a:pathLst>
                <a:path w="2463800" h="374014">
                  <a:moveTo>
                    <a:pt x="50800" y="278307"/>
                  </a:moveTo>
                  <a:lnTo>
                    <a:pt x="28575" y="278307"/>
                  </a:lnTo>
                  <a:lnTo>
                    <a:pt x="28575" y="9601"/>
                  </a:lnTo>
                  <a:lnTo>
                    <a:pt x="22225" y="9601"/>
                  </a:lnTo>
                  <a:lnTo>
                    <a:pt x="22225" y="278307"/>
                  </a:lnTo>
                  <a:lnTo>
                    <a:pt x="0" y="278307"/>
                  </a:lnTo>
                  <a:lnTo>
                    <a:pt x="25400" y="354507"/>
                  </a:lnTo>
                  <a:lnTo>
                    <a:pt x="46558" y="291007"/>
                  </a:lnTo>
                  <a:lnTo>
                    <a:pt x="50800" y="278307"/>
                  </a:lnTo>
                  <a:close/>
                </a:path>
                <a:path w="2463800" h="374014">
                  <a:moveTo>
                    <a:pt x="1177417" y="274688"/>
                  </a:moveTo>
                  <a:lnTo>
                    <a:pt x="1155585" y="279336"/>
                  </a:lnTo>
                  <a:lnTo>
                    <a:pt x="1096378" y="1003"/>
                  </a:lnTo>
                  <a:lnTo>
                    <a:pt x="1090155" y="2324"/>
                  </a:lnTo>
                  <a:lnTo>
                    <a:pt x="1149362" y="280657"/>
                  </a:lnTo>
                  <a:lnTo>
                    <a:pt x="1127633" y="285267"/>
                  </a:lnTo>
                  <a:lnTo>
                    <a:pt x="1168400" y="354507"/>
                  </a:lnTo>
                  <a:lnTo>
                    <a:pt x="1175334" y="293077"/>
                  </a:lnTo>
                  <a:lnTo>
                    <a:pt x="1177417" y="274688"/>
                  </a:lnTo>
                  <a:close/>
                </a:path>
                <a:path w="2463800" h="374014">
                  <a:moveTo>
                    <a:pt x="2463800" y="373557"/>
                  </a:moveTo>
                  <a:lnTo>
                    <a:pt x="2451531" y="321119"/>
                  </a:lnTo>
                  <a:lnTo>
                    <a:pt x="2445512" y="295338"/>
                  </a:lnTo>
                  <a:lnTo>
                    <a:pt x="2426551" y="306997"/>
                  </a:lnTo>
                  <a:lnTo>
                    <a:pt x="2237867" y="0"/>
                  </a:lnTo>
                  <a:lnTo>
                    <a:pt x="2232533" y="3327"/>
                  </a:lnTo>
                  <a:lnTo>
                    <a:pt x="2421191" y="310286"/>
                  </a:lnTo>
                  <a:lnTo>
                    <a:pt x="2402205" y="321945"/>
                  </a:lnTo>
                  <a:lnTo>
                    <a:pt x="2463800" y="373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17" name="4 Conector recto">
            <a:extLst>
              <a:ext uri="{FF2B5EF4-FFF2-40B4-BE49-F238E27FC236}">
                <a16:creationId xmlns:a16="http://schemas.microsoft.com/office/drawing/2014/main" id="{C92AF0F6-8A8A-4D4C-90CB-7EA29B8CE697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13089AC5-EF53-494F-A4DF-64107C4589D6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E2CFAC-52C8-5E43-B3B3-ECC59C1F7AE4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328720" y="1682983"/>
            <a:ext cx="1932305" cy="482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59"/>
              </a:spcBef>
              <a:buSzPct val="58333"/>
              <a:buFont typeface="Wingdings"/>
              <a:buChar char=""/>
              <a:tabLst>
                <a:tab pos="185420" algn="l"/>
              </a:tabLst>
            </a:pPr>
            <a:r>
              <a:rPr sz="1200" dirty="0">
                <a:latin typeface="Avenir Next" panose="020B0503020202020204" pitchFamily="34" charset="0"/>
                <a:cs typeface="Comic Sans MS"/>
              </a:rPr>
              <a:t>k</a:t>
            </a:r>
            <a:r>
              <a:rPr sz="1200" spc="-3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Comic Sans MS"/>
              </a:rPr>
              <a:t>independent</a:t>
            </a:r>
            <a:r>
              <a:rPr sz="1200" spc="-4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Comic Sans MS"/>
              </a:rPr>
              <a:t>variables</a:t>
            </a:r>
            <a:endParaRPr sz="1200" dirty="0">
              <a:latin typeface="Avenir Next" panose="020B0503020202020204" pitchFamily="34" charset="0"/>
              <a:cs typeface="Comic Sans MS"/>
            </a:endParaRPr>
          </a:p>
          <a:p>
            <a:pPr marL="184785" indent="-172720">
              <a:lnSpc>
                <a:spcPct val="100000"/>
              </a:lnSpc>
              <a:spcBef>
                <a:spcPts val="359"/>
              </a:spcBef>
              <a:buSzPct val="58333"/>
              <a:buFont typeface="Wingdings"/>
              <a:buChar char=""/>
              <a:tabLst>
                <a:tab pos="185420" algn="l"/>
              </a:tabLst>
            </a:pPr>
            <a:r>
              <a:rPr sz="1200" spc="-5" dirty="0">
                <a:latin typeface="Avenir Next" panose="020B0503020202020204" pitchFamily="34" charset="0"/>
                <a:cs typeface="Comic Sans MS"/>
              </a:rPr>
              <a:t>k+1</a:t>
            </a:r>
            <a:r>
              <a:rPr sz="1200" spc="-1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Comic Sans MS"/>
              </a:rPr>
              <a:t>beta</a:t>
            </a:r>
            <a:r>
              <a:rPr sz="1200" spc="-3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Comic Sans MS"/>
              </a:rPr>
              <a:t>parameters</a:t>
            </a:r>
            <a:endParaRPr sz="1200" dirty="0">
              <a:latin typeface="Avenir Next" panose="020B0503020202020204" pitchFamily="34" charset="0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A73F5C9C-5B17-F94F-BD29-C6BDBD5B11B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4164" y="1441175"/>
            <a:ext cx="76200" cy="182879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733A2EBC-1F12-9147-BDA4-5E3E50D3A12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5428" y="1463284"/>
            <a:ext cx="76200" cy="182879"/>
          </a:xfrm>
          <a:prstGeom prst="rect">
            <a:avLst/>
          </a:prstGeom>
        </p:spPr>
      </p:pic>
      <p:pic>
        <p:nvPicPr>
          <p:cNvPr id="9" name="object 6">
            <a:extLst>
              <a:ext uri="{FF2B5EF4-FFF2-40B4-BE49-F238E27FC236}">
                <a16:creationId xmlns:a16="http://schemas.microsoft.com/office/drawing/2014/main" id="{5D75B9CB-E85D-5E48-8F3B-77262A87690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4800" y="1463284"/>
            <a:ext cx="76200" cy="182879"/>
          </a:xfrm>
          <a:prstGeom prst="rect">
            <a:avLst/>
          </a:prstGeom>
        </p:spPr>
      </p:pic>
      <p:pic>
        <p:nvPicPr>
          <p:cNvPr id="10" name="object 6">
            <a:extLst>
              <a:ext uri="{FF2B5EF4-FFF2-40B4-BE49-F238E27FC236}">
                <a16:creationId xmlns:a16="http://schemas.microsoft.com/office/drawing/2014/main" id="{5A31E886-462A-3D44-BF9A-74DAFD0328E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400" y="1451548"/>
            <a:ext cx="76200" cy="182879"/>
          </a:xfrm>
          <a:prstGeom prst="rect">
            <a:avLst/>
          </a:prstGeom>
        </p:spPr>
      </p:pic>
      <p:pic>
        <p:nvPicPr>
          <p:cNvPr id="11" name="object 6">
            <a:extLst>
              <a:ext uri="{FF2B5EF4-FFF2-40B4-BE49-F238E27FC236}">
                <a16:creationId xmlns:a16="http://schemas.microsoft.com/office/drawing/2014/main" id="{9FF60F03-78B2-FC4C-BD29-DDC142B299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2600" y="1450975"/>
            <a:ext cx="76200" cy="182879"/>
          </a:xfrm>
          <a:prstGeom prst="rect">
            <a:avLst/>
          </a:prstGeom>
        </p:spPr>
      </p:pic>
      <p:cxnSp>
        <p:nvCxnSpPr>
          <p:cNvPr id="12" name="4 Conector recto">
            <a:extLst>
              <a:ext uri="{FF2B5EF4-FFF2-40B4-BE49-F238E27FC236}">
                <a16:creationId xmlns:a16="http://schemas.microsoft.com/office/drawing/2014/main" id="{062ED5DA-1308-3B4B-BFE9-984DB89B8E8C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9134D4-E5AA-5E4A-8FC5-62025616BE87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13" y="1789210"/>
            <a:ext cx="5200588" cy="10177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cxnSp>
        <p:nvCxnSpPr>
          <p:cNvPr id="7" name="4 Conector recto">
            <a:extLst>
              <a:ext uri="{FF2B5EF4-FFF2-40B4-BE49-F238E27FC236}">
                <a16:creationId xmlns:a16="http://schemas.microsoft.com/office/drawing/2014/main" id="{E94FC4C5-A5A6-CF43-8800-699F71D17528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76CA0C-E793-A349-A4CA-C4618A9ED9A8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35" y="1790899"/>
            <a:ext cx="5316428" cy="10177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cxnSp>
        <p:nvCxnSpPr>
          <p:cNvPr id="7" name="4 Conector recto">
            <a:extLst>
              <a:ext uri="{FF2B5EF4-FFF2-40B4-BE49-F238E27FC236}">
                <a16:creationId xmlns:a16="http://schemas.microsoft.com/office/drawing/2014/main" id="{14BEA682-C00E-4542-A3D5-FAEFEEEE4D17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252BFD-0113-CD49-ABA8-9C5F6038E1AD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35" y="1790899"/>
            <a:ext cx="5346912" cy="10177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cxnSp>
        <p:nvCxnSpPr>
          <p:cNvPr id="7" name="4 Conector recto">
            <a:extLst>
              <a:ext uri="{FF2B5EF4-FFF2-40B4-BE49-F238E27FC236}">
                <a16:creationId xmlns:a16="http://schemas.microsoft.com/office/drawing/2014/main" id="{7E2BA892-20F3-F84C-8D9B-5EA8AE76996A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B3DF7C-5357-0247-8B62-E32BC9E184E3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13" y="1790856"/>
            <a:ext cx="5346912" cy="189563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cxnSp>
        <p:nvCxnSpPr>
          <p:cNvPr id="7" name="4 Conector recto">
            <a:extLst>
              <a:ext uri="{FF2B5EF4-FFF2-40B4-BE49-F238E27FC236}">
                <a16:creationId xmlns:a16="http://schemas.microsoft.com/office/drawing/2014/main" id="{B08FE61F-B3F2-9D4F-9EFC-04A37E09E50F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46F5A3-710C-0D42-AB73-1CB06EC4F397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1800" y="785549"/>
            <a:ext cx="5268595" cy="8066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5080">
              <a:lnSpc>
                <a:spcPct val="125099"/>
              </a:lnSpc>
              <a:spcBef>
                <a:spcPts val="1180"/>
              </a:spcBef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Linear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regression attempts to fit a linear relation between a </a:t>
            </a:r>
            <a:r>
              <a:rPr sz="14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interest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and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set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variables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that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may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be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related </a:t>
            </a:r>
            <a:r>
              <a:rPr sz="1400" spc="-37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to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interest.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35F9A2D7-2B20-E440-97EA-D16D0BC7636D}"/>
              </a:ext>
            </a:extLst>
          </p:cNvPr>
          <p:cNvSpPr txBox="1">
            <a:spLocks/>
          </p:cNvSpPr>
          <p:nvPr/>
        </p:nvSpPr>
        <p:spPr>
          <a:xfrm>
            <a:off x="279400" y="479682"/>
            <a:ext cx="3699651" cy="305867"/>
          </a:xfrm>
          <a:prstGeom prst="rect">
            <a:avLst/>
          </a:prstGeom>
        </p:spPr>
        <p:txBody>
          <a:bodyPr vert="horz" lIns="54949" tIns="27474" rIns="54949" bIns="27474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42" dirty="0">
                <a:solidFill>
                  <a:srgbClr val="0028A8"/>
                </a:solidFill>
                <a:latin typeface="Avenir Next" panose="020B0503020202020204" pitchFamily="34" charset="0"/>
              </a:rPr>
              <a:t>What is Linear Regression?</a:t>
            </a:r>
          </a:p>
          <a:p>
            <a:pPr algn="l"/>
            <a:endParaRPr lang="es-MX" sz="1442" dirty="0">
              <a:solidFill>
                <a:srgbClr val="0028A8"/>
              </a:solidFill>
              <a:latin typeface="Avenir Next" panose="020B0503020202020204" pitchFamily="34" charset="0"/>
            </a:endParaRPr>
          </a:p>
        </p:txBody>
      </p:sp>
      <p:cxnSp>
        <p:nvCxnSpPr>
          <p:cNvPr id="9" name="4 Conector recto">
            <a:extLst>
              <a:ext uri="{FF2B5EF4-FFF2-40B4-BE49-F238E27FC236}">
                <a16:creationId xmlns:a16="http://schemas.microsoft.com/office/drawing/2014/main" id="{7E896AE9-1717-374E-9875-3296E36FE466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5626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861296" y="1831256"/>
            <a:ext cx="244475" cy="276225"/>
            <a:chOff x="2861296" y="1831256"/>
            <a:chExt cx="244475" cy="276225"/>
          </a:xfrm>
        </p:grpSpPr>
        <p:sp>
          <p:nvSpPr>
            <p:cNvPr id="7" name="object 7"/>
            <p:cNvSpPr/>
            <p:nvPr/>
          </p:nvSpPr>
          <p:spPr>
            <a:xfrm>
              <a:off x="2869233" y="1839193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228600" h="260350">
                  <a:moveTo>
                    <a:pt x="114300" y="0"/>
                  </a:moveTo>
                  <a:lnTo>
                    <a:pt x="69812" y="10211"/>
                  </a:lnTo>
                  <a:lnTo>
                    <a:pt x="33480" y="38068"/>
                  </a:lnTo>
                  <a:lnTo>
                    <a:pt x="8983" y="79402"/>
                  </a:lnTo>
                  <a:lnTo>
                    <a:pt x="0" y="130048"/>
                  </a:lnTo>
                  <a:lnTo>
                    <a:pt x="8983" y="180639"/>
                  </a:lnTo>
                  <a:lnTo>
                    <a:pt x="33480" y="221980"/>
                  </a:lnTo>
                  <a:lnTo>
                    <a:pt x="69812" y="249866"/>
                  </a:lnTo>
                  <a:lnTo>
                    <a:pt x="114300" y="260096"/>
                  </a:lnTo>
                  <a:lnTo>
                    <a:pt x="158787" y="249866"/>
                  </a:lnTo>
                  <a:lnTo>
                    <a:pt x="195119" y="221980"/>
                  </a:lnTo>
                  <a:lnTo>
                    <a:pt x="219616" y="180639"/>
                  </a:lnTo>
                  <a:lnTo>
                    <a:pt x="228600" y="130048"/>
                  </a:lnTo>
                  <a:lnTo>
                    <a:pt x="219616" y="79402"/>
                  </a:lnTo>
                  <a:lnTo>
                    <a:pt x="195119" y="38068"/>
                  </a:lnTo>
                  <a:lnTo>
                    <a:pt x="158787" y="1021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69233" y="1839193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228600" h="260350">
                  <a:moveTo>
                    <a:pt x="0" y="130048"/>
                  </a:moveTo>
                  <a:lnTo>
                    <a:pt x="8983" y="79402"/>
                  </a:lnTo>
                  <a:lnTo>
                    <a:pt x="33480" y="38068"/>
                  </a:lnTo>
                  <a:lnTo>
                    <a:pt x="69812" y="10211"/>
                  </a:lnTo>
                  <a:lnTo>
                    <a:pt x="114300" y="0"/>
                  </a:lnTo>
                  <a:lnTo>
                    <a:pt x="158787" y="10211"/>
                  </a:lnTo>
                  <a:lnTo>
                    <a:pt x="195119" y="38068"/>
                  </a:lnTo>
                  <a:lnTo>
                    <a:pt x="219616" y="79402"/>
                  </a:lnTo>
                  <a:lnTo>
                    <a:pt x="228600" y="130048"/>
                  </a:lnTo>
                  <a:lnTo>
                    <a:pt x="219616" y="180639"/>
                  </a:lnTo>
                  <a:lnTo>
                    <a:pt x="195119" y="221980"/>
                  </a:lnTo>
                  <a:lnTo>
                    <a:pt x="158787" y="249866"/>
                  </a:lnTo>
                  <a:lnTo>
                    <a:pt x="114300" y="260096"/>
                  </a:lnTo>
                  <a:lnTo>
                    <a:pt x="69812" y="249866"/>
                  </a:lnTo>
                  <a:lnTo>
                    <a:pt x="33480" y="221980"/>
                  </a:lnTo>
                  <a:lnTo>
                    <a:pt x="8983" y="180639"/>
                  </a:lnTo>
                  <a:lnTo>
                    <a:pt x="0" y="130048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20795" y="1867641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1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7570" y="1675046"/>
            <a:ext cx="5657850" cy="2164080"/>
            <a:chOff x="177570" y="1675046"/>
            <a:chExt cx="5657850" cy="2164080"/>
          </a:xfrm>
        </p:grpSpPr>
        <p:sp>
          <p:nvSpPr>
            <p:cNvPr id="11" name="object 11"/>
            <p:cNvSpPr/>
            <p:nvPr/>
          </p:nvSpPr>
          <p:spPr>
            <a:xfrm>
              <a:off x="2166161" y="2324206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19050">
              <a:solidFill>
                <a:srgbClr val="0000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570" y="1675046"/>
              <a:ext cx="5657850" cy="2163826"/>
            </a:xfrm>
            <a:prstGeom prst="rect">
              <a:avLst/>
            </a:prstGeom>
          </p:spPr>
        </p:pic>
      </p:grpSp>
      <p:cxnSp>
        <p:nvCxnSpPr>
          <p:cNvPr id="13" name="4 Conector recto">
            <a:extLst>
              <a:ext uri="{FF2B5EF4-FFF2-40B4-BE49-F238E27FC236}">
                <a16:creationId xmlns:a16="http://schemas.microsoft.com/office/drawing/2014/main" id="{44A813A2-145C-3144-80A4-14BBE24ADF83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2AC1E3-C10A-4945-BB09-6110DC3B622B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869233" y="1839193"/>
            <a:ext cx="228600" cy="260350"/>
          </a:xfrm>
          <a:custGeom>
            <a:avLst/>
            <a:gdLst/>
            <a:ahLst/>
            <a:cxnLst/>
            <a:rect l="l" t="t" r="r" b="b"/>
            <a:pathLst>
              <a:path w="228600" h="260350">
                <a:moveTo>
                  <a:pt x="0" y="130048"/>
                </a:moveTo>
                <a:lnTo>
                  <a:pt x="8983" y="79402"/>
                </a:lnTo>
                <a:lnTo>
                  <a:pt x="33480" y="38068"/>
                </a:lnTo>
                <a:lnTo>
                  <a:pt x="69812" y="10211"/>
                </a:lnTo>
                <a:lnTo>
                  <a:pt x="114300" y="0"/>
                </a:lnTo>
                <a:lnTo>
                  <a:pt x="158787" y="10211"/>
                </a:lnTo>
                <a:lnTo>
                  <a:pt x="195119" y="38068"/>
                </a:lnTo>
                <a:lnTo>
                  <a:pt x="219616" y="79402"/>
                </a:lnTo>
                <a:lnTo>
                  <a:pt x="228600" y="130048"/>
                </a:lnTo>
                <a:lnTo>
                  <a:pt x="219616" y="180639"/>
                </a:lnTo>
                <a:lnTo>
                  <a:pt x="195119" y="221980"/>
                </a:lnTo>
                <a:lnTo>
                  <a:pt x="158787" y="249866"/>
                </a:lnTo>
                <a:lnTo>
                  <a:pt x="114300" y="260096"/>
                </a:lnTo>
                <a:lnTo>
                  <a:pt x="69812" y="249866"/>
                </a:lnTo>
                <a:lnTo>
                  <a:pt x="33480" y="221980"/>
                </a:lnTo>
                <a:lnTo>
                  <a:pt x="8983" y="180639"/>
                </a:lnTo>
                <a:lnTo>
                  <a:pt x="0" y="130048"/>
                </a:lnTo>
                <a:close/>
              </a:path>
            </a:pathLst>
          </a:custGeom>
          <a:ln w="15875">
            <a:solidFill>
              <a:srgbClr val="CAC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20795" y="1867641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1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4296" y="2245403"/>
            <a:ext cx="244475" cy="276225"/>
            <a:chOff x="194296" y="2245403"/>
            <a:chExt cx="244475" cy="276225"/>
          </a:xfrm>
        </p:grpSpPr>
        <p:sp>
          <p:nvSpPr>
            <p:cNvPr id="9" name="object 9"/>
            <p:cNvSpPr/>
            <p:nvPr/>
          </p:nvSpPr>
          <p:spPr>
            <a:xfrm>
              <a:off x="202233" y="2253340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228600" h="260350">
                  <a:moveTo>
                    <a:pt x="114300" y="0"/>
                  </a:moveTo>
                  <a:lnTo>
                    <a:pt x="69806" y="10209"/>
                  </a:lnTo>
                  <a:lnTo>
                    <a:pt x="33475" y="38052"/>
                  </a:lnTo>
                  <a:lnTo>
                    <a:pt x="8981" y="79349"/>
                  </a:lnTo>
                  <a:lnTo>
                    <a:pt x="0" y="129920"/>
                  </a:lnTo>
                  <a:lnTo>
                    <a:pt x="8981" y="180566"/>
                  </a:lnTo>
                  <a:lnTo>
                    <a:pt x="33475" y="221900"/>
                  </a:lnTo>
                  <a:lnTo>
                    <a:pt x="69806" y="249757"/>
                  </a:lnTo>
                  <a:lnTo>
                    <a:pt x="114300" y="259969"/>
                  </a:lnTo>
                  <a:lnTo>
                    <a:pt x="158793" y="249757"/>
                  </a:lnTo>
                  <a:lnTo>
                    <a:pt x="195124" y="221900"/>
                  </a:lnTo>
                  <a:lnTo>
                    <a:pt x="219618" y="180566"/>
                  </a:lnTo>
                  <a:lnTo>
                    <a:pt x="228600" y="129920"/>
                  </a:lnTo>
                  <a:lnTo>
                    <a:pt x="219618" y="79349"/>
                  </a:lnTo>
                  <a:lnTo>
                    <a:pt x="195124" y="38052"/>
                  </a:lnTo>
                  <a:lnTo>
                    <a:pt x="158793" y="1020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233" y="2253340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228600" h="260350">
                  <a:moveTo>
                    <a:pt x="0" y="129920"/>
                  </a:moveTo>
                  <a:lnTo>
                    <a:pt x="8981" y="79349"/>
                  </a:lnTo>
                  <a:lnTo>
                    <a:pt x="33475" y="38052"/>
                  </a:lnTo>
                  <a:lnTo>
                    <a:pt x="69806" y="10209"/>
                  </a:lnTo>
                  <a:lnTo>
                    <a:pt x="114300" y="0"/>
                  </a:lnTo>
                  <a:lnTo>
                    <a:pt x="158793" y="10209"/>
                  </a:lnTo>
                  <a:lnTo>
                    <a:pt x="195124" y="38052"/>
                  </a:lnTo>
                  <a:lnTo>
                    <a:pt x="219618" y="79349"/>
                  </a:lnTo>
                  <a:lnTo>
                    <a:pt x="228600" y="129920"/>
                  </a:lnTo>
                  <a:lnTo>
                    <a:pt x="219618" y="180566"/>
                  </a:lnTo>
                  <a:lnTo>
                    <a:pt x="195124" y="221900"/>
                  </a:lnTo>
                  <a:lnTo>
                    <a:pt x="158793" y="249757"/>
                  </a:lnTo>
                  <a:lnTo>
                    <a:pt x="114300" y="259969"/>
                  </a:lnTo>
                  <a:lnTo>
                    <a:pt x="69806" y="249757"/>
                  </a:lnTo>
                  <a:lnTo>
                    <a:pt x="33475" y="221900"/>
                  </a:lnTo>
                  <a:lnTo>
                    <a:pt x="8981" y="180566"/>
                  </a:lnTo>
                  <a:lnTo>
                    <a:pt x="0" y="12992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3541" y="2281915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2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7570" y="1675046"/>
            <a:ext cx="5657850" cy="2164080"/>
            <a:chOff x="177570" y="1675046"/>
            <a:chExt cx="5657850" cy="2164080"/>
          </a:xfrm>
        </p:grpSpPr>
        <p:sp>
          <p:nvSpPr>
            <p:cNvPr id="13" name="object 13"/>
            <p:cNvSpPr/>
            <p:nvPr/>
          </p:nvSpPr>
          <p:spPr>
            <a:xfrm>
              <a:off x="2166161" y="2324206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19050">
              <a:solidFill>
                <a:srgbClr val="CAC5C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457" y="2598145"/>
              <a:ext cx="1829435" cy="0"/>
            </a:xfrm>
            <a:custGeom>
              <a:avLst/>
              <a:gdLst/>
              <a:ahLst/>
              <a:cxnLst/>
              <a:rect l="l" t="t" r="r" b="b"/>
              <a:pathLst>
                <a:path w="1829435">
                  <a:moveTo>
                    <a:pt x="0" y="0"/>
                  </a:moveTo>
                  <a:lnTo>
                    <a:pt x="1828812" y="0"/>
                  </a:lnTo>
                </a:path>
              </a:pathLst>
            </a:custGeom>
            <a:ln w="19050">
              <a:solidFill>
                <a:srgbClr val="0000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570" y="1675046"/>
              <a:ext cx="5657850" cy="2163826"/>
            </a:xfrm>
            <a:prstGeom prst="rect">
              <a:avLst/>
            </a:prstGeom>
          </p:spPr>
        </p:pic>
      </p:grpSp>
      <p:cxnSp>
        <p:nvCxnSpPr>
          <p:cNvPr id="16" name="4 Conector recto">
            <a:extLst>
              <a:ext uri="{FF2B5EF4-FFF2-40B4-BE49-F238E27FC236}">
                <a16:creationId xmlns:a16="http://schemas.microsoft.com/office/drawing/2014/main" id="{A49EB912-0E5C-2943-9A3B-8843B90C730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B0E9E6-64F8-034F-BC25-2A547515E31D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2233" y="2253340"/>
            <a:ext cx="228600" cy="260350"/>
          </a:xfrm>
          <a:custGeom>
            <a:avLst/>
            <a:gdLst/>
            <a:ahLst/>
            <a:cxnLst/>
            <a:rect l="l" t="t" r="r" b="b"/>
            <a:pathLst>
              <a:path w="228600" h="260350">
                <a:moveTo>
                  <a:pt x="0" y="129920"/>
                </a:moveTo>
                <a:lnTo>
                  <a:pt x="8981" y="79349"/>
                </a:lnTo>
                <a:lnTo>
                  <a:pt x="33475" y="38052"/>
                </a:lnTo>
                <a:lnTo>
                  <a:pt x="69806" y="10209"/>
                </a:lnTo>
                <a:lnTo>
                  <a:pt x="114300" y="0"/>
                </a:lnTo>
                <a:lnTo>
                  <a:pt x="158793" y="10209"/>
                </a:lnTo>
                <a:lnTo>
                  <a:pt x="195124" y="38052"/>
                </a:lnTo>
                <a:lnTo>
                  <a:pt x="219618" y="79349"/>
                </a:lnTo>
                <a:lnTo>
                  <a:pt x="228600" y="129920"/>
                </a:lnTo>
                <a:lnTo>
                  <a:pt x="219618" y="180566"/>
                </a:lnTo>
                <a:lnTo>
                  <a:pt x="195124" y="221900"/>
                </a:lnTo>
                <a:lnTo>
                  <a:pt x="158793" y="249757"/>
                </a:lnTo>
                <a:lnTo>
                  <a:pt x="114300" y="259969"/>
                </a:lnTo>
                <a:lnTo>
                  <a:pt x="69806" y="249757"/>
                </a:lnTo>
                <a:lnTo>
                  <a:pt x="33475" y="221900"/>
                </a:lnTo>
                <a:lnTo>
                  <a:pt x="8981" y="180566"/>
                </a:lnTo>
                <a:lnTo>
                  <a:pt x="0" y="129920"/>
                </a:lnTo>
                <a:close/>
              </a:path>
            </a:pathLst>
          </a:custGeom>
          <a:ln w="15874">
            <a:solidFill>
              <a:srgbClr val="CAC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3541" y="2281915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2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61265" y="2226480"/>
            <a:ext cx="244475" cy="276225"/>
            <a:chOff x="5661265" y="2226480"/>
            <a:chExt cx="244475" cy="276225"/>
          </a:xfrm>
        </p:grpSpPr>
        <p:sp>
          <p:nvSpPr>
            <p:cNvPr id="9" name="object 9"/>
            <p:cNvSpPr/>
            <p:nvPr/>
          </p:nvSpPr>
          <p:spPr>
            <a:xfrm>
              <a:off x="5669202" y="2234417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228600" h="260350">
                  <a:moveTo>
                    <a:pt x="114300" y="0"/>
                  </a:moveTo>
                  <a:lnTo>
                    <a:pt x="69812" y="10209"/>
                  </a:lnTo>
                  <a:lnTo>
                    <a:pt x="33480" y="38052"/>
                  </a:lnTo>
                  <a:lnTo>
                    <a:pt x="8983" y="79349"/>
                  </a:lnTo>
                  <a:lnTo>
                    <a:pt x="0" y="129921"/>
                  </a:lnTo>
                  <a:lnTo>
                    <a:pt x="8983" y="180566"/>
                  </a:lnTo>
                  <a:lnTo>
                    <a:pt x="33480" y="221900"/>
                  </a:lnTo>
                  <a:lnTo>
                    <a:pt x="69812" y="249757"/>
                  </a:lnTo>
                  <a:lnTo>
                    <a:pt x="114300" y="259969"/>
                  </a:lnTo>
                  <a:lnTo>
                    <a:pt x="158787" y="249757"/>
                  </a:lnTo>
                  <a:lnTo>
                    <a:pt x="195119" y="221900"/>
                  </a:lnTo>
                  <a:lnTo>
                    <a:pt x="219616" y="180566"/>
                  </a:lnTo>
                  <a:lnTo>
                    <a:pt x="228600" y="129921"/>
                  </a:lnTo>
                  <a:lnTo>
                    <a:pt x="219616" y="79349"/>
                  </a:lnTo>
                  <a:lnTo>
                    <a:pt x="195119" y="38052"/>
                  </a:lnTo>
                  <a:lnTo>
                    <a:pt x="158787" y="1020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69202" y="2234417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228600" h="260350">
                  <a:moveTo>
                    <a:pt x="0" y="129921"/>
                  </a:moveTo>
                  <a:lnTo>
                    <a:pt x="8983" y="79349"/>
                  </a:lnTo>
                  <a:lnTo>
                    <a:pt x="33480" y="38052"/>
                  </a:lnTo>
                  <a:lnTo>
                    <a:pt x="69812" y="10209"/>
                  </a:lnTo>
                  <a:lnTo>
                    <a:pt x="114300" y="0"/>
                  </a:lnTo>
                  <a:lnTo>
                    <a:pt x="158787" y="10209"/>
                  </a:lnTo>
                  <a:lnTo>
                    <a:pt x="195119" y="38052"/>
                  </a:lnTo>
                  <a:lnTo>
                    <a:pt x="219616" y="79349"/>
                  </a:lnTo>
                  <a:lnTo>
                    <a:pt x="228600" y="129921"/>
                  </a:lnTo>
                  <a:lnTo>
                    <a:pt x="219616" y="180566"/>
                  </a:lnTo>
                  <a:lnTo>
                    <a:pt x="195119" y="221900"/>
                  </a:lnTo>
                  <a:lnTo>
                    <a:pt x="158787" y="249757"/>
                  </a:lnTo>
                  <a:lnTo>
                    <a:pt x="114300" y="259969"/>
                  </a:lnTo>
                  <a:lnTo>
                    <a:pt x="69812" y="249757"/>
                  </a:lnTo>
                  <a:lnTo>
                    <a:pt x="33480" y="221900"/>
                  </a:lnTo>
                  <a:lnTo>
                    <a:pt x="8983" y="180566"/>
                  </a:lnTo>
                  <a:lnTo>
                    <a:pt x="0" y="129921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721399" y="2262992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3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9457" y="2598145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8812" y="0"/>
                </a:lnTo>
              </a:path>
            </a:pathLst>
          </a:custGeom>
          <a:ln w="19050">
            <a:solidFill>
              <a:srgbClr val="CAC5C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729" y="2861289"/>
            <a:ext cx="1463675" cy="0"/>
          </a:xfrm>
          <a:custGeom>
            <a:avLst/>
            <a:gdLst/>
            <a:ahLst/>
            <a:cxnLst/>
            <a:rect l="l" t="t" r="r" b="b"/>
            <a:pathLst>
              <a:path w="1463675">
                <a:moveTo>
                  <a:pt x="0" y="0"/>
                </a:moveTo>
                <a:lnTo>
                  <a:pt x="1463052" y="0"/>
                </a:lnTo>
              </a:path>
            </a:pathLst>
          </a:custGeom>
          <a:ln w="19050">
            <a:solidFill>
              <a:srgbClr val="0000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8965" y="259814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19050">
            <a:solidFill>
              <a:srgbClr val="0000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69233" y="1839193"/>
            <a:ext cx="228600" cy="260350"/>
          </a:xfrm>
          <a:custGeom>
            <a:avLst/>
            <a:gdLst/>
            <a:ahLst/>
            <a:cxnLst/>
            <a:rect l="l" t="t" r="r" b="b"/>
            <a:pathLst>
              <a:path w="228600" h="260350">
                <a:moveTo>
                  <a:pt x="0" y="130048"/>
                </a:moveTo>
                <a:lnTo>
                  <a:pt x="8983" y="79402"/>
                </a:lnTo>
                <a:lnTo>
                  <a:pt x="33480" y="38068"/>
                </a:lnTo>
                <a:lnTo>
                  <a:pt x="69812" y="10211"/>
                </a:lnTo>
                <a:lnTo>
                  <a:pt x="114300" y="0"/>
                </a:lnTo>
                <a:lnTo>
                  <a:pt x="158787" y="10211"/>
                </a:lnTo>
                <a:lnTo>
                  <a:pt x="195119" y="38068"/>
                </a:lnTo>
                <a:lnTo>
                  <a:pt x="219616" y="79402"/>
                </a:lnTo>
                <a:lnTo>
                  <a:pt x="228600" y="130048"/>
                </a:lnTo>
                <a:lnTo>
                  <a:pt x="219616" y="180639"/>
                </a:lnTo>
                <a:lnTo>
                  <a:pt x="195119" y="221980"/>
                </a:lnTo>
                <a:lnTo>
                  <a:pt x="158787" y="249866"/>
                </a:lnTo>
                <a:lnTo>
                  <a:pt x="114300" y="260096"/>
                </a:lnTo>
                <a:lnTo>
                  <a:pt x="69812" y="249866"/>
                </a:lnTo>
                <a:lnTo>
                  <a:pt x="33480" y="221980"/>
                </a:lnTo>
                <a:lnTo>
                  <a:pt x="8983" y="180639"/>
                </a:lnTo>
                <a:lnTo>
                  <a:pt x="0" y="130048"/>
                </a:lnTo>
                <a:close/>
              </a:path>
            </a:pathLst>
          </a:custGeom>
          <a:ln w="15875">
            <a:solidFill>
              <a:srgbClr val="CAC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20795" y="1867641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1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7570" y="1675046"/>
            <a:ext cx="5657850" cy="2164080"/>
            <a:chOff x="177570" y="1675046"/>
            <a:chExt cx="5657850" cy="2164080"/>
          </a:xfrm>
        </p:grpSpPr>
        <p:sp>
          <p:nvSpPr>
            <p:cNvPr id="18" name="object 18"/>
            <p:cNvSpPr/>
            <p:nvPr/>
          </p:nvSpPr>
          <p:spPr>
            <a:xfrm>
              <a:off x="2166161" y="2324206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19050">
              <a:solidFill>
                <a:srgbClr val="CAC5C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570" y="1675046"/>
              <a:ext cx="5657850" cy="2163826"/>
            </a:xfrm>
            <a:prstGeom prst="rect">
              <a:avLst/>
            </a:prstGeom>
          </p:spPr>
        </p:pic>
      </p:grpSp>
      <p:cxnSp>
        <p:nvCxnSpPr>
          <p:cNvPr id="20" name="4 Conector recto">
            <a:extLst>
              <a:ext uri="{FF2B5EF4-FFF2-40B4-BE49-F238E27FC236}">
                <a16:creationId xmlns:a16="http://schemas.microsoft.com/office/drawing/2014/main" id="{65F580EF-BA69-D44D-9065-A755F56B5CD9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577B73-4B36-3649-9F73-5D2A4E0CF834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94296" y="1790856"/>
            <a:ext cx="5440045" cy="1896110"/>
            <a:chOff x="194296" y="1790856"/>
            <a:chExt cx="5440045" cy="18961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313" y="1790856"/>
              <a:ext cx="5346912" cy="189563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2233" y="2253340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228600" h="260350">
                  <a:moveTo>
                    <a:pt x="0" y="129920"/>
                  </a:moveTo>
                  <a:lnTo>
                    <a:pt x="8981" y="79349"/>
                  </a:lnTo>
                  <a:lnTo>
                    <a:pt x="33475" y="38052"/>
                  </a:lnTo>
                  <a:lnTo>
                    <a:pt x="69806" y="10209"/>
                  </a:lnTo>
                  <a:lnTo>
                    <a:pt x="114300" y="0"/>
                  </a:lnTo>
                  <a:lnTo>
                    <a:pt x="158793" y="10209"/>
                  </a:lnTo>
                  <a:lnTo>
                    <a:pt x="195124" y="38052"/>
                  </a:lnTo>
                  <a:lnTo>
                    <a:pt x="219618" y="79349"/>
                  </a:lnTo>
                  <a:lnTo>
                    <a:pt x="228600" y="129920"/>
                  </a:lnTo>
                  <a:lnTo>
                    <a:pt x="219618" y="180566"/>
                  </a:lnTo>
                  <a:lnTo>
                    <a:pt x="195124" y="221900"/>
                  </a:lnTo>
                  <a:lnTo>
                    <a:pt x="158793" y="249757"/>
                  </a:lnTo>
                  <a:lnTo>
                    <a:pt x="114300" y="259969"/>
                  </a:lnTo>
                  <a:lnTo>
                    <a:pt x="69806" y="249757"/>
                  </a:lnTo>
                  <a:lnTo>
                    <a:pt x="33475" y="221900"/>
                  </a:lnTo>
                  <a:lnTo>
                    <a:pt x="8981" y="180566"/>
                  </a:lnTo>
                  <a:lnTo>
                    <a:pt x="0" y="129920"/>
                  </a:lnTo>
                  <a:close/>
                </a:path>
              </a:pathLst>
            </a:custGeom>
            <a:ln w="15874">
              <a:solidFill>
                <a:srgbClr val="CAC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3541" y="2281915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2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63615" y="2234417"/>
            <a:ext cx="228600" cy="260350"/>
          </a:xfrm>
          <a:custGeom>
            <a:avLst/>
            <a:gdLst/>
            <a:ahLst/>
            <a:cxnLst/>
            <a:rect l="l" t="t" r="r" b="b"/>
            <a:pathLst>
              <a:path w="228600" h="260350">
                <a:moveTo>
                  <a:pt x="0" y="129921"/>
                </a:moveTo>
                <a:lnTo>
                  <a:pt x="8983" y="79349"/>
                </a:lnTo>
                <a:lnTo>
                  <a:pt x="33480" y="38052"/>
                </a:lnTo>
                <a:lnTo>
                  <a:pt x="69812" y="10209"/>
                </a:lnTo>
                <a:lnTo>
                  <a:pt x="114300" y="0"/>
                </a:lnTo>
                <a:lnTo>
                  <a:pt x="158787" y="10209"/>
                </a:lnTo>
                <a:lnTo>
                  <a:pt x="195119" y="38052"/>
                </a:lnTo>
                <a:lnTo>
                  <a:pt x="219616" y="79349"/>
                </a:lnTo>
                <a:lnTo>
                  <a:pt x="228600" y="129921"/>
                </a:lnTo>
                <a:lnTo>
                  <a:pt x="219616" y="180566"/>
                </a:lnTo>
                <a:lnTo>
                  <a:pt x="195119" y="221900"/>
                </a:lnTo>
                <a:lnTo>
                  <a:pt x="158787" y="249757"/>
                </a:lnTo>
                <a:lnTo>
                  <a:pt x="114300" y="259969"/>
                </a:lnTo>
                <a:lnTo>
                  <a:pt x="69812" y="249757"/>
                </a:lnTo>
                <a:lnTo>
                  <a:pt x="33480" y="221900"/>
                </a:lnTo>
                <a:lnTo>
                  <a:pt x="8983" y="180566"/>
                </a:lnTo>
                <a:lnTo>
                  <a:pt x="0" y="129921"/>
                </a:lnTo>
                <a:close/>
              </a:path>
            </a:pathLst>
          </a:custGeom>
          <a:ln w="15874">
            <a:solidFill>
              <a:srgbClr val="CAC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15811" y="2262992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3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4318" y="1831256"/>
            <a:ext cx="5280660" cy="1040130"/>
            <a:chOff x="424318" y="1831256"/>
            <a:chExt cx="5280660" cy="1040130"/>
          </a:xfrm>
        </p:grpSpPr>
        <p:sp>
          <p:nvSpPr>
            <p:cNvPr id="13" name="object 13"/>
            <p:cNvSpPr/>
            <p:nvPr/>
          </p:nvSpPr>
          <p:spPr>
            <a:xfrm>
              <a:off x="433843" y="2598145"/>
              <a:ext cx="5261610" cy="263525"/>
            </a:xfrm>
            <a:custGeom>
              <a:avLst/>
              <a:gdLst/>
              <a:ahLst/>
              <a:cxnLst/>
              <a:rect l="l" t="t" r="r" b="b"/>
              <a:pathLst>
                <a:path w="5261610" h="263525">
                  <a:moveTo>
                    <a:pt x="0" y="0"/>
                  </a:moveTo>
                  <a:lnTo>
                    <a:pt x="1828838" y="0"/>
                  </a:lnTo>
                </a:path>
                <a:path w="5261610" h="263525">
                  <a:moveTo>
                    <a:pt x="17284" y="263144"/>
                  </a:moveTo>
                  <a:lnTo>
                    <a:pt x="1480350" y="263144"/>
                  </a:lnTo>
                </a:path>
                <a:path w="5261610" h="263525">
                  <a:moveTo>
                    <a:pt x="4849533" y="0"/>
                  </a:moveTo>
                  <a:lnTo>
                    <a:pt x="5261013" y="0"/>
                  </a:lnTo>
                </a:path>
              </a:pathLst>
            </a:custGeom>
            <a:ln w="19050">
              <a:solidFill>
                <a:srgbClr val="CAC5C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63645" y="1839193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228600" h="260350">
                  <a:moveTo>
                    <a:pt x="0" y="130048"/>
                  </a:moveTo>
                  <a:lnTo>
                    <a:pt x="8983" y="79402"/>
                  </a:lnTo>
                  <a:lnTo>
                    <a:pt x="33480" y="38068"/>
                  </a:lnTo>
                  <a:lnTo>
                    <a:pt x="69812" y="10211"/>
                  </a:lnTo>
                  <a:lnTo>
                    <a:pt x="114300" y="0"/>
                  </a:lnTo>
                  <a:lnTo>
                    <a:pt x="158787" y="10211"/>
                  </a:lnTo>
                  <a:lnTo>
                    <a:pt x="195119" y="38068"/>
                  </a:lnTo>
                  <a:lnTo>
                    <a:pt x="219616" y="79402"/>
                  </a:lnTo>
                  <a:lnTo>
                    <a:pt x="228600" y="130048"/>
                  </a:lnTo>
                  <a:lnTo>
                    <a:pt x="219616" y="180639"/>
                  </a:lnTo>
                  <a:lnTo>
                    <a:pt x="195119" y="221980"/>
                  </a:lnTo>
                  <a:lnTo>
                    <a:pt x="158787" y="249866"/>
                  </a:lnTo>
                  <a:lnTo>
                    <a:pt x="114300" y="260096"/>
                  </a:lnTo>
                  <a:lnTo>
                    <a:pt x="69812" y="249866"/>
                  </a:lnTo>
                  <a:lnTo>
                    <a:pt x="33480" y="221980"/>
                  </a:lnTo>
                  <a:lnTo>
                    <a:pt x="8983" y="180639"/>
                  </a:lnTo>
                  <a:lnTo>
                    <a:pt x="0" y="130048"/>
                  </a:lnTo>
                  <a:close/>
                </a:path>
              </a:pathLst>
            </a:custGeom>
            <a:ln w="15875">
              <a:solidFill>
                <a:srgbClr val="CAC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15335" y="1867641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1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60573" y="2324206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50">
            <a:solidFill>
              <a:srgbClr val="CAC5C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7" name="4 Conector recto">
            <a:extLst>
              <a:ext uri="{FF2B5EF4-FFF2-40B4-BE49-F238E27FC236}">
                <a16:creationId xmlns:a16="http://schemas.microsoft.com/office/drawing/2014/main" id="{406CFD63-5C2B-224A-931B-1FB2A27DFD2E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0A81F1-8105-164B-AEC2-66DC367493D4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41" y="1791119"/>
            <a:ext cx="1542572" cy="1831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169" y="2138735"/>
            <a:ext cx="5187696" cy="786384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AB281758-D4AD-F242-8269-D62597F5C6F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8533" y="1444477"/>
            <a:ext cx="76200" cy="182880"/>
          </a:xfrm>
          <a:prstGeom prst="rect">
            <a:avLst/>
          </a:prstGeom>
        </p:spPr>
      </p:pic>
      <p:cxnSp>
        <p:nvCxnSpPr>
          <p:cNvPr id="9" name="4 Conector recto">
            <a:extLst>
              <a:ext uri="{FF2B5EF4-FFF2-40B4-BE49-F238E27FC236}">
                <a16:creationId xmlns:a16="http://schemas.microsoft.com/office/drawing/2014/main" id="{0C7BC5F3-3C8B-A94D-8133-4845B9E0C8F7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CC4054-0277-8240-A6E6-5602606AAD7B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169" y="2138779"/>
            <a:ext cx="5187696" cy="13965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541" y="1791119"/>
            <a:ext cx="1542572" cy="18317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C11BF699-DCB5-3D44-A001-840280B8DE2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8533" y="1444477"/>
            <a:ext cx="76200" cy="182880"/>
          </a:xfrm>
          <a:prstGeom prst="rect">
            <a:avLst/>
          </a:prstGeom>
        </p:spPr>
      </p:pic>
      <p:cxnSp>
        <p:nvCxnSpPr>
          <p:cNvPr id="9" name="4 Conector recto">
            <a:extLst>
              <a:ext uri="{FF2B5EF4-FFF2-40B4-BE49-F238E27FC236}">
                <a16:creationId xmlns:a16="http://schemas.microsoft.com/office/drawing/2014/main" id="{37ADE4DB-4CD4-2B40-83E6-20B17DCFB7AA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EDD865-4D9E-C24C-B397-BCE94645C6AB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6344" y="322584"/>
            <a:ext cx="23228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Overview of</a:t>
            </a:r>
            <a:r>
              <a:rPr sz="1600" spc="-3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573" y="880196"/>
            <a:ext cx="1262380" cy="1549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1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Modeling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latin typeface="Avenir Next" panose="020B0503020202020204" pitchFamily="34" charset="0"/>
                <a:cs typeface="Comic Sans MS"/>
              </a:rPr>
              <a:t>Estimation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Inference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latin typeface="Avenir Next" panose="020B0503020202020204" pitchFamily="34" charset="0"/>
                <a:cs typeface="Comic Sans MS"/>
              </a:rPr>
              <a:t>Prediction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4905" y="1042350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Arial"/>
              </a:rPr>
              <a:t>Developing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a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7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4821" y="1423350"/>
            <a:ext cx="29432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Using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software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to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4862" y="1804350"/>
            <a:ext cx="344360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Interpreting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estimated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4862" y="2185350"/>
            <a:ext cx="41109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Making</a:t>
            </a:r>
            <a:r>
              <a:rPr sz="1400" spc="-4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predictions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of</a:t>
            </a:r>
            <a:r>
              <a:rPr sz="1400" spc="-1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interest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67151" y="2239157"/>
            <a:ext cx="274320" cy="142875"/>
            <a:chOff x="167151" y="2239157"/>
            <a:chExt cx="274320" cy="142875"/>
          </a:xfrm>
        </p:grpSpPr>
        <p:sp>
          <p:nvSpPr>
            <p:cNvPr id="13" name="object 13"/>
            <p:cNvSpPr/>
            <p:nvPr/>
          </p:nvSpPr>
          <p:spPr>
            <a:xfrm>
              <a:off x="167151" y="2310587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257" y="0"/>
                  </a:lnTo>
                </a:path>
              </a:pathLst>
            </a:custGeom>
            <a:ln w="476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8600" y="223915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0" y="0"/>
                  </a:moveTo>
                  <a:lnTo>
                    <a:pt x="0" y="142875"/>
                  </a:lnTo>
                  <a:lnTo>
                    <a:pt x="142875" y="71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1">
            <a:extLst>
              <a:ext uri="{FF2B5EF4-FFF2-40B4-BE49-F238E27FC236}">
                <a16:creationId xmlns:a16="http://schemas.microsoft.com/office/drawing/2014/main" id="{1001BDF1-1987-F143-8048-275F72838F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46" y="1773971"/>
            <a:ext cx="350541" cy="338836"/>
          </a:xfrm>
          <a:prstGeom prst="rect">
            <a:avLst/>
          </a:prstGeom>
        </p:spPr>
      </p:pic>
      <p:pic>
        <p:nvPicPr>
          <p:cNvPr id="16" name="object 11">
            <a:extLst>
              <a:ext uri="{FF2B5EF4-FFF2-40B4-BE49-F238E27FC236}">
                <a16:creationId xmlns:a16="http://schemas.microsoft.com/office/drawing/2014/main" id="{FCBFF420-B9AF-F345-9554-B83CB6FE05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151" y="1373335"/>
            <a:ext cx="350541" cy="338836"/>
          </a:xfrm>
          <a:prstGeom prst="rect">
            <a:avLst/>
          </a:prstGeom>
        </p:spPr>
      </p:pic>
      <p:pic>
        <p:nvPicPr>
          <p:cNvPr id="17" name="object 11">
            <a:extLst>
              <a:ext uri="{FF2B5EF4-FFF2-40B4-BE49-F238E27FC236}">
                <a16:creationId xmlns:a16="http://schemas.microsoft.com/office/drawing/2014/main" id="{D08EF788-B6A6-2D43-ABCE-27CF1D13422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723" y="980493"/>
            <a:ext cx="350541" cy="338836"/>
          </a:xfrm>
          <a:prstGeom prst="rect">
            <a:avLst/>
          </a:prstGeom>
        </p:spPr>
      </p:pic>
      <p:cxnSp>
        <p:nvCxnSpPr>
          <p:cNvPr id="18" name="4 Conector recto">
            <a:extLst>
              <a:ext uri="{FF2B5EF4-FFF2-40B4-BE49-F238E27FC236}">
                <a16:creationId xmlns:a16="http://schemas.microsoft.com/office/drawing/2014/main" id="{6ED440F3-66B2-C54B-B630-F99819BB7D91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539" y="1143286"/>
            <a:ext cx="5142865" cy="806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 MT"/>
              </a:rPr>
              <a:t>For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coming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six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months,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company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management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is</a:t>
            </a:r>
            <a:r>
              <a:rPr sz="1400" spc="-1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considering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three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alternative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scenarios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for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selling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this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particular</a:t>
            </a:r>
            <a:r>
              <a:rPr sz="1400" spc="-4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toy.</a:t>
            </a:r>
            <a:endParaRPr sz="1400" dirty="0">
              <a:latin typeface="Avenir Next" panose="020B0503020202020204" pitchFamily="34" charset="0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381" y="1929551"/>
            <a:ext cx="9366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Scenario</a:t>
            </a:r>
            <a:r>
              <a:rPr sz="1400" spc="-7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1: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2197" y="1955421"/>
            <a:ext cx="40665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5070" algn="l"/>
                <a:tab pos="2656205" algn="l"/>
              </a:tabLst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Price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9.10$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,	AdExp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52,000$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,	PromExp</a:t>
            </a:r>
            <a:r>
              <a:rPr sz="12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61,000$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cxnSp>
        <p:nvCxnSpPr>
          <p:cNvPr id="8" name="4 Conector recto">
            <a:extLst>
              <a:ext uri="{FF2B5EF4-FFF2-40B4-BE49-F238E27FC236}">
                <a16:creationId xmlns:a16="http://schemas.microsoft.com/office/drawing/2014/main" id="{7D233A96-6A4F-1A46-9F89-FBA46C346A27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A8B555-48ED-3C43-809A-713AD3903ACB}"/>
              </a:ext>
            </a:extLst>
          </p:cNvPr>
          <p:cNvSpPr txBox="1"/>
          <p:nvPr/>
        </p:nvSpPr>
        <p:spPr>
          <a:xfrm>
            <a:off x="210547" y="315622"/>
            <a:ext cx="600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4. Prediction - Making predictions about the variable of interest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539" y="1143286"/>
            <a:ext cx="5142865" cy="806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 MT"/>
              </a:rPr>
              <a:t>For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coming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six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months,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company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management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is</a:t>
            </a:r>
            <a:r>
              <a:rPr sz="1400" spc="-1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considering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three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alternative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scenarios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for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selling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this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particular</a:t>
            </a:r>
            <a:r>
              <a:rPr sz="1400" spc="-4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toy.</a:t>
            </a:r>
            <a:endParaRPr sz="1400" dirty="0">
              <a:latin typeface="Avenir Next" panose="020B0503020202020204" pitchFamily="34" charset="0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4323" y="1924055"/>
          <a:ext cx="5363844" cy="602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2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Scenario</a:t>
                      </a:r>
                      <a:r>
                        <a:rPr sz="1400" b="0" i="0" spc="-5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 </a:t>
                      </a:r>
                      <a:r>
                        <a:rPr sz="1400" b="0" i="0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1:</a:t>
                      </a:r>
                      <a:endParaRPr sz="1400" b="0" i="0" dirty="0">
                        <a:latin typeface="Avenir Next" panose="020B0503020202020204" pitchFamily="34" charset="0"/>
                        <a:cs typeface="Comic Sans MS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Price</a:t>
                      </a:r>
                      <a:r>
                        <a:rPr sz="1200" b="0" i="0" spc="-3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9.10$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AdExp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52,000$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PromExp</a:t>
                      </a:r>
                      <a:r>
                        <a:rPr sz="1200" b="0" i="0" spc="-3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1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61,000$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2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Scenario</a:t>
                      </a:r>
                      <a:r>
                        <a:rPr sz="1400" b="0" i="0" spc="-50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 </a:t>
                      </a: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2:</a:t>
                      </a:r>
                      <a:endParaRPr sz="1400" b="0" i="0" dirty="0">
                        <a:latin typeface="Avenir Next" panose="020B0503020202020204" pitchFamily="34" charset="0"/>
                        <a:cs typeface="Comic Sans MS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Price</a:t>
                      </a:r>
                      <a:r>
                        <a:rPr sz="1200" b="0" i="0" spc="-3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7.10$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AdExp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48,000$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PromExp</a:t>
                      </a:r>
                      <a:r>
                        <a:rPr sz="1200" b="0" i="0" spc="-3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1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57,000$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4 Conector recto">
            <a:extLst>
              <a:ext uri="{FF2B5EF4-FFF2-40B4-BE49-F238E27FC236}">
                <a16:creationId xmlns:a16="http://schemas.microsoft.com/office/drawing/2014/main" id="{CCFF8DA9-4E91-0B42-9466-5B07AFBBF0A8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AB6841-DF7E-5C4B-81A9-15F70BE483DB}"/>
              </a:ext>
            </a:extLst>
          </p:cNvPr>
          <p:cNvSpPr txBox="1"/>
          <p:nvPr/>
        </p:nvSpPr>
        <p:spPr>
          <a:xfrm>
            <a:off x="210547" y="315622"/>
            <a:ext cx="600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4. Prediction - Making predictions about the variable of interest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539" y="1143286"/>
            <a:ext cx="5142865" cy="806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 MT"/>
              </a:rPr>
              <a:t>For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coming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six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months,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company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management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is</a:t>
            </a:r>
            <a:r>
              <a:rPr sz="1400" spc="-1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considering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three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alternative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scenarios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for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selling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this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particular</a:t>
            </a:r>
            <a:r>
              <a:rPr sz="1400" spc="-4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toy.</a:t>
            </a:r>
            <a:endParaRPr sz="1400" dirty="0">
              <a:latin typeface="Avenir Next" panose="020B0503020202020204" pitchFamily="34" charset="0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4323" y="1924055"/>
          <a:ext cx="5363844" cy="988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2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Scenario</a:t>
                      </a:r>
                      <a:r>
                        <a:rPr sz="1400" b="0" i="0" spc="-5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 </a:t>
                      </a:r>
                      <a:r>
                        <a:rPr sz="1400" b="0" i="0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1:</a:t>
                      </a:r>
                      <a:endParaRPr sz="1400" b="0" i="0" dirty="0">
                        <a:latin typeface="Avenir Next" panose="020B0503020202020204" pitchFamily="34" charset="0"/>
                        <a:cs typeface="Comic Sans MS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Price</a:t>
                      </a:r>
                      <a:r>
                        <a:rPr sz="1200" b="0" i="0" spc="-3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9.10$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AdExp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52,000$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PromExp</a:t>
                      </a:r>
                      <a:r>
                        <a:rPr sz="1200" b="0" i="0" spc="-3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1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61,000$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Scenario</a:t>
                      </a:r>
                      <a:r>
                        <a:rPr sz="1400" b="0" i="0" spc="-50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 </a:t>
                      </a: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2:</a:t>
                      </a:r>
                      <a:endParaRPr sz="1400" b="0" i="0" dirty="0">
                        <a:latin typeface="Avenir Next" panose="020B0503020202020204" pitchFamily="34" charset="0"/>
                        <a:cs typeface="Comic Sans MS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Price</a:t>
                      </a:r>
                      <a:r>
                        <a:rPr sz="1200" b="0" i="0" spc="-3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7.10$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AdExp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48,000$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PromExp</a:t>
                      </a:r>
                      <a:r>
                        <a:rPr sz="1200" b="0" i="0" spc="-3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1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57,000$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Scenario</a:t>
                      </a:r>
                      <a:r>
                        <a:rPr sz="1400" b="0" i="0" spc="-50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 </a:t>
                      </a: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3:</a:t>
                      </a:r>
                      <a:endParaRPr sz="1400" b="0" i="0" dirty="0">
                        <a:latin typeface="Avenir Next" panose="020B0503020202020204" pitchFamily="34" charset="0"/>
                        <a:cs typeface="Comic Sans MS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Price</a:t>
                      </a:r>
                      <a:r>
                        <a:rPr sz="1200" b="0" i="0" spc="-3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8.10$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AdExp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50,000$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PromExp</a:t>
                      </a:r>
                      <a:r>
                        <a:rPr sz="1200" b="0" i="0" spc="-3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1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60,000$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1123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4 Conector recto">
            <a:extLst>
              <a:ext uri="{FF2B5EF4-FFF2-40B4-BE49-F238E27FC236}">
                <a16:creationId xmlns:a16="http://schemas.microsoft.com/office/drawing/2014/main" id="{AC981C7F-EA22-2440-AB46-564744EE9F43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8F3953-1346-B749-A0A5-8C8BDF70F051}"/>
              </a:ext>
            </a:extLst>
          </p:cNvPr>
          <p:cNvSpPr txBox="1"/>
          <p:nvPr/>
        </p:nvSpPr>
        <p:spPr>
          <a:xfrm>
            <a:off x="210547" y="315622"/>
            <a:ext cx="600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4. Prediction - Making predictions about the variable of interest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5531" y="765175"/>
            <a:ext cx="5294630" cy="2231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600"/>
              </a:spcBef>
            </a:pPr>
            <a:endParaRPr lang="en-US" sz="1400" dirty="0">
              <a:latin typeface="Avenir Next" panose="020B0503020202020204" pitchFamily="34" charset="0"/>
              <a:cs typeface="Arial MT"/>
            </a:endParaRPr>
          </a:p>
          <a:p>
            <a:pPr marL="12700" marR="5080">
              <a:lnSpc>
                <a:spcPct val="125000"/>
              </a:lnSpc>
              <a:spcBef>
                <a:spcPts val="600"/>
              </a:spcBef>
            </a:pPr>
            <a:r>
              <a:rPr sz="1400" dirty="0">
                <a:latin typeface="Avenir Next" panose="020B0503020202020204" pitchFamily="34" charset="0"/>
                <a:cs typeface="Arial MT"/>
              </a:rPr>
              <a:t>There is a Sales manager of a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toys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retail company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which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sells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various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kinds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of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 toys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in</a:t>
            </a:r>
            <a:r>
              <a:rPr sz="1400" spc="-1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local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market.</a:t>
            </a:r>
            <a:r>
              <a:rPr sz="1400" spc="-6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This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sales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manager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needs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to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make some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kind of projections about the number of monthly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units that the retail company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will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be able to sell of this particular toy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in the coming half 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year.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In the past she has been making such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projections based on her gut feeling and now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wishes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to be a little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more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scientific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about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whole</a:t>
            </a:r>
            <a:r>
              <a:rPr sz="1400" spc="-1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process.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91F98-0C48-B649-ABAF-A1237168705A}"/>
              </a:ext>
            </a:extLst>
          </p:cNvPr>
          <p:cNvSpPr txBox="1"/>
          <p:nvPr/>
        </p:nvSpPr>
        <p:spPr>
          <a:xfrm>
            <a:off x="203200" y="30797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Example</a:t>
            </a:r>
            <a:endParaRPr lang="en-GB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5" name="4 Conector recto">
            <a:extLst>
              <a:ext uri="{FF2B5EF4-FFF2-40B4-BE49-F238E27FC236}">
                <a16:creationId xmlns:a16="http://schemas.microsoft.com/office/drawing/2014/main" id="{6D9A3970-ECFB-2E4E-A20F-6F4337B9A651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5626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539" y="1143286"/>
            <a:ext cx="5142865" cy="806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 MT"/>
              </a:rPr>
              <a:t>For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coming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six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months,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company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management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is</a:t>
            </a:r>
            <a:r>
              <a:rPr sz="1400" spc="-1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considering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three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alternative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scenarios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for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selling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this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particular</a:t>
            </a:r>
            <a:r>
              <a:rPr sz="1400" spc="-4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toy.</a:t>
            </a:r>
            <a:endParaRPr sz="1400" dirty="0">
              <a:latin typeface="Avenir Next" panose="020B0503020202020204" pitchFamily="34" charset="0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4323" y="1924055"/>
          <a:ext cx="5363844" cy="988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2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Scenario</a:t>
                      </a:r>
                      <a:r>
                        <a:rPr sz="1400" b="0" i="0" spc="-5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 </a:t>
                      </a:r>
                      <a:r>
                        <a:rPr sz="1400" b="0" i="0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1:</a:t>
                      </a:r>
                      <a:endParaRPr sz="1400" b="0" i="0" dirty="0">
                        <a:latin typeface="Avenir Next" panose="020B0503020202020204" pitchFamily="34" charset="0"/>
                        <a:cs typeface="Comic Sans MS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Price</a:t>
                      </a:r>
                      <a:r>
                        <a:rPr sz="1200" b="0" i="0" spc="-3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9.10$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AdExp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52,000$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PromExp</a:t>
                      </a:r>
                      <a:r>
                        <a:rPr sz="1200" b="0" i="0" spc="-3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1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61,000$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Scenario</a:t>
                      </a:r>
                      <a:r>
                        <a:rPr sz="1400" b="0" i="0" spc="-50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 </a:t>
                      </a: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2:</a:t>
                      </a:r>
                      <a:endParaRPr sz="1400" b="0" i="0" dirty="0">
                        <a:latin typeface="Avenir Next" panose="020B0503020202020204" pitchFamily="34" charset="0"/>
                        <a:cs typeface="Comic Sans MS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Price</a:t>
                      </a:r>
                      <a:r>
                        <a:rPr sz="1200" b="0" i="0" spc="-3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7.10$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AdExp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48,000$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PromExp</a:t>
                      </a:r>
                      <a:r>
                        <a:rPr sz="1200" b="0" i="0" spc="-3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1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57,000$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Scenario</a:t>
                      </a:r>
                      <a:r>
                        <a:rPr sz="1400" b="0" i="0" spc="-50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 </a:t>
                      </a: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3:</a:t>
                      </a:r>
                      <a:endParaRPr sz="1400" b="0" i="0" dirty="0">
                        <a:latin typeface="Avenir Next" panose="020B0503020202020204" pitchFamily="34" charset="0"/>
                        <a:cs typeface="Comic Sans MS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Price</a:t>
                      </a:r>
                      <a:r>
                        <a:rPr sz="1200" b="0" i="0" spc="-3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8.10$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AdExp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50,000$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PromExp</a:t>
                      </a:r>
                      <a:r>
                        <a:rPr sz="1200" b="0" i="0" spc="-3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1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60,000$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1123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61973" y="3372175"/>
            <a:ext cx="46196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Comic Sans MS"/>
              </a:rPr>
              <a:t>Which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scenario</a:t>
            </a:r>
            <a:r>
              <a:rPr sz="1400" spc="1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to</a:t>
            </a:r>
            <a:r>
              <a:rPr sz="1400" spc="1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implement</a:t>
            </a:r>
            <a:r>
              <a:rPr sz="1400" spc="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to</a:t>
            </a:r>
            <a:r>
              <a:rPr sz="1400" spc="1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maximize</a:t>
            </a:r>
            <a:r>
              <a:rPr sz="1400" spc="-3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unit</a:t>
            </a:r>
            <a:r>
              <a:rPr sz="1400" spc="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sales?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8" name="4 Conector recto">
            <a:extLst>
              <a:ext uri="{FF2B5EF4-FFF2-40B4-BE49-F238E27FC236}">
                <a16:creationId xmlns:a16="http://schemas.microsoft.com/office/drawing/2014/main" id="{9D1C2FB5-4C32-B043-8C06-F943ED4F4534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A6D712-20DB-C44A-B8D7-97A4D6A49AA5}"/>
              </a:ext>
            </a:extLst>
          </p:cNvPr>
          <p:cNvSpPr txBox="1"/>
          <p:nvPr/>
        </p:nvSpPr>
        <p:spPr>
          <a:xfrm>
            <a:off x="210547" y="315622"/>
            <a:ext cx="600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4. Prediction - Making predictions about the variable of interest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9922" y="591037"/>
            <a:ext cx="132651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400" dirty="0">
              <a:latin typeface="Avenir Next" panose="020B0503020202020204" pitchFamily="34" charset="0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MX" sz="1400" dirty="0">
              <a:latin typeface="Avenir Next" panose="020B0503020202020204" pitchFamily="34" charset="0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Avenir Next" panose="020B0503020202020204" pitchFamily="34" charset="0"/>
              <a:cs typeface="Comic Sans MS"/>
            </a:endParaRPr>
          </a:p>
          <a:p>
            <a:pPr marL="106045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Scenario</a:t>
            </a:r>
            <a:r>
              <a:rPr sz="1400" spc="-5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1: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2197" y="615421"/>
            <a:ext cx="4066540" cy="1129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900" dirty="0"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195070" algn="l"/>
                <a:tab pos="2656205" algn="l"/>
              </a:tabLst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Price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9.10$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,	AdExp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52,000$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,	PromExp</a:t>
            </a:r>
            <a:r>
              <a:rPr sz="12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61,000$</a:t>
            </a:r>
            <a:endParaRPr sz="1200" dirty="0"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Avenir Next" panose="020B0503020202020204" pitchFamily="34" charset="0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Predicted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Sales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= 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72587.31</a:t>
            </a:r>
            <a:endParaRPr sz="12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373" y="1947072"/>
            <a:ext cx="963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Scenario</a:t>
            </a:r>
            <a:r>
              <a:rPr sz="1400" spc="-7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2: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2197" y="1972980"/>
            <a:ext cx="406654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5070" algn="l"/>
                <a:tab pos="2656205" algn="l"/>
              </a:tabLst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Price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7.10$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,	AdExp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48,000$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,	PromExp</a:t>
            </a:r>
            <a:r>
              <a:rPr sz="12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57,000$</a:t>
            </a:r>
            <a:endParaRPr sz="1200" dirty="0">
              <a:latin typeface="Avenir Next" panose="020B0503020202020204" pitchFamily="34" charset="0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1080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Predicted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Sales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= 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72892.96</a:t>
            </a:r>
            <a:endParaRPr sz="12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373" y="2865950"/>
            <a:ext cx="1024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Scenario</a:t>
            </a:r>
            <a:r>
              <a:rPr sz="1400" spc="-5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3: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2197" y="2891858"/>
            <a:ext cx="2460625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5070" algn="l"/>
              </a:tabLst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Price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8.10$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,	AdExp</a:t>
            </a:r>
            <a:r>
              <a:rPr sz="12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50,000$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,</a:t>
            </a:r>
            <a:endParaRPr sz="1200" dirty="0"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Avenir Next" panose="020B0503020202020204" pitchFamily="34" charset="0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5"/>
              </a:spcBef>
              <a:tabLst>
                <a:tab pos="2286000" algn="l"/>
              </a:tabLst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Predicted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Sales</a:t>
            </a:r>
            <a:r>
              <a:rPr sz="1200" spc="2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=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74542.75	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≈</a:t>
            </a:r>
            <a:endParaRPr sz="12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3082" y="2891858"/>
            <a:ext cx="1565910" cy="56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PromExp</a:t>
            </a:r>
            <a:r>
              <a:rPr sz="12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60,000$</a:t>
            </a:r>
            <a:endParaRPr sz="12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400" u="heavy" spc="-5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venir Next" panose="020B0503020202020204" pitchFamily="34" charset="0"/>
                <a:cs typeface="Comic Sans MS"/>
              </a:rPr>
              <a:t>74542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20" y="2786131"/>
            <a:ext cx="350541" cy="338844"/>
          </a:xfrm>
          <a:prstGeom prst="rect">
            <a:avLst/>
          </a:prstGeom>
        </p:spPr>
      </p:pic>
      <p:cxnSp>
        <p:nvCxnSpPr>
          <p:cNvPr id="11" name="4 Conector recto">
            <a:extLst>
              <a:ext uri="{FF2B5EF4-FFF2-40B4-BE49-F238E27FC236}">
                <a16:creationId xmlns:a16="http://schemas.microsoft.com/office/drawing/2014/main" id="{DBB262B3-360A-1840-A54A-97DDFF919A17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16BF15-8A98-1346-B2C0-E198A117E460}"/>
              </a:ext>
            </a:extLst>
          </p:cNvPr>
          <p:cNvSpPr txBox="1"/>
          <p:nvPr/>
        </p:nvSpPr>
        <p:spPr>
          <a:xfrm>
            <a:off x="210547" y="315622"/>
            <a:ext cx="600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4. Prediction - Making predictions about the variable of interest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9400" y="335098"/>
            <a:ext cx="23228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Overview of</a:t>
            </a:r>
            <a:r>
              <a:rPr sz="1600" spc="-3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573" y="880196"/>
            <a:ext cx="1262380" cy="1549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1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Modeling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latin typeface="Avenir Next" panose="020B0503020202020204" pitchFamily="34" charset="0"/>
                <a:cs typeface="Comic Sans MS"/>
              </a:rPr>
              <a:t>Estimation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Inference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latin typeface="Avenir Next" panose="020B0503020202020204" pitchFamily="34" charset="0"/>
                <a:cs typeface="Comic Sans MS"/>
              </a:rPr>
              <a:t>Prediction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4905" y="1042350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Arial"/>
              </a:rPr>
              <a:t>Developing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a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7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4821" y="1423350"/>
            <a:ext cx="29432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Using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software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to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4862" y="1804350"/>
            <a:ext cx="344360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Interpreting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estimated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4926" y="2185350"/>
            <a:ext cx="37922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Making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predictions</a:t>
            </a:r>
            <a:r>
              <a:rPr sz="1400" spc="-4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of</a:t>
            </a:r>
            <a:r>
              <a:rPr sz="1400" spc="-1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interest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744" y="948931"/>
            <a:ext cx="350541" cy="338819"/>
          </a:xfrm>
          <a:prstGeom prst="rect">
            <a:avLst/>
          </a:prstGeom>
        </p:spPr>
      </p:pic>
      <p:pic>
        <p:nvPicPr>
          <p:cNvPr id="10" name="object 9">
            <a:extLst>
              <a:ext uri="{FF2B5EF4-FFF2-40B4-BE49-F238E27FC236}">
                <a16:creationId xmlns:a16="http://schemas.microsoft.com/office/drawing/2014/main" id="{CA702797-4448-2E4D-9802-5EB7AF087C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128" y="1320285"/>
            <a:ext cx="350541" cy="338819"/>
          </a:xfrm>
          <a:prstGeom prst="rect">
            <a:avLst/>
          </a:prstGeom>
        </p:spPr>
      </p:pic>
      <p:pic>
        <p:nvPicPr>
          <p:cNvPr id="11" name="object 9">
            <a:extLst>
              <a:ext uri="{FF2B5EF4-FFF2-40B4-BE49-F238E27FC236}">
                <a16:creationId xmlns:a16="http://schemas.microsoft.com/office/drawing/2014/main" id="{89393CDD-6980-514C-865B-C18B465BD7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711" y="1697651"/>
            <a:ext cx="350541" cy="338819"/>
          </a:xfrm>
          <a:prstGeom prst="rect">
            <a:avLst/>
          </a:prstGeom>
        </p:spPr>
      </p:pic>
      <p:pic>
        <p:nvPicPr>
          <p:cNvPr id="12" name="object 9">
            <a:extLst>
              <a:ext uri="{FF2B5EF4-FFF2-40B4-BE49-F238E27FC236}">
                <a16:creationId xmlns:a16="http://schemas.microsoft.com/office/drawing/2014/main" id="{9C65FBB6-0EE9-3349-9222-8F2C23B081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157" y="2090777"/>
            <a:ext cx="350541" cy="338819"/>
          </a:xfrm>
          <a:prstGeom prst="rect">
            <a:avLst/>
          </a:prstGeom>
        </p:spPr>
      </p:pic>
      <p:cxnSp>
        <p:nvCxnSpPr>
          <p:cNvPr id="13" name="4 Conector recto">
            <a:extLst>
              <a:ext uri="{FF2B5EF4-FFF2-40B4-BE49-F238E27FC236}">
                <a16:creationId xmlns:a16="http://schemas.microsoft.com/office/drawing/2014/main" id="{E3854A8C-9040-9B4D-B210-984760DBD33B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081" y="1533001"/>
            <a:ext cx="5595899" cy="365094"/>
          </a:xfrm>
          <a:prstGeom prst="rect">
            <a:avLst/>
          </a:prstGeom>
        </p:spPr>
      </p:pic>
      <p:cxnSp>
        <p:nvCxnSpPr>
          <p:cNvPr id="5" name="4 Conector recto">
            <a:extLst>
              <a:ext uri="{FF2B5EF4-FFF2-40B4-BE49-F238E27FC236}">
                <a16:creationId xmlns:a16="http://schemas.microsoft.com/office/drawing/2014/main" id="{FA882F8E-88CB-B04F-B554-D0DE6EF04CA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10081" y="1533001"/>
            <a:ext cx="5596255" cy="457200"/>
            <a:chOff x="510081" y="1533001"/>
            <a:chExt cx="5596255" cy="457200"/>
          </a:xfrm>
        </p:grpSpPr>
        <p:sp>
          <p:nvSpPr>
            <p:cNvPr id="5" name="object 5"/>
            <p:cNvSpPr/>
            <p:nvPr/>
          </p:nvSpPr>
          <p:spPr>
            <a:xfrm>
              <a:off x="2924585" y="1722890"/>
              <a:ext cx="2560320" cy="0"/>
            </a:xfrm>
            <a:custGeom>
              <a:avLst/>
              <a:gdLst/>
              <a:ahLst/>
              <a:cxnLst/>
              <a:rect l="l" t="t" r="r" b="b"/>
              <a:pathLst>
                <a:path w="2560320">
                  <a:moveTo>
                    <a:pt x="0" y="0"/>
                  </a:moveTo>
                  <a:lnTo>
                    <a:pt x="256032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4756" y="1870589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6660" y="180708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81" y="1533001"/>
              <a:ext cx="5595899" cy="365094"/>
            </a:xfrm>
            <a:prstGeom prst="rect">
              <a:avLst/>
            </a:prstGeom>
          </p:spPr>
        </p:pic>
      </p:grpSp>
      <p:sp>
        <p:nvSpPr>
          <p:cNvPr id="9" name="object 3">
            <a:extLst>
              <a:ext uri="{FF2B5EF4-FFF2-40B4-BE49-F238E27FC236}">
                <a16:creationId xmlns:a16="http://schemas.microsoft.com/office/drawing/2014/main" id="{536D9E9C-B160-1D4B-B98A-D0A91D20CD86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10" name="4 Conector recto">
            <a:extLst>
              <a:ext uri="{FF2B5EF4-FFF2-40B4-BE49-F238E27FC236}">
                <a16:creationId xmlns:a16="http://schemas.microsoft.com/office/drawing/2014/main" id="{F9EB0B94-C4BC-BD44-8003-54E63B3A535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970" y="1533001"/>
            <a:ext cx="2377412" cy="365095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5019ECEB-F7BF-9140-9636-065C13CCD6D8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F29B440B-7F67-BE44-BF61-F4A63446D38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707" y="2144882"/>
            <a:ext cx="5595896" cy="3714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970" y="1533001"/>
            <a:ext cx="2377412" cy="365095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E39FD8C5-CBA0-F54C-9DDF-704D2EEACBEA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7" name="4 Conector recto">
            <a:extLst>
              <a:ext uri="{FF2B5EF4-FFF2-40B4-BE49-F238E27FC236}">
                <a16:creationId xmlns:a16="http://schemas.microsoft.com/office/drawing/2014/main" id="{976C02EC-086C-A94A-9976-C3FF1B8842D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740852"/>
            <a:ext cx="5260974" cy="3352774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D363D858-632C-7A4C-ABE6-4BF9FBF59078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4" name="4 Conector recto">
            <a:extLst>
              <a:ext uri="{FF2B5EF4-FFF2-40B4-BE49-F238E27FC236}">
                <a16:creationId xmlns:a16="http://schemas.microsoft.com/office/drawing/2014/main" id="{B8BD2B31-158F-9E49-9B8B-CC9E424D7EDF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707" y="1238255"/>
            <a:ext cx="5595896" cy="36032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10081" y="611352"/>
            <a:ext cx="5596255" cy="742315"/>
            <a:chOff x="510081" y="611352"/>
            <a:chExt cx="5596255" cy="7423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081" y="611352"/>
              <a:ext cx="5595899" cy="3650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64410" y="933149"/>
              <a:ext cx="193675" cy="363855"/>
            </a:xfrm>
            <a:custGeom>
              <a:avLst/>
              <a:gdLst/>
              <a:ahLst/>
              <a:cxnLst/>
              <a:rect l="l" t="t" r="r" b="b"/>
              <a:pathLst>
                <a:path w="193675" h="363855">
                  <a:moveTo>
                    <a:pt x="0" y="0"/>
                  </a:moveTo>
                  <a:lnTo>
                    <a:pt x="193078" y="363816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9108" y="1273841"/>
              <a:ext cx="58419" cy="79375"/>
            </a:xfrm>
            <a:custGeom>
              <a:avLst/>
              <a:gdLst/>
              <a:ahLst/>
              <a:cxnLst/>
              <a:rect l="l" t="t" r="r" b="b"/>
              <a:pathLst>
                <a:path w="58419" h="79375">
                  <a:moveTo>
                    <a:pt x="44869" y="0"/>
                  </a:moveTo>
                  <a:lnTo>
                    <a:pt x="0" y="23812"/>
                  </a:lnTo>
                  <a:lnTo>
                    <a:pt x="58153" y="79222"/>
                  </a:lnTo>
                  <a:lnTo>
                    <a:pt x="448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5833" y="933147"/>
              <a:ext cx="410845" cy="377190"/>
            </a:xfrm>
            <a:custGeom>
              <a:avLst/>
              <a:gdLst/>
              <a:ahLst/>
              <a:cxnLst/>
              <a:rect l="l" t="t" r="r" b="b"/>
              <a:pathLst>
                <a:path w="410844" h="377190">
                  <a:moveTo>
                    <a:pt x="0" y="0"/>
                  </a:moveTo>
                  <a:lnTo>
                    <a:pt x="410425" y="37696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9730" y="1282802"/>
              <a:ext cx="73660" cy="70485"/>
            </a:xfrm>
            <a:custGeom>
              <a:avLst/>
              <a:gdLst/>
              <a:ahLst/>
              <a:cxnLst/>
              <a:rect l="l" t="t" r="r" b="b"/>
              <a:pathLst>
                <a:path w="73660" h="70484">
                  <a:moveTo>
                    <a:pt x="34366" y="0"/>
                  </a:moveTo>
                  <a:lnTo>
                    <a:pt x="0" y="37414"/>
                  </a:lnTo>
                  <a:lnTo>
                    <a:pt x="73304" y="70256"/>
                  </a:lnTo>
                  <a:lnTo>
                    <a:pt x="343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3">
            <a:extLst>
              <a:ext uri="{FF2B5EF4-FFF2-40B4-BE49-F238E27FC236}">
                <a16:creationId xmlns:a16="http://schemas.microsoft.com/office/drawing/2014/main" id="{CDB20F8C-D319-3549-B7B9-2A2CBD025965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10" name="4 Conector recto">
            <a:extLst>
              <a:ext uri="{FF2B5EF4-FFF2-40B4-BE49-F238E27FC236}">
                <a16:creationId xmlns:a16="http://schemas.microsoft.com/office/drawing/2014/main" id="{8A2F7F0E-2452-684D-939C-BDFCC69C0098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768376"/>
            <a:ext cx="5260974" cy="3352774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53D27B75-7AC1-9342-B9AA-E8077EC9D5B0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4" name="4 Conector recto">
            <a:extLst>
              <a:ext uri="{FF2B5EF4-FFF2-40B4-BE49-F238E27FC236}">
                <a16:creationId xmlns:a16="http://schemas.microsoft.com/office/drawing/2014/main" id="{DA17CD3D-5789-804B-B433-351C6BDB6676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2731" y="534522"/>
            <a:ext cx="5294630" cy="2183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400" dirty="0">
              <a:solidFill>
                <a:srgbClr val="000099"/>
              </a:solidFill>
              <a:latin typeface="Avenir Next" panose="020B0503020202020204" pitchFamily="34" charset="0"/>
              <a:cs typeface="Comic Sans MS"/>
            </a:endParaRPr>
          </a:p>
          <a:p>
            <a:pPr marL="12700" marR="5080">
              <a:lnSpc>
                <a:spcPct val="125000"/>
              </a:lnSpc>
              <a:spcBef>
                <a:spcPts val="600"/>
              </a:spcBef>
            </a:pPr>
            <a:r>
              <a:rPr sz="1400" dirty="0">
                <a:latin typeface="Avenir Next" panose="020B0503020202020204" pitchFamily="34" charset="0"/>
                <a:cs typeface="Arial MT"/>
              </a:rPr>
              <a:t>There is a Sales manager of a </a:t>
            </a:r>
            <a:r>
              <a:rPr sz="1400" spc="-1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toys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retail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company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which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sells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various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kinds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of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 toys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in</a:t>
            </a:r>
            <a:r>
              <a:rPr sz="1400" spc="-1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local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market.</a:t>
            </a:r>
            <a:r>
              <a:rPr sz="1400" spc="-6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This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sales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manager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needs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to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make some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kind of projections about the number of monthly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units that the retail company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will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be able to sell of this particular toy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in the coming half 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year.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In the past she has been making such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projections based on her gut feeling and now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wishes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to be a little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more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scientific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about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whole</a:t>
            </a:r>
            <a:r>
              <a:rPr sz="1400" spc="-1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process.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88911-CE83-0947-8EAE-CD17C016E616}"/>
              </a:ext>
            </a:extLst>
          </p:cNvPr>
          <p:cNvSpPr txBox="1"/>
          <p:nvPr/>
        </p:nvSpPr>
        <p:spPr>
          <a:xfrm>
            <a:off x="203200" y="30797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Example</a:t>
            </a:r>
            <a:endParaRPr lang="en-GB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070B383E-33FC-8B44-AF45-F84720EB7A96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5626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1800" y="768350"/>
            <a:ext cx="5260975" cy="3352800"/>
            <a:chOff x="9752" y="458983"/>
            <a:chExt cx="5260975" cy="3352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2" y="458983"/>
              <a:ext cx="5260974" cy="33527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27668" y="1560809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7931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02270" y="152270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2561" y="2046645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212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7158" y="220615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67999" y="2054902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80">
                  <a:moveTo>
                    <a:pt x="0" y="80772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42602" y="20168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0065" y="1884061"/>
              <a:ext cx="0" cy="337185"/>
            </a:xfrm>
            <a:custGeom>
              <a:avLst/>
              <a:gdLst/>
              <a:ahLst/>
              <a:cxnLst/>
              <a:rect l="l" t="t" r="r" b="b"/>
              <a:pathLst>
                <a:path h="337185">
                  <a:moveTo>
                    <a:pt x="0" y="0"/>
                  </a:moveTo>
                  <a:lnTo>
                    <a:pt x="0" y="336804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34663" y="220816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54834" y="958526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4">
                  <a:moveTo>
                    <a:pt x="0" y="245363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29436" y="9204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744" y="2749835"/>
              <a:ext cx="0" cy="99060"/>
            </a:xfrm>
            <a:custGeom>
              <a:avLst/>
              <a:gdLst/>
              <a:ahLst/>
              <a:cxnLst/>
              <a:rect l="l" t="t" r="r" b="b"/>
              <a:pathLst>
                <a:path h="99060">
                  <a:moveTo>
                    <a:pt x="0" y="0"/>
                  </a:moveTo>
                  <a:lnTo>
                    <a:pt x="0" y="9906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3342" y="28361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79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72613" y="2121475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391668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47217" y="208337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4961" y="2235652"/>
              <a:ext cx="0" cy="620395"/>
            </a:xfrm>
            <a:custGeom>
              <a:avLst/>
              <a:gdLst/>
              <a:ahLst/>
              <a:cxnLst/>
              <a:rect l="l" t="t" r="r" b="b"/>
              <a:pathLst>
                <a:path h="620394">
                  <a:moveTo>
                    <a:pt x="0" y="0"/>
                  </a:moveTo>
                  <a:lnTo>
                    <a:pt x="0" y="620268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9559" y="28432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79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3">
            <a:extLst>
              <a:ext uri="{FF2B5EF4-FFF2-40B4-BE49-F238E27FC236}">
                <a16:creationId xmlns:a16="http://schemas.microsoft.com/office/drawing/2014/main" id="{6812762B-41F6-9C43-B78B-401C9989B2BF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21" name="4 Conector recto">
            <a:extLst>
              <a:ext uri="{FF2B5EF4-FFF2-40B4-BE49-F238E27FC236}">
                <a16:creationId xmlns:a16="http://schemas.microsoft.com/office/drawing/2014/main" id="{1CB41C7A-5E5F-9844-94E1-5BFBC67244EE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8350"/>
            <a:ext cx="5260975" cy="3352800"/>
            <a:chOff x="9752" y="458983"/>
            <a:chExt cx="5260975" cy="3352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2" y="458983"/>
              <a:ext cx="5260974" cy="33527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27668" y="1560809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7931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02270" y="152270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2561" y="2046645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212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7158" y="220615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67999" y="2054902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80">
                  <a:moveTo>
                    <a:pt x="0" y="80772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42602" y="20168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0065" y="1884061"/>
              <a:ext cx="0" cy="337185"/>
            </a:xfrm>
            <a:custGeom>
              <a:avLst/>
              <a:gdLst/>
              <a:ahLst/>
              <a:cxnLst/>
              <a:rect l="l" t="t" r="r" b="b"/>
              <a:pathLst>
                <a:path h="337185">
                  <a:moveTo>
                    <a:pt x="0" y="0"/>
                  </a:moveTo>
                  <a:lnTo>
                    <a:pt x="0" y="336804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34663" y="220816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54834" y="958526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4">
                  <a:moveTo>
                    <a:pt x="0" y="245363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29436" y="9204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744" y="2749835"/>
              <a:ext cx="0" cy="99060"/>
            </a:xfrm>
            <a:custGeom>
              <a:avLst/>
              <a:gdLst/>
              <a:ahLst/>
              <a:cxnLst/>
              <a:rect l="l" t="t" r="r" b="b"/>
              <a:pathLst>
                <a:path h="99060">
                  <a:moveTo>
                    <a:pt x="0" y="0"/>
                  </a:moveTo>
                  <a:lnTo>
                    <a:pt x="0" y="9906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3342" y="28361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79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72613" y="2121475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391668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47217" y="208337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4961" y="2235652"/>
              <a:ext cx="0" cy="620395"/>
            </a:xfrm>
            <a:custGeom>
              <a:avLst/>
              <a:gdLst/>
              <a:ahLst/>
              <a:cxnLst/>
              <a:rect l="l" t="t" r="r" b="b"/>
              <a:pathLst>
                <a:path h="620394">
                  <a:moveTo>
                    <a:pt x="0" y="0"/>
                  </a:moveTo>
                  <a:lnTo>
                    <a:pt x="0" y="620268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9559" y="28432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79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18324" y="633967"/>
            <a:ext cx="2372995" cy="531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Larger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residuals	</a:t>
            </a:r>
            <a:r>
              <a:rPr sz="1400" dirty="0">
                <a:solidFill>
                  <a:srgbClr val="000099"/>
                </a:solidFill>
                <a:latin typeface="Symbol"/>
                <a:cs typeface="Symbol"/>
              </a:rPr>
              <a:t></a:t>
            </a:r>
            <a:r>
              <a:rPr sz="1400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“bad” fit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Smaller</a:t>
            </a:r>
            <a:r>
              <a:rPr sz="12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residuals</a:t>
            </a:r>
            <a:r>
              <a:rPr sz="1200" spc="18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lang="en-US" sz="1200" spc="18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  </a:t>
            </a:r>
            <a:r>
              <a:rPr sz="1400" dirty="0">
                <a:solidFill>
                  <a:srgbClr val="000099"/>
                </a:solidFill>
                <a:latin typeface="Symbol"/>
                <a:cs typeface="Symbol"/>
              </a:rPr>
              <a:t></a:t>
            </a:r>
            <a:r>
              <a:rPr sz="1400" spc="3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“good”</a:t>
            </a:r>
            <a:r>
              <a:rPr sz="1200" spc="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fit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0417C428-F442-F148-9BDB-F12932AD4D3B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23" name="4 Conector recto">
            <a:extLst>
              <a:ext uri="{FF2B5EF4-FFF2-40B4-BE49-F238E27FC236}">
                <a16:creationId xmlns:a16="http://schemas.microsoft.com/office/drawing/2014/main" id="{EED09A95-C48A-C849-AF55-984FC2F0737C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77217" y="524684"/>
            <a:ext cx="2268220" cy="6426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40"/>
              </a:spcBef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R-square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[</a:t>
            </a:r>
            <a:r>
              <a:rPr sz="12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200" spc="-5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“goodness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fit”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measure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]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000" y="1034732"/>
            <a:ext cx="2934335" cy="2051685"/>
            <a:chOff x="100156" y="616513"/>
            <a:chExt cx="2934335" cy="2051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161" y="620562"/>
              <a:ext cx="2656331" cy="20475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3899" y="616513"/>
              <a:ext cx="2656205" cy="1948814"/>
            </a:xfrm>
            <a:custGeom>
              <a:avLst/>
              <a:gdLst/>
              <a:ahLst/>
              <a:cxnLst/>
              <a:rect l="l" t="t" r="r" b="b"/>
              <a:pathLst>
                <a:path w="2656205" h="1948814">
                  <a:moveTo>
                    <a:pt x="2656014" y="0"/>
                  </a:moveTo>
                  <a:lnTo>
                    <a:pt x="0" y="0"/>
                  </a:lnTo>
                  <a:lnTo>
                    <a:pt x="0" y="1948548"/>
                  </a:lnTo>
                  <a:lnTo>
                    <a:pt x="2656014" y="1948548"/>
                  </a:lnTo>
                  <a:lnTo>
                    <a:pt x="2656014" y="0"/>
                  </a:lnTo>
                  <a:close/>
                </a:path>
              </a:pathLst>
            </a:custGeom>
            <a:solidFill>
              <a:srgbClr val="DADADA">
                <a:alpha val="388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156" y="1715495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907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0178" y="165835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3">
            <a:extLst>
              <a:ext uri="{FF2B5EF4-FFF2-40B4-BE49-F238E27FC236}">
                <a16:creationId xmlns:a16="http://schemas.microsoft.com/office/drawing/2014/main" id="{E324FC9B-36F2-2C4A-9C70-F12DF22867F1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10" name="4 Conector recto">
            <a:extLst>
              <a:ext uri="{FF2B5EF4-FFF2-40B4-BE49-F238E27FC236}">
                <a16:creationId xmlns:a16="http://schemas.microsoft.com/office/drawing/2014/main" id="{1B6C5C2D-1F7C-B245-A068-10FE2A7F541F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77217" y="524684"/>
            <a:ext cx="2268220" cy="6426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40"/>
              </a:spcBef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R-square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[</a:t>
            </a:r>
            <a:r>
              <a:rPr sz="12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200" spc="-5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“goodness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fit”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measure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]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0156" y="616513"/>
            <a:ext cx="2934335" cy="2051685"/>
            <a:chOff x="100156" y="616513"/>
            <a:chExt cx="2934335" cy="2051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161" y="620562"/>
              <a:ext cx="2656331" cy="20475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3899" y="616513"/>
              <a:ext cx="2656205" cy="1948814"/>
            </a:xfrm>
            <a:custGeom>
              <a:avLst/>
              <a:gdLst/>
              <a:ahLst/>
              <a:cxnLst/>
              <a:rect l="l" t="t" r="r" b="b"/>
              <a:pathLst>
                <a:path w="2656205" h="1948814">
                  <a:moveTo>
                    <a:pt x="2656014" y="0"/>
                  </a:moveTo>
                  <a:lnTo>
                    <a:pt x="0" y="0"/>
                  </a:lnTo>
                  <a:lnTo>
                    <a:pt x="0" y="1948548"/>
                  </a:lnTo>
                  <a:lnTo>
                    <a:pt x="2656014" y="1948548"/>
                  </a:lnTo>
                  <a:lnTo>
                    <a:pt x="2656014" y="0"/>
                  </a:lnTo>
                  <a:close/>
                </a:path>
              </a:pathLst>
            </a:custGeom>
            <a:solidFill>
              <a:srgbClr val="DADADA">
                <a:alpha val="388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156" y="1715495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907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0178" y="165835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4715" y="2809917"/>
            <a:ext cx="4947285" cy="119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Varies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from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0</a:t>
            </a:r>
            <a:r>
              <a:rPr sz="14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through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1.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86055" marR="5080" indent="-173990">
              <a:lnSpc>
                <a:spcPct val="125000"/>
              </a:lnSpc>
              <a:spcBef>
                <a:spcPts val="600"/>
              </a:spcBef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Proportion</a:t>
            </a:r>
            <a:r>
              <a:rPr sz="1400" spc="-4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of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variation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in</a:t>
            </a:r>
            <a:r>
              <a:rPr sz="1400" spc="-1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4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Y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3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explained</a:t>
            </a:r>
            <a:r>
              <a:rPr sz="1400" spc="-4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by</a:t>
            </a:r>
            <a:r>
              <a:rPr sz="1400" spc="-1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the </a:t>
            </a:r>
            <a:r>
              <a:rPr sz="1400" spc="-37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model.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86055" indent="-173990">
              <a:lnSpc>
                <a:spcPct val="100000"/>
              </a:lnSpc>
              <a:spcBef>
                <a:spcPts val="1019"/>
              </a:spcBef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1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Values</a:t>
            </a:r>
            <a:r>
              <a:rPr sz="1400" spc="-4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closer</a:t>
            </a:r>
            <a:r>
              <a:rPr sz="1400" spc="-3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to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1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indicate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good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fit.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6266AA88-BC89-D94F-9069-2E3518C46A0C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11" name="4 Conector recto">
            <a:extLst>
              <a:ext uri="{FF2B5EF4-FFF2-40B4-BE49-F238E27FC236}">
                <a16:creationId xmlns:a16="http://schemas.microsoft.com/office/drawing/2014/main" id="{0702F9FB-F6CB-1042-A509-0148D2B17AA4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77217" y="524684"/>
            <a:ext cx="2268220" cy="6426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40"/>
              </a:spcBef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R-square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[</a:t>
            </a:r>
            <a:r>
              <a:rPr sz="12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200" spc="-5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“goodness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fit”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measure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]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0156" y="616513"/>
            <a:ext cx="2934335" cy="2051685"/>
            <a:chOff x="100156" y="616513"/>
            <a:chExt cx="2934335" cy="2051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161" y="620562"/>
              <a:ext cx="2656331" cy="20475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3899" y="616513"/>
              <a:ext cx="2656205" cy="1948814"/>
            </a:xfrm>
            <a:custGeom>
              <a:avLst/>
              <a:gdLst/>
              <a:ahLst/>
              <a:cxnLst/>
              <a:rect l="l" t="t" r="r" b="b"/>
              <a:pathLst>
                <a:path w="2656205" h="1948814">
                  <a:moveTo>
                    <a:pt x="2656014" y="0"/>
                  </a:moveTo>
                  <a:lnTo>
                    <a:pt x="0" y="0"/>
                  </a:lnTo>
                  <a:lnTo>
                    <a:pt x="0" y="1948548"/>
                  </a:lnTo>
                  <a:lnTo>
                    <a:pt x="2656014" y="1948548"/>
                  </a:lnTo>
                  <a:lnTo>
                    <a:pt x="2656014" y="0"/>
                  </a:lnTo>
                  <a:close/>
                </a:path>
              </a:pathLst>
            </a:custGeom>
            <a:solidFill>
              <a:srgbClr val="DADADA">
                <a:alpha val="388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156" y="1715495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907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0178" y="165835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4715" y="2809917"/>
            <a:ext cx="4947285" cy="119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Varies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from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0</a:t>
            </a:r>
            <a:r>
              <a:rPr sz="14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through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1.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86055" marR="5080" indent="-173990">
              <a:lnSpc>
                <a:spcPct val="125000"/>
              </a:lnSpc>
              <a:spcBef>
                <a:spcPts val="600"/>
              </a:spcBef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Proportion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variation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Y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explained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by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 </a:t>
            </a:r>
            <a:r>
              <a:rPr sz="1400" spc="-37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model.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86055" indent="-173990">
              <a:lnSpc>
                <a:spcPct val="100000"/>
              </a:lnSpc>
              <a:spcBef>
                <a:spcPts val="1019"/>
              </a:spcBef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1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Values</a:t>
            </a:r>
            <a:r>
              <a:rPr sz="1400" spc="-4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closer</a:t>
            </a:r>
            <a:r>
              <a:rPr sz="1400" spc="-3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to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1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indicate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good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fit.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C7A39ED8-7C21-8A4E-AA55-50575228DF38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11" name="4 Conector recto">
            <a:extLst>
              <a:ext uri="{FF2B5EF4-FFF2-40B4-BE49-F238E27FC236}">
                <a16:creationId xmlns:a16="http://schemas.microsoft.com/office/drawing/2014/main" id="{4CDCA6CC-7A3B-8D40-9865-1AFA708A8523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77217" y="524684"/>
            <a:ext cx="2268220" cy="6426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40"/>
              </a:spcBef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R-square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[</a:t>
            </a:r>
            <a:r>
              <a:rPr sz="12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200" spc="-5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“goodness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fit”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measure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]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0156" y="616513"/>
            <a:ext cx="3115310" cy="2051685"/>
            <a:chOff x="100156" y="616513"/>
            <a:chExt cx="3115310" cy="2051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161" y="620562"/>
              <a:ext cx="2656331" cy="20475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3899" y="616513"/>
              <a:ext cx="2656205" cy="1948814"/>
            </a:xfrm>
            <a:custGeom>
              <a:avLst/>
              <a:gdLst/>
              <a:ahLst/>
              <a:cxnLst/>
              <a:rect l="l" t="t" r="r" b="b"/>
              <a:pathLst>
                <a:path w="2656205" h="1948814">
                  <a:moveTo>
                    <a:pt x="2656014" y="0"/>
                  </a:moveTo>
                  <a:lnTo>
                    <a:pt x="0" y="0"/>
                  </a:lnTo>
                  <a:lnTo>
                    <a:pt x="0" y="1948548"/>
                  </a:lnTo>
                  <a:lnTo>
                    <a:pt x="2656014" y="1948548"/>
                  </a:lnTo>
                  <a:lnTo>
                    <a:pt x="2656014" y="0"/>
                  </a:lnTo>
                  <a:close/>
                </a:path>
              </a:pathLst>
            </a:custGeom>
            <a:solidFill>
              <a:srgbClr val="DADADA">
                <a:alpha val="388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156" y="1715495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907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0178" y="165835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2790" y="1803066"/>
              <a:ext cx="876300" cy="0"/>
            </a:xfrm>
            <a:custGeom>
              <a:avLst/>
              <a:gdLst/>
              <a:ahLst/>
              <a:cxnLst/>
              <a:rect l="l" t="t" r="r" b="b"/>
              <a:pathLst>
                <a:path w="876300">
                  <a:moveTo>
                    <a:pt x="0" y="0"/>
                  </a:moveTo>
                  <a:lnTo>
                    <a:pt x="876300" y="0"/>
                  </a:lnTo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5771" y="1716806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1193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32270" y="167870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4715" y="2809917"/>
            <a:ext cx="4947285" cy="119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Varies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from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0</a:t>
            </a:r>
            <a:r>
              <a:rPr sz="14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through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1.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86055" marR="5080" indent="-173990">
              <a:lnSpc>
                <a:spcPct val="125000"/>
              </a:lnSpc>
              <a:spcBef>
                <a:spcPts val="600"/>
              </a:spcBef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Proportion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variation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Y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explained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by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 </a:t>
            </a:r>
            <a:r>
              <a:rPr sz="1400" spc="-37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model.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86055" indent="-173990">
              <a:lnSpc>
                <a:spcPct val="100000"/>
              </a:lnSpc>
              <a:spcBef>
                <a:spcPts val="1019"/>
              </a:spcBef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1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Values</a:t>
            </a:r>
            <a:r>
              <a:rPr sz="1400" spc="-4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closer</a:t>
            </a:r>
            <a:r>
              <a:rPr sz="1400" spc="-3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to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1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indicate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good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fit.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44F3EBD2-A814-2240-B662-9F9D01A8BA00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14" name="4 Conector recto">
            <a:extLst>
              <a:ext uri="{FF2B5EF4-FFF2-40B4-BE49-F238E27FC236}">
                <a16:creationId xmlns:a16="http://schemas.microsoft.com/office/drawing/2014/main" id="{99E09DD7-DF74-2D46-8ED4-3683F3A37D7A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77217" y="524684"/>
            <a:ext cx="2268220" cy="6426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40"/>
              </a:spcBef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R-square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[</a:t>
            </a:r>
            <a:r>
              <a:rPr sz="12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200" spc="-5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“goodness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fit”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measure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]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0156" y="616513"/>
            <a:ext cx="2934335" cy="2051685"/>
            <a:chOff x="100156" y="616513"/>
            <a:chExt cx="2934335" cy="2051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161" y="620562"/>
              <a:ext cx="2656331" cy="20475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3899" y="616513"/>
              <a:ext cx="2656205" cy="1948814"/>
            </a:xfrm>
            <a:custGeom>
              <a:avLst/>
              <a:gdLst/>
              <a:ahLst/>
              <a:cxnLst/>
              <a:rect l="l" t="t" r="r" b="b"/>
              <a:pathLst>
                <a:path w="2656205" h="1948814">
                  <a:moveTo>
                    <a:pt x="2656014" y="0"/>
                  </a:moveTo>
                  <a:lnTo>
                    <a:pt x="0" y="0"/>
                  </a:lnTo>
                  <a:lnTo>
                    <a:pt x="0" y="1948548"/>
                  </a:lnTo>
                  <a:lnTo>
                    <a:pt x="2656014" y="1948548"/>
                  </a:lnTo>
                  <a:lnTo>
                    <a:pt x="2656014" y="0"/>
                  </a:lnTo>
                  <a:close/>
                </a:path>
              </a:pathLst>
            </a:custGeom>
            <a:solidFill>
              <a:srgbClr val="DADADA">
                <a:alpha val="388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156" y="1715495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907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0178" y="165835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4715" y="2809917"/>
            <a:ext cx="4947285" cy="119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Varies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from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0</a:t>
            </a:r>
            <a:r>
              <a:rPr sz="14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through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1.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86055" marR="5080" indent="-173990">
              <a:lnSpc>
                <a:spcPct val="125000"/>
              </a:lnSpc>
              <a:spcBef>
                <a:spcPts val="600"/>
              </a:spcBef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Proportion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variation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Y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explained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by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 </a:t>
            </a:r>
            <a:r>
              <a:rPr sz="1400" spc="-37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model.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86055" indent="-173990">
              <a:lnSpc>
                <a:spcPct val="100000"/>
              </a:lnSpc>
              <a:spcBef>
                <a:spcPts val="1019"/>
              </a:spcBef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Values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closer</a:t>
            </a:r>
            <a:r>
              <a:rPr sz="14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to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1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indicate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good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fit.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1AB9BF4-D3A3-3341-9249-07A65F9789AD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11" name="4 Conector recto">
            <a:extLst>
              <a:ext uri="{FF2B5EF4-FFF2-40B4-BE49-F238E27FC236}">
                <a16:creationId xmlns:a16="http://schemas.microsoft.com/office/drawing/2014/main" id="{49338E74-B771-9843-8A16-E829DF803979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2669" y="591037"/>
            <a:ext cx="4120515" cy="958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spc="-5" dirty="0">
              <a:solidFill>
                <a:srgbClr val="FF0000"/>
              </a:solidFill>
              <a:latin typeface="Avenir Next" panose="020B0503020202020204" pitchFamily="34" charset="0"/>
              <a:cs typeface="Comic Sans MS"/>
            </a:endParaRPr>
          </a:p>
          <a:p>
            <a:pPr marL="790575" indent="-287020">
              <a:lnSpc>
                <a:spcPct val="100000"/>
              </a:lnSpc>
              <a:spcBef>
                <a:spcPts val="1050"/>
              </a:spcBef>
              <a:buSzPct val="64285"/>
              <a:buFont typeface="Wingdings"/>
              <a:buChar char=""/>
              <a:tabLst>
                <a:tab pos="790575" algn="l"/>
                <a:tab pos="791210" algn="l"/>
              </a:tabLst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Residuals</a:t>
            </a:r>
            <a:r>
              <a:rPr sz="1400" spc="-6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and</a:t>
            </a:r>
            <a:r>
              <a:rPr sz="14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Errors.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790575" indent="-287020">
              <a:lnSpc>
                <a:spcPct val="100000"/>
              </a:lnSpc>
              <a:spcBef>
                <a:spcPts val="1019"/>
              </a:spcBef>
              <a:buSzPct val="64285"/>
              <a:buFont typeface="Wingdings"/>
              <a:buChar char=""/>
              <a:tabLst>
                <a:tab pos="790575" algn="l"/>
                <a:tab pos="791210" algn="l"/>
              </a:tabLst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R-square:</a:t>
            </a:r>
            <a:r>
              <a:rPr sz="1400" spc="-8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400" spc="-6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“goodness</a:t>
            </a:r>
            <a:r>
              <a:rPr sz="14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fit”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measure.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124C158-9B5A-4542-92F7-4EFC9D698EA0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5" name="4 Conector recto">
            <a:extLst>
              <a:ext uri="{FF2B5EF4-FFF2-40B4-BE49-F238E27FC236}">
                <a16:creationId xmlns:a16="http://schemas.microsoft.com/office/drawing/2014/main" id="{5CB71892-E298-2A4A-96A6-418C7788D32F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2669" y="591037"/>
            <a:ext cx="5387975" cy="2994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GB" sz="1600" spc="-5" dirty="0">
              <a:solidFill>
                <a:srgbClr val="FF0000"/>
              </a:solidFill>
              <a:latin typeface="Avenir Next" panose="020B0503020202020204" pitchFamily="34" charset="0"/>
              <a:cs typeface="Comic Sans MS"/>
            </a:endParaRPr>
          </a:p>
          <a:p>
            <a:pPr marL="790575" indent="-287020">
              <a:lnSpc>
                <a:spcPct val="100000"/>
              </a:lnSpc>
              <a:spcBef>
                <a:spcPts val="1050"/>
              </a:spcBef>
              <a:buSzPct val="64285"/>
              <a:buFont typeface="Wingdings"/>
              <a:buChar char=""/>
              <a:tabLst>
                <a:tab pos="790575" algn="l"/>
                <a:tab pos="791210" algn="l"/>
              </a:tabLst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Residuals</a:t>
            </a:r>
            <a:r>
              <a:rPr sz="1400" spc="-6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and</a:t>
            </a:r>
            <a:r>
              <a:rPr sz="14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Errors.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790575" indent="-287020">
              <a:lnSpc>
                <a:spcPct val="100000"/>
              </a:lnSpc>
              <a:spcBef>
                <a:spcPts val="1019"/>
              </a:spcBef>
              <a:buSzPct val="64285"/>
              <a:buFont typeface="Wingdings"/>
              <a:buChar char=""/>
              <a:tabLst>
                <a:tab pos="790575" algn="l"/>
                <a:tab pos="791210" algn="l"/>
              </a:tabLst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R-square:</a:t>
            </a:r>
            <a:r>
              <a:rPr sz="1400" spc="-8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400" spc="-6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“goodness</a:t>
            </a:r>
            <a:r>
              <a:rPr sz="14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fit”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measure.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buClr>
                <a:srgbClr val="000099"/>
              </a:buClr>
              <a:buFont typeface="Wingdings"/>
              <a:buChar char=""/>
            </a:pPr>
            <a:endParaRPr sz="1500" dirty="0"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99"/>
              </a:buClr>
              <a:buFont typeface="Wingdings"/>
              <a:buChar char=""/>
            </a:pPr>
            <a:endParaRPr sz="205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Why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do we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have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r>
              <a:rPr sz="1600" spc="3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in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the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3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model</a:t>
            </a:r>
            <a:r>
              <a:rPr sz="1600" spc="3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?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790575" indent="-287020">
              <a:lnSpc>
                <a:spcPct val="100000"/>
              </a:lnSpc>
              <a:spcBef>
                <a:spcPts val="830"/>
              </a:spcBef>
              <a:buSzPct val="64285"/>
              <a:buFont typeface="Wingdings"/>
              <a:buChar char=""/>
              <a:tabLst>
                <a:tab pos="790575" algn="l"/>
                <a:tab pos="791210" algn="l"/>
              </a:tabLst>
            </a:pP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Omitted</a:t>
            </a:r>
            <a:r>
              <a:rPr sz="1400" spc="-5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variables.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790575" indent="-287020">
              <a:lnSpc>
                <a:spcPct val="100000"/>
              </a:lnSpc>
              <a:spcBef>
                <a:spcPts val="1019"/>
              </a:spcBef>
              <a:buSzPct val="64285"/>
              <a:buFont typeface="Wingdings"/>
              <a:buChar char=""/>
              <a:tabLst>
                <a:tab pos="790575" algn="l"/>
                <a:tab pos="791210" algn="l"/>
              </a:tabLst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Functional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relationship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between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Y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and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X</a:t>
            </a:r>
            <a:r>
              <a:rPr sz="14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variables.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790575" marR="107950" indent="-287020">
              <a:lnSpc>
                <a:spcPct val="125000"/>
              </a:lnSpc>
              <a:spcBef>
                <a:spcPts val="600"/>
              </a:spcBef>
              <a:buSzPct val="64285"/>
              <a:buFont typeface="Wingdings"/>
              <a:buChar char=""/>
              <a:tabLst>
                <a:tab pos="790575" algn="l"/>
                <a:tab pos="791210" algn="l"/>
              </a:tabLst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theory</a:t>
            </a:r>
            <a:r>
              <a:rPr sz="14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analysis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is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based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on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certain </a:t>
            </a:r>
            <a:r>
              <a:rPr sz="1400" spc="-37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assumptions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these</a:t>
            </a:r>
            <a:r>
              <a:rPr sz="14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errors.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E4E76AE-3AE7-1849-AB1D-A9971C09D2F0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5" name="4 Conector recto">
            <a:extLst>
              <a:ext uri="{FF2B5EF4-FFF2-40B4-BE49-F238E27FC236}">
                <a16:creationId xmlns:a16="http://schemas.microsoft.com/office/drawing/2014/main" id="{1F752E1D-9ED9-744A-A42F-812B99078D89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9400" y="333973"/>
            <a:ext cx="41573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Errors</a:t>
            </a:r>
            <a:r>
              <a:rPr sz="16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and</a:t>
            </a:r>
            <a:r>
              <a:rPr sz="16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residuals</a:t>
            </a:r>
            <a:r>
              <a:rPr sz="1600" spc="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</a:t>
            </a:r>
            <a:r>
              <a:rPr sz="1600" spc="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6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600" spc="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model</a:t>
            </a:r>
            <a:endParaRPr sz="16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3881" y="1162004"/>
            <a:ext cx="5596255" cy="467995"/>
            <a:chOff x="433881" y="1162004"/>
            <a:chExt cx="5596255" cy="467995"/>
          </a:xfrm>
        </p:grpSpPr>
        <p:sp>
          <p:nvSpPr>
            <p:cNvPr id="5" name="object 5"/>
            <p:cNvSpPr/>
            <p:nvPr/>
          </p:nvSpPr>
          <p:spPr>
            <a:xfrm>
              <a:off x="4867685" y="1510009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9590" y="144650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881" y="1162004"/>
              <a:ext cx="5595899" cy="365086"/>
            </a:xfrm>
            <a:prstGeom prst="rect">
              <a:avLst/>
            </a:prstGeom>
          </p:spPr>
        </p:pic>
      </p:grpSp>
      <p:cxnSp>
        <p:nvCxnSpPr>
          <p:cNvPr id="9" name="4 Conector recto">
            <a:extLst>
              <a:ext uri="{FF2B5EF4-FFF2-40B4-BE49-F238E27FC236}">
                <a16:creationId xmlns:a16="http://schemas.microsoft.com/office/drawing/2014/main" id="{D271C0F1-72DB-CA4A-B3C8-1D2C8F44091A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2731" y="534522"/>
            <a:ext cx="5316855" cy="2183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400" dirty="0">
              <a:solidFill>
                <a:srgbClr val="000099"/>
              </a:solidFill>
              <a:latin typeface="Avenir Next" panose="020B0503020202020204" pitchFamily="34" charset="0"/>
              <a:cs typeface="Comic Sans MS"/>
            </a:endParaRPr>
          </a:p>
          <a:p>
            <a:pPr marL="12700" marR="5080">
              <a:lnSpc>
                <a:spcPct val="125000"/>
              </a:lnSpc>
              <a:spcBef>
                <a:spcPts val="600"/>
              </a:spcBef>
            </a:pPr>
            <a:r>
              <a:rPr sz="1400" dirty="0">
                <a:latin typeface="Avenir Next" panose="020B0503020202020204" pitchFamily="34" charset="0"/>
                <a:cs typeface="Arial MT"/>
              </a:rPr>
              <a:t>There is a Sales manager of a </a:t>
            </a:r>
            <a:r>
              <a:rPr sz="1400" spc="-1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toys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retail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company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which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sells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various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kinds of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toys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in the local market.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This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sales manager needs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to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make some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kind of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projections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about the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number of monthly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units</a:t>
            </a:r>
            <a:r>
              <a:rPr sz="1400" spc="-3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that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retail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company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will</a:t>
            </a:r>
            <a:r>
              <a:rPr sz="1400" spc="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be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able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to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sell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of</a:t>
            </a:r>
            <a:r>
              <a:rPr sz="1400" spc="-1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this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particular</a:t>
            </a:r>
            <a:r>
              <a:rPr sz="1400" spc="-4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toy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in the coming half 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year.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In the past she has been making such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projections based on her gut feeling and now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wishes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to be a little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more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scientific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about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whole</a:t>
            </a:r>
            <a:r>
              <a:rPr sz="1400" spc="-1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process.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92F99-E42E-3D4A-8EC6-BEAF5AA325FD}"/>
              </a:ext>
            </a:extLst>
          </p:cNvPr>
          <p:cNvSpPr txBox="1"/>
          <p:nvPr/>
        </p:nvSpPr>
        <p:spPr>
          <a:xfrm>
            <a:off x="203200" y="30797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Example</a:t>
            </a:r>
            <a:endParaRPr lang="en-GB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05948204-FF02-8049-8D62-E36805080029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5626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0327" y="1987059"/>
            <a:ext cx="3792854" cy="493395"/>
            <a:chOff x="1340327" y="1987059"/>
            <a:chExt cx="3792854" cy="493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0327" y="1987059"/>
              <a:ext cx="3792516" cy="4444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94298" y="2360705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56201" y="229720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881" y="1162004"/>
            <a:ext cx="5595899" cy="365086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C6EE2692-2EBC-9549-BBEE-7ABF7CE5FC76}"/>
              </a:ext>
            </a:extLst>
          </p:cNvPr>
          <p:cNvSpPr txBox="1"/>
          <p:nvPr/>
        </p:nvSpPr>
        <p:spPr>
          <a:xfrm>
            <a:off x="279400" y="333973"/>
            <a:ext cx="41573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Errors</a:t>
            </a:r>
            <a:r>
              <a:rPr sz="16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and</a:t>
            </a:r>
            <a:r>
              <a:rPr sz="16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residuals</a:t>
            </a:r>
            <a:r>
              <a:rPr sz="1600" spc="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</a:t>
            </a:r>
            <a:r>
              <a:rPr sz="1600" spc="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6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600" spc="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model</a:t>
            </a:r>
            <a:endParaRPr sz="1600" dirty="0">
              <a:latin typeface="Avenir Next" panose="020B0503020202020204" pitchFamily="34" charset="0"/>
              <a:cs typeface="Arial"/>
            </a:endParaRPr>
          </a:p>
        </p:txBody>
      </p:sp>
      <p:cxnSp>
        <p:nvCxnSpPr>
          <p:cNvPr id="10" name="4 Conector recto">
            <a:extLst>
              <a:ext uri="{FF2B5EF4-FFF2-40B4-BE49-F238E27FC236}">
                <a16:creationId xmlns:a16="http://schemas.microsoft.com/office/drawing/2014/main" id="{F8091D08-5A1D-0B4F-ADA9-2E84DBF510ED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10593" y="2687253"/>
            <a:ext cx="50800" cy="449580"/>
            <a:chOff x="3610593" y="2687253"/>
            <a:chExt cx="50800" cy="449580"/>
          </a:xfrm>
        </p:grpSpPr>
        <p:sp>
          <p:nvSpPr>
            <p:cNvPr id="3" name="object 3"/>
            <p:cNvSpPr/>
            <p:nvPr/>
          </p:nvSpPr>
          <p:spPr>
            <a:xfrm>
              <a:off x="3635996" y="2692333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7937" y="3809"/>
                  </a:moveTo>
                  <a:lnTo>
                    <a:pt x="7937" y="3809"/>
                  </a:lnTo>
                </a:path>
              </a:pathLst>
            </a:custGeom>
            <a:ln w="76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10593" y="268725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35996" y="2688442"/>
              <a:ext cx="0" cy="410209"/>
            </a:xfrm>
            <a:custGeom>
              <a:avLst/>
              <a:gdLst/>
              <a:ahLst/>
              <a:cxnLst/>
              <a:rect l="l" t="t" r="r" b="b"/>
              <a:pathLst>
                <a:path h="410210">
                  <a:moveTo>
                    <a:pt x="0" y="0"/>
                  </a:moveTo>
                  <a:lnTo>
                    <a:pt x="0" y="409955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0593" y="30856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925480" y="2254914"/>
            <a:ext cx="50800" cy="676910"/>
            <a:chOff x="2925480" y="2254914"/>
            <a:chExt cx="50800" cy="676910"/>
          </a:xfrm>
        </p:grpSpPr>
        <p:sp>
          <p:nvSpPr>
            <p:cNvPr id="8" name="object 8"/>
            <p:cNvSpPr/>
            <p:nvPr/>
          </p:nvSpPr>
          <p:spPr>
            <a:xfrm>
              <a:off x="2950883" y="2254914"/>
              <a:ext cx="0" cy="638810"/>
            </a:xfrm>
            <a:custGeom>
              <a:avLst/>
              <a:gdLst/>
              <a:ahLst/>
              <a:cxnLst/>
              <a:rect l="l" t="t" r="r" b="b"/>
              <a:pathLst>
                <a:path h="638810">
                  <a:moveTo>
                    <a:pt x="0" y="0"/>
                  </a:moveTo>
                  <a:lnTo>
                    <a:pt x="0" y="638556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5480" y="288077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807372" y="2169404"/>
            <a:ext cx="50800" cy="329565"/>
            <a:chOff x="2807372" y="2169404"/>
            <a:chExt cx="50800" cy="329565"/>
          </a:xfrm>
        </p:grpSpPr>
        <p:sp>
          <p:nvSpPr>
            <p:cNvPr id="11" name="object 11"/>
            <p:cNvSpPr/>
            <p:nvPr/>
          </p:nvSpPr>
          <p:spPr>
            <a:xfrm>
              <a:off x="2832774" y="2169404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0"/>
                  </a:moveTo>
                  <a:lnTo>
                    <a:pt x="0" y="291084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7372" y="244778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929431" y="1601594"/>
            <a:ext cx="50800" cy="311150"/>
            <a:chOff x="1929431" y="1601594"/>
            <a:chExt cx="50800" cy="311150"/>
          </a:xfrm>
        </p:grpSpPr>
        <p:sp>
          <p:nvSpPr>
            <p:cNvPr id="14" name="object 14"/>
            <p:cNvSpPr/>
            <p:nvPr/>
          </p:nvSpPr>
          <p:spPr>
            <a:xfrm>
              <a:off x="1954833" y="1601594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2796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29431" y="186169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134218" y="1566476"/>
            <a:ext cx="50800" cy="155575"/>
            <a:chOff x="2134218" y="1566476"/>
            <a:chExt cx="50800" cy="155575"/>
          </a:xfrm>
        </p:grpSpPr>
        <p:sp>
          <p:nvSpPr>
            <p:cNvPr id="17" name="object 17"/>
            <p:cNvSpPr/>
            <p:nvPr/>
          </p:nvSpPr>
          <p:spPr>
            <a:xfrm>
              <a:off x="2159616" y="1668011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53339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34218" y="162991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59618" y="1604576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348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34222" y="156647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262815" y="1600078"/>
            <a:ext cx="50800" cy="201295"/>
            <a:chOff x="2262815" y="1600078"/>
            <a:chExt cx="50800" cy="201295"/>
          </a:xfrm>
        </p:grpSpPr>
        <p:sp>
          <p:nvSpPr>
            <p:cNvPr id="22" name="object 22"/>
            <p:cNvSpPr/>
            <p:nvPr/>
          </p:nvSpPr>
          <p:spPr>
            <a:xfrm>
              <a:off x="2288212" y="1638179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4">
                  <a:moveTo>
                    <a:pt x="0" y="163068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62815" y="16000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925143" y="2047482"/>
            <a:ext cx="50800" cy="182880"/>
            <a:chOff x="2925143" y="2047482"/>
            <a:chExt cx="50800" cy="182880"/>
          </a:xfrm>
        </p:grpSpPr>
        <p:sp>
          <p:nvSpPr>
            <p:cNvPr id="25" name="object 25"/>
            <p:cNvSpPr/>
            <p:nvPr/>
          </p:nvSpPr>
          <p:spPr>
            <a:xfrm>
              <a:off x="2950540" y="2085583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14478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25143" y="20474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072437" y="2023454"/>
            <a:ext cx="50800" cy="302260"/>
            <a:chOff x="3072437" y="2023454"/>
            <a:chExt cx="50800" cy="302260"/>
          </a:xfrm>
        </p:grpSpPr>
        <p:sp>
          <p:nvSpPr>
            <p:cNvPr id="28" name="object 28"/>
            <p:cNvSpPr/>
            <p:nvPr/>
          </p:nvSpPr>
          <p:spPr>
            <a:xfrm>
              <a:off x="3097835" y="2061555"/>
              <a:ext cx="0" cy="264160"/>
            </a:xfrm>
            <a:custGeom>
              <a:avLst/>
              <a:gdLst/>
              <a:ahLst/>
              <a:cxnLst/>
              <a:rect l="l" t="t" r="r" b="b"/>
              <a:pathLst>
                <a:path h="264160">
                  <a:moveTo>
                    <a:pt x="0" y="263651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2437" y="202345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281986" y="2132800"/>
            <a:ext cx="50800" cy="320040"/>
            <a:chOff x="3281986" y="2132800"/>
            <a:chExt cx="50800" cy="320040"/>
          </a:xfrm>
        </p:grpSpPr>
        <p:sp>
          <p:nvSpPr>
            <p:cNvPr id="31" name="object 31"/>
            <p:cNvSpPr/>
            <p:nvPr/>
          </p:nvSpPr>
          <p:spPr>
            <a:xfrm>
              <a:off x="3307382" y="2170901"/>
              <a:ext cx="0" cy="281940"/>
            </a:xfrm>
            <a:custGeom>
              <a:avLst/>
              <a:gdLst/>
              <a:ahLst/>
              <a:cxnLst/>
              <a:rect l="l" t="t" r="r" b="b"/>
              <a:pathLst>
                <a:path h="281939">
                  <a:moveTo>
                    <a:pt x="0" y="281939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81986" y="21328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886821" y="2804048"/>
            <a:ext cx="50800" cy="50800"/>
            <a:chOff x="3886821" y="2804048"/>
            <a:chExt cx="50800" cy="50800"/>
          </a:xfrm>
        </p:grpSpPr>
        <p:sp>
          <p:nvSpPr>
            <p:cNvPr id="34" name="object 34"/>
            <p:cNvSpPr/>
            <p:nvPr/>
          </p:nvSpPr>
          <p:spPr>
            <a:xfrm>
              <a:off x="3912218" y="2842149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7937" y="3810"/>
                  </a:moveTo>
                  <a:lnTo>
                    <a:pt x="7937" y="3810"/>
                  </a:lnTo>
                </a:path>
              </a:pathLst>
            </a:custGeom>
            <a:ln w="76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86821" y="28040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479564" y="2502942"/>
            <a:ext cx="50800" cy="91440"/>
            <a:chOff x="3479564" y="2502942"/>
            <a:chExt cx="50800" cy="91440"/>
          </a:xfrm>
        </p:grpSpPr>
        <p:sp>
          <p:nvSpPr>
            <p:cNvPr id="37" name="object 37"/>
            <p:cNvSpPr/>
            <p:nvPr/>
          </p:nvSpPr>
          <p:spPr>
            <a:xfrm>
              <a:off x="3504961" y="2541042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53339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9564" y="250294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3342603" y="2389174"/>
            <a:ext cx="50800" cy="119380"/>
            <a:chOff x="3342603" y="2389174"/>
            <a:chExt cx="50800" cy="119380"/>
          </a:xfrm>
        </p:grpSpPr>
        <p:sp>
          <p:nvSpPr>
            <p:cNvPr id="40" name="object 40"/>
            <p:cNvSpPr/>
            <p:nvPr/>
          </p:nvSpPr>
          <p:spPr>
            <a:xfrm>
              <a:off x="3367999" y="2427276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80">
                  <a:moveTo>
                    <a:pt x="0" y="80772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42603" y="238917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2802271" y="1895082"/>
            <a:ext cx="50800" cy="256540"/>
            <a:chOff x="2802271" y="1895082"/>
            <a:chExt cx="50800" cy="256540"/>
          </a:xfrm>
        </p:grpSpPr>
        <p:sp>
          <p:nvSpPr>
            <p:cNvPr id="43" name="object 43"/>
            <p:cNvSpPr/>
            <p:nvPr/>
          </p:nvSpPr>
          <p:spPr>
            <a:xfrm>
              <a:off x="2827668" y="1933183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7931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02271" y="18950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3207159" y="2419021"/>
            <a:ext cx="50800" cy="210820"/>
            <a:chOff x="3207159" y="2419021"/>
            <a:chExt cx="50800" cy="210820"/>
          </a:xfrm>
        </p:grpSpPr>
        <p:sp>
          <p:nvSpPr>
            <p:cNvPr id="46" name="object 46"/>
            <p:cNvSpPr/>
            <p:nvPr/>
          </p:nvSpPr>
          <p:spPr>
            <a:xfrm>
              <a:off x="3232563" y="2419021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212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07159" y="25785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79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272585" y="2860327"/>
            <a:ext cx="50800" cy="238125"/>
            <a:chOff x="4272585" y="2860327"/>
            <a:chExt cx="50800" cy="238125"/>
          </a:xfrm>
        </p:grpSpPr>
        <p:sp>
          <p:nvSpPr>
            <p:cNvPr id="49" name="object 49"/>
            <p:cNvSpPr/>
            <p:nvPr/>
          </p:nvSpPr>
          <p:spPr>
            <a:xfrm>
              <a:off x="4297982" y="2898428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199644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72585" y="28603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799"/>
                  </a:lnTo>
                  <a:lnTo>
                    <a:pt x="50800" y="5079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171783" y="560374"/>
            <a:ext cx="5260975" cy="3657600"/>
            <a:chOff x="9752" y="458995"/>
            <a:chExt cx="5260975" cy="3657600"/>
          </a:xfrm>
        </p:grpSpPr>
        <p:sp>
          <p:nvSpPr>
            <p:cNvPr id="52" name="object 52"/>
            <p:cNvSpPr/>
            <p:nvPr/>
          </p:nvSpPr>
          <p:spPr>
            <a:xfrm>
              <a:off x="3504961" y="2308404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2795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79565" y="22703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2" y="831359"/>
              <a:ext cx="5260974" cy="328484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960065" y="2256435"/>
              <a:ext cx="0" cy="337185"/>
            </a:xfrm>
            <a:custGeom>
              <a:avLst/>
              <a:gdLst/>
              <a:ahLst/>
              <a:cxnLst/>
              <a:rect l="l" t="t" r="r" b="b"/>
              <a:pathLst>
                <a:path h="337185">
                  <a:moveTo>
                    <a:pt x="0" y="0"/>
                  </a:moveTo>
                  <a:lnTo>
                    <a:pt x="0" y="336804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34663" y="258054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54834" y="1330899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4">
                  <a:moveTo>
                    <a:pt x="0" y="245363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29436" y="12927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98744" y="3122210"/>
              <a:ext cx="0" cy="99060"/>
            </a:xfrm>
            <a:custGeom>
              <a:avLst/>
              <a:gdLst/>
              <a:ahLst/>
              <a:cxnLst/>
              <a:rect l="l" t="t" r="r" b="b"/>
              <a:pathLst>
                <a:path h="99060">
                  <a:moveTo>
                    <a:pt x="0" y="0"/>
                  </a:moveTo>
                  <a:lnTo>
                    <a:pt x="0" y="99059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73342" y="320857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72615" y="2493849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391667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47217" y="24557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04963" y="2608025"/>
              <a:ext cx="0" cy="620395"/>
            </a:xfrm>
            <a:custGeom>
              <a:avLst/>
              <a:gdLst/>
              <a:ahLst/>
              <a:cxnLst/>
              <a:rect l="l" t="t" r="r" b="b"/>
              <a:pathLst>
                <a:path h="620394">
                  <a:moveTo>
                    <a:pt x="0" y="0"/>
                  </a:moveTo>
                  <a:lnTo>
                    <a:pt x="0" y="620268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79559" y="321559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0328" y="458995"/>
              <a:ext cx="3792515" cy="444458"/>
            </a:xfrm>
            <a:prstGeom prst="rect">
              <a:avLst/>
            </a:prstGeom>
          </p:spPr>
        </p:pic>
      </p:grpSp>
      <p:sp>
        <p:nvSpPr>
          <p:cNvPr id="66" name="object 3">
            <a:extLst>
              <a:ext uri="{FF2B5EF4-FFF2-40B4-BE49-F238E27FC236}">
                <a16:creationId xmlns:a16="http://schemas.microsoft.com/office/drawing/2014/main" id="{8199E4AA-801F-B145-9603-B2D20E0B04E6}"/>
              </a:ext>
            </a:extLst>
          </p:cNvPr>
          <p:cNvSpPr txBox="1"/>
          <p:nvPr/>
        </p:nvSpPr>
        <p:spPr>
          <a:xfrm>
            <a:off x="279400" y="333973"/>
            <a:ext cx="41573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Errors</a:t>
            </a:r>
            <a:r>
              <a:rPr sz="16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and</a:t>
            </a:r>
            <a:r>
              <a:rPr sz="16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residuals</a:t>
            </a:r>
            <a:r>
              <a:rPr sz="1600" spc="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</a:t>
            </a:r>
            <a:r>
              <a:rPr sz="1600" spc="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6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600" spc="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model</a:t>
            </a:r>
            <a:endParaRPr sz="1600" dirty="0">
              <a:latin typeface="Avenir Next" panose="020B0503020202020204" pitchFamily="34" charset="0"/>
              <a:cs typeface="Arial"/>
            </a:endParaRPr>
          </a:p>
        </p:txBody>
      </p:sp>
      <p:cxnSp>
        <p:nvCxnSpPr>
          <p:cNvPr id="67" name="4 Conector recto">
            <a:extLst>
              <a:ext uri="{FF2B5EF4-FFF2-40B4-BE49-F238E27FC236}">
                <a16:creationId xmlns:a16="http://schemas.microsoft.com/office/drawing/2014/main" id="{14858EA2-4BED-B34F-AEEC-98354CDF766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3082" y="1162004"/>
            <a:ext cx="4114749" cy="365087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77A22ED-173B-C143-95AC-714FD8FE5F9D}"/>
              </a:ext>
            </a:extLst>
          </p:cNvPr>
          <p:cNvSpPr txBox="1"/>
          <p:nvPr/>
        </p:nvSpPr>
        <p:spPr>
          <a:xfrm>
            <a:off x="279400" y="333973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BA5864C2-3635-2D4C-828C-AD848C848F5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653082" y="1162004"/>
            <a:ext cx="4140835" cy="973455"/>
            <a:chOff x="1653082" y="1162004"/>
            <a:chExt cx="4140835" cy="973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3082" y="1162004"/>
              <a:ext cx="4114749" cy="365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960" y="1775033"/>
              <a:ext cx="4114740" cy="3603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68259" y="1489583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2863" y="181840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646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9236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5133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2594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788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53437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9900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7361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8956" y="1849383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AAD40412-46D0-9F40-A39F-67CD73D7DC1C}"/>
              </a:ext>
            </a:extLst>
          </p:cNvPr>
          <p:cNvSpPr txBox="1"/>
          <p:nvPr/>
        </p:nvSpPr>
        <p:spPr>
          <a:xfrm>
            <a:off x="279400" y="333973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19" name="4 Conector recto">
            <a:extLst>
              <a:ext uri="{FF2B5EF4-FFF2-40B4-BE49-F238E27FC236}">
                <a16:creationId xmlns:a16="http://schemas.microsoft.com/office/drawing/2014/main" id="{EBD5AC03-2859-1046-9972-14AB467E88A7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73" y="2533161"/>
            <a:ext cx="433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38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b’s</a:t>
            </a:r>
            <a:r>
              <a:rPr sz="1400" spc="3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can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be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considered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as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random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variables…,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53082" y="1162004"/>
            <a:ext cx="4140835" cy="973455"/>
            <a:chOff x="1653082" y="1162004"/>
            <a:chExt cx="4140835" cy="9734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3082" y="1162004"/>
              <a:ext cx="4114749" cy="365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960" y="1775033"/>
              <a:ext cx="4114740" cy="3603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68259" y="1489583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2863" y="181840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46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9236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5133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2594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88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53437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9900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7361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8956" y="1849383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469A7822-17B7-8247-9CB9-6C0F86010CAE}"/>
              </a:ext>
            </a:extLst>
          </p:cNvPr>
          <p:cNvSpPr txBox="1"/>
          <p:nvPr/>
        </p:nvSpPr>
        <p:spPr>
          <a:xfrm>
            <a:off x="279400" y="333973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20" name="4 Conector recto">
            <a:extLst>
              <a:ext uri="{FF2B5EF4-FFF2-40B4-BE49-F238E27FC236}">
                <a16:creationId xmlns:a16="http://schemas.microsoft.com/office/drawing/2014/main" id="{AEAF8B45-6326-9548-BB5C-DF677F098140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73" y="2533161"/>
            <a:ext cx="433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38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b’s</a:t>
            </a:r>
            <a:r>
              <a:rPr sz="1400" spc="3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can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be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considered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as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random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variables…,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53082" y="1162004"/>
            <a:ext cx="4140835" cy="973455"/>
            <a:chOff x="1653082" y="1162004"/>
            <a:chExt cx="4140835" cy="9734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3082" y="1162004"/>
              <a:ext cx="4114749" cy="365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960" y="1775033"/>
              <a:ext cx="4114740" cy="3603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68259" y="1489583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2863" y="181840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46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9236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5133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2594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88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53437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9900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7361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8956" y="1849383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8683" y="2875396"/>
            <a:ext cx="2603460" cy="365115"/>
          </a:xfrm>
          <a:prstGeom prst="rect">
            <a:avLst/>
          </a:prstGeom>
        </p:spPr>
      </p:pic>
      <p:sp>
        <p:nvSpPr>
          <p:cNvPr id="20" name="object 3">
            <a:extLst>
              <a:ext uri="{FF2B5EF4-FFF2-40B4-BE49-F238E27FC236}">
                <a16:creationId xmlns:a16="http://schemas.microsoft.com/office/drawing/2014/main" id="{CAB2B6BA-1B57-4048-84B7-7BE1062BF99A}"/>
              </a:ext>
            </a:extLst>
          </p:cNvPr>
          <p:cNvSpPr txBox="1"/>
          <p:nvPr/>
        </p:nvSpPr>
        <p:spPr>
          <a:xfrm>
            <a:off x="279400" y="333973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21" name="4 Conector recto">
            <a:extLst>
              <a:ext uri="{FF2B5EF4-FFF2-40B4-BE49-F238E27FC236}">
                <a16:creationId xmlns:a16="http://schemas.microsoft.com/office/drawing/2014/main" id="{42E2BF16-CD73-C743-A8AD-D091D6C8BA76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73" y="2533161"/>
            <a:ext cx="433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38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b’s</a:t>
            </a:r>
            <a:r>
              <a:rPr sz="1400" spc="3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can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be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considered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as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random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variables…,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53082" y="1162004"/>
            <a:ext cx="4140835" cy="973455"/>
            <a:chOff x="1653082" y="1162004"/>
            <a:chExt cx="4140835" cy="9734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3082" y="1162004"/>
              <a:ext cx="4114749" cy="365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960" y="1775033"/>
              <a:ext cx="4114740" cy="3603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68259" y="1489583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2863" y="181840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46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9236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5133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2594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88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53437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9900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7361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8956" y="1849383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8683" y="2875396"/>
            <a:ext cx="2621280" cy="772160"/>
            <a:chOff x="738683" y="2875396"/>
            <a:chExt cx="2621280" cy="77216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683" y="2875396"/>
              <a:ext cx="2603460" cy="3651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5934" y="3282188"/>
              <a:ext cx="2603455" cy="365117"/>
            </a:xfrm>
            <a:prstGeom prst="rect">
              <a:avLst/>
            </a:prstGeom>
          </p:spPr>
        </p:pic>
      </p:grpSp>
      <p:sp>
        <p:nvSpPr>
          <p:cNvPr id="22" name="object 3">
            <a:extLst>
              <a:ext uri="{FF2B5EF4-FFF2-40B4-BE49-F238E27FC236}">
                <a16:creationId xmlns:a16="http://schemas.microsoft.com/office/drawing/2014/main" id="{F62B7322-FB39-4B49-9C01-8BC5DD79FF8E}"/>
              </a:ext>
            </a:extLst>
          </p:cNvPr>
          <p:cNvSpPr txBox="1"/>
          <p:nvPr/>
        </p:nvSpPr>
        <p:spPr>
          <a:xfrm>
            <a:off x="279400" y="333973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23" name="4 Conector recto">
            <a:extLst>
              <a:ext uri="{FF2B5EF4-FFF2-40B4-BE49-F238E27FC236}">
                <a16:creationId xmlns:a16="http://schemas.microsoft.com/office/drawing/2014/main" id="{6B46A727-3C15-5A40-8E4F-B1E6124E5C7F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73" y="2533161"/>
            <a:ext cx="433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38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b’s</a:t>
            </a:r>
            <a:r>
              <a:rPr sz="1400" spc="3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can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be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considered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as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random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variables…,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927" y="3509040"/>
            <a:ext cx="214629" cy="5594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520"/>
              </a:spcBef>
            </a:pP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…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…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53082" y="1162004"/>
            <a:ext cx="4140835" cy="973455"/>
            <a:chOff x="1653082" y="1162004"/>
            <a:chExt cx="4140835" cy="9734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3082" y="1162004"/>
              <a:ext cx="4114749" cy="365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960" y="1775033"/>
              <a:ext cx="4114740" cy="3603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68259" y="1489583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2863" y="181840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646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39236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5133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2594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788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53437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9900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7361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8956" y="1849383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8683" y="2875396"/>
            <a:ext cx="2621280" cy="772160"/>
            <a:chOff x="738683" y="2875396"/>
            <a:chExt cx="2621280" cy="77216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683" y="2875396"/>
              <a:ext cx="2603460" cy="3651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5934" y="3282188"/>
              <a:ext cx="2603455" cy="365117"/>
            </a:xfrm>
            <a:prstGeom prst="rect">
              <a:avLst/>
            </a:prstGeom>
          </p:spPr>
        </p:pic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44A68D46-66AD-974A-9A4C-11C9B10454FD}"/>
              </a:ext>
            </a:extLst>
          </p:cNvPr>
          <p:cNvSpPr txBox="1"/>
          <p:nvPr/>
        </p:nvSpPr>
        <p:spPr>
          <a:xfrm>
            <a:off x="279400" y="333973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24" name="4 Conector recto">
            <a:extLst>
              <a:ext uri="{FF2B5EF4-FFF2-40B4-BE49-F238E27FC236}">
                <a16:creationId xmlns:a16="http://schemas.microsoft.com/office/drawing/2014/main" id="{30E87ADB-E244-B847-997E-0F9F786144DA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4211" y="2431532"/>
            <a:ext cx="365108" cy="34765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120035" y="2750478"/>
            <a:ext cx="354330" cy="640080"/>
            <a:chOff x="2120035" y="2750478"/>
            <a:chExt cx="354330" cy="6400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0035" y="3055529"/>
              <a:ext cx="353997" cy="3349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92379" y="2750478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66983" y="307930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653082" y="687552"/>
            <a:ext cx="4140835" cy="973455"/>
            <a:chOff x="1653082" y="687552"/>
            <a:chExt cx="4140835" cy="97345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082" y="687552"/>
              <a:ext cx="4114749" cy="3650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8960" y="1300586"/>
              <a:ext cx="4114740" cy="3603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68259" y="1015130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42863" y="134395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46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9236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1337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2594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788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53437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9007" y="101244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7361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8956" y="1374930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8896" y="2533073"/>
            <a:ext cx="1341120" cy="74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Population</a:t>
            </a:r>
            <a:r>
              <a:rPr sz="1200" spc="-1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Mean</a:t>
            </a:r>
            <a:r>
              <a:rPr sz="1200" spc="-4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Avenir Next" panose="020B0503020202020204" pitchFamily="34" charset="0"/>
              <a:cs typeface="Arial"/>
            </a:endParaRPr>
          </a:p>
          <a:p>
            <a:pPr marR="24765" algn="r"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Sample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Mean</a:t>
            </a:r>
            <a:r>
              <a:rPr sz="1200" spc="-3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ACEDDFBE-1450-8E40-89A2-52DDD7F163E2}"/>
              </a:ext>
            </a:extLst>
          </p:cNvPr>
          <p:cNvSpPr txBox="1"/>
          <p:nvPr/>
        </p:nvSpPr>
        <p:spPr>
          <a:xfrm>
            <a:off x="279400" y="333973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24" name="4 Conector recto">
            <a:extLst>
              <a:ext uri="{FF2B5EF4-FFF2-40B4-BE49-F238E27FC236}">
                <a16:creationId xmlns:a16="http://schemas.microsoft.com/office/drawing/2014/main" id="{79B55214-EC94-3D47-8156-B13CC9089BCB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4211" y="2431532"/>
            <a:ext cx="365108" cy="34765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120035" y="2750478"/>
            <a:ext cx="354330" cy="640080"/>
            <a:chOff x="2120035" y="2750478"/>
            <a:chExt cx="354330" cy="6400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0035" y="3055529"/>
              <a:ext cx="353997" cy="3349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92379" y="2750478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66983" y="307930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653082" y="687552"/>
            <a:ext cx="4140835" cy="973455"/>
            <a:chOff x="1653082" y="687552"/>
            <a:chExt cx="4140835" cy="97345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082" y="687552"/>
              <a:ext cx="4114749" cy="3650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8960" y="1300586"/>
              <a:ext cx="4114740" cy="3603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68259" y="1015130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42863" y="134395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46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9236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1337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2594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788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53437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9007" y="101244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7361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8956" y="1374930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496" y="3070740"/>
            <a:ext cx="1092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Sample</a:t>
            </a:r>
            <a:r>
              <a:rPr sz="1200" spc="-4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Mean</a:t>
            </a:r>
            <a:r>
              <a:rPr sz="1200" spc="-2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8896" y="2533073"/>
            <a:ext cx="13411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Population Mean</a:t>
            </a:r>
            <a:r>
              <a:rPr sz="1200" spc="-3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407430" y="2587922"/>
            <a:ext cx="182880" cy="76200"/>
            <a:chOff x="2407430" y="2587922"/>
            <a:chExt cx="182880" cy="76200"/>
          </a:xfrm>
        </p:grpSpPr>
        <p:sp>
          <p:nvSpPr>
            <p:cNvPr id="25" name="object 25"/>
            <p:cNvSpPr/>
            <p:nvPr/>
          </p:nvSpPr>
          <p:spPr>
            <a:xfrm>
              <a:off x="2470931" y="2626026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1193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07430" y="25879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883441" y="2515819"/>
            <a:ext cx="1384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Fixed</a:t>
            </a:r>
            <a:r>
              <a:rPr sz="1200" spc="-3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but</a:t>
            </a:r>
            <a:r>
              <a:rPr sz="1200" spc="-2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unknown</a:t>
            </a:r>
            <a:endParaRPr sz="12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54238CBD-A983-D04D-A930-C58DCFA956F5}"/>
              </a:ext>
            </a:extLst>
          </p:cNvPr>
          <p:cNvSpPr txBox="1"/>
          <p:nvPr/>
        </p:nvSpPr>
        <p:spPr>
          <a:xfrm>
            <a:off x="279400" y="333973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29" name="4 Conector recto">
            <a:extLst>
              <a:ext uri="{FF2B5EF4-FFF2-40B4-BE49-F238E27FC236}">
                <a16:creationId xmlns:a16="http://schemas.microsoft.com/office/drawing/2014/main" id="{B2006BED-A293-1042-984F-6295513274FB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2731" y="534522"/>
            <a:ext cx="5316855" cy="2183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400" dirty="0">
              <a:solidFill>
                <a:srgbClr val="000099"/>
              </a:solidFill>
              <a:latin typeface="Avenir Next" panose="020B0503020202020204" pitchFamily="34" charset="0"/>
              <a:cs typeface="Comic Sans MS"/>
            </a:endParaRPr>
          </a:p>
          <a:p>
            <a:pPr marL="12700" marR="5080">
              <a:lnSpc>
                <a:spcPct val="125000"/>
              </a:lnSpc>
              <a:spcBef>
                <a:spcPts val="600"/>
              </a:spcBef>
            </a:pPr>
            <a:r>
              <a:rPr sz="1400" dirty="0">
                <a:latin typeface="Avenir Next" panose="020B0503020202020204" pitchFamily="34" charset="0"/>
                <a:cs typeface="Arial MT"/>
              </a:rPr>
              <a:t>There is a Sales manager of a </a:t>
            </a:r>
            <a:r>
              <a:rPr sz="1400" spc="-1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toys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retail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company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which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sells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various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kinds of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toys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in the local market.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This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sales manager needs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to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make some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kind of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projections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about the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number of monthly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units</a:t>
            </a:r>
            <a:r>
              <a:rPr sz="1400" spc="-3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that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retail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company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will</a:t>
            </a:r>
            <a:r>
              <a:rPr sz="1400" spc="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be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able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to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sell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of</a:t>
            </a:r>
            <a:r>
              <a:rPr sz="1400" spc="-1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this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particular</a:t>
            </a:r>
            <a:r>
              <a:rPr sz="1400" spc="-4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toy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in the coming half 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year.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In the past she has been making such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projections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based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on her gut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feeling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and now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wishes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to be a little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more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scientific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about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whole</a:t>
            </a:r>
            <a:r>
              <a:rPr sz="1400" spc="-1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process.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C030F-AECE-A241-8217-40848AC1132B}"/>
              </a:ext>
            </a:extLst>
          </p:cNvPr>
          <p:cNvSpPr txBox="1"/>
          <p:nvPr/>
        </p:nvSpPr>
        <p:spPr>
          <a:xfrm>
            <a:off x="203200" y="30797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Example</a:t>
            </a:r>
            <a:endParaRPr lang="en-GB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862BD455-6DEB-E44A-8CF7-C3225219B3F3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5626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0525" y="3033887"/>
            <a:ext cx="2504990" cy="3968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4211" y="2431532"/>
            <a:ext cx="365108" cy="34765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120035" y="2750478"/>
            <a:ext cx="466725" cy="640080"/>
            <a:chOff x="2120035" y="2750478"/>
            <a:chExt cx="466725" cy="64008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0035" y="3055529"/>
              <a:ext cx="353997" cy="3349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92379" y="2750478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6983" y="307930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6908" y="3224987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1193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03406" y="318688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53082" y="687552"/>
            <a:ext cx="4140835" cy="973455"/>
            <a:chOff x="1653082" y="687552"/>
            <a:chExt cx="4140835" cy="97345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3082" y="687552"/>
              <a:ext cx="4114749" cy="3650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60" y="1300586"/>
              <a:ext cx="4114740" cy="3603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68259" y="1015130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42863" y="134395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646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39236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51337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2594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88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53437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9007" y="101244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361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8956" y="1374930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7496" y="3070740"/>
            <a:ext cx="1092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Sample</a:t>
            </a:r>
            <a:r>
              <a:rPr sz="1200" spc="-4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Mean</a:t>
            </a:r>
            <a:r>
              <a:rPr sz="1200" spc="-2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8896" y="2533073"/>
            <a:ext cx="13411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Population Mean</a:t>
            </a:r>
            <a:r>
              <a:rPr sz="1200" spc="-3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07430" y="2587922"/>
            <a:ext cx="182880" cy="76200"/>
            <a:chOff x="2407430" y="2587922"/>
            <a:chExt cx="182880" cy="76200"/>
          </a:xfrm>
        </p:grpSpPr>
        <p:sp>
          <p:nvSpPr>
            <p:cNvPr id="28" name="object 28"/>
            <p:cNvSpPr/>
            <p:nvPr/>
          </p:nvSpPr>
          <p:spPr>
            <a:xfrm>
              <a:off x="2470931" y="2626026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1193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07430" y="25879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883441" y="2515819"/>
            <a:ext cx="1384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Fixed</a:t>
            </a:r>
            <a:r>
              <a:rPr sz="1200" spc="-3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but</a:t>
            </a:r>
            <a:r>
              <a:rPr sz="1200" spc="-2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unknown</a:t>
            </a:r>
            <a:endParaRPr sz="12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381B0039-5535-614E-B805-400B4FEBF1ED}"/>
              </a:ext>
            </a:extLst>
          </p:cNvPr>
          <p:cNvSpPr txBox="1"/>
          <p:nvPr/>
        </p:nvSpPr>
        <p:spPr>
          <a:xfrm>
            <a:off x="279400" y="333973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32" name="4 Conector recto">
            <a:extLst>
              <a:ext uri="{FF2B5EF4-FFF2-40B4-BE49-F238E27FC236}">
                <a16:creationId xmlns:a16="http://schemas.microsoft.com/office/drawing/2014/main" id="{9721A18A-B76C-3B45-A3F2-027101307BA4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0525" y="3033887"/>
            <a:ext cx="2504990" cy="3968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4211" y="2431532"/>
            <a:ext cx="365108" cy="34765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120035" y="2750478"/>
            <a:ext cx="466725" cy="640080"/>
            <a:chOff x="2120035" y="2750478"/>
            <a:chExt cx="466725" cy="64008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0035" y="3055529"/>
              <a:ext cx="353997" cy="3349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92379" y="2750478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6983" y="307930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6908" y="3224987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1193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BC6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03406" y="318688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BC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53082" y="545063"/>
            <a:ext cx="4140835" cy="1116330"/>
            <a:chOff x="1653082" y="545063"/>
            <a:chExt cx="4140835" cy="111633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3082" y="687552"/>
              <a:ext cx="4114749" cy="3650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60" y="1300586"/>
              <a:ext cx="4114740" cy="3603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68259" y="1015130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42863" y="134395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646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39236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51337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2594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88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53437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9007" y="101244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361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83714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45610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59964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21859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87459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49354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81885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43781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07633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69528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8956" y="1374930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7496" y="3070740"/>
            <a:ext cx="1092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Sample</a:t>
            </a:r>
            <a:r>
              <a:rPr sz="1200" spc="-4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Mean</a:t>
            </a:r>
            <a:r>
              <a:rPr sz="1200" spc="-2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8896" y="2533073"/>
            <a:ext cx="13411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Population Mean</a:t>
            </a:r>
            <a:r>
              <a:rPr sz="1200" spc="-3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407430" y="2587922"/>
            <a:ext cx="182880" cy="76200"/>
            <a:chOff x="2407430" y="2587922"/>
            <a:chExt cx="182880" cy="76200"/>
          </a:xfrm>
        </p:grpSpPr>
        <p:sp>
          <p:nvSpPr>
            <p:cNvPr id="38" name="object 38"/>
            <p:cNvSpPr/>
            <p:nvPr/>
          </p:nvSpPr>
          <p:spPr>
            <a:xfrm>
              <a:off x="2470931" y="2626026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1193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BC6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07430" y="25879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BC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883441" y="2515819"/>
            <a:ext cx="1384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Fixed</a:t>
            </a:r>
            <a:r>
              <a:rPr sz="1200" spc="-30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but</a:t>
            </a:r>
            <a:r>
              <a:rPr sz="1200" spc="-20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unknown</a:t>
            </a:r>
            <a:endParaRPr sz="12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EEA2C3CE-5C65-644F-AF12-491D815B1FF1}"/>
              </a:ext>
            </a:extLst>
          </p:cNvPr>
          <p:cNvSpPr txBox="1"/>
          <p:nvPr/>
        </p:nvSpPr>
        <p:spPr>
          <a:xfrm>
            <a:off x="279400" y="155575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42" name="4 Conector recto">
            <a:extLst>
              <a:ext uri="{FF2B5EF4-FFF2-40B4-BE49-F238E27FC236}">
                <a16:creationId xmlns:a16="http://schemas.microsoft.com/office/drawing/2014/main" id="{FAEE97CF-8EE4-FA4D-85A6-6C60A87DDB72}"/>
              </a:ext>
            </a:extLst>
          </p:cNvPr>
          <p:cNvCxnSpPr>
            <a:cxnSpLocks/>
          </p:cNvCxnSpPr>
          <p:nvPr/>
        </p:nvCxnSpPr>
        <p:spPr>
          <a:xfrm>
            <a:off x="279400" y="434377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0525" y="3033887"/>
            <a:ext cx="2504990" cy="3968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4211" y="2431532"/>
            <a:ext cx="365108" cy="34765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120035" y="2750478"/>
            <a:ext cx="466725" cy="640080"/>
            <a:chOff x="2120035" y="2750478"/>
            <a:chExt cx="466725" cy="64008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0035" y="3055529"/>
              <a:ext cx="353997" cy="3349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92379" y="2750478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6983" y="307930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6908" y="3224987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1193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BC6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03406" y="318688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BC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53082" y="545063"/>
            <a:ext cx="4140835" cy="1310005"/>
            <a:chOff x="1653082" y="545063"/>
            <a:chExt cx="4140835" cy="131000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3082" y="687552"/>
              <a:ext cx="4114749" cy="3650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60" y="1300586"/>
              <a:ext cx="4114740" cy="3603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68259" y="1015130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42863" y="134395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646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39236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51337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2594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88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53437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9007" y="101244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361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83714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45610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59964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21859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87459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49354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81885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43781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07633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69528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94137" y="1735441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56041" y="167193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70387" y="1735441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32292" y="167193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97883" y="1735441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59789" y="167193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92309" y="1735441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54213" y="167193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18056" y="1735441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79961" y="167193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88956" y="1374930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7496" y="3070740"/>
            <a:ext cx="1092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Sample</a:t>
            </a:r>
            <a:r>
              <a:rPr sz="1200" spc="-4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Mean</a:t>
            </a:r>
            <a:r>
              <a:rPr sz="1200" spc="-2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8896" y="2533073"/>
            <a:ext cx="13411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Population Mean</a:t>
            </a:r>
            <a:r>
              <a:rPr sz="1200" spc="-3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407430" y="2587922"/>
            <a:ext cx="182880" cy="76200"/>
            <a:chOff x="2407430" y="2587922"/>
            <a:chExt cx="182880" cy="76200"/>
          </a:xfrm>
        </p:grpSpPr>
        <p:sp>
          <p:nvSpPr>
            <p:cNvPr id="48" name="object 48"/>
            <p:cNvSpPr/>
            <p:nvPr/>
          </p:nvSpPr>
          <p:spPr>
            <a:xfrm>
              <a:off x="2470931" y="2626026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1193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BC6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07430" y="25879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BC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883441" y="2515819"/>
            <a:ext cx="1384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Fixed</a:t>
            </a:r>
            <a:r>
              <a:rPr sz="1200" spc="-30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but</a:t>
            </a:r>
            <a:r>
              <a:rPr sz="1200" spc="-20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unknown</a:t>
            </a:r>
            <a:endParaRPr sz="12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F6AF9AD5-6D60-0444-A482-DD852FE16C19}"/>
              </a:ext>
            </a:extLst>
          </p:cNvPr>
          <p:cNvSpPr txBox="1"/>
          <p:nvPr/>
        </p:nvSpPr>
        <p:spPr>
          <a:xfrm>
            <a:off x="279400" y="155575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52" name="4 Conector recto">
            <a:extLst>
              <a:ext uri="{FF2B5EF4-FFF2-40B4-BE49-F238E27FC236}">
                <a16:creationId xmlns:a16="http://schemas.microsoft.com/office/drawing/2014/main" id="{5EAEF2A6-D6A0-284C-9975-79C2C00802FA}"/>
              </a:ext>
            </a:extLst>
          </p:cNvPr>
          <p:cNvCxnSpPr>
            <a:cxnSpLocks/>
          </p:cNvCxnSpPr>
          <p:nvPr/>
        </p:nvCxnSpPr>
        <p:spPr>
          <a:xfrm>
            <a:off x="279400" y="434377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134" y="1103089"/>
            <a:ext cx="1682750" cy="594360"/>
            <a:chOff x="832134" y="1103089"/>
            <a:chExt cx="1682750" cy="5943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134" y="1103089"/>
              <a:ext cx="1682744" cy="56035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28956" y="157758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0860" y="151408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6902" y="545057"/>
            <a:ext cx="5793698" cy="14138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endParaRPr lang="en-US" sz="1400" dirty="0">
              <a:solidFill>
                <a:srgbClr val="000099"/>
              </a:solidFill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 dirty="0">
              <a:latin typeface="Avenir Next" panose="020B0503020202020204" pitchFamily="34" charset="0"/>
              <a:cs typeface="Arial"/>
            </a:endParaRPr>
          </a:p>
          <a:p>
            <a:pPr marL="279781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n</a:t>
            </a:r>
            <a:r>
              <a:rPr sz="12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number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observations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279781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k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number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“X” variables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2797810">
              <a:lnSpc>
                <a:spcPct val="100000"/>
              </a:lnSpc>
              <a:spcBef>
                <a:spcPts val="359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n-k-1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residual</a:t>
            </a:r>
            <a:r>
              <a:rPr sz="1200" spc="-4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degrees</a:t>
            </a:r>
            <a:r>
              <a:rPr sz="1200" spc="-3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of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freedom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305562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standard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 b</a:t>
            </a:r>
            <a:r>
              <a:rPr sz="1200" baseline="-20833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0</a:t>
            </a:r>
            <a:endParaRPr sz="1200" baseline="-20833" dirty="0">
              <a:latin typeface="Avenir Next" panose="020B0503020202020204" pitchFamily="34" charset="0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3904" y="1654339"/>
            <a:ext cx="476225" cy="328592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4DA06C5A-D355-BF43-9EA4-74CC43CBF09C}"/>
              </a:ext>
            </a:extLst>
          </p:cNvPr>
          <p:cNvSpPr txBox="1"/>
          <p:nvPr/>
        </p:nvSpPr>
        <p:spPr>
          <a:xfrm>
            <a:off x="279400" y="333973"/>
            <a:ext cx="41573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Some important results…</a:t>
            </a:r>
          </a:p>
        </p:txBody>
      </p:sp>
      <p:cxnSp>
        <p:nvCxnSpPr>
          <p:cNvPr id="10" name="4 Conector recto">
            <a:extLst>
              <a:ext uri="{FF2B5EF4-FFF2-40B4-BE49-F238E27FC236}">
                <a16:creationId xmlns:a16="http://schemas.microsoft.com/office/drawing/2014/main" id="{5543EC1B-62D7-B046-A359-18CA947DFCC4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134" y="1103089"/>
            <a:ext cx="1682744" cy="5603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6902" y="545057"/>
            <a:ext cx="5850564" cy="14138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endParaRPr lang="en-US" sz="1400" dirty="0">
              <a:solidFill>
                <a:srgbClr val="000099"/>
              </a:solidFill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 dirty="0">
              <a:latin typeface="Avenir Next" panose="020B0503020202020204" pitchFamily="34" charset="0"/>
              <a:cs typeface="Arial"/>
            </a:endParaRPr>
          </a:p>
          <a:p>
            <a:pPr marL="279781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n</a:t>
            </a:r>
            <a:r>
              <a:rPr sz="12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number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observations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279781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k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number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“X” variables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2797810">
              <a:lnSpc>
                <a:spcPct val="100000"/>
              </a:lnSpc>
              <a:spcBef>
                <a:spcPts val="359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n-k-1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residual</a:t>
            </a:r>
            <a:r>
              <a:rPr sz="1200" spc="-4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degrees</a:t>
            </a:r>
            <a:r>
              <a:rPr sz="1200" spc="-3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of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freedom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305562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standard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 b</a:t>
            </a:r>
            <a:r>
              <a:rPr sz="1200" baseline="-20833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0</a:t>
            </a:r>
            <a:endParaRPr sz="1200" baseline="-20833" dirty="0">
              <a:latin typeface="Avenir Next" panose="020B0503020202020204" pitchFamily="34" charset="0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3904" y="1654339"/>
            <a:ext cx="476225" cy="32859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59433" y="2171871"/>
            <a:ext cx="1855470" cy="573405"/>
            <a:chOff x="659433" y="2171871"/>
            <a:chExt cx="1855470" cy="5734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134" y="2171871"/>
              <a:ext cx="1682744" cy="57308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9433" y="2316666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79">
                  <a:moveTo>
                    <a:pt x="0" y="0"/>
                  </a:moveTo>
                  <a:lnTo>
                    <a:pt x="11938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6115" y="227857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64299" y="2303251"/>
            <a:ext cx="457168" cy="32381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296440" y="2386750"/>
            <a:ext cx="216455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the</a:t>
            </a:r>
            <a:r>
              <a:rPr sz="12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standard</a:t>
            </a:r>
            <a:r>
              <a:rPr sz="12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</a:t>
            </a:r>
            <a:r>
              <a:rPr sz="1200" baseline="-20833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0</a:t>
            </a:r>
            <a:endParaRPr sz="1200" baseline="-20833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414820ED-1C03-3545-A522-AB9F43F07CA4}"/>
              </a:ext>
            </a:extLst>
          </p:cNvPr>
          <p:cNvSpPr txBox="1"/>
          <p:nvPr/>
        </p:nvSpPr>
        <p:spPr>
          <a:xfrm>
            <a:off x="279400" y="333973"/>
            <a:ext cx="41573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Some important results…</a:t>
            </a:r>
          </a:p>
        </p:txBody>
      </p:sp>
      <p:cxnSp>
        <p:nvCxnSpPr>
          <p:cNvPr id="13" name="4 Conector recto">
            <a:extLst>
              <a:ext uri="{FF2B5EF4-FFF2-40B4-BE49-F238E27FC236}">
                <a16:creationId xmlns:a16="http://schemas.microsoft.com/office/drawing/2014/main" id="{B1386973-9A05-9B40-B0E3-30CB7ED366F1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134" y="1103089"/>
            <a:ext cx="1682744" cy="5603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6902" y="545057"/>
            <a:ext cx="5717498" cy="14138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endParaRPr lang="en-US" sz="1400" dirty="0">
              <a:solidFill>
                <a:srgbClr val="000099"/>
              </a:solidFill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 dirty="0">
              <a:latin typeface="Avenir Next" panose="020B0503020202020204" pitchFamily="34" charset="0"/>
              <a:cs typeface="Arial"/>
            </a:endParaRPr>
          </a:p>
          <a:p>
            <a:pPr marL="279781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n</a:t>
            </a:r>
            <a:r>
              <a:rPr sz="12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number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observations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279781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k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number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“X” variables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2797810">
              <a:lnSpc>
                <a:spcPct val="100000"/>
              </a:lnSpc>
              <a:spcBef>
                <a:spcPts val="359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n-k-1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residual</a:t>
            </a:r>
            <a:r>
              <a:rPr sz="1200" spc="-4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degrees</a:t>
            </a:r>
            <a:r>
              <a:rPr sz="1200" spc="-3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of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freedom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305562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standard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 b</a:t>
            </a:r>
            <a:r>
              <a:rPr sz="1200" baseline="-20833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0</a:t>
            </a:r>
            <a:endParaRPr sz="1200" baseline="-20833" dirty="0">
              <a:latin typeface="Avenir Next" panose="020B0503020202020204" pitchFamily="34" charset="0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3904" y="1654339"/>
            <a:ext cx="476225" cy="3285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2134" y="2171871"/>
            <a:ext cx="1682744" cy="5730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64299" y="2303251"/>
            <a:ext cx="457168" cy="32381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296440" y="2386750"/>
            <a:ext cx="231695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the</a:t>
            </a:r>
            <a:r>
              <a:rPr sz="12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standard</a:t>
            </a:r>
            <a:r>
              <a:rPr sz="12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</a:t>
            </a:r>
            <a:r>
              <a:rPr sz="1200" baseline="-20833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0</a:t>
            </a:r>
            <a:endParaRPr sz="1200" baseline="-20833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6773" y="2872465"/>
            <a:ext cx="203835" cy="58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…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…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7DF7BDE-FB81-7441-83B8-DA2BCFF9F692}"/>
              </a:ext>
            </a:extLst>
          </p:cNvPr>
          <p:cNvSpPr txBox="1"/>
          <p:nvPr/>
        </p:nvSpPr>
        <p:spPr>
          <a:xfrm>
            <a:off x="279400" y="333973"/>
            <a:ext cx="41573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Some important results…</a:t>
            </a:r>
          </a:p>
        </p:txBody>
      </p:sp>
      <p:cxnSp>
        <p:nvCxnSpPr>
          <p:cNvPr id="11" name="4 Conector recto">
            <a:extLst>
              <a:ext uri="{FF2B5EF4-FFF2-40B4-BE49-F238E27FC236}">
                <a16:creationId xmlns:a16="http://schemas.microsoft.com/office/drawing/2014/main" id="{AF1BA10F-B0B4-F649-AF7C-938D75A98FCB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134" y="1103089"/>
            <a:ext cx="1682744" cy="5603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6902" y="545057"/>
            <a:ext cx="5265420" cy="159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endParaRPr lang="en-US" sz="1400" dirty="0">
              <a:solidFill>
                <a:srgbClr val="000099"/>
              </a:solidFill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 dirty="0">
              <a:latin typeface="Avenir Next" panose="020B0503020202020204" pitchFamily="34" charset="0"/>
              <a:cs typeface="Arial"/>
            </a:endParaRPr>
          </a:p>
          <a:p>
            <a:pPr marL="279781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n</a:t>
            </a:r>
            <a:r>
              <a:rPr sz="12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number</a:t>
            </a:r>
            <a:r>
              <a:rPr sz="1200" spc="-5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1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observations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279781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k</a:t>
            </a:r>
            <a:r>
              <a:rPr sz="1200" spc="-1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-1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number</a:t>
            </a:r>
            <a:r>
              <a:rPr sz="1200" spc="-5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“X” variables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2797810">
              <a:lnSpc>
                <a:spcPct val="100000"/>
              </a:lnSpc>
              <a:spcBef>
                <a:spcPts val="359"/>
              </a:spcBef>
            </a:pP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n-k-1</a:t>
            </a:r>
            <a:r>
              <a:rPr sz="1200" spc="-1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residual</a:t>
            </a:r>
            <a:r>
              <a:rPr sz="1200" spc="-4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degrees</a:t>
            </a:r>
            <a:r>
              <a:rPr sz="1200" spc="-3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of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freedom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305562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1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200" spc="-1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standard</a:t>
            </a:r>
            <a:r>
              <a:rPr sz="12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error</a:t>
            </a:r>
            <a:r>
              <a:rPr sz="1200" spc="-1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of b</a:t>
            </a:r>
            <a:r>
              <a:rPr sz="1200" baseline="-20833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0</a:t>
            </a:r>
            <a:endParaRPr sz="1200" baseline="-20833" dirty="0">
              <a:latin typeface="Avenir Next" panose="020B0503020202020204" pitchFamily="34" charset="0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3904" y="1654339"/>
            <a:ext cx="476225" cy="3285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2134" y="2171871"/>
            <a:ext cx="1682744" cy="5730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64299" y="2303251"/>
            <a:ext cx="457168" cy="32381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296441" y="2386750"/>
            <a:ext cx="17716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the</a:t>
            </a:r>
            <a:r>
              <a:rPr sz="12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standard</a:t>
            </a:r>
            <a:r>
              <a:rPr sz="1200" spc="-3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error</a:t>
            </a:r>
            <a:r>
              <a:rPr sz="1200" spc="-1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200" spc="-1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b</a:t>
            </a:r>
            <a:r>
              <a:rPr sz="1200" baseline="-20833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0</a:t>
            </a:r>
            <a:endParaRPr sz="1200" baseline="-20833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6773" y="2872465"/>
            <a:ext cx="203835" cy="58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…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…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0575" y="2872465"/>
            <a:ext cx="3373754" cy="8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These</a:t>
            </a:r>
            <a:r>
              <a:rPr sz="1400" spc="-3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results</a:t>
            </a:r>
            <a:r>
              <a:rPr sz="14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enable</a:t>
            </a:r>
            <a:r>
              <a:rPr sz="1400" spc="-3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us</a:t>
            </a:r>
            <a:r>
              <a:rPr sz="1400" spc="-1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to…,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245745" indent="-233679">
              <a:lnSpc>
                <a:spcPct val="100000"/>
              </a:lnSpc>
              <a:spcBef>
                <a:spcPts val="1005"/>
              </a:spcBef>
              <a:buSzPct val="62500"/>
              <a:buFont typeface="Wingdings"/>
              <a:buChar char=""/>
              <a:tabLst>
                <a:tab pos="245745" algn="l"/>
                <a:tab pos="246379" algn="l"/>
              </a:tabLst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test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stability and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precision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coefficients</a:t>
            </a:r>
            <a:endParaRPr sz="1200" dirty="0">
              <a:latin typeface="Avenir Next" panose="020B0503020202020204" pitchFamily="34" charset="0"/>
              <a:cs typeface="Arial"/>
            </a:endParaRPr>
          </a:p>
          <a:p>
            <a:pPr marL="245745" indent="-233679">
              <a:lnSpc>
                <a:spcPct val="100000"/>
              </a:lnSpc>
              <a:spcBef>
                <a:spcPts val="960"/>
              </a:spcBef>
              <a:buSzPct val="62500"/>
              <a:buFont typeface="Wingdings"/>
              <a:buChar char=""/>
              <a:tabLst>
                <a:tab pos="245745" algn="l"/>
                <a:tab pos="246379" algn="l"/>
              </a:tabLst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conduct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hypothesis testing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in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 regression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F4A3AF9C-3CF0-A445-AF06-9F018F289431}"/>
              </a:ext>
            </a:extLst>
          </p:cNvPr>
          <p:cNvSpPr txBox="1"/>
          <p:nvPr/>
        </p:nvSpPr>
        <p:spPr>
          <a:xfrm>
            <a:off x="279400" y="333973"/>
            <a:ext cx="41573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Some important results…</a:t>
            </a:r>
          </a:p>
        </p:txBody>
      </p:sp>
      <p:cxnSp>
        <p:nvCxnSpPr>
          <p:cNvPr id="12" name="4 Conector recto">
            <a:extLst>
              <a:ext uri="{FF2B5EF4-FFF2-40B4-BE49-F238E27FC236}">
                <a16:creationId xmlns:a16="http://schemas.microsoft.com/office/drawing/2014/main" id="{D89CDB76-BE7A-B24E-B027-FCEE15A7FAD6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5224" y="748855"/>
            <a:ext cx="5097780" cy="1791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GB" sz="1600" spc="-5" dirty="0">
              <a:solidFill>
                <a:srgbClr val="000099"/>
              </a:solidFill>
              <a:latin typeface="Avenir Next" panose="020B0503020202020204" pitchFamily="34" charset="0"/>
              <a:cs typeface="Arial"/>
            </a:endParaRPr>
          </a:p>
          <a:p>
            <a:pPr marL="556260" indent="-233679">
              <a:lnSpc>
                <a:spcPct val="100000"/>
              </a:lnSpc>
              <a:spcBef>
                <a:spcPts val="1610"/>
              </a:spcBef>
              <a:buSzPct val="64285"/>
              <a:buFont typeface="Wingdings"/>
              <a:buChar char=""/>
              <a:tabLst>
                <a:tab pos="556260" algn="l"/>
                <a:tab pos="556895" algn="l"/>
              </a:tabLst>
            </a:pP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We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have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differentiated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between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  β’s</a:t>
            </a:r>
            <a:r>
              <a:rPr sz="1400" spc="36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and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  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b’s.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9"/>
              </a:buClr>
              <a:buFont typeface="Wingdings"/>
              <a:buChar char=""/>
            </a:pP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556260" indent="-233679">
              <a:lnSpc>
                <a:spcPct val="100000"/>
              </a:lnSpc>
              <a:buSzPct val="64285"/>
              <a:buFont typeface="Wingdings"/>
              <a:buChar char=""/>
              <a:tabLst>
                <a:tab pos="556260" algn="l"/>
                <a:tab pos="556895" algn="l"/>
              </a:tabLst>
            </a:pP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common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usage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people</a:t>
            </a:r>
            <a:r>
              <a:rPr sz="14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tend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to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mix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these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notations.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556260" marR="160655" indent="-233679">
              <a:lnSpc>
                <a:spcPct val="125000"/>
              </a:lnSpc>
              <a:spcBef>
                <a:spcPts val="1200"/>
              </a:spcBef>
              <a:buSzPct val="64285"/>
              <a:buFont typeface="Wingdings"/>
              <a:buChar char=""/>
              <a:tabLst>
                <a:tab pos="556260" algn="l"/>
                <a:tab pos="556895" algn="l"/>
              </a:tabLst>
            </a:pP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However,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as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long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as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you understand the conceptual </a:t>
            </a:r>
            <a:r>
              <a:rPr sz="1400" spc="-37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difference,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you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should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be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ok.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873B3D0-EF56-FE4C-8D45-3CCA12F733A4}"/>
              </a:ext>
            </a:extLst>
          </p:cNvPr>
          <p:cNvSpPr txBox="1"/>
          <p:nvPr/>
        </p:nvSpPr>
        <p:spPr>
          <a:xfrm>
            <a:off x="279400" y="333973"/>
            <a:ext cx="41573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 note on notations…</a:t>
            </a:r>
          </a:p>
        </p:txBody>
      </p:sp>
      <p:cxnSp>
        <p:nvCxnSpPr>
          <p:cNvPr id="5" name="4 Conector recto">
            <a:extLst>
              <a:ext uri="{FF2B5EF4-FFF2-40B4-BE49-F238E27FC236}">
                <a16:creationId xmlns:a16="http://schemas.microsoft.com/office/drawing/2014/main" id="{544B3935-AB0F-9644-B992-9313F0526E11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2731" y="534522"/>
            <a:ext cx="5316855" cy="2183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400" dirty="0">
              <a:latin typeface="Avenir Next" panose="020B0503020202020204" pitchFamily="34" charset="0"/>
              <a:cs typeface="Comic Sans MS"/>
            </a:endParaRPr>
          </a:p>
          <a:p>
            <a:pPr marL="12700" marR="5080">
              <a:lnSpc>
                <a:spcPct val="125000"/>
              </a:lnSpc>
              <a:spcBef>
                <a:spcPts val="600"/>
              </a:spcBef>
            </a:pPr>
            <a:r>
              <a:rPr sz="1400" dirty="0">
                <a:latin typeface="Avenir Next" panose="020B0503020202020204" pitchFamily="34" charset="0"/>
                <a:cs typeface="Arial MT"/>
              </a:rPr>
              <a:t>There is a Sales manager of a </a:t>
            </a:r>
            <a:r>
              <a:rPr sz="1400" spc="-1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toys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retail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company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which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sells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various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kinds of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toys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in the local market.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This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sales manager needs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to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make some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kind of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projections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about the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number of monthly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units</a:t>
            </a:r>
            <a:r>
              <a:rPr sz="1400" spc="-3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that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retail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company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will</a:t>
            </a:r>
            <a:r>
              <a:rPr sz="1400" spc="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be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able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to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sell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of</a:t>
            </a:r>
            <a:r>
              <a:rPr sz="1400" spc="-1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this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particular</a:t>
            </a:r>
            <a:r>
              <a:rPr sz="1400" spc="-4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toy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in the coming half 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year.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In the past she has been making such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projections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based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on her gut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feeling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and now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wishes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to be a little </a:t>
            </a:r>
            <a:r>
              <a:rPr sz="14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more</a:t>
            </a:r>
            <a:r>
              <a:rPr sz="1400" spc="-2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scientific</a:t>
            </a:r>
            <a:r>
              <a:rPr sz="1400" spc="-4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2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whole</a:t>
            </a:r>
            <a:r>
              <a:rPr sz="1400" spc="-4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process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5205D-2E2E-9C48-88BA-6E931ABD2BA8}"/>
              </a:ext>
            </a:extLst>
          </p:cNvPr>
          <p:cNvSpPr txBox="1"/>
          <p:nvPr/>
        </p:nvSpPr>
        <p:spPr>
          <a:xfrm>
            <a:off x="203200" y="30797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Example</a:t>
            </a:r>
            <a:endParaRPr lang="en-GB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1F677C9E-F624-ED43-9B7A-D81B7DA2E848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5626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2657</Words>
  <Application>Microsoft Macintosh PowerPoint</Application>
  <PresentationFormat>Custom</PresentationFormat>
  <Paragraphs>377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Arial MT</vt:lpstr>
      <vt:lpstr>Avenir Next</vt:lpstr>
      <vt:lpstr>Calibri</vt:lpstr>
      <vt:lpstr>Symbol</vt:lpstr>
      <vt:lpstr>Times New Roman</vt:lpstr>
      <vt:lpstr>Wingdings</vt:lpstr>
      <vt:lpstr>Office Theme</vt:lpstr>
      <vt:lpstr>Linear Regression for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for Data Science</dc:title>
  <dc:creator>Sharad W. Borle</dc:creator>
  <cp:lastModifiedBy>JOBISH VALLIKAVUNGAL DEVASSIA</cp:lastModifiedBy>
  <cp:revision>5</cp:revision>
  <dcterms:created xsi:type="dcterms:W3CDTF">2021-07-28T15:34:00Z</dcterms:created>
  <dcterms:modified xsi:type="dcterms:W3CDTF">2021-08-24T23:53:41Z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2021-07-28T00:00:00Z</vt:filetime>
  </property>
</Properties>
</file>