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embeddedFontLst>
    <p:embeddedFont>
      <p:font typeface="Lustria"/>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gbeW0No6givnEH8tfQID+4tRx4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customschemas.google.com/relationships/presentationmetadata" Target="metadata"/><Relationship Id="rId6" Type="http://schemas.openxmlformats.org/officeDocument/2006/relationships/slide" Target="slides/slide2.xml"/><Relationship Id="rId18" Type="http://schemas.openxmlformats.org/officeDocument/2006/relationships/font" Target="fonts/Lustria-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Welcome! Today’s presentation challenges Milton Friedman’s 1970 article, “The Social Responsibility of Business is to Increase its Profits.” I’ll explain why businesses today must balance profit with a positive impact on society, the environment, and the economy. As businesses interact more closely with global communities and face increasing scrutiny, the need for CSR, balancing profits with societal and environmental considerations, has only grown more relevant.</a:t>
            </a:r>
            <a:endParaRPr/>
          </a:p>
        </p:txBody>
      </p:sp>
      <p:sp>
        <p:nvSpPr>
          <p:cNvPr id="147" name="Google Shape;14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5" name="Google Shape;26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Today’s businesses must find a balance between maximizing profits and taking social responsibility seriously. CSR now includes ethical practices, environmental stewardship, and a positive impact on the community. Ignoring CSR can harm a company’s reputation, as both consumers and employees expect businesses to contribute positively to society and be accountable for their actions.</a:t>
            </a:r>
            <a:endParaRPr/>
          </a:p>
        </p:txBody>
      </p:sp>
      <p:sp>
        <p:nvSpPr>
          <p:cNvPr id="266" name="Google Shape;266;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CSR can have a positive financial impact on businesses. By reducing waste and improving energy efficiency, companies can lower their operational costs. In addition, when businesses prioritize social responsibility, they often gain loyal customers who appreciate ethical practices, leading to steady revenue streams. Investors also tend to prefer ethical companies, seeing them as lower risk, long term investments. Overall, CSR can help improve both the bottom line and a company’s reputation, creating value for both the business and society.</a:t>
            </a:r>
            <a:endParaRPr/>
          </a:p>
        </p:txBody>
      </p:sp>
      <p:sp>
        <p:nvSpPr>
          <p:cNvPr id="282" name="Google Shape;28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8" name="Google Shape;29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conclusion, CSR is more than just an ethical responsibility, it’s essential for a company’s long-term success. By integrating CSR into their business models, companies can build trust with consumers, foster loyalty, and show a genuine commitment to creating a positive impact on society and the environment. Ultimately, CSR helps businesses thrive by not only meeting societal expectations but also by contributing to the greater good.</a:t>
            </a:r>
            <a:endParaRPr/>
          </a:p>
        </p:txBody>
      </p:sp>
      <p:sp>
        <p:nvSpPr>
          <p:cNvPr id="299" name="Google Shape;29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8" name="Google Shape;31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Let’s start by defining Corporate Social Responsibility, or CSR. CSR is an approach where businesses consider their impact on society, the environment, and the economy, not just their profits. Unlike Milton Friedman’s perspective that businesses should only focus on profit maximization, CSR emphasizes balancing profit with positive social contributions. In today’s world, CSR is becoming an essential part of business strategy as consumers, employees, and investors demand that companies act ethically and responsibly. In this presentation, I’ll walk you through the importance of CSR, its role in business, and why it’s essential for long term success.</a:t>
            </a:r>
            <a:endParaRPr/>
          </a:p>
        </p:txBody>
      </p:sp>
      <p:sp>
        <p:nvSpPr>
          <p:cNvPr id="156" name="Google Shape;15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In this slide, we’re diving into what CSR truly means. It’s more than just compliance with laws or regulations. CSR is a proactive approach where businesses align their goals with society’s broader expectations. This means recognizing how their actions impact society, the economy, and the environment, and actively working to create positive outcomes. For example, companies often share their CSR initiatives through reports that detail how they are contributing to the world around them. CSR isn’t just about meeting ethical standards; it’s also about building trust with consumers, enhancing a customer’s reputation, and ensuring long term business success.</a:t>
            </a:r>
            <a:endParaRPr/>
          </a:p>
        </p:txBody>
      </p:sp>
      <p:sp>
        <p:nvSpPr>
          <p:cNvPr id="165" name="Google Shape;16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CSR can be grouped into four main categories: Environmental, Ethical, Philanthropic, and Economic Responsibilities. Together, these categories define a company’s obligations to positively impact society and the environment.</a:t>
            </a:r>
            <a:endParaRPr/>
          </a:p>
        </p:txBody>
      </p:sp>
      <p:sp>
        <p:nvSpPr>
          <p:cNvPr id="174" name="Google Shape;17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Environmental Responsibility focuses on reducing a company’s impact on the environment.  This includes practices like waste reduction, energy efficiency, and offering eco-friendly products. Companies have a crucial role in adopting green practices to promote sustainability and protect natural resources.</a:t>
            </a:r>
            <a:endParaRPr/>
          </a:p>
        </p:txBody>
      </p:sp>
      <p:sp>
        <p:nvSpPr>
          <p:cNvPr id="193" name="Google Shape;19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Ethical responsibilities in CSR are crucial for building trust and ensuring long term success. Companies need to be honest and act with integrity in everything they do. Fair treatment of all stakeholders, employees, customers, and suppliers, is key. This means avoiding unethical practices, like child labor, and being transparent with financial reporting to earn the trust of investors. Diversity and inclusion in hiring are also important for offering equal opportunities to everyone, while fair wages and benefits keep employees happy and committed. These ethical practices show that businesses care about people and fairness, not just making money.</a:t>
            </a:r>
            <a:endParaRPr/>
          </a:p>
        </p:txBody>
      </p:sp>
      <p:sp>
        <p:nvSpPr>
          <p:cNvPr id="202" name="Google Shape;20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Philanthropic Responsibility is about businesses giving back to the community. This can include donations to charity, volunteer programs, and other community outreach efforts. Companies can support both local and global causes, whether that’s helping the underprivileged, funding education, or supporting healthcare initiatives. By doing so, businesses make a positive impact on society and show they care beyond just profits.</a:t>
            </a:r>
            <a:endParaRPr/>
          </a:p>
        </p:txBody>
      </p:sp>
      <p:sp>
        <p:nvSpPr>
          <p:cNvPr id="211" name="Google Shape;211;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Economic Responsibility is about businesses contributing to economic stability and growth. Companies should focus on long term profitability by using ethical business practices, which support a healthy economy, create jobs, and encourage innovation. By doing this, businesses help drive economic success not just for themselves but for society as a whole.</a:t>
            </a:r>
            <a:endParaRPr/>
          </a:p>
        </p:txBody>
      </p:sp>
      <p:sp>
        <p:nvSpPr>
          <p:cNvPr id="220" name="Google Shape;22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Milton Friedman argues that businesses should focus on maximizing profits for shareholders, viewing social issues as the responsibility of the government, not corporations. He believes that profits indirectly benefit society, and any corporate spending on social causes is seen as wasteful. According to Friedman, businesses should avoid taking on social responsibility, as it detracts from their primary goal of profit maximization.</a:t>
            </a:r>
            <a:endParaRPr/>
          </a:p>
        </p:txBody>
      </p:sp>
      <p:sp>
        <p:nvSpPr>
          <p:cNvPr id="237" name="Google Shape;237;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p:txBody>
      </p:sp>
      <p:sp>
        <p:nvSpPr>
          <p:cNvPr id="18" name="Google Shape;18;p1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5" name="Shape 75"/>
        <p:cNvGrpSpPr/>
        <p:nvPr/>
      </p:nvGrpSpPr>
      <p:grpSpPr>
        <a:xfrm>
          <a:off x="0" y="0"/>
          <a:ext cx="0" cy="0"/>
          <a:chOff x="0" y="0"/>
          <a:chExt cx="0" cy="0"/>
        </a:xfrm>
      </p:grpSpPr>
      <p:pic>
        <p:nvPicPr>
          <p:cNvPr descr="Slate-V2-HD-panoPhotoInset.png" id="76" name="Google Shape;76;p24"/>
          <p:cNvPicPr preferRelativeResize="0"/>
          <p:nvPr/>
        </p:nvPicPr>
        <p:blipFill rotWithShape="1">
          <a:blip r:embed="rId2">
            <a:alphaModFix/>
          </a:blip>
          <a:srcRect b="0" l="0" r="0" t="0"/>
          <a:stretch/>
        </p:blipFill>
        <p:spPr>
          <a:xfrm>
            <a:off x="1013883" y="547807"/>
            <a:ext cx="10141799" cy="3816806"/>
          </a:xfrm>
          <a:prstGeom prst="rect">
            <a:avLst/>
          </a:prstGeom>
          <a:noFill/>
          <a:ln>
            <a:noFill/>
          </a:ln>
        </p:spPr>
      </p:pic>
      <p:sp>
        <p:nvSpPr>
          <p:cNvPr id="77" name="Google Shape;77;p24"/>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4"/>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sp>
      <p:sp>
        <p:nvSpPr>
          <p:cNvPr id="79" name="Google Shape;79;p24"/>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0" name="Google Shape;80;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3" name="Shape 83"/>
        <p:cNvGrpSpPr/>
        <p:nvPr/>
      </p:nvGrpSpPr>
      <p:grpSpPr>
        <a:xfrm>
          <a:off x="0" y="0"/>
          <a:ext cx="0" cy="0"/>
          <a:chOff x="0" y="0"/>
          <a:chExt cx="0" cy="0"/>
        </a:xfrm>
      </p:grpSpPr>
      <p:sp>
        <p:nvSpPr>
          <p:cNvPr id="84" name="Google Shape;84;p25"/>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86" name="Google Shape;86;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5"/>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9" name="Shape 89"/>
        <p:cNvGrpSpPr/>
        <p:nvPr/>
      </p:nvGrpSpPr>
      <p:grpSpPr>
        <a:xfrm>
          <a:off x="0" y="0"/>
          <a:ext cx="0" cy="0"/>
          <a:chOff x="0" y="0"/>
          <a:chExt cx="0" cy="0"/>
        </a:xfrm>
      </p:grpSpPr>
      <p:sp>
        <p:nvSpPr>
          <p:cNvPr id="90" name="Google Shape;90;p26"/>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r">
              <a:spcBef>
                <a:spcPts val="280"/>
              </a:spcBef>
              <a:spcAft>
                <a:spcPts val="0"/>
              </a:spcAft>
              <a:buSzPts val="980"/>
              <a:buNone/>
              <a:defRPr sz="14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2" name="Google Shape;92;p26"/>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93" name="Google Shape;93;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6" name="Google Shape;96;p26"/>
          <p:cNvSpPr txBox="1"/>
          <p:nvPr/>
        </p:nvSpPr>
        <p:spPr>
          <a:xfrm>
            <a:off x="990600" y="88479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
        <p:nvSpPr>
          <p:cNvPr id="97" name="Google Shape;97;p26"/>
          <p:cNvSpPr txBox="1"/>
          <p:nvPr/>
        </p:nvSpPr>
        <p:spPr>
          <a:xfrm>
            <a:off x="10504716" y="292825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Lustria"/>
              <a:buNone/>
            </a:pPr>
            <a:r>
              <a:rPr b="0" i="0" lang="en-US" sz="8000" u="none" cap="none" strike="noStrike">
                <a:solidFill>
                  <a:schemeClr val="lt1"/>
                </a:solidFill>
                <a:latin typeface="Lustria"/>
                <a:ea typeface="Lustria"/>
                <a:cs typeface="Lustria"/>
                <a:sym typeface="Lustria"/>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8" name="Shape 98"/>
        <p:cNvGrpSpPr/>
        <p:nvPr/>
      </p:nvGrpSpPr>
      <p:grpSpPr>
        <a:xfrm>
          <a:off x="0" y="0"/>
          <a:ext cx="0" cy="0"/>
          <a:chOff x="0" y="0"/>
          <a:chExt cx="0" cy="0"/>
        </a:xfrm>
      </p:grpSpPr>
      <p:sp>
        <p:nvSpPr>
          <p:cNvPr id="99" name="Google Shape;99;p27"/>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980"/>
              <a:buNone/>
              <a:defRPr sz="1400"/>
            </a:lvl2pPr>
            <a:lvl3pPr indent="-228600" lvl="2" marL="1371600" algn="l">
              <a:spcBef>
                <a:spcPts val="600"/>
              </a:spcBef>
              <a:spcAft>
                <a:spcPts val="0"/>
              </a:spcAft>
              <a:buSzPts val="840"/>
              <a:buNone/>
              <a:defRPr sz="1200"/>
            </a:lvl3pPr>
            <a:lvl4pPr indent="-228600" lvl="3" marL="1828800" algn="l">
              <a:spcBef>
                <a:spcPts val="600"/>
              </a:spcBef>
              <a:spcAft>
                <a:spcPts val="0"/>
              </a:spcAft>
              <a:buSzPts val="700"/>
              <a:buNone/>
              <a:defRPr sz="1000"/>
            </a:lvl4pPr>
            <a:lvl5pPr indent="-228600" lvl="4" marL="2286000" algn="l">
              <a:spcBef>
                <a:spcPts val="600"/>
              </a:spcBef>
              <a:spcAft>
                <a:spcPts val="0"/>
              </a:spcAft>
              <a:buSzPts val="700"/>
              <a:buNone/>
              <a:defRPr sz="1000"/>
            </a:lvl5pPr>
            <a:lvl6pPr indent="-228600" lvl="5" marL="2743200" algn="l">
              <a:spcBef>
                <a:spcPts val="600"/>
              </a:spcBef>
              <a:spcAft>
                <a:spcPts val="0"/>
              </a:spcAft>
              <a:buSzPts val="700"/>
              <a:buNone/>
              <a:defRPr sz="1000"/>
            </a:lvl6pPr>
            <a:lvl7pPr indent="-228600" lvl="6" marL="3200400" algn="l">
              <a:spcBef>
                <a:spcPts val="600"/>
              </a:spcBef>
              <a:spcAft>
                <a:spcPts val="0"/>
              </a:spcAft>
              <a:buSzPts val="700"/>
              <a:buNone/>
              <a:defRPr sz="1000"/>
            </a:lvl7pPr>
            <a:lvl8pPr indent="-228600" lvl="7" marL="3657600" algn="l">
              <a:spcBef>
                <a:spcPts val="600"/>
              </a:spcBef>
              <a:spcAft>
                <a:spcPts val="0"/>
              </a:spcAft>
              <a:buSzPts val="700"/>
              <a:buNone/>
              <a:defRPr sz="1000"/>
            </a:lvl8pPr>
            <a:lvl9pPr indent="-228600" lvl="8" marL="4114800" algn="l">
              <a:spcBef>
                <a:spcPts val="600"/>
              </a:spcBef>
              <a:spcAft>
                <a:spcPts val="600"/>
              </a:spcAft>
              <a:buSzPts val="700"/>
              <a:buNone/>
              <a:defRPr sz="1000"/>
            </a:lvl9pPr>
          </a:lstStyle>
          <a:p/>
        </p:txBody>
      </p:sp>
      <p:sp>
        <p:nvSpPr>
          <p:cNvPr id="101" name="Google Shape;101;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4" name="Shape 104"/>
        <p:cNvGrpSpPr/>
        <p:nvPr/>
      </p:nvGrpSpPr>
      <p:grpSpPr>
        <a:xfrm>
          <a:off x="0" y="0"/>
          <a:ext cx="0" cy="0"/>
          <a:chOff x="0" y="0"/>
          <a:chExt cx="0" cy="0"/>
        </a:xfrm>
      </p:grpSpPr>
      <p:sp>
        <p:nvSpPr>
          <p:cNvPr id="105" name="Google Shape;105;p2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8"/>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7" name="Google Shape;107;p28"/>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08" name="Google Shape;108;p28"/>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09" name="Google Shape;109;p28"/>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0" name="Google Shape;110;p28"/>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11" name="Google Shape;111;p28"/>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12" name="Google Shape;112;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pic>
        <p:nvPicPr>
          <p:cNvPr descr="Slate-V2-HD-3colPhotoInset.png" id="116" name="Google Shape;116;p29"/>
          <p:cNvPicPr preferRelativeResize="0"/>
          <p:nvPr/>
        </p:nvPicPr>
        <p:blipFill rotWithShape="1">
          <a:blip r:embed="rId2">
            <a:alphaModFix/>
          </a:blip>
          <a:srcRect b="0" l="0" r="0" t="0"/>
          <a:stretch/>
        </p:blipFill>
        <p:spPr>
          <a:xfrm>
            <a:off x="897962" y="1818214"/>
            <a:ext cx="3339972" cy="1847851"/>
          </a:xfrm>
          <a:prstGeom prst="rect">
            <a:avLst/>
          </a:prstGeom>
          <a:noFill/>
          <a:ln>
            <a:noFill/>
          </a:ln>
        </p:spPr>
      </p:pic>
      <p:pic>
        <p:nvPicPr>
          <p:cNvPr descr="Slate-V2-HD-3colPhotoInset.png" id="117" name="Google Shape;117;p29"/>
          <p:cNvPicPr preferRelativeResize="0"/>
          <p:nvPr/>
        </p:nvPicPr>
        <p:blipFill rotWithShape="1">
          <a:blip r:embed="rId2">
            <a:alphaModFix/>
          </a:blip>
          <a:srcRect b="0" l="0" r="0" t="0"/>
          <a:stretch/>
        </p:blipFill>
        <p:spPr>
          <a:xfrm>
            <a:off x="4403800" y="1818214"/>
            <a:ext cx="3339972" cy="1847851"/>
          </a:xfrm>
          <a:prstGeom prst="rect">
            <a:avLst/>
          </a:prstGeom>
          <a:noFill/>
          <a:ln>
            <a:noFill/>
          </a:ln>
        </p:spPr>
      </p:pic>
      <p:pic>
        <p:nvPicPr>
          <p:cNvPr descr="Slate-V2-HD-3colPhotoInset.png" id="118" name="Google Shape;118;p29"/>
          <p:cNvPicPr preferRelativeResize="0"/>
          <p:nvPr/>
        </p:nvPicPr>
        <p:blipFill rotWithShape="1">
          <a:blip r:embed="rId2">
            <a:alphaModFix/>
          </a:blip>
          <a:srcRect b="0" l="0" r="0" t="0"/>
          <a:stretch/>
        </p:blipFill>
        <p:spPr>
          <a:xfrm>
            <a:off x="7936051" y="1818214"/>
            <a:ext cx="3339972" cy="1847851"/>
          </a:xfrm>
          <a:prstGeom prst="rect">
            <a:avLst/>
          </a:prstGeom>
          <a:noFill/>
          <a:ln>
            <a:noFill/>
          </a:ln>
        </p:spPr>
      </p:pic>
      <p:sp>
        <p:nvSpPr>
          <p:cNvPr id="119" name="Google Shape;119;p29"/>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1" name="Google Shape;121;p29"/>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sp>
      <p:sp>
        <p:nvSpPr>
          <p:cNvPr id="122" name="Google Shape;122;p29"/>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3" name="Google Shape;123;p29"/>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4" name="Google Shape;124;p29"/>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sp>
      <p:sp>
        <p:nvSpPr>
          <p:cNvPr id="125" name="Google Shape;125;p29"/>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6" name="Google Shape;126;p29"/>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00"/>
              </a:spcBef>
              <a:spcAft>
                <a:spcPts val="0"/>
              </a:spcAft>
              <a:buSzPts val="1400"/>
              <a:buNone/>
              <a:defRPr b="0" sz="2000">
                <a:solidFill>
                  <a:schemeClr val="lt1"/>
                </a:solidFill>
              </a:defRPr>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127" name="Google Shape;127;p29"/>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sp>
      <p:sp>
        <p:nvSpPr>
          <p:cNvPr id="128" name="Google Shape;128;p29"/>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280"/>
              </a:spcBef>
              <a:spcAft>
                <a:spcPts val="0"/>
              </a:spcAft>
              <a:buSzPts val="980"/>
              <a:buNone/>
              <a:defRPr sz="14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129" name="Google Shape;129;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30"/>
          <p:cNvSpPr txBox="1"/>
          <p:nvPr>
            <p:ph idx="1" type="body"/>
          </p:nvPr>
        </p:nvSpPr>
        <p:spPr>
          <a:xfrm rot="5400000">
            <a:off x="4061301" y="-1415056"/>
            <a:ext cx="4058751" cy="1035376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35" name="Google Shape;135;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8" name="Shape 138"/>
        <p:cNvGrpSpPr/>
        <p:nvPr/>
      </p:nvGrpSpPr>
      <p:grpSpPr>
        <a:xfrm>
          <a:off x="0" y="0"/>
          <a:ext cx="0" cy="0"/>
          <a:chOff x="0" y="0"/>
          <a:chExt cx="0" cy="0"/>
        </a:xfrm>
      </p:grpSpPr>
      <p:sp>
        <p:nvSpPr>
          <p:cNvPr id="139" name="Google Shape;139;p31"/>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1"/>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141" name="Google Shape;141;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3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6"/>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24" name="Google Shape;24;p1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6"/>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7"/>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4000"/>
              <a:buFont typeface="Lustria"/>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400"/>
              </a:spcBef>
              <a:spcAft>
                <a:spcPts val="0"/>
              </a:spcAft>
              <a:buSzPts val="1400"/>
              <a:buNone/>
              <a:defRPr sz="2000">
                <a:solidFill>
                  <a:schemeClr val="lt1"/>
                </a:solidFill>
              </a:defRPr>
            </a:lvl1pPr>
            <a:lvl2pPr indent="-228600" lvl="1" marL="914400" algn="l">
              <a:spcBef>
                <a:spcPts val="600"/>
              </a:spcBef>
              <a:spcAft>
                <a:spcPts val="0"/>
              </a:spcAft>
              <a:buSzPts val="1260"/>
              <a:buNone/>
              <a:defRPr sz="1800">
                <a:solidFill>
                  <a:schemeClr val="lt1"/>
                </a:solidFill>
              </a:defRPr>
            </a:lvl2pPr>
            <a:lvl3pPr indent="-228600" lvl="2" marL="1371600" algn="l">
              <a:spcBef>
                <a:spcPts val="600"/>
              </a:spcBef>
              <a:spcAft>
                <a:spcPts val="0"/>
              </a:spcAft>
              <a:buSzPts val="1120"/>
              <a:buNone/>
              <a:defRPr sz="1600">
                <a:solidFill>
                  <a:schemeClr val="lt1"/>
                </a:solidFill>
              </a:defRPr>
            </a:lvl3pPr>
            <a:lvl4pPr indent="-228600" lvl="3" marL="1828800" algn="l">
              <a:spcBef>
                <a:spcPts val="600"/>
              </a:spcBef>
              <a:spcAft>
                <a:spcPts val="0"/>
              </a:spcAft>
              <a:buSzPts val="980"/>
              <a:buNone/>
              <a:defRPr sz="1400">
                <a:solidFill>
                  <a:schemeClr val="lt1"/>
                </a:solidFill>
              </a:defRPr>
            </a:lvl4pPr>
            <a:lvl5pPr indent="-228600" lvl="4" marL="2286000" algn="l">
              <a:spcBef>
                <a:spcPts val="600"/>
              </a:spcBef>
              <a:spcAft>
                <a:spcPts val="0"/>
              </a:spcAft>
              <a:buSzPts val="980"/>
              <a:buNone/>
              <a:defRPr sz="1400">
                <a:solidFill>
                  <a:schemeClr val="lt1"/>
                </a:solidFill>
              </a:defRPr>
            </a:lvl5pPr>
            <a:lvl6pPr indent="-228600" lvl="5" marL="2743200" algn="l">
              <a:spcBef>
                <a:spcPts val="600"/>
              </a:spcBef>
              <a:spcAft>
                <a:spcPts val="0"/>
              </a:spcAft>
              <a:buSzPts val="980"/>
              <a:buNone/>
              <a:defRPr sz="1400">
                <a:solidFill>
                  <a:schemeClr val="lt1"/>
                </a:solidFill>
              </a:defRPr>
            </a:lvl6pPr>
            <a:lvl7pPr indent="-228600" lvl="6" marL="3200400" algn="l">
              <a:spcBef>
                <a:spcPts val="600"/>
              </a:spcBef>
              <a:spcAft>
                <a:spcPts val="0"/>
              </a:spcAft>
              <a:buSzPts val="980"/>
              <a:buNone/>
              <a:defRPr sz="1400">
                <a:solidFill>
                  <a:schemeClr val="lt1"/>
                </a:solidFill>
              </a:defRPr>
            </a:lvl7pPr>
            <a:lvl8pPr indent="-228600" lvl="7" marL="3657600" algn="l">
              <a:spcBef>
                <a:spcPts val="600"/>
              </a:spcBef>
              <a:spcAft>
                <a:spcPts val="0"/>
              </a:spcAft>
              <a:buSzPts val="980"/>
              <a:buNone/>
              <a:defRPr sz="1400">
                <a:solidFill>
                  <a:schemeClr val="lt1"/>
                </a:solidFill>
              </a:defRPr>
            </a:lvl8pPr>
            <a:lvl9pPr indent="-228600" lvl="8" marL="4114800" algn="l">
              <a:spcBef>
                <a:spcPts val="600"/>
              </a:spcBef>
              <a:spcAft>
                <a:spcPts val="600"/>
              </a:spcAft>
              <a:buSzPts val="980"/>
              <a:buNone/>
              <a:defRPr sz="1400">
                <a:solidFill>
                  <a:schemeClr val="lt1"/>
                </a:solidFill>
              </a:defRPr>
            </a:lvl9pPr>
          </a:lstStyle>
          <a:p/>
        </p:txBody>
      </p:sp>
      <p:sp>
        <p:nvSpPr>
          <p:cNvPr id="30" name="Google Shape;30;p1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7"/>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6" name="Google Shape;36;p18"/>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37" name="Google Shape;37;p1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8"/>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pic>
        <p:nvPicPr>
          <p:cNvPr descr="Slate-V2-HD-compPhotoInset.png" id="41" name="Google Shape;41;p19"/>
          <p:cNvPicPr preferRelativeResize="0"/>
          <p:nvPr/>
        </p:nvPicPr>
        <p:blipFill rotWithShape="1">
          <a:blip r:embed="rId2">
            <a:alphaModFix/>
          </a:blip>
          <a:srcRect b="0" l="0" r="0" t="0"/>
          <a:stretch/>
        </p:blipFill>
        <p:spPr>
          <a:xfrm>
            <a:off x="913795" y="1734506"/>
            <a:ext cx="5089072" cy="4148769"/>
          </a:xfrm>
          <a:prstGeom prst="rect">
            <a:avLst/>
          </a:prstGeom>
          <a:noFill/>
          <a:ln>
            <a:noFill/>
          </a:ln>
        </p:spPr>
      </p:pic>
      <p:pic>
        <p:nvPicPr>
          <p:cNvPr descr="Slate-V2-HD-compPhotoInset.png" id="42" name="Google Shape;42;p19"/>
          <p:cNvPicPr preferRelativeResize="0"/>
          <p:nvPr/>
        </p:nvPicPr>
        <p:blipFill rotWithShape="1">
          <a:blip r:embed="rId2">
            <a:alphaModFix/>
          </a:blip>
          <a:srcRect b="0" l="0" r="0" t="0"/>
          <a:stretch/>
        </p:blipFill>
        <p:spPr>
          <a:xfrm>
            <a:off x="6178485" y="1734506"/>
            <a:ext cx="5089072" cy="4148769"/>
          </a:xfrm>
          <a:prstGeom prst="rect">
            <a:avLst/>
          </a:prstGeom>
          <a:noFill/>
          <a:ln>
            <a:noFill/>
          </a:ln>
        </p:spPr>
      </p:pic>
      <p:sp>
        <p:nvSpPr>
          <p:cNvPr id="43" name="Google Shape;43;p1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5" name="Google Shape;45;p19"/>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6" name="Google Shape;46;p19"/>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indent="-228600" lvl="0" marL="457200" algn="ctr">
              <a:spcBef>
                <a:spcPts val="480"/>
              </a:spcBef>
              <a:spcAft>
                <a:spcPts val="0"/>
              </a:spcAft>
              <a:buSzPts val="1680"/>
              <a:buNone/>
              <a:defRPr b="0" sz="2400"/>
            </a:lvl1pPr>
            <a:lvl2pPr indent="-228600" lvl="1" marL="914400" algn="l">
              <a:spcBef>
                <a:spcPts val="600"/>
              </a:spcBef>
              <a:spcAft>
                <a:spcPts val="0"/>
              </a:spcAft>
              <a:buSzPts val="1400"/>
              <a:buNone/>
              <a:defRPr b="1" sz="2000"/>
            </a:lvl2pPr>
            <a:lvl3pPr indent="-228600" lvl="2" marL="1371600" algn="l">
              <a:spcBef>
                <a:spcPts val="600"/>
              </a:spcBef>
              <a:spcAft>
                <a:spcPts val="0"/>
              </a:spcAft>
              <a:buSzPts val="1260"/>
              <a:buNone/>
              <a:defRPr b="1" sz="1800"/>
            </a:lvl3pPr>
            <a:lvl4pPr indent="-228600" lvl="3" marL="1828800" algn="l">
              <a:spcBef>
                <a:spcPts val="600"/>
              </a:spcBef>
              <a:spcAft>
                <a:spcPts val="0"/>
              </a:spcAft>
              <a:buSzPts val="1120"/>
              <a:buNone/>
              <a:defRPr b="1" sz="1600"/>
            </a:lvl4pPr>
            <a:lvl5pPr indent="-228600" lvl="4" marL="2286000" algn="l">
              <a:spcBef>
                <a:spcPts val="600"/>
              </a:spcBef>
              <a:spcAft>
                <a:spcPts val="0"/>
              </a:spcAft>
              <a:buSzPts val="1120"/>
              <a:buNone/>
              <a:defRPr b="1" sz="1600"/>
            </a:lvl5pPr>
            <a:lvl6pPr indent="-228600" lvl="5" marL="2743200" algn="l">
              <a:spcBef>
                <a:spcPts val="600"/>
              </a:spcBef>
              <a:spcAft>
                <a:spcPts val="0"/>
              </a:spcAft>
              <a:buSzPts val="1120"/>
              <a:buNone/>
              <a:defRPr b="1" sz="1600"/>
            </a:lvl6pPr>
            <a:lvl7pPr indent="-228600" lvl="6" marL="3200400" algn="l">
              <a:spcBef>
                <a:spcPts val="600"/>
              </a:spcBef>
              <a:spcAft>
                <a:spcPts val="0"/>
              </a:spcAft>
              <a:buSzPts val="1120"/>
              <a:buNone/>
              <a:defRPr b="1" sz="1600"/>
            </a:lvl7pPr>
            <a:lvl8pPr indent="-228600" lvl="7" marL="3657600" algn="l">
              <a:spcBef>
                <a:spcPts val="600"/>
              </a:spcBef>
              <a:spcAft>
                <a:spcPts val="0"/>
              </a:spcAft>
              <a:buSzPts val="1120"/>
              <a:buNone/>
              <a:defRPr b="1" sz="1600"/>
            </a:lvl8pPr>
            <a:lvl9pPr indent="-228600" lvl="8" marL="4114800" algn="l">
              <a:spcBef>
                <a:spcPts val="600"/>
              </a:spcBef>
              <a:spcAft>
                <a:spcPts val="600"/>
              </a:spcAft>
              <a:buSzPts val="1120"/>
              <a:buNone/>
              <a:defRPr b="1" sz="1600"/>
            </a:lvl9pPr>
          </a:lstStyle>
          <a:p/>
        </p:txBody>
      </p:sp>
      <p:sp>
        <p:nvSpPr>
          <p:cNvPr id="47" name="Google Shape;47;p19"/>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sz="1800"/>
            </a:lvl1pPr>
            <a:lvl2pPr indent="-299719" lvl="1" marL="914400" algn="l">
              <a:spcBef>
                <a:spcPts val="600"/>
              </a:spcBef>
              <a:spcAft>
                <a:spcPts val="0"/>
              </a:spcAft>
              <a:buSzPts val="1120"/>
              <a:buChar char="🞚"/>
              <a:defRPr sz="1600"/>
            </a:lvl2pPr>
            <a:lvl3pPr indent="-290830" lvl="2" marL="1371600" algn="l">
              <a:spcBef>
                <a:spcPts val="600"/>
              </a:spcBef>
              <a:spcAft>
                <a:spcPts val="0"/>
              </a:spcAft>
              <a:buSzPts val="980"/>
              <a:buChar char="◈"/>
              <a:defRPr sz="1400"/>
            </a:lvl3pPr>
            <a:lvl4pPr indent="-281939" lvl="3" marL="1828800" algn="l">
              <a:spcBef>
                <a:spcPts val="600"/>
              </a:spcBef>
              <a:spcAft>
                <a:spcPts val="0"/>
              </a:spcAft>
              <a:buSzPts val="840"/>
              <a:buChar char="🞚"/>
              <a:defRPr sz="1200"/>
            </a:lvl4pPr>
            <a:lvl5pPr indent="-281939" lvl="4" marL="2286000" algn="l">
              <a:spcBef>
                <a:spcPts val="600"/>
              </a:spcBef>
              <a:spcAft>
                <a:spcPts val="0"/>
              </a:spcAft>
              <a:buSzPts val="840"/>
              <a:buChar char="◈"/>
              <a:defRPr sz="1200"/>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48" name="Google Shape;48;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9"/>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2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0"/>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22"/>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lvl1pPr lvl="0" algn="ctr">
              <a:spcBef>
                <a:spcPts val="0"/>
              </a:spcBef>
              <a:spcAft>
                <a:spcPts val="0"/>
              </a:spcAft>
              <a:buClr>
                <a:schemeClr val="lt2"/>
              </a:buClr>
              <a:buSzPts val="2400"/>
              <a:buFont typeface="Lustria"/>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2"/>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08610" lvl="0" marL="457200" algn="l">
              <a:spcBef>
                <a:spcPts val="360"/>
              </a:spcBef>
              <a:spcAft>
                <a:spcPts val="0"/>
              </a:spcAft>
              <a:buSzPts val="1260"/>
              <a:buChar char="◈"/>
              <a:defRPr/>
            </a:lvl1pPr>
            <a:lvl2pPr indent="-308610" lvl="1" marL="914400" algn="l">
              <a:spcBef>
                <a:spcPts val="600"/>
              </a:spcBef>
              <a:spcAft>
                <a:spcPts val="0"/>
              </a:spcAft>
              <a:buSzPts val="1260"/>
              <a:buChar char="🞚"/>
              <a:defRPr/>
            </a:lvl2pPr>
            <a:lvl3pPr indent="-308610" lvl="2" marL="1371600" algn="l">
              <a:spcBef>
                <a:spcPts val="600"/>
              </a:spcBef>
              <a:spcAft>
                <a:spcPts val="0"/>
              </a:spcAft>
              <a:buSzPts val="1260"/>
              <a:buChar char="◈"/>
              <a:defRPr/>
            </a:lvl3pPr>
            <a:lvl4pPr indent="-308610" lvl="3" marL="1828800" algn="l">
              <a:spcBef>
                <a:spcPts val="600"/>
              </a:spcBef>
              <a:spcAft>
                <a:spcPts val="0"/>
              </a:spcAft>
              <a:buSzPts val="1260"/>
              <a:buChar char="🞚"/>
              <a:defRPr/>
            </a:lvl4pPr>
            <a:lvl5pPr indent="-308610" lvl="4" marL="2286000" algn="l">
              <a:spcBef>
                <a:spcPts val="600"/>
              </a:spcBef>
              <a:spcAft>
                <a:spcPts val="0"/>
              </a:spcAft>
              <a:buSzPts val="1260"/>
              <a:buChar char="◈"/>
              <a:defRPr/>
            </a:lvl5pPr>
            <a:lvl6pPr indent="-308610" lvl="5" marL="2743200" algn="l">
              <a:spcBef>
                <a:spcPts val="600"/>
              </a:spcBef>
              <a:spcAft>
                <a:spcPts val="0"/>
              </a:spcAft>
              <a:buSzPts val="1260"/>
              <a:buChar char="◈"/>
              <a:defRPr/>
            </a:lvl6pPr>
            <a:lvl7pPr indent="-308610" lvl="6" marL="3200400" algn="l">
              <a:spcBef>
                <a:spcPts val="600"/>
              </a:spcBef>
              <a:spcAft>
                <a:spcPts val="0"/>
              </a:spcAft>
              <a:buSzPts val="1260"/>
              <a:buChar char="◈"/>
              <a:defRPr/>
            </a:lvl7pPr>
            <a:lvl8pPr indent="-308609" lvl="7" marL="3657600" algn="l">
              <a:spcBef>
                <a:spcPts val="600"/>
              </a:spcBef>
              <a:spcAft>
                <a:spcPts val="0"/>
              </a:spcAft>
              <a:buSzPts val="1260"/>
              <a:buChar char="◈"/>
              <a:defRPr/>
            </a:lvl8pPr>
            <a:lvl9pPr indent="-308609" lvl="8" marL="4114800" algn="l">
              <a:spcBef>
                <a:spcPts val="600"/>
              </a:spcBef>
              <a:spcAft>
                <a:spcPts val="600"/>
              </a:spcAft>
              <a:buSzPts val="1260"/>
              <a:buChar char="◈"/>
              <a:defRPr/>
            </a:lvl9pPr>
          </a:lstStyle>
          <a:p/>
        </p:txBody>
      </p:sp>
      <p:sp>
        <p:nvSpPr>
          <p:cNvPr id="63" name="Google Shape;63;p22"/>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64" name="Google Shape;64;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2"/>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pic>
        <p:nvPicPr>
          <p:cNvPr descr="Slate-V2-HD-vertPhotoInset.png" id="68" name="Google Shape;68;p23"/>
          <p:cNvPicPr preferRelativeResize="0"/>
          <p:nvPr/>
        </p:nvPicPr>
        <p:blipFill rotWithShape="1">
          <a:blip r:embed="rId2">
            <a:alphaModFix/>
          </a:blip>
          <a:srcRect b="0" l="0" r="0" t="0"/>
          <a:stretch/>
        </p:blipFill>
        <p:spPr>
          <a:xfrm>
            <a:off x="7293665" y="609600"/>
            <a:ext cx="3584166" cy="5204832"/>
          </a:xfrm>
          <a:prstGeom prst="rect">
            <a:avLst/>
          </a:prstGeom>
          <a:noFill/>
          <a:ln>
            <a:noFill/>
          </a:ln>
        </p:spPr>
      </p:pic>
      <p:sp>
        <p:nvSpPr>
          <p:cNvPr id="69" name="Google Shape;69;p23"/>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Autofit/>
          </a:bodyPr>
          <a:lstStyle>
            <a:lvl1pPr lvl="0" algn="ctr">
              <a:spcBef>
                <a:spcPts val="0"/>
              </a:spcBef>
              <a:spcAft>
                <a:spcPts val="0"/>
              </a:spcAft>
              <a:buClr>
                <a:schemeClr val="lt2"/>
              </a:buClr>
              <a:buSzPts val="3200"/>
              <a:buFont typeface="Lustria"/>
              <a:buNone/>
              <a:defRPr b="0"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sp>
      <p:sp>
        <p:nvSpPr>
          <p:cNvPr id="71" name="Google Shape;71;p23"/>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228600" lvl="0" marL="457200" algn="ctr">
              <a:spcBef>
                <a:spcPts val="320"/>
              </a:spcBef>
              <a:spcAft>
                <a:spcPts val="0"/>
              </a:spcAft>
              <a:buSzPts val="1120"/>
              <a:buNone/>
              <a:defRPr sz="1600"/>
            </a:lvl1pPr>
            <a:lvl2pPr indent="-228600" lvl="1" marL="914400" algn="l">
              <a:spcBef>
                <a:spcPts val="600"/>
              </a:spcBef>
              <a:spcAft>
                <a:spcPts val="0"/>
              </a:spcAft>
              <a:buSzPts val="840"/>
              <a:buNone/>
              <a:defRPr sz="1200"/>
            </a:lvl2pPr>
            <a:lvl3pPr indent="-228600" lvl="2" marL="1371600" algn="l">
              <a:spcBef>
                <a:spcPts val="600"/>
              </a:spcBef>
              <a:spcAft>
                <a:spcPts val="0"/>
              </a:spcAft>
              <a:buSzPts val="700"/>
              <a:buNone/>
              <a:defRPr sz="1000"/>
            </a:lvl3pPr>
            <a:lvl4pPr indent="-228600" lvl="3" marL="1828800" algn="l">
              <a:spcBef>
                <a:spcPts val="600"/>
              </a:spcBef>
              <a:spcAft>
                <a:spcPts val="0"/>
              </a:spcAft>
              <a:buSzPts val="630"/>
              <a:buNone/>
              <a:defRPr sz="900"/>
            </a:lvl4pPr>
            <a:lvl5pPr indent="-228600" lvl="4" marL="2286000" algn="l">
              <a:spcBef>
                <a:spcPts val="600"/>
              </a:spcBef>
              <a:spcAft>
                <a:spcPts val="0"/>
              </a:spcAft>
              <a:buSzPts val="630"/>
              <a:buNone/>
              <a:defRPr sz="900"/>
            </a:lvl5pPr>
            <a:lvl6pPr indent="-228600" lvl="5" marL="2743200" algn="l">
              <a:spcBef>
                <a:spcPts val="600"/>
              </a:spcBef>
              <a:spcAft>
                <a:spcPts val="0"/>
              </a:spcAft>
              <a:buSzPts val="630"/>
              <a:buNone/>
              <a:defRPr sz="900"/>
            </a:lvl6pPr>
            <a:lvl7pPr indent="-228600" lvl="6" marL="3200400" algn="l">
              <a:spcBef>
                <a:spcPts val="600"/>
              </a:spcBef>
              <a:spcAft>
                <a:spcPts val="0"/>
              </a:spcAft>
              <a:buSzPts val="630"/>
              <a:buNone/>
              <a:defRPr sz="900"/>
            </a:lvl7pPr>
            <a:lvl8pPr indent="-228600" lvl="7" marL="3657600" algn="l">
              <a:spcBef>
                <a:spcPts val="600"/>
              </a:spcBef>
              <a:spcAft>
                <a:spcPts val="0"/>
              </a:spcAft>
              <a:buSzPts val="630"/>
              <a:buNone/>
              <a:defRPr sz="900"/>
            </a:lvl8pPr>
            <a:lvl9pPr indent="-228600" lvl="8" marL="4114800" algn="l">
              <a:spcBef>
                <a:spcPts val="600"/>
              </a:spcBef>
              <a:spcAft>
                <a:spcPts val="600"/>
              </a:spcAft>
              <a:buSzPts val="630"/>
              <a:buNone/>
              <a:defRPr sz="900"/>
            </a:lvl9pPr>
          </a:lstStyle>
          <a:p/>
        </p:txBody>
      </p:sp>
      <p:sp>
        <p:nvSpPr>
          <p:cNvPr id="72" name="Google Shape;72;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3"/>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lvl1pPr lvl="0" marR="0" rtl="0" algn="ctr">
              <a:spcBef>
                <a:spcPts val="0"/>
              </a:spcBef>
              <a:spcAft>
                <a:spcPts val="0"/>
              </a:spcAft>
              <a:buClr>
                <a:schemeClr val="lt2"/>
              </a:buClr>
              <a:buSzPts val="4000"/>
              <a:buFont typeface="Lustria"/>
              <a:buNone/>
              <a:defRPr b="0" i="0" sz="4000" u="none" cap="none" strike="noStrike">
                <a:solidFill>
                  <a:schemeClr val="lt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14"/>
          <p:cNvSpPr txBox="1"/>
          <p:nvPr>
            <p:ph idx="1" type="body"/>
          </p:nvPr>
        </p:nvSpPr>
        <p:spPr>
          <a:xfrm>
            <a:off x="913795" y="1732449"/>
            <a:ext cx="10353762" cy="4058751"/>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rmAutofit/>
          </a:bodyPr>
          <a:lstStyle>
            <a:lvl1pPr indent="-317500" lvl="0" marL="457200" marR="0" rtl="0" algn="l">
              <a:spcBef>
                <a:spcPts val="400"/>
              </a:spcBef>
              <a:spcAft>
                <a:spcPts val="0"/>
              </a:spcAft>
              <a:buClr>
                <a:schemeClr val="lt2"/>
              </a:buClr>
              <a:buSzPts val="1400"/>
              <a:buFont typeface="Noto Sans Symbols"/>
              <a:buChar char="◈"/>
              <a:defRPr b="0" i="0" sz="2000" u="none" cap="none" strike="noStrike">
                <a:solidFill>
                  <a:schemeClr val="lt2"/>
                </a:solidFill>
                <a:latin typeface="Lustria"/>
                <a:ea typeface="Lustria"/>
                <a:cs typeface="Lustria"/>
                <a:sym typeface="Lustria"/>
              </a:defRPr>
            </a:lvl1pPr>
            <a:lvl2pPr indent="-308610" lvl="1" marL="914400" marR="0" rtl="0" algn="l">
              <a:spcBef>
                <a:spcPts val="600"/>
              </a:spcBef>
              <a:spcAft>
                <a:spcPts val="0"/>
              </a:spcAft>
              <a:buClr>
                <a:schemeClr val="lt2"/>
              </a:buClr>
              <a:buSzPts val="1260"/>
              <a:buFont typeface="Noto Sans Symbols"/>
              <a:buChar char="🞚"/>
              <a:defRPr b="0" i="0" sz="1800" u="none" cap="none" strike="noStrike">
                <a:solidFill>
                  <a:schemeClr val="lt2"/>
                </a:solidFill>
                <a:latin typeface="Lustria"/>
                <a:ea typeface="Lustria"/>
                <a:cs typeface="Lustria"/>
                <a:sym typeface="Lustria"/>
              </a:defRPr>
            </a:lvl2pPr>
            <a:lvl3pPr indent="-299719" lvl="2" marL="1371600" marR="0" rtl="0" algn="l">
              <a:spcBef>
                <a:spcPts val="600"/>
              </a:spcBef>
              <a:spcAft>
                <a:spcPts val="0"/>
              </a:spcAft>
              <a:buClr>
                <a:schemeClr val="lt2"/>
              </a:buClr>
              <a:buSzPts val="1120"/>
              <a:buFont typeface="Noto Sans Symbols"/>
              <a:buChar char="◈"/>
              <a:defRPr b="0" i="0" sz="1600" u="none" cap="none" strike="noStrike">
                <a:solidFill>
                  <a:schemeClr val="lt2"/>
                </a:solidFill>
                <a:latin typeface="Lustria"/>
                <a:ea typeface="Lustria"/>
                <a:cs typeface="Lustria"/>
                <a:sym typeface="Lustria"/>
              </a:defRPr>
            </a:lvl3pPr>
            <a:lvl4pPr indent="-290830" lvl="3" marL="18288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4pPr>
            <a:lvl5pPr indent="-290829" lvl="4" marL="22860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5pPr>
            <a:lvl6pPr indent="-290829" lvl="5" marL="27432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6pPr>
            <a:lvl7pPr indent="-290829" lvl="6" marL="32004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7pPr>
            <a:lvl8pPr indent="-290829" lvl="7" marL="3657600" marR="0" rtl="0" algn="l">
              <a:spcBef>
                <a:spcPts val="600"/>
              </a:spcBef>
              <a:spcAft>
                <a:spcPts val="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8pPr>
            <a:lvl9pPr indent="-290829" lvl="8" marL="4114800" marR="0" rtl="0" algn="l">
              <a:spcBef>
                <a:spcPts val="600"/>
              </a:spcBef>
              <a:spcAft>
                <a:spcPts val="600"/>
              </a:spcAft>
              <a:buClr>
                <a:schemeClr val="lt2"/>
              </a:buClr>
              <a:buSzPts val="98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 name="Google Shape;12;p1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3" name="Google Shape;13;p14"/>
          <p:cNvSpPr txBox="1"/>
          <p:nvPr>
            <p:ph idx="11" type="ftr"/>
          </p:nvPr>
        </p:nvSpPr>
        <p:spPr>
          <a:xfrm>
            <a:off x="913795" y="5883275"/>
            <a:ext cx="6672865"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rgbClr val="F2F2F2"/>
                </a:solidFill>
                <a:latin typeface="Lustria"/>
                <a:ea typeface="Lustria"/>
                <a:cs typeface="Lustria"/>
                <a:sym typeface="Lustria"/>
              </a:defRPr>
            </a:lvl1pPr>
            <a:lvl2pPr lvl="1"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2pPr>
            <a:lvl3pPr lvl="2"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3pPr>
            <a:lvl4pPr lvl="3"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4pPr>
            <a:lvl5pPr lvl="4"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5pPr>
            <a:lvl6pPr lvl="5"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6pPr>
            <a:lvl7pPr lvl="6"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7pPr>
            <a:lvl8pPr lvl="7"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8pPr>
            <a:lvl9pPr lvl="8" marR="0" rtl="0" algn="l">
              <a:spcBef>
                <a:spcPts val="0"/>
              </a:spcBef>
              <a:spcAft>
                <a:spcPts val="0"/>
              </a:spcAft>
              <a:buSzPts val="1400"/>
              <a:buNone/>
              <a:defRPr b="0" i="0" sz="1800" u="none" cap="none" strike="noStrike">
                <a:solidFill>
                  <a:schemeClr val="lt1"/>
                </a:solidFill>
                <a:latin typeface="Lustria"/>
                <a:ea typeface="Lustria"/>
                <a:cs typeface="Lustria"/>
                <a:sym typeface="Lustria"/>
              </a:defRPr>
            </a:lvl9pPr>
          </a:lstStyle>
          <a:p/>
        </p:txBody>
      </p:sp>
      <p:sp>
        <p:nvSpPr>
          <p:cNvPr id="14" name="Google Shape;14;p1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0" marR="0" rtl="0" algn="r">
              <a:spcBef>
                <a:spcPts val="0"/>
              </a:spcBef>
              <a:buNone/>
              <a:defRPr b="0" i="0" sz="1000" u="none" cap="none" strike="noStrike">
                <a:solidFill>
                  <a:srgbClr val="F2F2F2"/>
                </a:solidFill>
                <a:latin typeface="Lustria"/>
                <a:ea typeface="Lustria"/>
                <a:cs typeface="Lustria"/>
                <a:sym typeface="Lustria"/>
              </a:defRPr>
            </a:lvl2pPr>
            <a:lvl3pPr indent="0" lvl="2" marL="0" marR="0" rtl="0" algn="r">
              <a:spcBef>
                <a:spcPts val="0"/>
              </a:spcBef>
              <a:buNone/>
              <a:defRPr b="0" i="0" sz="1000" u="none" cap="none" strike="noStrike">
                <a:solidFill>
                  <a:srgbClr val="F2F2F2"/>
                </a:solidFill>
                <a:latin typeface="Lustria"/>
                <a:ea typeface="Lustria"/>
                <a:cs typeface="Lustria"/>
                <a:sym typeface="Lustria"/>
              </a:defRPr>
            </a:lvl3pPr>
            <a:lvl4pPr indent="0" lvl="3" marL="0" marR="0" rtl="0" algn="r">
              <a:spcBef>
                <a:spcPts val="0"/>
              </a:spcBef>
              <a:buNone/>
              <a:defRPr b="0" i="0" sz="1000" u="none" cap="none" strike="noStrike">
                <a:solidFill>
                  <a:srgbClr val="F2F2F2"/>
                </a:solidFill>
                <a:latin typeface="Lustria"/>
                <a:ea typeface="Lustria"/>
                <a:cs typeface="Lustria"/>
                <a:sym typeface="Lustria"/>
              </a:defRPr>
            </a:lvl4pPr>
            <a:lvl5pPr indent="0" lvl="4" marL="0" marR="0" rtl="0" algn="r">
              <a:spcBef>
                <a:spcPts val="0"/>
              </a:spcBef>
              <a:buNone/>
              <a:defRPr b="0" i="0" sz="1000" u="none" cap="none" strike="noStrike">
                <a:solidFill>
                  <a:srgbClr val="F2F2F2"/>
                </a:solidFill>
                <a:latin typeface="Lustria"/>
                <a:ea typeface="Lustria"/>
                <a:cs typeface="Lustria"/>
                <a:sym typeface="Lustria"/>
              </a:defRPr>
            </a:lvl5pPr>
            <a:lvl6pPr indent="0" lvl="5" marL="0" marR="0" rtl="0" algn="r">
              <a:spcBef>
                <a:spcPts val="0"/>
              </a:spcBef>
              <a:buNone/>
              <a:defRPr b="0" i="0" sz="1000" u="none" cap="none" strike="noStrike">
                <a:solidFill>
                  <a:srgbClr val="F2F2F2"/>
                </a:solidFill>
                <a:latin typeface="Lustria"/>
                <a:ea typeface="Lustria"/>
                <a:cs typeface="Lustria"/>
                <a:sym typeface="Lustria"/>
              </a:defRPr>
            </a:lvl6pPr>
            <a:lvl7pPr indent="0" lvl="6" marL="0" marR="0" rtl="0" algn="r">
              <a:spcBef>
                <a:spcPts val="0"/>
              </a:spcBef>
              <a:buNone/>
              <a:defRPr b="0" i="0" sz="1000" u="none" cap="none" strike="noStrike">
                <a:solidFill>
                  <a:srgbClr val="F2F2F2"/>
                </a:solidFill>
                <a:latin typeface="Lustria"/>
                <a:ea typeface="Lustria"/>
                <a:cs typeface="Lustria"/>
                <a:sym typeface="Lustria"/>
              </a:defRPr>
            </a:lvl7pPr>
            <a:lvl8pPr indent="0" lvl="7" marL="0" marR="0" rtl="0" algn="r">
              <a:spcBef>
                <a:spcPts val="0"/>
              </a:spcBef>
              <a:buNone/>
              <a:defRPr b="0" i="0" sz="1000" u="none" cap="none" strike="noStrike">
                <a:solidFill>
                  <a:srgbClr val="F2F2F2"/>
                </a:solidFill>
                <a:latin typeface="Lustria"/>
                <a:ea typeface="Lustria"/>
                <a:cs typeface="Lustria"/>
                <a:sym typeface="Lustria"/>
              </a:defRPr>
            </a:lvl8pPr>
            <a:lvl9pPr indent="0" lvl="8" marL="0" marR="0" rtl="0" algn="r">
              <a:spcBef>
                <a:spcPts val="0"/>
              </a:spcBef>
              <a:buNone/>
              <a:defRPr b="0" i="0" sz="1000" u="none" cap="none" strike="noStrike">
                <a:solidFill>
                  <a:srgbClr val="F2F2F2"/>
                </a:solidFill>
                <a:latin typeface="Lustria"/>
                <a:ea typeface="Lustria"/>
                <a:cs typeface="Lustria"/>
                <a:sym typeface="Lustr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6.png"/><Relationship Id="rId6" Type="http://schemas.openxmlformats.org/officeDocument/2006/relationships/image" Target="../media/image19.png"/><Relationship Id="rId7"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13.png"/><Relationship Id="rId6" Type="http://schemas.openxmlformats.org/officeDocument/2006/relationships/image" Target="../media/image21.png"/><Relationship Id="rId7"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7.jp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25.png"/><Relationship Id="rId6" Type="http://schemas.openxmlformats.org/officeDocument/2006/relationships/image" Target="../media/image27.png"/><Relationship Id="rId7"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jp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jp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21.png"/><Relationship Id="rId6" Type="http://schemas.openxmlformats.org/officeDocument/2006/relationships/image" Target="../media/image25.png"/><Relationship Id="rId7"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8" name="Shape 148"/>
        <p:cNvGrpSpPr/>
        <p:nvPr/>
      </p:nvGrpSpPr>
      <p:grpSpPr>
        <a:xfrm>
          <a:off x="0" y="0"/>
          <a:ext cx="0" cy="0"/>
          <a:chOff x="0" y="0"/>
          <a:chExt cx="0" cy="0"/>
        </a:xfrm>
      </p:grpSpPr>
      <p:sp>
        <p:nvSpPr>
          <p:cNvPr id="149" name="Google Shape;149;p1"/>
          <p:cNvSpPr txBox="1"/>
          <p:nvPr>
            <p:ph type="ctrTitle"/>
          </p:nvPr>
        </p:nvSpPr>
        <p:spPr>
          <a:xfrm>
            <a:off x="5516925" y="188054"/>
            <a:ext cx="5441285" cy="2364964"/>
          </a:xfrm>
          <a:prstGeom prst="rect">
            <a:avLst/>
          </a:prstGeom>
          <a:noFill/>
          <a:ln>
            <a:noFill/>
          </a:ln>
          <a:effectLst>
            <a:outerShdw blurRad="25400">
              <a:srgbClr val="000000">
                <a:alpha val="45882"/>
              </a:srgbClr>
            </a:outerShdw>
          </a:effectLst>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2"/>
              </a:buClr>
              <a:buSzPts val="4000"/>
              <a:buFont typeface="Lustria"/>
              <a:buNone/>
            </a:pPr>
            <a:r>
              <a:rPr lang="en-US" sz="4000"/>
              <a:t>Corporate Social Responsibility: More Than Just Profits</a:t>
            </a:r>
            <a:endParaRPr/>
          </a:p>
        </p:txBody>
      </p:sp>
      <p:sp>
        <p:nvSpPr>
          <p:cNvPr id="150" name="Google Shape;150;p1"/>
          <p:cNvSpPr txBox="1"/>
          <p:nvPr>
            <p:ph idx="1" type="subTitle"/>
          </p:nvPr>
        </p:nvSpPr>
        <p:spPr>
          <a:xfrm>
            <a:off x="5516924" y="3122500"/>
            <a:ext cx="5441286" cy="2364964"/>
          </a:xfrm>
          <a:prstGeom prst="rect">
            <a:avLst/>
          </a:prstGeom>
          <a:noFill/>
          <a:ln>
            <a:noFill/>
          </a:ln>
          <a:effectLst>
            <a:outerShdw blurRad="25400">
              <a:srgbClr val="000000">
                <a:alpha val="45882"/>
              </a:srgbClr>
            </a:outerShdw>
          </a:effectLst>
        </p:spPr>
        <p:txBody>
          <a:bodyPr anchorCtr="0" anchor="t" bIns="45700" lIns="91425" spcFirstLastPara="1" rIns="91425" wrap="square" tIns="45700">
            <a:noAutofit/>
          </a:bodyPr>
          <a:lstStyle/>
          <a:p>
            <a:pPr indent="0" lvl="0" marL="0" rtl="0" algn="ctr">
              <a:spcBef>
                <a:spcPts val="0"/>
              </a:spcBef>
              <a:spcAft>
                <a:spcPts val="0"/>
              </a:spcAft>
              <a:buSzPts val="1890"/>
              <a:buNone/>
            </a:pPr>
            <a:r>
              <a:rPr lang="en-US" sz="2700">
                <a:solidFill>
                  <a:schemeClr val="lt2"/>
                </a:solidFill>
              </a:rPr>
              <a:t>A Response to Milton Friedman’s “The Social Responsibility of Business is to Increase its Profits”</a:t>
            </a:r>
            <a:endParaRPr/>
          </a:p>
          <a:p>
            <a:pPr indent="0" lvl="0" marL="0" rtl="0" algn="ctr">
              <a:spcBef>
                <a:spcPts val="1080"/>
              </a:spcBef>
              <a:spcAft>
                <a:spcPts val="0"/>
              </a:spcAft>
              <a:buSzPts val="1680"/>
              <a:buNone/>
            </a:pPr>
            <a:r>
              <a:t/>
            </a:r>
            <a:endParaRPr sz="2400">
              <a:solidFill>
                <a:schemeClr val="lt2"/>
              </a:solidFill>
            </a:endParaRPr>
          </a:p>
          <a:p>
            <a:pPr indent="0" lvl="0" marL="0" rtl="0" algn="ctr">
              <a:spcBef>
                <a:spcPts val="1140"/>
              </a:spcBef>
              <a:spcAft>
                <a:spcPts val="0"/>
              </a:spcAft>
              <a:buSzPts val="1890"/>
              <a:buNone/>
            </a:pPr>
            <a:r>
              <a:rPr lang="en-US" sz="2700">
                <a:solidFill>
                  <a:schemeClr val="lt2"/>
                </a:solidFill>
              </a:rPr>
              <a:t>Presented by: Myrissa DeMasi</a:t>
            </a:r>
            <a:endParaRPr/>
          </a:p>
        </p:txBody>
      </p:sp>
      <p:pic>
        <p:nvPicPr>
          <p:cNvPr id="151" name="Google Shape;151;p1"/>
          <p:cNvPicPr preferRelativeResize="0"/>
          <p:nvPr/>
        </p:nvPicPr>
        <p:blipFill rotWithShape="1">
          <a:blip r:embed="rId4">
            <a:alphaModFix/>
          </a:blip>
          <a:srcRect b="1446" l="0" r="2806" t="964"/>
          <a:stretch/>
        </p:blipFill>
        <p:spPr>
          <a:xfrm>
            <a:off x="-10649" y="1"/>
            <a:ext cx="4690532" cy="6858000"/>
          </a:xfrm>
          <a:prstGeom prst="rect">
            <a:avLst/>
          </a:prstGeom>
          <a:noFill/>
          <a:ln>
            <a:noFill/>
          </a:ln>
        </p:spPr>
      </p:pic>
      <p:pic>
        <p:nvPicPr>
          <p:cNvPr descr="Colorful paint pigments" id="152" name="Google Shape;152;p1"/>
          <p:cNvPicPr preferRelativeResize="0"/>
          <p:nvPr/>
        </p:nvPicPr>
        <p:blipFill rotWithShape="1">
          <a:blip r:embed="rId5">
            <a:alphaModFix/>
          </a:blip>
          <a:srcRect b="-1" l="0" r="43124" t="0"/>
          <a:stretch/>
        </p:blipFill>
        <p:spPr>
          <a:xfrm>
            <a:off x="643339" y="1252031"/>
            <a:ext cx="3551912" cy="39031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7" name="Shape 267"/>
        <p:cNvGrpSpPr/>
        <p:nvPr/>
      </p:nvGrpSpPr>
      <p:grpSpPr>
        <a:xfrm>
          <a:off x="0" y="0"/>
          <a:ext cx="0" cy="0"/>
          <a:chOff x="0" y="0"/>
          <a:chExt cx="0" cy="0"/>
        </a:xfrm>
      </p:grpSpPr>
      <p:sp>
        <p:nvSpPr>
          <p:cNvPr id="268" name="Google Shape;268;p10"/>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CSR’s Role Today</a:t>
            </a:r>
            <a:endParaRPr/>
          </a:p>
        </p:txBody>
      </p:sp>
      <p:grpSp>
        <p:nvGrpSpPr>
          <p:cNvPr id="269" name="Google Shape;269;p10"/>
          <p:cNvGrpSpPr/>
          <p:nvPr/>
        </p:nvGrpSpPr>
        <p:grpSpPr>
          <a:xfrm>
            <a:off x="914400" y="2683343"/>
            <a:ext cx="10353674" cy="2156476"/>
            <a:chOff x="0" y="951380"/>
            <a:chExt cx="10353674" cy="2156476"/>
          </a:xfrm>
        </p:grpSpPr>
        <p:sp>
          <p:nvSpPr>
            <p:cNvPr id="270" name="Google Shape;270;p10"/>
            <p:cNvSpPr/>
            <p:nvPr/>
          </p:nvSpPr>
          <p:spPr>
            <a:xfrm>
              <a:off x="0" y="951380"/>
              <a:ext cx="2911971" cy="1849101"/>
            </a:xfrm>
            <a:prstGeom prst="roundRect">
              <a:avLst>
                <a:gd fmla="val 10000" name="adj"/>
              </a:avLst>
            </a:prstGeom>
            <a:gradFill>
              <a:gsLst>
                <a:gs pos="0">
                  <a:srgbClr val="B59E87"/>
                </a:gs>
                <a:gs pos="100000">
                  <a:srgbClr val="977D61"/>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p:nvPr/>
          </p:nvSpPr>
          <p:spPr>
            <a:xfrm>
              <a:off x="323552" y="1258755"/>
              <a:ext cx="2911971" cy="1849101"/>
            </a:xfrm>
            <a:prstGeom prst="roundRect">
              <a:avLst>
                <a:gd fmla="val 10000" name="adj"/>
              </a:avLst>
            </a:prstGeom>
            <a:solidFill>
              <a:schemeClr val="lt1">
                <a:alpha val="89803"/>
              </a:schemeClr>
            </a:solid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0"/>
            <p:cNvSpPr txBox="1"/>
            <p:nvPr/>
          </p:nvSpPr>
          <p:spPr>
            <a:xfrm>
              <a:off x="377710" y="1312913"/>
              <a:ext cx="2803655" cy="174078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Comp</a:t>
              </a:r>
              <a:r>
                <a:rPr lang="en-US" sz="2500">
                  <a:solidFill>
                    <a:schemeClr val="lt1"/>
                  </a:solidFill>
                  <a:latin typeface="Lustria"/>
                  <a:ea typeface="Lustria"/>
                  <a:cs typeface="Lustria"/>
                  <a:sym typeface="Lustria"/>
                </a:rPr>
                <a:t> </a:t>
              </a:r>
              <a:r>
                <a:rPr b="0" i="0" lang="en-US" sz="2500" u="none" cap="none" strike="noStrike">
                  <a:solidFill>
                    <a:schemeClr val="lt1"/>
                  </a:solidFill>
                  <a:latin typeface="Lustria"/>
                  <a:ea typeface="Lustria"/>
                  <a:cs typeface="Lustria"/>
                  <a:sym typeface="Lustria"/>
                </a:rPr>
                <a:t>anies must balance profit andresponsibility</a:t>
              </a:r>
              <a:endParaRPr/>
            </a:p>
          </p:txBody>
        </p:sp>
        <p:sp>
          <p:nvSpPr>
            <p:cNvPr id="273" name="Google Shape;273;p10"/>
            <p:cNvSpPr/>
            <p:nvPr/>
          </p:nvSpPr>
          <p:spPr>
            <a:xfrm>
              <a:off x="3559075" y="951380"/>
              <a:ext cx="2911971" cy="1849101"/>
            </a:xfrm>
            <a:prstGeom prst="roundRect">
              <a:avLst>
                <a:gd fmla="val 10000" name="adj"/>
              </a:avLst>
            </a:prstGeom>
            <a:gradFill>
              <a:gsLst>
                <a:gs pos="0">
                  <a:srgbClr val="B59E87"/>
                </a:gs>
                <a:gs pos="100000">
                  <a:srgbClr val="977D61"/>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0"/>
            <p:cNvSpPr/>
            <p:nvPr/>
          </p:nvSpPr>
          <p:spPr>
            <a:xfrm>
              <a:off x="3882628" y="1258755"/>
              <a:ext cx="2911971" cy="1849101"/>
            </a:xfrm>
            <a:prstGeom prst="roundRect">
              <a:avLst>
                <a:gd fmla="val 10000" name="adj"/>
              </a:avLst>
            </a:prstGeom>
            <a:solidFill>
              <a:schemeClr val="lt1">
                <a:alpha val="89803"/>
              </a:schemeClr>
            </a:solid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txBox="1"/>
            <p:nvPr/>
          </p:nvSpPr>
          <p:spPr>
            <a:xfrm>
              <a:off x="3936786" y="1312913"/>
              <a:ext cx="2803655" cy="174078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CSR includes ethics, environment, and community impact</a:t>
              </a:r>
              <a:endParaRPr/>
            </a:p>
          </p:txBody>
        </p:sp>
        <p:sp>
          <p:nvSpPr>
            <p:cNvPr id="276" name="Google Shape;276;p10"/>
            <p:cNvSpPr/>
            <p:nvPr/>
          </p:nvSpPr>
          <p:spPr>
            <a:xfrm>
              <a:off x="7118151" y="951380"/>
              <a:ext cx="2911971" cy="1849101"/>
            </a:xfrm>
            <a:prstGeom prst="roundRect">
              <a:avLst>
                <a:gd fmla="val 10000" name="adj"/>
              </a:avLst>
            </a:prstGeom>
            <a:gradFill>
              <a:gsLst>
                <a:gs pos="0">
                  <a:srgbClr val="B59E87"/>
                </a:gs>
                <a:gs pos="100000">
                  <a:srgbClr val="977D61"/>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p:nvPr/>
          </p:nvSpPr>
          <p:spPr>
            <a:xfrm>
              <a:off x="7441703" y="1258755"/>
              <a:ext cx="2911971" cy="1849101"/>
            </a:xfrm>
            <a:prstGeom prst="roundRect">
              <a:avLst>
                <a:gd fmla="val 10000" name="adj"/>
              </a:avLst>
            </a:prstGeom>
            <a:solidFill>
              <a:schemeClr val="lt1">
                <a:alpha val="89803"/>
              </a:schemeClr>
            </a:solidFill>
            <a:ln cap="rnd"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0"/>
            <p:cNvSpPr txBox="1"/>
            <p:nvPr/>
          </p:nvSpPr>
          <p:spPr>
            <a:xfrm>
              <a:off x="7495861" y="1312913"/>
              <a:ext cx="2803655" cy="1740785"/>
            </a:xfrm>
            <a:prstGeom prst="rect">
              <a:avLst/>
            </a:prstGeom>
            <a:noFill/>
            <a:ln>
              <a:noFill/>
            </a:ln>
          </p:spPr>
          <p:txBody>
            <a:bodyPr anchorCtr="0" anchor="ctr" bIns="95250" lIns="95250" spcFirstLastPara="1" rIns="95250" wrap="square" tIns="9525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Ignoring CSR can damage reputation</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3" name="Shape 283"/>
        <p:cNvGrpSpPr/>
        <p:nvPr/>
      </p:nvGrpSpPr>
      <p:grpSpPr>
        <a:xfrm>
          <a:off x="0" y="0"/>
          <a:ext cx="0" cy="0"/>
          <a:chOff x="0" y="0"/>
          <a:chExt cx="0" cy="0"/>
        </a:xfrm>
      </p:grpSpPr>
      <p:sp>
        <p:nvSpPr>
          <p:cNvPr id="284" name="Google Shape;284;p11"/>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Financial Impact of CSR</a:t>
            </a:r>
            <a:endParaRPr/>
          </a:p>
        </p:txBody>
      </p:sp>
      <p:pic>
        <p:nvPicPr>
          <p:cNvPr id="285" name="Google Shape;285;p11"/>
          <p:cNvPicPr preferRelativeResize="0"/>
          <p:nvPr/>
        </p:nvPicPr>
        <p:blipFill rotWithShape="1">
          <a:blip r:embed="rId4">
            <a:alphaModFix/>
          </a:blip>
          <a:srcRect b="0" l="798" r="616" t="2669"/>
          <a:stretch/>
        </p:blipFill>
        <p:spPr>
          <a:xfrm>
            <a:off x="-1" y="1731964"/>
            <a:ext cx="12192001" cy="5126036"/>
          </a:xfrm>
          <a:prstGeom prst="rect">
            <a:avLst/>
          </a:prstGeom>
          <a:noFill/>
          <a:ln>
            <a:noFill/>
          </a:ln>
        </p:spPr>
      </p:pic>
      <p:grpSp>
        <p:nvGrpSpPr>
          <p:cNvPr id="286" name="Google Shape;286;p11"/>
          <p:cNvGrpSpPr/>
          <p:nvPr/>
        </p:nvGrpSpPr>
        <p:grpSpPr>
          <a:xfrm>
            <a:off x="1285311" y="2658960"/>
            <a:ext cx="9611851" cy="2366108"/>
            <a:chOff x="370911" y="766130"/>
            <a:chExt cx="9611851" cy="2366108"/>
          </a:xfrm>
        </p:grpSpPr>
        <p:sp>
          <p:nvSpPr>
            <p:cNvPr id="287" name="Google Shape;287;p11"/>
            <p:cNvSpPr/>
            <p:nvPr/>
          </p:nvSpPr>
          <p:spPr>
            <a:xfrm>
              <a:off x="1159944" y="766130"/>
              <a:ext cx="1291144" cy="129114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1"/>
            <p:cNvSpPr/>
            <p:nvPr/>
          </p:nvSpPr>
          <p:spPr>
            <a:xfrm>
              <a:off x="370911" y="2412238"/>
              <a:ext cx="286920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1"/>
            <p:cNvSpPr txBox="1"/>
            <p:nvPr/>
          </p:nvSpPr>
          <p:spPr>
            <a:xfrm>
              <a:off x="370911" y="2412238"/>
              <a:ext cx="286920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300"/>
                <a:buFont typeface="Lustria"/>
                <a:buNone/>
              </a:pPr>
              <a:r>
                <a:rPr b="0" i="0" lang="en-US" sz="2300" u="none" cap="none" strike="noStrike">
                  <a:solidFill>
                    <a:schemeClr val="lt1"/>
                  </a:solidFill>
                  <a:latin typeface="Lustria"/>
                  <a:ea typeface="Lustria"/>
                  <a:cs typeface="Lustria"/>
                  <a:sym typeface="Lustria"/>
                </a:rPr>
                <a:t>Reducing waste lowers operational costs</a:t>
              </a:r>
              <a:endParaRPr/>
            </a:p>
          </p:txBody>
        </p:sp>
        <p:sp>
          <p:nvSpPr>
            <p:cNvPr id="290" name="Google Shape;290;p11"/>
            <p:cNvSpPr/>
            <p:nvPr/>
          </p:nvSpPr>
          <p:spPr>
            <a:xfrm>
              <a:off x="4531265" y="766130"/>
              <a:ext cx="1291144" cy="129114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1"/>
            <p:cNvSpPr/>
            <p:nvPr/>
          </p:nvSpPr>
          <p:spPr>
            <a:xfrm>
              <a:off x="3742232" y="2412238"/>
              <a:ext cx="286920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1"/>
            <p:cNvSpPr txBox="1"/>
            <p:nvPr/>
          </p:nvSpPr>
          <p:spPr>
            <a:xfrm>
              <a:off x="3742232" y="2412238"/>
              <a:ext cx="286920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300"/>
                <a:buFont typeface="Lustria"/>
                <a:buNone/>
              </a:pPr>
              <a:r>
                <a:rPr b="0" i="0" lang="en-US" sz="2300" u="none" cap="none" strike="noStrike">
                  <a:solidFill>
                    <a:schemeClr val="lt1"/>
                  </a:solidFill>
                  <a:latin typeface="Lustria"/>
                  <a:ea typeface="Lustria"/>
                  <a:cs typeface="Lustria"/>
                  <a:sym typeface="Lustria"/>
                </a:rPr>
                <a:t>Loyal customers bring steady revenue</a:t>
              </a:r>
              <a:endParaRPr/>
            </a:p>
          </p:txBody>
        </p:sp>
        <p:sp>
          <p:nvSpPr>
            <p:cNvPr id="293" name="Google Shape;293;p11"/>
            <p:cNvSpPr/>
            <p:nvPr/>
          </p:nvSpPr>
          <p:spPr>
            <a:xfrm>
              <a:off x="7902586" y="766130"/>
              <a:ext cx="1291144" cy="129114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1"/>
            <p:cNvSpPr/>
            <p:nvPr/>
          </p:nvSpPr>
          <p:spPr>
            <a:xfrm>
              <a:off x="7113553" y="2412238"/>
              <a:ext cx="2869209"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1"/>
            <p:cNvSpPr txBox="1"/>
            <p:nvPr/>
          </p:nvSpPr>
          <p:spPr>
            <a:xfrm>
              <a:off x="7113553" y="2412238"/>
              <a:ext cx="2869209"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300"/>
                <a:buFont typeface="Lustria"/>
                <a:buNone/>
              </a:pPr>
              <a:r>
                <a:rPr b="0" i="0" lang="en-US" sz="2300" u="none" cap="none" strike="noStrike">
                  <a:solidFill>
                    <a:schemeClr val="lt1"/>
                  </a:solidFill>
                  <a:latin typeface="Lustria"/>
                  <a:ea typeface="Lustria"/>
                  <a:cs typeface="Lustria"/>
                  <a:sym typeface="Lustria"/>
                </a:rPr>
                <a:t>Investors prefer ethical companies</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12"/>
          <p:cNvSpPr txBox="1"/>
          <p:nvPr>
            <p:ph type="title"/>
          </p:nvPr>
        </p:nvSpPr>
        <p:spPr>
          <a:xfrm>
            <a:off x="633743" y="609599"/>
            <a:ext cx="3413156" cy="5273675"/>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Conclusion: The Essential Role of CSR</a:t>
            </a:r>
            <a:endParaRPr/>
          </a:p>
        </p:txBody>
      </p:sp>
      <p:pic>
        <p:nvPicPr>
          <p:cNvPr id="302" name="Google Shape;302;p12"/>
          <p:cNvPicPr preferRelativeResize="0"/>
          <p:nvPr/>
        </p:nvPicPr>
        <p:blipFill rotWithShape="1">
          <a:blip r:embed="rId4">
            <a:alphaModFix/>
          </a:blip>
          <a:srcRect b="0" l="0" r="0" t="0"/>
          <a:stretch/>
        </p:blipFill>
        <p:spPr>
          <a:xfrm>
            <a:off x="4680641" y="609599"/>
            <a:ext cx="6889687" cy="5273675"/>
          </a:xfrm>
          <a:prstGeom prst="rect">
            <a:avLst/>
          </a:prstGeom>
          <a:noFill/>
          <a:ln>
            <a:noFill/>
          </a:ln>
        </p:spPr>
      </p:pic>
      <p:grpSp>
        <p:nvGrpSpPr>
          <p:cNvPr id="303" name="Google Shape;303;p12"/>
          <p:cNvGrpSpPr/>
          <p:nvPr/>
        </p:nvGrpSpPr>
        <p:grpSpPr>
          <a:xfrm>
            <a:off x="4958257" y="887788"/>
            <a:ext cx="6309300" cy="4717296"/>
            <a:chOff x="0" y="575"/>
            <a:chExt cx="6309300" cy="4717296"/>
          </a:xfrm>
        </p:grpSpPr>
        <p:sp>
          <p:nvSpPr>
            <p:cNvPr id="304" name="Google Shape;304;p12"/>
            <p:cNvSpPr/>
            <p:nvPr/>
          </p:nvSpPr>
          <p:spPr>
            <a:xfrm>
              <a:off x="0" y="575"/>
              <a:ext cx="6309300" cy="1347798"/>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2"/>
            <p:cNvSpPr/>
            <p:nvPr/>
          </p:nvSpPr>
          <p:spPr>
            <a:xfrm>
              <a:off x="407709" y="303830"/>
              <a:ext cx="741289" cy="741289"/>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p:nvPr/>
          </p:nvSpPr>
          <p:spPr>
            <a:xfrm>
              <a:off x="1556707" y="575"/>
              <a:ext cx="4752592" cy="13477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2"/>
            <p:cNvSpPr txBox="1"/>
            <p:nvPr/>
          </p:nvSpPr>
          <p:spPr>
            <a:xfrm>
              <a:off x="1556707" y="575"/>
              <a:ext cx="4752592" cy="1347798"/>
            </a:xfrm>
            <a:prstGeom prst="rect">
              <a:avLst/>
            </a:prstGeom>
            <a:noFill/>
            <a:ln>
              <a:noFill/>
            </a:ln>
          </p:spPr>
          <p:txBody>
            <a:bodyPr anchorCtr="0" anchor="ctr" bIns="142625" lIns="142625" spcFirstLastPara="1" rIns="142625" wrap="square" tIns="142625">
              <a:noAutofit/>
            </a:bodyPr>
            <a:lstStyle/>
            <a:p>
              <a:pPr indent="0" lvl="0" marL="0" marR="0" rtl="0" algn="l">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CSR builds trust and brand loyalty</a:t>
              </a:r>
              <a:endParaRPr/>
            </a:p>
          </p:txBody>
        </p:sp>
        <p:sp>
          <p:nvSpPr>
            <p:cNvPr id="308" name="Google Shape;308;p12"/>
            <p:cNvSpPr/>
            <p:nvPr/>
          </p:nvSpPr>
          <p:spPr>
            <a:xfrm>
              <a:off x="0" y="1685324"/>
              <a:ext cx="6309300" cy="1347798"/>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2"/>
            <p:cNvSpPr/>
            <p:nvPr/>
          </p:nvSpPr>
          <p:spPr>
            <a:xfrm>
              <a:off x="407709" y="1988579"/>
              <a:ext cx="741289" cy="741289"/>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p:nvPr/>
          </p:nvSpPr>
          <p:spPr>
            <a:xfrm>
              <a:off x="1556707" y="1685324"/>
              <a:ext cx="4752592" cy="13477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txBox="1"/>
            <p:nvPr/>
          </p:nvSpPr>
          <p:spPr>
            <a:xfrm>
              <a:off x="1556707" y="1685324"/>
              <a:ext cx="4752592" cy="1347798"/>
            </a:xfrm>
            <a:prstGeom prst="rect">
              <a:avLst/>
            </a:prstGeom>
            <a:noFill/>
            <a:ln>
              <a:noFill/>
            </a:ln>
          </p:spPr>
          <p:txBody>
            <a:bodyPr anchorCtr="0" anchor="ctr" bIns="142625" lIns="142625" spcFirstLastPara="1" rIns="142625" wrap="square" tIns="142625">
              <a:noAutofit/>
            </a:bodyPr>
            <a:lstStyle/>
            <a:p>
              <a:pPr indent="0" lvl="0" marL="0" marR="0" rtl="0" algn="l">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Essential for long term success</a:t>
              </a:r>
              <a:endParaRPr/>
            </a:p>
          </p:txBody>
        </p:sp>
        <p:sp>
          <p:nvSpPr>
            <p:cNvPr id="312" name="Google Shape;312;p12"/>
            <p:cNvSpPr/>
            <p:nvPr/>
          </p:nvSpPr>
          <p:spPr>
            <a:xfrm>
              <a:off x="0" y="3370073"/>
              <a:ext cx="6309300" cy="1347798"/>
            </a:xfrm>
            <a:prstGeom prst="roundRect">
              <a:avLst>
                <a:gd fmla="val 1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2"/>
            <p:cNvSpPr/>
            <p:nvPr/>
          </p:nvSpPr>
          <p:spPr>
            <a:xfrm>
              <a:off x="407709" y="3673327"/>
              <a:ext cx="741289" cy="741289"/>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p:nvPr/>
          </p:nvSpPr>
          <p:spPr>
            <a:xfrm>
              <a:off x="1556707" y="3370073"/>
              <a:ext cx="4752592" cy="134779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2"/>
            <p:cNvSpPr txBox="1"/>
            <p:nvPr/>
          </p:nvSpPr>
          <p:spPr>
            <a:xfrm>
              <a:off x="1556707" y="3370073"/>
              <a:ext cx="4752592" cy="1347798"/>
            </a:xfrm>
            <a:prstGeom prst="rect">
              <a:avLst/>
            </a:prstGeom>
            <a:noFill/>
            <a:ln>
              <a:noFill/>
            </a:ln>
          </p:spPr>
          <p:txBody>
            <a:bodyPr anchorCtr="0" anchor="ctr" bIns="142625" lIns="142625" spcFirstLastPara="1" rIns="142625" wrap="square" tIns="142625">
              <a:noAutofit/>
            </a:bodyPr>
            <a:lstStyle/>
            <a:p>
              <a:pPr indent="0" lvl="0" marL="0" marR="0" rtl="0" algn="l">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Demonstrates commitment to positive societal impact</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0" name="Shape 320"/>
        <p:cNvGrpSpPr/>
        <p:nvPr/>
      </p:nvGrpSpPr>
      <p:grpSpPr>
        <a:xfrm>
          <a:off x="0" y="0"/>
          <a:ext cx="0" cy="0"/>
          <a:chOff x="0" y="0"/>
          <a:chExt cx="0" cy="0"/>
        </a:xfrm>
      </p:grpSpPr>
      <p:sp>
        <p:nvSpPr>
          <p:cNvPr id="321" name="Google Shape;321;p13"/>
          <p:cNvSpPr txBox="1"/>
          <p:nvPr>
            <p:ph type="title"/>
          </p:nvPr>
        </p:nvSpPr>
        <p:spPr>
          <a:xfrm>
            <a:off x="913795" y="609600"/>
            <a:ext cx="597807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Works Cited</a:t>
            </a:r>
            <a:endParaRPr/>
          </a:p>
        </p:txBody>
      </p:sp>
      <p:sp>
        <p:nvSpPr>
          <p:cNvPr id="322" name="Google Shape;322;p13"/>
          <p:cNvSpPr txBox="1"/>
          <p:nvPr>
            <p:ph idx="1" type="body"/>
          </p:nvPr>
        </p:nvSpPr>
        <p:spPr>
          <a:xfrm>
            <a:off x="913795" y="1828801"/>
            <a:ext cx="5978072" cy="38660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306000" lvl="0" marL="342900" rtl="0" algn="l">
              <a:spcBef>
                <a:spcPts val="0"/>
              </a:spcBef>
              <a:spcAft>
                <a:spcPts val="0"/>
              </a:spcAft>
              <a:buClr>
                <a:srgbClr val="88D1E0"/>
              </a:buClr>
              <a:buSzPts val="1470"/>
              <a:buFont typeface="Noto Sans Symbols"/>
              <a:buChar char="⮚"/>
            </a:pPr>
            <a:r>
              <a:rPr lang="en-US" sz="2100"/>
              <a:t>Friedman, Milton. “</a:t>
            </a:r>
            <a:r>
              <a:rPr i="1" lang="en-US" sz="2100"/>
              <a:t>The Social Responsibility of Business is to Increase its Profits.</a:t>
            </a:r>
            <a:r>
              <a:rPr lang="en-US" sz="2100"/>
              <a:t>” </a:t>
            </a:r>
            <a:r>
              <a:rPr i="1" lang="en-US" sz="2100"/>
              <a:t>The New York Times Magazine</a:t>
            </a:r>
            <a:r>
              <a:rPr lang="en-US" sz="2100"/>
              <a:t>, 13 Sept. 1970.</a:t>
            </a:r>
            <a:endParaRPr/>
          </a:p>
          <a:p>
            <a:pPr indent="-306000" lvl="0" marL="342900" rtl="0" algn="l">
              <a:spcBef>
                <a:spcPts val="1020"/>
              </a:spcBef>
              <a:spcAft>
                <a:spcPts val="0"/>
              </a:spcAft>
              <a:buClr>
                <a:srgbClr val="88D1E0"/>
              </a:buClr>
              <a:buSzPts val="1470"/>
              <a:buFont typeface="Noto Sans Symbols"/>
              <a:buChar char="⮚"/>
            </a:pPr>
            <a:r>
              <a:rPr lang="en-US" sz="2100"/>
              <a:t>Harvard Business School Online. “</a:t>
            </a:r>
            <a:r>
              <a:rPr i="1" lang="en-US" sz="2100"/>
              <a:t>Type of Corporate Responsibility</a:t>
            </a:r>
            <a:r>
              <a:rPr lang="en-US" sz="2100"/>
              <a:t>.”</a:t>
            </a:r>
            <a:endParaRPr/>
          </a:p>
          <a:p>
            <a:pPr indent="-306000" lvl="0" marL="342900" rtl="0" algn="l">
              <a:spcBef>
                <a:spcPts val="1020"/>
              </a:spcBef>
              <a:spcAft>
                <a:spcPts val="0"/>
              </a:spcAft>
              <a:buClr>
                <a:srgbClr val="88D1E0"/>
              </a:buClr>
              <a:buSzPts val="1470"/>
              <a:buFont typeface="Noto Sans Symbols"/>
              <a:buChar char="⮚"/>
            </a:pPr>
            <a:r>
              <a:rPr lang="en-US" sz="2100"/>
              <a:t>MSN. “</a:t>
            </a:r>
            <a:r>
              <a:rPr i="1" lang="en-US" sz="2100"/>
              <a:t>How Corporate Social Responsibility Can Help Build a Positive Brand Image</a:t>
            </a:r>
            <a:r>
              <a:rPr lang="en-US" sz="2100"/>
              <a:t>.”</a:t>
            </a:r>
            <a:endParaRPr/>
          </a:p>
          <a:p>
            <a:pPr indent="-306000" lvl="0" marL="342900" rtl="0" algn="l">
              <a:spcBef>
                <a:spcPts val="1020"/>
              </a:spcBef>
              <a:spcAft>
                <a:spcPts val="0"/>
              </a:spcAft>
              <a:buClr>
                <a:srgbClr val="88D1E0"/>
              </a:buClr>
              <a:buSzPts val="1470"/>
              <a:buFont typeface="Noto Sans Symbols"/>
              <a:buChar char="⮚"/>
            </a:pPr>
            <a:r>
              <a:rPr lang="en-US" sz="2100"/>
              <a:t>Diligent Corporation. “</a:t>
            </a:r>
            <a:r>
              <a:rPr i="1" lang="en-US" sz="2100"/>
              <a:t>Corporate Social Responsibility (CSR): A One-Stop Guide</a:t>
            </a:r>
            <a:r>
              <a:rPr lang="en-US" sz="2100"/>
              <a:t>.”</a:t>
            </a:r>
            <a:endParaRPr/>
          </a:p>
        </p:txBody>
      </p:sp>
      <p:pic>
        <p:nvPicPr>
          <p:cNvPr descr="Rolls of Newspaper" id="323" name="Google Shape;323;p13"/>
          <p:cNvPicPr preferRelativeResize="0"/>
          <p:nvPr/>
        </p:nvPicPr>
        <p:blipFill rotWithShape="1">
          <a:blip r:embed="rId4">
            <a:alphaModFix/>
          </a:blip>
          <a:srcRect b="-1" l="43919" r="11583" t="0"/>
          <a:stretch/>
        </p:blipFill>
        <p:spPr>
          <a:xfrm>
            <a:off x="7620351" y="10"/>
            <a:ext cx="4571649" cy="6857990"/>
          </a:xfrm>
          <a:prstGeom prst="rect">
            <a:avLst/>
          </a:prstGeom>
          <a:noFill/>
          <a:ln>
            <a:noFill/>
          </a:ln>
        </p:spPr>
      </p:pic>
      <p:pic>
        <p:nvPicPr>
          <p:cNvPr id="324" name="Google Shape;324;p13"/>
          <p:cNvPicPr preferRelativeResize="0"/>
          <p:nvPr/>
        </p:nvPicPr>
        <p:blipFill rotWithShape="1">
          <a:blip r:embed="rId5">
            <a:alphaModFix/>
          </a:blip>
          <a:srcRect b="1446" l="0" r="2806" t="964"/>
          <a:stretch/>
        </p:blipFill>
        <p:spPr>
          <a:xfrm>
            <a:off x="7501468" y="1"/>
            <a:ext cx="4690532"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2"/>
          <p:cNvSpPr/>
          <p:nvPr/>
        </p:nvSpPr>
        <p:spPr>
          <a:xfrm>
            <a:off x="0" y="0"/>
            <a:ext cx="12192000" cy="6858000"/>
          </a:xfrm>
          <a:prstGeom prst="rect">
            <a:avLst/>
          </a:prstGeom>
          <a:solidFill>
            <a:srgbClr val="55555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59" name="Google Shape;159;p2"/>
          <p:cNvSpPr/>
          <p:nvPr/>
        </p:nvSpPr>
        <p:spPr>
          <a:xfrm>
            <a:off x="7302" y="-2"/>
            <a:ext cx="6088698" cy="6858002"/>
          </a:xfrm>
          <a:custGeom>
            <a:rect b="b" l="l" r="r" t="t"/>
            <a:pathLst>
              <a:path extrusionOk="0" h="6858002" w="6088698">
                <a:moveTo>
                  <a:pt x="0" y="0"/>
                </a:moveTo>
                <a:lnTo>
                  <a:pt x="2610464" y="0"/>
                </a:lnTo>
                <a:lnTo>
                  <a:pt x="2610464" y="3"/>
                </a:lnTo>
                <a:lnTo>
                  <a:pt x="5749313" y="3"/>
                </a:lnTo>
                <a:lnTo>
                  <a:pt x="5749313" y="4"/>
                </a:lnTo>
                <a:lnTo>
                  <a:pt x="5740011" y="4"/>
                </a:lnTo>
                <a:lnTo>
                  <a:pt x="5748114" y="40466"/>
                </a:lnTo>
                <a:lnTo>
                  <a:pt x="5771963" y="159110"/>
                </a:lnTo>
                <a:lnTo>
                  <a:pt x="5788633" y="245521"/>
                </a:lnTo>
                <a:lnTo>
                  <a:pt x="5806229" y="348391"/>
                </a:lnTo>
                <a:lnTo>
                  <a:pt x="5827299" y="470463"/>
                </a:lnTo>
                <a:lnTo>
                  <a:pt x="5849526" y="605566"/>
                </a:lnTo>
                <a:lnTo>
                  <a:pt x="5872911" y="757813"/>
                </a:lnTo>
                <a:lnTo>
                  <a:pt x="5897684" y="923777"/>
                </a:lnTo>
                <a:lnTo>
                  <a:pt x="5922459" y="1104142"/>
                </a:lnTo>
                <a:lnTo>
                  <a:pt x="5947695" y="1296166"/>
                </a:lnTo>
                <a:lnTo>
                  <a:pt x="5971079" y="1503278"/>
                </a:lnTo>
                <a:lnTo>
                  <a:pt x="5993538" y="1719991"/>
                </a:lnTo>
                <a:lnTo>
                  <a:pt x="6013913" y="1949048"/>
                </a:lnTo>
                <a:lnTo>
                  <a:pt x="6033361" y="2187706"/>
                </a:lnTo>
                <a:lnTo>
                  <a:pt x="6051654" y="2436652"/>
                </a:lnTo>
                <a:lnTo>
                  <a:pt x="6058136" y="2564211"/>
                </a:lnTo>
                <a:lnTo>
                  <a:pt x="6065314" y="2694512"/>
                </a:lnTo>
                <a:lnTo>
                  <a:pt x="6072027" y="2826871"/>
                </a:lnTo>
                <a:lnTo>
                  <a:pt x="6076427" y="2959917"/>
                </a:lnTo>
                <a:lnTo>
                  <a:pt x="6080363" y="3095705"/>
                </a:lnTo>
                <a:lnTo>
                  <a:pt x="6084530" y="3232865"/>
                </a:lnTo>
                <a:lnTo>
                  <a:pt x="6087308" y="3372768"/>
                </a:lnTo>
                <a:lnTo>
                  <a:pt x="6087308" y="3514043"/>
                </a:lnTo>
                <a:lnTo>
                  <a:pt x="6088698" y="3656689"/>
                </a:lnTo>
                <a:lnTo>
                  <a:pt x="6087308" y="3800707"/>
                </a:lnTo>
                <a:lnTo>
                  <a:pt x="6084530" y="3946783"/>
                </a:lnTo>
                <a:lnTo>
                  <a:pt x="6081983" y="4092858"/>
                </a:lnTo>
                <a:lnTo>
                  <a:pt x="6076427" y="4240991"/>
                </a:lnTo>
                <a:lnTo>
                  <a:pt x="6070639" y="4390495"/>
                </a:lnTo>
                <a:lnTo>
                  <a:pt x="6063924" y="4540000"/>
                </a:lnTo>
                <a:lnTo>
                  <a:pt x="6054432" y="4690876"/>
                </a:lnTo>
                <a:lnTo>
                  <a:pt x="6043086" y="4843123"/>
                </a:lnTo>
                <a:lnTo>
                  <a:pt x="6032204" y="4996057"/>
                </a:lnTo>
                <a:lnTo>
                  <a:pt x="6018313" y="5148990"/>
                </a:lnTo>
                <a:lnTo>
                  <a:pt x="6001642" y="5303981"/>
                </a:lnTo>
                <a:lnTo>
                  <a:pt x="5984972" y="5456914"/>
                </a:lnTo>
                <a:lnTo>
                  <a:pt x="5965754" y="5612591"/>
                </a:lnTo>
                <a:lnTo>
                  <a:pt x="5944685" y="5768953"/>
                </a:lnTo>
                <a:lnTo>
                  <a:pt x="5922459" y="5923258"/>
                </a:lnTo>
                <a:lnTo>
                  <a:pt x="5896527" y="6079621"/>
                </a:lnTo>
                <a:lnTo>
                  <a:pt x="5868743" y="6235297"/>
                </a:lnTo>
                <a:lnTo>
                  <a:pt x="5841190" y="6391660"/>
                </a:lnTo>
                <a:lnTo>
                  <a:pt x="5809008" y="6547336"/>
                </a:lnTo>
                <a:lnTo>
                  <a:pt x="5776130" y="6702327"/>
                </a:lnTo>
                <a:lnTo>
                  <a:pt x="5741633" y="6858002"/>
                </a:lnTo>
                <a:lnTo>
                  <a:pt x="2610464" y="6858002"/>
                </a:lnTo>
                <a:lnTo>
                  <a:pt x="0" y="6858002"/>
                </a:lnTo>
                <a:close/>
              </a:path>
            </a:pathLst>
          </a:custGeom>
          <a:blipFill rotWithShape="1">
            <a:blip r:embed="rId3">
              <a:alphaModFix/>
            </a:blip>
            <a:stretch>
              <a:fillRect b="0" l="0" r="0" t="0"/>
            </a:stretch>
          </a:blipFill>
          <a:ln>
            <a:noFill/>
          </a:ln>
          <a:effectLst>
            <a:outerShdw blurRad="50800" rotWithShape="0" algn="l"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60" name="Google Shape;160;p2"/>
          <p:cNvSpPr txBox="1"/>
          <p:nvPr>
            <p:ph type="title"/>
          </p:nvPr>
        </p:nvSpPr>
        <p:spPr>
          <a:xfrm>
            <a:off x="900506" y="1118808"/>
            <a:ext cx="4671467" cy="4747683"/>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000"/>
              <a:buFont typeface="Lustria"/>
              <a:buNone/>
            </a:pPr>
            <a:r>
              <a:rPr lang="en-US"/>
              <a:t>Introduction: Understanding CSR’s Importance Today</a:t>
            </a:r>
            <a:endParaRPr/>
          </a:p>
        </p:txBody>
      </p:sp>
      <p:sp>
        <p:nvSpPr>
          <p:cNvPr id="161" name="Google Shape;161;p2"/>
          <p:cNvSpPr txBox="1"/>
          <p:nvPr>
            <p:ph idx="1" type="body"/>
          </p:nvPr>
        </p:nvSpPr>
        <p:spPr>
          <a:xfrm>
            <a:off x="6498769" y="1118809"/>
            <a:ext cx="5049763" cy="4747681"/>
          </a:xfrm>
          <a:prstGeom prst="rect">
            <a:avLst/>
          </a:prstGeom>
          <a:noFill/>
          <a:ln>
            <a:noFill/>
          </a:ln>
        </p:spPr>
        <p:txBody>
          <a:bodyPr anchorCtr="0" anchor="ctr" bIns="45700" lIns="91425" spcFirstLastPara="1" rIns="91425" wrap="square" tIns="45700">
            <a:normAutofit/>
          </a:bodyPr>
          <a:lstStyle/>
          <a:p>
            <a:pPr indent="-306000" lvl="0" marL="342900" rtl="0" algn="l">
              <a:spcBef>
                <a:spcPts val="0"/>
              </a:spcBef>
              <a:spcAft>
                <a:spcPts val="0"/>
              </a:spcAft>
              <a:buSzPts val="1750"/>
              <a:buFont typeface="Noto Sans Symbols"/>
              <a:buChar char="⮚"/>
            </a:pPr>
            <a:r>
              <a:rPr lang="en-US" sz="2500">
                <a:solidFill>
                  <a:schemeClr val="lt1"/>
                </a:solidFill>
              </a:rPr>
              <a:t>Challenge Friedman’s profit-only view</a:t>
            </a:r>
            <a:endParaRPr/>
          </a:p>
          <a:p>
            <a:pPr indent="-306000" lvl="0" marL="342900" rtl="0" algn="l">
              <a:spcBef>
                <a:spcPts val="1100"/>
              </a:spcBef>
              <a:spcAft>
                <a:spcPts val="0"/>
              </a:spcAft>
              <a:buSzPts val="1750"/>
              <a:buFont typeface="Noto Sans Symbols"/>
              <a:buChar char="⮚"/>
            </a:pPr>
            <a:r>
              <a:rPr lang="en-US" sz="2500">
                <a:solidFill>
                  <a:schemeClr val="lt1"/>
                </a:solidFill>
              </a:rPr>
              <a:t>Explore CSR in modern business</a:t>
            </a:r>
            <a:endParaRPr/>
          </a:p>
          <a:p>
            <a:pPr indent="-306000" lvl="0" marL="342900" rtl="0" algn="l">
              <a:spcBef>
                <a:spcPts val="1100"/>
              </a:spcBef>
              <a:spcAft>
                <a:spcPts val="0"/>
              </a:spcAft>
              <a:buSzPts val="1750"/>
              <a:buFont typeface="Noto Sans Symbols"/>
              <a:buChar char="⮚"/>
            </a:pPr>
            <a:r>
              <a:rPr lang="en-US" sz="2500">
                <a:solidFill>
                  <a:schemeClr val="lt1"/>
                </a:solidFill>
              </a:rPr>
              <a:t>Focus on ethical and financial impacts</a:t>
            </a:r>
            <a:endParaRPr/>
          </a:p>
          <a:p>
            <a:pPr indent="-306000" lvl="0" marL="342900" rtl="0" algn="l">
              <a:spcBef>
                <a:spcPts val="1100"/>
              </a:spcBef>
              <a:spcAft>
                <a:spcPts val="0"/>
              </a:spcAft>
              <a:buSzPts val="1750"/>
              <a:buFont typeface="Noto Sans Symbols"/>
              <a:buChar char="⮚"/>
            </a:pPr>
            <a:r>
              <a:rPr lang="en-US" sz="2500">
                <a:solidFill>
                  <a:schemeClr val="lt1"/>
                </a:solidFill>
              </a:rPr>
              <a:t>Four key categories of CSR</a:t>
            </a:r>
            <a:endParaRPr/>
          </a:p>
          <a:p>
            <a:pPr indent="-306000" lvl="0" marL="342900" rtl="0" algn="l">
              <a:spcBef>
                <a:spcPts val="1100"/>
              </a:spcBef>
              <a:spcAft>
                <a:spcPts val="0"/>
              </a:spcAft>
              <a:buSzPts val="1750"/>
              <a:buFont typeface="Noto Sans Symbols"/>
              <a:buChar char="⮚"/>
            </a:pPr>
            <a:r>
              <a:rPr lang="en-US" sz="2500">
                <a:solidFill>
                  <a:schemeClr val="lt1"/>
                </a:solidFill>
              </a:rPr>
              <a:t>Why CSR is crucial today</a:t>
            </a:r>
            <a:endParaRPr/>
          </a:p>
          <a:p>
            <a:pPr indent="-306000" lvl="0" marL="342900" rtl="0" algn="l">
              <a:spcBef>
                <a:spcPts val="1100"/>
              </a:spcBef>
              <a:spcAft>
                <a:spcPts val="0"/>
              </a:spcAft>
              <a:buSzPts val="1750"/>
              <a:buFont typeface="Noto Sans Symbols"/>
              <a:buChar char="⮚"/>
            </a:pPr>
            <a:r>
              <a:rPr lang="en-US" sz="2500">
                <a:solidFill>
                  <a:schemeClr val="lt1"/>
                </a:solidFill>
              </a:rPr>
              <a:t>Benefits for business and society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6" name="Shape 166"/>
        <p:cNvGrpSpPr/>
        <p:nvPr/>
      </p:nvGrpSpPr>
      <p:grpSpPr>
        <a:xfrm>
          <a:off x="0" y="0"/>
          <a:ext cx="0" cy="0"/>
          <a:chOff x="0" y="0"/>
          <a:chExt cx="0" cy="0"/>
        </a:xfrm>
      </p:grpSpPr>
      <p:sp>
        <p:nvSpPr>
          <p:cNvPr id="167" name="Google Shape;167;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ustria"/>
              <a:ea typeface="Lustria"/>
              <a:cs typeface="Lustria"/>
              <a:sym typeface="Lustria"/>
            </a:endParaRPr>
          </a:p>
        </p:txBody>
      </p:sp>
      <p:sp>
        <p:nvSpPr>
          <p:cNvPr id="168" name="Google Shape;168;p3"/>
          <p:cNvSpPr txBox="1"/>
          <p:nvPr>
            <p:ph type="title"/>
          </p:nvPr>
        </p:nvSpPr>
        <p:spPr>
          <a:xfrm>
            <a:off x="901585" y="1346232"/>
            <a:ext cx="3741631" cy="405268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l">
              <a:spcBef>
                <a:spcPts val="0"/>
              </a:spcBef>
              <a:spcAft>
                <a:spcPts val="0"/>
              </a:spcAft>
              <a:buClr>
                <a:schemeClr val="lt2"/>
              </a:buClr>
              <a:buSzPts val="4000"/>
              <a:buFont typeface="Lustria"/>
              <a:buNone/>
            </a:pPr>
            <a:r>
              <a:rPr lang="en-US"/>
              <a:t>What is CSR?</a:t>
            </a:r>
            <a:endParaRPr/>
          </a:p>
        </p:txBody>
      </p:sp>
      <p:cxnSp>
        <p:nvCxnSpPr>
          <p:cNvPr id="169" name="Google Shape;169;p3"/>
          <p:cNvCxnSpPr/>
          <p:nvPr/>
        </p:nvCxnSpPr>
        <p:spPr>
          <a:xfrm>
            <a:off x="4654605" y="2057400"/>
            <a:ext cx="0" cy="2743200"/>
          </a:xfrm>
          <a:prstGeom prst="straightConnector1">
            <a:avLst/>
          </a:prstGeom>
          <a:noFill/>
          <a:ln cap="flat" cmpd="sng" w="19050">
            <a:solidFill>
              <a:schemeClr val="lt2"/>
            </a:solidFill>
            <a:prstDash val="solid"/>
            <a:round/>
            <a:headEnd len="sm" w="sm" type="none"/>
            <a:tailEnd len="sm" w="sm" type="none"/>
          </a:ln>
        </p:spPr>
      </p:cxnSp>
      <p:sp>
        <p:nvSpPr>
          <p:cNvPr id="170" name="Google Shape;170;p3"/>
          <p:cNvSpPr txBox="1"/>
          <p:nvPr>
            <p:ph idx="1" type="body"/>
          </p:nvPr>
        </p:nvSpPr>
        <p:spPr>
          <a:xfrm>
            <a:off x="5045063" y="1115568"/>
            <a:ext cx="6245352" cy="4626864"/>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l">
              <a:spcBef>
                <a:spcPts val="0"/>
              </a:spcBef>
              <a:spcAft>
                <a:spcPts val="0"/>
              </a:spcAft>
              <a:buSzPts val="1750"/>
              <a:buFont typeface="Noto Sans Symbols"/>
              <a:buChar char="⮚"/>
            </a:pPr>
            <a:r>
              <a:rPr lang="en-US" sz="2500"/>
              <a:t>Self-regulating business model</a:t>
            </a:r>
            <a:endParaRPr/>
          </a:p>
          <a:p>
            <a:pPr indent="-306000" lvl="0" marL="342900" rtl="0" algn="l">
              <a:spcBef>
                <a:spcPts val="1100"/>
              </a:spcBef>
              <a:spcAft>
                <a:spcPts val="0"/>
              </a:spcAft>
              <a:buSzPts val="1750"/>
              <a:buFont typeface="Noto Sans Symbols"/>
              <a:buChar char="⮚"/>
            </a:pPr>
            <a:r>
              <a:rPr lang="en-US" sz="2500"/>
              <a:t>Accountability to stakeholders</a:t>
            </a:r>
            <a:endParaRPr/>
          </a:p>
          <a:p>
            <a:pPr indent="-306000" lvl="0" marL="342900" rtl="0" algn="l">
              <a:spcBef>
                <a:spcPts val="1100"/>
              </a:spcBef>
              <a:spcAft>
                <a:spcPts val="0"/>
              </a:spcAft>
              <a:buSzPts val="1750"/>
              <a:buFont typeface="Noto Sans Symbols"/>
              <a:buChar char="⮚"/>
            </a:pPr>
            <a:r>
              <a:rPr lang="en-US" sz="2500"/>
              <a:t>Positive social, economic, environmental impact</a:t>
            </a:r>
            <a:endParaRPr/>
          </a:p>
          <a:p>
            <a:pPr indent="-306000" lvl="0" marL="342900" rtl="0" algn="l">
              <a:spcBef>
                <a:spcPts val="1100"/>
              </a:spcBef>
              <a:spcAft>
                <a:spcPts val="0"/>
              </a:spcAft>
              <a:buSzPts val="1750"/>
              <a:buFont typeface="Noto Sans Symbols"/>
              <a:buChar char="⮚"/>
            </a:pPr>
            <a:r>
              <a:rPr lang="en-US" sz="2500"/>
              <a:t>Enhances society, not harms it</a:t>
            </a:r>
            <a:endParaRPr/>
          </a:p>
          <a:p>
            <a:pPr indent="-306000" lvl="0" marL="342900" rtl="0" algn="l">
              <a:spcBef>
                <a:spcPts val="1100"/>
              </a:spcBef>
              <a:spcAft>
                <a:spcPts val="0"/>
              </a:spcAft>
              <a:buSzPts val="1750"/>
              <a:buFont typeface="Noto Sans Symbols"/>
              <a:buChar char="⮚"/>
            </a:pPr>
            <a:r>
              <a:rPr lang="en-US" sz="2500"/>
              <a:t>Communicated through CSR reports</a:t>
            </a:r>
            <a:endParaRPr/>
          </a:p>
          <a:p>
            <a:pPr indent="-306000" lvl="0" marL="342900" rtl="0" algn="l">
              <a:spcBef>
                <a:spcPts val="1100"/>
              </a:spcBef>
              <a:spcAft>
                <a:spcPts val="0"/>
              </a:spcAft>
              <a:buSzPts val="1750"/>
              <a:buFont typeface="Noto Sans Symbols"/>
              <a:buChar char="⮚"/>
            </a:pPr>
            <a:r>
              <a:rPr lang="en-US" sz="2500"/>
              <a:t>Improves long term business sustainability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4"/>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Four Categories of CSR</a:t>
            </a:r>
            <a:endParaRPr/>
          </a:p>
        </p:txBody>
      </p:sp>
      <p:grpSp>
        <p:nvGrpSpPr>
          <p:cNvPr id="177" name="Google Shape;177;p4"/>
          <p:cNvGrpSpPr/>
          <p:nvPr/>
        </p:nvGrpSpPr>
        <p:grpSpPr>
          <a:xfrm>
            <a:off x="1413965" y="2790757"/>
            <a:ext cx="9354543" cy="1941648"/>
            <a:chOff x="499565" y="1058794"/>
            <a:chExt cx="9354543" cy="1941648"/>
          </a:xfrm>
        </p:grpSpPr>
        <p:sp>
          <p:nvSpPr>
            <p:cNvPr id="178" name="Google Shape;178;p4"/>
            <p:cNvSpPr/>
            <p:nvPr/>
          </p:nvSpPr>
          <p:spPr>
            <a:xfrm>
              <a:off x="1068074" y="1058794"/>
              <a:ext cx="930286" cy="930286"/>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499565" y="2280442"/>
              <a:ext cx="206730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txBox="1"/>
            <p:nvPr/>
          </p:nvSpPr>
          <p:spPr>
            <a:xfrm>
              <a:off x="499565" y="2280442"/>
              <a:ext cx="206730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Environmental Responsibility</a:t>
              </a:r>
              <a:endParaRPr/>
            </a:p>
          </p:txBody>
        </p:sp>
        <p:sp>
          <p:nvSpPr>
            <p:cNvPr id="181" name="Google Shape;181;p4"/>
            <p:cNvSpPr/>
            <p:nvPr/>
          </p:nvSpPr>
          <p:spPr>
            <a:xfrm>
              <a:off x="3497154" y="1058794"/>
              <a:ext cx="930286" cy="930286"/>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4"/>
            <p:cNvSpPr/>
            <p:nvPr/>
          </p:nvSpPr>
          <p:spPr>
            <a:xfrm>
              <a:off x="2928646" y="2280442"/>
              <a:ext cx="206730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
            <p:cNvSpPr txBox="1"/>
            <p:nvPr/>
          </p:nvSpPr>
          <p:spPr>
            <a:xfrm>
              <a:off x="2928646" y="2280442"/>
              <a:ext cx="206730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Ethical Responsibility</a:t>
              </a:r>
              <a:endParaRPr/>
            </a:p>
          </p:txBody>
        </p:sp>
        <p:sp>
          <p:nvSpPr>
            <p:cNvPr id="184" name="Google Shape;184;p4"/>
            <p:cNvSpPr/>
            <p:nvPr/>
          </p:nvSpPr>
          <p:spPr>
            <a:xfrm>
              <a:off x="5926234" y="1058794"/>
              <a:ext cx="930286" cy="930286"/>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4"/>
            <p:cNvSpPr/>
            <p:nvPr/>
          </p:nvSpPr>
          <p:spPr>
            <a:xfrm>
              <a:off x="5357726" y="2280442"/>
              <a:ext cx="206730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4"/>
            <p:cNvSpPr txBox="1"/>
            <p:nvPr/>
          </p:nvSpPr>
          <p:spPr>
            <a:xfrm>
              <a:off x="5357726" y="2280442"/>
              <a:ext cx="206730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Philanthropic Responsibility</a:t>
              </a:r>
              <a:endParaRPr/>
            </a:p>
          </p:txBody>
        </p:sp>
        <p:sp>
          <p:nvSpPr>
            <p:cNvPr id="187" name="Google Shape;187;p4"/>
            <p:cNvSpPr/>
            <p:nvPr/>
          </p:nvSpPr>
          <p:spPr>
            <a:xfrm>
              <a:off x="8355314" y="1058794"/>
              <a:ext cx="930286" cy="930286"/>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4"/>
            <p:cNvSpPr/>
            <p:nvPr/>
          </p:nvSpPr>
          <p:spPr>
            <a:xfrm>
              <a:off x="7786806" y="2280442"/>
              <a:ext cx="2067302"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4"/>
            <p:cNvSpPr txBox="1"/>
            <p:nvPr/>
          </p:nvSpPr>
          <p:spPr>
            <a:xfrm>
              <a:off x="7786806" y="2280442"/>
              <a:ext cx="2067302"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Economic Responsibility</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4" name="Shape 194"/>
        <p:cNvGrpSpPr/>
        <p:nvPr/>
      </p:nvGrpSpPr>
      <p:grpSpPr>
        <a:xfrm>
          <a:off x="0" y="0"/>
          <a:ext cx="0" cy="0"/>
          <a:chOff x="0" y="0"/>
          <a:chExt cx="0" cy="0"/>
        </a:xfrm>
      </p:grpSpPr>
      <p:sp>
        <p:nvSpPr>
          <p:cNvPr id="195" name="Google Shape;195;p5"/>
          <p:cNvSpPr txBox="1"/>
          <p:nvPr>
            <p:ph type="title"/>
          </p:nvPr>
        </p:nvSpPr>
        <p:spPr>
          <a:xfrm>
            <a:off x="636814" y="609600"/>
            <a:ext cx="6255053"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2"/>
              </a:buClr>
              <a:buSzPts val="4000"/>
              <a:buFont typeface="Lustria"/>
              <a:buNone/>
            </a:pPr>
            <a:r>
              <a:rPr lang="en-US"/>
              <a:t>Environmental Responsibility</a:t>
            </a:r>
            <a:endParaRPr/>
          </a:p>
        </p:txBody>
      </p:sp>
      <p:sp>
        <p:nvSpPr>
          <p:cNvPr id="196" name="Google Shape;196;p5"/>
          <p:cNvSpPr txBox="1"/>
          <p:nvPr>
            <p:ph idx="1" type="body"/>
          </p:nvPr>
        </p:nvSpPr>
        <p:spPr>
          <a:xfrm>
            <a:off x="913795" y="1828801"/>
            <a:ext cx="5978072" cy="38660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l">
              <a:spcBef>
                <a:spcPts val="0"/>
              </a:spcBef>
              <a:spcAft>
                <a:spcPts val="0"/>
              </a:spcAft>
              <a:buClr>
                <a:srgbClr val="7EC723"/>
              </a:buClr>
              <a:buSzPts val="1820"/>
              <a:buFont typeface="Noto Sans Symbols"/>
              <a:buChar char="⮚"/>
            </a:pPr>
            <a:r>
              <a:rPr lang="en-US" sz="2600"/>
              <a:t>Focus on sustainability and reducing environmental impact</a:t>
            </a:r>
            <a:endParaRPr/>
          </a:p>
          <a:p>
            <a:pPr indent="-306000" lvl="0" marL="342900" rtl="0" algn="l">
              <a:spcBef>
                <a:spcPts val="1120"/>
              </a:spcBef>
              <a:spcAft>
                <a:spcPts val="0"/>
              </a:spcAft>
              <a:buClr>
                <a:srgbClr val="7EC723"/>
              </a:buClr>
              <a:buSzPts val="1820"/>
              <a:buFont typeface="Noto Sans Symbols"/>
              <a:buChar char="⮚"/>
            </a:pPr>
            <a:r>
              <a:rPr lang="en-US" sz="2600"/>
              <a:t>Waste reduction, energy efficiency, and eco-friendly products</a:t>
            </a:r>
            <a:endParaRPr/>
          </a:p>
          <a:p>
            <a:pPr indent="-306000" lvl="0" marL="342900" rtl="0" algn="l">
              <a:spcBef>
                <a:spcPts val="1120"/>
              </a:spcBef>
              <a:spcAft>
                <a:spcPts val="0"/>
              </a:spcAft>
              <a:buClr>
                <a:srgbClr val="7EC723"/>
              </a:buClr>
              <a:buSzPts val="1820"/>
              <a:buFont typeface="Noto Sans Symbols"/>
              <a:buChar char="⮚"/>
            </a:pPr>
            <a:r>
              <a:rPr lang="en-US" sz="2600"/>
              <a:t>Companies must adopt green practices</a:t>
            </a:r>
            <a:endParaRPr/>
          </a:p>
        </p:txBody>
      </p:sp>
      <p:pic>
        <p:nvPicPr>
          <p:cNvPr descr="Small plant growing on soil" id="197" name="Google Shape;197;p5"/>
          <p:cNvPicPr preferRelativeResize="0"/>
          <p:nvPr/>
        </p:nvPicPr>
        <p:blipFill rotWithShape="1">
          <a:blip r:embed="rId4">
            <a:alphaModFix/>
          </a:blip>
          <a:srcRect b="-1" l="24669" r="30833" t="0"/>
          <a:stretch/>
        </p:blipFill>
        <p:spPr>
          <a:xfrm>
            <a:off x="7620351" y="10"/>
            <a:ext cx="4571649" cy="6857990"/>
          </a:xfrm>
          <a:prstGeom prst="rect">
            <a:avLst/>
          </a:prstGeom>
          <a:noFill/>
          <a:ln>
            <a:noFill/>
          </a:ln>
        </p:spPr>
      </p:pic>
      <p:pic>
        <p:nvPicPr>
          <p:cNvPr id="198" name="Google Shape;198;p5"/>
          <p:cNvPicPr preferRelativeResize="0"/>
          <p:nvPr/>
        </p:nvPicPr>
        <p:blipFill rotWithShape="1">
          <a:blip r:embed="rId5">
            <a:alphaModFix/>
          </a:blip>
          <a:srcRect b="1446" l="0" r="2806" t="964"/>
          <a:stretch/>
        </p:blipFill>
        <p:spPr>
          <a:xfrm>
            <a:off x="7501468" y="1"/>
            <a:ext cx="4690532" cy="6858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6"/>
          <p:cNvSpPr txBox="1"/>
          <p:nvPr>
            <p:ph type="title"/>
          </p:nvPr>
        </p:nvSpPr>
        <p:spPr>
          <a:xfrm>
            <a:off x="913795" y="609600"/>
            <a:ext cx="597807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Ethical Responsibility</a:t>
            </a:r>
            <a:endParaRPr/>
          </a:p>
        </p:txBody>
      </p:sp>
      <p:sp>
        <p:nvSpPr>
          <p:cNvPr id="205" name="Google Shape;205;p6"/>
          <p:cNvSpPr txBox="1"/>
          <p:nvPr>
            <p:ph idx="1" type="body"/>
          </p:nvPr>
        </p:nvSpPr>
        <p:spPr>
          <a:xfrm>
            <a:off x="913795" y="1828801"/>
            <a:ext cx="5978072" cy="38660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306000" lvl="0" marL="342900" rtl="0" algn="l">
              <a:spcBef>
                <a:spcPts val="0"/>
              </a:spcBef>
              <a:spcAft>
                <a:spcPts val="0"/>
              </a:spcAft>
              <a:buClr>
                <a:srgbClr val="BF9E80"/>
              </a:buClr>
              <a:buSzPts val="1750"/>
              <a:buFont typeface="Noto Sans Symbols"/>
              <a:buChar char="⮚"/>
            </a:pPr>
            <a:r>
              <a:rPr lang="en-US" sz="2500"/>
              <a:t>Honesty and Integrity</a:t>
            </a:r>
            <a:endParaRPr/>
          </a:p>
          <a:p>
            <a:pPr indent="-306000" lvl="0" marL="342900" rtl="0" algn="l">
              <a:spcBef>
                <a:spcPts val="1100"/>
              </a:spcBef>
              <a:spcAft>
                <a:spcPts val="0"/>
              </a:spcAft>
              <a:buClr>
                <a:srgbClr val="BF9E80"/>
              </a:buClr>
              <a:buSzPts val="1750"/>
              <a:buFont typeface="Noto Sans Symbols"/>
              <a:buChar char="⮚"/>
            </a:pPr>
            <a:r>
              <a:rPr lang="en-US" sz="2500"/>
              <a:t>Commitment to diversity and inclusion</a:t>
            </a:r>
            <a:endParaRPr/>
          </a:p>
          <a:p>
            <a:pPr indent="-306000" lvl="0" marL="342900" rtl="0" algn="l">
              <a:spcBef>
                <a:spcPts val="1100"/>
              </a:spcBef>
              <a:spcAft>
                <a:spcPts val="0"/>
              </a:spcAft>
              <a:buClr>
                <a:srgbClr val="BF9E80"/>
              </a:buClr>
              <a:buSzPts val="1750"/>
              <a:buFont typeface="Noto Sans Symbols"/>
              <a:buChar char="⮚"/>
            </a:pPr>
            <a:r>
              <a:rPr lang="en-US" sz="2500"/>
              <a:t>Fair treatment to all stakeholders</a:t>
            </a:r>
            <a:endParaRPr/>
          </a:p>
          <a:p>
            <a:pPr indent="-306000" lvl="0" marL="342900" rtl="0" algn="l">
              <a:spcBef>
                <a:spcPts val="1100"/>
              </a:spcBef>
              <a:spcAft>
                <a:spcPts val="0"/>
              </a:spcAft>
              <a:buClr>
                <a:srgbClr val="BF9E80"/>
              </a:buClr>
              <a:buSzPts val="1750"/>
              <a:buFont typeface="Noto Sans Symbols"/>
              <a:buChar char="⮚"/>
            </a:pPr>
            <a:r>
              <a:rPr lang="en-US" sz="2500"/>
              <a:t>Fair wages and employee benefits</a:t>
            </a:r>
            <a:endParaRPr/>
          </a:p>
          <a:p>
            <a:pPr indent="-306000" lvl="0" marL="342900" rtl="0" algn="l">
              <a:spcBef>
                <a:spcPts val="1100"/>
              </a:spcBef>
              <a:spcAft>
                <a:spcPts val="0"/>
              </a:spcAft>
              <a:buClr>
                <a:srgbClr val="BF9E80"/>
              </a:buClr>
              <a:buSzPts val="1750"/>
              <a:buFont typeface="Noto Sans Symbols"/>
              <a:buChar char="⮚"/>
            </a:pPr>
            <a:r>
              <a:rPr lang="en-US" sz="2500"/>
              <a:t>Ethical labor practices (no child labor)</a:t>
            </a:r>
            <a:endParaRPr/>
          </a:p>
          <a:p>
            <a:pPr indent="-306000" lvl="0" marL="342900" rtl="0" algn="l">
              <a:spcBef>
                <a:spcPts val="1100"/>
              </a:spcBef>
              <a:spcAft>
                <a:spcPts val="0"/>
              </a:spcAft>
              <a:buClr>
                <a:srgbClr val="BF9E80"/>
              </a:buClr>
              <a:buSzPts val="1750"/>
              <a:buFont typeface="Noto Sans Symbols"/>
              <a:buChar char="⮚"/>
            </a:pPr>
            <a:r>
              <a:rPr lang="en-US" sz="2500"/>
              <a:t>Transparency in financial reporting</a:t>
            </a:r>
            <a:endParaRPr/>
          </a:p>
        </p:txBody>
      </p:sp>
      <p:pic>
        <p:nvPicPr>
          <p:cNvPr descr="A close up image of chess pawns" id="206" name="Google Shape;206;p6"/>
          <p:cNvPicPr preferRelativeResize="0"/>
          <p:nvPr/>
        </p:nvPicPr>
        <p:blipFill rotWithShape="1">
          <a:blip r:embed="rId4">
            <a:alphaModFix/>
          </a:blip>
          <a:srcRect b="0" l="37819" r="18350" t="0"/>
          <a:stretch/>
        </p:blipFill>
        <p:spPr>
          <a:xfrm>
            <a:off x="7620351" y="10"/>
            <a:ext cx="4571649" cy="6857990"/>
          </a:xfrm>
          <a:prstGeom prst="rect">
            <a:avLst/>
          </a:prstGeom>
          <a:noFill/>
          <a:ln>
            <a:noFill/>
          </a:ln>
        </p:spPr>
      </p:pic>
      <p:pic>
        <p:nvPicPr>
          <p:cNvPr id="207" name="Google Shape;207;p6"/>
          <p:cNvPicPr preferRelativeResize="0"/>
          <p:nvPr/>
        </p:nvPicPr>
        <p:blipFill rotWithShape="1">
          <a:blip r:embed="rId5">
            <a:alphaModFix/>
          </a:blip>
          <a:srcRect b="1446" l="0" r="2806" t="964"/>
          <a:stretch/>
        </p:blipFill>
        <p:spPr>
          <a:xfrm>
            <a:off x="7501468" y="1"/>
            <a:ext cx="4690532" cy="685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2" name="Shape 212"/>
        <p:cNvGrpSpPr/>
        <p:nvPr/>
      </p:nvGrpSpPr>
      <p:grpSpPr>
        <a:xfrm>
          <a:off x="0" y="0"/>
          <a:ext cx="0" cy="0"/>
          <a:chOff x="0" y="0"/>
          <a:chExt cx="0" cy="0"/>
        </a:xfrm>
      </p:grpSpPr>
      <p:sp>
        <p:nvSpPr>
          <p:cNvPr id="213" name="Google Shape;213;p7"/>
          <p:cNvSpPr txBox="1"/>
          <p:nvPr>
            <p:ph type="title"/>
          </p:nvPr>
        </p:nvSpPr>
        <p:spPr>
          <a:xfrm>
            <a:off x="913795" y="609600"/>
            <a:ext cx="597807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spcBef>
                <a:spcPts val="0"/>
              </a:spcBef>
              <a:spcAft>
                <a:spcPts val="0"/>
              </a:spcAft>
              <a:buClr>
                <a:schemeClr val="lt2"/>
              </a:buClr>
              <a:buSzPts val="4000"/>
              <a:buFont typeface="Lustria"/>
              <a:buNone/>
            </a:pPr>
            <a:r>
              <a:rPr lang="en-US"/>
              <a:t>Philanthropic Responsibility</a:t>
            </a:r>
            <a:endParaRPr/>
          </a:p>
        </p:txBody>
      </p:sp>
      <p:sp>
        <p:nvSpPr>
          <p:cNvPr id="214" name="Google Shape;214;p7"/>
          <p:cNvSpPr txBox="1"/>
          <p:nvPr>
            <p:ph idx="1" type="body"/>
          </p:nvPr>
        </p:nvSpPr>
        <p:spPr>
          <a:xfrm>
            <a:off x="913795" y="1828801"/>
            <a:ext cx="5978072" cy="3866048"/>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306000" lvl="0" marL="342900" rtl="0" algn="l">
              <a:spcBef>
                <a:spcPts val="0"/>
              </a:spcBef>
              <a:spcAft>
                <a:spcPts val="0"/>
              </a:spcAft>
              <a:buClr>
                <a:srgbClr val="ECC88E"/>
              </a:buClr>
              <a:buSzPts val="1750"/>
              <a:buFont typeface="Noto Sans Symbols"/>
              <a:buChar char="⮚"/>
            </a:pPr>
            <a:r>
              <a:rPr lang="en-US" sz="2500"/>
              <a:t>Contributions to charity and community programs</a:t>
            </a:r>
            <a:endParaRPr/>
          </a:p>
          <a:p>
            <a:pPr indent="-306000" lvl="0" marL="342900" rtl="0" algn="l">
              <a:spcBef>
                <a:spcPts val="1100"/>
              </a:spcBef>
              <a:spcAft>
                <a:spcPts val="0"/>
              </a:spcAft>
              <a:buClr>
                <a:srgbClr val="ECC88E"/>
              </a:buClr>
              <a:buSzPts val="1750"/>
              <a:buFont typeface="Noto Sans Symbols"/>
              <a:buChar char="⮚"/>
            </a:pPr>
            <a:r>
              <a:rPr lang="en-US" sz="2500"/>
              <a:t>Volunteer efforts and corporate giving</a:t>
            </a:r>
            <a:endParaRPr/>
          </a:p>
          <a:p>
            <a:pPr indent="-306000" lvl="0" marL="342900" rtl="0" algn="l">
              <a:spcBef>
                <a:spcPts val="1100"/>
              </a:spcBef>
              <a:spcAft>
                <a:spcPts val="0"/>
              </a:spcAft>
              <a:buClr>
                <a:srgbClr val="ECC88E"/>
              </a:buClr>
              <a:buSzPts val="1750"/>
              <a:buFont typeface="Noto Sans Symbols"/>
              <a:buChar char="⮚"/>
            </a:pPr>
            <a:r>
              <a:rPr lang="en-US" sz="2500"/>
              <a:t>Support for local and global causes</a:t>
            </a:r>
            <a:endParaRPr/>
          </a:p>
        </p:txBody>
      </p:sp>
      <p:pic>
        <p:nvPicPr>
          <p:cNvPr descr="Hands holding each other's wrists and interlinked to form a circle" id="215" name="Google Shape;215;p7"/>
          <p:cNvPicPr preferRelativeResize="0"/>
          <p:nvPr/>
        </p:nvPicPr>
        <p:blipFill rotWithShape="1">
          <a:blip r:embed="rId4">
            <a:alphaModFix/>
          </a:blip>
          <a:srcRect b="-1" l="29569" r="25933" t="0"/>
          <a:stretch/>
        </p:blipFill>
        <p:spPr>
          <a:xfrm>
            <a:off x="7620351" y="10"/>
            <a:ext cx="4571649" cy="6857990"/>
          </a:xfrm>
          <a:prstGeom prst="rect">
            <a:avLst/>
          </a:prstGeom>
          <a:noFill/>
          <a:ln>
            <a:noFill/>
          </a:ln>
        </p:spPr>
      </p:pic>
      <p:pic>
        <p:nvPicPr>
          <p:cNvPr id="216" name="Google Shape;216;p7"/>
          <p:cNvPicPr preferRelativeResize="0"/>
          <p:nvPr/>
        </p:nvPicPr>
        <p:blipFill rotWithShape="1">
          <a:blip r:embed="rId5">
            <a:alphaModFix/>
          </a:blip>
          <a:srcRect b="1446" l="0" r="2806" t="964"/>
          <a:stretch/>
        </p:blipFill>
        <p:spPr>
          <a:xfrm>
            <a:off x="7501468" y="1"/>
            <a:ext cx="4690532" cy="68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1" name="Shape 221"/>
        <p:cNvGrpSpPr/>
        <p:nvPr/>
      </p:nvGrpSpPr>
      <p:grpSpPr>
        <a:xfrm>
          <a:off x="0" y="0"/>
          <a:ext cx="0" cy="0"/>
          <a:chOff x="0" y="0"/>
          <a:chExt cx="0" cy="0"/>
        </a:xfrm>
      </p:grpSpPr>
      <p:sp>
        <p:nvSpPr>
          <p:cNvPr id="222" name="Google Shape;222;p8"/>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lt2"/>
              </a:buClr>
              <a:buSzPts val="4000"/>
              <a:buFont typeface="Lustria"/>
              <a:buNone/>
            </a:pPr>
            <a:r>
              <a:rPr lang="en-US"/>
              <a:t>Economic Responsibility</a:t>
            </a:r>
            <a:br>
              <a:rPr lang="en-US"/>
            </a:br>
            <a:endParaRPr/>
          </a:p>
        </p:txBody>
      </p:sp>
      <p:pic>
        <p:nvPicPr>
          <p:cNvPr id="223" name="Google Shape;223;p8"/>
          <p:cNvPicPr preferRelativeResize="0"/>
          <p:nvPr/>
        </p:nvPicPr>
        <p:blipFill rotWithShape="1">
          <a:blip r:embed="rId4">
            <a:alphaModFix/>
          </a:blip>
          <a:srcRect b="0" l="798" r="616" t="2669"/>
          <a:stretch/>
        </p:blipFill>
        <p:spPr>
          <a:xfrm>
            <a:off x="-1" y="1731964"/>
            <a:ext cx="12192001" cy="5126036"/>
          </a:xfrm>
          <a:prstGeom prst="rect">
            <a:avLst/>
          </a:prstGeom>
          <a:noFill/>
          <a:ln>
            <a:noFill/>
          </a:ln>
        </p:spPr>
      </p:pic>
      <p:grpSp>
        <p:nvGrpSpPr>
          <p:cNvPr id="224" name="Google Shape;224;p8"/>
          <p:cNvGrpSpPr/>
          <p:nvPr/>
        </p:nvGrpSpPr>
        <p:grpSpPr>
          <a:xfrm>
            <a:off x="1285311" y="2500090"/>
            <a:ext cx="9611851" cy="2683848"/>
            <a:chOff x="370911" y="607260"/>
            <a:chExt cx="9611851" cy="2683848"/>
          </a:xfrm>
        </p:grpSpPr>
        <p:sp>
          <p:nvSpPr>
            <p:cNvPr id="225" name="Google Shape;225;p8"/>
            <p:cNvSpPr/>
            <p:nvPr/>
          </p:nvSpPr>
          <p:spPr>
            <a:xfrm>
              <a:off x="1159944" y="607260"/>
              <a:ext cx="1291144" cy="1291144"/>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8"/>
            <p:cNvSpPr/>
            <p:nvPr/>
          </p:nvSpPr>
          <p:spPr>
            <a:xfrm>
              <a:off x="370911" y="2301108"/>
              <a:ext cx="2869209" cy="9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txBox="1"/>
            <p:nvPr/>
          </p:nvSpPr>
          <p:spPr>
            <a:xfrm>
              <a:off x="370911" y="2301108"/>
              <a:ext cx="2869209" cy="99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Focus on long term profitability and growth</a:t>
              </a:r>
              <a:endParaRPr/>
            </a:p>
          </p:txBody>
        </p:sp>
        <p:sp>
          <p:nvSpPr>
            <p:cNvPr id="228" name="Google Shape;228;p8"/>
            <p:cNvSpPr/>
            <p:nvPr/>
          </p:nvSpPr>
          <p:spPr>
            <a:xfrm>
              <a:off x="4531265" y="607260"/>
              <a:ext cx="1291144" cy="1291144"/>
            </a:xfrm>
            <a:prstGeom prst="rect">
              <a:avLst/>
            </a:prstGeom>
            <a:blipFill rotWithShape="1">
              <a:blip r:embed="rId6">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p:nvPr/>
          </p:nvSpPr>
          <p:spPr>
            <a:xfrm>
              <a:off x="3742232" y="2301108"/>
              <a:ext cx="2869209" cy="9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8"/>
            <p:cNvSpPr txBox="1"/>
            <p:nvPr/>
          </p:nvSpPr>
          <p:spPr>
            <a:xfrm>
              <a:off x="3742232" y="2301108"/>
              <a:ext cx="2869209" cy="99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Ethical business practices lead to financial stability</a:t>
              </a:r>
              <a:endParaRPr/>
            </a:p>
          </p:txBody>
        </p:sp>
        <p:sp>
          <p:nvSpPr>
            <p:cNvPr id="231" name="Google Shape;231;p8"/>
            <p:cNvSpPr/>
            <p:nvPr/>
          </p:nvSpPr>
          <p:spPr>
            <a:xfrm>
              <a:off x="7902586" y="607260"/>
              <a:ext cx="1291144" cy="1291144"/>
            </a:xfrm>
            <a:prstGeom prst="rect">
              <a:avLst/>
            </a:prstGeom>
            <a:blipFill rotWithShape="1">
              <a:blip r:embed="rId7">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8"/>
            <p:cNvSpPr/>
            <p:nvPr/>
          </p:nvSpPr>
          <p:spPr>
            <a:xfrm>
              <a:off x="7113553" y="2301108"/>
              <a:ext cx="2869209" cy="99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txBox="1"/>
            <p:nvPr/>
          </p:nvSpPr>
          <p:spPr>
            <a:xfrm>
              <a:off x="7113553" y="2301108"/>
              <a:ext cx="2869209" cy="99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lt1"/>
                </a:buClr>
                <a:buSzPts val="2500"/>
                <a:buFont typeface="Lustria"/>
                <a:buNone/>
              </a:pPr>
              <a:r>
                <a:rPr b="0" i="0" lang="en-US" sz="2500" u="none" cap="none" strike="noStrike">
                  <a:solidFill>
                    <a:schemeClr val="lt1"/>
                  </a:solidFill>
                  <a:latin typeface="Lustria"/>
                  <a:ea typeface="Lustria"/>
                  <a:cs typeface="Lustria"/>
                  <a:sym typeface="Lustria"/>
                </a:rPr>
                <a:t>Supporting a healthy economy</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8" name="Shape 238"/>
        <p:cNvGrpSpPr/>
        <p:nvPr/>
      </p:nvGrpSpPr>
      <p:grpSpPr>
        <a:xfrm>
          <a:off x="0" y="0"/>
          <a:ext cx="0" cy="0"/>
          <a:chOff x="0" y="0"/>
          <a:chExt cx="0" cy="0"/>
        </a:xfrm>
      </p:grpSpPr>
      <p:sp>
        <p:nvSpPr>
          <p:cNvPr id="239" name="Google Shape;239;p9"/>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2"/>
              </a:buClr>
              <a:buSzPts val="4000"/>
              <a:buFont typeface="Lustria"/>
              <a:buNone/>
            </a:pPr>
            <a:r>
              <a:rPr lang="en-US"/>
              <a:t>Summary of Friedman’s Argument</a:t>
            </a:r>
            <a:endParaRPr/>
          </a:p>
        </p:txBody>
      </p:sp>
      <p:grpSp>
        <p:nvGrpSpPr>
          <p:cNvPr id="240" name="Google Shape;240;p9"/>
          <p:cNvGrpSpPr/>
          <p:nvPr/>
        </p:nvGrpSpPr>
        <p:grpSpPr>
          <a:xfrm>
            <a:off x="1184717" y="1733742"/>
            <a:ext cx="9813039" cy="4055678"/>
            <a:chOff x="270317" y="1779"/>
            <a:chExt cx="9813039" cy="4055678"/>
          </a:xfrm>
        </p:grpSpPr>
        <p:sp>
          <p:nvSpPr>
            <p:cNvPr id="241" name="Google Shape;241;p9"/>
            <p:cNvSpPr/>
            <p:nvPr/>
          </p:nvSpPr>
          <p:spPr>
            <a:xfrm>
              <a:off x="3104656" y="806901"/>
              <a:ext cx="621711" cy="91440"/>
            </a:xfrm>
            <a:custGeom>
              <a:rect b="b" l="l" r="r" t="t"/>
              <a:pathLst>
                <a:path extrusionOk="0" h="120000" w="120000">
                  <a:moveTo>
                    <a:pt x="0" y="60000"/>
                  </a:moveTo>
                  <a:lnTo>
                    <a:pt x="120000" y="60000"/>
                  </a:lnTo>
                </a:path>
              </a:pathLst>
            </a:custGeom>
            <a:noFill/>
            <a:ln cap="rnd" cmpd="sng" w="9525">
              <a:solidFill>
                <a:srgbClr val="A55840"/>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9"/>
            <p:cNvSpPr txBox="1"/>
            <p:nvPr/>
          </p:nvSpPr>
          <p:spPr>
            <a:xfrm>
              <a:off x="3399204" y="849359"/>
              <a:ext cx="32615" cy="65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Lustria"/>
                <a:buNone/>
              </a:pPr>
              <a:r>
                <a:t/>
              </a:r>
              <a:endParaRPr b="0" i="0" sz="500" u="none" cap="none" strike="noStrike">
                <a:solidFill>
                  <a:schemeClr val="lt1"/>
                </a:solidFill>
                <a:latin typeface="Lustria"/>
                <a:ea typeface="Lustria"/>
                <a:cs typeface="Lustria"/>
                <a:sym typeface="Lustria"/>
              </a:endParaRPr>
            </a:p>
          </p:txBody>
        </p:sp>
        <p:sp>
          <p:nvSpPr>
            <p:cNvPr id="243" name="Google Shape;243;p9"/>
            <p:cNvSpPr/>
            <p:nvPr/>
          </p:nvSpPr>
          <p:spPr>
            <a:xfrm>
              <a:off x="270317" y="1779"/>
              <a:ext cx="2836138" cy="1701683"/>
            </a:xfrm>
            <a:prstGeom prst="rect">
              <a:avLst/>
            </a:prstGeom>
            <a:gradFill>
              <a:gsLst>
                <a:gs pos="0">
                  <a:srgbClr val="AD6B5A"/>
                </a:gs>
                <a:gs pos="100000">
                  <a:srgbClr val="8D4A36"/>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9"/>
            <p:cNvSpPr txBox="1"/>
            <p:nvPr/>
          </p:nvSpPr>
          <p:spPr>
            <a:xfrm>
              <a:off x="270317" y="1779"/>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Business’s goal is profit maximization</a:t>
              </a:r>
              <a:endParaRPr/>
            </a:p>
          </p:txBody>
        </p:sp>
        <p:sp>
          <p:nvSpPr>
            <p:cNvPr id="245" name="Google Shape;245;p9"/>
            <p:cNvSpPr/>
            <p:nvPr/>
          </p:nvSpPr>
          <p:spPr>
            <a:xfrm>
              <a:off x="6593106" y="806901"/>
              <a:ext cx="621711" cy="91440"/>
            </a:xfrm>
            <a:custGeom>
              <a:rect b="b" l="l" r="r" t="t"/>
              <a:pathLst>
                <a:path extrusionOk="0" h="120000" w="120000">
                  <a:moveTo>
                    <a:pt x="0" y="60000"/>
                  </a:moveTo>
                  <a:lnTo>
                    <a:pt x="120000" y="60000"/>
                  </a:lnTo>
                </a:path>
              </a:pathLst>
            </a:custGeom>
            <a:noFill/>
            <a:ln cap="rnd" cmpd="sng" w="9525">
              <a:solidFill>
                <a:srgbClr val="AA6C4B"/>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9"/>
            <p:cNvSpPr txBox="1"/>
            <p:nvPr/>
          </p:nvSpPr>
          <p:spPr>
            <a:xfrm>
              <a:off x="6887654" y="849359"/>
              <a:ext cx="32615" cy="65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Lustria"/>
                <a:buNone/>
              </a:pPr>
              <a:r>
                <a:t/>
              </a:r>
              <a:endParaRPr b="0" i="0" sz="500" u="none" cap="none" strike="noStrike">
                <a:solidFill>
                  <a:schemeClr val="lt1"/>
                </a:solidFill>
                <a:latin typeface="Lustria"/>
                <a:ea typeface="Lustria"/>
                <a:cs typeface="Lustria"/>
                <a:sym typeface="Lustria"/>
              </a:endParaRPr>
            </a:p>
          </p:txBody>
        </p:sp>
        <p:sp>
          <p:nvSpPr>
            <p:cNvPr id="247" name="Google Shape;247;p9"/>
            <p:cNvSpPr/>
            <p:nvPr/>
          </p:nvSpPr>
          <p:spPr>
            <a:xfrm>
              <a:off x="3758768" y="1779"/>
              <a:ext cx="2836138" cy="1701683"/>
            </a:xfrm>
            <a:prstGeom prst="rect">
              <a:avLst/>
            </a:prstGeom>
            <a:gradFill>
              <a:gsLst>
                <a:gs pos="0">
                  <a:srgbClr val="B07861"/>
                </a:gs>
                <a:gs pos="100000">
                  <a:srgbClr val="8F593E"/>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9"/>
            <p:cNvSpPr txBox="1"/>
            <p:nvPr/>
          </p:nvSpPr>
          <p:spPr>
            <a:xfrm>
              <a:off x="3758768" y="1779"/>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Social issues are for the government</a:t>
              </a:r>
              <a:endParaRPr/>
            </a:p>
          </p:txBody>
        </p:sp>
        <p:sp>
          <p:nvSpPr>
            <p:cNvPr id="249" name="Google Shape;249;p9"/>
            <p:cNvSpPr/>
            <p:nvPr/>
          </p:nvSpPr>
          <p:spPr>
            <a:xfrm>
              <a:off x="1688387" y="1701662"/>
              <a:ext cx="6976900" cy="621711"/>
            </a:xfrm>
            <a:custGeom>
              <a:rect b="b" l="l" r="r" t="t"/>
              <a:pathLst>
                <a:path extrusionOk="0" h="120000" w="120000">
                  <a:moveTo>
                    <a:pt x="120000" y="0"/>
                  </a:moveTo>
                  <a:lnTo>
                    <a:pt x="120000" y="63300"/>
                  </a:lnTo>
                  <a:lnTo>
                    <a:pt x="0" y="63300"/>
                  </a:lnTo>
                  <a:lnTo>
                    <a:pt x="0" y="120000"/>
                  </a:lnTo>
                </a:path>
              </a:pathLst>
            </a:custGeom>
            <a:noFill/>
            <a:ln cap="rnd" cmpd="sng" w="9525">
              <a:solidFill>
                <a:srgbClr val="AD7E58"/>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9"/>
            <p:cNvSpPr txBox="1"/>
            <p:nvPr/>
          </p:nvSpPr>
          <p:spPr>
            <a:xfrm>
              <a:off x="5001654" y="2009256"/>
              <a:ext cx="350366" cy="65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Lustria"/>
                <a:buNone/>
              </a:pPr>
              <a:r>
                <a:t/>
              </a:r>
              <a:endParaRPr b="0" i="0" sz="500" u="none" cap="none" strike="noStrike">
                <a:solidFill>
                  <a:schemeClr val="lt1"/>
                </a:solidFill>
                <a:latin typeface="Lustria"/>
                <a:ea typeface="Lustria"/>
                <a:cs typeface="Lustria"/>
                <a:sym typeface="Lustria"/>
              </a:endParaRPr>
            </a:p>
          </p:txBody>
        </p:sp>
        <p:sp>
          <p:nvSpPr>
            <p:cNvPr id="251" name="Google Shape;251;p9"/>
            <p:cNvSpPr/>
            <p:nvPr/>
          </p:nvSpPr>
          <p:spPr>
            <a:xfrm>
              <a:off x="7247218" y="1779"/>
              <a:ext cx="2836138" cy="1701683"/>
            </a:xfrm>
            <a:prstGeom prst="rect">
              <a:avLst/>
            </a:prstGeom>
            <a:gradFill>
              <a:gsLst>
                <a:gs pos="0">
                  <a:srgbClr val="B48668"/>
                </a:gs>
                <a:gs pos="100000">
                  <a:srgbClr val="936646"/>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9"/>
            <p:cNvSpPr txBox="1"/>
            <p:nvPr/>
          </p:nvSpPr>
          <p:spPr>
            <a:xfrm>
              <a:off x="7247218" y="1779"/>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Profit benefits society indirectly</a:t>
              </a:r>
              <a:endParaRPr/>
            </a:p>
          </p:txBody>
        </p:sp>
        <p:sp>
          <p:nvSpPr>
            <p:cNvPr id="253" name="Google Shape;253;p9"/>
            <p:cNvSpPr/>
            <p:nvPr/>
          </p:nvSpPr>
          <p:spPr>
            <a:xfrm>
              <a:off x="3104656" y="3160895"/>
              <a:ext cx="621711" cy="91440"/>
            </a:xfrm>
            <a:custGeom>
              <a:rect b="b" l="l" r="r" t="t"/>
              <a:pathLst>
                <a:path extrusionOk="0" h="120000" w="120000">
                  <a:moveTo>
                    <a:pt x="0" y="60000"/>
                  </a:moveTo>
                  <a:lnTo>
                    <a:pt x="120000" y="60000"/>
                  </a:lnTo>
                </a:path>
              </a:pathLst>
            </a:custGeom>
            <a:noFill/>
            <a:ln cap="rnd" cmpd="sng" w="9525">
              <a:solidFill>
                <a:srgbClr val="AC8F69"/>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9"/>
            <p:cNvSpPr txBox="1"/>
            <p:nvPr/>
          </p:nvSpPr>
          <p:spPr>
            <a:xfrm>
              <a:off x="3399204" y="3203354"/>
              <a:ext cx="32615" cy="65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Lustria"/>
                <a:buNone/>
              </a:pPr>
              <a:r>
                <a:t/>
              </a:r>
              <a:endParaRPr b="0" i="0" sz="500" u="none" cap="none" strike="noStrike">
                <a:solidFill>
                  <a:schemeClr val="lt1"/>
                </a:solidFill>
                <a:latin typeface="Lustria"/>
                <a:ea typeface="Lustria"/>
                <a:cs typeface="Lustria"/>
                <a:sym typeface="Lustria"/>
              </a:endParaRPr>
            </a:p>
          </p:txBody>
        </p:sp>
        <p:sp>
          <p:nvSpPr>
            <p:cNvPr id="255" name="Google Shape;255;p9"/>
            <p:cNvSpPr/>
            <p:nvPr/>
          </p:nvSpPr>
          <p:spPr>
            <a:xfrm>
              <a:off x="270317" y="2355774"/>
              <a:ext cx="2836138" cy="1701683"/>
            </a:xfrm>
            <a:prstGeom prst="rect">
              <a:avLst/>
            </a:prstGeom>
            <a:gradFill>
              <a:gsLst>
                <a:gs pos="0">
                  <a:srgbClr val="B39273"/>
                </a:gs>
                <a:gs pos="100000">
                  <a:srgbClr val="927251"/>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9"/>
            <p:cNvSpPr txBox="1"/>
            <p:nvPr/>
          </p:nvSpPr>
          <p:spPr>
            <a:xfrm>
              <a:off x="270317" y="2355774"/>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Shareholder value is key</a:t>
              </a:r>
              <a:endParaRPr/>
            </a:p>
          </p:txBody>
        </p:sp>
        <p:sp>
          <p:nvSpPr>
            <p:cNvPr id="257" name="Google Shape;257;p9"/>
            <p:cNvSpPr/>
            <p:nvPr/>
          </p:nvSpPr>
          <p:spPr>
            <a:xfrm>
              <a:off x="6593106" y="3160895"/>
              <a:ext cx="621711" cy="91440"/>
            </a:xfrm>
            <a:custGeom>
              <a:rect b="b" l="l" r="r" t="t"/>
              <a:pathLst>
                <a:path extrusionOk="0" h="120000" w="120000">
                  <a:moveTo>
                    <a:pt x="0" y="60000"/>
                  </a:moveTo>
                  <a:lnTo>
                    <a:pt x="120000" y="60000"/>
                  </a:lnTo>
                </a:path>
              </a:pathLst>
            </a:custGeom>
            <a:noFill/>
            <a:ln cap="rnd" cmpd="sng" w="9525">
              <a:solidFill>
                <a:srgbClr val="AD9C78"/>
              </a:solidFill>
              <a:prstDash val="solid"/>
              <a:round/>
              <a:headEnd len="sm" w="sm" type="none"/>
              <a:tailEnd len="med" w="med" type="stealth"/>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9"/>
            <p:cNvSpPr txBox="1"/>
            <p:nvPr/>
          </p:nvSpPr>
          <p:spPr>
            <a:xfrm>
              <a:off x="6887654" y="3203354"/>
              <a:ext cx="32615" cy="6523"/>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lt1"/>
                </a:buClr>
                <a:buSzPts val="500"/>
                <a:buFont typeface="Lustria"/>
                <a:buNone/>
              </a:pPr>
              <a:r>
                <a:t/>
              </a:r>
              <a:endParaRPr b="0" i="0" sz="500" u="none" cap="none" strike="noStrike">
                <a:solidFill>
                  <a:schemeClr val="lt1"/>
                </a:solidFill>
                <a:latin typeface="Lustria"/>
                <a:ea typeface="Lustria"/>
                <a:cs typeface="Lustria"/>
                <a:sym typeface="Lustria"/>
              </a:endParaRPr>
            </a:p>
          </p:txBody>
        </p:sp>
        <p:sp>
          <p:nvSpPr>
            <p:cNvPr id="259" name="Google Shape;259;p9"/>
            <p:cNvSpPr/>
            <p:nvPr/>
          </p:nvSpPr>
          <p:spPr>
            <a:xfrm>
              <a:off x="3758768" y="2355774"/>
              <a:ext cx="2836138" cy="1701683"/>
            </a:xfrm>
            <a:prstGeom prst="rect">
              <a:avLst/>
            </a:prstGeom>
            <a:gradFill>
              <a:gsLst>
                <a:gs pos="0">
                  <a:srgbClr val="B49D7D"/>
                </a:gs>
                <a:gs pos="100000">
                  <a:srgbClr val="947D59"/>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
            <p:cNvSpPr txBox="1"/>
            <p:nvPr/>
          </p:nvSpPr>
          <p:spPr>
            <a:xfrm>
              <a:off x="3758768" y="2355774"/>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Corporate spending on social causes is wasteful</a:t>
              </a:r>
              <a:endParaRPr/>
            </a:p>
          </p:txBody>
        </p:sp>
        <p:sp>
          <p:nvSpPr>
            <p:cNvPr id="261" name="Google Shape;261;p9"/>
            <p:cNvSpPr/>
            <p:nvPr/>
          </p:nvSpPr>
          <p:spPr>
            <a:xfrm>
              <a:off x="7247218" y="2355774"/>
              <a:ext cx="2836138" cy="1701683"/>
            </a:xfrm>
            <a:prstGeom prst="rect">
              <a:avLst/>
            </a:prstGeom>
            <a:gradFill>
              <a:gsLst>
                <a:gs pos="0">
                  <a:srgbClr val="B5A688"/>
                </a:gs>
                <a:gs pos="100000">
                  <a:srgbClr val="988662"/>
                </a:gs>
              </a:gsLst>
              <a:lin ang="5400000" scaled="0"/>
            </a:gradFill>
            <a:ln>
              <a:noFill/>
            </a:ln>
            <a:effectLst>
              <a:outerShdw blurRad="63500" rotWithShape="0" dir="5400000" dist="25400">
                <a:srgbClr val="000000">
                  <a:alpha val="6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9"/>
            <p:cNvSpPr txBox="1"/>
            <p:nvPr/>
          </p:nvSpPr>
          <p:spPr>
            <a:xfrm>
              <a:off x="7247218" y="2355774"/>
              <a:ext cx="2836138" cy="1701683"/>
            </a:xfrm>
            <a:prstGeom prst="rect">
              <a:avLst/>
            </a:prstGeom>
            <a:noFill/>
            <a:ln>
              <a:noFill/>
            </a:ln>
          </p:spPr>
          <p:txBody>
            <a:bodyPr anchorCtr="0" anchor="ctr" bIns="145875" lIns="138950" spcFirstLastPara="1" rIns="138950" wrap="square" tIns="145875">
              <a:noAutofit/>
            </a:bodyPr>
            <a:lstStyle/>
            <a:p>
              <a:pPr indent="0" lvl="0" marL="0" marR="0" rtl="0" algn="ctr">
                <a:lnSpc>
                  <a:spcPct val="90000"/>
                </a:lnSpc>
                <a:spcBef>
                  <a:spcPts val="0"/>
                </a:spcBef>
                <a:spcAft>
                  <a:spcPts val="0"/>
                </a:spcAft>
                <a:buClr>
                  <a:schemeClr val="lt1"/>
                </a:buClr>
                <a:buSzPts val="2600"/>
                <a:buFont typeface="Lustria"/>
                <a:buNone/>
              </a:pPr>
              <a:r>
                <a:rPr b="0" i="0" lang="en-US" sz="2600" u="none" cap="none" strike="noStrike">
                  <a:solidFill>
                    <a:schemeClr val="lt1"/>
                  </a:solidFill>
                  <a:latin typeface="Lustria"/>
                  <a:ea typeface="Lustria"/>
                  <a:cs typeface="Lustria"/>
                  <a:sym typeface="Lustria"/>
                </a:rPr>
                <a:t>Businesses should avoid social responsibility</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2024-11-12T21:11:31Z</dcterms:created>
  <dc:creator>Myrissa DeMasi</dc:creator>
</cp:coreProperties>
</file>