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5143500"/>
  <p:notesSz cx="6858000" cy="9144000"/>
  <p:embeddedFontLst>
    <p:embeddedFont>
      <p:font typeface="Ubuntu Mono" panose="020B0509030602030204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BA7A75-846E-4EDB-9670-DE11C7B70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D0A2CBFE-41AA-4191-A138-F5EEAE2C8E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font" Target="fonts/font1.fntdata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ingplanit.com/public/uploads/inventory/hashbrown_1366322674.jpg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22bc225a_0_3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3522bc225a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f1e7f573_20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f1e7f573_2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f1e7f573_20_3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f1e7f573_2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6c89e47_1_12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e6c89e47_1_1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e6c89e47_1_14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e6c89e47_1_1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e6c89e47_1_17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e6c89e47_1_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f1e7f573_20_7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f1e7f573_2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5cce7ef_010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5cce7ef_0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35cce7ef_014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35cce7ef_0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35cce7ef_064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35cce7ef_06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35cce7ef_0104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35cce7ef_010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409413421_063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409413421_06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35cce7ef_018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35cce7ef_01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22bc225a_0_6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22bc225a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35cce7ef_098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35cce7ef_09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35cce7ef_096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35cce7ef_09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35cce7ef_099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35cce7ef_09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35cce7ef_022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35cce7ef_02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35cce7ef_0123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35cce7ef_012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35cce7ef_0132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35cce7ef_013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35cce7ef_070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35cce7ef_07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35cce7ef_0154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35cce7ef_015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433f9ed90_013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433f9ed90_0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f6fb4f64_02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f6fb4f64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6c89e47_1_41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6c89e47_1_4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e6c89e47_1_42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e6c89e47_1_4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1e6c89e47_1_43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1e6c89e47_1_4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f6fb4f64_06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f6fb4f64_0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e6c89e47_1_20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1e6c89e47_1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435cce7ef_0145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435cce7ef_014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435cce7ef_0111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435cce7ef_01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435cce7ef_026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435cce7ef_02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f6fb4f64_014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f6fb4f64_0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3f9ed90_033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3f9ed90_03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f6fb4f64_021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f6fb4f64_02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f6fb4f64_023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f6fb4f64_0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f6fb4f64_023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f6fb4f64_02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f6fb4f64_028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f6fb4f64_0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https://cookingplanit.com/public/uploads/inventory/hashbrown_1366322674.jpg</a:t>
            </a:r>
            <a:endParaRPr lang="en-GB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3f6fb4f64_019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3f6fb4f64_01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f6fb4f64_019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f6fb4f64_01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f6fb4f64_020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f6fb4f64_02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ef1e7f573_20_16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ef1e7f573_20_1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f6fb4f64_020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f6fb4f64_0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1e6c89e47_1_40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1e6c89e47_1_4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3f9ed90_042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3f9ed90_04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1e6c89e47_1_40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1e6c89e47_1_4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435cce7ef_071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435cce7ef_07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35cce7ef_0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35cce7ef_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5cce7ef_061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5cce7ef_06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5cce7ef_0101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5cce7ef_010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6c89e47_1_6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e6c89e47_1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●"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○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en.wikipedia.org/wiki/Pigeonhole_princip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ASCII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goo.gl/o5EDvb" TargetMode="Externa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ookingplanit.com/public/uploads/inventory/hashbrown_1366322674.jpg" TargetMode="External"/><Relationship Id="rId2" Type="http://schemas.openxmlformats.org/officeDocument/2006/relationships/hyperlink" Target="http://en.wikipedia.org/wiki/Pigeonhole_principle#mediaviewer/File:TooManyPigeons.jpg" TargetMode="External"/><Relationship Id="rId1" Type="http://schemas.openxmlformats.org/officeDocument/2006/relationships/hyperlink" Target="http://www.nydailynews.com/news/national/couple-calls-911-forgotten-mcdonalds-hash-browns-article-1.154309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Announcements</a:t>
            </a:r>
            <a:endParaRPr lang="en-GB"/>
          </a:p>
        </p:txBody>
      </p:sp>
      <p:sp>
        <p:nvSpPr>
          <p:cNvPr id="30" name="Google Shape;30;p8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Midterm 2: 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3/20, 8-10 PM in various rooms.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Covers material through 3/16 (next Friday).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Study using study guides.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THE KEY IS METACOGNITION: Reflect on your problem solving strategies and those of your fellow students.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Understanding a handful of solutions to old midterm problems is less helpful than you might think -- look at answers as late as possible.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There is an alternate 61C midterm from 6 - 8 in 1 LeConte.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Generalizing the DataIndexedIntegerSet Idea</a:t>
            </a:r>
            <a:endParaRPr lang="en-GB"/>
          </a:p>
        </p:txBody>
      </p:sp>
      <p:sp>
        <p:nvSpPr>
          <p:cNvPr id="202" name="Google Shape;202;p17"/>
          <p:cNvSpPr txBox="1"/>
          <p:nvPr>
            <p:ph type="body" idx="1"/>
          </p:nvPr>
        </p:nvSpPr>
        <p:spPr>
          <a:xfrm>
            <a:off x="243205" y="556260"/>
            <a:ext cx="7736840" cy="4153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we want to insert(“cat”)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key question: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What is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-GB"/>
              <a:t>th element of an array?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One idea: Use the first letter of the word as an index.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What’s wrong with this approach?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0 never changes (so a tiny bit of wasted space).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>
                <a:highlight>
                  <a:srgbClr val="FFFF00"/>
                </a:highlight>
              </a:rPr>
              <a:t>Other words start with c</a:t>
            </a:r>
            <a:r>
              <a:rPr lang="en-GB"/>
              <a:t>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contains(“chupacabra”) : YES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Can’t store “=98yae98fwyawef”</a:t>
            </a:r>
            <a:r>
              <a:rPr lang="en-US" altLang="en-GB"/>
              <a:t>  </a:t>
            </a:r>
            <a:r>
              <a:rPr lang="en-US" altLang="en-GB">
                <a:highlight>
                  <a:srgbClr val="FFFF00"/>
                </a:highlight>
              </a:rPr>
              <a:t>strings starting with non-char</a:t>
            </a:r>
            <a:endParaRPr lang="en-US" altLang="en-GB">
              <a:highlight>
                <a:srgbClr val="FFFF00"/>
              </a:highlight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7979971" y="676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7979971" y="904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7979971" y="113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7979971" y="13621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8296721" y="568650"/>
            <a:ext cx="335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677975" y="579322"/>
            <a:ext cx="4524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7979975" y="204797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210" name="Google Shape;210;p17"/>
          <p:cNvSpPr/>
          <p:nvPr/>
        </p:nvSpPr>
        <p:spPr>
          <a:xfrm>
            <a:off x="7979971" y="15937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Refined Approach</a:t>
            </a:r>
            <a:endParaRPr lang="en-GB"/>
          </a:p>
        </p:txBody>
      </p:sp>
      <p:sp>
        <p:nvSpPr>
          <p:cNvPr id="216" name="Google Shape;216;p18"/>
          <p:cNvSpPr txBox="1"/>
          <p:nvPr>
            <p:ph type="body" idx="1"/>
          </p:nvPr>
        </p:nvSpPr>
        <p:spPr>
          <a:xfrm>
            <a:off x="243000" y="556500"/>
            <a:ext cx="7191000" cy="41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Treat the string as a n-digit base 27 number.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c: 3rd letter of alphabet, a: 1st letter, t: 20th letter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Thus the index of “cat” is 3 * 27</a:t>
            </a:r>
            <a:r>
              <a:rPr lang="en-GB" baseline="30000"/>
              <a:t>2 </a:t>
            </a:r>
            <a:r>
              <a:rPr lang="en-GB"/>
              <a:t>+ 1 * 27 + 20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Why this specific pattern? 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Let’s review how numbers are represented in decimal.</a:t>
            </a:r>
            <a:endParaRPr lang="en-GB"/>
          </a:p>
        </p:txBody>
      </p:sp>
      <p:sp>
        <p:nvSpPr>
          <p:cNvPr id="217" name="Google Shape;217;p18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7873050" y="600675"/>
            <a:ext cx="11298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222" name="Google Shape;222;p18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223" name="Google Shape;223;p18"/>
          <p:cNvSpPr/>
          <p:nvPr/>
        </p:nvSpPr>
        <p:spPr>
          <a:xfrm rot="-5400000">
            <a:off x="4321789" y="803392"/>
            <a:ext cx="266700" cy="20595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24" name="Google Shape;224;p18"/>
          <p:cNvCxnSpPr/>
          <p:nvPr/>
        </p:nvCxnSpPr>
        <p:spPr>
          <a:xfrm rot="10800000" flipH="1">
            <a:off x="3276050" y="2006050"/>
            <a:ext cx="853800" cy="3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Decimal Number System</a:t>
            </a:r>
            <a:endParaRPr lang="en-GB"/>
          </a:p>
        </p:txBody>
      </p:sp>
      <p:sp>
        <p:nvSpPr>
          <p:cNvPr id="230" name="Google Shape;230;p19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the decimal number system, we have 10 digits: 0, 1, 2, 3, 4, 5, 6, 7, 8, 9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Want numbers larger than 9? Use a sequence of digits.</a:t>
            </a:r>
            <a:endParaRPr lang="en-GB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Example: 7091 in base 10</a:t>
            </a:r>
            <a:endParaRPr 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solidFill>
                  <a:srgbClr val="8E7CC3"/>
                </a:solidFill>
              </a:rPr>
              <a:t>7091</a:t>
            </a:r>
            <a:r>
              <a:rPr lang="en-GB" sz="2400" baseline="-25000"/>
              <a:t>10 </a:t>
            </a:r>
            <a:r>
              <a:rPr lang="en-GB" sz="2400"/>
              <a:t>= (</a:t>
            </a:r>
            <a:r>
              <a:rPr lang="en-GB" sz="2400">
                <a:solidFill>
                  <a:srgbClr val="8E7CC3"/>
                </a:solidFill>
              </a:rPr>
              <a:t>7</a:t>
            </a:r>
            <a:r>
              <a:rPr lang="en-GB" sz="2400"/>
              <a:t> x 10</a:t>
            </a:r>
            <a:r>
              <a:rPr lang="en-GB" sz="2400" b="1" baseline="30000">
                <a:solidFill>
                  <a:srgbClr val="CC0000"/>
                </a:solidFill>
              </a:rPr>
              <a:t>3</a:t>
            </a:r>
            <a:r>
              <a:rPr lang="en-GB" sz="2400"/>
              <a:t>) + (</a:t>
            </a:r>
            <a:r>
              <a:rPr lang="en-GB" sz="2400">
                <a:solidFill>
                  <a:srgbClr val="8E7CC3"/>
                </a:solidFill>
              </a:rPr>
              <a:t>0</a:t>
            </a:r>
            <a:r>
              <a:rPr lang="en-GB" sz="2400"/>
              <a:t> x 10</a:t>
            </a:r>
            <a:r>
              <a:rPr lang="en-GB" sz="2400" b="1" baseline="30000">
                <a:solidFill>
                  <a:srgbClr val="CC0000"/>
                </a:solidFill>
              </a:rPr>
              <a:t>2</a:t>
            </a:r>
            <a:r>
              <a:rPr lang="en-GB" sz="2400"/>
              <a:t>) + (</a:t>
            </a:r>
            <a:r>
              <a:rPr lang="en-GB" sz="2400">
                <a:solidFill>
                  <a:srgbClr val="8E7CC3"/>
                </a:solidFill>
              </a:rPr>
              <a:t>9</a:t>
            </a:r>
            <a:r>
              <a:rPr lang="en-GB" sz="2400"/>
              <a:t> x 10</a:t>
            </a:r>
            <a:r>
              <a:rPr lang="en-GB" sz="2400" b="1" baseline="30000">
                <a:solidFill>
                  <a:srgbClr val="CC0000"/>
                </a:solidFill>
              </a:rPr>
              <a:t>1</a:t>
            </a:r>
            <a:r>
              <a:rPr lang="en-GB" sz="2400"/>
              <a:t>) + (</a:t>
            </a:r>
            <a:r>
              <a:rPr lang="en-GB" sz="2400">
                <a:solidFill>
                  <a:srgbClr val="8E7CC3"/>
                </a:solidFill>
              </a:rPr>
              <a:t>1</a:t>
            </a:r>
            <a:r>
              <a:rPr lang="en-GB" sz="2400"/>
              <a:t> x 10</a:t>
            </a:r>
            <a:r>
              <a:rPr lang="en-GB" sz="2400" b="1" baseline="30000">
                <a:solidFill>
                  <a:srgbClr val="CC0000"/>
                </a:solidFill>
              </a:rPr>
              <a:t>0</a:t>
            </a:r>
            <a:r>
              <a:rPr lang="en-GB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(Base 2)</a:t>
            </a:r>
            <a:endParaRPr lang="en-GB"/>
          </a:p>
        </p:txBody>
      </p:sp>
      <p:sp>
        <p:nvSpPr>
          <p:cNvPr id="236" name="Google Shape;236;p20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the binary number system, we have two digits: 0, 1.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Want larger numbers than 1? Use a sequence of digits.</a:t>
            </a:r>
            <a:endParaRPr lang="en-GB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Example: What is </a:t>
            </a:r>
            <a:r>
              <a:rPr lang="en-GB">
                <a:solidFill>
                  <a:srgbClr val="8E7CC3"/>
                </a:solidFill>
              </a:rPr>
              <a:t>1110</a:t>
            </a:r>
            <a:r>
              <a:rPr lang="en-GB" baseline="-25000"/>
              <a:t>2 </a:t>
            </a:r>
            <a:r>
              <a:rPr lang="en-US" altLang="en-GB" baseline="-25000"/>
              <a:t> </a:t>
            </a:r>
            <a:r>
              <a:rPr lang="en-US" altLang="en-GB" baseline="-25000">
                <a:highlight>
                  <a:srgbClr val="FFFF00"/>
                </a:highlight>
              </a:rPr>
              <a:t>(1110 base 2)</a:t>
            </a:r>
            <a:r>
              <a:rPr lang="en-GB"/>
              <a:t>in base 10?</a:t>
            </a:r>
            <a:endParaRPr 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solidFill>
                  <a:srgbClr val="8E7CC3"/>
                </a:solidFill>
              </a:rPr>
              <a:t>1110</a:t>
            </a:r>
            <a:r>
              <a:rPr lang="en-GB" sz="2400" baseline="-25000"/>
              <a:t>2 	</a:t>
            </a:r>
            <a:r>
              <a:rPr lang="en-GB" sz="2400"/>
              <a:t>= (</a:t>
            </a:r>
            <a:r>
              <a:rPr lang="en-GB" sz="2400">
                <a:solidFill>
                  <a:srgbClr val="8E7CC3"/>
                </a:solidFill>
              </a:rPr>
              <a:t>1</a:t>
            </a:r>
            <a:r>
              <a:rPr lang="en-GB" sz="2400"/>
              <a:t> x 2</a:t>
            </a:r>
            <a:r>
              <a:rPr lang="en-GB" sz="2400" b="1" baseline="30000">
                <a:solidFill>
                  <a:srgbClr val="CC0000"/>
                </a:solidFill>
              </a:rPr>
              <a:t>3</a:t>
            </a:r>
            <a:r>
              <a:rPr lang="en-GB" sz="2400"/>
              <a:t>)+ (</a:t>
            </a:r>
            <a:r>
              <a:rPr lang="en-GB" sz="2400">
                <a:solidFill>
                  <a:srgbClr val="8E7CC3"/>
                </a:solidFill>
              </a:rPr>
              <a:t>1</a:t>
            </a:r>
            <a:r>
              <a:rPr lang="en-GB" sz="2400"/>
              <a:t> x 2</a:t>
            </a:r>
            <a:r>
              <a:rPr lang="en-GB" sz="2400" b="1" baseline="30000">
                <a:solidFill>
                  <a:srgbClr val="CC0000"/>
                </a:solidFill>
              </a:rPr>
              <a:t>2</a:t>
            </a:r>
            <a:r>
              <a:rPr lang="en-GB" sz="2400"/>
              <a:t>) + (</a:t>
            </a:r>
            <a:r>
              <a:rPr lang="en-GB" sz="2400">
                <a:solidFill>
                  <a:srgbClr val="8E7CC3"/>
                </a:solidFill>
              </a:rPr>
              <a:t>1</a:t>
            </a:r>
            <a:r>
              <a:rPr lang="en-GB" sz="2400"/>
              <a:t> x 2</a:t>
            </a:r>
            <a:r>
              <a:rPr lang="en-GB" sz="2400" b="1" baseline="30000">
                <a:solidFill>
                  <a:srgbClr val="CC0000"/>
                </a:solidFill>
              </a:rPr>
              <a:t>1</a:t>
            </a:r>
            <a:r>
              <a:rPr lang="en-GB" sz="2400"/>
              <a:t>) + (</a:t>
            </a:r>
            <a:r>
              <a:rPr lang="en-GB" sz="2400">
                <a:solidFill>
                  <a:srgbClr val="8E7CC3"/>
                </a:solidFill>
              </a:rPr>
              <a:t>0</a:t>
            </a:r>
            <a:r>
              <a:rPr lang="en-GB" sz="2400"/>
              <a:t> x 2</a:t>
            </a:r>
            <a:r>
              <a:rPr lang="en-GB" sz="2400" b="1" baseline="30000">
                <a:solidFill>
                  <a:srgbClr val="CC0000"/>
                </a:solidFill>
              </a:rPr>
              <a:t>0</a:t>
            </a:r>
            <a:r>
              <a:rPr lang="en-GB" sz="2400"/>
              <a:t>)</a:t>
            </a:r>
            <a:br>
              <a:rPr lang="en-GB" sz="2400"/>
            </a:br>
            <a:r>
              <a:rPr lang="en-GB" sz="2400"/>
              <a:t>		= (</a:t>
            </a:r>
            <a:r>
              <a:rPr lang="en-GB" sz="2400">
                <a:solidFill>
                  <a:srgbClr val="8E7CC3"/>
                </a:solidFill>
              </a:rPr>
              <a:t>8</a:t>
            </a:r>
            <a:r>
              <a:rPr lang="en-GB" sz="2400"/>
              <a:t>)+ (</a:t>
            </a:r>
            <a:r>
              <a:rPr lang="en-GB" sz="2400">
                <a:solidFill>
                  <a:srgbClr val="8E7CC3"/>
                </a:solidFill>
              </a:rPr>
              <a:t>4</a:t>
            </a:r>
            <a:r>
              <a:rPr lang="en-GB" sz="2400"/>
              <a:t>) + (</a:t>
            </a:r>
            <a:r>
              <a:rPr lang="en-GB" sz="2400">
                <a:solidFill>
                  <a:srgbClr val="8E7CC3"/>
                </a:solidFill>
              </a:rPr>
              <a:t>2</a:t>
            </a:r>
            <a:r>
              <a:rPr lang="en-GB" sz="2400"/>
              <a:t>) + (</a:t>
            </a:r>
            <a:r>
              <a:rPr lang="en-GB" sz="2400">
                <a:solidFill>
                  <a:srgbClr val="8E7CC3"/>
                </a:solidFill>
              </a:rPr>
              <a:t>0</a:t>
            </a:r>
            <a:r>
              <a:rPr lang="en-GB" sz="2400"/>
              <a:t>)</a:t>
            </a:r>
            <a:endParaRPr sz="2400"/>
          </a:p>
          <a:p>
            <a:pPr marL="9144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= </a:t>
            </a:r>
            <a:r>
              <a:rPr lang="en-GB" sz="2400">
                <a:solidFill>
                  <a:srgbClr val="8E7CC3"/>
                </a:solidFill>
              </a:rPr>
              <a:t>14</a:t>
            </a:r>
            <a:r>
              <a:rPr lang="en-GB" sz="2400" baseline="-25000"/>
              <a:t>10</a:t>
            </a:r>
            <a:endParaRPr lang="en-GB" sz="2400" baseline="-25000"/>
          </a:p>
        </p:txBody>
      </p:sp>
      <p:graphicFrame>
        <p:nvGraphicFramePr>
          <p:cNvPr id="237" name="Google Shape;237;p20"/>
          <p:cNvGraphicFramePr/>
          <p:nvPr/>
        </p:nvGraphicFramePr>
        <p:xfrm>
          <a:off x="6186150" y="656150"/>
          <a:ext cx="3000000" cy="4358200"/>
        </p:xfrm>
        <a:graphic>
          <a:graphicData uri="http://schemas.openxmlformats.org/drawingml/2006/table">
            <a:tbl>
              <a:tblPr>
                <a:noFill/>
                <a:tableStyleId>{D0A2CBFE-41AA-4191-A138-F5EEAE2C8E09}</a:tableStyleId>
              </a:tblPr>
              <a:tblGrid>
                <a:gridCol w="883225"/>
                <a:gridCol w="883225"/>
                <a:gridCol w="883225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Base 10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Base 8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Base 2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(Base 2): Larger Example</a:t>
            </a:r>
            <a:endParaRPr lang="en-GB"/>
          </a:p>
        </p:txBody>
      </p:sp>
      <p:sp>
        <p:nvSpPr>
          <p:cNvPr id="243" name="Google Shape;243;p21"/>
          <p:cNvSpPr txBox="1"/>
          <p:nvPr>
            <p:ph type="body" idx="1"/>
          </p:nvPr>
        </p:nvSpPr>
        <p:spPr>
          <a:xfrm>
            <a:off x="243000" y="556500"/>
            <a:ext cx="84438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Suppose we have the 32 bit binary number below.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What is it decimal? Sum the 2nd, 4th, 5th, 10th, and 11th powers of 2.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rgbClr val="8E7CC3"/>
              </a:solidFill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1714500" y="1858200"/>
            <a:ext cx="5196000" cy="339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00 00000 00000 00000 00011 00001 10100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42425" y="3132800"/>
            <a:ext cx="8077800" cy="1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-GB" sz="2400" b="1" baseline="30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)+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-GB" sz="2400" b="1" baseline="30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-GB" sz="2400" b="1" baseline="30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-GB" sz="2400" b="1" baseline="30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-GB" sz="2400" b="1" baseline="30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2048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1024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3124</a:t>
            </a:r>
            <a:r>
              <a:rPr lang="en-GB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lang="en-GB" sz="24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 rot="10800000">
            <a:off x="6326900" y="2275875"/>
            <a:ext cx="193500" cy="170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1"/>
          <p:cNvSpPr txBox="1"/>
          <p:nvPr/>
        </p:nvSpPr>
        <p:spPr>
          <a:xfrm>
            <a:off x="6489725" y="2393125"/>
            <a:ext cx="352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2</a:t>
            </a:r>
            <a:r>
              <a:rPr lang="en-GB" baseline="30000">
                <a:solidFill>
                  <a:srgbClr val="BE0712"/>
                </a:solidFill>
              </a:rPr>
              <a:t>2</a:t>
            </a:r>
            <a:endParaRPr baseline="30000">
              <a:solidFill>
                <a:srgbClr val="BE0712"/>
              </a:solidFill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 rot="10800000">
            <a:off x="6044550" y="2275900"/>
            <a:ext cx="0" cy="2925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1"/>
          <p:cNvCxnSpPr/>
          <p:nvPr/>
        </p:nvCxnSpPr>
        <p:spPr>
          <a:xfrm rot="10800000" flipH="1">
            <a:off x="5625075" y="2260575"/>
            <a:ext cx="140400" cy="2142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1"/>
          <p:cNvCxnSpPr/>
          <p:nvPr/>
        </p:nvCxnSpPr>
        <p:spPr>
          <a:xfrm rot="10800000">
            <a:off x="5035050" y="2254150"/>
            <a:ext cx="141900" cy="2340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1"/>
          <p:cNvCxnSpPr/>
          <p:nvPr/>
        </p:nvCxnSpPr>
        <p:spPr>
          <a:xfrm rot="10800000" flipH="1">
            <a:off x="4692729" y="2240948"/>
            <a:ext cx="146100" cy="1803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1"/>
          <p:cNvSpPr txBox="1"/>
          <p:nvPr/>
        </p:nvSpPr>
        <p:spPr>
          <a:xfrm>
            <a:off x="5868150" y="2518775"/>
            <a:ext cx="352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2</a:t>
            </a:r>
            <a:r>
              <a:rPr lang="en-GB" baseline="30000">
                <a:solidFill>
                  <a:srgbClr val="BE0712"/>
                </a:solidFill>
              </a:rPr>
              <a:t>4</a:t>
            </a:r>
            <a:endParaRPr baseline="30000">
              <a:solidFill>
                <a:srgbClr val="BE0712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409400" y="2421250"/>
            <a:ext cx="352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2</a:t>
            </a:r>
            <a:r>
              <a:rPr lang="en-GB" baseline="30000">
                <a:solidFill>
                  <a:srgbClr val="BE0712"/>
                </a:solidFill>
              </a:rPr>
              <a:t>5</a:t>
            </a:r>
            <a:endParaRPr baseline="30000">
              <a:solidFill>
                <a:srgbClr val="BE0712"/>
              </a:solidFill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4978916" y="2408616"/>
            <a:ext cx="417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2</a:t>
            </a:r>
            <a:r>
              <a:rPr lang="en-GB" baseline="30000">
                <a:solidFill>
                  <a:srgbClr val="BE0712"/>
                </a:solidFill>
              </a:rPr>
              <a:t>10</a:t>
            </a:r>
            <a:endParaRPr baseline="30000">
              <a:solidFill>
                <a:srgbClr val="BE0712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4384700" y="2363400"/>
            <a:ext cx="417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2</a:t>
            </a:r>
            <a:r>
              <a:rPr lang="en-GB" baseline="30000">
                <a:solidFill>
                  <a:srgbClr val="BE0712"/>
                </a:solidFill>
              </a:rPr>
              <a:t>11</a:t>
            </a:r>
            <a:endParaRPr baseline="30000">
              <a:solidFill>
                <a:srgbClr val="BE0712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86625" y="2787650"/>
            <a:ext cx="1775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particular seq of bits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/>
        </p:nvSpPr>
        <p:spPr>
          <a:xfrm>
            <a:off x="240612" y="2512853"/>
            <a:ext cx="76512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32: 3 * 32</a:t>
            </a:r>
            <a:r>
              <a:rPr lang="en-GB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* 32 + 20 = 3124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Nice feature: Each letter is exactly 5 bits. Good for lecture.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Generalizing to Words</a:t>
            </a:r>
            <a:endParaRPr lang="en-GB"/>
          </a:p>
        </p:txBody>
      </p:sp>
      <p:sp>
        <p:nvSpPr>
          <p:cNvPr id="262" name="Google Shape;262;p22"/>
          <p:cNvSpPr txBox="1"/>
          <p:nvPr>
            <p:ph type="body" idx="1"/>
          </p:nvPr>
        </p:nvSpPr>
        <p:spPr>
          <a:xfrm>
            <a:off x="243000" y="556500"/>
            <a:ext cx="74949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There are many ways to represent cat.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Base 27: Our approach before: cat → 3 * 27</a:t>
            </a:r>
            <a:r>
              <a:rPr lang="en-GB" baseline="30000"/>
              <a:t>2</a:t>
            </a:r>
            <a:r>
              <a:rPr lang="en-GB"/>
              <a:t> + 1 * 27 + 20 = 2234 </a:t>
            </a:r>
            <a:endParaRPr lang="en-GB"/>
          </a:p>
        </p:txBody>
      </p:sp>
      <p:sp>
        <p:nvSpPr>
          <p:cNvPr id="263" name="Google Shape;263;p22"/>
          <p:cNvSpPr/>
          <p:nvPr/>
        </p:nvSpPr>
        <p:spPr>
          <a:xfrm>
            <a:off x="1045300" y="1876500"/>
            <a:ext cx="5196000" cy="339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00 00000 00000 00000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10 00101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11010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7664500" y="9811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7664500" y="12097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7664500" y="2124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7949250" y="905475"/>
            <a:ext cx="11298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7661750" y="16049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269" name="Google Shape;269;p22"/>
          <p:cNvSpPr txBox="1"/>
          <p:nvPr/>
        </p:nvSpPr>
        <p:spPr>
          <a:xfrm>
            <a:off x="6263983" y="1876500"/>
            <a:ext cx="586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2234 </a:t>
            </a:r>
            <a:endParaRPr lang="en-GB"/>
          </a:p>
        </p:txBody>
      </p:sp>
      <p:grpSp>
        <p:nvGrpSpPr>
          <p:cNvPr id="270" name="Google Shape;270;p22"/>
          <p:cNvGrpSpPr/>
          <p:nvPr/>
        </p:nvGrpSpPr>
        <p:grpSpPr>
          <a:xfrm>
            <a:off x="1192200" y="3597223"/>
            <a:ext cx="5782808" cy="1027135"/>
            <a:chOff x="1192200" y="3597223"/>
            <a:chExt cx="5782808" cy="1027135"/>
          </a:xfrm>
        </p:grpSpPr>
        <p:sp>
          <p:nvSpPr>
            <p:cNvPr id="271" name="Google Shape;271;p22"/>
            <p:cNvSpPr/>
            <p:nvPr/>
          </p:nvSpPr>
          <p:spPr>
            <a:xfrm rot="-5400000">
              <a:off x="5600034" y="3799900"/>
              <a:ext cx="310800" cy="6831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5817400" y="4119625"/>
              <a:ext cx="423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 lang="en-GB"/>
            </a:p>
          </p:txBody>
        </p:sp>
        <p:sp>
          <p:nvSpPr>
            <p:cNvPr id="273" name="Google Shape;273;p22"/>
            <p:cNvSpPr txBox="1"/>
            <p:nvPr/>
          </p:nvSpPr>
          <p:spPr>
            <a:xfrm>
              <a:off x="5011225" y="4144450"/>
              <a:ext cx="423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 lang="en-GB"/>
            </a:p>
          </p:txBody>
        </p:sp>
        <p:sp>
          <p:nvSpPr>
            <p:cNvPr id="274" name="Google Shape;274;p22"/>
            <p:cNvSpPr/>
            <p:nvPr/>
          </p:nvSpPr>
          <p:spPr>
            <a:xfrm rot="-5400000">
              <a:off x="4824882" y="3821650"/>
              <a:ext cx="310800" cy="63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4205050" y="4144450"/>
              <a:ext cx="423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 lang="en-GB"/>
            </a:p>
          </p:txBody>
        </p:sp>
        <p:sp>
          <p:nvSpPr>
            <p:cNvPr id="276" name="Google Shape;276;p22"/>
            <p:cNvSpPr/>
            <p:nvPr/>
          </p:nvSpPr>
          <p:spPr>
            <a:xfrm rot="-5400000">
              <a:off x="4057349" y="3821650"/>
              <a:ext cx="310800" cy="63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1192200" y="3597223"/>
              <a:ext cx="5196000" cy="3393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/>
                  <a:ea typeface="Consolas"/>
                  <a:cs typeface="Consolas"/>
                  <a:sym typeface="Consolas"/>
                </a:rPr>
                <a:t>00 00000 00000 00000 00011 00001 10100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6388208" y="3597225"/>
              <a:ext cx="5868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3124</a:t>
              </a:r>
              <a:r>
                <a:rPr lang="en-GB"/>
                <a:t> </a:t>
              </a:r>
              <a:endParaRPr lang="en-GB"/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4204435" y="4364513"/>
              <a:ext cx="5868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3</a:t>
              </a:r>
              <a:endParaRPr lang="en-GB"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5010621" y="4387358"/>
              <a:ext cx="5868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 lang="en-GB"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5815221" y="4387358"/>
              <a:ext cx="5868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20</a:t>
              </a:r>
              <a:endParaRPr lang="en-GB"/>
            </a:p>
          </p:txBody>
        </p:sp>
      </p:grpSp>
      <p:grpSp>
        <p:nvGrpSpPr>
          <p:cNvPr id="282" name="Google Shape;282;p22"/>
          <p:cNvGrpSpPr/>
          <p:nvPr/>
        </p:nvGrpSpPr>
        <p:grpSpPr>
          <a:xfrm>
            <a:off x="4113648" y="2312065"/>
            <a:ext cx="3206708" cy="757200"/>
            <a:chOff x="4113648" y="2312065"/>
            <a:chExt cx="3206708" cy="757200"/>
          </a:xfrm>
        </p:grpSpPr>
        <p:cxnSp>
          <p:nvCxnSpPr>
            <p:cNvPr id="283" name="Google Shape;283;p22"/>
            <p:cNvCxnSpPr/>
            <p:nvPr/>
          </p:nvCxnSpPr>
          <p:spPr>
            <a:xfrm flipH="1">
              <a:off x="4113648" y="2791627"/>
              <a:ext cx="597600" cy="277500"/>
            </a:xfrm>
            <a:prstGeom prst="straightConnector1">
              <a:avLst/>
            </a:prstGeom>
            <a:noFill/>
            <a:ln w="9525" cap="flat" cmpd="sng">
              <a:solidFill>
                <a:srgbClr val="AC202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4" name="Google Shape;284;p22"/>
            <p:cNvSpPr txBox="1"/>
            <p:nvPr/>
          </p:nvSpPr>
          <p:spPr>
            <a:xfrm>
              <a:off x="4711256" y="2312065"/>
              <a:ext cx="2609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AC2020"/>
                  </a:solidFill>
                </a:rPr>
                <a:t>Why does this work? Multiplying by 32 is equivalent to shifting right by 5 places.</a:t>
              </a:r>
              <a:endParaRPr>
                <a:solidFill>
                  <a:srgbClr val="AC2020"/>
                </a:solidFill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7672421" y="3016231"/>
            <a:ext cx="1417300" cy="1522800"/>
            <a:chOff x="7672421" y="3016231"/>
            <a:chExt cx="1417300" cy="1522800"/>
          </a:xfrm>
        </p:grpSpPr>
        <p:sp>
          <p:nvSpPr>
            <p:cNvPr id="286" name="Google Shape;286;p22"/>
            <p:cNvSpPr/>
            <p:nvPr/>
          </p:nvSpPr>
          <p:spPr>
            <a:xfrm>
              <a:off x="7675171" y="3091931"/>
              <a:ext cx="335400" cy="237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675171" y="3320531"/>
              <a:ext cx="335400" cy="237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7675171" y="4234931"/>
              <a:ext cx="335400" cy="2370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7959921" y="3016231"/>
              <a:ext cx="1129800" cy="15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Consolas"/>
                  <a:ea typeface="Consolas"/>
                  <a:cs typeface="Consolas"/>
                  <a:sym typeface="Consolas"/>
                </a:rPr>
                <a:t>3124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7672421" y="3715664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...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/>
        </p:nvSpPr>
        <p:spPr>
          <a:xfrm>
            <a:off x="889575" y="3324225"/>
            <a:ext cx="6207000" cy="1444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DataIndexedWordSet diws =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DataIndexedWordSet();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diws.put(</a:t>
            </a:r>
            <a:r>
              <a:rPr lang="en-GB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diws.put(</a:t>
            </a:r>
            <a:r>
              <a:rPr lang="en-GB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diws.put(</a:t>
            </a:r>
            <a:r>
              <a:rPr lang="en-GB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"potato"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diws.put(</a:t>
            </a:r>
            <a:r>
              <a:rPr lang="en-GB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"snack"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96" name="Google Shape;296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Generalizing to Words</a:t>
            </a:r>
            <a:endParaRPr lang="en-GB"/>
          </a:p>
        </p:txBody>
      </p:sp>
      <p:sp>
        <p:nvSpPr>
          <p:cNvPr id="297" name="Google Shape;297;p23"/>
          <p:cNvSpPr txBox="1"/>
          <p:nvPr>
            <p:ph type="body" idx="1"/>
          </p:nvPr>
        </p:nvSpPr>
        <p:spPr>
          <a:xfrm>
            <a:off x="243000" y="556500"/>
            <a:ext cx="7191000" cy="27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we’re storing multiple words.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Convert each word to unique integer representation.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As on previous slide: Use 5 bits per letter. 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example: “cat” becomes 3124. 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c: 3rd letter of alphabet, a: 1st, t: 20th</a:t>
            </a:r>
            <a:endParaRPr lang="en-GB"/>
          </a:p>
        </p:txBody>
      </p:sp>
      <p:sp>
        <p:nvSpPr>
          <p:cNvPr id="298" name="Google Shape;298;p23"/>
          <p:cNvSpPr/>
          <p:nvPr/>
        </p:nvSpPr>
        <p:spPr>
          <a:xfrm>
            <a:off x="1192200" y="2442050"/>
            <a:ext cx="5196000" cy="339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00 00000 00000 00000 00011 00001 10100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3"/>
          <p:cNvSpPr/>
          <p:nvPr/>
        </p:nvSpPr>
        <p:spPr>
          <a:xfrm rot="-5400000">
            <a:off x="5600034" y="2656900"/>
            <a:ext cx="310800" cy="6831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3"/>
          <p:cNvSpPr txBox="1"/>
          <p:nvPr/>
        </p:nvSpPr>
        <p:spPr>
          <a:xfrm>
            <a:off x="5817400" y="2976625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 lang="en-GB"/>
          </a:p>
        </p:txBody>
      </p:sp>
      <p:sp>
        <p:nvSpPr>
          <p:cNvPr id="301" name="Google Shape;301;p23"/>
          <p:cNvSpPr txBox="1"/>
          <p:nvPr/>
        </p:nvSpPr>
        <p:spPr>
          <a:xfrm>
            <a:off x="5011225" y="3001450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 lang="en-GB"/>
          </a:p>
        </p:txBody>
      </p:sp>
      <p:sp>
        <p:nvSpPr>
          <p:cNvPr id="302" name="Google Shape;302;p23"/>
          <p:cNvSpPr/>
          <p:nvPr/>
        </p:nvSpPr>
        <p:spPr>
          <a:xfrm rot="-5400000">
            <a:off x="4824882" y="2678650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3"/>
          <p:cNvSpPr txBox="1"/>
          <p:nvPr/>
        </p:nvSpPr>
        <p:spPr>
          <a:xfrm>
            <a:off x="4205050" y="3001450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 lang="en-GB"/>
          </a:p>
        </p:txBody>
      </p:sp>
      <p:sp>
        <p:nvSpPr>
          <p:cNvPr id="304" name="Google Shape;304;p23"/>
          <p:cNvSpPr/>
          <p:nvPr/>
        </p:nvSpPr>
        <p:spPr>
          <a:xfrm rot="-5400000">
            <a:off x="4057349" y="2678650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23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13" name="Google Shape;313;p23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14" name="Google Shape;314;p23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15" name="Google Shape;315;p23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16" name="Google Shape;316;p23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17" name="Google Shape;317;p23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3608650" y="3708814"/>
            <a:ext cx="1195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9" name="Google Shape;319;p23"/>
          <p:cNvCxnSpPr/>
          <p:nvPr/>
        </p:nvCxnSpPr>
        <p:spPr>
          <a:xfrm>
            <a:off x="3230575" y="3799111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3"/>
          <p:cNvCxnSpPr/>
          <p:nvPr/>
        </p:nvCxnSpPr>
        <p:spPr>
          <a:xfrm>
            <a:off x="3230575" y="4045612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3"/>
          <p:cNvCxnSpPr/>
          <p:nvPr/>
        </p:nvCxnSpPr>
        <p:spPr>
          <a:xfrm>
            <a:off x="3230575" y="4292113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3"/>
          <p:cNvCxnSpPr/>
          <p:nvPr/>
        </p:nvCxnSpPr>
        <p:spPr>
          <a:xfrm>
            <a:off x="3230575" y="453861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3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cxnSp>
        <p:nvCxnSpPr>
          <p:cNvPr id="325" name="Google Shape;325;p23"/>
          <p:cNvCxnSpPr/>
          <p:nvPr/>
        </p:nvCxnSpPr>
        <p:spPr>
          <a:xfrm rot="10800000">
            <a:off x="5178575" y="1599375"/>
            <a:ext cx="274500" cy="7350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3"/>
          <p:cNvSpPr txBox="1"/>
          <p:nvPr/>
        </p:nvSpPr>
        <p:spPr>
          <a:xfrm>
            <a:off x="5444193" y="1480911"/>
            <a:ext cx="2112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C2020"/>
                </a:solidFill>
              </a:rPr>
              <a:t>Equivalent to treating like a base 32 number.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Generalizing to Words</a:t>
            </a:r>
            <a:endParaRPr lang="en-GB"/>
          </a:p>
        </p:txBody>
      </p:sp>
      <p:sp>
        <p:nvSpPr>
          <p:cNvPr id="332" name="Google Shape;332;p24"/>
          <p:cNvSpPr txBox="1"/>
          <p:nvPr>
            <p:ph type="body" idx="1"/>
          </p:nvPr>
        </p:nvSpPr>
        <p:spPr>
          <a:xfrm>
            <a:off x="243000" y="556500"/>
            <a:ext cx="7191000" cy="19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about longer strings? Have to tolerate either: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 maximum string (seems lame).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Ambiguity: e.g. “hothead” vs. “pothead”.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Both represented by 523878693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Switching to base </a:t>
            </a:r>
            <a:r>
              <a:rPr lang="en-GB"/>
              <a:t>27</a:t>
            </a:r>
            <a:r>
              <a:rPr lang="en-GB"/>
              <a:t> from 32 won’t save us (more soon).</a:t>
            </a:r>
            <a:endParaRPr lang="en-GB"/>
          </a:p>
        </p:txBody>
      </p:sp>
      <p:sp>
        <p:nvSpPr>
          <p:cNvPr id="333" name="Google Shape;333;p24"/>
          <p:cNvSpPr/>
          <p:nvPr/>
        </p:nvSpPr>
        <p:spPr>
          <a:xfrm>
            <a:off x="1212256" y="3187450"/>
            <a:ext cx="5155500" cy="339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00 01111 10100 01000 00101 00001 00100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4"/>
          <p:cNvSpPr/>
          <p:nvPr/>
        </p:nvSpPr>
        <p:spPr>
          <a:xfrm rot="-5400000">
            <a:off x="5600034" y="3402302"/>
            <a:ext cx="310800" cy="6831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24"/>
          <p:cNvSpPr txBox="1"/>
          <p:nvPr/>
        </p:nvSpPr>
        <p:spPr>
          <a:xfrm>
            <a:off x="5817400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 lang="en-GB"/>
          </a:p>
        </p:txBody>
      </p:sp>
      <p:sp>
        <p:nvSpPr>
          <p:cNvPr id="336" name="Google Shape;336;p24"/>
          <p:cNvSpPr txBox="1"/>
          <p:nvPr/>
        </p:nvSpPr>
        <p:spPr>
          <a:xfrm>
            <a:off x="5011225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 lang="en-GB"/>
          </a:p>
        </p:txBody>
      </p:sp>
      <p:sp>
        <p:nvSpPr>
          <p:cNvPr id="337" name="Google Shape;337;p24"/>
          <p:cNvSpPr/>
          <p:nvPr/>
        </p:nvSpPr>
        <p:spPr>
          <a:xfrm rot="-5400000">
            <a:off x="4824882" y="3424052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24"/>
          <p:cNvSpPr txBox="1"/>
          <p:nvPr/>
        </p:nvSpPr>
        <p:spPr>
          <a:xfrm>
            <a:off x="4205050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 lang="en-GB"/>
          </a:p>
        </p:txBody>
      </p:sp>
      <p:sp>
        <p:nvSpPr>
          <p:cNvPr id="339" name="Google Shape;339;p24"/>
          <p:cNvSpPr/>
          <p:nvPr/>
        </p:nvSpPr>
        <p:spPr>
          <a:xfrm rot="-5400000">
            <a:off x="4057349" y="3424052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24"/>
          <p:cNvSpPr/>
          <p:nvPr/>
        </p:nvSpPr>
        <p:spPr>
          <a:xfrm rot="-5400000">
            <a:off x="3303957" y="3424052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24"/>
          <p:cNvSpPr/>
          <p:nvPr/>
        </p:nvSpPr>
        <p:spPr>
          <a:xfrm rot="-5400000">
            <a:off x="2550557" y="3424052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4"/>
          <p:cNvSpPr/>
          <p:nvPr/>
        </p:nvSpPr>
        <p:spPr>
          <a:xfrm rot="-5400000">
            <a:off x="1797157" y="3424052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24"/>
          <p:cNvSpPr txBox="1"/>
          <p:nvPr/>
        </p:nvSpPr>
        <p:spPr>
          <a:xfrm>
            <a:off x="3403450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 lang="en-GB"/>
          </a:p>
        </p:txBody>
      </p:sp>
      <p:sp>
        <p:nvSpPr>
          <p:cNvPr id="344" name="Google Shape;344;p24"/>
          <p:cNvSpPr txBox="1"/>
          <p:nvPr/>
        </p:nvSpPr>
        <p:spPr>
          <a:xfrm>
            <a:off x="2677275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 lang="en-GB"/>
          </a:p>
        </p:txBody>
      </p:sp>
      <p:sp>
        <p:nvSpPr>
          <p:cNvPr id="345" name="Google Shape;345;p24"/>
          <p:cNvSpPr txBox="1"/>
          <p:nvPr/>
        </p:nvSpPr>
        <p:spPr>
          <a:xfrm>
            <a:off x="-1125" y="3960950"/>
            <a:ext cx="15654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bottom bits of p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bottom bits of h</a:t>
            </a:r>
            <a:endParaRPr lang="en-GB"/>
          </a:p>
        </p:txBody>
      </p:sp>
      <p:sp>
        <p:nvSpPr>
          <p:cNvPr id="346" name="Google Shape;346;p24"/>
          <p:cNvSpPr txBox="1"/>
          <p:nvPr/>
        </p:nvSpPr>
        <p:spPr>
          <a:xfrm>
            <a:off x="1922834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endParaRPr lang="en-GB"/>
          </a:p>
        </p:txBody>
      </p:sp>
      <p:sp>
        <p:nvSpPr>
          <p:cNvPr id="347" name="Google Shape;347;p24"/>
          <p:cNvSpPr/>
          <p:nvPr/>
        </p:nvSpPr>
        <p:spPr>
          <a:xfrm rot="-5400000">
            <a:off x="1286549" y="3607677"/>
            <a:ext cx="310800" cy="244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48" name="Google Shape;348;p24"/>
          <p:cNvCxnSpPr/>
          <p:nvPr/>
        </p:nvCxnSpPr>
        <p:spPr>
          <a:xfrm rot="10800000" flipH="1">
            <a:off x="989300" y="3844577"/>
            <a:ext cx="162600" cy="16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24"/>
          <p:cNvCxnSpPr/>
          <p:nvPr/>
        </p:nvCxnSpPr>
        <p:spPr>
          <a:xfrm rot="10800000" flipH="1">
            <a:off x="6706450" y="4076325"/>
            <a:ext cx="699300" cy="4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24"/>
          <p:cNvSpPr txBox="1"/>
          <p:nvPr/>
        </p:nvSpPr>
        <p:spPr>
          <a:xfrm>
            <a:off x="5815525" y="4107250"/>
            <a:ext cx="1182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hothead?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pothead?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othead?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59" name="Google Shape;359;p24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60" name="Google Shape;360;p24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61" name="Google Shape;361;p24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62" name="Google Shape;362;p24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63" name="Google Shape;363;p24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DataIndexedWordSet Implementation</a:t>
            </a:r>
            <a:endParaRPr lang="en-GB"/>
          </a:p>
        </p:txBody>
      </p:sp>
      <p:sp>
        <p:nvSpPr>
          <p:cNvPr id="371" name="Google Shape;371;p25"/>
          <p:cNvSpPr txBox="1"/>
          <p:nvPr/>
        </p:nvSpPr>
        <p:spPr>
          <a:xfrm>
            <a:off x="568525" y="1309775"/>
            <a:ext cx="5237100" cy="3016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insert(String 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= convertToInt(s);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present[intRep] =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contains(String 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= convertToInt(s);    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present[intRep];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80" name="Google Shape;380;p25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81" name="Google Shape;381;p25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82" name="Google Shape;382;p25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83" name="Google Shape;383;p25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84" name="Google Shape;384;p25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DataIndexedWordSet Implementation</a:t>
            </a:r>
            <a:endParaRPr lang="en-GB"/>
          </a:p>
        </p:txBody>
      </p:sp>
      <p:sp>
        <p:nvSpPr>
          <p:cNvPr id="392" name="Google Shape;392;p26"/>
          <p:cNvSpPr txBox="1"/>
          <p:nvPr/>
        </p:nvSpPr>
        <p:spPr>
          <a:xfrm>
            <a:off x="314350" y="715675"/>
            <a:ext cx="6675300" cy="4367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Converts ith character of String to a letter number.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e.g. 'a' -&gt; 1, 'b' -&gt; 2, 'z' -&gt; 26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letterNum(String s, </a:t>
            </a:r>
            <a:r>
              <a:rPr lang="en-GB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ithChar = s.charAt(i);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((ithChar &lt; </a:t>
            </a:r>
            <a:r>
              <a:rPr lang="en-GB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|| (ithChar &gt; </a:t>
            </a:r>
            <a:r>
              <a:rPr lang="en-GB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{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IllegalArgumentException();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ithChar - </a:t>
            </a:r>
            <a:r>
              <a:rPr lang="en-GB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convertToInt(String s)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= 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s.length(); i++)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intRep = intRep &lt;&lt; 5; </a:t>
            </a:r>
            <a:r>
              <a:rPr lang="en-GB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same as intRep * 32;</a:t>
            </a:r>
            <a:endParaRPr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intRep = intRep + letterNum(s, 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01" name="Google Shape;401;p26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02" name="Google Shape;402;p26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03" name="Google Shape;403;p26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04" name="Google Shape;404;p26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05" name="Google Shape;405;p26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13400" y="-54725"/>
            <a:ext cx="4755876" cy="34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CS61B</a:t>
            </a:r>
            <a:endParaRPr lang="en-GB"/>
          </a:p>
        </p:txBody>
      </p:sp>
      <p:sp>
        <p:nvSpPr>
          <p:cNvPr id="37" name="Google Shape;37;p9"/>
          <p:cNvSpPr txBox="1"/>
          <p:nvPr>
            <p:ph type="subTitle" idx="1"/>
          </p:nvPr>
        </p:nvSpPr>
        <p:spPr>
          <a:xfrm>
            <a:off x="161925" y="2688525"/>
            <a:ext cx="7544400" cy="16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23: Hashing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Set Implementations, DataIndexedIntegerSet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Binary Representations, DataIndexedSet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Handling Collisions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Hash Functions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DataIndexedArray</a:t>
            </a:r>
            <a:endParaRPr lang="en-GB"/>
          </a:p>
        </p:txBody>
      </p:sp>
      <p:sp>
        <p:nvSpPr>
          <p:cNvPr id="413" name="Google Shape;413;p27"/>
          <p:cNvSpPr txBox="1"/>
          <p:nvPr>
            <p:ph type="body" idx="1"/>
          </p:nvPr>
        </p:nvSpPr>
        <p:spPr>
          <a:xfrm>
            <a:off x="243000" y="556500"/>
            <a:ext cx="7191000" cy="4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Two fundamental challenges: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How do we resolve ambiguity (“grosspie” vs. “bosspie”)?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We’ll call this </a:t>
            </a:r>
            <a:r>
              <a:rPr lang="en-GB" b="1" i="1"/>
              <a:t>collision handling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How do we convert arbitrary data to an index?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We’ll call this </a:t>
            </a:r>
            <a:r>
              <a:rPr lang="en-GB" b="1" i="1"/>
              <a:t>computing a hashCode</a:t>
            </a:r>
            <a:r>
              <a:rPr lang="en-GB"/>
              <a:t>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For Strings, this was relatively straightforward (treat as a base 27 or base 32 number). 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Note: Java requires that EVERY object provide a method that converts itself into an integer: hashCode()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More on what makes a good hashCode() later.</a:t>
            </a:r>
            <a:endParaRPr lang="en-GB"/>
          </a:p>
        </p:txBody>
      </p:sp>
      <p:sp>
        <p:nvSpPr>
          <p:cNvPr id="414" name="Google Shape;414;p27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22" name="Google Shape;422;p27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23" name="Google Shape;423;p27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24" name="Google Shape;424;p27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25" name="Google Shape;425;p27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26" name="Google Shape;426;p27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Hat Giveaway</a:t>
            </a:r>
            <a:endParaRPr lang="en-GB"/>
          </a:p>
        </p:txBody>
      </p:sp>
      <p:pic>
        <p:nvPicPr>
          <p:cNvPr id="434" name="Google Shape;434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902279"/>
            <a:ext cx="9143999" cy="133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/>
          <p:nvPr>
            <p:ph type="title"/>
          </p:nvPr>
        </p:nvSpPr>
        <p:spPr>
          <a:xfrm>
            <a:off x="709475" y="2143050"/>
            <a:ext cx="7780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Handling Collisions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Resolving Ambiguity</a:t>
            </a:r>
            <a:endParaRPr lang="en-GB"/>
          </a:p>
        </p:txBody>
      </p:sp>
      <p:sp>
        <p:nvSpPr>
          <p:cNvPr id="445" name="Google Shape;445;p30"/>
          <p:cNvSpPr txBox="1"/>
          <p:nvPr>
            <p:ph type="body" idx="1"/>
          </p:nvPr>
        </p:nvSpPr>
        <p:spPr>
          <a:xfrm>
            <a:off x="243000" y="570625"/>
            <a:ext cx="8590200" cy="2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Biggest array in Java is 2 billion entries.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u="sng">
                <a:solidFill>
                  <a:schemeClr val="hlink"/>
                </a:solidFill>
                <a:hlinkClick r:id="rId1"/>
              </a:rPr>
              <a:t>Pigeonhole principle</a:t>
            </a:r>
            <a:r>
              <a:rPr lang="en-GB"/>
              <a:t> tells us that if there are more than 2 billion possible items, multiple items will share the same box.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Example: More than 2 billion possible Planets.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Each has mass, xPos, yPos, xVel, yVel, imgName.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Example: More than 2 billion possible strings.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“one”, “two”, … “four billion and six”, ...</a:t>
            </a:r>
            <a:endParaRPr lang="en-GB"/>
          </a:p>
        </p:txBody>
      </p:sp>
      <p:pic>
        <p:nvPicPr>
          <p:cNvPr id="446" name="Google Shape;44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09925" y="2869600"/>
            <a:ext cx="2523200" cy="20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Resolving Ambiguity</a:t>
            </a:r>
            <a:endParaRPr lang="en-GB"/>
          </a:p>
        </p:txBody>
      </p:sp>
      <p:sp>
        <p:nvSpPr>
          <p:cNvPr id="452" name="Google Shape;452;p31"/>
          <p:cNvSpPr txBox="1"/>
          <p:nvPr>
            <p:ph type="body" idx="1"/>
          </p:nvPr>
        </p:nvSpPr>
        <p:spPr>
          <a:xfrm>
            <a:off x="243000" y="570625"/>
            <a:ext cx="8490000" cy="4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Pigeonhole principle tells us that if there are more than 2 billion possible things, multiple items will share the same box.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N items have the same hashcode h: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Instead of storing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-GB"/>
              <a:t>in position h, store a list of these N items at position h.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How to implement list?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Easiest way: Linked list.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But any list would do (ArrayList, etc.)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(... if you wanted, could use a set instead)</a:t>
            </a:r>
            <a:endParaRPr lang="en-GB"/>
          </a:p>
        </p:txBody>
      </p:sp>
      <p:pic>
        <p:nvPicPr>
          <p:cNvPr id="453" name="Google Shape;453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09925" y="2869600"/>
            <a:ext cx="2523200" cy="20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/>
          <p:nvPr/>
        </p:nvSpPr>
        <p:spPr>
          <a:xfrm>
            <a:off x="1911775" y="23789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9" name="Google Shape;459;p32"/>
          <p:cNvCxnSpPr>
            <a:endCxn id="460" idx="1"/>
          </p:cNvCxnSpPr>
          <p:nvPr/>
        </p:nvCxnSpPr>
        <p:spPr>
          <a:xfrm>
            <a:off x="2035413" y="249315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1" name="Google Shape;461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Chaining</a:t>
            </a:r>
            <a:endParaRPr lang="en-GB"/>
          </a:p>
        </p:txBody>
      </p:sp>
      <p:sp>
        <p:nvSpPr>
          <p:cNvPr id="462" name="Google Shape;462;p32"/>
          <p:cNvSpPr txBox="1"/>
          <p:nvPr>
            <p:ph type="body" idx="1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External Chaining: Storing all items that map to h in a linked list.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32"/>
          <p:cNvSpPr txBox="1"/>
          <p:nvPr/>
        </p:nvSpPr>
        <p:spPr>
          <a:xfrm>
            <a:off x="781975" y="11518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2586480" y="3063900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dog</a:t>
            </a:r>
            <a:endParaRPr lang="en-GB"/>
          </a:p>
        </p:txBody>
      </p:sp>
      <p:sp>
        <p:nvSpPr>
          <p:cNvPr id="465" name="Google Shape;465;p32"/>
          <p:cNvSpPr/>
          <p:nvPr/>
        </p:nvSpPr>
        <p:spPr>
          <a:xfrm>
            <a:off x="2558227" y="3741677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snack</a:t>
            </a:r>
            <a:endParaRPr lang="en-GB"/>
          </a:p>
        </p:txBody>
      </p:sp>
      <p:sp>
        <p:nvSpPr>
          <p:cNvPr id="460" name="Google Shape;460;p32"/>
          <p:cNvSpPr/>
          <p:nvPr/>
        </p:nvSpPr>
        <p:spPr>
          <a:xfrm>
            <a:off x="2600613" y="2365950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</a:t>
            </a:r>
            <a:endParaRPr lang="en-GB"/>
          </a:p>
        </p:txBody>
      </p:sp>
      <p:sp>
        <p:nvSpPr>
          <p:cNvPr id="466" name="Google Shape;466;p32"/>
          <p:cNvSpPr/>
          <p:nvPr/>
        </p:nvSpPr>
        <p:spPr>
          <a:xfrm>
            <a:off x="1911775" y="12552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1911775" y="14838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32"/>
          <p:cNvSpPr/>
          <p:nvPr/>
        </p:nvSpPr>
        <p:spPr>
          <a:xfrm>
            <a:off x="1911775" y="30741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1911775" y="37397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1911775" y="44052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32"/>
          <p:cNvSpPr/>
          <p:nvPr/>
        </p:nvSpPr>
        <p:spPr>
          <a:xfrm>
            <a:off x="1911775" y="4636234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2" name="Google Shape;472;p32"/>
          <p:cNvCxnSpPr/>
          <p:nvPr/>
        </p:nvCxnSpPr>
        <p:spPr>
          <a:xfrm rot="10800000" flipH="1">
            <a:off x="1922234" y="12770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2"/>
          <p:cNvCxnSpPr/>
          <p:nvPr/>
        </p:nvCxnSpPr>
        <p:spPr>
          <a:xfrm rot="10800000" flipH="1">
            <a:off x="1922234" y="15056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2"/>
          <p:cNvCxnSpPr/>
          <p:nvPr/>
        </p:nvCxnSpPr>
        <p:spPr>
          <a:xfrm rot="10800000" flipH="1">
            <a:off x="1912534" y="4664508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32"/>
          <p:cNvCxnSpPr>
            <a:endCxn id="465" idx="1"/>
          </p:cNvCxnSpPr>
          <p:nvPr/>
        </p:nvCxnSpPr>
        <p:spPr>
          <a:xfrm>
            <a:off x="2049427" y="386887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32"/>
          <p:cNvCxnSpPr>
            <a:endCxn id="464" idx="1"/>
          </p:cNvCxnSpPr>
          <p:nvPr/>
        </p:nvCxnSpPr>
        <p:spPr>
          <a:xfrm>
            <a:off x="2063580" y="3191100"/>
            <a:ext cx="52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32"/>
          <p:cNvSpPr txBox="1"/>
          <p:nvPr/>
        </p:nvSpPr>
        <p:spPr>
          <a:xfrm>
            <a:off x="1911775" y="18239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78" name="Google Shape;478;p32"/>
          <p:cNvSpPr txBox="1"/>
          <p:nvPr/>
        </p:nvSpPr>
        <p:spPr>
          <a:xfrm>
            <a:off x="1911775" y="26055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79" name="Google Shape;479;p32"/>
          <p:cNvSpPr txBox="1"/>
          <p:nvPr/>
        </p:nvSpPr>
        <p:spPr>
          <a:xfrm>
            <a:off x="1911775" y="33055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480" name="Google Shape;480;p32"/>
          <p:cNvSpPr txBox="1"/>
          <p:nvPr/>
        </p:nvSpPr>
        <p:spPr>
          <a:xfrm>
            <a:off x="1911775" y="39889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graphicFrame>
        <p:nvGraphicFramePr>
          <p:cNvPr id="481" name="Google Shape;481;p32"/>
          <p:cNvGraphicFramePr/>
          <p:nvPr/>
        </p:nvGraphicFramePr>
        <p:xfrm>
          <a:off x="4740975" y="1389100"/>
          <a:ext cx="3866025" cy="3000000"/>
        </p:xfrm>
        <a:graphic>
          <a:graphicData uri="http://schemas.openxmlformats.org/drawingml/2006/table">
            <a:tbl>
              <a:tblPr>
                <a:noFill/>
                <a:tableStyleId>{00BA7A75-846E-4EDB-9670-DE11C7B70A15}</a:tableStyleId>
              </a:tblPr>
              <a:tblGrid>
                <a:gridCol w="1520175"/>
                <a:gridCol w="1172925"/>
                <a:gridCol w="1172925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 time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Unordered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82" name="Google Shape;482;p32"/>
          <p:cNvSpPr txBox="1"/>
          <p:nvPr/>
        </p:nvSpPr>
        <p:spPr>
          <a:xfrm>
            <a:off x="5945175" y="4069825"/>
            <a:ext cx="2331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Q: Length of longest list</a:t>
            </a:r>
            <a:endParaRPr lang="en-GB"/>
          </a:p>
        </p:txBody>
      </p:sp>
      <p:grpSp>
        <p:nvGrpSpPr>
          <p:cNvPr id="483" name="Google Shape;483;p32"/>
          <p:cNvGrpSpPr/>
          <p:nvPr/>
        </p:nvGrpSpPr>
        <p:grpSpPr>
          <a:xfrm>
            <a:off x="7080745" y="3448625"/>
            <a:ext cx="1806900" cy="472700"/>
            <a:chOff x="7080745" y="3448625"/>
            <a:chExt cx="1806900" cy="472700"/>
          </a:xfrm>
        </p:grpSpPr>
        <p:cxnSp>
          <p:nvCxnSpPr>
            <p:cNvPr id="484" name="Google Shape;484;p32"/>
            <p:cNvCxnSpPr/>
            <p:nvPr/>
          </p:nvCxnSpPr>
          <p:spPr>
            <a:xfrm rot="10800000" flipH="1">
              <a:off x="7822950" y="3448625"/>
              <a:ext cx="264300" cy="152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5" name="Google Shape;485;p32"/>
            <p:cNvSpPr txBox="1"/>
            <p:nvPr/>
          </p:nvSpPr>
          <p:spPr>
            <a:xfrm>
              <a:off x="7080745" y="3536425"/>
              <a:ext cx="1806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Why Q and not 1?</a:t>
              </a:r>
              <a:endParaRPr lang="en-GB"/>
            </a:p>
          </p:txBody>
        </p:sp>
      </p:grpSp>
      <p:sp>
        <p:nvSpPr>
          <p:cNvPr id="486" name="Google Shape;486;p32"/>
          <p:cNvSpPr/>
          <p:nvPr/>
        </p:nvSpPr>
        <p:spPr>
          <a:xfrm>
            <a:off x="25582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potato</a:t>
            </a:r>
            <a:endParaRPr lang="en-GB"/>
          </a:p>
        </p:txBody>
      </p:sp>
      <p:sp>
        <p:nvSpPr>
          <p:cNvPr id="487" name="Google Shape;487;p32"/>
          <p:cNvSpPr/>
          <p:nvPr/>
        </p:nvSpPr>
        <p:spPr>
          <a:xfrm>
            <a:off x="36151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rotato</a:t>
            </a:r>
            <a:endParaRPr lang="en-GB"/>
          </a:p>
        </p:txBody>
      </p:sp>
      <p:sp>
        <p:nvSpPr>
          <p:cNvPr id="488" name="Google Shape;488;p32"/>
          <p:cNvSpPr/>
          <p:nvPr/>
        </p:nvSpPr>
        <p:spPr>
          <a:xfrm>
            <a:off x="46720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totato</a:t>
            </a:r>
            <a:endParaRPr lang="en-GB"/>
          </a:p>
        </p:txBody>
      </p:sp>
      <p:cxnSp>
        <p:nvCxnSpPr>
          <p:cNvPr id="489" name="Google Shape;489;p32"/>
          <p:cNvCxnSpPr>
            <a:stCxn id="486" idx="3"/>
            <a:endCxn id="487" idx="1"/>
          </p:cNvCxnSpPr>
          <p:nvPr/>
        </p:nvCxnSpPr>
        <p:spPr>
          <a:xfrm>
            <a:off x="3363725" y="4515223"/>
            <a:ext cx="25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32"/>
          <p:cNvCxnSpPr>
            <a:stCxn id="487" idx="3"/>
            <a:endCxn id="488" idx="1"/>
          </p:cNvCxnSpPr>
          <p:nvPr/>
        </p:nvCxnSpPr>
        <p:spPr>
          <a:xfrm>
            <a:off x="4420625" y="4515223"/>
            <a:ext cx="25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32"/>
          <p:cNvCxnSpPr>
            <a:endCxn id="486" idx="1"/>
          </p:cNvCxnSpPr>
          <p:nvPr/>
        </p:nvCxnSpPr>
        <p:spPr>
          <a:xfrm>
            <a:off x="2049425" y="4515223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Chaining</a:t>
            </a:r>
            <a:endParaRPr lang="en-GB"/>
          </a:p>
        </p:txBody>
      </p:sp>
      <p:sp>
        <p:nvSpPr>
          <p:cNvPr id="497" name="Google Shape;497;p33"/>
          <p:cNvSpPr txBox="1"/>
          <p:nvPr>
            <p:ph type="body" idx="1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Observation: We don’t really need 2 billion buckets.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33"/>
          <p:cNvSpPr/>
          <p:nvPr/>
        </p:nvSpPr>
        <p:spPr>
          <a:xfrm>
            <a:off x="6568516" y="330227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99" name="Google Shape;499;p33"/>
          <p:cNvGrpSpPr/>
          <p:nvPr/>
        </p:nvGrpSpPr>
        <p:grpSpPr>
          <a:xfrm>
            <a:off x="6568516" y="3536660"/>
            <a:ext cx="335400" cy="237000"/>
            <a:chOff x="1911775" y="4636234"/>
            <a:chExt cx="335400" cy="237000"/>
          </a:xfrm>
        </p:grpSpPr>
        <p:sp>
          <p:nvSpPr>
            <p:cNvPr id="500" name="Google Shape;500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1" name="Google Shape;501;p3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2" name="Google Shape;502;p33"/>
          <p:cNvGrpSpPr/>
          <p:nvPr/>
        </p:nvGrpSpPr>
        <p:grpSpPr>
          <a:xfrm>
            <a:off x="6568516" y="3074073"/>
            <a:ext cx="335400" cy="237000"/>
            <a:chOff x="1911775" y="4636234"/>
            <a:chExt cx="335400" cy="237000"/>
          </a:xfrm>
        </p:grpSpPr>
        <p:sp>
          <p:nvSpPr>
            <p:cNvPr id="503" name="Google Shape;503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4" name="Google Shape;504;p3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5" name="Google Shape;505;p33"/>
          <p:cNvGrpSpPr/>
          <p:nvPr/>
        </p:nvGrpSpPr>
        <p:grpSpPr>
          <a:xfrm>
            <a:off x="6568516" y="2840218"/>
            <a:ext cx="335400" cy="237000"/>
            <a:chOff x="1911775" y="4636234"/>
            <a:chExt cx="335400" cy="237000"/>
          </a:xfrm>
        </p:grpSpPr>
        <p:sp>
          <p:nvSpPr>
            <p:cNvPr id="506" name="Google Shape;506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7" name="Google Shape;507;p3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8" name="Google Shape;508;p33"/>
          <p:cNvGrpSpPr/>
          <p:nvPr/>
        </p:nvGrpSpPr>
        <p:grpSpPr>
          <a:xfrm>
            <a:off x="6568516" y="2599794"/>
            <a:ext cx="335400" cy="237000"/>
            <a:chOff x="1911775" y="4636234"/>
            <a:chExt cx="335400" cy="237000"/>
          </a:xfrm>
        </p:grpSpPr>
        <p:sp>
          <p:nvSpPr>
            <p:cNvPr id="509" name="Google Shape;509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0" name="Google Shape;510;p3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1" name="Google Shape;511;p33"/>
          <p:cNvGrpSpPr/>
          <p:nvPr/>
        </p:nvGrpSpPr>
        <p:grpSpPr>
          <a:xfrm>
            <a:off x="6568516" y="2365939"/>
            <a:ext cx="335400" cy="237000"/>
            <a:chOff x="1911775" y="4636234"/>
            <a:chExt cx="335400" cy="237000"/>
          </a:xfrm>
        </p:grpSpPr>
        <p:sp>
          <p:nvSpPr>
            <p:cNvPr id="512" name="Google Shape;512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3" name="Google Shape;513;p3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33"/>
          <p:cNvSpPr txBox="1"/>
          <p:nvPr/>
        </p:nvSpPr>
        <p:spPr>
          <a:xfrm>
            <a:off x="5430175" y="2318526"/>
            <a:ext cx="1129800" cy="2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5" name="Google Shape;515;p33"/>
          <p:cNvCxnSpPr/>
          <p:nvPr/>
        </p:nvCxnSpPr>
        <p:spPr>
          <a:xfrm rot="10800000" flipH="1">
            <a:off x="6569266" y="3336334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33"/>
          <p:cNvSpPr txBox="1"/>
          <p:nvPr/>
        </p:nvSpPr>
        <p:spPr>
          <a:xfrm>
            <a:off x="4552325" y="1348150"/>
            <a:ext cx="33699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Q: If we use the 10 buckets on the right, where should our six items go? </a:t>
            </a:r>
            <a:endParaRPr lang="en-GB"/>
          </a:p>
        </p:txBody>
      </p:sp>
      <p:sp>
        <p:nvSpPr>
          <p:cNvPr id="517" name="Google Shape;517;p33"/>
          <p:cNvSpPr/>
          <p:nvPr/>
        </p:nvSpPr>
        <p:spPr>
          <a:xfrm>
            <a:off x="6568516" y="424032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18" name="Google Shape;518;p33"/>
          <p:cNvGrpSpPr/>
          <p:nvPr/>
        </p:nvGrpSpPr>
        <p:grpSpPr>
          <a:xfrm>
            <a:off x="6568516" y="4474708"/>
            <a:ext cx="335400" cy="237000"/>
            <a:chOff x="1911775" y="4636234"/>
            <a:chExt cx="335400" cy="237000"/>
          </a:xfrm>
        </p:grpSpPr>
        <p:sp>
          <p:nvSpPr>
            <p:cNvPr id="519" name="Google Shape;519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3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1" name="Google Shape;521;p33"/>
          <p:cNvGrpSpPr/>
          <p:nvPr/>
        </p:nvGrpSpPr>
        <p:grpSpPr>
          <a:xfrm>
            <a:off x="6568516" y="4000297"/>
            <a:ext cx="335400" cy="237000"/>
            <a:chOff x="1911775" y="4636234"/>
            <a:chExt cx="335400" cy="237000"/>
          </a:xfrm>
        </p:grpSpPr>
        <p:sp>
          <p:nvSpPr>
            <p:cNvPr id="522" name="Google Shape;522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3" name="Google Shape;523;p3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4" name="Google Shape;524;p33"/>
          <p:cNvGrpSpPr/>
          <p:nvPr/>
        </p:nvGrpSpPr>
        <p:grpSpPr>
          <a:xfrm>
            <a:off x="6568516" y="3766442"/>
            <a:ext cx="335400" cy="237000"/>
            <a:chOff x="1911775" y="4636234"/>
            <a:chExt cx="335400" cy="237000"/>
          </a:xfrm>
        </p:grpSpPr>
        <p:sp>
          <p:nvSpPr>
            <p:cNvPr id="525" name="Google Shape;525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6" name="Google Shape;526;p3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27" name="Google Shape;527;p33"/>
          <p:cNvCxnSpPr/>
          <p:nvPr/>
        </p:nvCxnSpPr>
        <p:spPr>
          <a:xfrm rot="10800000" flipH="1">
            <a:off x="6569266" y="4274382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Google Shape;528;p33"/>
          <p:cNvSpPr txBox="1"/>
          <p:nvPr/>
        </p:nvSpPr>
        <p:spPr>
          <a:xfrm>
            <a:off x="781975" y="11518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2558227" y="3741677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snack</a:t>
            </a:r>
            <a:endParaRPr lang="en-GB"/>
          </a:p>
        </p:txBody>
      </p:sp>
      <p:sp>
        <p:nvSpPr>
          <p:cNvPr id="530" name="Google Shape;530;p33"/>
          <p:cNvSpPr/>
          <p:nvPr/>
        </p:nvSpPr>
        <p:spPr>
          <a:xfrm>
            <a:off x="1911775" y="37397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1911775" y="44052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1911775" y="4636234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3" name="Google Shape;533;p33"/>
          <p:cNvCxnSpPr/>
          <p:nvPr/>
        </p:nvCxnSpPr>
        <p:spPr>
          <a:xfrm rot="10800000" flipH="1">
            <a:off x="1912534" y="4664508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3"/>
          <p:cNvCxnSpPr>
            <a:endCxn id="529" idx="1"/>
          </p:cNvCxnSpPr>
          <p:nvPr/>
        </p:nvCxnSpPr>
        <p:spPr>
          <a:xfrm>
            <a:off x="2049427" y="386887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33"/>
          <p:cNvSpPr txBox="1"/>
          <p:nvPr/>
        </p:nvSpPr>
        <p:spPr>
          <a:xfrm>
            <a:off x="1911775" y="33055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536" name="Google Shape;536;p33"/>
          <p:cNvSpPr txBox="1"/>
          <p:nvPr/>
        </p:nvSpPr>
        <p:spPr>
          <a:xfrm>
            <a:off x="1911775" y="39889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537" name="Google Shape;537;p33"/>
          <p:cNvSpPr/>
          <p:nvPr/>
        </p:nvSpPr>
        <p:spPr>
          <a:xfrm>
            <a:off x="25582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potato</a:t>
            </a:r>
            <a:endParaRPr lang="en-GB"/>
          </a:p>
        </p:txBody>
      </p:sp>
      <p:sp>
        <p:nvSpPr>
          <p:cNvPr id="538" name="Google Shape;538;p33"/>
          <p:cNvSpPr/>
          <p:nvPr/>
        </p:nvSpPr>
        <p:spPr>
          <a:xfrm>
            <a:off x="36151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rotato</a:t>
            </a:r>
            <a:endParaRPr lang="en-GB"/>
          </a:p>
        </p:txBody>
      </p:sp>
      <p:sp>
        <p:nvSpPr>
          <p:cNvPr id="539" name="Google Shape;539;p33"/>
          <p:cNvSpPr/>
          <p:nvPr/>
        </p:nvSpPr>
        <p:spPr>
          <a:xfrm>
            <a:off x="46720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totato</a:t>
            </a:r>
            <a:endParaRPr lang="en-GB"/>
          </a:p>
        </p:txBody>
      </p:sp>
      <p:cxnSp>
        <p:nvCxnSpPr>
          <p:cNvPr id="540" name="Google Shape;540;p33"/>
          <p:cNvCxnSpPr>
            <a:stCxn id="537" idx="3"/>
            <a:endCxn id="538" idx="1"/>
          </p:cNvCxnSpPr>
          <p:nvPr/>
        </p:nvCxnSpPr>
        <p:spPr>
          <a:xfrm>
            <a:off x="3363725" y="4515223"/>
            <a:ext cx="25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33"/>
          <p:cNvCxnSpPr>
            <a:stCxn id="538" idx="3"/>
            <a:endCxn id="539" idx="1"/>
          </p:cNvCxnSpPr>
          <p:nvPr/>
        </p:nvCxnSpPr>
        <p:spPr>
          <a:xfrm>
            <a:off x="4420625" y="4515223"/>
            <a:ext cx="25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33"/>
          <p:cNvCxnSpPr>
            <a:endCxn id="537" idx="1"/>
          </p:cNvCxnSpPr>
          <p:nvPr/>
        </p:nvCxnSpPr>
        <p:spPr>
          <a:xfrm>
            <a:off x="2049425" y="4515223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3" name="Google Shape;543;p33"/>
          <p:cNvSpPr/>
          <p:nvPr/>
        </p:nvSpPr>
        <p:spPr>
          <a:xfrm>
            <a:off x="1911775" y="23789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4" name="Google Shape;544;p33"/>
          <p:cNvCxnSpPr>
            <a:endCxn id="545" idx="1"/>
          </p:cNvCxnSpPr>
          <p:nvPr/>
        </p:nvCxnSpPr>
        <p:spPr>
          <a:xfrm>
            <a:off x="2035413" y="249315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6" name="Google Shape;546;p33"/>
          <p:cNvSpPr/>
          <p:nvPr/>
        </p:nvSpPr>
        <p:spPr>
          <a:xfrm>
            <a:off x="2586480" y="3063900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dog</a:t>
            </a:r>
            <a:endParaRPr lang="en-GB"/>
          </a:p>
        </p:txBody>
      </p:sp>
      <p:sp>
        <p:nvSpPr>
          <p:cNvPr id="545" name="Google Shape;545;p33"/>
          <p:cNvSpPr/>
          <p:nvPr/>
        </p:nvSpPr>
        <p:spPr>
          <a:xfrm>
            <a:off x="2600613" y="2365950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</a:t>
            </a:r>
            <a:endParaRPr lang="en-GB"/>
          </a:p>
        </p:txBody>
      </p:sp>
      <p:sp>
        <p:nvSpPr>
          <p:cNvPr id="547" name="Google Shape;547;p33"/>
          <p:cNvSpPr/>
          <p:nvPr/>
        </p:nvSpPr>
        <p:spPr>
          <a:xfrm>
            <a:off x="1911775" y="12552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33"/>
          <p:cNvSpPr/>
          <p:nvPr/>
        </p:nvSpPr>
        <p:spPr>
          <a:xfrm>
            <a:off x="1911775" y="14838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1911775" y="30741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0" name="Google Shape;550;p33"/>
          <p:cNvCxnSpPr/>
          <p:nvPr/>
        </p:nvCxnSpPr>
        <p:spPr>
          <a:xfrm rot="10800000" flipH="1">
            <a:off x="1922234" y="12770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33"/>
          <p:cNvCxnSpPr/>
          <p:nvPr/>
        </p:nvCxnSpPr>
        <p:spPr>
          <a:xfrm rot="10800000" flipH="1">
            <a:off x="1922234" y="15056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33"/>
          <p:cNvCxnSpPr>
            <a:endCxn id="546" idx="1"/>
          </p:cNvCxnSpPr>
          <p:nvPr/>
        </p:nvCxnSpPr>
        <p:spPr>
          <a:xfrm>
            <a:off x="2063580" y="3191100"/>
            <a:ext cx="52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3" name="Google Shape;553;p33"/>
          <p:cNvSpPr txBox="1"/>
          <p:nvPr/>
        </p:nvSpPr>
        <p:spPr>
          <a:xfrm>
            <a:off x="1911775" y="18239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554" name="Google Shape;554;p33"/>
          <p:cNvSpPr txBox="1"/>
          <p:nvPr/>
        </p:nvSpPr>
        <p:spPr>
          <a:xfrm>
            <a:off x="1911775" y="26055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Chaining</a:t>
            </a:r>
            <a:endParaRPr lang="en-GB"/>
          </a:p>
        </p:txBody>
      </p:sp>
      <p:sp>
        <p:nvSpPr>
          <p:cNvPr id="560" name="Google Shape;560;p34"/>
          <p:cNvSpPr txBox="1"/>
          <p:nvPr>
            <p:ph type="body" idx="1"/>
          </p:nvPr>
        </p:nvSpPr>
        <p:spPr>
          <a:xfrm>
            <a:off x="243000" y="556500"/>
            <a:ext cx="8648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Observation: Can use modulus of hashcode to reduce bucket count.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34"/>
          <p:cNvSpPr/>
          <p:nvPr/>
        </p:nvSpPr>
        <p:spPr>
          <a:xfrm>
            <a:off x="5196916" y="330227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5196916" y="353666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3" name="Google Shape;563;p34"/>
          <p:cNvCxnSpPr/>
          <p:nvPr/>
        </p:nvCxnSpPr>
        <p:spPr>
          <a:xfrm rot="10800000" flipH="1">
            <a:off x="5197675" y="3564934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34"/>
          <p:cNvSpPr/>
          <p:nvPr/>
        </p:nvSpPr>
        <p:spPr>
          <a:xfrm>
            <a:off x="5196916" y="307407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5196916" y="284021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6" name="Google Shape;566;p34"/>
          <p:cNvCxnSpPr/>
          <p:nvPr/>
        </p:nvCxnSpPr>
        <p:spPr>
          <a:xfrm rot="10800000" flipH="1">
            <a:off x="5197675" y="2868492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34"/>
          <p:cNvSpPr/>
          <p:nvPr/>
        </p:nvSpPr>
        <p:spPr>
          <a:xfrm>
            <a:off x="5196916" y="2599794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34"/>
          <p:cNvSpPr/>
          <p:nvPr/>
        </p:nvSpPr>
        <p:spPr>
          <a:xfrm>
            <a:off x="5196916" y="2365939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34"/>
          <p:cNvCxnSpPr/>
          <p:nvPr/>
        </p:nvCxnSpPr>
        <p:spPr>
          <a:xfrm rot="10800000" flipH="1">
            <a:off x="5197675" y="239421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34"/>
          <p:cNvSpPr txBox="1"/>
          <p:nvPr/>
        </p:nvSpPr>
        <p:spPr>
          <a:xfrm>
            <a:off x="4058575" y="2318526"/>
            <a:ext cx="1129800" cy="2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4552325" y="1348150"/>
            <a:ext cx="33699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Q: If we use the 10 buckets on the right, where should our six items go?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Put in bucket = hashCode % 10</a:t>
            </a:r>
            <a:endParaRPr lang="en-GB"/>
          </a:p>
        </p:txBody>
      </p:sp>
      <p:sp>
        <p:nvSpPr>
          <p:cNvPr id="572" name="Google Shape;572;p34"/>
          <p:cNvSpPr/>
          <p:nvPr/>
        </p:nvSpPr>
        <p:spPr>
          <a:xfrm>
            <a:off x="5196916" y="424032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34"/>
          <p:cNvSpPr/>
          <p:nvPr/>
        </p:nvSpPr>
        <p:spPr>
          <a:xfrm>
            <a:off x="5196916" y="447470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4" name="Google Shape;574;p34"/>
          <p:cNvCxnSpPr/>
          <p:nvPr/>
        </p:nvCxnSpPr>
        <p:spPr>
          <a:xfrm rot="10800000" flipH="1">
            <a:off x="5197675" y="4502982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5" name="Google Shape;575;p34"/>
          <p:cNvSpPr/>
          <p:nvPr/>
        </p:nvSpPr>
        <p:spPr>
          <a:xfrm>
            <a:off x="5196916" y="400029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34"/>
          <p:cNvSpPr/>
          <p:nvPr/>
        </p:nvSpPr>
        <p:spPr>
          <a:xfrm>
            <a:off x="5196916" y="376644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34"/>
          <p:cNvSpPr/>
          <p:nvPr/>
        </p:nvSpPr>
        <p:spPr>
          <a:xfrm>
            <a:off x="5832031" y="2602925"/>
            <a:ext cx="5652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potato</a:t>
            </a:r>
            <a:endParaRPr sz="1000"/>
          </a:p>
        </p:txBody>
      </p:sp>
      <p:sp>
        <p:nvSpPr>
          <p:cNvPr id="578" name="Google Shape;578;p34"/>
          <p:cNvSpPr/>
          <p:nvPr/>
        </p:nvSpPr>
        <p:spPr>
          <a:xfrm>
            <a:off x="6607780" y="2602925"/>
            <a:ext cx="5652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rotato</a:t>
            </a:r>
            <a:endParaRPr sz="1000"/>
          </a:p>
        </p:txBody>
      </p:sp>
      <p:sp>
        <p:nvSpPr>
          <p:cNvPr id="579" name="Google Shape;579;p34"/>
          <p:cNvSpPr/>
          <p:nvPr/>
        </p:nvSpPr>
        <p:spPr>
          <a:xfrm>
            <a:off x="7412431" y="2602925"/>
            <a:ext cx="5652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totato</a:t>
            </a:r>
            <a:endParaRPr sz="1000"/>
          </a:p>
        </p:txBody>
      </p:sp>
      <p:cxnSp>
        <p:nvCxnSpPr>
          <p:cNvPr id="580" name="Google Shape;580;p34"/>
          <p:cNvCxnSpPr>
            <a:stCxn id="577" idx="3"/>
            <a:endCxn id="578" idx="1"/>
          </p:cNvCxnSpPr>
          <p:nvPr/>
        </p:nvCxnSpPr>
        <p:spPr>
          <a:xfrm>
            <a:off x="6397231" y="2730125"/>
            <a:ext cx="21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" name="Google Shape;581;p34"/>
          <p:cNvCxnSpPr>
            <a:stCxn id="578" idx="3"/>
            <a:endCxn id="579" idx="1"/>
          </p:cNvCxnSpPr>
          <p:nvPr/>
        </p:nvCxnSpPr>
        <p:spPr>
          <a:xfrm>
            <a:off x="7172980" y="2730125"/>
            <a:ext cx="23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34"/>
          <p:cNvCxnSpPr>
            <a:endCxn id="577" idx="1"/>
          </p:cNvCxnSpPr>
          <p:nvPr/>
        </p:nvCxnSpPr>
        <p:spPr>
          <a:xfrm>
            <a:off x="5346331" y="2730125"/>
            <a:ext cx="48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3" name="Google Shape;583;p34"/>
          <p:cNvSpPr/>
          <p:nvPr/>
        </p:nvSpPr>
        <p:spPr>
          <a:xfrm>
            <a:off x="5879500" y="3990048"/>
            <a:ext cx="522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snack</a:t>
            </a:r>
            <a:endParaRPr sz="1000"/>
          </a:p>
        </p:txBody>
      </p:sp>
      <p:cxnSp>
        <p:nvCxnSpPr>
          <p:cNvPr id="584" name="Google Shape;584;p34"/>
          <p:cNvCxnSpPr>
            <a:endCxn id="583" idx="1"/>
          </p:cNvCxnSpPr>
          <p:nvPr/>
        </p:nvCxnSpPr>
        <p:spPr>
          <a:xfrm>
            <a:off x="5370700" y="4117248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" name="Google Shape;585;p34"/>
          <p:cNvSpPr txBox="1"/>
          <p:nvPr/>
        </p:nvSpPr>
        <p:spPr>
          <a:xfrm>
            <a:off x="96175" y="11518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34"/>
          <p:cNvSpPr/>
          <p:nvPr/>
        </p:nvSpPr>
        <p:spPr>
          <a:xfrm>
            <a:off x="1872427" y="3741677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snack</a:t>
            </a:r>
            <a:endParaRPr lang="en-GB"/>
          </a:p>
        </p:txBody>
      </p:sp>
      <p:sp>
        <p:nvSpPr>
          <p:cNvPr id="587" name="Google Shape;587;p34"/>
          <p:cNvSpPr/>
          <p:nvPr/>
        </p:nvSpPr>
        <p:spPr>
          <a:xfrm>
            <a:off x="1225975" y="37397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34"/>
          <p:cNvSpPr/>
          <p:nvPr/>
        </p:nvSpPr>
        <p:spPr>
          <a:xfrm>
            <a:off x="1225975" y="44052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34"/>
          <p:cNvSpPr/>
          <p:nvPr/>
        </p:nvSpPr>
        <p:spPr>
          <a:xfrm>
            <a:off x="1225975" y="4636234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0" name="Google Shape;590;p34"/>
          <p:cNvCxnSpPr/>
          <p:nvPr/>
        </p:nvCxnSpPr>
        <p:spPr>
          <a:xfrm rot="10800000" flipH="1">
            <a:off x="1226734" y="4664508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34"/>
          <p:cNvCxnSpPr>
            <a:endCxn id="586" idx="1"/>
          </p:cNvCxnSpPr>
          <p:nvPr/>
        </p:nvCxnSpPr>
        <p:spPr>
          <a:xfrm>
            <a:off x="1363627" y="386887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2" name="Google Shape;592;p34"/>
          <p:cNvSpPr txBox="1"/>
          <p:nvPr/>
        </p:nvSpPr>
        <p:spPr>
          <a:xfrm>
            <a:off x="1225975" y="33055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593" name="Google Shape;593;p34"/>
          <p:cNvSpPr txBox="1"/>
          <p:nvPr/>
        </p:nvSpPr>
        <p:spPr>
          <a:xfrm>
            <a:off x="1225975" y="39889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594" name="Google Shape;594;p34"/>
          <p:cNvSpPr/>
          <p:nvPr/>
        </p:nvSpPr>
        <p:spPr>
          <a:xfrm>
            <a:off x="18724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potato</a:t>
            </a:r>
            <a:endParaRPr lang="en-GB"/>
          </a:p>
        </p:txBody>
      </p:sp>
      <p:sp>
        <p:nvSpPr>
          <p:cNvPr id="595" name="Google Shape;595;p34"/>
          <p:cNvSpPr/>
          <p:nvPr/>
        </p:nvSpPr>
        <p:spPr>
          <a:xfrm>
            <a:off x="29293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rotato</a:t>
            </a:r>
            <a:endParaRPr lang="en-GB"/>
          </a:p>
        </p:txBody>
      </p:sp>
      <p:sp>
        <p:nvSpPr>
          <p:cNvPr id="596" name="Google Shape;596;p34"/>
          <p:cNvSpPr/>
          <p:nvPr/>
        </p:nvSpPr>
        <p:spPr>
          <a:xfrm>
            <a:off x="3986225" y="4388023"/>
            <a:ext cx="8055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totato</a:t>
            </a:r>
            <a:endParaRPr lang="en-GB"/>
          </a:p>
        </p:txBody>
      </p:sp>
      <p:cxnSp>
        <p:nvCxnSpPr>
          <p:cNvPr id="597" name="Google Shape;597;p34"/>
          <p:cNvCxnSpPr>
            <a:stCxn id="594" idx="3"/>
            <a:endCxn id="595" idx="1"/>
          </p:cNvCxnSpPr>
          <p:nvPr/>
        </p:nvCxnSpPr>
        <p:spPr>
          <a:xfrm>
            <a:off x="2677925" y="4515223"/>
            <a:ext cx="25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34"/>
          <p:cNvCxnSpPr>
            <a:stCxn id="595" idx="3"/>
            <a:endCxn id="596" idx="1"/>
          </p:cNvCxnSpPr>
          <p:nvPr/>
        </p:nvCxnSpPr>
        <p:spPr>
          <a:xfrm>
            <a:off x="3734825" y="4515223"/>
            <a:ext cx="25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34"/>
          <p:cNvCxnSpPr>
            <a:endCxn id="594" idx="1"/>
          </p:cNvCxnSpPr>
          <p:nvPr/>
        </p:nvCxnSpPr>
        <p:spPr>
          <a:xfrm>
            <a:off x="1363625" y="4515223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0" name="Google Shape;600;p34"/>
          <p:cNvSpPr/>
          <p:nvPr/>
        </p:nvSpPr>
        <p:spPr>
          <a:xfrm>
            <a:off x="1225975" y="23789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1" name="Google Shape;601;p34"/>
          <p:cNvCxnSpPr>
            <a:endCxn id="602" idx="1"/>
          </p:cNvCxnSpPr>
          <p:nvPr/>
        </p:nvCxnSpPr>
        <p:spPr>
          <a:xfrm>
            <a:off x="1349613" y="249315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Google Shape;603;p34"/>
          <p:cNvSpPr/>
          <p:nvPr/>
        </p:nvSpPr>
        <p:spPr>
          <a:xfrm>
            <a:off x="1900680" y="3063900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dog</a:t>
            </a:r>
            <a:endParaRPr lang="en-GB"/>
          </a:p>
        </p:txBody>
      </p:sp>
      <p:sp>
        <p:nvSpPr>
          <p:cNvPr id="602" name="Google Shape;602;p34"/>
          <p:cNvSpPr/>
          <p:nvPr/>
        </p:nvSpPr>
        <p:spPr>
          <a:xfrm>
            <a:off x="1914813" y="2365950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</a:t>
            </a:r>
            <a:endParaRPr lang="en-GB"/>
          </a:p>
        </p:txBody>
      </p:sp>
      <p:sp>
        <p:nvSpPr>
          <p:cNvPr id="604" name="Google Shape;604;p34"/>
          <p:cNvSpPr/>
          <p:nvPr/>
        </p:nvSpPr>
        <p:spPr>
          <a:xfrm>
            <a:off x="1225975" y="12552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1225975" y="14838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1225975" y="30741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7" name="Google Shape;607;p34"/>
          <p:cNvCxnSpPr/>
          <p:nvPr/>
        </p:nvCxnSpPr>
        <p:spPr>
          <a:xfrm rot="10800000" flipH="1">
            <a:off x="1236434" y="12770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4"/>
          <p:cNvCxnSpPr/>
          <p:nvPr/>
        </p:nvCxnSpPr>
        <p:spPr>
          <a:xfrm rot="10800000" flipH="1">
            <a:off x="1236434" y="15056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4"/>
          <p:cNvCxnSpPr>
            <a:endCxn id="603" idx="1"/>
          </p:cNvCxnSpPr>
          <p:nvPr/>
        </p:nvCxnSpPr>
        <p:spPr>
          <a:xfrm>
            <a:off x="1377780" y="3191100"/>
            <a:ext cx="52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34"/>
          <p:cNvSpPr txBox="1"/>
          <p:nvPr/>
        </p:nvSpPr>
        <p:spPr>
          <a:xfrm>
            <a:off x="1225975" y="18239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611" name="Google Shape;611;p34"/>
          <p:cNvSpPr txBox="1"/>
          <p:nvPr/>
        </p:nvSpPr>
        <p:spPr>
          <a:xfrm>
            <a:off x="1225975" y="26055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cxnSp>
        <p:nvCxnSpPr>
          <p:cNvPr id="612" name="Google Shape;612;p34"/>
          <p:cNvCxnSpPr>
            <a:endCxn id="613" idx="1"/>
          </p:cNvCxnSpPr>
          <p:nvPr/>
        </p:nvCxnSpPr>
        <p:spPr>
          <a:xfrm>
            <a:off x="5370225" y="3429350"/>
            <a:ext cx="5115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3" name="Google Shape;613;p34"/>
          <p:cNvSpPr/>
          <p:nvPr/>
        </p:nvSpPr>
        <p:spPr>
          <a:xfrm>
            <a:off x="5881725" y="3306950"/>
            <a:ext cx="522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cat</a:t>
            </a:r>
            <a:endParaRPr sz="1000"/>
          </a:p>
        </p:txBody>
      </p:sp>
      <p:sp>
        <p:nvSpPr>
          <p:cNvPr id="614" name="Google Shape;614;p34"/>
          <p:cNvSpPr/>
          <p:nvPr/>
        </p:nvSpPr>
        <p:spPr>
          <a:xfrm>
            <a:off x="5874900" y="3052075"/>
            <a:ext cx="522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dog</a:t>
            </a:r>
            <a:endParaRPr sz="1000"/>
          </a:p>
        </p:txBody>
      </p:sp>
      <p:cxnSp>
        <p:nvCxnSpPr>
          <p:cNvPr id="615" name="Google Shape;615;p34"/>
          <p:cNvCxnSpPr>
            <a:endCxn id="614" idx="1"/>
          </p:cNvCxnSpPr>
          <p:nvPr/>
        </p:nvCxnSpPr>
        <p:spPr>
          <a:xfrm>
            <a:off x="5352000" y="3179275"/>
            <a:ext cx="52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34"/>
          <p:cNvCxnSpPr/>
          <p:nvPr/>
        </p:nvCxnSpPr>
        <p:spPr>
          <a:xfrm rot="10800000" flipH="1">
            <a:off x="5212163" y="3793534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/>
          <p:nvPr/>
        </p:nvCxnSpPr>
        <p:spPr>
          <a:xfrm rot="10800000" flipH="1">
            <a:off x="5197675" y="427971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/>
          <p:nvPr/>
        </p:nvSpPr>
        <p:spPr>
          <a:xfrm>
            <a:off x="3167000" y="2899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Chaining Performance</a:t>
            </a:r>
            <a:endParaRPr lang="en-GB"/>
          </a:p>
        </p:txBody>
      </p:sp>
      <p:sp>
        <p:nvSpPr>
          <p:cNvPr id="624" name="Google Shape;624;p35"/>
          <p:cNvSpPr txBox="1"/>
          <p:nvPr>
            <p:ph type="body" idx="1"/>
          </p:nvPr>
        </p:nvSpPr>
        <p:spPr>
          <a:xfrm>
            <a:off x="243000" y="556500"/>
            <a:ext cx="8443800" cy="17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Depends on the number of items in the ‘bucket’.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If N items are distributed across M buckets, average time grows with       N/M = L, also known as the </a:t>
            </a:r>
            <a:r>
              <a:rPr lang="en-GB" b="1" i="1"/>
              <a:t>load factor</a:t>
            </a:r>
            <a:r>
              <a:rPr lang="en-GB"/>
              <a:t>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Average runtime is </a:t>
            </a:r>
            <a:r>
              <a:rPr lang="en-GB" sz="2000"/>
              <a:t>Θ(L).</a:t>
            </a:r>
            <a:endParaRPr sz="2000"/>
          </a:p>
        </p:txBody>
      </p:sp>
      <p:sp>
        <p:nvSpPr>
          <p:cNvPr id="625" name="Google Shape;625;p35"/>
          <p:cNvSpPr/>
          <p:nvPr/>
        </p:nvSpPr>
        <p:spPr>
          <a:xfrm>
            <a:off x="3737250" y="3366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35"/>
          <p:cNvSpPr/>
          <p:nvPr/>
        </p:nvSpPr>
        <p:spPr>
          <a:xfrm>
            <a:off x="3167000" y="3361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7" name="Google Shape;627;p35"/>
          <p:cNvCxnSpPr>
            <a:endCxn id="625" idx="1"/>
          </p:cNvCxnSpPr>
          <p:nvPr/>
        </p:nvCxnSpPr>
        <p:spPr>
          <a:xfrm>
            <a:off x="3359850" y="3486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8" name="Google Shape;628;p35"/>
          <p:cNvSpPr/>
          <p:nvPr/>
        </p:nvSpPr>
        <p:spPr>
          <a:xfrm>
            <a:off x="3167000" y="3596309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35"/>
          <p:cNvSpPr/>
          <p:nvPr/>
        </p:nvSpPr>
        <p:spPr>
          <a:xfrm>
            <a:off x="3167000" y="3133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35"/>
          <p:cNvSpPr/>
          <p:nvPr/>
        </p:nvSpPr>
        <p:spPr>
          <a:xfrm>
            <a:off x="3167000" y="2659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35"/>
          <p:cNvSpPr/>
          <p:nvPr/>
        </p:nvSpPr>
        <p:spPr>
          <a:xfrm>
            <a:off x="3167000" y="2425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35"/>
          <p:cNvSpPr/>
          <p:nvPr/>
        </p:nvSpPr>
        <p:spPr>
          <a:xfrm>
            <a:off x="3737250" y="3128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33" name="Google Shape;633;p35"/>
          <p:cNvCxnSpPr>
            <a:endCxn id="632" idx="1"/>
          </p:cNvCxnSpPr>
          <p:nvPr/>
        </p:nvCxnSpPr>
        <p:spPr>
          <a:xfrm>
            <a:off x="3359850" y="3248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4" name="Google Shape;634;p35"/>
          <p:cNvSpPr/>
          <p:nvPr/>
        </p:nvSpPr>
        <p:spPr>
          <a:xfrm>
            <a:off x="3742505" y="2885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35" name="Google Shape;635;p35"/>
          <p:cNvCxnSpPr>
            <a:endCxn id="634" idx="1"/>
          </p:cNvCxnSpPr>
          <p:nvPr/>
        </p:nvCxnSpPr>
        <p:spPr>
          <a:xfrm>
            <a:off x="3365105" y="3005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35"/>
          <p:cNvSpPr/>
          <p:nvPr/>
        </p:nvSpPr>
        <p:spPr>
          <a:xfrm>
            <a:off x="3742505" y="2643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37" name="Google Shape;637;p35"/>
          <p:cNvCxnSpPr>
            <a:endCxn id="636" idx="1"/>
          </p:cNvCxnSpPr>
          <p:nvPr/>
        </p:nvCxnSpPr>
        <p:spPr>
          <a:xfrm>
            <a:off x="3365105" y="2763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8" name="Google Shape;638;p35"/>
          <p:cNvSpPr/>
          <p:nvPr/>
        </p:nvSpPr>
        <p:spPr>
          <a:xfrm>
            <a:off x="3742505" y="2411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39" name="Google Shape;639;p35"/>
          <p:cNvCxnSpPr>
            <a:endCxn id="638" idx="1"/>
          </p:cNvCxnSpPr>
          <p:nvPr/>
        </p:nvCxnSpPr>
        <p:spPr>
          <a:xfrm>
            <a:off x="3365105" y="2531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Google Shape;640;p35"/>
          <p:cNvSpPr/>
          <p:nvPr/>
        </p:nvSpPr>
        <p:spPr>
          <a:xfrm>
            <a:off x="3737250" y="3582172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41" name="Google Shape;641;p35"/>
          <p:cNvCxnSpPr>
            <a:endCxn id="640" idx="1"/>
          </p:cNvCxnSpPr>
          <p:nvPr/>
        </p:nvCxnSpPr>
        <p:spPr>
          <a:xfrm>
            <a:off x="3359850" y="3702172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p35"/>
          <p:cNvSpPr/>
          <p:nvPr/>
        </p:nvSpPr>
        <p:spPr>
          <a:xfrm>
            <a:off x="4222050" y="3129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" name="Google Shape;643;p35"/>
          <p:cNvSpPr/>
          <p:nvPr/>
        </p:nvSpPr>
        <p:spPr>
          <a:xfrm>
            <a:off x="4761700" y="3129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35"/>
          <p:cNvSpPr/>
          <p:nvPr/>
        </p:nvSpPr>
        <p:spPr>
          <a:xfrm>
            <a:off x="4222050" y="287821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5" name="Google Shape;645;p35"/>
          <p:cNvSpPr/>
          <p:nvPr/>
        </p:nvSpPr>
        <p:spPr>
          <a:xfrm>
            <a:off x="4222176" y="262721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46" name="Google Shape;646;p35"/>
          <p:cNvCxnSpPr>
            <a:endCxn id="645" idx="1"/>
          </p:cNvCxnSpPr>
          <p:nvPr/>
        </p:nvCxnSpPr>
        <p:spPr>
          <a:xfrm>
            <a:off x="3993876" y="2751266"/>
            <a:ext cx="22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35"/>
          <p:cNvCxnSpPr>
            <a:stCxn id="634" idx="3"/>
            <a:endCxn id="644" idx="1"/>
          </p:cNvCxnSpPr>
          <p:nvPr/>
        </p:nvCxnSpPr>
        <p:spPr>
          <a:xfrm rot="10800000" flipH="1">
            <a:off x="3993905" y="3002333"/>
            <a:ext cx="228000" cy="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35"/>
          <p:cNvCxnSpPr>
            <a:endCxn id="642" idx="1"/>
          </p:cNvCxnSpPr>
          <p:nvPr/>
        </p:nvCxnSpPr>
        <p:spPr>
          <a:xfrm>
            <a:off x="3988650" y="3253270"/>
            <a:ext cx="23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35"/>
          <p:cNvCxnSpPr>
            <a:endCxn id="643" idx="1"/>
          </p:cNvCxnSpPr>
          <p:nvPr/>
        </p:nvCxnSpPr>
        <p:spPr>
          <a:xfrm>
            <a:off x="4473400" y="3253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0" name="Google Shape;650;p35"/>
          <p:cNvSpPr/>
          <p:nvPr/>
        </p:nvSpPr>
        <p:spPr>
          <a:xfrm>
            <a:off x="4223500" y="3578668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1" name="Google Shape;651;p35"/>
          <p:cNvCxnSpPr>
            <a:stCxn id="640" idx="3"/>
            <a:endCxn id="650" idx="1"/>
          </p:cNvCxnSpPr>
          <p:nvPr/>
        </p:nvCxnSpPr>
        <p:spPr>
          <a:xfrm>
            <a:off x="3988650" y="3702172"/>
            <a:ext cx="234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2" name="Google Shape;652;p35"/>
          <p:cNvSpPr txBox="1"/>
          <p:nvPr/>
        </p:nvSpPr>
        <p:spPr>
          <a:xfrm>
            <a:off x="2792400" y="3819400"/>
            <a:ext cx="35592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factor: 11/6 = 1.83</a:t>
            </a:r>
            <a:endParaRPr lang="en-GB"/>
          </a:p>
        </p:txBody>
      </p:sp>
      <p:sp>
        <p:nvSpPr>
          <p:cNvPr id="653" name="Google Shape;653;p35"/>
          <p:cNvSpPr txBox="1"/>
          <p:nvPr/>
        </p:nvSpPr>
        <p:spPr>
          <a:xfrm>
            <a:off x="366575" y="4292375"/>
            <a:ext cx="85488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 observation: If L is small, our data structure will be very fast.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As N grows, what can we do to ensure that L stays small?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2884522" y="2328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6"/>
          <p:cNvSpPr/>
          <p:nvPr/>
        </p:nvSpPr>
        <p:spPr>
          <a:xfrm>
            <a:off x="459800" y="2951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Resizing: http://yellkey.com</a:t>
            </a:r>
            <a:r>
              <a:rPr lang="en-GB">
                <a:solidFill>
                  <a:srgbClr val="208920"/>
                </a:solidFill>
              </a:rPr>
              <a:t>/skin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661" name="Google Shape;661;p36"/>
          <p:cNvSpPr txBox="1"/>
          <p:nvPr>
            <p:ph type="body" idx="1"/>
          </p:nvPr>
        </p:nvSpPr>
        <p:spPr>
          <a:xfrm>
            <a:off x="243000" y="556500"/>
            <a:ext cx="84438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Whenever L=N/M exceeds some number, increase M by resizing.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Question: In which bin will the apple appear after resizing?</a:t>
            </a:r>
            <a:endParaRPr sz="2000"/>
          </a:p>
        </p:txBody>
      </p:sp>
      <p:sp>
        <p:nvSpPr>
          <p:cNvPr id="662" name="Google Shape;662;p36"/>
          <p:cNvSpPr/>
          <p:nvPr/>
        </p:nvSpPr>
        <p:spPr>
          <a:xfrm>
            <a:off x="459800" y="3400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36"/>
          <p:cNvSpPr/>
          <p:nvPr/>
        </p:nvSpPr>
        <p:spPr>
          <a:xfrm>
            <a:off x="459800" y="2507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243000" y="4033000"/>
            <a:ext cx="35592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factor: 4/4 = 1</a:t>
            </a:r>
            <a:endParaRPr lang="en-GB"/>
          </a:p>
        </p:txBody>
      </p:sp>
      <p:pic>
        <p:nvPicPr>
          <p:cNvPr id="665" name="Google Shape;665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775" y="2567675"/>
            <a:ext cx="409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68763" y="3443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73702" y="2096132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020602" y="2105657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6"/>
          <p:cNvSpPr txBox="1"/>
          <p:nvPr/>
        </p:nvSpPr>
        <p:spPr>
          <a:xfrm>
            <a:off x="187975" y="2072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36"/>
          <p:cNvSpPr/>
          <p:nvPr/>
        </p:nvSpPr>
        <p:spPr>
          <a:xfrm>
            <a:off x="459800" y="2059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1" name="Google Shape;671;p36"/>
          <p:cNvCxnSpPr>
            <a:endCxn id="667" idx="1"/>
          </p:cNvCxnSpPr>
          <p:nvPr/>
        </p:nvCxnSpPr>
        <p:spPr>
          <a:xfrm>
            <a:off x="697702" y="2282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2" name="Google Shape;672;p36"/>
          <p:cNvCxnSpPr>
            <a:stCxn id="667" idx="3"/>
            <a:endCxn id="668" idx="1"/>
          </p:cNvCxnSpPr>
          <p:nvPr/>
        </p:nvCxnSpPr>
        <p:spPr>
          <a:xfrm>
            <a:off x="1626127" y="2291395"/>
            <a:ext cx="39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p36"/>
          <p:cNvSpPr txBox="1"/>
          <p:nvPr/>
        </p:nvSpPr>
        <p:spPr>
          <a:xfrm>
            <a:off x="1250323" y="175674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74" name="Google Shape;674;p36"/>
          <p:cNvSpPr txBox="1"/>
          <p:nvPr/>
        </p:nvSpPr>
        <p:spPr>
          <a:xfrm>
            <a:off x="1268809" y="2865573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75" name="Google Shape;675;p36"/>
          <p:cNvSpPr txBox="1"/>
          <p:nvPr/>
        </p:nvSpPr>
        <p:spPr>
          <a:xfrm>
            <a:off x="2006361" y="176954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1345009" y="379087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77" name="Google Shape;677;p36"/>
          <p:cNvCxnSpPr>
            <a:endCxn id="665" idx="1"/>
          </p:cNvCxnSpPr>
          <p:nvPr/>
        </p:nvCxnSpPr>
        <p:spPr>
          <a:xfrm>
            <a:off x="709575" y="2758175"/>
            <a:ext cx="55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36"/>
          <p:cNvCxnSpPr>
            <a:endCxn id="666" idx="1"/>
          </p:cNvCxnSpPr>
          <p:nvPr/>
        </p:nvCxnSpPr>
        <p:spPr>
          <a:xfrm>
            <a:off x="732963" y="3628786"/>
            <a:ext cx="53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9" name="Google Shape;679;p36"/>
          <p:cNvSpPr/>
          <p:nvPr/>
        </p:nvSpPr>
        <p:spPr>
          <a:xfrm>
            <a:off x="5921225" y="26623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36"/>
          <p:cNvSpPr/>
          <p:nvPr/>
        </p:nvSpPr>
        <p:spPr>
          <a:xfrm>
            <a:off x="5921225" y="31108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36"/>
          <p:cNvSpPr/>
          <p:nvPr/>
        </p:nvSpPr>
        <p:spPr>
          <a:xfrm>
            <a:off x="5921225" y="22179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36"/>
          <p:cNvSpPr txBox="1"/>
          <p:nvPr/>
        </p:nvSpPr>
        <p:spPr>
          <a:xfrm>
            <a:off x="5649400" y="1782924"/>
            <a:ext cx="288300" cy="2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36"/>
          <p:cNvSpPr/>
          <p:nvPr/>
        </p:nvSpPr>
        <p:spPr>
          <a:xfrm>
            <a:off x="5921225" y="17695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36"/>
          <p:cNvSpPr/>
          <p:nvPr/>
        </p:nvSpPr>
        <p:spPr>
          <a:xfrm>
            <a:off x="5921225" y="4013377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36"/>
          <p:cNvSpPr/>
          <p:nvPr/>
        </p:nvSpPr>
        <p:spPr>
          <a:xfrm>
            <a:off x="5921225" y="356494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36"/>
          <p:cNvSpPr txBox="1"/>
          <p:nvPr/>
        </p:nvSpPr>
        <p:spPr>
          <a:xfrm>
            <a:off x="5595375" y="4559825"/>
            <a:ext cx="22887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factor: 4/6 = 0.667</a:t>
            </a:r>
            <a:endParaRPr lang="en-GB"/>
          </a:p>
        </p:txBody>
      </p:sp>
      <p:sp>
        <p:nvSpPr>
          <p:cNvPr id="687" name="Google Shape;687;p36"/>
          <p:cNvSpPr txBox="1"/>
          <p:nvPr/>
        </p:nvSpPr>
        <p:spPr>
          <a:xfrm>
            <a:off x="2100947" y="1463620"/>
            <a:ext cx="20139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hashCode() of axe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88" name="Google Shape;688;p36"/>
          <p:cNvCxnSpPr/>
          <p:nvPr/>
        </p:nvCxnSpPr>
        <p:spPr>
          <a:xfrm flipH="1">
            <a:off x="1600550" y="1695425"/>
            <a:ext cx="500400" cy="1632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for Storing Data: Ordered Linked List</a:t>
            </a:r>
            <a:endParaRPr lang="en-GB"/>
          </a:p>
        </p:txBody>
      </p:sp>
      <p:graphicFrame>
        <p:nvGraphicFramePr>
          <p:cNvPr id="43" name="Google Shape;43;p10"/>
          <p:cNvGraphicFramePr/>
          <p:nvPr/>
        </p:nvGraphicFramePr>
        <p:xfrm>
          <a:off x="2741363" y="3894550"/>
          <a:ext cx="3661250" cy="3000000"/>
        </p:xfrm>
        <a:graphic>
          <a:graphicData uri="http://schemas.openxmlformats.org/drawingml/2006/table">
            <a:tbl>
              <a:tblPr>
                <a:noFill/>
                <a:tableStyleId>{00BA7A75-846E-4EDB-9670-DE11C7B70A15}</a:tableStyleId>
              </a:tblPr>
              <a:tblGrid>
                <a:gridCol w="1439650"/>
                <a:gridCol w="1110800"/>
                <a:gridCol w="1110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4" name="Google Shape;44;p10"/>
          <p:cNvSpPr/>
          <p:nvPr/>
        </p:nvSpPr>
        <p:spPr>
          <a:xfrm>
            <a:off x="318475" y="761050"/>
            <a:ext cx="8368200" cy="1226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cxnSp>
        <p:nvCxnSpPr>
          <p:cNvPr id="45" name="Google Shape;45;p10"/>
          <p:cNvCxnSpPr/>
          <p:nvPr/>
        </p:nvCxnSpPr>
        <p:spPr>
          <a:xfrm>
            <a:off x="1385175" y="1992396"/>
            <a:ext cx="0" cy="36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10"/>
          <p:cNvSpPr txBox="1"/>
          <p:nvPr/>
        </p:nvSpPr>
        <p:spPr>
          <a:xfrm>
            <a:off x="705395" y="1616725"/>
            <a:ext cx="127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" name="Google Shape;47;p10"/>
          <p:cNvCxnSpPr/>
          <p:nvPr/>
        </p:nvCxnSpPr>
        <p:spPr>
          <a:xfrm>
            <a:off x="7541950" y="1986079"/>
            <a:ext cx="0" cy="36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10"/>
          <p:cNvSpPr txBox="1"/>
          <p:nvPr/>
        </p:nvSpPr>
        <p:spPr>
          <a:xfrm>
            <a:off x="6992496" y="1602598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3828450" y="46831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7050150" y="3890875"/>
            <a:ext cx="1695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" name="Google Shape;51;p10"/>
          <p:cNvGrpSpPr/>
          <p:nvPr/>
        </p:nvGrpSpPr>
        <p:grpSpPr>
          <a:xfrm>
            <a:off x="554125" y="1039400"/>
            <a:ext cx="7331350" cy="495300"/>
            <a:chOff x="554125" y="2030000"/>
            <a:chExt cx="7331350" cy="495300"/>
          </a:xfrm>
        </p:grpSpPr>
        <p:sp>
          <p:nvSpPr>
            <p:cNvPr id="52" name="Google Shape;52;p10"/>
            <p:cNvSpPr/>
            <p:nvPr/>
          </p:nvSpPr>
          <p:spPr>
            <a:xfrm>
              <a:off x="1106125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3200808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2153467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4248150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5295492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6342833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7390175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" name="Google Shape;59;p10"/>
            <p:cNvCxnSpPr>
              <a:stCxn id="52" idx="6"/>
              <a:endCxn id="54" idx="2"/>
            </p:cNvCxnSpPr>
            <p:nvPr/>
          </p:nvCxnSpPr>
          <p:spPr>
            <a:xfrm>
              <a:off x="1601425" y="2277650"/>
              <a:ext cx="5520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0"/>
            <p:cNvCxnSpPr>
              <a:stCxn id="54" idx="6"/>
              <a:endCxn id="53" idx="2"/>
            </p:cNvCxnSpPr>
            <p:nvPr/>
          </p:nvCxnSpPr>
          <p:spPr>
            <a:xfrm>
              <a:off x="2648767" y="2277650"/>
              <a:ext cx="5520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Google Shape;61;p10"/>
            <p:cNvCxnSpPr>
              <a:stCxn id="53" idx="6"/>
              <a:endCxn id="55" idx="2"/>
            </p:cNvCxnSpPr>
            <p:nvPr/>
          </p:nvCxnSpPr>
          <p:spPr>
            <a:xfrm>
              <a:off x="3696108" y="2277650"/>
              <a:ext cx="5520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" name="Google Shape;62;p10"/>
            <p:cNvCxnSpPr>
              <a:stCxn id="55" idx="6"/>
              <a:endCxn id="56" idx="2"/>
            </p:cNvCxnSpPr>
            <p:nvPr/>
          </p:nvCxnSpPr>
          <p:spPr>
            <a:xfrm>
              <a:off x="4743450" y="2277650"/>
              <a:ext cx="5520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63;p10"/>
            <p:cNvCxnSpPr>
              <a:stCxn id="56" idx="6"/>
              <a:endCxn id="57" idx="2"/>
            </p:cNvCxnSpPr>
            <p:nvPr/>
          </p:nvCxnSpPr>
          <p:spPr>
            <a:xfrm>
              <a:off x="5790792" y="2277650"/>
              <a:ext cx="5520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64;p10"/>
            <p:cNvCxnSpPr>
              <a:stCxn id="57" idx="6"/>
              <a:endCxn id="58" idx="2"/>
            </p:cNvCxnSpPr>
            <p:nvPr/>
          </p:nvCxnSpPr>
          <p:spPr>
            <a:xfrm>
              <a:off x="6838133" y="2277650"/>
              <a:ext cx="5520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554125" y="2277650"/>
              <a:ext cx="5520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7"/>
          <p:cNvSpPr/>
          <p:nvPr/>
        </p:nvSpPr>
        <p:spPr>
          <a:xfrm>
            <a:off x="459800" y="2951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Resizing</a:t>
            </a:r>
            <a:endParaRPr lang="en-GB"/>
          </a:p>
        </p:txBody>
      </p:sp>
      <p:sp>
        <p:nvSpPr>
          <p:cNvPr id="695" name="Google Shape;695;p37"/>
          <p:cNvSpPr txBox="1"/>
          <p:nvPr>
            <p:ph type="body" idx="1"/>
          </p:nvPr>
        </p:nvSpPr>
        <p:spPr>
          <a:xfrm>
            <a:off x="243000" y="556500"/>
            <a:ext cx="84438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Whenever L=N/M exceeds some number, increase M by resizing.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Question: In which bin will the apple appear after resizing?</a:t>
            </a:r>
            <a:endParaRPr sz="2000"/>
          </a:p>
        </p:txBody>
      </p:sp>
      <p:sp>
        <p:nvSpPr>
          <p:cNvPr id="696" name="Google Shape;696;p37"/>
          <p:cNvSpPr/>
          <p:nvPr/>
        </p:nvSpPr>
        <p:spPr>
          <a:xfrm>
            <a:off x="459800" y="3400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37"/>
          <p:cNvSpPr/>
          <p:nvPr/>
        </p:nvSpPr>
        <p:spPr>
          <a:xfrm>
            <a:off x="459800" y="2507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8" name="Google Shape;698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775" y="2567675"/>
            <a:ext cx="409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68763" y="3443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73702" y="2096132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020602" y="2105657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7"/>
          <p:cNvSpPr txBox="1"/>
          <p:nvPr/>
        </p:nvSpPr>
        <p:spPr>
          <a:xfrm>
            <a:off x="187975" y="2072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459800" y="2059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4" name="Google Shape;704;p37"/>
          <p:cNvCxnSpPr>
            <a:endCxn id="700" idx="1"/>
          </p:cNvCxnSpPr>
          <p:nvPr/>
        </p:nvCxnSpPr>
        <p:spPr>
          <a:xfrm>
            <a:off x="697702" y="2282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5" name="Google Shape;705;p37"/>
          <p:cNvCxnSpPr>
            <a:stCxn id="700" idx="3"/>
            <a:endCxn id="701" idx="1"/>
          </p:cNvCxnSpPr>
          <p:nvPr/>
        </p:nvCxnSpPr>
        <p:spPr>
          <a:xfrm>
            <a:off x="1626127" y="2291395"/>
            <a:ext cx="39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6" name="Google Shape;706;p37"/>
          <p:cNvSpPr txBox="1"/>
          <p:nvPr/>
        </p:nvSpPr>
        <p:spPr>
          <a:xfrm>
            <a:off x="1250323" y="175674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07" name="Google Shape;707;p37"/>
          <p:cNvSpPr txBox="1"/>
          <p:nvPr/>
        </p:nvSpPr>
        <p:spPr>
          <a:xfrm>
            <a:off x="1268809" y="2865573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2006361" y="176954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1345009" y="379087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10" name="Google Shape;710;p37"/>
          <p:cNvCxnSpPr>
            <a:endCxn id="698" idx="1"/>
          </p:cNvCxnSpPr>
          <p:nvPr/>
        </p:nvCxnSpPr>
        <p:spPr>
          <a:xfrm>
            <a:off x="709575" y="2758175"/>
            <a:ext cx="55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1" name="Google Shape;711;p37"/>
          <p:cNvCxnSpPr>
            <a:endCxn id="699" idx="1"/>
          </p:cNvCxnSpPr>
          <p:nvPr/>
        </p:nvCxnSpPr>
        <p:spPr>
          <a:xfrm>
            <a:off x="732963" y="3628786"/>
            <a:ext cx="53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37"/>
          <p:cNvSpPr/>
          <p:nvPr/>
        </p:nvSpPr>
        <p:spPr>
          <a:xfrm>
            <a:off x="5921225" y="26623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37"/>
          <p:cNvSpPr/>
          <p:nvPr/>
        </p:nvSpPr>
        <p:spPr>
          <a:xfrm>
            <a:off x="5921225" y="31108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37"/>
          <p:cNvSpPr/>
          <p:nvPr/>
        </p:nvSpPr>
        <p:spPr>
          <a:xfrm>
            <a:off x="5921225" y="22179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37"/>
          <p:cNvSpPr txBox="1"/>
          <p:nvPr/>
        </p:nvSpPr>
        <p:spPr>
          <a:xfrm>
            <a:off x="5649400" y="1782924"/>
            <a:ext cx="288300" cy="2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37"/>
          <p:cNvSpPr/>
          <p:nvPr/>
        </p:nvSpPr>
        <p:spPr>
          <a:xfrm>
            <a:off x="5921225" y="17695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37"/>
          <p:cNvSpPr/>
          <p:nvPr/>
        </p:nvSpPr>
        <p:spPr>
          <a:xfrm>
            <a:off x="5921225" y="4013377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37"/>
          <p:cNvSpPr/>
          <p:nvPr/>
        </p:nvSpPr>
        <p:spPr>
          <a:xfrm>
            <a:off x="5921225" y="356494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37"/>
          <p:cNvSpPr txBox="1"/>
          <p:nvPr/>
        </p:nvSpPr>
        <p:spPr>
          <a:xfrm>
            <a:off x="5595375" y="4559825"/>
            <a:ext cx="22887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factor: 4/6 = 0.667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7 % 6 = 1</a:t>
            </a:r>
            <a:endParaRPr lang="en-GB"/>
          </a:p>
        </p:txBody>
      </p:sp>
      <p:pic>
        <p:nvPicPr>
          <p:cNvPr id="720" name="Google Shape;720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20830" y="2257548"/>
            <a:ext cx="4095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7"/>
          <p:cNvSpPr txBox="1"/>
          <p:nvPr/>
        </p:nvSpPr>
        <p:spPr>
          <a:xfrm>
            <a:off x="6797090" y="1949000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722" name="Google Shape;722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65768" y="2252788"/>
            <a:ext cx="4095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7"/>
          <p:cNvSpPr txBox="1"/>
          <p:nvPr/>
        </p:nvSpPr>
        <p:spPr>
          <a:xfrm>
            <a:off x="7465815" y="1948998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724" name="Google Shape;724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20845" y="2712240"/>
            <a:ext cx="381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35145" y="3596945"/>
            <a:ext cx="3524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6" name="Google Shape;726;p37"/>
          <p:cNvCxnSpPr>
            <a:endCxn id="720" idx="1"/>
          </p:cNvCxnSpPr>
          <p:nvPr/>
        </p:nvCxnSpPr>
        <p:spPr>
          <a:xfrm>
            <a:off x="6184130" y="2443286"/>
            <a:ext cx="53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7" name="Google Shape;727;p37"/>
          <p:cNvCxnSpPr>
            <a:stCxn id="720" idx="3"/>
            <a:endCxn id="722" idx="1"/>
          </p:cNvCxnSpPr>
          <p:nvPr/>
        </p:nvCxnSpPr>
        <p:spPr>
          <a:xfrm>
            <a:off x="7130405" y="2443286"/>
            <a:ext cx="33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37"/>
          <p:cNvCxnSpPr>
            <a:endCxn id="724" idx="1"/>
          </p:cNvCxnSpPr>
          <p:nvPr/>
        </p:nvCxnSpPr>
        <p:spPr>
          <a:xfrm>
            <a:off x="6172145" y="2897978"/>
            <a:ext cx="54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37"/>
          <p:cNvCxnSpPr>
            <a:endCxn id="725" idx="1"/>
          </p:cNvCxnSpPr>
          <p:nvPr/>
        </p:nvCxnSpPr>
        <p:spPr>
          <a:xfrm>
            <a:off x="6160345" y="3792207"/>
            <a:ext cx="57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0" name="Google Shape;730;p37"/>
          <p:cNvSpPr txBox="1"/>
          <p:nvPr/>
        </p:nvSpPr>
        <p:spPr>
          <a:xfrm>
            <a:off x="6720861" y="391128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31" name="Google Shape;731;p37"/>
          <p:cNvSpPr txBox="1"/>
          <p:nvPr/>
        </p:nvSpPr>
        <p:spPr>
          <a:xfrm>
            <a:off x="6706611" y="30149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32" name="Google Shape;732;p37"/>
          <p:cNvSpPr txBox="1"/>
          <p:nvPr/>
        </p:nvSpPr>
        <p:spPr>
          <a:xfrm>
            <a:off x="243000" y="4033000"/>
            <a:ext cx="35592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factor: 4/4 = 1</a:t>
            </a: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3119755" y="345948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111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Negative .hashCodes: http://yellkey.com</a:t>
            </a:r>
            <a:r>
              <a:rPr lang="en-GB">
                <a:solidFill>
                  <a:srgbClr val="208920"/>
                </a:solidFill>
              </a:rPr>
              <a:t>/medical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38" name="Google Shape;738;p38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that                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.hashCode() </a:t>
            </a:r>
            <a:r>
              <a:rPr lang="en-GB"/>
              <a:t>returns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-GB"/>
              <a:t>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Philosophically, into which bucket is it most natural to place this item?</a:t>
            </a:r>
            <a:endParaRPr lang="en-GB"/>
          </a:p>
        </p:txBody>
      </p:sp>
      <p:pic>
        <p:nvPicPr>
          <p:cNvPr id="739" name="Google Shape;739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18903" y="556491"/>
            <a:ext cx="755650" cy="8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8"/>
          <p:cNvSpPr/>
          <p:nvPr/>
        </p:nvSpPr>
        <p:spPr>
          <a:xfrm>
            <a:off x="459800" y="34852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459800" y="39337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459800" y="30408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3" name="Google Shape;743;p38"/>
          <p:cNvSpPr txBox="1"/>
          <p:nvPr/>
        </p:nvSpPr>
        <p:spPr>
          <a:xfrm>
            <a:off x="187975" y="2605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38"/>
          <p:cNvSpPr/>
          <p:nvPr/>
        </p:nvSpPr>
        <p:spPr>
          <a:xfrm>
            <a:off x="459800" y="25924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Negative .hashCodes</a:t>
            </a:r>
            <a:endParaRPr lang="en-GB"/>
          </a:p>
        </p:txBody>
      </p:sp>
      <p:sp>
        <p:nvSpPr>
          <p:cNvPr id="750" name="Google Shape;750;p39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that                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.hashCode() </a:t>
            </a:r>
            <a:r>
              <a:rPr lang="en-GB"/>
              <a:t>returns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-GB"/>
              <a:t>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Philosophically, i</a:t>
            </a:r>
            <a:r>
              <a:rPr lang="en-GB"/>
              <a:t>nto which bucket is it most natural to place this item?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I say 3, since    -1 → 3,    0 → 0,    1 → 1,    2 → 2,    3 → 3,    4 → 0, ...</a:t>
            </a:r>
            <a:endParaRPr lang="en-GB"/>
          </a:p>
        </p:txBody>
      </p:sp>
      <p:pic>
        <p:nvPicPr>
          <p:cNvPr id="751" name="Google Shape;751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18903" y="556491"/>
            <a:ext cx="755650" cy="8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9"/>
          <p:cNvSpPr/>
          <p:nvPr/>
        </p:nvSpPr>
        <p:spPr>
          <a:xfrm>
            <a:off x="459800" y="34852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459800" y="39337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459800" y="30408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39"/>
          <p:cNvSpPr txBox="1"/>
          <p:nvPr/>
        </p:nvSpPr>
        <p:spPr>
          <a:xfrm>
            <a:off x="187975" y="2605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459800" y="25924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7" name="Google Shape;757;p39"/>
          <p:cNvCxnSpPr>
            <a:stCxn id="753" idx="3"/>
            <a:endCxn id="758" idx="1"/>
          </p:cNvCxnSpPr>
          <p:nvPr/>
        </p:nvCxnSpPr>
        <p:spPr>
          <a:xfrm rot="10800000" flipH="1">
            <a:off x="953000" y="4160651"/>
            <a:ext cx="517800" cy="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9" name="Google Shape;759;p39"/>
          <p:cNvSpPr txBox="1"/>
          <p:nvPr/>
        </p:nvSpPr>
        <p:spPr>
          <a:xfrm>
            <a:off x="1463588" y="3651074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-1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758" name="Google Shape;758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70686" y="3965211"/>
            <a:ext cx="362950" cy="3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"/>
          <p:cNvSpPr txBox="1"/>
          <p:nvPr>
            <p:ph type="title"/>
          </p:nvPr>
        </p:nvSpPr>
        <p:spPr>
          <a:xfrm>
            <a:off x="179500" y="123616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Negative .hashCodes in Java</a:t>
            </a:r>
            <a:endParaRPr lang="en-GB"/>
          </a:p>
        </p:txBody>
      </p:sp>
      <p:sp>
        <p:nvSpPr>
          <p:cNvPr id="765" name="Google Shape;765;p40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that                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.hashCode() </a:t>
            </a:r>
            <a:r>
              <a:rPr lang="en-GB"/>
              <a:t>returns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-GB"/>
              <a:t>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Unfortunately, -1 % 4 = -1. </a:t>
            </a:r>
            <a:r>
              <a:rPr lang="en-GB"/>
              <a:t>Will result in index errors!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Use </a:t>
            </a:r>
            <a:r>
              <a:rPr lang="en-GB">
                <a:highlight>
                  <a:srgbClr val="FFFF00"/>
                </a:highlight>
              </a:rPr>
              <a:t>Math.floorMo</a:t>
            </a:r>
            <a:r>
              <a:rPr lang="en-GB"/>
              <a:t>d instead.</a:t>
            </a:r>
            <a:endParaRPr lang="en-GB"/>
          </a:p>
        </p:txBody>
      </p:sp>
      <p:pic>
        <p:nvPicPr>
          <p:cNvPr id="766" name="Google Shape;766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18903" y="556491"/>
            <a:ext cx="755650" cy="8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0"/>
          <p:cNvSpPr/>
          <p:nvPr/>
        </p:nvSpPr>
        <p:spPr>
          <a:xfrm>
            <a:off x="459800" y="34852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40"/>
          <p:cNvSpPr/>
          <p:nvPr/>
        </p:nvSpPr>
        <p:spPr>
          <a:xfrm>
            <a:off x="459800" y="39337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40"/>
          <p:cNvSpPr/>
          <p:nvPr/>
        </p:nvSpPr>
        <p:spPr>
          <a:xfrm>
            <a:off x="459800" y="30408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40"/>
          <p:cNvSpPr txBox="1"/>
          <p:nvPr/>
        </p:nvSpPr>
        <p:spPr>
          <a:xfrm>
            <a:off x="187975" y="2605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40"/>
          <p:cNvSpPr/>
          <p:nvPr/>
        </p:nvSpPr>
        <p:spPr>
          <a:xfrm>
            <a:off x="459800" y="25924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40"/>
          <p:cNvSpPr txBox="1"/>
          <p:nvPr/>
        </p:nvSpPr>
        <p:spPr>
          <a:xfrm>
            <a:off x="1300825" y="2414000"/>
            <a:ext cx="6178800" cy="2059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ModTest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System.out.println(-1 % 4);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System.out.println(Math.floorMod(-1, 4));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773" name="Google Shape;773;p40"/>
          <p:cNvSpPr txBox="1"/>
          <p:nvPr/>
        </p:nvSpPr>
        <p:spPr>
          <a:xfrm>
            <a:off x="3642200" y="3940925"/>
            <a:ext cx="5141400" cy="98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ModTest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Table Definition and Key Implementation Details</a:t>
            </a:r>
            <a:endParaRPr lang="en-GB"/>
          </a:p>
        </p:txBody>
      </p:sp>
      <p:sp>
        <p:nvSpPr>
          <p:cNvPr id="779" name="Google Shape;779;p41"/>
          <p:cNvSpPr txBox="1"/>
          <p:nvPr>
            <p:ph type="body" idx="1"/>
          </p:nvPr>
        </p:nvSpPr>
        <p:spPr>
          <a:xfrm>
            <a:off x="243000" y="556500"/>
            <a:ext cx="8798100" cy="4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This data structure we’ve designed is called a </a:t>
            </a:r>
            <a:r>
              <a:rPr lang="en-GB" b="1" i="1"/>
              <a:t>hash table</a:t>
            </a:r>
            <a:r>
              <a:rPr lang="en-GB"/>
              <a:t>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Every item is mapped to a bucket number using a hash function.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Typically, computing hash function consists of two steps:</a:t>
            </a:r>
            <a:endParaRPr lang="en-GB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Computing a hashCode (integer between -2</a:t>
            </a:r>
            <a:r>
              <a:rPr lang="en-GB" baseline="30000"/>
              <a:t>31 </a:t>
            </a:r>
            <a:r>
              <a:rPr lang="en-GB"/>
              <a:t>and 2</a:t>
            </a:r>
            <a:r>
              <a:rPr lang="en-GB" baseline="30000"/>
              <a:t>31 </a:t>
            </a:r>
            <a:r>
              <a:rPr lang="en-GB"/>
              <a:t>- 1).</a:t>
            </a:r>
            <a:endParaRPr lang="en-GB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Computing index = hashCode modulo M.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If L =  N/M gets too large, increase M.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If multiple items map to the same bucket, we have to resolve ambiguity somehow. Two common techniques: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External Chaining (creating a list for each bucket, the technique we just used).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Open Addressing (a little stranger, not necessarily better, see extra slides).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May come up at job interviews.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780" name="Google Shape;780;p41"/>
          <p:cNvCxnSpPr/>
          <p:nvPr/>
        </p:nvCxnSpPr>
        <p:spPr>
          <a:xfrm rot="10800000">
            <a:off x="4959850" y="2357800"/>
            <a:ext cx="888900" cy="2583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1" name="Google Shape;781;p41"/>
          <p:cNvSpPr txBox="1"/>
          <p:nvPr/>
        </p:nvSpPr>
        <p:spPr>
          <a:xfrm>
            <a:off x="5868650" y="2361150"/>
            <a:ext cx="3215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Be careful, negative numbers % M won’t work.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Chaining Performance</a:t>
            </a:r>
            <a:endParaRPr lang="en-GB"/>
          </a:p>
        </p:txBody>
      </p:sp>
      <p:sp>
        <p:nvSpPr>
          <p:cNvPr id="787" name="Google Shape;787;p42"/>
          <p:cNvSpPr txBox="1"/>
          <p:nvPr>
            <p:ph type="body" idx="1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Assuming items are spread out (e.g. not all in the same bucket):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788" name="Google Shape;788;p42"/>
          <p:cNvGraphicFramePr/>
          <p:nvPr/>
        </p:nvGraphicFramePr>
        <p:xfrm>
          <a:off x="4740975" y="1084300"/>
          <a:ext cx="3866025" cy="3000000"/>
        </p:xfrm>
        <a:graphic>
          <a:graphicData uri="http://schemas.openxmlformats.org/drawingml/2006/table">
            <a:tbl>
              <a:tblPr>
                <a:noFill/>
                <a:tableStyleId>{00BA7A75-846E-4EDB-9670-DE11C7B70A15}</a:tableStyleId>
              </a:tblPr>
              <a:tblGrid>
                <a:gridCol w="1520175"/>
                <a:gridCol w="1172925"/>
                <a:gridCol w="1172925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case time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Chaining, Fixed Size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 With Resizing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89" name="Google Shape;789;p42"/>
          <p:cNvGraphicFramePr/>
          <p:nvPr/>
        </p:nvGraphicFramePr>
        <p:xfrm>
          <a:off x="5502975" y="33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{00BA7A75-846E-4EDB-9670-DE11C7B70A15}</a:tableStyleId>
              </a:tblPr>
              <a:tblGrid>
                <a:gridCol w="1520175"/>
                <a:gridCol w="11729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Factor 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Chaining, Fixed Size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 With Resizing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90" name="Google Shape;790;p42"/>
          <p:cNvSpPr/>
          <p:nvPr/>
        </p:nvSpPr>
        <p:spPr>
          <a:xfrm>
            <a:off x="1033400" y="1756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42"/>
          <p:cNvSpPr/>
          <p:nvPr/>
        </p:nvSpPr>
        <p:spPr>
          <a:xfrm>
            <a:off x="1603650" y="2223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2" name="Google Shape;792;p42"/>
          <p:cNvSpPr/>
          <p:nvPr/>
        </p:nvSpPr>
        <p:spPr>
          <a:xfrm>
            <a:off x="1033400" y="2218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3" name="Google Shape;793;p42"/>
          <p:cNvCxnSpPr>
            <a:endCxn id="791" idx="1"/>
          </p:cNvCxnSpPr>
          <p:nvPr/>
        </p:nvCxnSpPr>
        <p:spPr>
          <a:xfrm>
            <a:off x="1226250" y="2343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42"/>
          <p:cNvSpPr/>
          <p:nvPr/>
        </p:nvSpPr>
        <p:spPr>
          <a:xfrm>
            <a:off x="1033400" y="1990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42"/>
          <p:cNvSpPr/>
          <p:nvPr/>
        </p:nvSpPr>
        <p:spPr>
          <a:xfrm>
            <a:off x="1033400" y="1516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42"/>
          <p:cNvSpPr/>
          <p:nvPr/>
        </p:nvSpPr>
        <p:spPr>
          <a:xfrm>
            <a:off x="1033400" y="1282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42"/>
          <p:cNvSpPr/>
          <p:nvPr/>
        </p:nvSpPr>
        <p:spPr>
          <a:xfrm>
            <a:off x="1603650" y="1985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98" name="Google Shape;798;p42"/>
          <p:cNvCxnSpPr>
            <a:endCxn id="797" idx="1"/>
          </p:cNvCxnSpPr>
          <p:nvPr/>
        </p:nvCxnSpPr>
        <p:spPr>
          <a:xfrm>
            <a:off x="1226250" y="2105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9" name="Google Shape;799;p42"/>
          <p:cNvSpPr/>
          <p:nvPr/>
        </p:nvSpPr>
        <p:spPr>
          <a:xfrm>
            <a:off x="1608905" y="1742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00" name="Google Shape;800;p42"/>
          <p:cNvCxnSpPr>
            <a:endCxn id="799" idx="1"/>
          </p:cNvCxnSpPr>
          <p:nvPr/>
        </p:nvCxnSpPr>
        <p:spPr>
          <a:xfrm>
            <a:off x="1231505" y="1862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1" name="Google Shape;801;p42"/>
          <p:cNvSpPr/>
          <p:nvPr/>
        </p:nvSpPr>
        <p:spPr>
          <a:xfrm>
            <a:off x="1608905" y="1500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02" name="Google Shape;802;p42"/>
          <p:cNvCxnSpPr>
            <a:endCxn id="801" idx="1"/>
          </p:cNvCxnSpPr>
          <p:nvPr/>
        </p:nvCxnSpPr>
        <p:spPr>
          <a:xfrm>
            <a:off x="1231505" y="1620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3" name="Google Shape;803;p42"/>
          <p:cNvSpPr/>
          <p:nvPr/>
        </p:nvSpPr>
        <p:spPr>
          <a:xfrm>
            <a:off x="1608905" y="1268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04" name="Google Shape;804;p42"/>
          <p:cNvCxnSpPr>
            <a:endCxn id="803" idx="1"/>
          </p:cNvCxnSpPr>
          <p:nvPr/>
        </p:nvCxnSpPr>
        <p:spPr>
          <a:xfrm>
            <a:off x="1231505" y="1388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5" name="Google Shape;805;p42"/>
          <p:cNvSpPr/>
          <p:nvPr/>
        </p:nvSpPr>
        <p:spPr>
          <a:xfrm>
            <a:off x="3395790" y="1986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6" name="Google Shape;806;p42"/>
          <p:cNvSpPr/>
          <p:nvPr/>
        </p:nvSpPr>
        <p:spPr>
          <a:xfrm>
            <a:off x="3935440" y="1986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7" name="Google Shape;807;p42"/>
          <p:cNvSpPr/>
          <p:nvPr/>
        </p:nvSpPr>
        <p:spPr>
          <a:xfrm>
            <a:off x="3395790" y="173521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8" name="Google Shape;808;p42"/>
          <p:cNvSpPr/>
          <p:nvPr/>
        </p:nvSpPr>
        <p:spPr>
          <a:xfrm>
            <a:off x="3395916" y="148421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09" name="Google Shape;809;p42"/>
          <p:cNvCxnSpPr>
            <a:endCxn id="808" idx="1"/>
          </p:cNvCxnSpPr>
          <p:nvPr/>
        </p:nvCxnSpPr>
        <p:spPr>
          <a:xfrm>
            <a:off x="3167616" y="1608266"/>
            <a:ext cx="22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42"/>
          <p:cNvCxnSpPr>
            <a:stCxn id="799" idx="3"/>
            <a:endCxn id="807" idx="1"/>
          </p:cNvCxnSpPr>
          <p:nvPr/>
        </p:nvCxnSpPr>
        <p:spPr>
          <a:xfrm rot="10800000" flipH="1">
            <a:off x="1860305" y="1859333"/>
            <a:ext cx="1535400" cy="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42"/>
          <p:cNvCxnSpPr>
            <a:endCxn id="805" idx="1"/>
          </p:cNvCxnSpPr>
          <p:nvPr/>
        </p:nvCxnSpPr>
        <p:spPr>
          <a:xfrm>
            <a:off x="3162390" y="2110270"/>
            <a:ext cx="23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42"/>
          <p:cNvCxnSpPr>
            <a:endCxn id="806" idx="1"/>
          </p:cNvCxnSpPr>
          <p:nvPr/>
        </p:nvCxnSpPr>
        <p:spPr>
          <a:xfrm>
            <a:off x="3647140" y="2110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3" name="Google Shape;813;p42"/>
          <p:cNvSpPr txBox="1"/>
          <p:nvPr/>
        </p:nvSpPr>
        <p:spPr>
          <a:xfrm>
            <a:off x="750922" y="1185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4" name="Google Shape;814;p42"/>
          <p:cNvSpPr/>
          <p:nvPr/>
        </p:nvSpPr>
        <p:spPr>
          <a:xfrm>
            <a:off x="1033400" y="33184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42"/>
          <p:cNvSpPr/>
          <p:nvPr/>
        </p:nvSpPr>
        <p:spPr>
          <a:xfrm>
            <a:off x="1603650" y="37852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42"/>
          <p:cNvSpPr/>
          <p:nvPr/>
        </p:nvSpPr>
        <p:spPr>
          <a:xfrm>
            <a:off x="1033400" y="37805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7" name="Google Shape;817;p42"/>
          <p:cNvCxnSpPr>
            <a:endCxn id="815" idx="1"/>
          </p:cNvCxnSpPr>
          <p:nvPr/>
        </p:nvCxnSpPr>
        <p:spPr>
          <a:xfrm>
            <a:off x="1226250" y="39052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42"/>
          <p:cNvSpPr/>
          <p:nvPr/>
        </p:nvSpPr>
        <p:spPr>
          <a:xfrm>
            <a:off x="1033400" y="4014909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9" name="Google Shape;819;p42"/>
          <p:cNvSpPr/>
          <p:nvPr/>
        </p:nvSpPr>
        <p:spPr>
          <a:xfrm>
            <a:off x="1033400" y="35523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42"/>
          <p:cNvSpPr/>
          <p:nvPr/>
        </p:nvSpPr>
        <p:spPr>
          <a:xfrm>
            <a:off x="1033400" y="30780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42"/>
          <p:cNvSpPr/>
          <p:nvPr/>
        </p:nvSpPr>
        <p:spPr>
          <a:xfrm>
            <a:off x="1033400" y="28441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42"/>
          <p:cNvSpPr/>
          <p:nvPr/>
        </p:nvSpPr>
        <p:spPr>
          <a:xfrm>
            <a:off x="1603650" y="35473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3" name="Google Shape;823;p42"/>
          <p:cNvCxnSpPr>
            <a:endCxn id="822" idx="1"/>
          </p:cNvCxnSpPr>
          <p:nvPr/>
        </p:nvCxnSpPr>
        <p:spPr>
          <a:xfrm>
            <a:off x="1226250" y="36673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4" name="Google Shape;824;p42"/>
          <p:cNvSpPr/>
          <p:nvPr/>
        </p:nvSpPr>
        <p:spPr>
          <a:xfrm>
            <a:off x="1608905" y="33045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5" name="Google Shape;825;p42"/>
          <p:cNvCxnSpPr>
            <a:endCxn id="824" idx="1"/>
          </p:cNvCxnSpPr>
          <p:nvPr/>
        </p:nvCxnSpPr>
        <p:spPr>
          <a:xfrm>
            <a:off x="1231505" y="34245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42"/>
          <p:cNvSpPr/>
          <p:nvPr/>
        </p:nvSpPr>
        <p:spPr>
          <a:xfrm>
            <a:off x="1608905" y="30617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7" name="Google Shape;827;p42"/>
          <p:cNvCxnSpPr>
            <a:endCxn id="826" idx="1"/>
          </p:cNvCxnSpPr>
          <p:nvPr/>
        </p:nvCxnSpPr>
        <p:spPr>
          <a:xfrm>
            <a:off x="1231505" y="31817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42"/>
          <p:cNvSpPr/>
          <p:nvPr/>
        </p:nvSpPr>
        <p:spPr>
          <a:xfrm>
            <a:off x="1608905" y="28300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9" name="Google Shape;829;p42"/>
          <p:cNvCxnSpPr>
            <a:endCxn id="828" idx="1"/>
          </p:cNvCxnSpPr>
          <p:nvPr/>
        </p:nvCxnSpPr>
        <p:spPr>
          <a:xfrm>
            <a:off x="1231505" y="29500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0" name="Google Shape;830;p42"/>
          <p:cNvSpPr/>
          <p:nvPr/>
        </p:nvSpPr>
        <p:spPr>
          <a:xfrm>
            <a:off x="1603650" y="4000772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31" name="Google Shape;831;p42"/>
          <p:cNvCxnSpPr>
            <a:endCxn id="830" idx="1"/>
          </p:cNvCxnSpPr>
          <p:nvPr/>
        </p:nvCxnSpPr>
        <p:spPr>
          <a:xfrm>
            <a:off x="1226250" y="4120772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2" name="Google Shape;832;p42"/>
          <p:cNvSpPr txBox="1"/>
          <p:nvPr/>
        </p:nvSpPr>
        <p:spPr>
          <a:xfrm>
            <a:off x="750925" y="2747275"/>
            <a:ext cx="288300" cy="2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2249319" y="2223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34" name="Google Shape;834;p42"/>
          <p:cNvCxnSpPr>
            <a:endCxn id="833" idx="1"/>
          </p:cNvCxnSpPr>
          <p:nvPr/>
        </p:nvCxnSpPr>
        <p:spPr>
          <a:xfrm>
            <a:off x="1871919" y="2343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5" name="Google Shape;835;p42"/>
          <p:cNvSpPr/>
          <p:nvPr/>
        </p:nvSpPr>
        <p:spPr>
          <a:xfrm>
            <a:off x="2249319" y="1985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36" name="Google Shape;836;p42"/>
          <p:cNvCxnSpPr>
            <a:endCxn id="835" idx="1"/>
          </p:cNvCxnSpPr>
          <p:nvPr/>
        </p:nvCxnSpPr>
        <p:spPr>
          <a:xfrm>
            <a:off x="1871919" y="2105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7" name="Google Shape;837;p42"/>
          <p:cNvSpPr/>
          <p:nvPr/>
        </p:nvSpPr>
        <p:spPr>
          <a:xfrm>
            <a:off x="2254574" y="1742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38" name="Google Shape;838;p42"/>
          <p:cNvCxnSpPr>
            <a:endCxn id="837" idx="1"/>
          </p:cNvCxnSpPr>
          <p:nvPr/>
        </p:nvCxnSpPr>
        <p:spPr>
          <a:xfrm>
            <a:off x="1877174" y="1862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9" name="Google Shape;839;p42"/>
          <p:cNvSpPr/>
          <p:nvPr/>
        </p:nvSpPr>
        <p:spPr>
          <a:xfrm>
            <a:off x="2254574" y="1500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0" name="Google Shape;840;p42"/>
          <p:cNvCxnSpPr>
            <a:endCxn id="839" idx="1"/>
          </p:cNvCxnSpPr>
          <p:nvPr/>
        </p:nvCxnSpPr>
        <p:spPr>
          <a:xfrm>
            <a:off x="1877174" y="1620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1" name="Google Shape;841;p42"/>
          <p:cNvSpPr/>
          <p:nvPr/>
        </p:nvSpPr>
        <p:spPr>
          <a:xfrm>
            <a:off x="2254574" y="1268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2" name="Google Shape;842;p42"/>
          <p:cNvCxnSpPr>
            <a:endCxn id="841" idx="1"/>
          </p:cNvCxnSpPr>
          <p:nvPr/>
        </p:nvCxnSpPr>
        <p:spPr>
          <a:xfrm>
            <a:off x="1877174" y="1388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3" name="Google Shape;843;p42"/>
          <p:cNvSpPr/>
          <p:nvPr/>
        </p:nvSpPr>
        <p:spPr>
          <a:xfrm>
            <a:off x="2899050" y="223698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4" name="Google Shape;844;p42"/>
          <p:cNvCxnSpPr>
            <a:endCxn id="843" idx="1"/>
          </p:cNvCxnSpPr>
          <p:nvPr/>
        </p:nvCxnSpPr>
        <p:spPr>
          <a:xfrm>
            <a:off x="2521650" y="235698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5" name="Google Shape;845;p42"/>
          <p:cNvSpPr/>
          <p:nvPr/>
        </p:nvSpPr>
        <p:spPr>
          <a:xfrm>
            <a:off x="2899050" y="19991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6" name="Google Shape;846;p42"/>
          <p:cNvCxnSpPr>
            <a:endCxn id="845" idx="1"/>
          </p:cNvCxnSpPr>
          <p:nvPr/>
        </p:nvCxnSpPr>
        <p:spPr>
          <a:xfrm>
            <a:off x="2521650" y="21191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7" name="Google Shape;847;p42"/>
          <p:cNvSpPr/>
          <p:nvPr/>
        </p:nvSpPr>
        <p:spPr>
          <a:xfrm>
            <a:off x="2904305" y="17563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8" name="Google Shape;848;p42"/>
          <p:cNvCxnSpPr>
            <a:endCxn id="847" idx="1"/>
          </p:cNvCxnSpPr>
          <p:nvPr/>
        </p:nvCxnSpPr>
        <p:spPr>
          <a:xfrm>
            <a:off x="2526905" y="18763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9" name="Google Shape;849;p42"/>
          <p:cNvSpPr/>
          <p:nvPr/>
        </p:nvSpPr>
        <p:spPr>
          <a:xfrm>
            <a:off x="2904305" y="1513494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50" name="Google Shape;850;p42"/>
          <p:cNvCxnSpPr>
            <a:endCxn id="849" idx="1"/>
          </p:cNvCxnSpPr>
          <p:nvPr/>
        </p:nvCxnSpPr>
        <p:spPr>
          <a:xfrm>
            <a:off x="2526905" y="163349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42"/>
          <p:cNvSpPr/>
          <p:nvPr/>
        </p:nvSpPr>
        <p:spPr>
          <a:xfrm>
            <a:off x="2904305" y="12818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52" name="Google Shape;852;p42"/>
          <p:cNvCxnSpPr>
            <a:endCxn id="851" idx="1"/>
          </p:cNvCxnSpPr>
          <p:nvPr/>
        </p:nvCxnSpPr>
        <p:spPr>
          <a:xfrm>
            <a:off x="2526905" y="14018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42"/>
          <p:cNvSpPr/>
          <p:nvPr/>
        </p:nvSpPr>
        <p:spPr>
          <a:xfrm>
            <a:off x="1033400" y="4232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1033400" y="4694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5" name="Google Shape;855;p42"/>
          <p:cNvSpPr/>
          <p:nvPr/>
        </p:nvSpPr>
        <p:spPr>
          <a:xfrm>
            <a:off x="1033400" y="4466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6" name="Google Shape;856;p42"/>
          <p:cNvSpPr/>
          <p:nvPr/>
        </p:nvSpPr>
        <p:spPr>
          <a:xfrm>
            <a:off x="1603650" y="44710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57" name="Google Shape;857;p42"/>
          <p:cNvCxnSpPr>
            <a:endCxn id="856" idx="1"/>
          </p:cNvCxnSpPr>
          <p:nvPr/>
        </p:nvCxnSpPr>
        <p:spPr>
          <a:xfrm>
            <a:off x="1226250" y="45910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8" name="Google Shape;858;p42"/>
          <p:cNvSpPr/>
          <p:nvPr/>
        </p:nvSpPr>
        <p:spPr>
          <a:xfrm>
            <a:off x="1603650" y="42331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59" name="Google Shape;859;p42"/>
          <p:cNvCxnSpPr>
            <a:endCxn id="858" idx="1"/>
          </p:cNvCxnSpPr>
          <p:nvPr/>
        </p:nvCxnSpPr>
        <p:spPr>
          <a:xfrm>
            <a:off x="1226250" y="43531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0" name="Google Shape;860;p42"/>
          <p:cNvSpPr/>
          <p:nvPr/>
        </p:nvSpPr>
        <p:spPr>
          <a:xfrm>
            <a:off x="1603650" y="4686572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61" name="Google Shape;861;p42"/>
          <p:cNvCxnSpPr>
            <a:endCxn id="860" idx="1"/>
          </p:cNvCxnSpPr>
          <p:nvPr/>
        </p:nvCxnSpPr>
        <p:spPr>
          <a:xfrm>
            <a:off x="1226250" y="4806572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42"/>
          <p:cNvSpPr/>
          <p:nvPr/>
        </p:nvSpPr>
        <p:spPr>
          <a:xfrm>
            <a:off x="2232586" y="331046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63" name="Google Shape;863;p42"/>
          <p:cNvCxnSpPr>
            <a:endCxn id="862" idx="1"/>
          </p:cNvCxnSpPr>
          <p:nvPr/>
        </p:nvCxnSpPr>
        <p:spPr>
          <a:xfrm>
            <a:off x="1855186" y="343046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4" name="Google Shape;864;p42"/>
          <p:cNvSpPr/>
          <p:nvPr/>
        </p:nvSpPr>
        <p:spPr>
          <a:xfrm>
            <a:off x="2232586" y="307259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65" name="Google Shape;865;p42"/>
          <p:cNvCxnSpPr>
            <a:endCxn id="864" idx="1"/>
          </p:cNvCxnSpPr>
          <p:nvPr/>
        </p:nvCxnSpPr>
        <p:spPr>
          <a:xfrm>
            <a:off x="1855186" y="319259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42"/>
          <p:cNvSpPr/>
          <p:nvPr/>
        </p:nvSpPr>
        <p:spPr>
          <a:xfrm>
            <a:off x="2237842" y="282978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67" name="Google Shape;867;p42"/>
          <p:cNvCxnSpPr>
            <a:endCxn id="866" idx="1"/>
          </p:cNvCxnSpPr>
          <p:nvPr/>
        </p:nvCxnSpPr>
        <p:spPr>
          <a:xfrm>
            <a:off x="1860442" y="294978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42"/>
          <p:cNvSpPr/>
          <p:nvPr/>
        </p:nvSpPr>
        <p:spPr>
          <a:xfrm>
            <a:off x="2232586" y="3526022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69" name="Google Shape;869;p42"/>
          <p:cNvCxnSpPr>
            <a:endCxn id="868" idx="1"/>
          </p:cNvCxnSpPr>
          <p:nvPr/>
        </p:nvCxnSpPr>
        <p:spPr>
          <a:xfrm>
            <a:off x="1855186" y="3646022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0" name="Google Shape;870;p42"/>
          <p:cNvSpPr/>
          <p:nvPr/>
        </p:nvSpPr>
        <p:spPr>
          <a:xfrm>
            <a:off x="2232586" y="445346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71" name="Google Shape;871;p42"/>
          <p:cNvCxnSpPr>
            <a:endCxn id="870" idx="1"/>
          </p:cNvCxnSpPr>
          <p:nvPr/>
        </p:nvCxnSpPr>
        <p:spPr>
          <a:xfrm>
            <a:off x="1855186" y="457346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2" name="Google Shape;872;p42"/>
          <p:cNvSpPr/>
          <p:nvPr/>
        </p:nvSpPr>
        <p:spPr>
          <a:xfrm>
            <a:off x="2232586" y="421559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73" name="Google Shape;873;p42"/>
          <p:cNvCxnSpPr>
            <a:endCxn id="872" idx="1"/>
          </p:cNvCxnSpPr>
          <p:nvPr/>
        </p:nvCxnSpPr>
        <p:spPr>
          <a:xfrm>
            <a:off x="1855186" y="433559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4" name="Google Shape;874;p42"/>
          <p:cNvSpPr/>
          <p:nvPr/>
        </p:nvSpPr>
        <p:spPr>
          <a:xfrm>
            <a:off x="2237842" y="397278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75" name="Google Shape;875;p42"/>
          <p:cNvCxnSpPr>
            <a:endCxn id="874" idx="1"/>
          </p:cNvCxnSpPr>
          <p:nvPr/>
        </p:nvCxnSpPr>
        <p:spPr>
          <a:xfrm>
            <a:off x="1860442" y="409278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6" name="Google Shape;876;p42"/>
          <p:cNvSpPr/>
          <p:nvPr/>
        </p:nvSpPr>
        <p:spPr>
          <a:xfrm>
            <a:off x="2232586" y="4669022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77" name="Google Shape;877;p42"/>
          <p:cNvCxnSpPr>
            <a:endCxn id="876" idx="1"/>
          </p:cNvCxnSpPr>
          <p:nvPr/>
        </p:nvCxnSpPr>
        <p:spPr>
          <a:xfrm>
            <a:off x="1855186" y="4789022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8" name="Google Shape;878;p42"/>
          <p:cNvSpPr/>
          <p:nvPr/>
        </p:nvSpPr>
        <p:spPr>
          <a:xfrm>
            <a:off x="2918525" y="4480754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9" name="Google Shape;879;p42"/>
          <p:cNvSpPr/>
          <p:nvPr/>
        </p:nvSpPr>
        <p:spPr>
          <a:xfrm>
            <a:off x="2918525" y="422975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80" name="Google Shape;880;p42"/>
          <p:cNvCxnSpPr/>
          <p:nvPr/>
        </p:nvCxnSpPr>
        <p:spPr>
          <a:xfrm rot="10800000" flipH="1">
            <a:off x="2494026" y="4353796"/>
            <a:ext cx="424500" cy="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1" name="Google Shape;881;p42"/>
          <p:cNvCxnSpPr/>
          <p:nvPr/>
        </p:nvCxnSpPr>
        <p:spPr>
          <a:xfrm>
            <a:off x="2483975" y="4604800"/>
            <a:ext cx="4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82" name="Google Shape;882;p42"/>
          <p:cNvGrpSpPr/>
          <p:nvPr/>
        </p:nvGrpSpPr>
        <p:grpSpPr>
          <a:xfrm>
            <a:off x="7759550" y="4650375"/>
            <a:ext cx="1248575" cy="487700"/>
            <a:chOff x="7759550" y="4650375"/>
            <a:chExt cx="1248575" cy="487700"/>
          </a:xfrm>
        </p:grpSpPr>
        <p:sp>
          <p:nvSpPr>
            <p:cNvPr id="883" name="Google Shape;883;p42"/>
            <p:cNvSpPr txBox="1"/>
            <p:nvPr/>
          </p:nvSpPr>
          <p:spPr>
            <a:xfrm>
              <a:off x="7943725" y="4811375"/>
              <a:ext cx="10644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BE0712"/>
                  </a:solidFill>
                </a:rPr>
                <a:t>Amortized!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884" name="Google Shape;884;p42"/>
            <p:cNvCxnSpPr/>
            <p:nvPr/>
          </p:nvCxnSpPr>
          <p:spPr>
            <a:xfrm rot="10800000">
              <a:off x="7759550" y="4650375"/>
              <a:ext cx="482400" cy="2979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/>
          <p:nvPr/>
        </p:nvSpPr>
        <p:spPr>
          <a:xfrm>
            <a:off x="5930675" y="38339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Last Little Detail</a:t>
            </a:r>
            <a:endParaRPr lang="en-GB"/>
          </a:p>
        </p:txBody>
      </p:sp>
      <p:sp>
        <p:nvSpPr>
          <p:cNvPr id="891" name="Google Shape;891;p43"/>
          <p:cNvSpPr txBox="1"/>
          <p:nvPr>
            <p:ph type="body" idx="1"/>
          </p:nvPr>
        </p:nvSpPr>
        <p:spPr>
          <a:xfrm>
            <a:off x="243000" y="556500"/>
            <a:ext cx="8708400" cy="24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Performance depends on the number of items in each ‘bucket’.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Given load factor of N/M.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Average runtime is </a:t>
            </a:r>
            <a:r>
              <a:rPr lang="en-GB" sz="2000"/>
              <a:t>Θ(L).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Average isn’t the whole story. Want balanced buckets. Analogous to maintaining bushiness in a BST, but conceptually much easier to solve.</a:t>
            </a:r>
            <a:endParaRPr sz="2000"/>
          </a:p>
        </p:txBody>
      </p:sp>
      <p:sp>
        <p:nvSpPr>
          <p:cNvPr id="892" name="Google Shape;892;p43"/>
          <p:cNvSpPr/>
          <p:nvPr/>
        </p:nvSpPr>
        <p:spPr>
          <a:xfrm>
            <a:off x="6500925" y="4332828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3" name="Google Shape;893;p43"/>
          <p:cNvSpPr/>
          <p:nvPr/>
        </p:nvSpPr>
        <p:spPr>
          <a:xfrm>
            <a:off x="5930675" y="4319675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4" name="Google Shape;894;p43"/>
          <p:cNvCxnSpPr>
            <a:endCxn id="892" idx="1"/>
          </p:cNvCxnSpPr>
          <p:nvPr/>
        </p:nvCxnSpPr>
        <p:spPr>
          <a:xfrm>
            <a:off x="6123525" y="4456878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5" name="Google Shape;895;p43"/>
          <p:cNvSpPr/>
          <p:nvPr/>
        </p:nvSpPr>
        <p:spPr>
          <a:xfrm>
            <a:off x="5930675" y="456588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6" name="Google Shape;896;p43"/>
          <p:cNvSpPr/>
          <p:nvPr/>
        </p:nvSpPr>
        <p:spPr>
          <a:xfrm>
            <a:off x="5930675" y="407964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p43"/>
          <p:cNvSpPr/>
          <p:nvPr/>
        </p:nvSpPr>
        <p:spPr>
          <a:xfrm>
            <a:off x="5930675" y="35935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5930675" y="3347864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43"/>
          <p:cNvSpPr/>
          <p:nvPr/>
        </p:nvSpPr>
        <p:spPr>
          <a:xfrm>
            <a:off x="6500925" y="4086968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00" name="Google Shape;900;p43"/>
          <p:cNvCxnSpPr>
            <a:endCxn id="899" idx="1"/>
          </p:cNvCxnSpPr>
          <p:nvPr/>
        </p:nvCxnSpPr>
        <p:spPr>
          <a:xfrm>
            <a:off x="6123525" y="4211018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1" name="Google Shape;901;p43"/>
          <p:cNvSpPr/>
          <p:nvPr/>
        </p:nvSpPr>
        <p:spPr>
          <a:xfrm>
            <a:off x="6500925" y="383598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02" name="Google Shape;902;p43"/>
          <p:cNvCxnSpPr>
            <a:endCxn id="901" idx="1"/>
          </p:cNvCxnSpPr>
          <p:nvPr/>
        </p:nvCxnSpPr>
        <p:spPr>
          <a:xfrm>
            <a:off x="6123525" y="3960036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3" name="Google Shape;903;p43"/>
          <p:cNvSpPr/>
          <p:nvPr/>
        </p:nvSpPr>
        <p:spPr>
          <a:xfrm>
            <a:off x="6500925" y="3585004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04" name="Google Shape;904;p43"/>
          <p:cNvCxnSpPr>
            <a:endCxn id="903" idx="1"/>
          </p:cNvCxnSpPr>
          <p:nvPr/>
        </p:nvCxnSpPr>
        <p:spPr>
          <a:xfrm>
            <a:off x="6123525" y="370905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5" name="Google Shape;905;p43"/>
          <p:cNvSpPr/>
          <p:nvPr/>
        </p:nvSpPr>
        <p:spPr>
          <a:xfrm>
            <a:off x="6500925" y="334554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06" name="Google Shape;906;p43"/>
          <p:cNvCxnSpPr>
            <a:endCxn id="905" idx="1"/>
          </p:cNvCxnSpPr>
          <p:nvPr/>
        </p:nvCxnSpPr>
        <p:spPr>
          <a:xfrm>
            <a:off x="6123525" y="3469596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7" name="Google Shape;907;p43"/>
          <p:cNvSpPr/>
          <p:nvPr/>
        </p:nvSpPr>
        <p:spPr>
          <a:xfrm>
            <a:off x="6500925" y="455563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08" name="Google Shape;908;p43"/>
          <p:cNvCxnSpPr>
            <a:endCxn id="907" idx="1"/>
          </p:cNvCxnSpPr>
          <p:nvPr/>
        </p:nvCxnSpPr>
        <p:spPr>
          <a:xfrm>
            <a:off x="6123525" y="467968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9" name="Google Shape;909;p43"/>
          <p:cNvSpPr/>
          <p:nvPr/>
        </p:nvSpPr>
        <p:spPr>
          <a:xfrm>
            <a:off x="16438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0" name="Google Shape;910;p43"/>
          <p:cNvSpPr/>
          <p:nvPr/>
        </p:nvSpPr>
        <p:spPr>
          <a:xfrm>
            <a:off x="21673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1" name="Google Shape;911;p43"/>
          <p:cNvSpPr/>
          <p:nvPr/>
        </p:nvSpPr>
        <p:spPr>
          <a:xfrm>
            <a:off x="26908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12" name="Google Shape;912;p43"/>
          <p:cNvCxnSpPr>
            <a:stCxn id="909" idx="3"/>
            <a:endCxn id="910" idx="1"/>
          </p:cNvCxnSpPr>
          <p:nvPr/>
        </p:nvCxnSpPr>
        <p:spPr>
          <a:xfrm>
            <a:off x="1895225" y="43918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3" name="Google Shape;913;p43"/>
          <p:cNvCxnSpPr>
            <a:stCxn id="910" idx="3"/>
            <a:endCxn id="911" idx="1"/>
          </p:cNvCxnSpPr>
          <p:nvPr/>
        </p:nvCxnSpPr>
        <p:spPr>
          <a:xfrm>
            <a:off x="2418725" y="43918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4" name="Google Shape;914;p43"/>
          <p:cNvSpPr/>
          <p:nvPr/>
        </p:nvSpPr>
        <p:spPr>
          <a:xfrm>
            <a:off x="1073575" y="424945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5" name="Google Shape;915;p43"/>
          <p:cNvCxnSpPr>
            <a:endCxn id="909" idx="1"/>
          </p:cNvCxnSpPr>
          <p:nvPr/>
        </p:nvCxnSpPr>
        <p:spPr>
          <a:xfrm>
            <a:off x="1266425" y="439180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16" name="Google Shape;916;p43"/>
          <p:cNvGrpSpPr/>
          <p:nvPr/>
        </p:nvGrpSpPr>
        <p:grpSpPr>
          <a:xfrm>
            <a:off x="1073575" y="4483834"/>
            <a:ext cx="335400" cy="237000"/>
            <a:chOff x="1911775" y="4636234"/>
            <a:chExt cx="335400" cy="237000"/>
          </a:xfrm>
        </p:grpSpPr>
        <p:sp>
          <p:nvSpPr>
            <p:cNvPr id="917" name="Google Shape;917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18" name="Google Shape;918;p4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9" name="Google Shape;919;p43"/>
          <p:cNvGrpSpPr/>
          <p:nvPr/>
        </p:nvGrpSpPr>
        <p:grpSpPr>
          <a:xfrm>
            <a:off x="1073575" y="4009423"/>
            <a:ext cx="335400" cy="237000"/>
            <a:chOff x="1911775" y="4636234"/>
            <a:chExt cx="335400" cy="237000"/>
          </a:xfrm>
        </p:grpSpPr>
        <p:sp>
          <p:nvSpPr>
            <p:cNvPr id="920" name="Google Shape;920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1" name="Google Shape;921;p4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2" name="Google Shape;922;p43"/>
          <p:cNvGrpSpPr/>
          <p:nvPr/>
        </p:nvGrpSpPr>
        <p:grpSpPr>
          <a:xfrm>
            <a:off x="1073575" y="3775568"/>
            <a:ext cx="335400" cy="237000"/>
            <a:chOff x="1911775" y="4636234"/>
            <a:chExt cx="335400" cy="237000"/>
          </a:xfrm>
        </p:grpSpPr>
        <p:sp>
          <p:nvSpPr>
            <p:cNvPr id="923" name="Google Shape;923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4" name="Google Shape;924;p4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5" name="Google Shape;925;p43"/>
          <p:cNvGrpSpPr/>
          <p:nvPr/>
        </p:nvGrpSpPr>
        <p:grpSpPr>
          <a:xfrm>
            <a:off x="1073575" y="3535144"/>
            <a:ext cx="335400" cy="237000"/>
            <a:chOff x="1911775" y="4636234"/>
            <a:chExt cx="335400" cy="237000"/>
          </a:xfrm>
        </p:grpSpPr>
        <p:sp>
          <p:nvSpPr>
            <p:cNvPr id="926" name="Google Shape;926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7" name="Google Shape;927;p4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8" name="Google Shape;928;p43"/>
          <p:cNvGrpSpPr/>
          <p:nvPr/>
        </p:nvGrpSpPr>
        <p:grpSpPr>
          <a:xfrm>
            <a:off x="1073575" y="3301289"/>
            <a:ext cx="335400" cy="237000"/>
            <a:chOff x="1911775" y="4636234"/>
            <a:chExt cx="335400" cy="237000"/>
          </a:xfrm>
        </p:grpSpPr>
        <p:sp>
          <p:nvSpPr>
            <p:cNvPr id="929" name="Google Shape;929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30" name="Google Shape;930;p43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1" name="Google Shape;931;p43"/>
          <p:cNvSpPr/>
          <p:nvPr/>
        </p:nvSpPr>
        <p:spPr>
          <a:xfrm>
            <a:off x="32341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2" name="Google Shape;932;p43"/>
          <p:cNvSpPr/>
          <p:nvPr/>
        </p:nvSpPr>
        <p:spPr>
          <a:xfrm>
            <a:off x="37576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33" name="Google Shape;933;p43"/>
          <p:cNvCxnSpPr>
            <a:stCxn id="911" idx="3"/>
            <a:endCxn id="931" idx="1"/>
          </p:cNvCxnSpPr>
          <p:nvPr/>
        </p:nvCxnSpPr>
        <p:spPr>
          <a:xfrm>
            <a:off x="2942225" y="4391800"/>
            <a:ext cx="29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4" name="Google Shape;934;p43"/>
          <p:cNvCxnSpPr>
            <a:stCxn id="931" idx="3"/>
            <a:endCxn id="932" idx="1"/>
          </p:cNvCxnSpPr>
          <p:nvPr/>
        </p:nvCxnSpPr>
        <p:spPr>
          <a:xfrm>
            <a:off x="3485525" y="43918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5" name="Google Shape;935;p43"/>
          <p:cNvSpPr/>
          <p:nvPr/>
        </p:nvSpPr>
        <p:spPr>
          <a:xfrm>
            <a:off x="426757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36" name="Google Shape;936;p43"/>
          <p:cNvCxnSpPr>
            <a:stCxn id="932" idx="3"/>
            <a:endCxn id="935" idx="1"/>
          </p:cNvCxnSpPr>
          <p:nvPr/>
        </p:nvCxnSpPr>
        <p:spPr>
          <a:xfrm>
            <a:off x="4009025" y="4391800"/>
            <a:ext cx="258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Hash Functions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Makes a good .hashCode()?</a:t>
            </a:r>
            <a:endParaRPr lang="en-GB"/>
          </a:p>
        </p:txBody>
      </p:sp>
      <p:sp>
        <p:nvSpPr>
          <p:cNvPr id="947" name="Google Shape;947;p45"/>
          <p:cNvSpPr txBox="1"/>
          <p:nvPr>
            <p:ph type="body" idx="1"/>
          </p:nvPr>
        </p:nvSpPr>
        <p:spPr>
          <a:xfrm>
            <a:off x="243000" y="556500"/>
            <a:ext cx="8364000" cy="25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Goal: We want hash tables that look like the table on the right.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Want a hashCode that spreads things out nicely on real data.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Example #1: return 0 is a bad hashCode function.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Example #2: Our convertToInt function for strings was bad. Top bits were ignored, e.g. “potato” and “give me a potato” have same hashCode.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Writing a good hashCode() method can be tricky.</a:t>
            </a:r>
            <a:endParaRPr lang="en-GB"/>
          </a:p>
        </p:txBody>
      </p:sp>
      <p:sp>
        <p:nvSpPr>
          <p:cNvPr id="948" name="Google Shape;948;p45"/>
          <p:cNvSpPr/>
          <p:nvPr/>
        </p:nvSpPr>
        <p:spPr>
          <a:xfrm>
            <a:off x="5930675" y="39863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9" name="Google Shape;949;p45"/>
          <p:cNvSpPr/>
          <p:nvPr/>
        </p:nvSpPr>
        <p:spPr>
          <a:xfrm>
            <a:off x="6500925" y="4485228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p45"/>
          <p:cNvSpPr/>
          <p:nvPr/>
        </p:nvSpPr>
        <p:spPr>
          <a:xfrm>
            <a:off x="5930675" y="4472075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1" name="Google Shape;951;p45"/>
          <p:cNvCxnSpPr>
            <a:endCxn id="949" idx="1"/>
          </p:cNvCxnSpPr>
          <p:nvPr/>
        </p:nvCxnSpPr>
        <p:spPr>
          <a:xfrm>
            <a:off x="6123525" y="4609278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2" name="Google Shape;952;p45"/>
          <p:cNvSpPr/>
          <p:nvPr/>
        </p:nvSpPr>
        <p:spPr>
          <a:xfrm>
            <a:off x="5930675" y="471828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45"/>
          <p:cNvSpPr/>
          <p:nvPr/>
        </p:nvSpPr>
        <p:spPr>
          <a:xfrm>
            <a:off x="5930675" y="423204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4" name="Google Shape;954;p45"/>
          <p:cNvSpPr/>
          <p:nvPr/>
        </p:nvSpPr>
        <p:spPr>
          <a:xfrm>
            <a:off x="5930675" y="37459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45"/>
          <p:cNvSpPr/>
          <p:nvPr/>
        </p:nvSpPr>
        <p:spPr>
          <a:xfrm>
            <a:off x="5930675" y="3500264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45"/>
          <p:cNvSpPr/>
          <p:nvPr/>
        </p:nvSpPr>
        <p:spPr>
          <a:xfrm>
            <a:off x="6500925" y="4239368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57" name="Google Shape;957;p45"/>
          <p:cNvCxnSpPr>
            <a:endCxn id="956" idx="1"/>
          </p:cNvCxnSpPr>
          <p:nvPr/>
        </p:nvCxnSpPr>
        <p:spPr>
          <a:xfrm>
            <a:off x="6123525" y="4363418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8" name="Google Shape;958;p45"/>
          <p:cNvSpPr/>
          <p:nvPr/>
        </p:nvSpPr>
        <p:spPr>
          <a:xfrm>
            <a:off x="6500925" y="398838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59" name="Google Shape;959;p45"/>
          <p:cNvCxnSpPr>
            <a:endCxn id="958" idx="1"/>
          </p:cNvCxnSpPr>
          <p:nvPr/>
        </p:nvCxnSpPr>
        <p:spPr>
          <a:xfrm>
            <a:off x="6123525" y="4112436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0" name="Google Shape;960;p45"/>
          <p:cNvSpPr/>
          <p:nvPr/>
        </p:nvSpPr>
        <p:spPr>
          <a:xfrm>
            <a:off x="6500925" y="3737404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61" name="Google Shape;961;p45"/>
          <p:cNvCxnSpPr>
            <a:endCxn id="960" idx="1"/>
          </p:cNvCxnSpPr>
          <p:nvPr/>
        </p:nvCxnSpPr>
        <p:spPr>
          <a:xfrm>
            <a:off x="6123525" y="386145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45"/>
          <p:cNvSpPr/>
          <p:nvPr/>
        </p:nvSpPr>
        <p:spPr>
          <a:xfrm>
            <a:off x="6500925" y="349794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63" name="Google Shape;963;p45"/>
          <p:cNvCxnSpPr>
            <a:endCxn id="962" idx="1"/>
          </p:cNvCxnSpPr>
          <p:nvPr/>
        </p:nvCxnSpPr>
        <p:spPr>
          <a:xfrm>
            <a:off x="6123525" y="3621996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45"/>
          <p:cNvSpPr/>
          <p:nvPr/>
        </p:nvSpPr>
        <p:spPr>
          <a:xfrm>
            <a:off x="6500925" y="470803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65" name="Google Shape;965;p45"/>
          <p:cNvCxnSpPr>
            <a:endCxn id="964" idx="1"/>
          </p:cNvCxnSpPr>
          <p:nvPr/>
        </p:nvCxnSpPr>
        <p:spPr>
          <a:xfrm>
            <a:off x="6123525" y="483208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6" name="Google Shape;966;p45"/>
          <p:cNvSpPr/>
          <p:nvPr/>
        </p:nvSpPr>
        <p:spPr>
          <a:xfrm>
            <a:off x="1643825" y="44170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7" name="Google Shape;967;p45"/>
          <p:cNvSpPr/>
          <p:nvPr/>
        </p:nvSpPr>
        <p:spPr>
          <a:xfrm>
            <a:off x="2167325" y="44170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45"/>
          <p:cNvSpPr/>
          <p:nvPr/>
        </p:nvSpPr>
        <p:spPr>
          <a:xfrm>
            <a:off x="2690825" y="44170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69" name="Google Shape;969;p45"/>
          <p:cNvCxnSpPr>
            <a:stCxn id="966" idx="3"/>
            <a:endCxn id="967" idx="1"/>
          </p:cNvCxnSpPr>
          <p:nvPr/>
        </p:nvCxnSpPr>
        <p:spPr>
          <a:xfrm>
            <a:off x="1895225" y="45442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0" name="Google Shape;970;p45"/>
          <p:cNvCxnSpPr>
            <a:stCxn id="967" idx="3"/>
            <a:endCxn id="968" idx="1"/>
          </p:cNvCxnSpPr>
          <p:nvPr/>
        </p:nvCxnSpPr>
        <p:spPr>
          <a:xfrm>
            <a:off x="2418725" y="45442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1" name="Google Shape;971;p45"/>
          <p:cNvSpPr/>
          <p:nvPr/>
        </p:nvSpPr>
        <p:spPr>
          <a:xfrm>
            <a:off x="1073575" y="440185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2" name="Google Shape;972;p45"/>
          <p:cNvCxnSpPr>
            <a:endCxn id="966" idx="1"/>
          </p:cNvCxnSpPr>
          <p:nvPr/>
        </p:nvCxnSpPr>
        <p:spPr>
          <a:xfrm>
            <a:off x="1266425" y="454420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73" name="Google Shape;973;p45"/>
          <p:cNvGrpSpPr/>
          <p:nvPr/>
        </p:nvGrpSpPr>
        <p:grpSpPr>
          <a:xfrm>
            <a:off x="1073575" y="4636234"/>
            <a:ext cx="335400" cy="237000"/>
            <a:chOff x="1911775" y="4636234"/>
            <a:chExt cx="335400" cy="237000"/>
          </a:xfrm>
        </p:grpSpPr>
        <p:sp>
          <p:nvSpPr>
            <p:cNvPr id="974" name="Google Shape;974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5" name="Google Shape;975;p4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76" name="Google Shape;976;p45"/>
          <p:cNvGrpSpPr/>
          <p:nvPr/>
        </p:nvGrpSpPr>
        <p:grpSpPr>
          <a:xfrm>
            <a:off x="1073575" y="4161823"/>
            <a:ext cx="335400" cy="237000"/>
            <a:chOff x="1911775" y="4636234"/>
            <a:chExt cx="335400" cy="237000"/>
          </a:xfrm>
        </p:grpSpPr>
        <p:sp>
          <p:nvSpPr>
            <p:cNvPr id="977" name="Google Shape;977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8" name="Google Shape;978;p4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79" name="Google Shape;979;p45"/>
          <p:cNvGrpSpPr/>
          <p:nvPr/>
        </p:nvGrpSpPr>
        <p:grpSpPr>
          <a:xfrm>
            <a:off x="1073575" y="3927968"/>
            <a:ext cx="335400" cy="237000"/>
            <a:chOff x="1911775" y="4636234"/>
            <a:chExt cx="335400" cy="237000"/>
          </a:xfrm>
        </p:grpSpPr>
        <p:sp>
          <p:nvSpPr>
            <p:cNvPr id="980" name="Google Shape;980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1" name="Google Shape;981;p4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2" name="Google Shape;982;p45"/>
          <p:cNvGrpSpPr/>
          <p:nvPr/>
        </p:nvGrpSpPr>
        <p:grpSpPr>
          <a:xfrm>
            <a:off x="1073575" y="3687544"/>
            <a:ext cx="335400" cy="237000"/>
            <a:chOff x="1911775" y="4636234"/>
            <a:chExt cx="335400" cy="237000"/>
          </a:xfrm>
        </p:grpSpPr>
        <p:sp>
          <p:nvSpPr>
            <p:cNvPr id="983" name="Google Shape;983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4" name="Google Shape;984;p4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5" name="Google Shape;985;p45"/>
          <p:cNvGrpSpPr/>
          <p:nvPr/>
        </p:nvGrpSpPr>
        <p:grpSpPr>
          <a:xfrm>
            <a:off x="1073575" y="3453689"/>
            <a:ext cx="335400" cy="237000"/>
            <a:chOff x="1911775" y="4636234"/>
            <a:chExt cx="335400" cy="237000"/>
          </a:xfrm>
        </p:grpSpPr>
        <p:sp>
          <p:nvSpPr>
            <p:cNvPr id="986" name="Google Shape;986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7" name="Google Shape;987;p4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8" name="Google Shape;988;p45"/>
          <p:cNvSpPr/>
          <p:nvPr/>
        </p:nvSpPr>
        <p:spPr>
          <a:xfrm>
            <a:off x="3234125" y="44170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9" name="Google Shape;989;p45"/>
          <p:cNvSpPr/>
          <p:nvPr/>
        </p:nvSpPr>
        <p:spPr>
          <a:xfrm>
            <a:off x="3757625" y="44170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90" name="Google Shape;990;p45"/>
          <p:cNvCxnSpPr>
            <a:stCxn id="968" idx="3"/>
            <a:endCxn id="988" idx="1"/>
          </p:cNvCxnSpPr>
          <p:nvPr/>
        </p:nvCxnSpPr>
        <p:spPr>
          <a:xfrm>
            <a:off x="2942225" y="4544200"/>
            <a:ext cx="29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1" name="Google Shape;991;p45"/>
          <p:cNvCxnSpPr>
            <a:stCxn id="988" idx="3"/>
            <a:endCxn id="989" idx="1"/>
          </p:cNvCxnSpPr>
          <p:nvPr/>
        </p:nvCxnSpPr>
        <p:spPr>
          <a:xfrm>
            <a:off x="3485525" y="45442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2" name="Google Shape;992;p45"/>
          <p:cNvSpPr/>
          <p:nvPr/>
        </p:nvSpPr>
        <p:spPr>
          <a:xfrm>
            <a:off x="4267575" y="44170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93" name="Google Shape;993;p45"/>
          <p:cNvCxnSpPr>
            <a:stCxn id="989" idx="3"/>
            <a:endCxn id="992" idx="1"/>
          </p:cNvCxnSpPr>
          <p:nvPr/>
        </p:nvCxnSpPr>
        <p:spPr>
          <a:xfrm>
            <a:off x="4009025" y="4544200"/>
            <a:ext cx="258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String hashCode function</a:t>
            </a:r>
            <a:endParaRPr lang="en-GB"/>
          </a:p>
        </p:txBody>
      </p:sp>
      <p:sp>
        <p:nvSpPr>
          <p:cNvPr id="999" name="Google Shape;999;p46"/>
          <p:cNvSpPr txBox="1"/>
          <p:nvPr>
            <p:ph type="body" idx="1"/>
          </p:nvPr>
        </p:nvSpPr>
        <p:spPr>
          <a:xfrm>
            <a:off x="243000" y="556500"/>
            <a:ext cx="8364000" cy="41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Our convertToInt function: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h(s) = (s</a:t>
            </a:r>
            <a:r>
              <a:rPr lang="en-GB" baseline="-25000"/>
              <a:t>0 </a:t>
            </a:r>
            <a:r>
              <a:rPr lang="en-GB"/>
              <a:t>- ’a’ + 1) × 32</a:t>
            </a:r>
            <a:r>
              <a:rPr lang="en-GB" baseline="30000"/>
              <a:t>n-1</a:t>
            </a:r>
            <a:r>
              <a:rPr lang="en-GB"/>
              <a:t> + (s</a:t>
            </a:r>
            <a:r>
              <a:rPr lang="en-GB" baseline="-25000"/>
              <a:t>1</a:t>
            </a:r>
            <a:r>
              <a:rPr lang="en-GB"/>
              <a:t> - ‘a’ + 1) × 32</a:t>
            </a:r>
            <a:r>
              <a:rPr lang="en-GB" baseline="30000"/>
              <a:t>n-2</a:t>
            </a:r>
            <a:r>
              <a:rPr lang="en-GB"/>
              <a:t> + … + (s</a:t>
            </a:r>
            <a:r>
              <a:rPr lang="en-GB" baseline="-25000"/>
              <a:t>n-1</a:t>
            </a:r>
            <a:r>
              <a:rPr lang="en-GB"/>
              <a:t> - ‘a’ + 1)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Problems: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Intended for lower case strings only.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Top bits are totally ignored.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280800" y="678500"/>
            <a:ext cx="8513100" cy="2049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1" name="Google Shape;71;p11"/>
          <p:cNvCxnSpPr/>
          <p:nvPr/>
        </p:nvCxnSpPr>
        <p:spPr>
          <a:xfrm>
            <a:off x="1334000" y="2718981"/>
            <a:ext cx="0" cy="25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1"/>
          <p:cNvSpPr txBox="1"/>
          <p:nvPr/>
        </p:nvSpPr>
        <p:spPr>
          <a:xfrm>
            <a:off x="690253" y="2310200"/>
            <a:ext cx="1228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" name="Google Shape;73;p11"/>
          <p:cNvCxnSpPr/>
          <p:nvPr/>
        </p:nvCxnSpPr>
        <p:spPr>
          <a:xfrm>
            <a:off x="7629225" y="2714648"/>
            <a:ext cx="0" cy="25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1"/>
          <p:cNvSpPr txBox="1"/>
          <p:nvPr/>
        </p:nvSpPr>
        <p:spPr>
          <a:xfrm>
            <a:off x="7070277" y="2310201"/>
            <a:ext cx="1117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for Storing Data: Bushy BST</a:t>
            </a:r>
            <a:endParaRPr lang="en-GB"/>
          </a:p>
        </p:txBody>
      </p:sp>
      <p:sp>
        <p:nvSpPr>
          <p:cNvPr id="76" name="Google Shape;76;p11"/>
          <p:cNvSpPr/>
          <p:nvPr/>
        </p:nvSpPr>
        <p:spPr>
          <a:xfrm>
            <a:off x="3337875" y="12541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 lang="en-GB"/>
          </a:p>
        </p:txBody>
      </p:sp>
      <p:sp>
        <p:nvSpPr>
          <p:cNvPr id="77" name="Google Shape;77;p11"/>
          <p:cNvSpPr/>
          <p:nvPr/>
        </p:nvSpPr>
        <p:spPr>
          <a:xfrm>
            <a:off x="2880675" y="16351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 lang="en-GB"/>
          </a:p>
        </p:txBody>
      </p:sp>
      <p:sp>
        <p:nvSpPr>
          <p:cNvPr id="78" name="Google Shape;78;p11"/>
          <p:cNvSpPr/>
          <p:nvPr/>
        </p:nvSpPr>
        <p:spPr>
          <a:xfrm>
            <a:off x="3795075" y="16351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 lang="en-GB"/>
          </a:p>
        </p:txBody>
      </p:sp>
      <p:sp>
        <p:nvSpPr>
          <p:cNvPr id="79" name="Google Shape;79;p11"/>
          <p:cNvSpPr/>
          <p:nvPr/>
        </p:nvSpPr>
        <p:spPr>
          <a:xfrm>
            <a:off x="2615550" y="20241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 lang="en-GB"/>
          </a:p>
        </p:txBody>
      </p:sp>
      <p:sp>
        <p:nvSpPr>
          <p:cNvPr id="80" name="Google Shape;80;p11"/>
          <p:cNvSpPr/>
          <p:nvPr/>
        </p:nvSpPr>
        <p:spPr>
          <a:xfrm>
            <a:off x="3094093" y="2030018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 lang="en-GB"/>
          </a:p>
        </p:txBody>
      </p:sp>
      <p:sp>
        <p:nvSpPr>
          <p:cNvPr id="81" name="Google Shape;81;p11"/>
          <p:cNvSpPr/>
          <p:nvPr/>
        </p:nvSpPr>
        <p:spPr>
          <a:xfrm>
            <a:off x="3537375" y="2030018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 lang="en-GB"/>
          </a:p>
        </p:txBody>
      </p:sp>
      <p:sp>
        <p:nvSpPr>
          <p:cNvPr id="82" name="Google Shape;82;p11"/>
          <p:cNvSpPr/>
          <p:nvPr/>
        </p:nvSpPr>
        <p:spPr>
          <a:xfrm>
            <a:off x="4044339" y="2030018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</a:t>
            </a:r>
            <a:endParaRPr lang="en-GB"/>
          </a:p>
        </p:txBody>
      </p:sp>
      <p:cxnSp>
        <p:nvCxnSpPr>
          <p:cNvPr id="83" name="Google Shape;83;p11"/>
          <p:cNvCxnSpPr>
            <a:stCxn id="77" idx="0"/>
            <a:endCxn id="76" idx="2"/>
          </p:cNvCxnSpPr>
          <p:nvPr/>
        </p:nvCxnSpPr>
        <p:spPr>
          <a:xfrm rot="10800000" flipH="1">
            <a:off x="3047625" y="1518400"/>
            <a:ext cx="457200" cy="116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1"/>
          <p:cNvCxnSpPr>
            <a:stCxn id="78" idx="0"/>
            <a:endCxn id="76" idx="2"/>
          </p:cNvCxnSpPr>
          <p:nvPr/>
        </p:nvCxnSpPr>
        <p:spPr>
          <a:xfrm rot="10800000">
            <a:off x="3504825" y="1518400"/>
            <a:ext cx="457200" cy="116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1"/>
          <p:cNvCxnSpPr>
            <a:stCxn id="79" idx="0"/>
            <a:endCxn id="77" idx="2"/>
          </p:cNvCxnSpPr>
          <p:nvPr/>
        </p:nvCxnSpPr>
        <p:spPr>
          <a:xfrm rot="10800000" flipH="1">
            <a:off x="2782500" y="1899300"/>
            <a:ext cx="265200" cy="12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1"/>
          <p:cNvCxnSpPr>
            <a:stCxn id="77" idx="2"/>
            <a:endCxn id="80" idx="0"/>
          </p:cNvCxnSpPr>
          <p:nvPr/>
        </p:nvCxnSpPr>
        <p:spPr>
          <a:xfrm>
            <a:off x="3047625" y="1899400"/>
            <a:ext cx="213300" cy="13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1"/>
          <p:cNvCxnSpPr>
            <a:stCxn id="78" idx="2"/>
            <a:endCxn id="81" idx="0"/>
          </p:cNvCxnSpPr>
          <p:nvPr/>
        </p:nvCxnSpPr>
        <p:spPr>
          <a:xfrm flipH="1">
            <a:off x="3704325" y="1899400"/>
            <a:ext cx="257700" cy="13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1"/>
          <p:cNvCxnSpPr>
            <a:stCxn id="78" idx="2"/>
            <a:endCxn id="82" idx="0"/>
          </p:cNvCxnSpPr>
          <p:nvPr/>
        </p:nvCxnSpPr>
        <p:spPr>
          <a:xfrm>
            <a:off x="3962025" y="1899400"/>
            <a:ext cx="249300" cy="13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1"/>
          <p:cNvSpPr/>
          <p:nvPr/>
        </p:nvSpPr>
        <p:spPr>
          <a:xfrm>
            <a:off x="5273875" y="1260724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 lang="en-GB"/>
          </a:p>
        </p:txBody>
      </p:sp>
      <p:sp>
        <p:nvSpPr>
          <p:cNvPr id="90" name="Google Shape;90;p11"/>
          <p:cNvSpPr/>
          <p:nvPr/>
        </p:nvSpPr>
        <p:spPr>
          <a:xfrm>
            <a:off x="4816675" y="1641724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endParaRPr lang="en-GB"/>
          </a:p>
        </p:txBody>
      </p:sp>
      <p:sp>
        <p:nvSpPr>
          <p:cNvPr id="91" name="Google Shape;91;p11"/>
          <p:cNvSpPr/>
          <p:nvPr/>
        </p:nvSpPr>
        <p:spPr>
          <a:xfrm>
            <a:off x="5731075" y="1641724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 lang="en-GB"/>
          </a:p>
        </p:txBody>
      </p:sp>
      <p:sp>
        <p:nvSpPr>
          <p:cNvPr id="92" name="Google Shape;92;p11"/>
          <p:cNvSpPr/>
          <p:nvPr/>
        </p:nvSpPr>
        <p:spPr>
          <a:xfrm>
            <a:off x="4551550" y="2030724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endParaRPr lang="en-GB"/>
          </a:p>
        </p:txBody>
      </p:sp>
      <p:sp>
        <p:nvSpPr>
          <p:cNvPr id="93" name="Google Shape;93;p11"/>
          <p:cNvSpPr/>
          <p:nvPr/>
        </p:nvSpPr>
        <p:spPr>
          <a:xfrm>
            <a:off x="5030093" y="2036642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endParaRPr lang="en-GB"/>
          </a:p>
        </p:txBody>
      </p:sp>
      <p:sp>
        <p:nvSpPr>
          <p:cNvPr id="94" name="Google Shape;94;p11"/>
          <p:cNvSpPr/>
          <p:nvPr/>
        </p:nvSpPr>
        <p:spPr>
          <a:xfrm>
            <a:off x="5473375" y="2036642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endParaRPr lang="en-GB"/>
          </a:p>
        </p:txBody>
      </p:sp>
      <p:sp>
        <p:nvSpPr>
          <p:cNvPr id="95" name="Google Shape;95;p11"/>
          <p:cNvSpPr/>
          <p:nvPr/>
        </p:nvSpPr>
        <p:spPr>
          <a:xfrm>
            <a:off x="5980339" y="2036642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</a:t>
            </a:r>
            <a:endParaRPr lang="en-GB"/>
          </a:p>
        </p:txBody>
      </p:sp>
      <p:cxnSp>
        <p:nvCxnSpPr>
          <p:cNvPr id="96" name="Google Shape;96;p11"/>
          <p:cNvCxnSpPr>
            <a:stCxn id="90" idx="0"/>
            <a:endCxn id="89" idx="2"/>
          </p:cNvCxnSpPr>
          <p:nvPr/>
        </p:nvCxnSpPr>
        <p:spPr>
          <a:xfrm rot="10800000" flipH="1">
            <a:off x="4983625" y="1525024"/>
            <a:ext cx="457200" cy="116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1"/>
          <p:cNvCxnSpPr>
            <a:stCxn id="91" idx="0"/>
            <a:endCxn id="89" idx="2"/>
          </p:cNvCxnSpPr>
          <p:nvPr/>
        </p:nvCxnSpPr>
        <p:spPr>
          <a:xfrm rot="10800000">
            <a:off x="5440825" y="1525024"/>
            <a:ext cx="457200" cy="116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>
            <a:stCxn id="92" idx="0"/>
            <a:endCxn id="90" idx="2"/>
          </p:cNvCxnSpPr>
          <p:nvPr/>
        </p:nvCxnSpPr>
        <p:spPr>
          <a:xfrm rot="10800000" flipH="1">
            <a:off x="4718500" y="1905924"/>
            <a:ext cx="265200" cy="12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>
            <a:stCxn id="90" idx="2"/>
            <a:endCxn id="93" idx="0"/>
          </p:cNvCxnSpPr>
          <p:nvPr/>
        </p:nvCxnSpPr>
        <p:spPr>
          <a:xfrm>
            <a:off x="4983625" y="1906024"/>
            <a:ext cx="213300" cy="13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1"/>
          <p:cNvCxnSpPr>
            <a:stCxn id="91" idx="2"/>
            <a:endCxn id="94" idx="0"/>
          </p:cNvCxnSpPr>
          <p:nvPr/>
        </p:nvCxnSpPr>
        <p:spPr>
          <a:xfrm flipH="1">
            <a:off x="5640325" y="1906024"/>
            <a:ext cx="257700" cy="13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1"/>
          <p:cNvCxnSpPr>
            <a:stCxn id="91" idx="2"/>
            <a:endCxn id="95" idx="0"/>
          </p:cNvCxnSpPr>
          <p:nvPr/>
        </p:nvCxnSpPr>
        <p:spPr>
          <a:xfrm>
            <a:off x="5898025" y="1906024"/>
            <a:ext cx="249300" cy="13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1"/>
          <p:cNvSpPr/>
          <p:nvPr/>
        </p:nvSpPr>
        <p:spPr>
          <a:xfrm>
            <a:off x="4297500" y="77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</a:t>
            </a:r>
            <a:endParaRPr lang="en-GB"/>
          </a:p>
        </p:txBody>
      </p:sp>
      <p:cxnSp>
        <p:nvCxnSpPr>
          <p:cNvPr id="103" name="Google Shape;103;p11"/>
          <p:cNvCxnSpPr>
            <a:stCxn id="102" idx="2"/>
            <a:endCxn id="76" idx="0"/>
          </p:cNvCxnSpPr>
          <p:nvPr/>
        </p:nvCxnSpPr>
        <p:spPr>
          <a:xfrm flipH="1">
            <a:off x="3504750" y="1039500"/>
            <a:ext cx="959700" cy="21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1"/>
          <p:cNvCxnSpPr>
            <a:stCxn id="102" idx="2"/>
            <a:endCxn id="89" idx="0"/>
          </p:cNvCxnSpPr>
          <p:nvPr/>
        </p:nvCxnSpPr>
        <p:spPr>
          <a:xfrm>
            <a:off x="4464450" y="1039500"/>
            <a:ext cx="976500" cy="22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1"/>
          <p:cNvSpPr txBox="1"/>
          <p:nvPr>
            <p:ph type="body" idx="1"/>
          </p:nvPr>
        </p:nvSpPr>
        <p:spPr>
          <a:xfrm>
            <a:off x="350100" y="2794300"/>
            <a:ext cx="8443800" cy="22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Limitations: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1400">
                <a:highlight>
                  <a:srgbClr val="FFFF00"/>
                </a:highlight>
              </a:rPr>
              <a:t>Items must be comparable.</a:t>
            </a:r>
            <a:r>
              <a:rPr lang="en-US" altLang="en-GB" sz="1400">
                <a:highlight>
                  <a:srgbClr val="FFFF00"/>
                </a:highlight>
              </a:rPr>
              <a:t> (eg. pictures)</a:t>
            </a:r>
            <a:endParaRPr lang="en-GB" sz="1400">
              <a:highlight>
                <a:srgbClr val="FFFF00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400">
                <a:highlight>
                  <a:srgbClr val="FFFF00"/>
                </a:highlight>
              </a:rPr>
              <a:t>Maintaining bushiness is non-trivial</a:t>
            </a:r>
            <a:r>
              <a:rPr lang="en-US" altLang="en-GB" sz="1400">
                <a:highlight>
                  <a:srgbClr val="FFFF00"/>
                </a:highlight>
              </a:rPr>
              <a:t> (not easy!)</a:t>
            </a:r>
            <a:r>
              <a:rPr lang="en-GB" sz="1400">
                <a:highlight>
                  <a:srgbClr val="FFFF00"/>
                </a:highlight>
              </a:rPr>
              <a:t>.</a:t>
            </a:r>
            <a:endParaRPr lang="en-GB" sz="1400">
              <a:highlight>
                <a:srgbClr val="FFFF00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400">
                <a:highlight>
                  <a:srgbClr val="FFFF00"/>
                </a:highlight>
              </a:rPr>
              <a:t>Θ(log N), can we do better?</a:t>
            </a:r>
            <a:r>
              <a:rPr lang="en-US" altLang="en-GB" sz="1400">
                <a:highlight>
                  <a:srgbClr val="FFFF00"/>
                </a:highlight>
              </a:rPr>
              <a:t> constant time?</a:t>
            </a:r>
            <a:endParaRPr lang="en-GB"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Note: log is pretty good. One billion items yields tree height of only 30.</a:t>
            </a:r>
            <a:endParaRPr u="sng"/>
          </a:p>
        </p:txBody>
      </p:sp>
      <p:cxnSp>
        <p:nvCxnSpPr>
          <p:cNvPr id="106" name="Google Shape;106;p11"/>
          <p:cNvCxnSpPr/>
          <p:nvPr/>
        </p:nvCxnSpPr>
        <p:spPr>
          <a:xfrm>
            <a:off x="3708600" y="899934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7" name="Google Shape;107;p11"/>
          <p:cNvGraphicFramePr/>
          <p:nvPr/>
        </p:nvGraphicFramePr>
        <p:xfrm>
          <a:off x="5059500" y="3138275"/>
          <a:ext cx="3661250" cy="3000000"/>
        </p:xfrm>
        <a:graphic>
          <a:graphicData uri="http://schemas.openxmlformats.org/drawingml/2006/table">
            <a:tbl>
              <a:tblPr>
                <a:noFill/>
                <a:tableStyleId>{00BA7A75-846E-4EDB-9670-DE11C7B70A15}</a:tableStyleId>
              </a:tblPr>
              <a:tblGrid>
                <a:gridCol w="1439650"/>
                <a:gridCol w="1110800"/>
                <a:gridCol w="1110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8" name="Google Shape;108;p11"/>
          <p:cNvSpPr txBox="1"/>
          <p:nvPr/>
        </p:nvSpPr>
        <p:spPr>
          <a:xfrm>
            <a:off x="6141175" y="4319275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String hashCode function</a:t>
            </a:r>
            <a:endParaRPr lang="en-GB"/>
          </a:p>
        </p:txBody>
      </p:sp>
      <p:sp>
        <p:nvSpPr>
          <p:cNvPr id="1005" name="Google Shape;1005;p47"/>
          <p:cNvSpPr txBox="1"/>
          <p:nvPr>
            <p:ph type="body" idx="1"/>
          </p:nvPr>
        </p:nvSpPr>
        <p:spPr>
          <a:xfrm>
            <a:off x="243000" y="556500"/>
            <a:ext cx="8364000" cy="41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Improved convertToInt function: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h(s) = s</a:t>
            </a:r>
            <a:r>
              <a:rPr lang="en-GB" baseline="-25000"/>
              <a:t>0 </a:t>
            </a:r>
            <a:r>
              <a:rPr lang="en-GB"/>
              <a:t>× 32</a:t>
            </a:r>
            <a:r>
              <a:rPr lang="en-GB" baseline="30000"/>
              <a:t>n-1</a:t>
            </a:r>
            <a:r>
              <a:rPr lang="en-GB"/>
              <a:t> + s</a:t>
            </a:r>
            <a:r>
              <a:rPr lang="en-GB" baseline="-25000"/>
              <a:t>1</a:t>
            </a:r>
            <a:r>
              <a:rPr lang="en-GB"/>
              <a:t> × 32</a:t>
            </a:r>
            <a:r>
              <a:rPr lang="en-GB" baseline="30000"/>
              <a:t>n-2</a:t>
            </a:r>
            <a:r>
              <a:rPr lang="en-GB"/>
              <a:t> + … + s</a:t>
            </a:r>
            <a:r>
              <a:rPr lang="en-GB" baseline="-25000"/>
              <a:t>n-1</a:t>
            </a:r>
            <a:endParaRPr lang="en-GB" baseline="-25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Problems: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Intended for lower case strings only: Fix by removing - ‘a’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Top bits are totally ignored.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Why? Because multiplying by 32 is equivalent to left shifting by 5 bits. Result: Top characters get pushed out completely.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How can we fix?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String hashCode function</a:t>
            </a:r>
            <a:endParaRPr lang="en-GB"/>
          </a:p>
        </p:txBody>
      </p:sp>
      <p:sp>
        <p:nvSpPr>
          <p:cNvPr id="1011" name="Google Shape;1011;p48"/>
          <p:cNvSpPr txBox="1"/>
          <p:nvPr>
            <p:ph type="body" idx="1"/>
          </p:nvPr>
        </p:nvSpPr>
        <p:spPr>
          <a:xfrm>
            <a:off x="243000" y="556500"/>
            <a:ext cx="8563800" cy="41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Java’s actual hashCode() function for Strings: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h(s) = s</a:t>
            </a:r>
            <a:r>
              <a:rPr lang="en-GB" baseline="-25000"/>
              <a:t>0 </a:t>
            </a:r>
            <a:r>
              <a:rPr lang="en-GB"/>
              <a:t>× 31</a:t>
            </a:r>
            <a:r>
              <a:rPr lang="en-GB" baseline="30000"/>
              <a:t>n-1</a:t>
            </a:r>
            <a:r>
              <a:rPr lang="en-GB"/>
              <a:t> + s</a:t>
            </a:r>
            <a:r>
              <a:rPr lang="en-GB" baseline="-25000"/>
              <a:t>1</a:t>
            </a:r>
            <a:r>
              <a:rPr lang="en-GB"/>
              <a:t> × 31</a:t>
            </a:r>
            <a:r>
              <a:rPr lang="en-GB" baseline="30000"/>
              <a:t>n-2</a:t>
            </a:r>
            <a:r>
              <a:rPr lang="en-GB"/>
              <a:t> + … + s</a:t>
            </a:r>
            <a:r>
              <a:rPr lang="en-GB" baseline="-25000"/>
              <a:t>n-1</a:t>
            </a:r>
            <a:endParaRPr lang="en-GB" baseline="-25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Problems: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Intended for lower case strings only: Fix by removing - ‘a’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Top bits are totally ignored.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Why? Because multiplying by 32 is equivalent to left shifting by 5 bits. Result: Top characters get pushed out completely.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How can we fix: Multiply by powers of 31!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In convertToInt, we tried to have the kth character contribute to specific bits of the hashCode(). Nice for understanding lecture, but exactly the wrong idea for avoiding hashCode collisions!</a:t>
            </a:r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String hashCode Function Example</a:t>
            </a:r>
            <a:endParaRPr lang="en-GB"/>
          </a:p>
        </p:txBody>
      </p:sp>
      <p:sp>
        <p:nvSpPr>
          <p:cNvPr id="1017" name="Google Shape;1017;p49"/>
          <p:cNvSpPr txBox="1"/>
          <p:nvPr>
            <p:ph type="body" idx="1"/>
          </p:nvPr>
        </p:nvSpPr>
        <p:spPr>
          <a:xfrm>
            <a:off x="243000" y="556500"/>
            <a:ext cx="8364000" cy="25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Java’s hashCode() function: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h(s) = s</a:t>
            </a:r>
            <a:r>
              <a:rPr lang="en-GB" baseline="-25000"/>
              <a:t>0 </a:t>
            </a:r>
            <a:r>
              <a:rPr lang="en-GB"/>
              <a:t>× 31</a:t>
            </a:r>
            <a:r>
              <a:rPr lang="en-GB" baseline="30000"/>
              <a:t>n-1</a:t>
            </a:r>
            <a:r>
              <a:rPr lang="en-GB"/>
              <a:t> + s</a:t>
            </a:r>
            <a:r>
              <a:rPr lang="en-GB" baseline="-25000"/>
              <a:t>1</a:t>
            </a:r>
            <a:r>
              <a:rPr lang="en-GB"/>
              <a:t> × 31</a:t>
            </a:r>
            <a:r>
              <a:rPr lang="en-GB" baseline="30000"/>
              <a:t>n-2</a:t>
            </a:r>
            <a:r>
              <a:rPr lang="en-GB"/>
              <a:t> + … + s</a:t>
            </a:r>
            <a:r>
              <a:rPr lang="en-GB" baseline="-25000"/>
              <a:t>n-1</a:t>
            </a:r>
            <a:endParaRPr lang="en-GB" baseline="-25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Consider ‘cat’:</a:t>
            </a:r>
            <a:endParaRPr lang="en-GB"/>
          </a:p>
        </p:txBody>
      </p:sp>
      <p:sp>
        <p:nvSpPr>
          <p:cNvPr id="1018" name="Google Shape;1018;p49"/>
          <p:cNvSpPr/>
          <p:nvPr/>
        </p:nvSpPr>
        <p:spPr>
          <a:xfrm>
            <a:off x="2819400" y="2184500"/>
            <a:ext cx="5196000" cy="339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00 00000 00000 00000 00011 00001 10100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9" name="Google Shape;1019;p49"/>
          <p:cNvSpPr/>
          <p:nvPr/>
        </p:nvSpPr>
        <p:spPr>
          <a:xfrm rot="-5400000">
            <a:off x="7227234" y="2246950"/>
            <a:ext cx="310800" cy="6831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0" name="Google Shape;1020;p49"/>
          <p:cNvSpPr txBox="1"/>
          <p:nvPr/>
        </p:nvSpPr>
        <p:spPr>
          <a:xfrm>
            <a:off x="7444600" y="2566675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 lang="en-GB"/>
          </a:p>
        </p:txBody>
      </p:sp>
      <p:sp>
        <p:nvSpPr>
          <p:cNvPr id="1021" name="Google Shape;1021;p49"/>
          <p:cNvSpPr txBox="1"/>
          <p:nvPr/>
        </p:nvSpPr>
        <p:spPr>
          <a:xfrm>
            <a:off x="6638425" y="2591500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 lang="en-GB"/>
          </a:p>
        </p:txBody>
      </p:sp>
      <p:sp>
        <p:nvSpPr>
          <p:cNvPr id="1022" name="Google Shape;1022;p49"/>
          <p:cNvSpPr/>
          <p:nvPr/>
        </p:nvSpPr>
        <p:spPr>
          <a:xfrm rot="-5400000">
            <a:off x="6452082" y="2268700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49"/>
          <p:cNvSpPr txBox="1"/>
          <p:nvPr/>
        </p:nvSpPr>
        <p:spPr>
          <a:xfrm>
            <a:off x="5832250" y="2591500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 lang="en-GB"/>
          </a:p>
        </p:txBody>
      </p:sp>
      <p:sp>
        <p:nvSpPr>
          <p:cNvPr id="1024" name="Google Shape;1024;p49"/>
          <p:cNvSpPr/>
          <p:nvPr/>
        </p:nvSpPr>
        <p:spPr>
          <a:xfrm rot="-5400000">
            <a:off x="5684549" y="2268700"/>
            <a:ext cx="310800" cy="639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5" name="Google Shape;1025;p49"/>
          <p:cNvSpPr txBox="1"/>
          <p:nvPr/>
        </p:nvSpPr>
        <p:spPr>
          <a:xfrm>
            <a:off x="2781375" y="1662700"/>
            <a:ext cx="13185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convertToInt()</a:t>
            </a:r>
            <a:endParaRPr lang="en-GB"/>
          </a:p>
        </p:txBody>
      </p:sp>
      <p:sp>
        <p:nvSpPr>
          <p:cNvPr id="1026" name="Google Shape;1026;p49"/>
          <p:cNvSpPr/>
          <p:nvPr/>
        </p:nvSpPr>
        <p:spPr>
          <a:xfrm>
            <a:off x="457200" y="2986211"/>
            <a:ext cx="2321700" cy="339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00000000 01100011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7" name="Google Shape;1027;p49"/>
          <p:cNvSpPr txBox="1"/>
          <p:nvPr/>
        </p:nvSpPr>
        <p:spPr>
          <a:xfrm>
            <a:off x="58750" y="2985972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‘c’</a:t>
            </a:r>
            <a:endParaRPr lang="en-GB"/>
          </a:p>
        </p:txBody>
      </p:sp>
      <p:sp>
        <p:nvSpPr>
          <p:cNvPr id="1028" name="Google Shape;1028;p49"/>
          <p:cNvSpPr txBox="1"/>
          <p:nvPr/>
        </p:nvSpPr>
        <p:spPr>
          <a:xfrm>
            <a:off x="2828615" y="2952195"/>
            <a:ext cx="7968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*31</a:t>
            </a:r>
            <a:r>
              <a:rPr lang="en-GB" baseline="30000"/>
              <a:t>2</a:t>
            </a:r>
            <a:endParaRPr baseline="30000"/>
          </a:p>
        </p:txBody>
      </p:sp>
      <p:grpSp>
        <p:nvGrpSpPr>
          <p:cNvPr id="1029" name="Google Shape;1029;p49"/>
          <p:cNvGrpSpPr/>
          <p:nvPr/>
        </p:nvGrpSpPr>
        <p:grpSpPr>
          <a:xfrm>
            <a:off x="58750" y="3594523"/>
            <a:ext cx="3320450" cy="354539"/>
            <a:chOff x="58750" y="3594523"/>
            <a:chExt cx="3320450" cy="354539"/>
          </a:xfrm>
        </p:grpSpPr>
        <p:sp>
          <p:nvSpPr>
            <p:cNvPr id="1030" name="Google Shape;1030;p49"/>
            <p:cNvSpPr/>
            <p:nvPr/>
          </p:nvSpPr>
          <p:spPr>
            <a:xfrm>
              <a:off x="457200" y="3609761"/>
              <a:ext cx="2321700" cy="3393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/>
                  <a:ea typeface="Consolas"/>
                  <a:cs typeface="Consolas"/>
                  <a:sym typeface="Consolas"/>
                </a:rPr>
                <a:t>00000000 01100001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1" name="Google Shape;1031;p49"/>
            <p:cNvSpPr txBox="1"/>
            <p:nvPr/>
          </p:nvSpPr>
          <p:spPr>
            <a:xfrm>
              <a:off x="58750" y="3595573"/>
              <a:ext cx="423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‘a’</a:t>
              </a:r>
              <a:endParaRPr lang="en-GB"/>
            </a:p>
          </p:txBody>
        </p:sp>
        <p:sp>
          <p:nvSpPr>
            <p:cNvPr id="1032" name="Google Shape;1032;p49"/>
            <p:cNvSpPr txBox="1"/>
            <p:nvPr/>
          </p:nvSpPr>
          <p:spPr>
            <a:xfrm>
              <a:off x="2843100" y="3594523"/>
              <a:ext cx="536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*31</a:t>
              </a:r>
              <a:endParaRPr baseline="30000"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3668725" y="2671456"/>
            <a:ext cx="5203762" cy="654055"/>
            <a:chOff x="3668725" y="2671456"/>
            <a:chExt cx="5203762" cy="654055"/>
          </a:xfrm>
        </p:grpSpPr>
        <p:sp>
          <p:nvSpPr>
            <p:cNvPr id="1034" name="Google Shape;1034;p49"/>
            <p:cNvSpPr txBox="1"/>
            <p:nvPr/>
          </p:nvSpPr>
          <p:spPr>
            <a:xfrm>
              <a:off x="3668725" y="2671456"/>
              <a:ext cx="9708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95139</a:t>
              </a:r>
              <a:endParaRPr lang="en-GB"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3676488" y="2986211"/>
              <a:ext cx="5196000" cy="3393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/>
                  <a:ea typeface="Consolas"/>
                  <a:cs typeface="Consolas"/>
                  <a:sym typeface="Consolas"/>
                </a:rPr>
                <a:t>00 00000 00000 00010 11100 11101 00011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36" name="Google Shape;1036;p49"/>
          <p:cNvGrpSpPr/>
          <p:nvPr/>
        </p:nvGrpSpPr>
        <p:grpSpPr>
          <a:xfrm>
            <a:off x="3668725" y="3310034"/>
            <a:ext cx="5203762" cy="643322"/>
            <a:chOff x="3668725" y="3310034"/>
            <a:chExt cx="5203762" cy="643322"/>
          </a:xfrm>
        </p:grpSpPr>
        <p:sp>
          <p:nvSpPr>
            <p:cNvPr id="1037" name="Google Shape;1037;p49"/>
            <p:cNvSpPr/>
            <p:nvPr/>
          </p:nvSpPr>
          <p:spPr>
            <a:xfrm>
              <a:off x="3676488" y="3614056"/>
              <a:ext cx="5196000" cy="3393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/>
                  <a:ea typeface="Consolas"/>
                  <a:cs typeface="Consolas"/>
                  <a:sym typeface="Consolas"/>
                </a:rPr>
                <a:t>00 00000 00000 00000 00010 11101 11111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8" name="Google Shape;1038;p49"/>
            <p:cNvSpPr txBox="1"/>
            <p:nvPr/>
          </p:nvSpPr>
          <p:spPr>
            <a:xfrm>
              <a:off x="3668725" y="3310034"/>
              <a:ext cx="9708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3007</a:t>
              </a:r>
              <a:endParaRPr lang="en-GB"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8750" y="4205173"/>
            <a:ext cx="3320450" cy="367439"/>
            <a:chOff x="58750" y="4205173"/>
            <a:chExt cx="3320450" cy="367439"/>
          </a:xfrm>
        </p:grpSpPr>
        <p:grpSp>
          <p:nvGrpSpPr>
            <p:cNvPr id="1040" name="Google Shape;1040;p49"/>
            <p:cNvGrpSpPr/>
            <p:nvPr/>
          </p:nvGrpSpPr>
          <p:grpSpPr>
            <a:xfrm>
              <a:off x="58750" y="4205173"/>
              <a:ext cx="2720150" cy="367439"/>
              <a:chOff x="58750" y="4205173"/>
              <a:chExt cx="2720150" cy="367439"/>
            </a:xfrm>
          </p:grpSpPr>
          <p:sp>
            <p:nvSpPr>
              <p:cNvPr id="1041" name="Google Shape;1041;p49"/>
              <p:cNvSpPr/>
              <p:nvPr/>
            </p:nvSpPr>
            <p:spPr>
              <a:xfrm>
                <a:off x="457200" y="4233311"/>
                <a:ext cx="2321700" cy="3393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latin typeface="Consolas"/>
                    <a:ea typeface="Consolas"/>
                    <a:cs typeface="Consolas"/>
                    <a:sym typeface="Consolas"/>
                  </a:rPr>
                  <a:t>00000000 01110100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42" name="Google Shape;1042;p49"/>
              <p:cNvSpPr txBox="1"/>
              <p:nvPr/>
            </p:nvSpPr>
            <p:spPr>
              <a:xfrm>
                <a:off x="58750" y="4205173"/>
                <a:ext cx="423900" cy="3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‘t’</a:t>
                </a:r>
                <a:endParaRPr lang="en-GB"/>
              </a:p>
            </p:txBody>
          </p:sp>
        </p:grpSp>
        <p:sp>
          <p:nvSpPr>
            <p:cNvPr id="1043" name="Google Shape;1043;p49"/>
            <p:cNvSpPr txBox="1"/>
            <p:nvPr/>
          </p:nvSpPr>
          <p:spPr>
            <a:xfrm>
              <a:off x="2843100" y="4218611"/>
              <a:ext cx="536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*1</a:t>
              </a:r>
              <a:endParaRPr baseline="30000"/>
            </a:p>
          </p:txBody>
        </p:sp>
      </p:grpSp>
      <p:grpSp>
        <p:nvGrpSpPr>
          <p:cNvPr id="1044" name="Google Shape;1044;p49"/>
          <p:cNvGrpSpPr/>
          <p:nvPr/>
        </p:nvGrpSpPr>
        <p:grpSpPr>
          <a:xfrm>
            <a:off x="3668725" y="3919634"/>
            <a:ext cx="5203762" cy="643322"/>
            <a:chOff x="3668725" y="3919634"/>
            <a:chExt cx="5203762" cy="643322"/>
          </a:xfrm>
        </p:grpSpPr>
        <p:sp>
          <p:nvSpPr>
            <p:cNvPr id="1045" name="Google Shape;1045;p49"/>
            <p:cNvSpPr/>
            <p:nvPr/>
          </p:nvSpPr>
          <p:spPr>
            <a:xfrm>
              <a:off x="3676488" y="4223656"/>
              <a:ext cx="5196000" cy="3393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/>
                  <a:ea typeface="Consolas"/>
                  <a:cs typeface="Consolas"/>
                  <a:sym typeface="Consolas"/>
                </a:rPr>
                <a:t>00 00000 00000 00000 00000 00</a:t>
              </a:r>
              <a:r>
                <a:rPr lang="en-GB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011 10100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6" name="Google Shape;1046;p49"/>
            <p:cNvSpPr txBox="1"/>
            <p:nvPr/>
          </p:nvSpPr>
          <p:spPr>
            <a:xfrm>
              <a:off x="3668725" y="3919634"/>
              <a:ext cx="9708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116</a:t>
              </a:r>
              <a:endParaRPr lang="en-GB"/>
            </a:p>
          </p:txBody>
        </p:sp>
      </p:grpSp>
      <p:grpSp>
        <p:nvGrpSpPr>
          <p:cNvPr id="1047" name="Google Shape;1047;p49"/>
          <p:cNvGrpSpPr/>
          <p:nvPr/>
        </p:nvGrpSpPr>
        <p:grpSpPr>
          <a:xfrm>
            <a:off x="2994283" y="4741396"/>
            <a:ext cx="5878192" cy="339300"/>
            <a:chOff x="2994283" y="4741396"/>
            <a:chExt cx="5878192" cy="339300"/>
          </a:xfrm>
        </p:grpSpPr>
        <p:sp>
          <p:nvSpPr>
            <p:cNvPr id="1048" name="Google Shape;1048;p49"/>
            <p:cNvSpPr/>
            <p:nvPr/>
          </p:nvSpPr>
          <p:spPr>
            <a:xfrm>
              <a:off x="3676475" y="4741396"/>
              <a:ext cx="5196000" cy="3393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/>
                  <a:ea typeface="Consolas"/>
                  <a:cs typeface="Consolas"/>
                  <a:sym typeface="Consolas"/>
                </a:rPr>
                <a:t>00 00000 00000 00010 11111 11110 10110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9" name="Google Shape;1049;p49"/>
            <p:cNvSpPr txBox="1"/>
            <p:nvPr/>
          </p:nvSpPr>
          <p:spPr>
            <a:xfrm>
              <a:off x="2994283" y="4743336"/>
              <a:ext cx="7968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98262</a:t>
              </a:r>
              <a:endParaRPr lang="en-GB"/>
            </a:p>
          </p:txBody>
        </p:sp>
      </p:grpSp>
      <p:grpSp>
        <p:nvGrpSpPr>
          <p:cNvPr id="1050" name="Google Shape;1050;p49"/>
          <p:cNvGrpSpPr/>
          <p:nvPr/>
        </p:nvGrpSpPr>
        <p:grpSpPr>
          <a:xfrm>
            <a:off x="4589225" y="710925"/>
            <a:ext cx="4359400" cy="654000"/>
            <a:chOff x="4589225" y="710925"/>
            <a:chExt cx="4359400" cy="654000"/>
          </a:xfrm>
        </p:grpSpPr>
        <p:cxnSp>
          <p:nvCxnSpPr>
            <p:cNvPr id="1051" name="Google Shape;1051;p49"/>
            <p:cNvCxnSpPr/>
            <p:nvPr/>
          </p:nvCxnSpPr>
          <p:spPr>
            <a:xfrm flipH="1">
              <a:off x="4589225" y="1093000"/>
              <a:ext cx="1067700" cy="1929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2" name="Google Shape;1052;p49"/>
            <p:cNvSpPr txBox="1"/>
            <p:nvPr/>
          </p:nvSpPr>
          <p:spPr>
            <a:xfrm>
              <a:off x="5684925" y="710925"/>
              <a:ext cx="32637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BE0712"/>
                  </a:solidFill>
                </a:rPr>
                <a:t>Food for thought: Hash tables with a number of buckets equal to a multiple of 31 will not work very well with this hashCode(). Why?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1053" name="Google Shape;1053;p49"/>
          <p:cNvSpPr/>
          <p:nvPr/>
        </p:nvSpPr>
        <p:spPr>
          <a:xfrm rot="5400000">
            <a:off x="1555150" y="3606475"/>
            <a:ext cx="154800" cy="2299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4" name="Google Shape;1054;p49"/>
          <p:cNvSpPr txBox="1"/>
          <p:nvPr/>
        </p:nvSpPr>
        <p:spPr>
          <a:xfrm>
            <a:off x="340250" y="4802375"/>
            <a:ext cx="24792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these numbers?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ASCII</a:t>
            </a:r>
            <a:endParaRPr lang="en-GB" u="sng">
              <a:solidFill>
                <a:schemeClr val="hlink"/>
              </a:solidFill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Hashing</a:t>
            </a:r>
            <a:endParaRPr lang="en-GB"/>
          </a:p>
        </p:txBody>
      </p:sp>
      <p:sp>
        <p:nvSpPr>
          <p:cNvPr id="1060" name="Google Shape;1060;p50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How do you make hashbrowns?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Chopping potato into nice predictable segments? No way!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This is a hashbrown:</a:t>
            </a:r>
            <a:endParaRPr lang="en-GB"/>
          </a:p>
        </p:txBody>
      </p:sp>
      <p:pic>
        <p:nvPicPr>
          <p:cNvPr id="1061" name="Google Shape;1061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27150" y="1591175"/>
            <a:ext cx="3447525" cy="3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Hashing a Collection</a:t>
            </a:r>
            <a:endParaRPr lang="en-GB"/>
          </a:p>
        </p:txBody>
      </p:sp>
      <p:sp>
        <p:nvSpPr>
          <p:cNvPr id="1067" name="Google Shape;1067;p51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Lists are a lot like strings: Collection of items each with its own hashCode: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To save time hashing: Look at only first few items.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Higher chance of collisions but things will still work.</a:t>
            </a:r>
            <a:endParaRPr lang="en-GB"/>
          </a:p>
        </p:txBody>
      </p:sp>
      <p:pic>
        <p:nvPicPr>
          <p:cNvPr id="1068" name="Google Shape;1068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04085" y="1236772"/>
            <a:ext cx="57340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51"/>
          <p:cNvSpPr txBox="1"/>
          <p:nvPr/>
        </p:nvSpPr>
        <p:spPr>
          <a:xfrm>
            <a:off x="1165745" y="1106975"/>
            <a:ext cx="7010700" cy="279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hashCode()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hashCode =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(Object o :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hashCode = hashCode * 31;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hashCode = hashCode + o.hashCode();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hashCode;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0" name="Google Shape;1070;p51"/>
          <p:cNvCxnSpPr/>
          <p:nvPr/>
        </p:nvCxnSpPr>
        <p:spPr>
          <a:xfrm flipH="1">
            <a:off x="5538250" y="1911525"/>
            <a:ext cx="264300" cy="45750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1" name="Google Shape;1071;p51"/>
          <p:cNvCxnSpPr/>
          <p:nvPr/>
        </p:nvCxnSpPr>
        <p:spPr>
          <a:xfrm flipH="1">
            <a:off x="6757575" y="2268300"/>
            <a:ext cx="469500" cy="40560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2" name="Google Shape;1072;p51"/>
          <p:cNvSpPr txBox="1"/>
          <p:nvPr/>
        </p:nvSpPr>
        <p:spPr>
          <a:xfrm>
            <a:off x="4844700" y="1580825"/>
            <a:ext cx="31968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C2020"/>
                </a:solidFill>
              </a:rPr>
              <a:t>elevate/smear the current hash code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1073" name="Google Shape;1073;p51"/>
          <p:cNvSpPr txBox="1"/>
          <p:nvPr/>
        </p:nvSpPr>
        <p:spPr>
          <a:xfrm>
            <a:off x="6020442" y="1935929"/>
            <a:ext cx="2368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C2020"/>
                </a:solidFill>
              </a:rPr>
              <a:t>add new item’s hash code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Hashing a Recursive Data Structure </a:t>
            </a:r>
            <a:endParaRPr lang="en-GB"/>
          </a:p>
        </p:txBody>
      </p:sp>
      <p:sp>
        <p:nvSpPr>
          <p:cNvPr id="1079" name="Google Shape;1079;p52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Computation of the hashCode of a recursive data structure involves recursive computation.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For example, binary tree hashCode (assuming sentinel leaves):</a:t>
            </a:r>
            <a:endParaRPr lang="en-GB"/>
          </a:p>
        </p:txBody>
      </p:sp>
      <p:sp>
        <p:nvSpPr>
          <p:cNvPr id="1080" name="Google Shape;1080;p52"/>
          <p:cNvSpPr txBox="1"/>
          <p:nvPr/>
        </p:nvSpPr>
        <p:spPr>
          <a:xfrm>
            <a:off x="1624350" y="1822575"/>
            <a:ext cx="5681100" cy="322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hashCode()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.value ==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 this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.value.hashCode() +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31 *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.left.hashCode() +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31 * 31 *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.right.hashCode();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hashCodes()</a:t>
            </a:r>
            <a:endParaRPr lang="en-GB"/>
          </a:p>
        </p:txBody>
      </p:sp>
      <p:sp>
        <p:nvSpPr>
          <p:cNvPr id="1086" name="Google Shape;1086;p53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All Objects have hashCode() function.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Default: returns </a:t>
            </a:r>
            <a:r>
              <a:rPr lang="en-GB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rPr>
              <a:t>this</a:t>
            </a:r>
            <a:r>
              <a:rPr lang="en-GB"/>
              <a:t> (i.e. address of object).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Can have strange consequences: “hello”.hashCode() is not the same as (“h” + “ello”).hashCode()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Can override for your type.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Hash tables (HashSet, HashMap, etc.) are so important that Java requires that all objects implement hashCode().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HashSets and HashMaps</a:t>
            </a:r>
            <a:endParaRPr lang="en-GB"/>
          </a:p>
        </p:txBody>
      </p:sp>
      <p:sp>
        <p:nvSpPr>
          <p:cNvPr id="1092" name="Google Shape;1092;p54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Java provides a hash table based implementation of sets and maps.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Idea is very similar to what we’ve done in lecture.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Warning: Never store mutable objects in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HashSet</a:t>
            </a:r>
            <a:r>
              <a:rPr lang="en-GB"/>
              <a:t> 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n-GB"/>
              <a:t>!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Warning #2: Never override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GB"/>
              <a:t> without also overriding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en-GB"/>
              <a:t>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Why these warnings? See study guide.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lab 9, you’ll get a chance to implement a hash map. </a:t>
            </a:r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 lang="en-GB"/>
          </a:p>
        </p:txBody>
      </p:sp>
      <p:sp>
        <p:nvSpPr>
          <p:cNvPr id="1098" name="Google Shape;1098;p55"/>
          <p:cNvSpPr txBox="1"/>
          <p:nvPr>
            <p:ph type="body" idx="1"/>
          </p:nvPr>
        </p:nvSpPr>
        <p:spPr>
          <a:xfrm>
            <a:off x="243000" y="556500"/>
            <a:ext cx="86439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With good hashCode() and resizing, operations are </a:t>
            </a:r>
            <a:r>
              <a:rPr lang="en-GB" sz="2000"/>
              <a:t>Θ(1) </a:t>
            </a:r>
            <a:r>
              <a:rPr lang="en-GB"/>
              <a:t>amortized.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No need to maintain bushiness (but still need good hashCode).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Store and retrieval does not require items to be comparable.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099" name="Google Shape;1099;p55"/>
          <p:cNvGraphicFramePr/>
          <p:nvPr/>
        </p:nvGraphicFramePr>
        <p:xfrm>
          <a:off x="2703650" y="2554750"/>
          <a:ext cx="3736700" cy="3000000"/>
        </p:xfrm>
        <a:graphic>
          <a:graphicData uri="http://schemas.openxmlformats.org/drawingml/2006/table">
            <a:tbl>
              <a:tblPr>
                <a:noFill/>
                <a:tableStyleId>{00BA7A75-846E-4EDB-9670-DE11C7B70A15}</a:tableStyleId>
              </a:tblPr>
              <a:tblGrid>
                <a:gridCol w="1515100"/>
                <a:gridCol w="1110800"/>
                <a:gridCol w="1110800"/>
              </a:tblGrid>
              <a:tr h="37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Unordered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00" name="Google Shape;1100;p55"/>
          <p:cNvSpPr txBox="1"/>
          <p:nvPr/>
        </p:nvSpPr>
        <p:spPr>
          <a:xfrm>
            <a:off x="3818200" y="4582575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1" name="Google Shape;1101;p55"/>
          <p:cNvCxnSpPr/>
          <p:nvPr/>
        </p:nvCxnSpPr>
        <p:spPr>
          <a:xfrm flipH="1">
            <a:off x="6637325" y="3246425"/>
            <a:ext cx="321300" cy="1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2" name="Google Shape;1102;p55"/>
          <p:cNvSpPr txBox="1"/>
          <p:nvPr/>
        </p:nvSpPr>
        <p:spPr>
          <a:xfrm>
            <a:off x="7027050" y="2977375"/>
            <a:ext cx="16392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by: TreeSet</a:t>
            </a:r>
            <a:endParaRPr lang="en-GB"/>
          </a:p>
        </p:txBody>
      </p:sp>
      <p:sp>
        <p:nvSpPr>
          <p:cNvPr id="1103" name="Google Shape;1103;p55"/>
          <p:cNvSpPr txBox="1"/>
          <p:nvPr/>
        </p:nvSpPr>
        <p:spPr>
          <a:xfrm>
            <a:off x="6950850" y="3891775"/>
            <a:ext cx="1935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by: HashSet,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dictionaries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04" name="Google Shape;1104;p55"/>
          <p:cNvCxnSpPr/>
          <p:nvPr/>
        </p:nvCxnSpPr>
        <p:spPr>
          <a:xfrm flipH="1">
            <a:off x="6561125" y="4160825"/>
            <a:ext cx="321300" cy="1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Collision Resolution (Extra)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318475" y="761050"/>
            <a:ext cx="8368200" cy="1226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for Storing Data: Unordered Array</a:t>
            </a:r>
            <a:endParaRPr lang="en-GB"/>
          </a:p>
        </p:txBody>
      </p:sp>
      <p:sp>
        <p:nvSpPr>
          <p:cNvPr id="115" name="Google Shape;115;p12"/>
          <p:cNvSpPr/>
          <p:nvPr/>
        </p:nvSpPr>
        <p:spPr>
          <a:xfrm>
            <a:off x="3174473" y="119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 lang="en-GB"/>
          </a:p>
        </p:txBody>
      </p:sp>
      <p:sp>
        <p:nvSpPr>
          <p:cNvPr id="116" name="Google Shape;116;p12"/>
          <p:cNvSpPr/>
          <p:nvPr/>
        </p:nvSpPr>
        <p:spPr>
          <a:xfrm>
            <a:off x="4840505" y="119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 lang="en-GB"/>
          </a:p>
        </p:txBody>
      </p:sp>
      <p:sp>
        <p:nvSpPr>
          <p:cNvPr id="117" name="Google Shape;117;p12"/>
          <p:cNvSpPr/>
          <p:nvPr/>
        </p:nvSpPr>
        <p:spPr>
          <a:xfrm>
            <a:off x="3836638" y="119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 lang="en-GB"/>
          </a:p>
        </p:txBody>
      </p:sp>
      <p:sp>
        <p:nvSpPr>
          <p:cNvPr id="118" name="Google Shape;118;p12"/>
          <p:cNvSpPr/>
          <p:nvPr/>
        </p:nvSpPr>
        <p:spPr>
          <a:xfrm>
            <a:off x="4175000" y="119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</a:t>
            </a:r>
            <a:endParaRPr lang="en-GB"/>
          </a:p>
        </p:txBody>
      </p:sp>
      <p:sp>
        <p:nvSpPr>
          <p:cNvPr id="119" name="Google Shape;119;p12"/>
          <p:cNvSpPr/>
          <p:nvPr/>
        </p:nvSpPr>
        <p:spPr>
          <a:xfrm>
            <a:off x="5505630" y="119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endParaRPr lang="en-GB"/>
          </a:p>
        </p:txBody>
      </p:sp>
      <p:sp>
        <p:nvSpPr>
          <p:cNvPr id="120" name="Google Shape;120;p12"/>
          <p:cNvSpPr/>
          <p:nvPr/>
        </p:nvSpPr>
        <p:spPr>
          <a:xfrm>
            <a:off x="4509296" y="119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endParaRPr lang="en-GB"/>
          </a:p>
        </p:txBody>
      </p:sp>
      <p:sp>
        <p:nvSpPr>
          <p:cNvPr id="121" name="Google Shape;121;p12"/>
          <p:cNvSpPr/>
          <p:nvPr/>
        </p:nvSpPr>
        <p:spPr>
          <a:xfrm>
            <a:off x="5171730" y="119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endParaRPr lang="en-GB"/>
          </a:p>
        </p:txBody>
      </p:sp>
      <p:sp>
        <p:nvSpPr>
          <p:cNvPr id="122" name="Google Shape;122;p12"/>
          <p:cNvSpPr/>
          <p:nvPr/>
        </p:nvSpPr>
        <p:spPr>
          <a:xfrm>
            <a:off x="3501855" y="1195200"/>
            <a:ext cx="333900" cy="264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</a:t>
            </a:r>
            <a:endParaRPr lang="en-GB"/>
          </a:p>
        </p:txBody>
      </p:sp>
      <p:graphicFrame>
        <p:nvGraphicFramePr>
          <p:cNvPr id="123" name="Google Shape;123;p12"/>
          <p:cNvGraphicFramePr/>
          <p:nvPr/>
        </p:nvGraphicFramePr>
        <p:xfrm>
          <a:off x="2741375" y="2876475"/>
          <a:ext cx="3661250" cy="3000000"/>
        </p:xfrm>
        <a:graphic>
          <a:graphicData uri="http://schemas.openxmlformats.org/drawingml/2006/table">
            <a:tbl>
              <a:tblPr>
                <a:noFill/>
                <a:tableStyleId>{00BA7A75-846E-4EDB-9670-DE11C7B70A15}</a:tableStyleId>
              </a:tblPr>
              <a:tblGrid>
                <a:gridCol w="1439650"/>
                <a:gridCol w="1110800"/>
                <a:gridCol w="1110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Unordered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24" name="Google Shape;124;p12"/>
          <p:cNvCxnSpPr/>
          <p:nvPr/>
        </p:nvCxnSpPr>
        <p:spPr>
          <a:xfrm>
            <a:off x="1353771" y="2000019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2"/>
          <p:cNvSpPr txBox="1"/>
          <p:nvPr/>
        </p:nvSpPr>
        <p:spPr>
          <a:xfrm>
            <a:off x="690253" y="1596134"/>
            <a:ext cx="1228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6" name="Google Shape;126;p12"/>
          <p:cNvGrpSpPr/>
          <p:nvPr/>
        </p:nvGrpSpPr>
        <p:grpSpPr>
          <a:xfrm>
            <a:off x="6538800" y="3731200"/>
            <a:ext cx="2414050" cy="848100"/>
            <a:chOff x="6538800" y="3731200"/>
            <a:chExt cx="2414050" cy="848100"/>
          </a:xfrm>
        </p:grpSpPr>
        <p:cxnSp>
          <p:nvCxnSpPr>
            <p:cNvPr id="127" name="Google Shape;127;p12"/>
            <p:cNvCxnSpPr/>
            <p:nvPr/>
          </p:nvCxnSpPr>
          <p:spPr>
            <a:xfrm flipH="1">
              <a:off x="6538800" y="4141075"/>
              <a:ext cx="537000" cy="1272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" name="Google Shape;128;p12"/>
            <p:cNvSpPr txBox="1"/>
            <p:nvPr/>
          </p:nvSpPr>
          <p:spPr>
            <a:xfrm>
              <a:off x="7174750" y="3731200"/>
              <a:ext cx="1778100" cy="8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BE0712"/>
                  </a:solidFill>
                </a:rPr>
                <a:t>Unordered arrays are terrible (and so are ordered ones).</a:t>
              </a:r>
              <a:endParaRPr>
                <a:solidFill>
                  <a:srgbClr val="BE071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E071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BE0712"/>
                  </a:solidFill>
                </a:rPr>
                <a:t>But a third type of array...</a:t>
              </a:r>
              <a:endParaRPr>
                <a:solidFill>
                  <a:srgbClr val="BE0712"/>
                </a:solidFill>
              </a:endParaRPr>
            </a:p>
          </p:txBody>
        </p:sp>
      </p:grpSp>
      <p:cxnSp>
        <p:nvCxnSpPr>
          <p:cNvPr id="129" name="Google Shape;129;p12"/>
          <p:cNvCxnSpPr/>
          <p:nvPr/>
        </p:nvCxnSpPr>
        <p:spPr>
          <a:xfrm>
            <a:off x="7541946" y="1990936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2"/>
          <p:cNvSpPr txBox="1"/>
          <p:nvPr/>
        </p:nvSpPr>
        <p:spPr>
          <a:xfrm>
            <a:off x="6994077" y="1596135"/>
            <a:ext cx="1117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3828450" y="44545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67005" y="4587875"/>
            <a:ext cx="2161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like weighted quick union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Addressing: An Alternate Disambiguation Strategy (Extra)</a:t>
            </a:r>
            <a:endParaRPr lang="en-GB"/>
          </a:p>
        </p:txBody>
      </p:sp>
      <p:sp>
        <p:nvSpPr>
          <p:cNvPr id="1115" name="Google Shape;1115;p57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If target bucket is already occupied, use a different bucket, e.g.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Linear probing: Use next address, and if already occupied, just keep scanning one by one.</a:t>
            </a:r>
            <a:endParaRPr lang="en-GB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Demo: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http://goo.gl/o5EDvb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Quadratic probing: Use next address, and if already occupied, try looking 4 ahead, then 9 ahead, then 16 ahead, …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Many more possibilities. See the optional reading for today (or CS170) for a more detailed look.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61B, we’ll settle for external chaining.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Citations</a:t>
            </a:r>
            <a:endParaRPr lang="en-GB"/>
          </a:p>
        </p:txBody>
      </p:sp>
      <p:sp>
        <p:nvSpPr>
          <p:cNvPr id="1121" name="Google Shape;1121;p58"/>
          <p:cNvSpPr txBox="1"/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1"/>
              </a:rPr>
              <a:t>http://www.nydailynews.com/news/national/couple-calls-911-forgotten-mcdonalds-hash-browns-article-1.1543096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http://en.wikipedia.org/wiki/Pigeonhole_principle#mediaviewer/File:TooManyPigeons.jpg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https://cookingplanit.com/public/uploads/inventory/hashbrown_1366322674.jpg</a:t>
            </a:r>
            <a:endParaRPr lang="en-GB" u="sng">
              <a:solidFill>
                <a:schemeClr val="hlink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data as an Index</a:t>
            </a:r>
            <a:endParaRPr lang="en-GB"/>
          </a:p>
        </p:txBody>
      </p:sp>
      <p:sp>
        <p:nvSpPr>
          <p:cNvPr id="137" name="Google Shape;137;p13"/>
          <p:cNvSpPr txBox="1"/>
          <p:nvPr>
            <p:ph type="body" idx="1"/>
          </p:nvPr>
        </p:nvSpPr>
        <p:spPr>
          <a:xfrm>
            <a:off x="243000" y="556500"/>
            <a:ext cx="84438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One extreme approach: All data is really just bits.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Use data itself as an array index.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Store true and false in the array.</a:t>
            </a:r>
            <a:endParaRPr lang="en-GB"/>
          </a:p>
        </p:txBody>
      </p:sp>
      <p:sp>
        <p:nvSpPr>
          <p:cNvPr id="138" name="Google Shape;138;p13"/>
          <p:cNvSpPr/>
          <p:nvPr/>
        </p:nvSpPr>
        <p:spPr>
          <a:xfrm>
            <a:off x="78169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816900" y="904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7816900" y="113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7816900" y="1362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816900" y="1590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7816900" y="1819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7816900" y="2047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7816900" y="2276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7816900" y="251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7816900" y="2742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7816900" y="29707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7816900" y="3199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7816900" y="3427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7816900" y="3656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7816900" y="3885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7816900" y="4113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8101652" y="600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6508450" y="474915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containing 0, 5, 10, 11</a:t>
            </a:r>
            <a:endParaRPr lang="en-GB"/>
          </a:p>
        </p:txBody>
      </p:sp>
      <p:sp>
        <p:nvSpPr>
          <p:cNvPr id="156" name="Google Shape;156;p13"/>
          <p:cNvSpPr txBox="1"/>
          <p:nvPr/>
        </p:nvSpPr>
        <p:spPr>
          <a:xfrm>
            <a:off x="7814150" y="4365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157" name="Google Shape;157;p13"/>
          <p:cNvSpPr txBox="1"/>
          <p:nvPr/>
        </p:nvSpPr>
        <p:spPr>
          <a:xfrm>
            <a:off x="243000" y="2003575"/>
            <a:ext cx="71001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Downsides of this approach (that we can maybe fix):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Extremely wasteful of memory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To support checking presence of all positive integers, we need 2 billion booleans.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some way to</a:t>
            </a:r>
            <a:r>
              <a:rPr lang="en-GB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generalize beyond integers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251345" y="3580375"/>
            <a:ext cx="7100100" cy="1397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 diis =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diis.insert(0);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diis.insert(5);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diis.insert(10);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diis.insert(11);  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56210" y="1559560"/>
            <a:ext cx="1993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anything is a set of bits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DataIndexedIntegerSet Implementation</a:t>
            </a:r>
            <a:endParaRPr lang="en-GB"/>
          </a:p>
        </p:txBody>
      </p:sp>
      <p:sp>
        <p:nvSpPr>
          <p:cNvPr id="164" name="Google Shape;164;p14"/>
          <p:cNvSpPr/>
          <p:nvPr/>
        </p:nvSpPr>
        <p:spPr>
          <a:xfrm>
            <a:off x="78169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7816900" y="904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7816900" y="113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7816900" y="1362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7816900" y="1590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7816900" y="1819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7816900" y="2047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7816900" y="2276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816900" y="251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7816900" y="2742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7816900" y="29707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7816900" y="3199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7816900" y="3427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7816900" y="3656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7816900" y="3885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7816900" y="4113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8101652" y="600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508450" y="474915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containing 0, 5, 10, 11</a:t>
            </a:r>
            <a:endParaRPr lang="en-GB"/>
          </a:p>
        </p:txBody>
      </p:sp>
      <p:sp>
        <p:nvSpPr>
          <p:cNvPr id="182" name="Google Shape;182;p14"/>
          <p:cNvSpPr txBox="1"/>
          <p:nvPr/>
        </p:nvSpPr>
        <p:spPr>
          <a:xfrm>
            <a:off x="7814150" y="4365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183" name="Google Shape;183;p14"/>
          <p:cNvSpPr txBox="1"/>
          <p:nvPr/>
        </p:nvSpPr>
        <p:spPr>
          <a:xfrm>
            <a:off x="170700" y="670375"/>
            <a:ext cx="4881900" cy="4302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present;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present = 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[16];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</a:t>
            </a:r>
            <a:r>
              <a:rPr lang="en-GB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present[i] = true;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contains(</a:t>
            </a:r>
            <a:r>
              <a:rPr lang="en-GB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present[i];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5292090" y="1590675"/>
            <a:ext cx="1776095" cy="3067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en-US"/>
              <a:t>ony captures 16 ints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DataIndexedIntegerSet Implementation</a:t>
            </a:r>
            <a:endParaRPr lang="en-GB"/>
          </a:p>
        </p:txBody>
      </p:sp>
      <p:graphicFrame>
        <p:nvGraphicFramePr>
          <p:cNvPr id="189" name="Google Shape;189;p15"/>
          <p:cNvGraphicFramePr/>
          <p:nvPr/>
        </p:nvGraphicFramePr>
        <p:xfrm>
          <a:off x="5200800" y="2212550"/>
          <a:ext cx="3736700" cy="3000000"/>
        </p:xfrm>
        <a:graphic>
          <a:graphicData uri="http://schemas.openxmlformats.org/drawingml/2006/table">
            <a:tbl>
              <a:tblPr>
                <a:noFill/>
                <a:tableStyleId>{00BA7A75-846E-4EDB-9670-DE11C7B70A15}</a:tableStyleId>
              </a:tblPr>
              <a:tblGrid>
                <a:gridCol w="1515100"/>
                <a:gridCol w="1110800"/>
                <a:gridCol w="1110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Unordered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DataIndexedArray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15"/>
          <p:cNvSpPr txBox="1"/>
          <p:nvPr/>
        </p:nvSpPr>
        <p:spPr>
          <a:xfrm>
            <a:off x="6357750" y="41989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170700" y="670375"/>
            <a:ext cx="4881900" cy="4302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present;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present = 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[100000];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</a:t>
            </a:r>
            <a:r>
              <a:rPr lang="en-GB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present[i] = true;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contains(</a:t>
            </a:r>
            <a:r>
              <a:rPr lang="en-GB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GB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present[i];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300470" y="4516120"/>
            <a:ext cx="2419350" cy="3067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en-US"/>
              <a:t>cheating by exploiting space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709475" y="1780675"/>
            <a:ext cx="7780200" cy="16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Binary Representations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DataIndexedSet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16405</Words>
  <Application>WPS Presentation</Application>
  <PresentationFormat/>
  <Paragraphs>1627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</vt:lpstr>
      <vt:lpstr>宋体</vt:lpstr>
      <vt:lpstr>Wingdings</vt:lpstr>
      <vt:lpstr>Arial</vt:lpstr>
      <vt:lpstr>Calibri</vt:lpstr>
      <vt:lpstr>Helvetica Neue</vt:lpstr>
      <vt:lpstr>Consolas</vt:lpstr>
      <vt:lpstr>Thonburi</vt:lpstr>
      <vt:lpstr>Ubuntu Mono</vt:lpstr>
      <vt:lpstr>微软雅黑</vt:lpstr>
      <vt:lpstr>汉仪旗黑</vt:lpstr>
      <vt:lpstr>宋体</vt:lpstr>
      <vt:lpstr>Arial Unicode MS</vt:lpstr>
      <vt:lpstr>Custom</vt:lpstr>
      <vt:lpstr>Announcements</vt:lpstr>
      <vt:lpstr>CS61B</vt:lpstr>
      <vt:lpstr>Techniques for Storing Data: Ordered Linked List</vt:lpstr>
      <vt:lpstr>Techniques for Storing Data: Bushy BST</vt:lpstr>
      <vt:lpstr>Techniques for Storing Data: Unordered Array</vt:lpstr>
      <vt:lpstr>Using data as an Index</vt:lpstr>
      <vt:lpstr>DataIndexedIntegerSet Implementation</vt:lpstr>
      <vt:lpstr>DataIndexedIntegerSet Implementation</vt:lpstr>
      <vt:lpstr>DataIndexedSet</vt:lpstr>
      <vt:lpstr>Generalizing the DataIndexedIntegerSet Idea</vt:lpstr>
      <vt:lpstr>Refined Approach</vt:lpstr>
      <vt:lpstr>The Decimal Number System</vt:lpstr>
      <vt:lpstr>Binary (Base 2)</vt:lpstr>
      <vt:lpstr>Binary (Base 2): Larger Example</vt:lpstr>
      <vt:lpstr>Generalizing to Words</vt:lpstr>
      <vt:lpstr>Generalizing to Words</vt:lpstr>
      <vt:lpstr>Generalizing to Words</vt:lpstr>
      <vt:lpstr>DataIndexedWordSet Implementation</vt:lpstr>
      <vt:lpstr>DataIndexedWordSet Implementation</vt:lpstr>
      <vt:lpstr>DataIndexedArray</vt:lpstr>
      <vt:lpstr>Hat Giveaway</vt:lpstr>
      <vt:lpstr>Handling Collisions</vt:lpstr>
      <vt:lpstr>Resolving Ambiguity</vt:lpstr>
      <vt:lpstr>Resolving Ambiguity</vt:lpstr>
      <vt:lpstr>External Chaining</vt:lpstr>
      <vt:lpstr>External Chaining</vt:lpstr>
      <vt:lpstr>External Chaining</vt:lpstr>
      <vt:lpstr>External Chaining Performance</vt:lpstr>
      <vt:lpstr>Array Resizing: http://yellkey.com/skin</vt:lpstr>
      <vt:lpstr>Array Resizing</vt:lpstr>
      <vt:lpstr>Using Negative .hashCodes: http://yellkey.com/medical</vt:lpstr>
      <vt:lpstr>Using Negative .hashCodes</vt:lpstr>
      <vt:lpstr>Using Negative .hashCodes in Java</vt:lpstr>
      <vt:lpstr>Hash Table Definition and Key Implementation Details</vt:lpstr>
      <vt:lpstr>External Chaining Performance</vt:lpstr>
      <vt:lpstr>One Last Little Detail</vt:lpstr>
      <vt:lpstr>Hash Functions</vt:lpstr>
      <vt:lpstr>What Makes a good .hashCode()?</vt:lpstr>
      <vt:lpstr>Example: String hashCode function</vt:lpstr>
      <vt:lpstr>Example: String hashCode function</vt:lpstr>
      <vt:lpstr>Example: String hashCode function</vt:lpstr>
      <vt:lpstr>Example: String hashCode Function Example</vt:lpstr>
      <vt:lpstr>Hashing</vt:lpstr>
      <vt:lpstr>Example: Hashing a Collection</vt:lpstr>
      <vt:lpstr>Example: Hashing a Recursive Data Structure </vt:lpstr>
      <vt:lpstr>Default hashCodes()</vt:lpstr>
      <vt:lpstr>HashSets and HashMaps</vt:lpstr>
      <vt:lpstr>Summary</vt:lpstr>
      <vt:lpstr>Collision Resolution (Extra)</vt:lpstr>
      <vt:lpstr>Open Addressing: An Alternate Disambiguation Strategy (Extra)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/>
  <cp:lastModifiedBy>SUNTIME</cp:lastModifiedBy>
  <cp:revision>1</cp:revision>
  <dcterms:created xsi:type="dcterms:W3CDTF">2023-09-21T06:24:29Z</dcterms:created>
  <dcterms:modified xsi:type="dcterms:W3CDTF">2023-09-21T06:24:29Z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28E6622E400DBD329DE10B65340EA484</vt:lpwstr>
  </property>
  <property fmtid="{D5CDD505-2E9C-101B-9397-08002B2CF9AE}" pid="3" name="KSOProductBuildVer">
    <vt:lpwstr>1033-4.6.1.7467</vt:lpwstr>
  </property>
</Properties>
</file>