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8"/>
  </p:notesMasterIdLst>
  <p:handoutMasterIdLst>
    <p:handoutMasterId r:id="rId19"/>
  </p:handoutMasterIdLst>
  <p:sldIdLst>
    <p:sldId id="323" r:id="rId5"/>
    <p:sldId id="324" r:id="rId6"/>
    <p:sldId id="304" r:id="rId7"/>
    <p:sldId id="325" r:id="rId8"/>
    <p:sldId id="282" r:id="rId9"/>
    <p:sldId id="314" r:id="rId10"/>
    <p:sldId id="315" r:id="rId11"/>
    <p:sldId id="317" r:id="rId12"/>
    <p:sldId id="318" r:id="rId13"/>
    <p:sldId id="319" r:id="rId14"/>
    <p:sldId id="328" r:id="rId15"/>
    <p:sldId id="330" r:id="rId16"/>
    <p:sldId id="331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4" d="100"/>
          <a:sy n="84" d="100"/>
        </p:scale>
        <p:origin x="768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6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252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100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86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7368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188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890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718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21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154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2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4209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3988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351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1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58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34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03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52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13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10DA15A-5F13-46A3-C6E2-571A9D55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F2CADE-E1A1-7902-914A-7A7578FCA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E565F7B-F0D7-9216-3BEC-B39D25C7C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B7483E-1FC4-B918-C98A-7780B119F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2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EF1637-D361-9A7C-A8C2-941EF04A9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4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DDF704-F86D-66EE-F1DF-AED458168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2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57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65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D95E-CC5E-1B18-83FE-23428F8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" y="457199"/>
            <a:ext cx="6583680" cy="109203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Employee Data Analysis using Excel</a:t>
            </a:r>
            <a:r>
              <a:rPr lang="en-US" sz="28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BCB0-0F00-EBD5-DCA4-669825075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879A5-6617-7D39-3C3D-A2017172ABF3}"/>
              </a:ext>
            </a:extLst>
          </p:cNvPr>
          <p:cNvSpPr txBox="1">
            <a:spLocks/>
          </p:cNvSpPr>
          <p:nvPr/>
        </p:nvSpPr>
        <p:spPr>
          <a:xfrm>
            <a:off x="207389" y="2243580"/>
            <a:ext cx="9228842" cy="185708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STUDENT Name  : t. antony myrnaah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REGISTER NO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: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312216370 &amp; asunm1621312216366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Department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: b.com computer application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College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     :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shri shankarlal sundarbai shasun jain college for women</a:t>
            </a:r>
          </a:p>
          <a:p>
            <a:br>
              <a:rPr lang="en-US" sz="2000" b="0" dirty="0">
                <a:solidFill>
                  <a:schemeClr val="tx1"/>
                </a:solidFill>
                <a:latin typeface="Bradley Hand ITC" panose="03070402050302030203" pitchFamily="66" charset="0"/>
                <a:cs typeface="MV Boli" panose="02000500030200090000" pitchFamily="2" charset="0"/>
              </a:rPr>
            </a:br>
            <a:endParaRPr lang="en-IN" sz="2000" b="0" dirty="0">
              <a:solidFill>
                <a:schemeClr val="tx1"/>
              </a:solidFill>
              <a:latin typeface="Bradley Hand ITC" panose="03070402050302030203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u="sng" spc="15" dirty="0">
                <a:cs typeface="Trebuchet MS"/>
              </a:rPr>
              <a:t>M</a:t>
            </a:r>
            <a:r>
              <a:rPr lang="en-IN" sz="2800" b="1" u="sng" dirty="0">
                <a:cs typeface="Trebuchet MS"/>
              </a:rPr>
              <a:t>O</a:t>
            </a:r>
            <a:r>
              <a:rPr lang="en-IN" sz="2800" b="1" u="sng" spc="-15" dirty="0">
                <a:cs typeface="Trebuchet MS"/>
              </a:rPr>
              <a:t>D</a:t>
            </a:r>
            <a:r>
              <a:rPr lang="en-IN" sz="2800" b="1" u="sng" spc="-35" dirty="0">
                <a:cs typeface="Trebuchet MS"/>
              </a:rPr>
              <a:t>E</a:t>
            </a:r>
            <a:r>
              <a:rPr lang="en-IN" sz="2800" b="1" u="sng" spc="-30" dirty="0">
                <a:cs typeface="Trebuchet MS"/>
              </a:rPr>
              <a:t>LL</a:t>
            </a:r>
            <a:r>
              <a:rPr lang="en-IN" sz="2800" b="1" u="sng" spc="-5" dirty="0">
                <a:cs typeface="Trebuchet MS"/>
              </a:rPr>
              <a:t>I</a:t>
            </a:r>
            <a:r>
              <a:rPr lang="en-IN" sz="2800" b="1" u="sng" spc="30" dirty="0">
                <a:cs typeface="Trebuchet MS"/>
              </a:rPr>
              <a:t>N</a:t>
            </a:r>
            <a:r>
              <a:rPr lang="en-IN" sz="2800" b="1" u="sng" spc="5" dirty="0">
                <a:cs typeface="Trebuchet MS"/>
              </a:rPr>
              <a:t>G</a:t>
            </a:r>
            <a:endParaRPr lang="en-IN" sz="2800" u="sng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327968" cy="3436829"/>
          </a:xfrm>
        </p:spPr>
        <p:txBody>
          <a:bodyPr/>
          <a:lstStyle/>
          <a:p>
            <a:r>
              <a:rPr lang="en-US" sz="1400" dirty="0"/>
              <a:t>Data 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Downloaded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Conditional formatting updated the exit date columns.</a:t>
            </a:r>
          </a:p>
          <a:p>
            <a:r>
              <a:rPr lang="en-US" sz="1400" dirty="0"/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Update the required data set of columns in another new sheet.</a:t>
            </a:r>
          </a:p>
          <a:p>
            <a:r>
              <a:rPr lang="en-US" sz="1400" dirty="0"/>
              <a:t>Data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excel formulas updated the needed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Created an pivot table with slicer options to optimize the results of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analysis by gender, type &amp;  also status of employee.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7E5D407-6AB7-6F3C-F88E-F2CAB053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39" y="3281635"/>
            <a:ext cx="6619048" cy="1447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B775E1-742A-FB5D-9A50-FA5C512F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5" y="4729211"/>
            <a:ext cx="6504308" cy="19658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40C9EA-095B-6CBD-F8A6-E70EA213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95" y="1633014"/>
            <a:ext cx="6619048" cy="14475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CB108-AFD7-68A3-7546-77A3B4F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6F2E38C-D8F3-DE8C-D6ED-6B254A5D3DD7}"/>
              </a:ext>
            </a:extLst>
          </p:cNvPr>
          <p:cNvSpPr txBox="1">
            <a:spLocks/>
          </p:cNvSpPr>
          <p:nvPr/>
        </p:nvSpPr>
        <p:spPr>
          <a:xfrm>
            <a:off x="2021903" y="572994"/>
            <a:ext cx="9879437" cy="9808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u="sng" dirty="0">
                <a:solidFill>
                  <a:schemeClr val="accent6"/>
                </a:solidFill>
                <a:cs typeface="Trebuchet MS"/>
              </a:rPr>
              <a:t>RESULTS</a:t>
            </a:r>
            <a:endParaRPr lang="en-IN" sz="2800" b="1" u="sng" dirty="0">
              <a:solidFill>
                <a:schemeClr val="accent6"/>
              </a:solidFill>
              <a:cs typeface="Trebuchet MS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A8AF2AE-A98F-7BD9-A1DC-E5A0359307E0}"/>
              </a:ext>
            </a:extLst>
          </p:cNvPr>
          <p:cNvSpPr txBox="1">
            <a:spLocks/>
          </p:cNvSpPr>
          <p:nvPr/>
        </p:nvSpPr>
        <p:spPr>
          <a:xfrm>
            <a:off x="7145586" y="3377465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Full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AE43A75D-7E2A-B7AA-FB1C-AC58E79B6E98}"/>
              </a:ext>
            </a:extLst>
          </p:cNvPr>
          <p:cNvSpPr txBox="1">
            <a:spLocks/>
          </p:cNvSpPr>
          <p:nvPr/>
        </p:nvSpPr>
        <p:spPr>
          <a:xfrm>
            <a:off x="6961620" y="1655219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Contract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61DAD8-8452-D9C6-108E-BAD8A25D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" y="1349970"/>
            <a:ext cx="5523098" cy="175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BFBB3E-F2FF-8789-E8A4-EE3DD8FC9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3" y="3118735"/>
            <a:ext cx="5523098" cy="1649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C1051D-2C62-5661-3301-211EFD18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7" y="4892111"/>
            <a:ext cx="5523098" cy="1649647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71805014-D198-99CF-7314-5EBD288EB915}"/>
              </a:ext>
            </a:extLst>
          </p:cNvPr>
          <p:cNvSpPr txBox="1">
            <a:spLocks/>
          </p:cNvSpPr>
          <p:nvPr/>
        </p:nvSpPr>
        <p:spPr>
          <a:xfrm>
            <a:off x="6992219" y="4791651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Part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97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u="sng" spc="15" dirty="0">
                <a:cs typeface="Trebuchet MS"/>
              </a:rPr>
              <a:t>C</a:t>
            </a:r>
            <a:r>
              <a:rPr lang="en-IN" sz="2800" b="1" u="sng" spc="15" dirty="0">
                <a:cs typeface="Trebuchet MS"/>
              </a:rPr>
              <a:t>ONCLUSION</a:t>
            </a:r>
            <a:endParaRPr lang="en-IN" sz="2800" u="sng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9"/>
            <a:ext cx="9327968" cy="1561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Pivot table slicer shown organization performance rating scale based on business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type charts of Full Time, Part Time &amp;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                            </a:t>
            </a:r>
            <a:r>
              <a:rPr lang="en-US" b="1" spc="15" dirty="0">
                <a:solidFill>
                  <a:schemeClr val="tx1"/>
                </a:solidFill>
                <a:cs typeface="Trebuchet MS"/>
              </a:rPr>
              <a:t>THANKING YOU</a:t>
            </a:r>
            <a:endParaRPr lang="en-IN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E08D-B2F0-B34D-DEF7-B57CC0D4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01" y="1060296"/>
            <a:ext cx="8825658" cy="861420"/>
          </a:xfrm>
        </p:spPr>
        <p:txBody>
          <a:bodyPr/>
          <a:lstStyle/>
          <a:p>
            <a:r>
              <a:rPr lang="en-US" sz="2800" b="1" u="sng" dirty="0"/>
              <a:t>PROJECT TITLE</a:t>
            </a:r>
            <a:endParaRPr lang="en-IN" sz="2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15E20-1A75-E6E6-44DF-8A990827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96" y="2452320"/>
            <a:ext cx="9110834" cy="138438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Employee performance analysis using excel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AE80F-7F1B-C448-3232-B541869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6583680" cy="1531357"/>
          </a:xfrm>
        </p:spPr>
        <p:txBody>
          <a:bodyPr/>
          <a:lstStyle/>
          <a:p>
            <a:r>
              <a:rPr lang="en-US" sz="2800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2457568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Dataset Description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Results and </a:t>
            </a:r>
            <a:r>
              <a:rPr lang="en-US" sz="1800" dirty="0">
                <a:cs typeface="Times New Roman" panose="02020603050405020304" pitchFamily="18" charset="0"/>
              </a:rPr>
              <a:t>Discussion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579822"/>
            <a:ext cx="6583680" cy="1531357"/>
          </a:xfrm>
        </p:spPr>
        <p:txBody>
          <a:bodyPr/>
          <a:lstStyle/>
          <a:p>
            <a:r>
              <a:rPr lang="en-US" sz="28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1" y="2454740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Need to know the performance of employees in an organization.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How employees have performed based on types (Full Time, Part time &amp; Contract)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006535"/>
            <a:ext cx="7965461" cy="994164"/>
          </a:xfrm>
        </p:spPr>
        <p:txBody>
          <a:bodyPr/>
          <a:lstStyle/>
          <a:p>
            <a:r>
              <a:rPr lang="en-US" sz="2800" u="sn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3299" y="2387870"/>
            <a:ext cx="7965460" cy="3497698"/>
          </a:xfrm>
        </p:spPr>
        <p:txBody>
          <a:bodyPr/>
          <a:lstStyle/>
          <a:p>
            <a:r>
              <a:rPr lang="en-US" dirty="0"/>
              <a:t>We have found the various rating scale of performance of an employee from 1 – 5 scale, it would be helpful at the yearly performance review to define the hike pay scale.</a:t>
            </a:r>
          </a:p>
          <a:p>
            <a:r>
              <a:rPr lang="en-US" dirty="0"/>
              <a:t>Types of employees – Full Time, Part Time &amp; Contract based employees.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6" y="816017"/>
            <a:ext cx="7043617" cy="938841"/>
          </a:xfrm>
        </p:spPr>
        <p:txBody>
          <a:bodyPr/>
          <a:lstStyle/>
          <a:p>
            <a:r>
              <a:rPr lang="en-US" sz="2800" b="1" u="sng" dirty="0"/>
              <a:t>WHO ARE THE END USERS? 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6DF58-9109-A22E-173B-67A42977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96" y="2248071"/>
            <a:ext cx="7403704" cy="41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spc="10" dirty="0"/>
              <a:t>O</a:t>
            </a:r>
            <a:r>
              <a:rPr lang="en-US" sz="2800" b="1" u="sng" spc="25" dirty="0"/>
              <a:t>U</a:t>
            </a:r>
            <a:r>
              <a:rPr lang="en-US" sz="2800" b="1" u="sng" dirty="0"/>
              <a:t>R</a:t>
            </a:r>
            <a:r>
              <a:rPr lang="en-US" sz="2800" b="1" u="sng" spc="5" dirty="0"/>
              <a:t> </a:t>
            </a:r>
            <a:r>
              <a:rPr lang="en-US" sz="2800" b="1" u="sng" spc="25" dirty="0"/>
              <a:t>S</a:t>
            </a:r>
            <a:r>
              <a:rPr lang="en-US" sz="2800" b="1" u="sng" spc="10" dirty="0"/>
              <a:t>O</a:t>
            </a:r>
            <a:r>
              <a:rPr lang="en-US" sz="2800" b="1" u="sng" spc="25" dirty="0"/>
              <a:t>LU</a:t>
            </a:r>
            <a:r>
              <a:rPr lang="en-US" sz="2800" b="1" u="sng" spc="-35" dirty="0"/>
              <a:t>T</a:t>
            </a:r>
            <a:r>
              <a:rPr lang="en-US" sz="2800" b="1" u="sng" spc="-30" dirty="0"/>
              <a:t>I</a:t>
            </a:r>
            <a:r>
              <a:rPr lang="en-US" sz="2800" b="1" u="sng" spc="10" dirty="0"/>
              <a:t>O</a:t>
            </a:r>
            <a:r>
              <a:rPr lang="en-US" sz="2800" b="1" u="sng" dirty="0"/>
              <a:t>N</a:t>
            </a:r>
            <a:r>
              <a:rPr lang="en-US" sz="2800" b="1" u="sng" spc="-345" dirty="0"/>
              <a:t> </a:t>
            </a:r>
            <a:r>
              <a:rPr lang="en-US" sz="2800" b="1" u="sng" spc="-35" dirty="0"/>
              <a:t>A</a:t>
            </a:r>
            <a:r>
              <a:rPr lang="en-US" sz="2800" b="1" u="sng" spc="-5" dirty="0"/>
              <a:t>N</a:t>
            </a:r>
            <a:r>
              <a:rPr lang="en-US" sz="2800" b="1" u="sng" dirty="0"/>
              <a:t>D</a:t>
            </a:r>
            <a:r>
              <a:rPr lang="en-US" sz="2800" b="1" u="sng" spc="35" dirty="0"/>
              <a:t> </a:t>
            </a:r>
            <a:r>
              <a:rPr lang="en-US" sz="2800" b="1" u="sng" spc="-30" dirty="0"/>
              <a:t>I</a:t>
            </a:r>
            <a:r>
              <a:rPr lang="en-US" sz="2800" b="1" u="sng" spc="-35" dirty="0"/>
              <a:t>T</a:t>
            </a:r>
            <a:r>
              <a:rPr lang="en-US" sz="2800" b="1" u="sng" dirty="0"/>
              <a:t>S</a:t>
            </a:r>
            <a:r>
              <a:rPr lang="en-US" sz="2800" b="1" u="sng" spc="60" dirty="0"/>
              <a:t> </a:t>
            </a:r>
            <a:r>
              <a:rPr lang="en-US" sz="2800" b="1" u="sng" spc="-295" dirty="0"/>
              <a:t>V</a:t>
            </a:r>
            <a:r>
              <a:rPr lang="en-US" sz="2800" b="1" u="sng" spc="-35" dirty="0"/>
              <a:t>A</a:t>
            </a:r>
            <a:r>
              <a:rPr lang="en-US" sz="2800" b="1" u="sng" spc="25" dirty="0"/>
              <a:t>LU</a:t>
            </a:r>
            <a:r>
              <a:rPr lang="en-US" sz="2800" b="1" u="sng" dirty="0"/>
              <a:t>E</a:t>
            </a:r>
            <a:r>
              <a:rPr lang="en-US" sz="2800" b="1" u="sng" spc="-65" dirty="0"/>
              <a:t> </a:t>
            </a:r>
            <a:r>
              <a:rPr lang="en-US" sz="2800" b="1" u="sng" spc="-15" dirty="0"/>
              <a:t>P</a:t>
            </a:r>
            <a:r>
              <a:rPr lang="en-US" sz="2800" b="1" u="sng" spc="-30" dirty="0"/>
              <a:t>R</a:t>
            </a:r>
            <a:r>
              <a:rPr lang="en-US" sz="2800" b="1" u="sng" spc="10" dirty="0"/>
              <a:t>O</a:t>
            </a:r>
            <a:r>
              <a:rPr lang="en-US" sz="2800" b="1" u="sng" spc="-15" dirty="0"/>
              <a:t>P</a:t>
            </a:r>
            <a:r>
              <a:rPr lang="en-US" sz="2800" b="1" u="sng" spc="10" dirty="0"/>
              <a:t>O</a:t>
            </a:r>
            <a:r>
              <a:rPr lang="en-US" sz="2800" b="1" u="sng" spc="25" dirty="0"/>
              <a:t>S</a:t>
            </a:r>
            <a:r>
              <a:rPr lang="en-US" sz="2800" b="1" u="sng" spc="-30" dirty="0"/>
              <a:t>I</a:t>
            </a:r>
            <a:r>
              <a:rPr lang="en-US" sz="2800" b="1" u="sng" spc="-35" dirty="0"/>
              <a:t>T</a:t>
            </a:r>
            <a:r>
              <a:rPr lang="en-US" sz="2800" b="1" u="sng" spc="-30" dirty="0"/>
              <a:t>I</a:t>
            </a:r>
            <a:r>
              <a:rPr lang="en-US" sz="2800" b="1" u="sng" spc="10" dirty="0"/>
              <a:t>O</a:t>
            </a:r>
            <a:r>
              <a:rPr lang="en-US" sz="2800" b="1" u="sng" dirty="0"/>
              <a:t>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447934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Conditional formatting- To find out employee’s currently in organization/ employees left.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Formula- employee performance rating scale’&amp; status of an 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Pivot-employee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– Data Visualization of employees in organization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tx1"/>
                </a:solidFill>
              </a:rPr>
              <a:t>Dataset Description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03028"/>
            <a:ext cx="7239786" cy="4144192"/>
          </a:xfrm>
        </p:spPr>
        <p:txBody>
          <a:bodyPr>
            <a:normAutofit/>
          </a:bodyPr>
          <a:lstStyle/>
          <a:p>
            <a:r>
              <a:rPr lang="en-US" dirty="0"/>
              <a:t>Employee ID with exit date workings</a:t>
            </a:r>
          </a:p>
          <a:p>
            <a:r>
              <a:rPr lang="en-US" dirty="0"/>
              <a:t>Performance rating based on current employee rating – Overachieved, .achieved, under achieved &amp; meet expectations</a:t>
            </a:r>
          </a:p>
          <a:p>
            <a:r>
              <a:rPr lang="en-US" dirty="0"/>
              <a:t>Gender – Male/ Female</a:t>
            </a:r>
          </a:p>
          <a:p>
            <a:r>
              <a:rPr lang="en-US" dirty="0"/>
              <a:t>Number of employee in each business unit</a:t>
            </a:r>
          </a:p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spc="15" dirty="0"/>
              <a:t>THE</a:t>
            </a:r>
            <a:r>
              <a:rPr lang="en-US" sz="2800" u="sng" spc="20" dirty="0"/>
              <a:t> "</a:t>
            </a:r>
            <a:r>
              <a:rPr lang="en-US" sz="2800" u="sng" spc="10" dirty="0"/>
              <a:t>WOW"</a:t>
            </a:r>
            <a:r>
              <a:rPr lang="en-US" sz="2800" u="sng" spc="85" dirty="0"/>
              <a:t> </a:t>
            </a:r>
            <a:r>
              <a:rPr lang="en-US" sz="2800" u="sng" spc="10" dirty="0"/>
              <a:t>IN</a:t>
            </a:r>
            <a:r>
              <a:rPr lang="en-US" sz="2800" u="sng" spc="-5" dirty="0"/>
              <a:t> </a:t>
            </a:r>
            <a:r>
              <a:rPr lang="en-US" sz="2800" u="sng" spc="15" dirty="0"/>
              <a:t>OUR</a:t>
            </a:r>
            <a:r>
              <a:rPr lang="en-US" sz="2800" u="sng" spc="-10" dirty="0"/>
              <a:t> </a:t>
            </a:r>
            <a:r>
              <a:rPr lang="en-US" sz="2800" u="sng" spc="20" dirty="0"/>
              <a:t>SOLUTION</a:t>
            </a:r>
            <a:endParaRPr lang="en-US" sz="280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2486" y="2325735"/>
            <a:ext cx="8399283" cy="20233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level =IFS($M2&gt;=5,"OverAchieved",$M2&gt;=4,"Achieved",$M2&gt;=3,"Meet Expectation",TRUE,"Under Achieved")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Slicer options using various fields in charts.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403</Words>
  <Application>Microsoft Office PowerPoint</Application>
  <PresentationFormat>Widescreen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Bradley Hand ITC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CONCLUSION</vt:lpstr>
      <vt:lpstr>                        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Lakshmi Narayanan K</dc:creator>
  <cp:lastModifiedBy>TMyrnaah</cp:lastModifiedBy>
  <cp:revision>9</cp:revision>
  <dcterms:created xsi:type="dcterms:W3CDTF">2024-08-31T09:43:01Z</dcterms:created>
  <dcterms:modified xsi:type="dcterms:W3CDTF">2024-08-31T18:36:55Z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