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Poppins Light"/>
      <p:regular r:id="rId28"/>
      <p:bold r:id="rId29"/>
      <p:italic r:id="rId30"/>
      <p:boldItalic r:id="rId31"/>
    </p:embeddedFont>
    <p:embeddedFont>
      <p:font typeface="Poppins Thin"/>
      <p:regular r:id="rId32"/>
      <p:bold r:id="rId33"/>
      <p:italic r:id="rId34"/>
      <p:boldItalic r:id="rId35"/>
    </p:embeddedFont>
    <p:embeddedFont>
      <p:font typeface="Poppins Extra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C88A56-D901-4FB7-A601-623E5ACCF2E8}">
  <a:tblStyle styleId="{84C88A56-D901-4FB7-A601-623E5ACCF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PoppinsLight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boldItalic.fntdata"/><Relationship Id="rId30" Type="http://schemas.openxmlformats.org/officeDocument/2006/relationships/font" Target="fonts/PoppinsLight-italic.fntdata"/><Relationship Id="rId11" Type="http://schemas.openxmlformats.org/officeDocument/2006/relationships/slide" Target="slides/slide6.xml"/><Relationship Id="rId33" Type="http://schemas.openxmlformats.org/officeDocument/2006/relationships/font" Target="fonts/PoppinsThin-bold.fntdata"/><Relationship Id="rId10" Type="http://schemas.openxmlformats.org/officeDocument/2006/relationships/slide" Target="slides/slide5.xml"/><Relationship Id="rId32" Type="http://schemas.openxmlformats.org/officeDocument/2006/relationships/font" Target="fonts/PoppinsThin-regular.fntdata"/><Relationship Id="rId13" Type="http://schemas.openxmlformats.org/officeDocument/2006/relationships/slide" Target="slides/slide8.xml"/><Relationship Id="rId35" Type="http://schemas.openxmlformats.org/officeDocument/2006/relationships/font" Target="fonts/PoppinsThin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Thin-italic.fntdata"/><Relationship Id="rId15" Type="http://schemas.openxmlformats.org/officeDocument/2006/relationships/slide" Target="slides/slide10.xml"/><Relationship Id="rId37" Type="http://schemas.openxmlformats.org/officeDocument/2006/relationships/font" Target="fonts/PoppinsExtraLight-bold.fntdata"/><Relationship Id="rId14" Type="http://schemas.openxmlformats.org/officeDocument/2006/relationships/slide" Target="slides/slide9.xml"/><Relationship Id="rId36" Type="http://schemas.openxmlformats.org/officeDocument/2006/relationships/font" Target="fonts/PoppinsExtraLight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Extra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Extra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565c63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8565c63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2d80e8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2d80e8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2d80e8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2d80e8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2d80e8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2d80e8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2d80e8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2d80e8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2d80e83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2d80e8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915a49a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8915a49a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92d80e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92d80e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4f499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4f499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4f4991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4f4991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2d80e8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2d80e8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2d80e8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2d80e8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2d80e8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2d80e8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2d80e8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2d80e8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3_1_1">
    <p:bg>
      <p:bgPr>
        <a:solidFill>
          <a:srgbClr val="030517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60575" y="831350"/>
            <a:ext cx="83223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60550" y="3786350"/>
            <a:ext cx="83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231A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" name="Google Shape;9;p2"/>
          <p:cNvSpPr txBox="1"/>
          <p:nvPr/>
        </p:nvSpPr>
        <p:spPr>
          <a:xfrm>
            <a:off x="360553" y="4716130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reactavancado.com.br</a:t>
            </a:r>
            <a:endParaRPr sz="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Message">
  <p:cSld name="CUSTOM_1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3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 </a:t>
            </a: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231A5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35880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List">
  <p:cSld name="CUSTOM_1_1_1_2_2_1_1">
    <p:bg>
      <p:bgPr>
        <a:solidFill>
          <a:srgbClr val="03051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255900" y="1201550"/>
            <a:ext cx="85254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   </a:t>
            </a: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to Side Text">
  <p:cSld name="CUSTOM_1_1_1_1_4">
    <p:bg>
      <p:bgPr>
        <a:solidFill>
          <a:srgbClr val="03051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58650" y="216275"/>
            <a:ext cx="83199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09700" y="2501125"/>
            <a:ext cx="39390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0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358650" y="1730275"/>
            <a:ext cx="39390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31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4739550" y="1730275"/>
            <a:ext cx="39390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31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4EC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25" name="Google Shape;25;p5"/>
          <p:cNvSpPr txBox="1"/>
          <p:nvPr>
            <p:ph idx="4" type="body"/>
          </p:nvPr>
        </p:nvSpPr>
        <p:spPr>
          <a:xfrm>
            <a:off x="4739550" y="2501113"/>
            <a:ext cx="39390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0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Table">
  <p:cSld name="CUSTOM_1_1_1_1_4_1_1_1">
    <p:bg>
      <p:bgPr>
        <a:solidFill>
          <a:srgbClr val="030517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58650" y="216275"/>
            <a:ext cx="83199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graphicFrame>
        <p:nvGraphicFramePr>
          <p:cNvPr id="30" name="Google Shape;30;p6"/>
          <p:cNvGraphicFramePr/>
          <p:nvPr/>
        </p:nvGraphicFramePr>
        <p:xfrm>
          <a:off x="464325" y="172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{84C88A56-D901-4FB7-A601-623E5ACCF2E8}</a:tableStyleId>
              </a:tblPr>
              <a:tblGrid>
                <a:gridCol w="2738075"/>
                <a:gridCol w="2738075"/>
                <a:gridCol w="2738075"/>
              </a:tblGrid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</a:tr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 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 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" name="Google Shape;31;p6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Half Bleed Image">
  <p:cSld name="CUSTOM_1_1_1_1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51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51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58650" y="216275"/>
            <a:ext cx="4487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4600" y="1730275"/>
            <a:ext cx="44877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" name="Google Shape;38;p7"/>
          <p:cNvSpPr txBox="1"/>
          <p:nvPr/>
        </p:nvSpPr>
        <p:spPr>
          <a:xfrm>
            <a:off x="358653" y="469765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305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2019.stateofjs.com/testing/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85700" y="1429413"/>
            <a:ext cx="8322300" cy="21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Introdução a 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Testes</a:t>
            </a:r>
            <a:endParaRPr sz="5500"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435975" y="3353500"/>
            <a:ext cx="83223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são tão importantes e muitos ignoram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Test-driven development (TDD)</a:t>
            </a:r>
            <a:endParaRPr b="1" sz="28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500" y="1108375"/>
            <a:ext cx="4824200" cy="32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463400" y="1245700"/>
            <a:ext cx="2499300" cy="31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82568"/>
                </a:solidFill>
                <a:latin typeface="Poppins"/>
                <a:ea typeface="Poppins"/>
                <a:cs typeface="Poppins"/>
                <a:sym typeface="Poppins"/>
              </a:rPr>
              <a:t>Escrevemos um Teste</a:t>
            </a:r>
            <a:endParaRPr b="1">
              <a:solidFill>
                <a:srgbClr val="6825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577100" y="3448950"/>
            <a:ext cx="1353600" cy="45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73BA"/>
                </a:solidFill>
                <a:latin typeface="Poppins"/>
                <a:ea typeface="Poppins"/>
                <a:cs typeface="Poppins"/>
                <a:sym typeface="Poppins"/>
              </a:rPr>
              <a:t>Fazemos o Teste passar</a:t>
            </a:r>
            <a:endParaRPr b="1">
              <a:solidFill>
                <a:srgbClr val="0573B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191925" y="3487800"/>
            <a:ext cx="1412400" cy="3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BDD0"/>
                </a:solidFill>
                <a:latin typeface="Poppins"/>
                <a:ea typeface="Poppins"/>
                <a:cs typeface="Poppins"/>
                <a:sym typeface="Poppins"/>
              </a:rPr>
              <a:t>Refatoramos</a:t>
            </a:r>
            <a:endParaRPr b="1">
              <a:solidFill>
                <a:srgbClr val="24BDD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 as ferramentas?</a:t>
            </a:r>
            <a:endParaRPr b="1" sz="2800"/>
          </a:p>
        </p:txBody>
      </p:sp>
      <p:sp>
        <p:nvSpPr>
          <p:cNvPr id="105" name="Google Shape;105;p18"/>
          <p:cNvSpPr txBox="1"/>
          <p:nvPr/>
        </p:nvSpPr>
        <p:spPr>
          <a:xfrm>
            <a:off x="5716000" y="4287625"/>
            <a:ext cx="2287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https://2019.stateofjs.com/testing/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050" y="944563"/>
            <a:ext cx="6639898" cy="32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Baseados nos níveis de </a:t>
            </a:r>
            <a:r>
              <a:rPr b="1" lang="en" sz="2200"/>
              <a:t>satisfação </a:t>
            </a:r>
            <a:r>
              <a:rPr lang="en" sz="2200"/>
              <a:t>e </a:t>
            </a:r>
            <a:r>
              <a:rPr b="1" lang="en" sz="2200"/>
              <a:t>adoção</a:t>
            </a:r>
            <a:r>
              <a:rPr lang="en" sz="2200"/>
              <a:t>, nosso framework escolhido foi o </a:t>
            </a:r>
            <a:r>
              <a:rPr b="1" lang="en" sz="2200">
                <a:solidFill>
                  <a:srgbClr val="F231A5"/>
                </a:solidFill>
              </a:rPr>
              <a:t>Jest</a:t>
            </a:r>
            <a:r>
              <a:rPr b="1"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Além dele possuir várias ferramentas já incluídas, como facilidade para mocks, relatório de cobertura, métodos para tratar intervals, snapshots e outros detalhes mais.</a:t>
            </a:r>
            <a:endParaRPr sz="2200"/>
          </a:p>
        </p:txBody>
      </p:sp>
      <p:sp>
        <p:nvSpPr>
          <p:cNvPr id="112" name="Google Shape;112;p19"/>
          <p:cNvSpPr txBox="1"/>
          <p:nvPr/>
        </p:nvSpPr>
        <p:spPr>
          <a:xfrm>
            <a:off x="197350" y="1115250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Para testar nossos componentes em React a escolha foi a biblioteca </a:t>
            </a:r>
            <a:r>
              <a:rPr b="1" lang="en" sz="2200">
                <a:solidFill>
                  <a:srgbClr val="F231A5"/>
                </a:solidFill>
              </a:rPr>
              <a:t>React Testing Library</a:t>
            </a:r>
            <a:r>
              <a:rPr b="1" lang="en" sz="2200"/>
              <a:t>, </a:t>
            </a:r>
            <a:r>
              <a:rPr lang="en" sz="2200"/>
              <a:t>por ela possuir melhor suporte as novas tecnologias do React como os </a:t>
            </a:r>
            <a:r>
              <a:rPr b="1" lang="en" sz="2200"/>
              <a:t>hooks</a:t>
            </a:r>
            <a:r>
              <a:rPr lang="en" sz="2200"/>
              <a:t> e também uma </a:t>
            </a:r>
            <a:r>
              <a:rPr b="1" lang="en" sz="2200"/>
              <a:t>renderização real</a:t>
            </a:r>
            <a:r>
              <a:rPr lang="en" sz="2200"/>
              <a:t> do componente.</a:t>
            </a:r>
            <a:endParaRPr sz="2200"/>
          </a:p>
        </p:txBody>
      </p:sp>
      <p:sp>
        <p:nvSpPr>
          <p:cNvPr id="118" name="Google Shape;118;p20"/>
          <p:cNvSpPr txBox="1"/>
          <p:nvPr/>
        </p:nvSpPr>
        <p:spPr>
          <a:xfrm>
            <a:off x="197350" y="131547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 nossa biblioteca para end-to-end foi o </a:t>
            </a:r>
            <a:r>
              <a:rPr b="1" lang="en" sz="2200">
                <a:solidFill>
                  <a:srgbClr val="F231A5"/>
                </a:solidFill>
              </a:rPr>
              <a:t>Cypress</a:t>
            </a:r>
            <a:r>
              <a:rPr lang="en" sz="2200"/>
              <a:t>, também devido aos níveis de satisfação e adoção na comunidade, além de ser a mais performática dentre as bibliotecas do tipo.</a:t>
            </a:r>
            <a:endParaRPr sz="2200"/>
          </a:p>
        </p:txBody>
      </p:sp>
      <p:sp>
        <p:nvSpPr>
          <p:cNvPr id="124" name="Google Shape;124;p21"/>
          <p:cNvSpPr txBox="1"/>
          <p:nvPr/>
        </p:nvSpPr>
        <p:spPr>
          <a:xfrm>
            <a:off x="197350" y="131547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Por que </a:t>
            </a:r>
            <a:r>
              <a:rPr lang="en" sz="2200"/>
              <a:t>escrever testes?</a:t>
            </a:r>
            <a:endParaRPr sz="2200"/>
          </a:p>
        </p:txBody>
      </p:sp>
      <p:sp>
        <p:nvSpPr>
          <p:cNvPr id="50" name="Google Shape;50;p9"/>
          <p:cNvSpPr txBox="1"/>
          <p:nvPr/>
        </p:nvSpPr>
        <p:spPr>
          <a:xfrm>
            <a:off x="182500" y="17674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09300" y="1023450"/>
            <a:ext cx="85254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●"/>
            </a:pPr>
            <a:r>
              <a:rPr lang="en" sz="1600"/>
              <a:t>Código complexo não é simples de se debuggar só com olho</a:t>
            </a:r>
            <a:endParaRPr sz="1600"/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●"/>
            </a:pPr>
            <a:r>
              <a:rPr lang="en" sz="1600"/>
              <a:t>Testar é uma forma robusta de </a:t>
            </a:r>
            <a:r>
              <a:rPr b="1" lang="en" sz="1600">
                <a:solidFill>
                  <a:srgbClr val="F231A5"/>
                </a:solidFill>
              </a:rPr>
              <a:t>validar software</a:t>
            </a:r>
            <a:endParaRPr b="1" sz="1600">
              <a:solidFill>
                <a:srgbClr val="F231A5"/>
              </a:solidFill>
            </a:endParaRPr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Funciona como eu espero?</a:t>
            </a:r>
            <a:endParaRPr sz="1600">
              <a:solidFill>
                <a:srgbClr val="FFFFFF"/>
              </a:solidFill>
            </a:endParaRPr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Funciona como o usuário espera?</a:t>
            </a:r>
            <a:endParaRPr sz="1600">
              <a:solidFill>
                <a:srgbClr val="FFFFFF"/>
              </a:solidFill>
            </a:endParaRPr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Se eu atualizar esse trecho, o código quebra?</a:t>
            </a:r>
            <a:endParaRPr sz="1600">
              <a:solidFill>
                <a:srgbClr val="FFFFFF"/>
              </a:solidFill>
            </a:endParaRPr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Testes funcionam como uma primeira camada de documentação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 tipos de teste existem?</a:t>
            </a:r>
            <a:endParaRPr b="1" sz="2800"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5900" y="1162375"/>
            <a:ext cx="8525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Testes Unitários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Testam </a:t>
            </a:r>
            <a:r>
              <a:rPr b="1" lang="en" sz="1600"/>
              <a:t>isoladamente</a:t>
            </a:r>
            <a:r>
              <a:rPr lang="en" sz="1600"/>
              <a:t> pequenas unidades de código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código está se comportando como o </a:t>
            </a:r>
            <a:r>
              <a:rPr lang="en" sz="1600">
                <a:solidFill>
                  <a:srgbClr val="F231A5"/>
                </a:solidFill>
              </a:rPr>
              <a:t>desenvolvedor </a:t>
            </a:r>
            <a:r>
              <a:rPr lang="en" sz="1600"/>
              <a:t>espera?</a:t>
            </a:r>
            <a:endParaRPr sz="1600"/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Testes Funcionais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Checa se as unidades funcionam também entre si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Testes podem conter múltiplas classes, métodos, etc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programa funciona de acordo com o que o </a:t>
            </a:r>
            <a:r>
              <a:rPr lang="en" sz="1600">
                <a:solidFill>
                  <a:srgbClr val="F231A5"/>
                </a:solidFill>
              </a:rPr>
              <a:t>usuário </a:t>
            </a:r>
            <a:r>
              <a:rPr lang="en" sz="1600"/>
              <a:t>espera?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Vamos imaginar um simples </a:t>
            </a:r>
            <a:r>
              <a:rPr b="1" lang="en" sz="2200">
                <a:solidFill>
                  <a:srgbClr val="F231A5"/>
                </a:solidFill>
              </a:rPr>
              <a:t>componente de busca</a:t>
            </a:r>
            <a:endParaRPr b="1" sz="2200"/>
          </a:p>
        </p:txBody>
      </p:sp>
      <p:sp>
        <p:nvSpPr>
          <p:cNvPr id="67" name="Google Shape;67;p12"/>
          <p:cNvSpPr txBox="1"/>
          <p:nvPr/>
        </p:nvSpPr>
        <p:spPr>
          <a:xfrm>
            <a:off x="182500" y="1751100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13" y="713363"/>
            <a:ext cx="8331775" cy="37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55900" y="1162375"/>
            <a:ext cx="8525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Expande quando em foco</a:t>
            </a:r>
            <a:endParaRPr sz="1600"/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Envia um request para um banco com a palavra digitada</a:t>
            </a:r>
            <a:endParaRPr sz="1600"/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Recebe dados e renderiza na tela a lista</a:t>
            </a:r>
            <a:endParaRPr sz="1600"/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Destaca dentro dos itens a string digitada</a:t>
            </a:r>
            <a:endParaRPr sz="1600"/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Quando não possui nenhum item, mostra uma mensagem</a:t>
            </a:r>
            <a:endParaRPr sz="1600"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Algumas features do componente</a:t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55900" y="1162375"/>
            <a:ext cx="8525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Isolamos só o componente de busca (criando mock para o serviço)</a:t>
            </a:r>
            <a:endParaRPr sz="1600"/>
          </a:p>
          <a:p>
            <a:pPr indent="-3302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 então testamos cada um dos comportamentos de </a:t>
            </a:r>
            <a:r>
              <a:rPr b="1" lang="en" sz="1600">
                <a:solidFill>
                  <a:srgbClr val="F231A5"/>
                </a:solidFill>
              </a:rPr>
              <a:t>forma separada</a:t>
            </a:r>
            <a:endParaRPr b="1" sz="1600">
              <a:solidFill>
                <a:srgbClr val="F231A5"/>
              </a:solidFill>
            </a:endParaRPr>
          </a:p>
          <a:p>
            <a:pPr indent="-330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Se o campo recebe focus, ele expande? (Adição de classe, por exemplo)</a:t>
            </a:r>
            <a:endParaRPr sz="1600">
              <a:solidFill>
                <a:srgbClr val="FFFFFF"/>
              </a:solidFill>
            </a:endParaRPr>
          </a:p>
          <a:p>
            <a:pPr indent="-330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Ao ter uma string no campo, o método de fetch da API é chamado? </a:t>
            </a:r>
            <a:endParaRPr sz="1600">
              <a:solidFill>
                <a:srgbClr val="FFFFFF"/>
              </a:solidFill>
            </a:endParaRPr>
          </a:p>
          <a:p>
            <a:pPr indent="-330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 string do campo é passada corretamente para a API e os dados retornados são condizentes?</a:t>
            </a:r>
            <a:endParaRPr sz="1600">
              <a:solidFill>
                <a:srgbClr val="FFFFFF"/>
              </a:solidFill>
            </a:endParaRPr>
          </a:p>
          <a:p>
            <a:pPr indent="-330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Dado um conjunto de dados recebido? A lista é renderizada?</a:t>
            </a:r>
            <a:endParaRPr sz="1600">
              <a:solidFill>
                <a:srgbClr val="FFFFFF"/>
              </a:solidFill>
            </a:endParaRPr>
          </a:p>
          <a:p>
            <a:pPr indent="-3302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Se não tiver dados, uma mensagem é preenchida?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Para os testes unitários, como faríamos?</a:t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55900" y="1162375"/>
            <a:ext cx="8525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Aqui não há mais isolamento entre os métodos e nós realizamos o fluxo completo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Simula </a:t>
            </a:r>
            <a:r>
              <a:rPr lang="en" sz="1600">
                <a:solidFill>
                  <a:srgbClr val="F231A5"/>
                </a:solidFill>
              </a:rPr>
              <a:t>usuário </a:t>
            </a:r>
            <a:r>
              <a:rPr lang="en" sz="1600"/>
              <a:t>clicando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Simula </a:t>
            </a:r>
            <a:r>
              <a:rPr lang="en" sz="1600">
                <a:solidFill>
                  <a:srgbClr val="F231A5"/>
                </a:solidFill>
              </a:rPr>
              <a:t>usuário </a:t>
            </a:r>
            <a:r>
              <a:rPr lang="en" sz="1600"/>
              <a:t>digitando e apagando</a:t>
            </a:r>
            <a:endParaRPr sz="1600"/>
          </a:p>
          <a:p>
            <a:pPr indent="-3302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Simula </a:t>
            </a:r>
            <a:r>
              <a:rPr lang="en" sz="1600">
                <a:solidFill>
                  <a:srgbClr val="F231A5"/>
                </a:solidFill>
              </a:rPr>
              <a:t>usuário </a:t>
            </a:r>
            <a:r>
              <a:rPr lang="en" sz="1600"/>
              <a:t>clicando num item da pesquisa</a:t>
            </a:r>
            <a:endParaRPr sz="1600"/>
          </a:p>
          <a:p>
            <a:pPr indent="-330200" lvl="0" marL="4000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 analisa todo o fluxo para ver se o comportamento funciona como esperado</a:t>
            </a:r>
            <a:endParaRPr sz="1600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Para os testes funcionais, como faríamos?</a:t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