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Poppins Light"/>
      <p:regular r:id="rId29"/>
      <p:bold r:id="rId30"/>
      <p:italic r:id="rId31"/>
      <p:boldItalic r:id="rId32"/>
    </p:embeddedFont>
    <p:embeddedFont>
      <p:font typeface="Poppins Thin"/>
      <p:regular r:id="rId33"/>
      <p:bold r:id="rId34"/>
      <p:italic r:id="rId35"/>
      <p:boldItalic r:id="rId36"/>
    </p:embeddedFont>
    <p:embeddedFont>
      <p:font typeface="Poppins Extra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577526-B3F3-414C-AC06-FDD64BA33A4E}">
  <a:tblStyle styleId="{A4577526-B3F3-414C-AC06-FDD64BA33A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ExtraLight-boldItalic.fntdata"/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Light-italic.fntdata"/><Relationship Id="rId30" Type="http://schemas.openxmlformats.org/officeDocument/2006/relationships/font" Target="fonts/PoppinsLight-bold.fntdata"/><Relationship Id="rId11" Type="http://schemas.openxmlformats.org/officeDocument/2006/relationships/slide" Target="slides/slide6.xml"/><Relationship Id="rId33" Type="http://schemas.openxmlformats.org/officeDocument/2006/relationships/font" Target="fonts/PoppinsThin-regular.fntdata"/><Relationship Id="rId10" Type="http://schemas.openxmlformats.org/officeDocument/2006/relationships/slide" Target="slides/slide5.xml"/><Relationship Id="rId32" Type="http://schemas.openxmlformats.org/officeDocument/2006/relationships/font" Target="fonts/Poppins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Thin-italic.fntdata"/><Relationship Id="rId12" Type="http://schemas.openxmlformats.org/officeDocument/2006/relationships/slide" Target="slides/slide7.xml"/><Relationship Id="rId34" Type="http://schemas.openxmlformats.org/officeDocument/2006/relationships/font" Target="fonts/PoppinsThin-bold.fntdata"/><Relationship Id="rId15" Type="http://schemas.openxmlformats.org/officeDocument/2006/relationships/slide" Target="slides/slide10.xml"/><Relationship Id="rId37" Type="http://schemas.openxmlformats.org/officeDocument/2006/relationships/font" Target="fonts/PoppinsExtra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Thin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Extra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Extra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565c63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8565c63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2d33f0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2d33f0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4f4991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4f4991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4f4991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4f4991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4f4991a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4f4991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4f4991a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4f4991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4f4991a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4f4991a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915a49a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8915a49a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94f499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94f499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4f4991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4f4991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4f4991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4f4991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4f4991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4f4991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4f4991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4f4991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4e690a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4e690a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4f4991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4f4991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3_1_1">
    <p:bg>
      <p:bgPr>
        <a:solidFill>
          <a:srgbClr val="030517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60575" y="831350"/>
            <a:ext cx="83223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60550" y="3786350"/>
            <a:ext cx="83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231A5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" name="Google Shape;9;p2"/>
          <p:cNvSpPr txBox="1"/>
          <p:nvPr/>
        </p:nvSpPr>
        <p:spPr>
          <a:xfrm>
            <a:off x="360553" y="4716130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reactavancado.com.br</a:t>
            </a:r>
            <a:endParaRPr sz="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Message">
  <p:cSld name="CUSTOM_1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58800" y="1115250"/>
            <a:ext cx="82926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3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 </a:t>
            </a: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231A5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35880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List">
  <p:cSld name="CUSTOM_1_1_1_2_2_1_1">
    <p:bg>
      <p:bgPr>
        <a:solidFill>
          <a:srgbClr val="03051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255900" y="1201550"/>
            <a:ext cx="85254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4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4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4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   </a:t>
            </a: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FFFFF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35865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to Side Text">
  <p:cSld name="CUSTOM_1_1_1_1_4">
    <p:bg>
      <p:bgPr>
        <a:solidFill>
          <a:srgbClr val="03051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58650" y="216275"/>
            <a:ext cx="83199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209700" y="2501125"/>
            <a:ext cx="39390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0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667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667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358650" y="1730275"/>
            <a:ext cx="39390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31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4739550" y="1730275"/>
            <a:ext cx="39390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231A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9B6F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4EC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FFFFF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25" name="Google Shape;25;p5"/>
          <p:cNvSpPr txBox="1"/>
          <p:nvPr>
            <p:ph idx="4" type="body"/>
          </p:nvPr>
        </p:nvSpPr>
        <p:spPr>
          <a:xfrm>
            <a:off x="4739550" y="2501113"/>
            <a:ext cx="39390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10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667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667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■"/>
              <a:defRPr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" name="Google Shape;26;p5"/>
          <p:cNvSpPr txBox="1"/>
          <p:nvPr/>
        </p:nvSpPr>
        <p:spPr>
          <a:xfrm>
            <a:off x="35865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Table">
  <p:cSld name="CUSTOM_1_1_1_1_4_1_1_1">
    <p:bg>
      <p:bgPr>
        <a:solidFill>
          <a:srgbClr val="030517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58650" y="216275"/>
            <a:ext cx="83199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/>
        </p:nvSpPr>
        <p:spPr>
          <a:xfrm>
            <a:off x="7464725" y="4671200"/>
            <a:ext cx="136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 </a:t>
            </a:r>
            <a:fld id="{00000000-1234-1234-1234-123412341234}" type="slidenum">
              <a:rPr lang="en" sz="600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‹#›</a:t>
            </a:fld>
            <a:endParaRPr sz="600">
              <a:solidFill>
                <a:srgbClr val="FFFFFF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graphicFrame>
        <p:nvGraphicFramePr>
          <p:cNvPr id="30" name="Google Shape;30;p6"/>
          <p:cNvGraphicFramePr/>
          <p:nvPr/>
        </p:nvGraphicFramePr>
        <p:xfrm>
          <a:off x="464325" y="172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{A4577526-B3F3-414C-AC06-FDD64BA33A4E}</a:tableStyleId>
              </a:tblPr>
              <a:tblGrid>
                <a:gridCol w="2738075"/>
                <a:gridCol w="2738075"/>
                <a:gridCol w="2738075"/>
              </a:tblGrid>
              <a:tr h="40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Row label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0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Row label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0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Row label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0CC"/>
                    </a:solidFill>
                  </a:tcPr>
                </a:tc>
              </a:tr>
              <a:tr h="40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Data with small font 14pt</a:t>
                      </a:r>
                      <a:endParaRPr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Data with small font 14pt </a:t>
                      </a:r>
                      <a:endParaRPr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Data with small font 14pt </a:t>
                      </a:r>
                      <a:endParaRPr>
                        <a:solidFill>
                          <a:srgbClr val="FFFFFF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52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" name="Google Shape;31;p6"/>
          <p:cNvSpPr txBox="1"/>
          <p:nvPr/>
        </p:nvSpPr>
        <p:spPr>
          <a:xfrm>
            <a:off x="358653" y="469520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Half Bleed Image">
  <p:cSld name="CUSTOM_1_1_1_1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5284800" y="0"/>
            <a:ext cx="3859200" cy="5143500"/>
          </a:xfrm>
          <a:prstGeom prst="rect">
            <a:avLst/>
          </a:prstGeom>
          <a:solidFill>
            <a:srgbClr val="0051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5284800" y="0"/>
            <a:ext cx="3859200" cy="5143500"/>
          </a:xfrm>
          <a:prstGeom prst="rect">
            <a:avLst/>
          </a:prstGeom>
          <a:solidFill>
            <a:srgbClr val="0051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5284800" y="0"/>
            <a:ext cx="38592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img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58650" y="216275"/>
            <a:ext cx="4487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4600" y="1730275"/>
            <a:ext cx="44877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667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31A5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667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667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667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667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667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667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○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667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oppins"/>
              <a:buChar char="■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" name="Google Shape;38;p7"/>
          <p:cNvSpPr txBox="1"/>
          <p:nvPr/>
        </p:nvSpPr>
        <p:spPr>
          <a:xfrm>
            <a:off x="358653" y="4697655"/>
            <a:ext cx="30000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reactavancado</a:t>
            </a:r>
            <a:r>
              <a:rPr lang="en" sz="700">
                <a:solidFill>
                  <a:srgbClr val="F231A5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.com.br</a:t>
            </a:r>
            <a:endParaRPr sz="700">
              <a:solidFill>
                <a:srgbClr val="F231A5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305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85700" y="1429413"/>
            <a:ext cx="8322300" cy="21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Introdução ao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CSS-in-JS</a:t>
            </a:r>
            <a:endParaRPr b="1" sz="5500"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435975" y="3353500"/>
            <a:ext cx="8322300" cy="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é, </a:t>
            </a:r>
            <a:r>
              <a:rPr lang="en"/>
              <a:t>como funciona, quais vantagens e mais.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Styled </a:t>
            </a:r>
            <a:r>
              <a:rPr b="1" lang="en" sz="3400">
                <a:solidFill>
                  <a:srgbClr val="F231A5"/>
                </a:solidFill>
              </a:rPr>
              <a:t>Components</a:t>
            </a:r>
            <a:endParaRPr sz="3400">
              <a:solidFill>
                <a:srgbClr val="F231A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Vantages do </a:t>
            </a:r>
            <a:r>
              <a:rPr b="1" lang="en" sz="2800"/>
              <a:t>Styled Components</a:t>
            </a:r>
            <a:endParaRPr b="1" sz="28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55900" y="1162375"/>
            <a:ext cx="85254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Critical CSS automático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Escopo definido (sem colisão de classes)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Remoção de CSS não utilizado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Estilos dinâmicos (props, themes)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Manutenção simplificada e sem dor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Vendor prefixing automático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Como funciona?</a:t>
            </a:r>
            <a:endParaRPr b="1" sz="28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50" y="1848138"/>
            <a:ext cx="3578301" cy="144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450" y="1712913"/>
            <a:ext cx="3494076" cy="1717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>
            <a:off x="4230250" y="2597950"/>
            <a:ext cx="660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Estilo dinâmico</a:t>
            </a:r>
            <a:endParaRPr b="1" sz="28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00" y="1441988"/>
            <a:ext cx="6390602" cy="225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Estender estilos</a:t>
            </a:r>
            <a:endParaRPr b="1" sz="28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675" y="1010100"/>
            <a:ext cx="3510648" cy="3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 muito </a:t>
            </a:r>
            <a:r>
              <a:rPr b="1" lang="en" sz="2600">
                <a:solidFill>
                  <a:srgbClr val="F231A5"/>
                </a:solidFill>
              </a:rPr>
              <a:t>mais</a:t>
            </a:r>
            <a:r>
              <a:rPr b="1" lang="en" sz="2600"/>
              <a:t>...</a:t>
            </a:r>
            <a:endParaRPr sz="2600">
              <a:solidFill>
                <a:srgbClr val="F231A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CSS </a:t>
            </a:r>
            <a:r>
              <a:rPr lang="en" sz="2200"/>
              <a:t>é muito difícil! É sério!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Quem diz o contrário, é porque quer ser legal.</a:t>
            </a:r>
            <a:endParaRPr sz="2200"/>
          </a:p>
        </p:txBody>
      </p:sp>
      <p:sp>
        <p:nvSpPr>
          <p:cNvPr id="50" name="Google Shape;50;p9"/>
          <p:cNvSpPr txBox="1"/>
          <p:nvPr/>
        </p:nvSpPr>
        <p:spPr>
          <a:xfrm>
            <a:off x="182500" y="176742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85725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Problemas </a:t>
            </a:r>
            <a:r>
              <a:rPr lang="en" sz="2800"/>
              <a:t>do </a:t>
            </a:r>
            <a:r>
              <a:rPr b="1" lang="en" sz="2800"/>
              <a:t>CSS</a:t>
            </a:r>
            <a:endParaRPr b="1" sz="2800"/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255900" y="1162375"/>
            <a:ext cx="85254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Falta de escopo local (uma lib de terceiro pode colidir com meu código)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Especificidade e novamente, colisão de estilos!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Código não utilizado (dead code)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Falta de modularidade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Dificuldade na manutenção e código quebrando sabe-se lá Deus onde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Os pré-processadores como </a:t>
            </a:r>
            <a:r>
              <a:rPr b="1" lang="en" sz="2200"/>
              <a:t>Less, Sass, Stylus</a:t>
            </a:r>
            <a:r>
              <a:rPr lang="en" sz="2200"/>
              <a:t> vieram ajudar em algumas coisas, mas continuaram com os problemas clássicos, além de abrir margem para </a:t>
            </a:r>
            <a:r>
              <a:rPr b="1" lang="en" sz="2200"/>
              <a:t>péssimas práticas</a:t>
            </a:r>
            <a:r>
              <a:rPr lang="en" sz="2200"/>
              <a:t>.</a:t>
            </a:r>
            <a:endParaRPr sz="2200"/>
          </a:p>
        </p:txBody>
      </p:sp>
      <p:sp>
        <p:nvSpPr>
          <p:cNvPr id="67" name="Google Shape;67;p12"/>
          <p:cNvSpPr txBox="1"/>
          <p:nvPr/>
        </p:nvSpPr>
        <p:spPr>
          <a:xfrm>
            <a:off x="182500" y="1572750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525" y="2167700"/>
            <a:ext cx="2942901" cy="80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3"/>
          <p:cNvCxnSpPr/>
          <p:nvPr/>
        </p:nvCxnSpPr>
        <p:spPr>
          <a:xfrm>
            <a:off x="3642738" y="2603300"/>
            <a:ext cx="660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375" y="1052275"/>
            <a:ext cx="1634500" cy="30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CSS-in-</a:t>
            </a:r>
            <a:r>
              <a:rPr b="1" lang="en" sz="3400">
                <a:solidFill>
                  <a:srgbClr val="F231A5"/>
                </a:solidFill>
              </a:rPr>
              <a:t>JS</a:t>
            </a:r>
            <a:endParaRPr sz="3400">
              <a:solidFill>
                <a:srgbClr val="F231A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25700" y="1115250"/>
            <a:ext cx="8292600" cy="29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 </a:t>
            </a:r>
            <a:r>
              <a:rPr b="1" lang="en" sz="2200"/>
              <a:t>CSS-in-JS</a:t>
            </a:r>
            <a:r>
              <a:rPr lang="en" sz="2200"/>
              <a:t> se refere a um conjunto de ideias para resolver os complexos problemas do </a:t>
            </a:r>
            <a:r>
              <a:rPr b="1" lang="en" sz="2200"/>
              <a:t>CSS.</a:t>
            </a:r>
            <a:r>
              <a:rPr lang="en" sz="2200"/>
              <a:t> E existem diferentes bibliotecas que fazem essa prática.</a:t>
            </a:r>
            <a:endParaRPr sz="2200"/>
          </a:p>
        </p:txBody>
      </p:sp>
      <p:sp>
        <p:nvSpPr>
          <p:cNvPr id="85" name="Google Shape;85;p15"/>
          <p:cNvSpPr txBox="1"/>
          <p:nvPr/>
        </p:nvSpPr>
        <p:spPr>
          <a:xfrm>
            <a:off x="182500" y="1767425"/>
            <a:ext cx="573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F231A5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58650" y="216275"/>
            <a:ext cx="8319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Bibliotecas de </a:t>
            </a:r>
            <a:r>
              <a:rPr b="1" lang="en" sz="2800"/>
              <a:t>CSS-in-JS</a:t>
            </a:r>
            <a:endParaRPr b="1" sz="28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55900" y="1162375"/>
            <a:ext cx="85254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Aphrodite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Emotion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Glamor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Styled Components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Styled JSX</a:t>
            </a:r>
            <a:endParaRPr sz="1600"/>
          </a:p>
          <a:p>
            <a:pPr indent="-187325" lvl="0" marL="20002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Muitas outras (https://github.com/michelebertoli/css-in-js)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