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  <p:embeddedFont>
      <p:font typeface="Poppins Thin"/>
      <p:regular r:id="rId41"/>
      <p:bold r:id="rId42"/>
      <p:italic r:id="rId43"/>
      <p:boldItalic r:id="rId44"/>
    </p:embeddedFont>
    <p:embeddedFont>
      <p:font typeface="Poppins Extra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CB5FD2-0DD5-42EC-930A-B7779796421F}">
  <a:tblStyle styleId="{3DCB5FD2-0DD5-42EC-930A-B77797964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PoppinsThin-bold.fntdata"/><Relationship Id="rId41" Type="http://schemas.openxmlformats.org/officeDocument/2006/relationships/font" Target="fonts/PoppinsThin-regular.fntdata"/><Relationship Id="rId22" Type="http://schemas.openxmlformats.org/officeDocument/2006/relationships/slide" Target="slides/slide17.xml"/><Relationship Id="rId44" Type="http://schemas.openxmlformats.org/officeDocument/2006/relationships/font" Target="fonts/PoppinsThin-boldItalic.fntdata"/><Relationship Id="rId21" Type="http://schemas.openxmlformats.org/officeDocument/2006/relationships/slide" Target="slides/slide16.xml"/><Relationship Id="rId43" Type="http://schemas.openxmlformats.org/officeDocument/2006/relationships/font" Target="fonts/PoppinsThin-italic.fntdata"/><Relationship Id="rId24" Type="http://schemas.openxmlformats.org/officeDocument/2006/relationships/slide" Target="slides/slide19.xml"/><Relationship Id="rId46" Type="http://schemas.openxmlformats.org/officeDocument/2006/relationships/font" Target="fonts/PoppinsExtraLight-bold.fntdata"/><Relationship Id="rId23" Type="http://schemas.openxmlformats.org/officeDocument/2006/relationships/slide" Target="slides/slide18.xml"/><Relationship Id="rId45" Type="http://schemas.openxmlformats.org/officeDocument/2006/relationships/font" Target="fonts/PoppinsExtra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PoppinsExtra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PoppinsExtra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565c63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8565c63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15a49a3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15a49a3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15a49a3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15a49a3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915a49a3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915a49a3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15a49a3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15a49a3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15a49a3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15a49a3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15a49a3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15a49a3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15a49a39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15a49a3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15a49a3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15a49a3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15a49a39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15a49a39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ee49b0f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ee49b0f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915a49a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8915a49a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15a49a39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15a49a39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15a49a39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15a49a39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15a49a39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15a49a39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25f33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925f33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915a49a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915a49a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15a49a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15a49a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5848d03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5848d03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15a49a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15a49a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15a49a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15a49a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15a49a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15a49a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15a49a3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15a49a3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3_1_1">
    <p:bg>
      <p:bgPr>
        <a:solidFill>
          <a:srgbClr val="030517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60575" y="831350"/>
            <a:ext cx="83223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60550" y="3786350"/>
            <a:ext cx="83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231A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" name="Google Shape;9;p2"/>
          <p:cNvSpPr txBox="1"/>
          <p:nvPr/>
        </p:nvSpPr>
        <p:spPr>
          <a:xfrm>
            <a:off x="360553" y="4716130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reactavancado.com.br</a:t>
            </a:r>
            <a:endParaRPr sz="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Message">
  <p:cSld name="CUSTOM_1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List">
  <p:cSld name="CUSTOM_1_1_1_2_2_1_1">
    <p:bg>
      <p:bgPr>
        <a:solidFill>
          <a:srgbClr val="03051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255900" y="1201550"/>
            <a:ext cx="85254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4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4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4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" name="Google Shape;15;p4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   </a:t>
            </a: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FFFFF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35865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to Side Text">
  <p:cSld name="CUSTOM_1_1_1_1_4">
    <p:bg>
      <p:bgPr>
        <a:solidFill>
          <a:srgbClr val="030517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58650" y="216275"/>
            <a:ext cx="83199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209700" y="2501125"/>
            <a:ext cx="39390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0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667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667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358650" y="1730275"/>
            <a:ext cx="39390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31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4739550" y="1730275"/>
            <a:ext cx="39390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31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" name="Google Shape;22;p5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4EC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FFFFF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23" name="Google Shape;23;p5"/>
          <p:cNvSpPr txBox="1"/>
          <p:nvPr>
            <p:ph idx="4" type="body"/>
          </p:nvPr>
        </p:nvSpPr>
        <p:spPr>
          <a:xfrm>
            <a:off x="4739550" y="2501113"/>
            <a:ext cx="39390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0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667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667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35865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Table">
  <p:cSld name="CUSTOM_1_1_1_1_4_1_1_1">
    <p:bg>
      <p:bgPr>
        <a:solidFill>
          <a:srgbClr val="03051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58650" y="216275"/>
            <a:ext cx="83199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FFFFF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graphicFrame>
        <p:nvGraphicFramePr>
          <p:cNvPr id="28" name="Google Shape;28;p6"/>
          <p:cNvGraphicFramePr/>
          <p:nvPr/>
        </p:nvGraphicFramePr>
        <p:xfrm>
          <a:off x="464325" y="172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{3DCB5FD2-0DD5-42EC-930A-B7779796421F}</a:tableStyleId>
              </a:tblPr>
              <a:tblGrid>
                <a:gridCol w="2738075"/>
                <a:gridCol w="2738075"/>
                <a:gridCol w="2738075"/>
              </a:tblGrid>
              <a:tr h="40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Row label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0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Row label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0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Row label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0CC"/>
                    </a:solidFill>
                  </a:tcPr>
                </a:tc>
              </a:tr>
              <a:tr h="40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Data with small font 14pt</a:t>
                      </a:r>
                      <a:endParaRPr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Data with small font 14pt </a:t>
                      </a:r>
                      <a:endParaRPr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Data with small font 14pt </a:t>
                      </a:r>
                      <a:endParaRPr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" name="Google Shape;29;p6"/>
          <p:cNvSpPr txBox="1"/>
          <p:nvPr/>
        </p:nvSpPr>
        <p:spPr>
          <a:xfrm>
            <a:off x="35865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Half Bleed Image">
  <p:cSld name="CUSTOM_1_1_1_1_3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5284800" y="0"/>
            <a:ext cx="3859200" cy="5143500"/>
          </a:xfrm>
          <a:prstGeom prst="rect">
            <a:avLst/>
          </a:prstGeom>
          <a:solidFill>
            <a:srgbClr val="0051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5284800" y="0"/>
            <a:ext cx="3859200" cy="5143500"/>
          </a:xfrm>
          <a:prstGeom prst="rect">
            <a:avLst/>
          </a:prstGeom>
          <a:solidFill>
            <a:srgbClr val="0051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5284800" y="0"/>
            <a:ext cx="38592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358650" y="216275"/>
            <a:ext cx="4487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24600" y="1730275"/>
            <a:ext cx="44877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667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667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" name="Google Shape;36;p7"/>
          <p:cNvSpPr txBox="1"/>
          <p:nvPr/>
        </p:nvSpPr>
        <p:spPr>
          <a:xfrm>
            <a:off x="358653" y="469765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305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1zhT23VDVDc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4-Lel1oaV7M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0bvo6UKkNDA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nextjs.org/learn/basics/create-nextjs-app" TargetMode="External"/><Relationship Id="rId4" Type="http://schemas.openxmlformats.org/officeDocument/2006/relationships/hyperlink" Target="https://dev.to/kefranabg/demystifying-ssr-csr-universal-and-static-rendering-with-animations-m7d" TargetMode="External"/><Relationship Id="rId5" Type="http://schemas.openxmlformats.org/officeDocument/2006/relationships/hyperlink" Target="https://marinaaisa.com/blog/cook-websites-based-on-your-needs/" TargetMode="External"/><Relationship Id="rId6" Type="http://schemas.openxmlformats.org/officeDocument/2006/relationships/hyperlink" Target="https://github.com/vercel/next.js/tree/canary/exampl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85700" y="1429413"/>
            <a:ext cx="8322300" cy="21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Introdução ao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NextJS</a:t>
            </a:r>
            <a:endParaRPr b="1" sz="5500"/>
          </a:p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35975" y="3353500"/>
            <a:ext cx="8322300" cy="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é, qual diferença e quando usar?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 quais as diferenças para o </a:t>
            </a:r>
            <a:r>
              <a:rPr b="1" lang="en" sz="2200"/>
              <a:t>Gatsby</a:t>
            </a:r>
            <a:r>
              <a:rPr lang="en" sz="2200"/>
              <a:t>, </a:t>
            </a:r>
            <a:r>
              <a:rPr b="1" lang="en" sz="2200"/>
              <a:t>Create React App, </a:t>
            </a:r>
            <a:r>
              <a:rPr lang="en" sz="2200"/>
              <a:t>insira outro framework React aqui.</a:t>
            </a:r>
            <a:endParaRPr sz="2200"/>
          </a:p>
        </p:txBody>
      </p:sp>
      <p:sp>
        <p:nvSpPr>
          <p:cNvPr id="94" name="Google Shape;94;p17"/>
          <p:cNvSpPr txBox="1"/>
          <p:nvPr/>
        </p:nvSpPr>
        <p:spPr>
          <a:xfrm>
            <a:off x="178100" y="185152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uma aplicação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55900" y="1786650"/>
            <a:ext cx="8525400" cy="1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 Site (HTML/CSS/JS) - GatsbyJS, Hexo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Client Side Rendering (Single Page Application - SPA) - Create React App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Server Side Rendering (SSR) - NextJS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Static Site</a:t>
            </a:r>
            <a:endParaRPr sz="2700"/>
          </a:p>
        </p:txBody>
      </p:sp>
      <p:pic>
        <p:nvPicPr>
          <p:cNvPr id="106" name="Google Shape;106;p19" title="Animated Static Render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575" y="840900"/>
            <a:ext cx="4948825" cy="3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Client Side Rendering (SPA)</a:t>
            </a:r>
            <a:endParaRPr sz="2700"/>
          </a:p>
        </p:txBody>
      </p:sp>
      <p:pic>
        <p:nvPicPr>
          <p:cNvPr id="112" name="Google Shape;112;p20" title="Animated Client Side Render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663" y="932075"/>
            <a:ext cx="5112674" cy="3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Server Side Rendering</a:t>
            </a:r>
            <a:r>
              <a:rPr lang="en" sz="2700"/>
              <a:t> (SSR)</a:t>
            </a:r>
            <a:endParaRPr sz="2700"/>
          </a:p>
        </p:txBody>
      </p:sp>
      <p:pic>
        <p:nvPicPr>
          <p:cNvPr id="118" name="Google Shape;118;p21" title="Animated Server Side Render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675" y="932075"/>
            <a:ext cx="4931850" cy="36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9500" y="1791525"/>
            <a:ext cx="39390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Uso quase nulo do servidor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Pode ser servido numa CDN (melhor cache)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Melhor performance entre todos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Flexibilidade para usar qualquer servidor</a:t>
            </a:r>
            <a:endParaRPr/>
          </a:p>
        </p:txBody>
      </p:sp>
      <p:sp>
        <p:nvSpPr>
          <p:cNvPr id="124" name="Google Shape;124;p22"/>
          <p:cNvSpPr txBox="1"/>
          <p:nvPr>
            <p:ph idx="2" type="subTitle"/>
          </p:nvPr>
        </p:nvSpPr>
        <p:spPr>
          <a:xfrm>
            <a:off x="358650" y="1223400"/>
            <a:ext cx="39390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125" name="Google Shape;125;p22"/>
          <p:cNvSpPr txBox="1"/>
          <p:nvPr>
            <p:ph idx="3" type="subTitle"/>
          </p:nvPr>
        </p:nvSpPr>
        <p:spPr>
          <a:xfrm>
            <a:off x="4739550" y="1223400"/>
            <a:ext cx="39390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95100" y="1791525"/>
            <a:ext cx="39390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287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100"/>
              <a:t>Tempo de build pode ser muito alto</a:t>
            </a:r>
            <a:endParaRPr sz="1100"/>
          </a:p>
          <a:p>
            <a:pPr indent="-14287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100"/>
              <a:t>Dificuldade para escalar em aplicações grandes</a:t>
            </a:r>
            <a:endParaRPr sz="1100"/>
          </a:p>
          <a:p>
            <a:pPr indent="-15557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Dificuldade para realizar atualizações constantes</a:t>
            </a:r>
            <a:endParaRPr sz="1100"/>
          </a:p>
        </p:txBody>
      </p:sp>
      <p:sp>
        <p:nvSpPr>
          <p:cNvPr id="127" name="Google Shape;127;p22"/>
          <p:cNvSpPr txBox="1"/>
          <p:nvPr/>
        </p:nvSpPr>
        <p:spPr>
          <a:xfrm>
            <a:off x="493625" y="224775"/>
            <a:ext cx="7805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Site Generation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9500" y="1791525"/>
            <a:ext cx="39390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Permite páginas ricas em interações sem recarregar 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Site rápido após o load inicial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Ótimo para aplicações web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Possui diversas bibliotecas</a:t>
            </a:r>
            <a:endParaRPr/>
          </a:p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358650" y="1223400"/>
            <a:ext cx="39390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135" name="Google Shape;135;p23"/>
          <p:cNvSpPr txBox="1"/>
          <p:nvPr>
            <p:ph idx="3" type="subTitle"/>
          </p:nvPr>
        </p:nvSpPr>
        <p:spPr>
          <a:xfrm>
            <a:off x="4739550" y="1223400"/>
            <a:ext cx="39390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795100" y="1791525"/>
            <a:ext cx="39390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Load inicial pode ser muito grande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Performance imprevisível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Dificuldades no SEO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 maioria do conteúdo não é indexado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493625" y="224775"/>
            <a:ext cx="7805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Single Page Application (SPA)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9500" y="1791525"/>
            <a:ext cx="39390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287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100"/>
              <a:t>Ótimo em SEO</a:t>
            </a:r>
            <a:endParaRPr sz="1100"/>
          </a:p>
          <a:p>
            <a:pPr indent="-15557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Meta tags com previews mais adequados </a:t>
            </a:r>
            <a:endParaRPr sz="1100"/>
          </a:p>
          <a:p>
            <a:pPr indent="-14287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100"/>
              <a:t>Melhor performance para o usuário (o conteúdo vai ser visto mais rápido)</a:t>
            </a:r>
            <a:endParaRPr sz="1100"/>
          </a:p>
          <a:p>
            <a:pPr indent="-14287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100"/>
              <a:t>Código compartilhado com o backend em Node</a:t>
            </a:r>
            <a:endParaRPr sz="1100"/>
          </a:p>
          <a:p>
            <a:pPr indent="-14287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100"/>
              <a:t>Menor processamento no lado do usuário</a:t>
            </a:r>
            <a:endParaRPr sz="1100"/>
          </a:p>
        </p:txBody>
      </p:sp>
      <p:sp>
        <p:nvSpPr>
          <p:cNvPr id="144" name="Google Shape;144;p24"/>
          <p:cNvSpPr txBox="1"/>
          <p:nvPr>
            <p:ph idx="2" type="subTitle"/>
          </p:nvPr>
        </p:nvSpPr>
        <p:spPr>
          <a:xfrm>
            <a:off x="358650" y="1223400"/>
            <a:ext cx="39390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145" name="Google Shape;145;p24"/>
          <p:cNvSpPr txBox="1"/>
          <p:nvPr>
            <p:ph idx="3" type="subTitle"/>
          </p:nvPr>
        </p:nvSpPr>
        <p:spPr>
          <a:xfrm>
            <a:off x="4739550" y="1223400"/>
            <a:ext cx="39390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795100" y="1791525"/>
            <a:ext cx="39390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TTFB (Time to first byte) maior, o servidor vai preparar todo o conteúdo para entregar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HTML maior</a:t>
            </a:r>
            <a:endParaRPr/>
          </a:p>
          <a:p>
            <a:pPr indent="-149225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Reload completo nas mudanças de rota*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493625" y="224775"/>
            <a:ext cx="7805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Server Side Rendering</a:t>
            </a:r>
            <a:r>
              <a:rPr lang="en" sz="3200"/>
              <a:t> (SSR)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 o </a:t>
            </a:r>
            <a:r>
              <a:rPr b="1" lang="en" sz="2200"/>
              <a:t>NextJS</a:t>
            </a:r>
            <a:r>
              <a:rPr lang="en" sz="2200"/>
              <a:t> tem suporte para SSG, SSR e até SPA!</a:t>
            </a:r>
            <a:endParaRPr sz="2200"/>
          </a:p>
        </p:txBody>
      </p:sp>
      <p:sp>
        <p:nvSpPr>
          <p:cNvPr id="154" name="Google Shape;154;p25"/>
          <p:cNvSpPr txBox="1"/>
          <p:nvPr/>
        </p:nvSpPr>
        <p:spPr>
          <a:xfrm>
            <a:off x="178100" y="185152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Quando usar</a:t>
            </a:r>
            <a:r>
              <a:rPr lang="en" sz="2200"/>
              <a:t> cada um então?</a:t>
            </a:r>
            <a:endParaRPr sz="2200"/>
          </a:p>
        </p:txBody>
      </p:sp>
      <p:sp>
        <p:nvSpPr>
          <p:cNvPr id="160" name="Google Shape;160;p26"/>
          <p:cNvSpPr txBox="1"/>
          <p:nvPr/>
        </p:nvSpPr>
        <p:spPr>
          <a:xfrm>
            <a:off x="178100" y="185152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lang="en"/>
              <a:t>NextJS</a:t>
            </a:r>
            <a:r>
              <a:rPr lang="en"/>
              <a:t> é um </a:t>
            </a:r>
            <a:r>
              <a:rPr b="1" lang="en"/>
              <a:t>Framework Web       </a:t>
            </a:r>
            <a:r>
              <a:rPr lang="en"/>
              <a:t>desenvolvido em </a:t>
            </a:r>
            <a:r>
              <a:rPr b="1" lang="en"/>
              <a:t>ReactJS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lançado em 2016 por Guillermo Rauch.</a:t>
            </a:r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182500" y="176742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Site Generation (Gatsby, NextJS)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55900" y="1162375"/>
            <a:ext cx="85254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Site simples sem muita interação do usuário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 você é a única pessoa que publica conteúdo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 o conteúdo muda pouco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 o site é simples, sem tantas páginas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a performance é extremamente importante</a:t>
            </a:r>
            <a:br>
              <a:rPr lang="en" sz="1600"/>
            </a:br>
            <a:br>
              <a:rPr lang="en" sz="1600"/>
            </a:br>
            <a:r>
              <a:rPr lang="en" sz="1600"/>
              <a:t>Exemplos: Landing Page, Blogs, Portfólios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Page Application (SPA) - CRA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55900" y="1162375"/>
            <a:ext cx="85254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não tem tanta necessidade de indexar informações no Google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o usuário faz muitas interações na página </a:t>
            </a:r>
            <a:r>
              <a:rPr lang="en" sz="1600"/>
              <a:t>e não quero refreshes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as informações vão ser diferentes para cada usuário (autenticação, por exemplo)</a:t>
            </a:r>
            <a:br>
              <a:rPr lang="en" sz="1600"/>
            </a:br>
            <a:br>
              <a:rPr lang="en" sz="1600"/>
            </a:br>
            <a:r>
              <a:rPr lang="en" sz="1600"/>
              <a:t>Exemplos: Twitter Web, Facebook Web, Spotify Web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Rendering (SSR) - NextJS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55900" y="1162375"/>
            <a:ext cx="85254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tem necessidades de um SPA, mas precisa de um loading mais rápido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o conteúdo muda frequentemente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trabalha com um número muito grande de páginas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precisa de uma boa indexação no Google</a:t>
            </a:r>
            <a:br>
              <a:rPr lang="en" sz="1600"/>
            </a:br>
            <a:br>
              <a:rPr lang="en" sz="1600"/>
            </a:br>
            <a:r>
              <a:rPr lang="en" sz="1600"/>
              <a:t>Exemplos: Ecommerce, Sites de Notícias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links para você estudar!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55900" y="1162375"/>
            <a:ext cx="85254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https://nextjs.org/learn/basics/create-nextjs-app</a:t>
            </a:r>
            <a:r>
              <a:rPr lang="en" sz="1000"/>
              <a:t> (Tutorial oficial passo-a-passo)</a:t>
            </a:r>
            <a:endParaRPr sz="1000"/>
          </a:p>
          <a:p>
            <a:pPr indent="-1492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https://dev.to/kefranabg/demystifying-ssr-csr-universal-and-static-rendering-with-animations-m7d</a:t>
            </a:r>
            <a:r>
              <a:rPr lang="en" sz="1000"/>
              <a:t> (animações vistas nos slides)</a:t>
            </a:r>
            <a:endParaRPr sz="1000"/>
          </a:p>
          <a:p>
            <a:pPr indent="-1492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https://marinaaisa.com/blog/cook-websites-based-on-your-needs/</a:t>
            </a:r>
            <a:r>
              <a:rPr lang="en" sz="1000"/>
              <a:t> (explicações sobre quando usar um ou outro)</a:t>
            </a:r>
            <a:endParaRPr sz="1000"/>
          </a:p>
          <a:p>
            <a:pPr indent="-1492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https://github.com/vercel/next.js/tree/canary/examples</a:t>
            </a:r>
            <a:r>
              <a:rPr lang="en" sz="1000"/>
              <a:t> (vários exemplos oficiais do NextJS com outras tecnologias)</a:t>
            </a:r>
            <a:endParaRPr sz="1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Um </a:t>
            </a:r>
            <a:r>
              <a:rPr b="1" lang="en" sz="2600"/>
              <a:t>Framework Web </a:t>
            </a:r>
            <a:r>
              <a:rPr lang="en" sz="2600"/>
              <a:t>é um sistema opinativo com </a:t>
            </a:r>
            <a:r>
              <a:rPr b="1" lang="en" sz="2600"/>
              <a:t>estrutura </a:t>
            </a:r>
            <a:r>
              <a:rPr lang="en" sz="2600"/>
              <a:t>e </a:t>
            </a:r>
            <a:r>
              <a:rPr b="1" lang="en" sz="2600"/>
              <a:t>ferramentas </a:t>
            </a:r>
            <a:r>
              <a:rPr lang="en" sz="2600"/>
              <a:t>já definidas.</a:t>
            </a:r>
            <a:endParaRPr sz="2600"/>
          </a:p>
        </p:txBody>
      </p:sp>
      <p:sp>
        <p:nvSpPr>
          <p:cNvPr id="54" name="Google Shape;54;p10"/>
          <p:cNvSpPr txBox="1"/>
          <p:nvPr/>
        </p:nvSpPr>
        <p:spPr>
          <a:xfrm>
            <a:off x="182500" y="176742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Por que usar um </a:t>
            </a:r>
            <a:r>
              <a:rPr b="1" lang="en" sz="2600"/>
              <a:t>Framework Web</a:t>
            </a:r>
            <a:r>
              <a:rPr lang="en" sz="2600"/>
              <a:t>?</a:t>
            </a:r>
            <a:endParaRPr sz="2600"/>
          </a:p>
        </p:txBody>
      </p:sp>
      <p:sp>
        <p:nvSpPr>
          <p:cNvPr id="60" name="Google Shape;60;p11"/>
          <p:cNvSpPr txBox="1"/>
          <p:nvPr/>
        </p:nvSpPr>
        <p:spPr>
          <a:xfrm>
            <a:off x="182500" y="1904400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163" y="1378113"/>
            <a:ext cx="3987674" cy="2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Webpack? Rollup? E o Parcel? Como faz com as </a:t>
            </a:r>
            <a:r>
              <a:rPr b="1" lang="en" sz="2200"/>
              <a:t>rotas</a:t>
            </a:r>
            <a:r>
              <a:rPr lang="en" sz="2200"/>
              <a:t>?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 como </a:t>
            </a:r>
            <a:r>
              <a:rPr b="1" lang="en" sz="2200"/>
              <a:t>gerar estático</a:t>
            </a:r>
            <a:r>
              <a:rPr lang="en" sz="2200"/>
              <a:t>? E para </a:t>
            </a:r>
            <a:r>
              <a:rPr b="1" lang="en" sz="2200"/>
              <a:t>produção</a:t>
            </a:r>
            <a:r>
              <a:rPr lang="en" sz="2200"/>
              <a:t>?</a:t>
            </a:r>
            <a:endParaRPr sz="2200"/>
          </a:p>
        </p:txBody>
      </p:sp>
      <p:sp>
        <p:nvSpPr>
          <p:cNvPr id="71" name="Google Shape;71;p13"/>
          <p:cNvSpPr txBox="1"/>
          <p:nvPr/>
        </p:nvSpPr>
        <p:spPr>
          <a:xfrm>
            <a:off x="178100" y="185152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o </a:t>
            </a:r>
            <a:r>
              <a:rPr b="1" lang="en"/>
              <a:t>NextJS</a:t>
            </a:r>
            <a:r>
              <a:rPr lang="en"/>
              <a:t> tem/faz?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55900" y="1162375"/>
            <a:ext cx="85254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Renderização no servidor (</a:t>
            </a:r>
            <a:r>
              <a:rPr lang="en" sz="1600">
                <a:solidFill>
                  <a:srgbClr val="FFFFFF"/>
                </a:solidFill>
              </a:rPr>
              <a:t>Server Side R</a:t>
            </a:r>
            <a:r>
              <a:rPr lang="en" sz="1600"/>
              <a:t>endering - SSR)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Geração de estáticos (Static Site Generation - SSG)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CSS-in-JS (Styled-jsx, Styled Components, Emotion, etc)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Zero Configuration (rotas, hot reloading, code splitting…)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Completamente extensível (controle completo do Babel/Webpack, plugins, etc)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Otimizado para produção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051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o mercado de trabalho usa?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2363"/>
            <a:ext cx="8839197" cy="287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