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68" r:id="rId2"/>
    <p:sldId id="297" r:id="rId3"/>
    <p:sldId id="420" r:id="rId4"/>
    <p:sldId id="418" r:id="rId5"/>
    <p:sldId id="298" r:id="rId6"/>
    <p:sldId id="296" r:id="rId7"/>
    <p:sldId id="419" r:id="rId8"/>
    <p:sldId id="301" r:id="rId9"/>
    <p:sldId id="430" r:id="rId10"/>
    <p:sldId id="299" r:id="rId11"/>
    <p:sldId id="300" r:id="rId12"/>
    <p:sldId id="421" r:id="rId13"/>
    <p:sldId id="422" r:id="rId14"/>
    <p:sldId id="423" r:id="rId15"/>
    <p:sldId id="424" r:id="rId16"/>
    <p:sldId id="428" r:id="rId17"/>
    <p:sldId id="429" r:id="rId18"/>
    <p:sldId id="432" r:id="rId19"/>
    <p:sldId id="305" r:id="rId20"/>
    <p:sldId id="319" r:id="rId21"/>
    <p:sldId id="307" r:id="rId22"/>
    <p:sldId id="308" r:id="rId23"/>
    <p:sldId id="369" r:id="rId24"/>
    <p:sldId id="370" r:id="rId25"/>
    <p:sldId id="322" r:id="rId26"/>
    <p:sldId id="371" r:id="rId27"/>
    <p:sldId id="323" r:id="rId28"/>
    <p:sldId id="325" r:id="rId29"/>
    <p:sldId id="326" r:id="rId30"/>
    <p:sldId id="327" r:id="rId31"/>
    <p:sldId id="324" r:id="rId32"/>
    <p:sldId id="425" r:id="rId33"/>
    <p:sldId id="433" r:id="rId34"/>
    <p:sldId id="426" r:id="rId35"/>
    <p:sldId id="427" r:id="rId36"/>
    <p:sldId id="303" r:id="rId37"/>
    <p:sldId id="320" r:id="rId38"/>
    <p:sldId id="372" r:id="rId39"/>
    <p:sldId id="375" r:id="rId40"/>
  </p:sldIdLst>
  <p:sldSz cx="9144000" cy="6858000" type="screen4x3"/>
  <p:notesSz cx="6662738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3" autoAdjust="0"/>
  </p:normalViewPr>
  <p:slideViewPr>
    <p:cSldViewPr>
      <p:cViewPr varScale="1">
        <p:scale>
          <a:sx n="84" d="100"/>
          <a:sy n="84" d="100"/>
        </p:scale>
        <p:origin x="1426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356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27"/>
        <p:guide pos="209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C45423F-65F2-4582-AF71-64649469C1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847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1"/>
          <p:cNvSpPr>
            <a:spLocks noChangeArrowheads="1"/>
          </p:cNvSpPr>
          <p:nvPr/>
        </p:nvSpPr>
        <p:spPr bwMode="auto">
          <a:xfrm>
            <a:off x="0" y="0"/>
            <a:ext cx="6662738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ZA" altLang="en-US" smtClean="0"/>
          </a:p>
        </p:txBody>
      </p:sp>
      <p:sp>
        <p:nvSpPr>
          <p:cNvPr id="75779" name="AutoShape 2"/>
          <p:cNvSpPr>
            <a:spLocks noChangeArrowheads="1"/>
          </p:cNvSpPr>
          <p:nvPr/>
        </p:nvSpPr>
        <p:spPr bwMode="auto">
          <a:xfrm>
            <a:off x="0" y="0"/>
            <a:ext cx="6662738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ZA" altLang="en-US" smtClean="0"/>
          </a:p>
        </p:txBody>
      </p:sp>
      <p:sp>
        <p:nvSpPr>
          <p:cNvPr id="75780" name="AutoShape 3"/>
          <p:cNvSpPr>
            <a:spLocks noChangeArrowheads="1"/>
          </p:cNvSpPr>
          <p:nvPr/>
        </p:nvSpPr>
        <p:spPr bwMode="auto">
          <a:xfrm>
            <a:off x="0" y="0"/>
            <a:ext cx="6662738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ZA" altLang="en-US" smtClean="0"/>
          </a:p>
        </p:txBody>
      </p:sp>
      <p:sp>
        <p:nvSpPr>
          <p:cNvPr id="75781" name="AutoShape 4"/>
          <p:cNvSpPr>
            <a:spLocks noChangeArrowheads="1"/>
          </p:cNvSpPr>
          <p:nvPr/>
        </p:nvSpPr>
        <p:spPr bwMode="auto">
          <a:xfrm>
            <a:off x="0" y="0"/>
            <a:ext cx="6662738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ZA" altLang="en-US" smtClean="0"/>
          </a:p>
        </p:txBody>
      </p:sp>
      <p:sp>
        <p:nvSpPr>
          <p:cNvPr id="2054" name="Rectangle 5"/>
          <p:cNvSpPr>
            <a:spLocks noChangeArrowheads="1" noTextEdit="1"/>
          </p:cNvSpPr>
          <p:nvPr>
            <p:ph type="sldImg"/>
          </p:nvPr>
        </p:nvSpPr>
        <p:spPr bwMode="auto">
          <a:xfrm>
            <a:off x="849313" y="744538"/>
            <a:ext cx="4965700" cy="3722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66750" y="4714875"/>
            <a:ext cx="532923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541102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2488" y="746125"/>
            <a:ext cx="4959350" cy="3719513"/>
          </a:xfrm>
          <a:ln/>
        </p:spPr>
      </p:sp>
      <p:sp>
        <p:nvSpPr>
          <p:cNvPr id="5123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666750" y="4714875"/>
            <a:ext cx="532923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ZA" altLang="en-US" smtClean="0"/>
          </a:p>
        </p:txBody>
      </p:sp>
    </p:spTree>
    <p:extLst>
      <p:ext uri="{BB962C8B-B14F-4D97-AF65-F5344CB8AC3E}">
        <p14:creationId xmlns:p14="http://schemas.microsoft.com/office/powerpoint/2010/main" val="3894706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Text Box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Compression: Elastic net stretched over a “cloud” of data</a:t>
            </a:r>
          </a:p>
          <a:p>
            <a:r>
              <a:rPr lang="en-US" altLang="en-US" smtClean="0"/>
              <a:t>Maintains local topological order: Unique</a:t>
            </a:r>
          </a:p>
        </p:txBody>
      </p:sp>
    </p:spTree>
    <p:extLst>
      <p:ext uri="{BB962C8B-B14F-4D97-AF65-F5344CB8AC3E}">
        <p14:creationId xmlns:p14="http://schemas.microsoft.com/office/powerpoint/2010/main" val="289960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Text Box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Larger tau1 and tau2 result in slower decays</a:t>
            </a:r>
          </a:p>
        </p:txBody>
      </p:sp>
    </p:spTree>
    <p:extLst>
      <p:ext uri="{BB962C8B-B14F-4D97-AF65-F5344CB8AC3E}">
        <p14:creationId xmlns:p14="http://schemas.microsoft.com/office/powerpoint/2010/main" val="2244875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Attributed to </a:t>
            </a:r>
            <a:r>
              <a:rPr lang="en-US" dirty="0" err="1" smtClean="0"/>
              <a:t>Kohonen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84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Attributed to </a:t>
            </a:r>
            <a:r>
              <a:rPr lang="en-US" dirty="0" err="1" smtClean="0"/>
              <a:t>Kaski</a:t>
            </a:r>
            <a:r>
              <a:rPr lang="en-US" dirty="0" smtClean="0"/>
              <a:t> in Prof </a:t>
            </a:r>
            <a:r>
              <a:rPr lang="en-US" dirty="0" err="1" smtClean="0"/>
              <a:t>Engelbrecht’s</a:t>
            </a:r>
            <a:r>
              <a:rPr lang="en-US" dirty="0" smtClean="0"/>
              <a:t> textbook, but actually originally proposed by </a:t>
            </a:r>
            <a:r>
              <a:rPr lang="en-US" dirty="0" err="1" smtClean="0"/>
              <a:t>Kohonen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5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924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461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0238" y="188913"/>
            <a:ext cx="1978025" cy="5930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2988" y="188913"/>
            <a:ext cx="5784850" cy="5930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0663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88913"/>
            <a:ext cx="7915275" cy="9159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600200"/>
            <a:ext cx="3881437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25" y="1600200"/>
            <a:ext cx="3881438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246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813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0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8" y="1600200"/>
            <a:ext cx="3881437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25" y="1600200"/>
            <a:ext cx="3881438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439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798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549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89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356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508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9152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600200"/>
            <a:ext cx="7915275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algn="r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4400">
          <a:solidFill>
            <a:srgbClr val="FFFFFF"/>
          </a:solidFill>
          <a:latin typeface="Arial" charset="0"/>
        </a:defRPr>
      </a:lvl2pPr>
      <a:lvl3pPr algn="r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4400">
          <a:solidFill>
            <a:srgbClr val="FFFFFF"/>
          </a:solidFill>
          <a:latin typeface="Arial" charset="0"/>
        </a:defRPr>
      </a:lvl3pPr>
      <a:lvl4pPr algn="r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4400">
          <a:solidFill>
            <a:srgbClr val="FFFFFF"/>
          </a:solidFill>
          <a:latin typeface="Arial" charset="0"/>
        </a:defRPr>
      </a:lvl4pPr>
      <a:lvl5pPr algn="r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4400">
          <a:solidFill>
            <a:srgbClr val="FFFFFF"/>
          </a:solidFill>
          <a:latin typeface="Arial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</a:defRPr>
      </a:lvl9pPr>
    </p:titleStyle>
    <p:bodyStyle>
      <a:lvl1pPr marL="336550" indent="-336550" algn="l" defTabSz="449263" rtl="0" eaLnBrk="0" fontAlgn="base" hangingPunct="0">
        <a:spcBef>
          <a:spcPts val="800"/>
        </a:spcBef>
        <a:spcAft>
          <a:spcPct val="0"/>
        </a:spcAft>
        <a:buClr>
          <a:srgbClr val="808080"/>
        </a:buClr>
        <a:buSzPct val="100000"/>
        <a:buFont typeface="Wingdings" panose="05000000000000000000" pitchFamily="2" charset="2"/>
        <a:buChar char=""/>
        <a:defRPr sz="3200">
          <a:solidFill>
            <a:srgbClr val="DDDDDD"/>
          </a:solidFill>
          <a:latin typeface="+mn-lt"/>
          <a:ea typeface="+mn-ea"/>
          <a:cs typeface="+mn-cs"/>
        </a:defRPr>
      </a:lvl1pPr>
      <a:lvl2pPr marL="736600" indent="-279400" algn="l" defTabSz="449263" rtl="0" eaLnBrk="0" fontAlgn="base" hangingPunct="0">
        <a:spcBef>
          <a:spcPts val="700"/>
        </a:spcBef>
        <a:spcAft>
          <a:spcPct val="0"/>
        </a:spcAft>
        <a:buClr>
          <a:srgbClr val="969696"/>
        </a:buClr>
        <a:buSzPct val="80000"/>
        <a:buFont typeface="Wingdings" panose="05000000000000000000" pitchFamily="2" charset="2"/>
        <a:buChar char=""/>
        <a:defRPr sz="2800">
          <a:solidFill>
            <a:srgbClr val="DDDDDD"/>
          </a:solidFill>
          <a:latin typeface="+mn-lt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969696"/>
        </a:buClr>
        <a:buSzPct val="100000"/>
        <a:buFont typeface="Arial" panose="020B0604020202020204" pitchFamily="34" charset="0"/>
        <a:buChar char="•"/>
        <a:defRPr sz="2400">
          <a:solidFill>
            <a:srgbClr val="DDDDDD"/>
          </a:solidFill>
          <a:latin typeface="+mn-lt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969696"/>
        </a:buClr>
        <a:buSzPct val="100000"/>
        <a:buFont typeface="Arial" panose="020B0604020202020204" pitchFamily="34" charset="0"/>
        <a:buChar char="–"/>
        <a:defRPr sz="2000">
          <a:solidFill>
            <a:srgbClr val="DDDDDD"/>
          </a:solidFill>
          <a:latin typeface="+mn-lt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969696"/>
        </a:buClr>
        <a:buSzPct val="100000"/>
        <a:buFont typeface="Arial" panose="020B0604020202020204" pitchFamily="34" charset="0"/>
        <a:buChar char="»"/>
        <a:defRPr sz="2000">
          <a:solidFill>
            <a:srgbClr val="DDDDDD"/>
          </a:solidFill>
          <a:latin typeface="+mn-lt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969696"/>
        </a:buClr>
        <a:buSzPct val="100000"/>
        <a:buFont typeface="Arial" charset="0"/>
        <a:buChar char="»"/>
        <a:defRPr sz="2000">
          <a:solidFill>
            <a:srgbClr val="DDDDDD"/>
          </a:solidFill>
          <a:latin typeface="+mn-lt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969696"/>
        </a:buClr>
        <a:buSzPct val="100000"/>
        <a:buFont typeface="Arial" charset="0"/>
        <a:buChar char="»"/>
        <a:defRPr sz="2000">
          <a:solidFill>
            <a:srgbClr val="DDDDDD"/>
          </a:solidFill>
          <a:latin typeface="+mn-lt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969696"/>
        </a:buClr>
        <a:buSzPct val="100000"/>
        <a:buFont typeface="Arial" charset="0"/>
        <a:buChar char="»"/>
        <a:defRPr sz="2000">
          <a:solidFill>
            <a:srgbClr val="DDDDDD"/>
          </a:solidFill>
          <a:latin typeface="+mn-lt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969696"/>
        </a:buClr>
        <a:buSzPct val="100000"/>
        <a:buFont typeface="Arial" charset="0"/>
        <a:buChar char="»"/>
        <a:defRPr sz="2000">
          <a:solidFill>
            <a:srgbClr val="DDDDD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1470025"/>
          </a:xfrm>
        </p:spPr>
        <p:txBody>
          <a:bodyPr/>
          <a:lstStyle/>
          <a:p>
            <a:pPr algn="ct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ZA" altLang="en-US" smtClean="0">
                <a:solidFill>
                  <a:schemeClr val="bg1"/>
                </a:solidFill>
              </a:rPr>
              <a:t>COS 711 Guest Lecture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787525"/>
          </a:xfrm>
        </p:spPr>
        <p:txBody>
          <a:bodyPr/>
          <a:lstStyle/>
          <a:p>
            <a:pPr eaLnBrk="1" hangingPunct="1"/>
            <a:r>
              <a:rPr lang="en-ZA" altLang="en-US" sz="2800" smtClean="0">
                <a:solidFill>
                  <a:srgbClr val="969696"/>
                </a:solidFill>
              </a:rPr>
              <a:t>Self-Organising Feature Maps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Stochastic Training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mtClean="0"/>
              <a:t>The algorithm in a nutshell:</a:t>
            </a:r>
          </a:p>
          <a:p>
            <a:pPr eaLnBrk="1" hangingPunct="1">
              <a:lnSpc>
                <a:spcPct val="90000"/>
              </a:lnSpc>
            </a:pPr>
            <a:endParaRPr lang="en-GB" altLang="en-US" sz="900" smtClean="0"/>
          </a:p>
          <a:p>
            <a:pPr lvl="1" eaLnBrk="1" hangingPunct="1">
              <a:lnSpc>
                <a:spcPct val="90000"/>
              </a:lnSpc>
            </a:pPr>
            <a:r>
              <a:rPr lang="en-GB" altLang="en-US" smtClean="0"/>
              <a:t>Iteratively present training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i="1" smtClean="0"/>
              <a:t>t</a:t>
            </a:r>
            <a:r>
              <a:rPr lang="en-GB" altLang="en-US" smtClean="0"/>
              <a:t> represents the current training iteration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mtClean="0"/>
              <a:t>A pass through the entire data set is called an epoch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u="sng" smtClean="0"/>
              <a:t>All weight vectors</a:t>
            </a:r>
            <a:r>
              <a:rPr lang="en-GB" altLang="en-US" smtClean="0"/>
              <a:t> are updated based on each training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mtClean="0"/>
              <a:t>Weight updates are relative to a Best Matching Unit (BMU)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Stochastic Training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1600200"/>
            <a:ext cx="7948612" cy="4519613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mtClean="0"/>
              <a:t>In pseudocode:</a:t>
            </a:r>
          </a:p>
        </p:txBody>
      </p:sp>
      <p:pic>
        <p:nvPicPr>
          <p:cNvPr id="16388" name="Picture 18" descr="algorithm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2286000"/>
            <a:ext cx="6705600" cy="36226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Stochastic Training</a:t>
            </a:r>
            <a:endParaRPr lang="en-ZA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altLang="en-US" smtClean="0"/>
              <a:t>Map initialisation</a:t>
            </a:r>
          </a:p>
          <a:p>
            <a:pPr lvl="1"/>
            <a:r>
              <a:rPr lang="en-ZA" altLang="en-US" smtClean="0"/>
              <a:t>Weight vectors must be given initial values</a:t>
            </a:r>
          </a:p>
          <a:p>
            <a:pPr lvl="1"/>
            <a:r>
              <a:rPr lang="en-ZA" altLang="en-US" smtClean="0"/>
              <a:t>Assign random weight values</a:t>
            </a:r>
          </a:p>
          <a:p>
            <a:pPr lvl="2"/>
            <a:r>
              <a:rPr lang="en-ZA" altLang="en-US" smtClean="0"/>
              <a:t>Values bounded by the range of the corresponding input parameter</a:t>
            </a:r>
          </a:p>
          <a:p>
            <a:pPr lvl="2"/>
            <a:r>
              <a:rPr lang="en-ZA" altLang="en-US" smtClean="0"/>
              <a:t>Simple to implement</a:t>
            </a:r>
          </a:p>
          <a:p>
            <a:pPr lvl="2"/>
            <a:r>
              <a:rPr lang="en-ZA" altLang="en-US" smtClean="0"/>
              <a:t>Introduces large variance components</a:t>
            </a:r>
          </a:p>
          <a:p>
            <a:pPr lvl="2"/>
            <a:r>
              <a:rPr lang="en-ZA" altLang="en-US" smtClean="0"/>
              <a:t>Leads to increased training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Stochastic Training</a:t>
            </a:r>
            <a:endParaRPr lang="en-ZA" alt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altLang="en-US" smtClean="0"/>
              <a:t>Map initialisation</a:t>
            </a:r>
          </a:p>
          <a:p>
            <a:pPr lvl="1"/>
            <a:r>
              <a:rPr lang="en-ZA" altLang="en-US" smtClean="0"/>
              <a:t>For each weight vector</a:t>
            </a:r>
          </a:p>
          <a:p>
            <a:pPr lvl="2"/>
            <a:r>
              <a:rPr lang="en-ZA" altLang="en-US" smtClean="0"/>
              <a:t>Select a random input pattern</a:t>
            </a:r>
          </a:p>
          <a:p>
            <a:pPr lvl="2"/>
            <a:r>
              <a:rPr lang="en-ZA" altLang="en-US" smtClean="0"/>
              <a:t>Initialise the weights using corresponding input parameter values</a:t>
            </a:r>
          </a:p>
          <a:p>
            <a:pPr lvl="1"/>
            <a:r>
              <a:rPr lang="en-ZA" altLang="en-US" smtClean="0"/>
              <a:t>Often leads to premature convergence</a:t>
            </a:r>
          </a:p>
          <a:p>
            <a:pPr lvl="2"/>
            <a:r>
              <a:rPr lang="en-ZA" altLang="en-US" smtClean="0"/>
              <a:t>Perturb weights with small random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Stochastic Training</a:t>
            </a:r>
            <a:endParaRPr lang="en-ZA" alt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altLang="en-US" smtClean="0"/>
              <a:t>Map initialisation</a:t>
            </a:r>
          </a:p>
          <a:p>
            <a:pPr lvl="1"/>
            <a:r>
              <a:rPr lang="en-ZA" altLang="en-US" smtClean="0"/>
              <a:t>Find the 1</a:t>
            </a:r>
            <a:r>
              <a:rPr lang="en-ZA" altLang="en-US" baseline="30000" smtClean="0"/>
              <a:t>st</a:t>
            </a:r>
            <a:r>
              <a:rPr lang="en-ZA" altLang="en-US" smtClean="0"/>
              <a:t> two principal eigenvectors of</a:t>
            </a:r>
          </a:p>
          <a:p>
            <a:pPr lvl="2"/>
            <a:r>
              <a:rPr lang="en-ZA" altLang="en-US" smtClean="0"/>
              <a:t>The two mutually orthogonal vectors that account for the most variability in the data</a:t>
            </a:r>
          </a:p>
          <a:p>
            <a:pPr lvl="1"/>
            <a:r>
              <a:rPr lang="en-ZA" altLang="en-US" smtClean="0"/>
              <a:t>Initialise weight vectors</a:t>
            </a:r>
          </a:p>
          <a:p>
            <a:pPr lvl="2"/>
            <a:r>
              <a:rPr lang="en-ZA" altLang="en-US" smtClean="0"/>
              <a:t>In an orderly fashion along a 2D subspace</a:t>
            </a:r>
          </a:p>
          <a:p>
            <a:pPr lvl="2"/>
            <a:r>
              <a:rPr lang="en-ZA" altLang="en-US" smtClean="0"/>
              <a:t>The subspace is spanned by the eigenvectors</a:t>
            </a:r>
          </a:p>
          <a:p>
            <a:pPr lvl="1"/>
            <a:endParaRPr lang="en-ZA" altLang="en-US" smtClean="0"/>
          </a:p>
        </p:txBody>
      </p:sp>
      <p:pic>
        <p:nvPicPr>
          <p:cNvPr id="19460" name="Picture 6" descr="D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106" b="2438"/>
          <a:stretch>
            <a:fillRect/>
          </a:stretch>
        </p:blipFill>
        <p:spPr bwMode="auto">
          <a:xfrm>
            <a:off x="8305800" y="23050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Stochastic Training</a:t>
            </a:r>
            <a:endParaRPr lang="en-ZA" alt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altLang="en-US" smtClean="0"/>
              <a:t>Map initialisation</a:t>
            </a:r>
          </a:p>
          <a:p>
            <a:pPr lvl="1"/>
            <a:r>
              <a:rPr lang="en-ZA" altLang="en-US" smtClean="0"/>
              <a:t>Hypercube initialisation</a:t>
            </a:r>
          </a:p>
          <a:p>
            <a:pPr lvl="2"/>
            <a:r>
              <a:rPr lang="en-ZA" altLang="en-US" smtClean="0"/>
              <a:t>Weight vectors defined to form a hypercube covering all the training patterns</a:t>
            </a:r>
          </a:p>
          <a:p>
            <a:pPr lvl="3"/>
            <a:r>
              <a:rPr lang="en-ZA" altLang="en-US" smtClean="0"/>
              <a:t>Find two patterns with largest inter-pattern Euclidean distance</a:t>
            </a:r>
          </a:p>
          <a:p>
            <a:pPr lvl="3"/>
            <a:r>
              <a:rPr lang="en-ZA" altLang="en-US" smtClean="0"/>
              <a:t>Find third pattern furthest from the first two</a:t>
            </a:r>
          </a:p>
          <a:p>
            <a:pPr lvl="3"/>
            <a:r>
              <a:rPr lang="en-ZA" altLang="en-US" smtClean="0"/>
              <a:t>Find fourth pattern furthest from the first three</a:t>
            </a:r>
          </a:p>
          <a:p>
            <a:pPr lvl="3"/>
            <a:r>
              <a:rPr lang="en-ZA" altLang="en-US" smtClean="0"/>
              <a:t>These four patterns become the weight vectors of the four corner neurons of the map</a:t>
            </a:r>
          </a:p>
          <a:p>
            <a:pPr lvl="3"/>
            <a:r>
              <a:rPr lang="en-ZA" altLang="en-US" smtClean="0"/>
              <a:t>The remaining weight values are interpolated from the corner weight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Stochastic Training</a:t>
            </a:r>
            <a:endParaRPr lang="en-ZA" alt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altLang="en-US" smtClean="0"/>
              <a:t>Map initialisation</a:t>
            </a:r>
          </a:p>
          <a:p>
            <a:pPr lvl="1"/>
            <a:r>
              <a:rPr lang="en-ZA" altLang="en-US" smtClean="0"/>
              <a:t>Hypercube initialisation</a:t>
            </a:r>
          </a:p>
          <a:p>
            <a:pPr lvl="2"/>
            <a:r>
              <a:rPr lang="en-ZA" altLang="en-US" smtClean="0"/>
              <a:t>Initialise weights of boundary neurons:</a:t>
            </a:r>
          </a:p>
        </p:txBody>
      </p:sp>
      <p:pic>
        <p:nvPicPr>
          <p:cNvPr id="21508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76600"/>
            <a:ext cx="44196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Stochastic Training</a:t>
            </a:r>
            <a:endParaRPr lang="en-ZA" alt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altLang="en-US" dirty="0" smtClean="0"/>
              <a:t>Map initialisation</a:t>
            </a:r>
          </a:p>
          <a:p>
            <a:pPr lvl="1"/>
            <a:r>
              <a:rPr lang="en-ZA" altLang="en-US" dirty="0" smtClean="0"/>
              <a:t>Hypercube initialisation</a:t>
            </a:r>
          </a:p>
          <a:p>
            <a:pPr lvl="2"/>
            <a:r>
              <a:rPr lang="en-ZA" altLang="en-US" dirty="0" smtClean="0"/>
              <a:t>Initialise remaining weights:</a:t>
            </a:r>
          </a:p>
        </p:txBody>
      </p:sp>
      <p:pic>
        <p:nvPicPr>
          <p:cNvPr id="22532" name="Picture 3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79775"/>
            <a:ext cx="40386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altLang="en-US" dirty="0" smtClean="0"/>
              <a:t>Map initialisation</a:t>
            </a:r>
          </a:p>
          <a:p>
            <a:pPr lvl="1"/>
            <a:r>
              <a:rPr lang="en-ZA" altLang="en-US" dirty="0" smtClean="0"/>
              <a:t>Random versus h</a:t>
            </a:r>
            <a:r>
              <a:rPr lang="en-ZA" altLang="en-US" dirty="0" smtClean="0"/>
              <a:t>ypercube initialisation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200400"/>
            <a:ext cx="3836261" cy="2718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958" y="3200399"/>
            <a:ext cx="3843842" cy="271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Stochastic Training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1600200"/>
            <a:ext cx="7948612" cy="4519613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800" smtClean="0"/>
              <a:t>Find the BMU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smtClean="0"/>
              <a:t>Weight vector </a:t>
            </a:r>
            <a:r>
              <a:rPr lang="en-US" altLang="en-US" sz="2400" i="1" smtClean="0"/>
              <a:t>mn</a:t>
            </a:r>
            <a:endParaRPr lang="en-US" altLang="en-US" sz="2400" smtClean="0"/>
          </a:p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smtClean="0"/>
              <a:t>The one closest to the current training pattern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70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70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70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70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70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700" smtClean="0"/>
          </a:p>
        </p:txBody>
      </p:sp>
      <p:pic>
        <p:nvPicPr>
          <p:cNvPr id="23556" name="Picture 4" descr="FindBMU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8363" y="3048000"/>
            <a:ext cx="3881437" cy="584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SOM: An Overview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Stochastic Training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Batch Map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Growing SOM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Improving Convergence Speed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Map Clustering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Map Visualization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Stochastic Training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mtClean="0"/>
              <a:t>Update weight vector:</a:t>
            </a:r>
          </a:p>
          <a:p>
            <a:pPr eaLnBrk="1" hangingPunct="1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eaLnBrk="1" hangingPunct="1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eaLnBrk="1" hangingPunct="1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eaLnBrk="1" hangingPunct="1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eaLnBrk="1" hangingPunct="1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eaLnBrk="1" hangingPunct="1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eaLnBrk="1" hangingPunct="1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eaLnBrk="1" hangingPunct="1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eaLnBrk="1" hangingPunct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mtClean="0"/>
              <a:t>Moves the weight vector of the current BMU, </a:t>
            </a:r>
            <a:r>
              <a:rPr lang="en-US" altLang="en-US" u="sng" smtClean="0"/>
              <a:t>as well as its neighbours</a:t>
            </a:r>
            <a:r>
              <a:rPr lang="en-US" altLang="en-US" smtClean="0"/>
              <a:t>, closer to the current training pattern</a:t>
            </a:r>
          </a:p>
        </p:txBody>
      </p:sp>
      <p:pic>
        <p:nvPicPr>
          <p:cNvPr id="24580" name="Picture 4" descr="weightUpdat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62200"/>
            <a:ext cx="342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 descr="weightUpdat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95600"/>
            <a:ext cx="52578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 descr="weightUpdate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3657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Stochastic Training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5181600"/>
            <a:ext cx="7872412" cy="938213"/>
          </a:xfrm>
        </p:spPr>
        <p:txBody>
          <a:bodyPr/>
          <a:lstStyle/>
          <a:p>
            <a:pPr marL="571500" indent="-571500" eaLnBrk="1" hangingPunct="1">
              <a:spcBef>
                <a:spcPct val="2000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1800" u="sng" smtClean="0">
                <a:latin typeface="Times New Roman" panose="02020603050405020304" pitchFamily="18" charset="0"/>
              </a:rPr>
              <a:t>Adapted from</a:t>
            </a:r>
            <a:r>
              <a:rPr lang="en-US" altLang="en-US" sz="1800" smtClean="0">
                <a:latin typeface="Times New Roman" panose="02020603050405020304" pitchFamily="18" charset="0"/>
              </a:rPr>
              <a:t>: Olli Simula, Petri Vasara, Juha Vesanto, and Riina-Riitta Helminen. The Self-Organizing Map in industry analysis. In </a:t>
            </a:r>
            <a:r>
              <a:rPr lang="en-US" altLang="en-US" sz="1800" i="1" smtClean="0">
                <a:latin typeface="Times New Roman" panose="02020603050405020304" pitchFamily="18" charset="0"/>
              </a:rPr>
              <a:t>Industrial Applications of Neural Networks</a:t>
            </a:r>
            <a:r>
              <a:rPr lang="en-US" altLang="en-US" sz="1800" smtClean="0">
                <a:latin typeface="Times New Roman" panose="02020603050405020304" pitchFamily="18" charset="0"/>
              </a:rPr>
              <a:t>, chapter 4, pages 87–112. CRC Press, 1999.</a:t>
            </a:r>
          </a:p>
        </p:txBody>
      </p:sp>
      <p:pic>
        <p:nvPicPr>
          <p:cNvPr id="25604" name="Picture 6" descr="Ada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19200"/>
            <a:ext cx="3962400" cy="389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Stochastic Training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1600200"/>
            <a:ext cx="7872412" cy="4519613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376363" algn="l"/>
                <a:tab pos="2401888" algn="l"/>
              </a:tabLst>
              <a:defRPr/>
            </a:pPr>
            <a:r>
              <a:rPr lang="en-US" altLang="en-US" dirty="0" err="1" smtClean="0"/>
              <a:t>Neighbourhood</a:t>
            </a:r>
            <a:r>
              <a:rPr lang="en-US" altLang="en-US" dirty="0" smtClean="0"/>
              <a:t> function</a:t>
            </a:r>
          </a:p>
          <a:p>
            <a:pPr marL="74295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376363" algn="l"/>
                <a:tab pos="2401888" algn="l"/>
              </a:tabLst>
              <a:defRPr/>
            </a:pPr>
            <a:r>
              <a:rPr lang="en-US" altLang="en-US" dirty="0" smtClean="0"/>
              <a:t>Smooth Gaussian kernel: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None/>
              <a:tabLst>
                <a:tab pos="1376363" algn="l"/>
                <a:tab pos="2401888" algn="l"/>
              </a:tabLst>
              <a:defRPr/>
            </a:pPr>
            <a:endParaRPr lang="en-US" altLang="en-US" sz="800" dirty="0" smtClean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None/>
              <a:tabLst>
                <a:tab pos="1376363" algn="l"/>
                <a:tab pos="2401888" algn="l"/>
              </a:tabLst>
              <a:defRPr/>
            </a:pPr>
            <a:endParaRPr lang="en-US" altLang="en-US" sz="800" dirty="0" smtClean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None/>
              <a:tabLst>
                <a:tab pos="1376363" algn="l"/>
                <a:tab pos="2401888" algn="l"/>
              </a:tabLst>
              <a:defRPr/>
            </a:pPr>
            <a:endParaRPr lang="en-US" altLang="en-US" sz="800" dirty="0" smtClean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None/>
              <a:tabLst>
                <a:tab pos="1376363" algn="l"/>
                <a:tab pos="2401888" algn="l"/>
              </a:tabLst>
              <a:defRPr/>
            </a:pPr>
            <a:endParaRPr lang="en-US" altLang="en-US" sz="800" dirty="0" smtClean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None/>
              <a:tabLst>
                <a:tab pos="1376363" algn="l"/>
                <a:tab pos="2401888" algn="l"/>
              </a:tabLst>
              <a:defRPr/>
            </a:pPr>
            <a:endParaRPr lang="en-US" altLang="en-US" sz="800" dirty="0" smtClean="0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1376363" algn="l"/>
                <a:tab pos="2401888" algn="l"/>
              </a:tabLst>
              <a:defRPr/>
            </a:pPr>
            <a:r>
              <a:rPr lang="en-US" altLang="en-US" dirty="0" smtClean="0"/>
              <a:t>Components: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None/>
              <a:tabLst>
                <a:tab pos="1376363" algn="l"/>
                <a:tab pos="2401888" algn="l"/>
              </a:tabLst>
              <a:defRPr/>
            </a:pPr>
            <a:endParaRPr lang="en-US" altLang="en-US" sz="800" dirty="0" smtClean="0"/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1376363" algn="l"/>
                <a:tab pos="2401888" algn="l"/>
              </a:tabLst>
              <a:defRPr/>
            </a:pPr>
            <a:r>
              <a:rPr lang="en-US" altLang="en-US" sz="2000" dirty="0" smtClean="0"/>
              <a:t>		=	</a:t>
            </a:r>
            <a:r>
              <a:rPr lang="en-US" altLang="en-US" sz="2000" dirty="0" smtClean="0"/>
              <a:t>Distance </a:t>
            </a:r>
            <a:r>
              <a:rPr lang="en-US" altLang="en-US" sz="2000" dirty="0" smtClean="0"/>
              <a:t>between </a:t>
            </a:r>
            <a:r>
              <a:rPr lang="en-US" altLang="en-US" sz="2000" u="sng" dirty="0" smtClean="0"/>
              <a:t>map co-ordinates</a:t>
            </a:r>
            <a:r>
              <a:rPr lang="en-US" altLang="en-US" sz="2000" dirty="0" smtClean="0"/>
              <a:t> 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None/>
              <a:tabLst>
                <a:tab pos="1376363" algn="l"/>
                <a:tab pos="2401888" algn="l"/>
              </a:tabLst>
              <a:defRPr/>
            </a:pPr>
            <a:r>
              <a:rPr lang="en-US" altLang="en-US" sz="2000" dirty="0" smtClean="0"/>
              <a:t>				of BMU </a:t>
            </a:r>
            <a:r>
              <a:rPr lang="en-US" altLang="en-US" sz="2000" i="1" dirty="0" err="1" smtClean="0"/>
              <a:t>mn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and weight vector </a:t>
            </a:r>
            <a:r>
              <a:rPr lang="en-US" altLang="en-US" sz="2000" i="1" dirty="0" err="1" smtClean="0"/>
              <a:t>kj</a:t>
            </a:r>
            <a:endParaRPr lang="en-US" altLang="en-US" sz="2000" dirty="0" smtClean="0"/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1376363" algn="l"/>
                <a:tab pos="2401888" algn="l"/>
              </a:tabLst>
              <a:defRPr/>
            </a:pPr>
            <a:r>
              <a:rPr lang="en-US" altLang="en-US" sz="2000" dirty="0" smtClean="0"/>
              <a:t>		= 	</a:t>
            </a:r>
            <a:r>
              <a:rPr lang="en-US" altLang="en-US" sz="2000" dirty="0" smtClean="0"/>
              <a:t>Learning </a:t>
            </a:r>
            <a:r>
              <a:rPr lang="en-US" altLang="en-US" sz="2000" dirty="0" smtClean="0"/>
              <a:t>rate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None/>
              <a:tabLst>
                <a:tab pos="1376363" algn="l"/>
                <a:tab pos="2401888" algn="l"/>
              </a:tabLst>
              <a:defRPr/>
            </a:pPr>
            <a:r>
              <a:rPr lang="en-US" altLang="en-US" sz="2000" dirty="0" smtClean="0"/>
              <a:t>				(determines kernel height)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>
                <a:tab pos="1376363" algn="l"/>
                <a:tab pos="2401888" algn="l"/>
              </a:tabLst>
              <a:defRPr/>
            </a:pPr>
            <a:r>
              <a:rPr lang="en-US" altLang="en-US" sz="2000" dirty="0" smtClean="0"/>
              <a:t>	 	= 	</a:t>
            </a:r>
            <a:r>
              <a:rPr lang="en-US" altLang="en-US" sz="2000" dirty="0" err="1"/>
              <a:t>N</a:t>
            </a:r>
            <a:r>
              <a:rPr lang="en-US" altLang="en-US" sz="2000" dirty="0" err="1" smtClean="0"/>
              <a:t>eighbourhood</a:t>
            </a:r>
            <a:r>
              <a:rPr lang="en-US" altLang="en-US" sz="2000" dirty="0" smtClean="0"/>
              <a:t> </a:t>
            </a:r>
            <a:r>
              <a:rPr lang="en-US" altLang="en-US" sz="2000" dirty="0" smtClean="0"/>
              <a:t>radius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None/>
              <a:tabLst>
                <a:tab pos="1376363" algn="l"/>
                <a:tab pos="2401888" algn="l"/>
              </a:tabLst>
              <a:defRPr/>
            </a:pPr>
            <a:r>
              <a:rPr lang="en-US" altLang="en-US" sz="2000" dirty="0" smtClean="0"/>
              <a:t>				(determines kernel width)</a:t>
            </a:r>
          </a:p>
        </p:txBody>
      </p:sp>
      <p:pic>
        <p:nvPicPr>
          <p:cNvPr id="26628" name="Picture 10" descr="weightUpdate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2578100"/>
            <a:ext cx="3881438" cy="698500"/>
          </a:xfrm>
        </p:spPr>
      </p:pic>
      <p:pic>
        <p:nvPicPr>
          <p:cNvPr id="26629" name="Picture 13" descr="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95800"/>
            <a:ext cx="6096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14" descr="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162550"/>
            <a:ext cx="6096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7" descr="dis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10000"/>
            <a:ext cx="16002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Stochastic Training</a:t>
            </a:r>
          </a:p>
        </p:txBody>
      </p:sp>
      <p:pic>
        <p:nvPicPr>
          <p:cNvPr id="27651" name="Picture 5" descr="gaussian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600200"/>
            <a:ext cx="6781800" cy="4038600"/>
          </a:xfrm>
        </p:spPr>
      </p:pic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609600" y="5257800"/>
            <a:ext cx="3300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571500" indent="-571500" algn="ctr" defTabSz="449263" eaLnBrk="1" hangingPunct="1">
              <a:spcBef>
                <a:spcPct val="2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rgbClr val="DDDDDD"/>
                </a:solidFill>
                <a:latin typeface="+mn-lt"/>
              </a:rPr>
              <a:t>A Gaussian kernel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Stochastic Training</a:t>
            </a:r>
          </a:p>
        </p:txBody>
      </p:sp>
      <p:pic>
        <p:nvPicPr>
          <p:cNvPr id="28675" name="Picture 5" descr="gaussian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3648075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6" descr="gaussian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3" y="3200400"/>
            <a:ext cx="3595687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7" descr="gaussian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13250"/>
            <a:ext cx="365760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Rectangle 8"/>
          <p:cNvSpPr>
            <a:spLocks noChangeArrowheads="1"/>
          </p:cNvSpPr>
          <p:nvPr/>
        </p:nvSpPr>
        <p:spPr bwMode="auto">
          <a:xfrm>
            <a:off x="3048000" y="1600200"/>
            <a:ext cx="3300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571500" indent="-571500" defTabSz="449263"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rgbClr val="DDDDDD"/>
                </a:solidFill>
                <a:latin typeface="+mn-lt"/>
              </a:rPr>
              <a:t>Standard Gaussian</a:t>
            </a:r>
          </a:p>
          <a:p>
            <a:pPr marL="571500" indent="-571500" defTabSz="449263"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rgbClr val="DDDDDD"/>
                </a:solidFill>
                <a:latin typeface="+mn-lt"/>
              </a:rPr>
              <a:t>kernel</a:t>
            </a:r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auto">
          <a:xfrm>
            <a:off x="5538788" y="2895600"/>
            <a:ext cx="33004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571500" indent="-571500" defTabSz="449263"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rgbClr val="DDDDDD"/>
                </a:solidFill>
                <a:latin typeface="+mn-lt"/>
              </a:rPr>
              <a:t>Kernel with reduced</a:t>
            </a:r>
          </a:p>
          <a:p>
            <a:pPr marL="571500" indent="-571500" defTabSz="449263"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rgbClr val="DDDDDD"/>
                </a:solidFill>
                <a:latin typeface="+mn-lt"/>
              </a:rPr>
              <a:t>learning rate</a:t>
            </a:r>
          </a:p>
        </p:txBody>
      </p:sp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2719388" y="4419600"/>
            <a:ext cx="45196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571500" indent="-571500" defTabSz="449263"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rgbClr val="DDDDDD"/>
                </a:solidFill>
                <a:latin typeface="+mn-lt"/>
              </a:rPr>
              <a:t>Kernel with reduced</a:t>
            </a:r>
          </a:p>
          <a:p>
            <a:pPr marL="571500" indent="-571500" defTabSz="449263"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ZA" dirty="0">
                <a:solidFill>
                  <a:srgbClr val="DDDDDD"/>
                </a:solidFill>
                <a:latin typeface="+mn-lt"/>
              </a:rPr>
              <a:t>neighbourhood</a:t>
            </a:r>
            <a:r>
              <a:rPr lang="en-US" dirty="0">
                <a:solidFill>
                  <a:srgbClr val="DDDDDD"/>
                </a:solidFill>
                <a:latin typeface="+mn-lt"/>
              </a:rPr>
              <a:t> radius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Stochastic Training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Both learning rate and neighbourhood radius should be</a:t>
            </a:r>
          </a:p>
          <a:p>
            <a:pPr lvl="1" eaLnBrk="1" hangingPunct="1"/>
            <a:r>
              <a:rPr lang="en-US" altLang="en-US" smtClean="0"/>
              <a:t>Monotonically decreasing functions of </a:t>
            </a:r>
            <a:r>
              <a:rPr lang="en-US" altLang="en-US" i="1" smtClean="0"/>
              <a:t>t</a:t>
            </a:r>
          </a:p>
          <a:p>
            <a:pPr lvl="1" eaLnBrk="1" hangingPunct="1"/>
            <a:r>
              <a:rPr lang="en-US" altLang="en-US" smtClean="0"/>
              <a:t>i.e. they decrease as training progresses</a:t>
            </a:r>
            <a:endParaRPr lang="en-US" altLang="en-US" sz="800" smtClean="0"/>
          </a:p>
          <a:p>
            <a:pPr lvl="1" eaLnBrk="1" hangingPunct="1"/>
            <a:r>
              <a:rPr lang="en-US" altLang="en-US" smtClean="0"/>
              <a:t>For example:</a:t>
            </a:r>
          </a:p>
        </p:txBody>
      </p:sp>
      <p:pic>
        <p:nvPicPr>
          <p:cNvPr id="29700" name="Picture 4" descr="decay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495800"/>
            <a:ext cx="26670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 descr="decay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181600"/>
            <a:ext cx="27432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Stochastic </a:t>
            </a:r>
            <a:r>
              <a:rPr lang="en-ZA" altLang="en-US" smtClean="0"/>
              <a:t>Training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19200"/>
            <a:ext cx="6705600" cy="4877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Stochastic Training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Stopping conditions</a:t>
            </a:r>
          </a:p>
          <a:p>
            <a:pPr lvl="1" eaLnBrk="1" hangingPunct="1"/>
            <a:r>
              <a:rPr lang="en-US" altLang="en-US" dirty="0" smtClean="0"/>
              <a:t>At least one must be tested every iteration</a:t>
            </a:r>
          </a:p>
          <a:p>
            <a:pPr lvl="1" eaLnBrk="1" hangingPunct="1"/>
            <a:r>
              <a:rPr lang="en-US" altLang="en-US" dirty="0" smtClean="0"/>
              <a:t>Simplest option</a:t>
            </a:r>
          </a:p>
          <a:p>
            <a:pPr lvl="2" eaLnBrk="1" hangingPunct="1"/>
            <a:r>
              <a:rPr lang="en-US" altLang="en-US" dirty="0" smtClean="0"/>
              <a:t>Limit </a:t>
            </a:r>
            <a:r>
              <a:rPr lang="en-US" altLang="en-US" dirty="0" smtClean="0"/>
              <a:t>on training iterations (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)</a:t>
            </a:r>
          </a:p>
          <a:p>
            <a:pPr lvl="2" eaLnBrk="1" hangingPunct="1"/>
            <a:r>
              <a:rPr lang="en-US" altLang="en-US" dirty="0" smtClean="0"/>
              <a:t>Problems?</a:t>
            </a:r>
            <a:endParaRPr lang="en-US" altLang="en-US" dirty="0" smtClean="0"/>
          </a:p>
          <a:p>
            <a:pPr lvl="1" eaLnBrk="1" hangingPunct="1"/>
            <a:endParaRPr lang="en-US" alt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Stochastic Training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Stopping conditions: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Training error (quantisation error):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700" smtClean="0"/>
          </a:p>
          <a:p>
            <a:pPr lvl="2" eaLnBrk="1" hangingPunct="1">
              <a:lnSpc>
                <a:spcPct val="90000"/>
              </a:lnSpc>
            </a:pPr>
            <a:endParaRPr lang="en-US" altLang="en-US" sz="700" smtClean="0"/>
          </a:p>
          <a:p>
            <a:pPr lvl="2" eaLnBrk="1" hangingPunct="1">
              <a:lnSpc>
                <a:spcPct val="90000"/>
              </a:lnSpc>
            </a:pPr>
            <a:endParaRPr lang="en-US" altLang="en-US" sz="700" smtClean="0"/>
          </a:p>
          <a:p>
            <a:pPr lvl="2" eaLnBrk="1" hangingPunct="1">
              <a:lnSpc>
                <a:spcPct val="90000"/>
              </a:lnSpc>
            </a:pPr>
            <a:endParaRPr lang="en-US" altLang="en-US" sz="700" smtClean="0"/>
          </a:p>
          <a:p>
            <a:pPr lvl="2" eaLnBrk="1" hangingPunct="1">
              <a:lnSpc>
                <a:spcPct val="90000"/>
              </a:lnSpc>
            </a:pPr>
            <a:endParaRPr lang="en-US" altLang="en-US" sz="700" smtClean="0"/>
          </a:p>
          <a:p>
            <a:pPr lvl="2" eaLnBrk="1" hangingPunct="1">
              <a:lnSpc>
                <a:spcPct val="90000"/>
              </a:lnSpc>
            </a:pPr>
            <a:endParaRPr lang="en-US" altLang="en-US" sz="700" smtClean="0"/>
          </a:p>
          <a:p>
            <a:pPr lvl="2" eaLnBrk="1" hangingPunct="1">
              <a:lnSpc>
                <a:spcPct val="90000"/>
              </a:lnSpc>
            </a:pPr>
            <a:endParaRPr lang="en-US" altLang="en-US" sz="700" smtClean="0"/>
          </a:p>
          <a:p>
            <a:pPr lvl="2" eaLnBrk="1" hangingPunct="1">
              <a:lnSpc>
                <a:spcPct val="90000"/>
              </a:lnSpc>
            </a:pPr>
            <a:endParaRPr lang="en-US" altLang="en-US" sz="70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User-selected minimal level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80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Test for convergence in error: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smtClean="0"/>
              <a:t>Fluctuations necessitate using a window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smtClean="0"/>
              <a:t>Decrease since previous iteration (moving average)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smtClean="0"/>
              <a:t>Standard deviation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</p:txBody>
      </p:sp>
      <p:pic>
        <p:nvPicPr>
          <p:cNvPr id="33796" name="Picture 8" descr="err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19400"/>
            <a:ext cx="40386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Stochastic Training</a:t>
            </a:r>
          </a:p>
        </p:txBody>
      </p:sp>
      <p:pic>
        <p:nvPicPr>
          <p:cNvPr id="34819" name="Picture 7" descr="grf2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447800"/>
            <a:ext cx="6345238" cy="45196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The SOM: An Overview</a:t>
            </a:r>
            <a:endParaRPr lang="en-ZA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800" smtClean="0"/>
              <a:t>Invented by Teuvo Kohonen of the Helsinki University of Technology in 1982</a:t>
            </a:r>
            <a:endParaRPr lang="en-GB" altLang="en-US" sz="900" smtClean="0"/>
          </a:p>
          <a:p>
            <a:pPr eaLnBrk="1" hangingPunct="1">
              <a:lnSpc>
                <a:spcPct val="9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800" smtClean="0"/>
              <a:t>Inspired by the human cerebral cortex</a:t>
            </a:r>
          </a:p>
          <a:p>
            <a:pPr lvl="1" eaLnBrk="1" hangingPunct="1">
              <a:lnSpc>
                <a:spcPct val="9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 smtClean="0"/>
              <a:t>Motor cortex</a:t>
            </a:r>
          </a:p>
          <a:p>
            <a:pPr lvl="1" eaLnBrk="1" hangingPunct="1">
              <a:lnSpc>
                <a:spcPct val="9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 smtClean="0"/>
              <a:t>Somatosensory cortex</a:t>
            </a:r>
          </a:p>
          <a:p>
            <a:pPr lvl="1" eaLnBrk="1" hangingPunct="1">
              <a:lnSpc>
                <a:spcPct val="9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 smtClean="0"/>
              <a:t>Visual cortex</a:t>
            </a:r>
          </a:p>
          <a:p>
            <a:pPr lvl="1" eaLnBrk="1" hangingPunct="1">
              <a:lnSpc>
                <a:spcPct val="9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 smtClean="0"/>
              <a:t>Auditory cortex</a:t>
            </a:r>
          </a:p>
          <a:p>
            <a:pPr eaLnBrk="1" hangingPunct="1">
              <a:lnSpc>
                <a:spcPct val="9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800" smtClean="0"/>
              <a:t>Cortices are topologically ordered maps</a:t>
            </a:r>
          </a:p>
          <a:p>
            <a:pPr lvl="1" eaLnBrk="1" hangingPunct="1">
              <a:lnSpc>
                <a:spcPct val="9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 smtClean="0"/>
              <a:t>Form to represent structures sensed in input 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Stochastic Training</a:t>
            </a:r>
          </a:p>
        </p:txBody>
      </p:sp>
      <p:pic>
        <p:nvPicPr>
          <p:cNvPr id="35843" name="Picture 3" descr="grf1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447800"/>
            <a:ext cx="6300788" cy="45196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Stochastic Training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Stopping conditions:</a:t>
            </a:r>
          </a:p>
          <a:p>
            <a:pPr lvl="1" eaLnBrk="1" hangingPunct="1"/>
            <a:r>
              <a:rPr lang="en-US" altLang="en-US" smtClean="0"/>
              <a:t>Average component weight change</a:t>
            </a:r>
          </a:p>
          <a:p>
            <a:pPr lvl="1" eaLnBrk="1" hangingPunct="1"/>
            <a:endParaRPr lang="en-US" altLang="en-US" sz="800" smtClean="0"/>
          </a:p>
          <a:p>
            <a:pPr lvl="1" eaLnBrk="1" hangingPunct="1"/>
            <a:endParaRPr lang="en-US" altLang="en-US" sz="800" smtClean="0"/>
          </a:p>
          <a:p>
            <a:pPr lvl="1" eaLnBrk="1" hangingPunct="1"/>
            <a:endParaRPr lang="en-US" altLang="en-US" sz="800" smtClean="0"/>
          </a:p>
          <a:p>
            <a:pPr lvl="1" eaLnBrk="1" hangingPunct="1"/>
            <a:endParaRPr lang="en-US" altLang="en-US" sz="800" smtClean="0"/>
          </a:p>
          <a:p>
            <a:pPr lvl="1" eaLnBrk="1" hangingPunct="1"/>
            <a:endParaRPr lang="en-US" altLang="en-US" sz="800" smtClean="0"/>
          </a:p>
          <a:p>
            <a:pPr lvl="1" eaLnBrk="1" hangingPunct="1"/>
            <a:endParaRPr lang="en-US" altLang="en-US" sz="800" smtClean="0"/>
          </a:p>
          <a:p>
            <a:pPr lvl="1" eaLnBrk="1" hangingPunct="1"/>
            <a:endParaRPr lang="en-US" altLang="en-US" sz="800" smtClean="0"/>
          </a:p>
          <a:p>
            <a:pPr lvl="2" eaLnBrk="1" hangingPunct="1"/>
            <a:r>
              <a:rPr lang="en-US" altLang="en-US" smtClean="0"/>
              <a:t>Decreases to a minimal level close to 0</a:t>
            </a:r>
          </a:p>
        </p:txBody>
      </p:sp>
      <p:pic>
        <p:nvPicPr>
          <p:cNvPr id="36868" name="Picture 4" descr="wtch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95600"/>
            <a:ext cx="51054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altLang="en-US" smtClean="0"/>
              <a:t>Batch Map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ZA" altLang="en-US" sz="1800" dirty="0" smtClean="0"/>
              <a:t>Initialise weight vectors by assigning the first K×J training patterns to them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ZA" altLang="en-US" sz="1800" b="1" dirty="0" smtClean="0"/>
              <a:t>while</a:t>
            </a:r>
            <a:r>
              <a:rPr lang="en-ZA" altLang="en-US" sz="1800" dirty="0" smtClean="0"/>
              <a:t> </a:t>
            </a:r>
            <a:r>
              <a:rPr lang="en-ZA" altLang="en-US" sz="1800" i="1" dirty="0" smtClean="0"/>
              <a:t>stopping conditions are not met</a:t>
            </a:r>
            <a:r>
              <a:rPr lang="en-ZA" altLang="en-US" sz="1800" dirty="0" smtClean="0"/>
              <a:t> </a:t>
            </a:r>
            <a:r>
              <a:rPr lang="en-ZA" altLang="en-US" sz="1800" b="1" dirty="0" smtClean="0"/>
              <a:t>do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ZA" altLang="en-US" sz="1800" b="1" dirty="0" smtClean="0"/>
              <a:t>    for</a:t>
            </a:r>
            <a:r>
              <a:rPr lang="en-ZA" altLang="en-US" sz="1800" dirty="0" smtClean="0"/>
              <a:t> </a:t>
            </a:r>
            <a:r>
              <a:rPr lang="en-ZA" altLang="en-US" sz="1800" i="1" dirty="0" smtClean="0"/>
              <a:t>each neuron, </a:t>
            </a:r>
            <a:r>
              <a:rPr lang="en-ZA" altLang="en-US" sz="1800" i="1" dirty="0" err="1" smtClean="0"/>
              <a:t>kj</a:t>
            </a:r>
            <a:r>
              <a:rPr lang="en-ZA" altLang="en-US" sz="1800" dirty="0" smtClean="0"/>
              <a:t> </a:t>
            </a:r>
            <a:r>
              <a:rPr lang="en-ZA" altLang="en-US" sz="1800" b="1" dirty="0" smtClean="0"/>
              <a:t>do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ZA" altLang="en-US" sz="1800" dirty="0" smtClean="0"/>
              <a:t>        Collect a list of all patterns in the neighbourhood of neuron </a:t>
            </a:r>
            <a:r>
              <a:rPr lang="en-ZA" altLang="en-US" sz="1800" i="1" dirty="0" err="1" smtClean="0"/>
              <a:t>kj</a:t>
            </a:r>
            <a:endParaRPr lang="en-ZA" altLang="en-US" sz="1800" i="1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ZA" altLang="en-US" sz="1800" b="1" dirty="0" smtClean="0"/>
              <a:t>    end for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ZA" altLang="en-US" sz="1800" b="1" dirty="0" smtClean="0"/>
              <a:t>    for</a:t>
            </a:r>
            <a:r>
              <a:rPr lang="en-ZA" altLang="en-US" sz="1800" dirty="0" smtClean="0"/>
              <a:t> </a:t>
            </a:r>
            <a:r>
              <a:rPr lang="en-ZA" altLang="en-US" sz="1800" i="1" dirty="0" smtClean="0"/>
              <a:t>each weight vector</a:t>
            </a:r>
            <a:r>
              <a:rPr lang="en-ZA" altLang="en-US" sz="1800" dirty="0" smtClean="0"/>
              <a:t> </a:t>
            </a:r>
            <a:r>
              <a:rPr lang="en-ZA" altLang="en-US" sz="1800" b="1" dirty="0" smtClean="0"/>
              <a:t>do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ZA" altLang="en-US" sz="1800" dirty="0" smtClean="0"/>
              <a:t>        Set the weight vector to the mean over the list of patterns for the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ZA" altLang="en-US" sz="1800" dirty="0" smtClean="0"/>
              <a:t>        weight vector’s neuron</a:t>
            </a:r>
            <a:endParaRPr lang="en-ZA" altLang="en-US" sz="1800" i="1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ZA" altLang="en-US" sz="1800" b="1" dirty="0" smtClean="0"/>
              <a:t>    end for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ZA" altLang="en-US" sz="1800" b="1" dirty="0" smtClean="0"/>
              <a:t>end while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Batch SOM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ZA" altLang="en-US" sz="1800" dirty="0"/>
              <a:t>Initialise weight vectors </a:t>
            </a:r>
            <a:r>
              <a:rPr lang="en-ZA" altLang="en-US" sz="1800" dirty="0" smtClean="0"/>
              <a:t>using any initialisation approach</a:t>
            </a:r>
            <a:endParaRPr lang="en-ZA" altLang="en-US" sz="1800" dirty="0"/>
          </a:p>
          <a:p>
            <a:pPr lvl="0">
              <a:buNone/>
            </a:pPr>
            <a:r>
              <a:rPr lang="en-ZA" altLang="en-US" sz="1800" b="1" dirty="0"/>
              <a:t>while</a:t>
            </a:r>
            <a:r>
              <a:rPr lang="en-ZA" altLang="en-US" sz="1800" dirty="0"/>
              <a:t> </a:t>
            </a:r>
            <a:r>
              <a:rPr lang="en-ZA" altLang="en-US" sz="1800" i="1" dirty="0"/>
              <a:t>stopping conditions are not met</a:t>
            </a:r>
            <a:r>
              <a:rPr lang="en-ZA" altLang="en-US" sz="1800" dirty="0"/>
              <a:t> </a:t>
            </a:r>
            <a:r>
              <a:rPr lang="en-ZA" altLang="en-US" sz="1800" b="1" dirty="0"/>
              <a:t>do</a:t>
            </a:r>
          </a:p>
          <a:p>
            <a:pPr lvl="0">
              <a:buNone/>
            </a:pPr>
            <a:r>
              <a:rPr lang="en-ZA" altLang="en-US" sz="1800" b="1" dirty="0"/>
              <a:t>    for</a:t>
            </a:r>
            <a:r>
              <a:rPr lang="en-ZA" altLang="en-US" sz="1800" dirty="0"/>
              <a:t> </a:t>
            </a:r>
            <a:r>
              <a:rPr lang="en-ZA" altLang="en-US" sz="1800" i="1" dirty="0"/>
              <a:t>each neuron, </a:t>
            </a:r>
            <a:r>
              <a:rPr lang="en-ZA" altLang="en-US" sz="1800" i="1" dirty="0" err="1"/>
              <a:t>kj</a:t>
            </a:r>
            <a:r>
              <a:rPr lang="en-ZA" altLang="en-US" sz="1800" dirty="0"/>
              <a:t> </a:t>
            </a:r>
            <a:r>
              <a:rPr lang="en-ZA" altLang="en-US" sz="1800" b="1" dirty="0"/>
              <a:t>do</a:t>
            </a:r>
          </a:p>
          <a:p>
            <a:pPr lvl="0">
              <a:buNone/>
            </a:pPr>
            <a:r>
              <a:rPr lang="en-ZA" altLang="en-US" sz="1800" dirty="0"/>
              <a:t>        Collect a list of all patterns </a:t>
            </a:r>
            <a:r>
              <a:rPr lang="en-ZA" altLang="en-US" sz="1800" dirty="0" smtClean="0"/>
              <a:t>whose BMU is </a:t>
            </a:r>
            <a:r>
              <a:rPr lang="en-ZA" altLang="en-US" sz="1800" dirty="0"/>
              <a:t>neuron </a:t>
            </a:r>
            <a:r>
              <a:rPr lang="en-ZA" altLang="en-US" sz="1800" i="1" dirty="0" err="1" smtClean="0"/>
              <a:t>kj</a:t>
            </a:r>
            <a:endParaRPr lang="en-ZA" altLang="en-US" sz="1800" dirty="0" smtClean="0"/>
          </a:p>
          <a:p>
            <a:pPr lvl="0">
              <a:buNone/>
            </a:pPr>
            <a:r>
              <a:rPr lang="en-ZA" altLang="en-US" sz="1800" dirty="0"/>
              <a:t> </a:t>
            </a:r>
            <a:r>
              <a:rPr lang="en-ZA" altLang="en-US" sz="1800" dirty="0" smtClean="0"/>
              <a:t>       Compute the mean        over this list of patterns</a:t>
            </a:r>
            <a:endParaRPr lang="en-ZA" altLang="en-US" sz="1800" dirty="0"/>
          </a:p>
          <a:p>
            <a:pPr lvl="0">
              <a:buNone/>
            </a:pPr>
            <a:r>
              <a:rPr lang="en-ZA" altLang="en-US" sz="1800" b="1" dirty="0"/>
              <a:t>    end for</a:t>
            </a:r>
          </a:p>
          <a:p>
            <a:pPr lvl="0">
              <a:buNone/>
            </a:pPr>
            <a:r>
              <a:rPr lang="en-ZA" altLang="en-US" sz="1800" b="1" dirty="0"/>
              <a:t>    for</a:t>
            </a:r>
            <a:r>
              <a:rPr lang="en-ZA" altLang="en-US" sz="1800" dirty="0"/>
              <a:t> </a:t>
            </a:r>
            <a:r>
              <a:rPr lang="en-ZA" altLang="en-US" sz="1800" i="1" dirty="0"/>
              <a:t>each weight </a:t>
            </a:r>
            <a:r>
              <a:rPr lang="en-ZA" altLang="en-US" sz="1800" i="1" dirty="0" smtClean="0"/>
              <a:t>vector      </a:t>
            </a:r>
            <a:r>
              <a:rPr lang="en-ZA" altLang="en-US" sz="1800" dirty="0" smtClean="0"/>
              <a:t>  </a:t>
            </a:r>
            <a:r>
              <a:rPr lang="en-ZA" altLang="en-US" sz="1800" b="1" dirty="0" smtClean="0"/>
              <a:t>do</a:t>
            </a:r>
            <a:endParaRPr lang="en-ZA" altLang="en-US" sz="1800" b="1" dirty="0"/>
          </a:p>
          <a:p>
            <a:pPr lvl="0">
              <a:buNone/>
            </a:pPr>
            <a:r>
              <a:rPr lang="en-ZA" altLang="en-US" sz="1800" dirty="0"/>
              <a:t>        </a:t>
            </a:r>
          </a:p>
          <a:p>
            <a:pPr lvl="0">
              <a:buNone/>
            </a:pPr>
            <a:endParaRPr lang="en-ZA" altLang="en-US" sz="1800" dirty="0" smtClean="0"/>
          </a:p>
          <a:p>
            <a:pPr lvl="0">
              <a:buNone/>
            </a:pPr>
            <a:r>
              <a:rPr lang="en-ZA" altLang="en-US" sz="1800" dirty="0" smtClean="0"/>
              <a:t>        where         is the number of patterns for which neuron </a:t>
            </a:r>
            <a:r>
              <a:rPr lang="en-ZA" altLang="en-US" sz="1800" i="1" dirty="0" smtClean="0"/>
              <a:t>nm</a:t>
            </a:r>
            <a:r>
              <a:rPr lang="en-ZA" altLang="en-US" sz="1800" dirty="0" smtClean="0"/>
              <a:t> is the winner</a:t>
            </a:r>
            <a:endParaRPr lang="en-ZA" altLang="en-US" sz="1800" i="1" dirty="0"/>
          </a:p>
          <a:p>
            <a:pPr lvl="0">
              <a:buNone/>
            </a:pPr>
            <a:r>
              <a:rPr lang="en-ZA" altLang="en-US" sz="1800" b="1" dirty="0"/>
              <a:t>    end for</a:t>
            </a:r>
          </a:p>
          <a:p>
            <a:pPr lvl="0">
              <a:buNone/>
            </a:pPr>
            <a:r>
              <a:rPr lang="en-ZA" altLang="en-US" sz="1800" b="1" dirty="0"/>
              <a:t>end while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80" y="3200401"/>
            <a:ext cx="457200" cy="284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3965467"/>
            <a:ext cx="421841" cy="2651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4325916"/>
            <a:ext cx="2719388" cy="605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4288" y="5063154"/>
            <a:ext cx="476740" cy="2799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3791" y="4325915"/>
            <a:ext cx="241330" cy="7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8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altLang="en-US" smtClean="0"/>
              <a:t>Growing SOM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altLang="en-US" smtClean="0"/>
              <a:t>To find an optimal SOM architecture</a:t>
            </a:r>
          </a:p>
          <a:p>
            <a:pPr lvl="1"/>
            <a:r>
              <a:rPr lang="en-ZA" altLang="en-US" smtClean="0"/>
              <a:t>Start training with a small map</a:t>
            </a:r>
          </a:p>
          <a:p>
            <a:pPr lvl="1"/>
            <a:r>
              <a:rPr lang="en-ZA" altLang="en-US" smtClean="0"/>
              <a:t>Grow map as more neurons are required</a:t>
            </a:r>
          </a:p>
          <a:p>
            <a:pPr lvl="1"/>
            <a:r>
              <a:rPr lang="en-ZA" altLang="en-US" smtClean="0"/>
              <a:t>A growing condition is tested each iteration</a:t>
            </a:r>
          </a:p>
          <a:p>
            <a:pPr lvl="2"/>
            <a:r>
              <a:rPr lang="en-ZA" altLang="en-US" smtClean="0"/>
              <a:t>If growing is triggered</a:t>
            </a:r>
          </a:p>
          <a:p>
            <a:pPr lvl="3"/>
            <a:r>
              <a:rPr lang="en-ZA" altLang="en-US" smtClean="0"/>
              <a:t>Find the neuron, </a:t>
            </a:r>
            <a:r>
              <a:rPr lang="en-ZA" altLang="en-US" i="1" smtClean="0"/>
              <a:t>kj</a:t>
            </a:r>
            <a:r>
              <a:rPr lang="en-ZA" altLang="en-US" smtClean="0"/>
              <a:t>, with the largest quantisation error</a:t>
            </a:r>
          </a:p>
          <a:p>
            <a:pPr lvl="3"/>
            <a:r>
              <a:rPr lang="en-ZA" altLang="en-US" smtClean="0"/>
              <a:t>Find neighbour in row dimension furthest from </a:t>
            </a:r>
            <a:r>
              <a:rPr lang="en-ZA" altLang="en-US" i="1" smtClean="0"/>
              <a:t>kj</a:t>
            </a:r>
            <a:endParaRPr lang="en-ZA" altLang="en-US" smtClean="0"/>
          </a:p>
          <a:p>
            <a:pPr lvl="3"/>
            <a:r>
              <a:rPr lang="en-ZA" altLang="en-US" smtClean="0"/>
              <a:t>Insert a row between the two</a:t>
            </a:r>
          </a:p>
          <a:p>
            <a:pPr lvl="3"/>
            <a:r>
              <a:rPr lang="en-ZA" altLang="en-US" smtClean="0"/>
              <a:t>Find neighbour in column dimension furthest from </a:t>
            </a:r>
            <a:r>
              <a:rPr lang="en-ZA" altLang="en-US" i="1" smtClean="0"/>
              <a:t>kj</a:t>
            </a:r>
            <a:endParaRPr lang="en-ZA" altLang="en-US" smtClean="0"/>
          </a:p>
          <a:p>
            <a:pPr lvl="3"/>
            <a:r>
              <a:rPr lang="en-ZA" altLang="en-US" smtClean="0"/>
              <a:t>Insert a column between the two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altLang="en-US" smtClean="0"/>
              <a:t>Shortcut Winner Search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altLang="en-US" sz="2800" smtClean="0"/>
              <a:t>Reduce computational cost of BMU search</a:t>
            </a:r>
          </a:p>
          <a:p>
            <a:pPr lvl="1"/>
            <a:r>
              <a:rPr lang="en-ZA" altLang="en-US" sz="2400" smtClean="0"/>
              <a:t>Assume that a pattern’s BMU is in the vicinity of the pattern’s BMU for the previous epoch</a:t>
            </a:r>
          </a:p>
          <a:p>
            <a:pPr lvl="2"/>
            <a:r>
              <a:rPr lang="en-ZA" altLang="en-US" sz="2000" smtClean="0"/>
              <a:t>Calculate the distance between the pattern and the previous BMU</a:t>
            </a:r>
          </a:p>
          <a:p>
            <a:pPr lvl="2"/>
            <a:r>
              <a:rPr lang="en-ZA" altLang="en-US" sz="2000" smtClean="0"/>
              <a:t>Calculate the distance between the pattern and the neighbours of the previous BMU</a:t>
            </a:r>
          </a:p>
          <a:p>
            <a:pPr lvl="2"/>
            <a:r>
              <a:rPr lang="en-ZA" altLang="en-US" sz="2000" smtClean="0"/>
              <a:t>If the previous BMU is still the best match, use it</a:t>
            </a:r>
          </a:p>
          <a:p>
            <a:pPr lvl="2"/>
            <a:r>
              <a:rPr lang="en-ZA" altLang="en-US" sz="2000" smtClean="0"/>
              <a:t>Else, use neighbour that is the closest to the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Clustering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7000"/>
              </a:lnSpc>
            </a:pPr>
            <a:r>
              <a:rPr lang="en-GB" altLang="en-US" smtClean="0"/>
              <a:t>Non-emergent Feature Maps: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mtClean="0"/>
              <a:t>Each neuron represents a single cluster of training patterns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mtClean="0"/>
              <a:t>Similar to </a:t>
            </a:r>
            <a:r>
              <a:rPr lang="en-GB" altLang="en-US" i="1" smtClean="0"/>
              <a:t>k</a:t>
            </a:r>
            <a:r>
              <a:rPr lang="en-GB" altLang="en-US" smtClean="0"/>
              <a:t>-means clustering</a:t>
            </a:r>
          </a:p>
          <a:p>
            <a:pPr eaLnBrk="1" hangingPunct="1">
              <a:lnSpc>
                <a:spcPct val="90000"/>
              </a:lnSpc>
            </a:pPr>
            <a:endParaRPr lang="en-GB" altLang="en-US" sz="9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mtClean="0"/>
              <a:t>Emergent Feature Maps: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mtClean="0"/>
              <a:t>Clusters of neurons form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mtClean="0"/>
              <a:t>Different (emergent) behaviour to standard clustering approaches (or a non-emergent feature map)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Clustering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Emergent feature maps offer advantages, but the clusters of weight vectors still need to be discovered</a:t>
            </a:r>
          </a:p>
          <a:p>
            <a:pPr eaLnBrk="1" hangingPunct="1">
              <a:lnSpc>
                <a:spcPct val="90000"/>
              </a:lnSpc>
            </a:pPr>
            <a:endParaRPr lang="en-US" altLang="en-US" sz="9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Use a standard clustering algorithm on the map’s </a:t>
            </a:r>
            <a:r>
              <a:rPr lang="en-US" altLang="en-US" u="sng" smtClean="0"/>
              <a:t>weight vectors</a:t>
            </a:r>
            <a:r>
              <a:rPr lang="en-US" altLang="en-US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Hierarchical clustering algorithm: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e.g. Ward clustering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Partitional clustering algorithm: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e.g. </a:t>
            </a:r>
            <a:r>
              <a:rPr lang="en-US" altLang="en-US" i="1" smtClean="0"/>
              <a:t>k</a:t>
            </a:r>
            <a:r>
              <a:rPr lang="en-US" altLang="en-US" smtClean="0"/>
              <a:t>-means clustering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Visualisation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Recall that:</a:t>
            </a:r>
          </a:p>
          <a:p>
            <a:pPr lvl="1" eaLnBrk="1" hangingPunct="1"/>
            <a:r>
              <a:rPr lang="en-ZA" altLang="en-US" smtClean="0"/>
              <a:t>A SOM produces a map that approximates the distribution of its training data</a:t>
            </a:r>
          </a:p>
          <a:p>
            <a:pPr lvl="1" eaLnBrk="1" hangingPunct="1"/>
            <a:r>
              <a:rPr lang="en-ZA" altLang="en-US" smtClean="0"/>
              <a:t>The map is defined by its </a:t>
            </a:r>
            <a:r>
              <a:rPr lang="en-ZA" altLang="en-US" u="sng" smtClean="0"/>
              <a:t>weight vectors</a:t>
            </a:r>
            <a:endParaRPr lang="en-ZA" altLang="en-US" smtClean="0"/>
          </a:p>
          <a:p>
            <a:pPr eaLnBrk="1" hangingPunct="1"/>
            <a:r>
              <a:rPr lang="en-ZA" altLang="en-US" smtClean="0"/>
              <a:t>This means that:</a:t>
            </a:r>
          </a:p>
          <a:p>
            <a:pPr lvl="1" eaLnBrk="1" hangingPunct="1"/>
            <a:r>
              <a:rPr lang="en-ZA" altLang="en-US" smtClean="0"/>
              <a:t>A representation of the map is equivalent to an </a:t>
            </a:r>
            <a:r>
              <a:rPr lang="en-ZA" altLang="en-US" u="sng" smtClean="0"/>
              <a:t>approximate</a:t>
            </a:r>
            <a:r>
              <a:rPr lang="en-ZA" altLang="en-US" smtClean="0"/>
              <a:t> representation of the data</a:t>
            </a:r>
          </a:p>
          <a:p>
            <a:pPr lvl="1" eaLnBrk="1" hangingPunct="1"/>
            <a:r>
              <a:rPr lang="en-ZA" altLang="en-US" smtClean="0"/>
              <a:t>Most visualisation techniques are displays of the weight vectors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Map Visualisation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altLang="en-US" sz="2800" smtClean="0"/>
              <a:t>There are many map visualisation techniques</a:t>
            </a:r>
          </a:p>
          <a:p>
            <a:pPr lvl="1"/>
            <a:r>
              <a:rPr lang="en-ZA" altLang="en-US" sz="2400" smtClean="0"/>
              <a:t>The most commonly used</a:t>
            </a:r>
          </a:p>
          <a:p>
            <a:pPr lvl="2"/>
            <a:r>
              <a:rPr lang="en-ZA" altLang="en-US" sz="2000" smtClean="0"/>
              <a:t>U-matrix</a:t>
            </a:r>
          </a:p>
          <a:p>
            <a:pPr lvl="3"/>
            <a:r>
              <a:rPr lang="en-ZA" altLang="en-US" sz="1600" smtClean="0"/>
              <a:t>Visualises distances between weight vectors</a:t>
            </a:r>
          </a:p>
          <a:p>
            <a:pPr lvl="3"/>
            <a:r>
              <a:rPr lang="en-ZA" altLang="en-US" sz="1600" smtClean="0"/>
              <a:t>Shows us the cluster structures of a map</a:t>
            </a:r>
          </a:p>
          <a:p>
            <a:pPr lvl="2"/>
            <a:endParaRPr lang="en-ZA" altLang="en-US" sz="2000" smtClean="0"/>
          </a:p>
          <a:p>
            <a:pPr lvl="2"/>
            <a:endParaRPr lang="en-ZA" altLang="en-US" sz="2000" smtClean="0"/>
          </a:p>
          <a:p>
            <a:pPr lvl="2"/>
            <a:r>
              <a:rPr lang="en-ZA" altLang="en-US" sz="2000" smtClean="0"/>
              <a:t>Component planes</a:t>
            </a:r>
          </a:p>
          <a:p>
            <a:pPr lvl="3"/>
            <a:r>
              <a:rPr lang="en-ZA" altLang="en-US" sz="1600" smtClean="0"/>
              <a:t>Visualise one weight across the map</a:t>
            </a:r>
          </a:p>
          <a:p>
            <a:pPr lvl="3"/>
            <a:r>
              <a:rPr lang="en-ZA" altLang="en-US" sz="1600" smtClean="0"/>
              <a:t>Shows us the nature of the data distribution</a:t>
            </a:r>
          </a:p>
        </p:txBody>
      </p:sp>
      <p:pic>
        <p:nvPicPr>
          <p:cNvPr id="45060" name="Picture 4" descr="u-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2667000"/>
            <a:ext cx="19367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4" descr="component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495800"/>
            <a:ext cx="19812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The SOM: An Overview</a:t>
            </a:r>
            <a:endParaRPr lang="en-ZA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800" smtClean="0"/>
              <a:t>Unsupervised learning Neural Network</a:t>
            </a:r>
          </a:p>
          <a:p>
            <a:pPr lvl="1" eaLnBrk="1" hangingPunct="1">
              <a:lnSpc>
                <a:spcPct val="9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 smtClean="0"/>
              <a:t>No explicit target output provided to the network</a:t>
            </a:r>
          </a:p>
          <a:p>
            <a:pPr lvl="1" eaLnBrk="1" hangingPunct="1">
              <a:lnSpc>
                <a:spcPct val="9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 smtClean="0"/>
              <a:t>Instead, finds groupings of items that are intrinsically “similar” to each other</a:t>
            </a:r>
          </a:p>
          <a:p>
            <a:pPr lvl="1" eaLnBrk="1" hangingPunct="1">
              <a:lnSpc>
                <a:spcPct val="9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 smtClean="0"/>
              <a:t>In a general sense, models a data set</a:t>
            </a:r>
          </a:p>
          <a:p>
            <a:pPr eaLnBrk="1" hangingPunct="1">
              <a:lnSpc>
                <a:spcPct val="9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 sz="700" smtClean="0"/>
          </a:p>
          <a:p>
            <a:pPr eaLnBrk="1" hangingPunct="1">
              <a:lnSpc>
                <a:spcPct val="9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800" smtClean="0"/>
              <a:t>Capable of generalisation to cases not presented during training</a:t>
            </a:r>
            <a:endParaRPr lang="en-GB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Architecture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1600200"/>
            <a:ext cx="7948612" cy="4519613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altLang="en-US" smtClean="0"/>
              <a:t>Two-layer architecture: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altLang="en-US" smtClean="0"/>
              <a:t>Layer 1:</a:t>
            </a:r>
          </a:p>
          <a:p>
            <a:pPr lvl="2" eaLnBrk="1" hangingPunct="1"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lang="en-GB" altLang="en-US" smtClean="0"/>
              <a:t>Input vector (</a:t>
            </a:r>
            <a:r>
              <a:rPr lang="en-GB" altLang="en-US" i="1" smtClean="0"/>
              <a:t>I</a:t>
            </a:r>
            <a:r>
              <a:rPr lang="en-GB" altLang="en-US" smtClean="0"/>
              <a:t>-dimensional)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altLang="en-US" smtClean="0"/>
              <a:t>Layer 2:</a:t>
            </a:r>
          </a:p>
          <a:p>
            <a:pPr lvl="2" eaLnBrk="1" hangingPunct="1"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lang="en-GB" altLang="en-US" smtClean="0"/>
              <a:t>Two-dimensional (           ) grid of neurons (also know as the map grid)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altLang="en-US" smtClean="0"/>
              <a:t>Weight vectors </a:t>
            </a:r>
          </a:p>
          <a:p>
            <a:pPr lvl="2" eaLnBrk="1" hangingPunct="1"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lang="en-GB" altLang="en-US" i="1" smtClean="0"/>
              <a:t>I</a:t>
            </a:r>
            <a:r>
              <a:rPr lang="en-GB" altLang="en-US" smtClean="0"/>
              <a:t>-dimensional</a:t>
            </a:r>
          </a:p>
          <a:p>
            <a:pPr lvl="2" eaLnBrk="1" hangingPunct="1"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lang="en-US" altLang="en-US" smtClean="0"/>
              <a:t>Connect input vector to map grid</a:t>
            </a:r>
          </a:p>
          <a:p>
            <a:pPr lvl="2" eaLnBrk="1" hangingPunct="1"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lang="en-US" altLang="en-US" smtClean="0"/>
              <a:t>One associated with each neuron</a:t>
            </a:r>
          </a:p>
        </p:txBody>
      </p:sp>
      <p:pic>
        <p:nvPicPr>
          <p:cNvPr id="9220" name="Picture 4" descr="KJ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72025" y="3700463"/>
            <a:ext cx="885825" cy="3381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Architecture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1600200"/>
            <a:ext cx="7948612" cy="4519613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mtClean="0"/>
              <a:t>Definitions: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mtClean="0"/>
              <a:t>Training set (    dimensional):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mtClean="0"/>
              <a:t>Input vector (</a:t>
            </a:r>
            <a:r>
              <a:rPr lang="en-US" altLang="en-US" i="1" smtClean="0"/>
              <a:t>I</a:t>
            </a:r>
            <a:r>
              <a:rPr lang="en-US" altLang="en-US" smtClean="0"/>
              <a:t> dimensional):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800" smtClean="0"/>
          </a:p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mtClean="0"/>
              <a:t>Weight vector (</a:t>
            </a:r>
            <a:r>
              <a:rPr lang="en-US" altLang="en-US" i="1" smtClean="0"/>
              <a:t>I</a:t>
            </a:r>
            <a:r>
              <a:rPr lang="en-US" altLang="en-US" smtClean="0"/>
              <a:t> dimensional):</a:t>
            </a:r>
          </a:p>
        </p:txBody>
      </p:sp>
      <p:pic>
        <p:nvPicPr>
          <p:cNvPr id="10244" name="Picture 6" descr="D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71800"/>
            <a:ext cx="28765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8" descr="vec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4038600"/>
            <a:ext cx="2895600" cy="439738"/>
          </a:xfrm>
        </p:spPr>
      </p:pic>
      <p:pic>
        <p:nvPicPr>
          <p:cNvPr id="10246" name="Picture 10" descr="weightv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181600"/>
            <a:ext cx="3505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4" descr="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2457450"/>
            <a:ext cx="3810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altLang="en-US" smtClean="0"/>
              <a:t>Architecture</a:t>
            </a:r>
          </a:p>
        </p:txBody>
      </p:sp>
      <p:pic>
        <p:nvPicPr>
          <p:cNvPr id="11267" name="Picture 9" descr="S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41433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Training: Overall Objective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7000"/>
              </a:lnSpc>
            </a:pPr>
            <a:r>
              <a:rPr lang="en-GB" altLang="en-US" sz="2400" dirty="0" smtClean="0"/>
              <a:t>Operation:</a:t>
            </a:r>
          </a:p>
          <a:p>
            <a:pPr lvl="1" eaLnBrk="1" hangingPunct="1">
              <a:lnSpc>
                <a:spcPct val="97000"/>
              </a:lnSpc>
            </a:pPr>
            <a:r>
              <a:rPr lang="en-GB" altLang="en-US" sz="2000" dirty="0" smtClean="0"/>
              <a:t>Multidimensional scaling of an </a:t>
            </a:r>
            <a:r>
              <a:rPr lang="en-GB" altLang="en-US" sz="2000" i="1" dirty="0" smtClean="0">
                <a:latin typeface="Times New Roman" panose="02020603050405020304" pitchFamily="18" charset="0"/>
              </a:rPr>
              <a:t>I</a:t>
            </a:r>
            <a:r>
              <a:rPr lang="en-GB" altLang="en-US" sz="2000" dirty="0" smtClean="0"/>
              <a:t>-dimensional input space to an output space of lower dimension (usually 2-dimensional)</a:t>
            </a:r>
          </a:p>
          <a:p>
            <a:pPr lvl="1" eaLnBrk="1" hangingPunct="1">
              <a:lnSpc>
                <a:spcPct val="97000"/>
              </a:lnSpc>
            </a:pPr>
            <a:r>
              <a:rPr lang="en-GB" altLang="en-US" sz="2000" dirty="0" smtClean="0"/>
              <a:t>Loosely speaking: A approximate compression of input data</a:t>
            </a:r>
          </a:p>
          <a:p>
            <a:pPr eaLnBrk="1" hangingPunct="1">
              <a:lnSpc>
                <a:spcPct val="97000"/>
              </a:lnSpc>
            </a:pPr>
            <a:endParaRPr lang="en-GB" altLang="en-US" sz="800" dirty="0" smtClean="0"/>
          </a:p>
          <a:p>
            <a:pPr eaLnBrk="1" hangingPunct="1">
              <a:lnSpc>
                <a:spcPct val="97000"/>
              </a:lnSpc>
            </a:pPr>
            <a:r>
              <a:rPr lang="en-GB" altLang="en-US" sz="2400" dirty="0" smtClean="0"/>
              <a:t>Characteristics of the mapping:</a:t>
            </a:r>
          </a:p>
          <a:p>
            <a:pPr lvl="1" eaLnBrk="1" hangingPunct="1">
              <a:lnSpc>
                <a:spcPct val="97000"/>
              </a:lnSpc>
            </a:pPr>
            <a:r>
              <a:rPr lang="en-GB" altLang="en-US" sz="2000" dirty="0" smtClean="0"/>
              <a:t>Models probability density function of data</a:t>
            </a:r>
          </a:p>
          <a:p>
            <a:pPr lvl="2" eaLnBrk="1" hangingPunct="1">
              <a:lnSpc>
                <a:spcPct val="97000"/>
              </a:lnSpc>
            </a:pPr>
            <a:r>
              <a:rPr lang="en-GB" altLang="en-US" sz="1800" dirty="0" smtClean="0"/>
              <a:t>Neurons </a:t>
            </a:r>
            <a:r>
              <a:rPr lang="en-GB" altLang="en-US" sz="1800" dirty="0" smtClean="0"/>
              <a:t>cluster around dense, “similar” areas in the data</a:t>
            </a:r>
          </a:p>
          <a:p>
            <a:pPr lvl="1" eaLnBrk="1" hangingPunct="1">
              <a:lnSpc>
                <a:spcPct val="97000"/>
              </a:lnSpc>
            </a:pPr>
            <a:r>
              <a:rPr lang="en-GB" altLang="en-US" sz="2000" dirty="0" smtClean="0"/>
              <a:t>Maintains local topological order of data</a:t>
            </a:r>
          </a:p>
          <a:p>
            <a:pPr lvl="2" eaLnBrk="1" hangingPunct="1">
              <a:lnSpc>
                <a:spcPct val="97000"/>
              </a:lnSpc>
            </a:pPr>
            <a:r>
              <a:rPr lang="en-GB" altLang="en-US" sz="1800" dirty="0" smtClean="0"/>
              <a:t>If 2 patterns are close to one another in </a:t>
            </a:r>
            <a:r>
              <a:rPr lang="en-GB" altLang="en-US" sz="1800" i="1" dirty="0" smtClean="0">
                <a:latin typeface="Times New Roman" panose="02020603050405020304" pitchFamily="18" charset="0"/>
              </a:rPr>
              <a:t>I</a:t>
            </a:r>
            <a:r>
              <a:rPr lang="en-GB" altLang="en-US" sz="1800" dirty="0" smtClean="0"/>
              <a:t>-space, they will be close to one another in SOM output space</a:t>
            </a:r>
            <a:endParaRPr lang="en-US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Stochastic Training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1600200"/>
            <a:ext cx="7948612" cy="4519613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800" smtClean="0"/>
              <a:t>Euclidean distance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smtClean="0"/>
              <a:t>Between arbitrary vectors </a:t>
            </a:r>
            <a:r>
              <a:rPr lang="en-US" altLang="en-US" sz="2400" i="1" smtClean="0"/>
              <a:t>V</a:t>
            </a:r>
            <a:r>
              <a:rPr lang="en-US" altLang="en-US" sz="2400" smtClean="0"/>
              <a:t> and </a:t>
            </a:r>
            <a:r>
              <a:rPr lang="en-US" altLang="en-US" sz="2400" i="1" smtClean="0"/>
              <a:t>W</a:t>
            </a:r>
            <a:endParaRPr lang="en-US" altLang="en-US" sz="70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70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70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70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70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700" smtClean="0"/>
          </a:p>
        </p:txBody>
      </p:sp>
      <p:pic>
        <p:nvPicPr>
          <p:cNvPr id="14340" name="Picture 10" descr="euc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90800"/>
            <a:ext cx="36576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15065</TotalTime>
  <Words>1286</Words>
  <Application>Microsoft Office PowerPoint</Application>
  <PresentationFormat>On-screen Show (4:3)</PresentationFormat>
  <Paragraphs>291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Times New Roman</vt:lpstr>
      <vt:lpstr>Arial</vt:lpstr>
      <vt:lpstr>Wingdings</vt:lpstr>
      <vt:lpstr>Default Design</vt:lpstr>
      <vt:lpstr>COS 711 Guest Lecture</vt:lpstr>
      <vt:lpstr>Overview</vt:lpstr>
      <vt:lpstr>The SOM: An Overview</vt:lpstr>
      <vt:lpstr>The SOM: An Overview</vt:lpstr>
      <vt:lpstr>Architecture</vt:lpstr>
      <vt:lpstr>Architecture</vt:lpstr>
      <vt:lpstr>Architecture</vt:lpstr>
      <vt:lpstr>Training: Overall Objective</vt:lpstr>
      <vt:lpstr>Stochastic Training</vt:lpstr>
      <vt:lpstr>Stochastic Training</vt:lpstr>
      <vt:lpstr>Stochastic Training</vt:lpstr>
      <vt:lpstr>Stochastic Training</vt:lpstr>
      <vt:lpstr>Stochastic Training</vt:lpstr>
      <vt:lpstr>Stochastic Training</vt:lpstr>
      <vt:lpstr>Stochastic Training</vt:lpstr>
      <vt:lpstr>Stochastic Training</vt:lpstr>
      <vt:lpstr>Stochastic Training</vt:lpstr>
      <vt:lpstr>Stochastic Training</vt:lpstr>
      <vt:lpstr>Stochastic Training</vt:lpstr>
      <vt:lpstr>Stochastic Training</vt:lpstr>
      <vt:lpstr>Stochastic Training</vt:lpstr>
      <vt:lpstr>Stochastic Training</vt:lpstr>
      <vt:lpstr>Stochastic Training</vt:lpstr>
      <vt:lpstr>Stochastic Training</vt:lpstr>
      <vt:lpstr>Stochastic Training</vt:lpstr>
      <vt:lpstr>Stochastic Training</vt:lpstr>
      <vt:lpstr>Stochastic Training</vt:lpstr>
      <vt:lpstr>Stochastic Training</vt:lpstr>
      <vt:lpstr>Stochastic Training</vt:lpstr>
      <vt:lpstr>Stochastic Training</vt:lpstr>
      <vt:lpstr>Stochastic Training</vt:lpstr>
      <vt:lpstr>Batch Map</vt:lpstr>
      <vt:lpstr>Fast Batch SOM</vt:lpstr>
      <vt:lpstr>Growing SOM</vt:lpstr>
      <vt:lpstr>Shortcut Winner Search</vt:lpstr>
      <vt:lpstr>Map Clustering</vt:lpstr>
      <vt:lpstr>Map Clustering</vt:lpstr>
      <vt:lpstr>Map Visualisation</vt:lpstr>
      <vt:lpstr>Map Visualisation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and Data Mining using Self-Organising Feature Maps</dc:title>
  <cp:lastModifiedBy>Will van Heerden</cp:lastModifiedBy>
  <cp:revision>589</cp:revision>
  <cp:lastPrinted>2005-09-13T14:16:35Z</cp:lastPrinted>
  <dcterms:modified xsi:type="dcterms:W3CDTF">2019-07-18T10:26:29Z</dcterms:modified>
</cp:coreProperties>
</file>