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4" r:id="rId9"/>
    <p:sldId id="267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cause bias in results of data analysis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Causes of problem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Errors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Existence of data points that deviate from the rest of the data</a:t>
          </a:r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6ECA1943-2CB5-44A5-AD3D-7A8C3E7F7B4F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Affects the mean value of data</a:t>
          </a:r>
        </a:p>
      </dgm:t>
    </dgm:pt>
    <dgm:pt modelId="{639911AF-26F1-4526-9969-AB49657C1894}" type="parTrans" cxnId="{BDBB0FC9-91CD-45C0-803C-90404BE503CE}">
      <dgm:prSet/>
      <dgm:spPr/>
      <dgm:t>
        <a:bodyPr/>
        <a:lstStyle/>
        <a:p>
          <a:endParaRPr lang="en-US"/>
        </a:p>
      </dgm:t>
    </dgm:pt>
    <dgm:pt modelId="{9A34C4DF-08F4-44EE-8A8D-91E709871705}" type="sibTrans" cxnId="{BDBB0FC9-91CD-45C0-803C-90404BE503CE}">
      <dgm:prSet/>
      <dgm:spPr/>
      <dgm:t>
        <a:bodyPr/>
        <a:lstStyle/>
        <a:p>
          <a:endParaRPr lang="en-US"/>
        </a:p>
      </dgm:t>
    </dgm:pt>
    <dgm:pt modelId="{749E7779-1FAB-4DA2-A2BE-2886BEC7E857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Genuine extreme values</a:t>
          </a:r>
        </a:p>
      </dgm:t>
    </dgm:pt>
    <dgm:pt modelId="{27E0F1DF-1F61-4331-ACB0-A8491874842F}" type="parTrans" cxnId="{0C6757B9-1E9B-4EDA-B516-72D98618D4AC}">
      <dgm:prSet/>
      <dgm:spPr/>
      <dgm:t>
        <a:bodyPr/>
        <a:lstStyle/>
        <a:p>
          <a:endParaRPr lang="en-US"/>
        </a:p>
      </dgm:t>
    </dgm:pt>
    <dgm:pt modelId="{4CCEF9CD-E69C-482F-8366-E08D3B8BDD07}" type="sibTrans" cxnId="{0C6757B9-1E9B-4EDA-B516-72D98618D4AC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1" presStyleCnt="3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F83F2D-7225-4099-A36F-1AB56CAAA3E8}" type="presOf" srcId="{749E7779-1FAB-4DA2-A2BE-2886BEC7E857}" destId="{95E0557D-F0A1-4F38-8083-55DE7503164F}" srcOrd="0" destOrd="1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E83DB8AB-60C1-42A9-8A22-17F958AFB529}" type="presOf" srcId="{6ECA1943-2CB5-44A5-AD3D-7A8C3E7F7B4F}" destId="{A66EBD3D-E7C5-421C-B8B5-728648057DDC}" srcOrd="0" destOrd="1" presId="urn:microsoft.com/office/officeart/2005/8/layout/vList5"/>
    <dgm:cxn modelId="{0C6757B9-1E9B-4EDA-B516-72D98618D4AC}" srcId="{928B5CB8-3545-4EE5-8BED-981D3C6157A5}" destId="{749E7779-1FAB-4DA2-A2BE-2886BEC7E857}" srcOrd="1" destOrd="0" parTransId="{27E0F1DF-1F61-4331-ACB0-A8491874842F}" sibTransId="{4CCEF9CD-E69C-482F-8366-E08D3B8BDD07}"/>
    <dgm:cxn modelId="{000FE2BB-9FE6-4965-ADF5-E3E85B644286}" srcId="{81269538-BFC5-48BB-BEA1-D7AF1F385FD5}" destId="{51A6936C-668E-4912-B1B4-BA2D45D3F624}" srcOrd="1" destOrd="0" parTransId="{8F7D40F1-9723-47F5-BFD2-340696378D49}" sibTransId="{E68031D9-E3F9-439E-86FC-2A0A3A3988D0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BDBB0FC9-91CD-45C0-803C-90404BE503CE}" srcId="{51A6936C-668E-4912-B1B4-BA2D45D3F624}" destId="{6ECA1943-2CB5-44A5-AD3D-7A8C3E7F7B4F}" srcOrd="1" destOrd="0" parTransId="{639911AF-26F1-4526-9969-AB49657C1894}" sibTransId="{9A34C4DF-08F4-44EE-8A8D-91E709871705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C0AE58B2-3BCF-4A17-9962-82AF5DB00A66}" type="presParOf" srcId="{99FD7F24-5BB9-46E8-BB7C-4B477B73B815}" destId="{74B4E996-D144-43FA-9C7B-5183D295C315}" srcOrd="2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Existence of data points that deviate from the rest of the data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55717" y="5744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cause bias in results of data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Affects the mean value of data</a:t>
          </a:r>
        </a:p>
      </dsp:txBody>
      <dsp:txXfrm rot="-5400000">
        <a:off x="3566160" y="1358881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Errors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Genuine extreme values</a:t>
          </a:r>
        </a:p>
      </dsp:txBody>
      <dsp:txXfrm rot="-5400000">
        <a:off x="3566160" y="2557322"/>
        <a:ext cx="6295266" cy="823949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Causes of problem</a:t>
          </a: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mahalanobis-distance/" TargetMode="External"/><Relationship Id="rId2" Type="http://schemas.openxmlformats.org/officeDocument/2006/relationships/hyperlink" Target="https://www.sciencedirect.com/science/article/pii/S09638695173004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ntdare.com/outliers-detection-with-autoencoder-neural-network/" TargetMode="External"/><Relationship Id="rId4" Type="http://schemas.openxmlformats.org/officeDocument/2006/relationships/hyperlink" Target="https://www.statisticshowto.datasciencecentral.com/cooks-dist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Outlier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Myron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OUyang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u16008368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540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 Outliers in data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Analysis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measures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Angle-based Outlier Degree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SmartSifter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AutoEncoder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Treat Outliers in data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Extreme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outlier detection method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statistical tails in distribution of data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points at extreme ends of tails are the outliers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Gaussian distribution or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inter-quantile range of data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F4D50-DD53-44B2-BE07-DD656C94B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1768" y="2249488"/>
            <a:ext cx="399607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EEB0-261F-470C-ADB7-C10DE72E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D0FD-DB1C-43C5-8812-170173396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Mahalanobis</a:t>
            </a:r>
            <a:r>
              <a:rPr lang="en-US" b="1" dirty="0"/>
              <a:t> distance (MD)</a:t>
            </a:r>
          </a:p>
          <a:p>
            <a:r>
              <a:rPr lang="en-US" dirty="0"/>
              <a:t>“Distance between two points in multivariate space”</a:t>
            </a:r>
          </a:p>
          <a:p>
            <a:r>
              <a:rPr lang="en-US" dirty="0"/>
              <a:t>Measures distance from central point</a:t>
            </a:r>
          </a:p>
          <a:p>
            <a:pPr lvl="1"/>
            <a:r>
              <a:rPr lang="en-US" dirty="0"/>
              <a:t>Central point – total mean of </a:t>
            </a:r>
            <a:r>
              <a:rPr lang="en-US" b="1" dirty="0"/>
              <a:t>ALL </a:t>
            </a:r>
            <a:r>
              <a:rPr lang="en-US" dirty="0"/>
              <a:t>the multivariate data</a:t>
            </a:r>
            <a:endParaRPr lang="en-US" b="1" dirty="0"/>
          </a:p>
          <a:p>
            <a:r>
              <a:rPr lang="en-US" dirty="0"/>
              <a:t>The further away a data point is from the central point, the greater the MD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3ED5-21B9-4DF4-AD23-D7A566017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Cook’s Distance (CD)</a:t>
            </a:r>
          </a:p>
          <a:p>
            <a:r>
              <a:rPr lang="en-US" dirty="0"/>
              <a:t>Measures how much the expected outcome will change provided the current data point is dropped</a:t>
            </a:r>
          </a:p>
          <a:p>
            <a:r>
              <a:rPr lang="en-US" dirty="0"/>
              <a:t>Common threshold value is 4 times the mean</a:t>
            </a:r>
          </a:p>
          <a:p>
            <a:r>
              <a:rPr lang="en-US" dirty="0"/>
              <a:t>Therefore any change in expected outcome greater than the threshold can be considered influential</a:t>
            </a:r>
          </a:p>
        </p:txBody>
      </p:sp>
    </p:spTree>
    <p:extLst>
      <p:ext uri="{BB962C8B-B14F-4D97-AF65-F5344CB8AC3E}">
        <p14:creationId xmlns:p14="http://schemas.microsoft.com/office/powerpoint/2010/main" val="267333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F7D0-0D03-4852-8450-A58FE6B7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Angle-based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5CAD-DE41-4E0E-9EEF-9A4CC06BF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Angles are more stable than distances when working with high-dimensional data</a:t>
            </a:r>
          </a:p>
          <a:p>
            <a:r>
              <a:rPr lang="en-US" dirty="0"/>
              <a:t>Based on the variance of the angles between a point and all the other points in data set</a:t>
            </a:r>
          </a:p>
          <a:p>
            <a:r>
              <a:rPr lang="en-US" dirty="0"/>
              <a:t>Outlier if majority of other data points are in similar direction</a:t>
            </a:r>
          </a:p>
          <a:p>
            <a:r>
              <a:rPr lang="en-US" dirty="0"/>
              <a:t>Not outlier if other data points are in varying directions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DAD9C-71BE-4372-8066-F08EED08B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5737" y="2351961"/>
            <a:ext cx="2557713" cy="181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E30B9-F7FB-4882-A60A-E092F5C3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15" y="4258492"/>
            <a:ext cx="2530069" cy="18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AAE4-34CB-4857-B3D6-EE2CEA56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SmartSifter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E3C6-3F10-4A2F-B379-9F579A612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Construct a model in which data is filtered through</a:t>
            </a:r>
          </a:p>
          <a:p>
            <a:r>
              <a:rPr lang="en-US" dirty="0"/>
              <a:t>The model is probabilistic and it is affected by each data point passing through it</a:t>
            </a:r>
          </a:p>
          <a:p>
            <a:r>
              <a:rPr lang="en-US" dirty="0"/>
              <a:t>Filter each data points successively through the model</a:t>
            </a:r>
          </a:p>
          <a:p>
            <a:r>
              <a:rPr lang="en-US" dirty="0"/>
              <a:t>Data point is an outlier if the model changes significantly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64C2C-9EEC-4871-BEE8-2CF1A3815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5083" y="2249485"/>
            <a:ext cx="4186134" cy="34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1B8C-5DAC-4A7B-B2F3-87E83056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4815-453B-46AF-8EF5-3BC613B78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Unsupervised artificial neural network</a:t>
            </a:r>
          </a:p>
          <a:p>
            <a:r>
              <a:rPr lang="en-US" dirty="0"/>
              <a:t>Two stages: Encode &amp; Decode</a:t>
            </a:r>
          </a:p>
          <a:p>
            <a:r>
              <a:rPr lang="en-US" dirty="0"/>
              <a:t>Encode</a:t>
            </a:r>
          </a:p>
          <a:p>
            <a:pPr lvl="1"/>
            <a:r>
              <a:rPr lang="en-US" dirty="0"/>
              <a:t>Compresses data, removes noise/ unnecessary information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Reconstructs data from compressed data</a:t>
            </a:r>
          </a:p>
          <a:p>
            <a:r>
              <a:rPr lang="en-US" dirty="0"/>
              <a:t>Compressing data forces NN to only learn the important features (outliers are revealed when the main features are filtered out)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839E1E-8930-437B-8CD4-BBFD09F94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371" y="2972298"/>
            <a:ext cx="4875213" cy="19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7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REferences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6811"/>
            <a:ext cx="9905999" cy="423236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Extreme value analysis (EVA) of inspection data and its uncertainties - ScienceDirect [WWW Document], n.d. URL </a:t>
            </a:r>
            <a:r>
              <a:rPr lang="en-US" dirty="0">
                <a:hlinkClick r:id="rId2"/>
              </a:rPr>
              <a:t>https://www.sciencedirect.com/science/article/pii/S0963869517300488</a:t>
            </a:r>
            <a:r>
              <a:rPr lang="en-US" dirty="0"/>
              <a:t> (accessed 10.27.19).</a:t>
            </a:r>
          </a:p>
          <a:p>
            <a:r>
              <a:rPr lang="en-US" dirty="0" err="1"/>
              <a:t>Mahalanobis</a:t>
            </a:r>
            <a:r>
              <a:rPr lang="en-US" dirty="0"/>
              <a:t> Distance: Simple Definition, Examples - Statistics How To [WWW Document], n.d. URL </a:t>
            </a:r>
            <a:r>
              <a:rPr lang="en-US" dirty="0">
                <a:hlinkClick r:id="rId3"/>
              </a:rPr>
              <a:t>https://www.statisticshowto.datasciencecentral.com/mahalanobis-distance/</a:t>
            </a:r>
            <a:r>
              <a:rPr lang="en-US" dirty="0"/>
              <a:t> (accessed 10.27.19).</a:t>
            </a:r>
          </a:p>
          <a:p>
            <a:r>
              <a:rPr lang="en-US" dirty="0"/>
              <a:t>Cook’s Distance / Cook’s D: Definition, Interpretation - Statistics How To [WWW Document], n.d. URL </a:t>
            </a:r>
            <a:r>
              <a:rPr lang="en-US" dirty="0">
                <a:hlinkClick r:id="rId4"/>
              </a:rPr>
              <a:t>https://www.statisticshowto.datasciencecentral.com/cooks-distance/</a:t>
            </a:r>
            <a:r>
              <a:rPr lang="en-US" dirty="0"/>
              <a:t> (accessed 10.27.19).</a:t>
            </a:r>
          </a:p>
          <a:p>
            <a:r>
              <a:rPr lang="en-US" dirty="0" err="1"/>
              <a:t>Yamanishi</a:t>
            </a:r>
            <a:r>
              <a:rPr lang="en-US" dirty="0"/>
              <a:t>, K., Takeuchi, J.I., Williams, G. and Milne, P., 2004. On-line unsupervised outlier detection using finite mixtures with discounting learning algorithms. </a:t>
            </a:r>
            <a:r>
              <a:rPr lang="en-US" i="1" dirty="0"/>
              <a:t>Data Mining and Knowledge Discovery</a:t>
            </a:r>
            <a:r>
              <a:rPr lang="en-US" dirty="0"/>
              <a:t>, </a:t>
            </a:r>
            <a:r>
              <a:rPr lang="en-US" i="1" dirty="0"/>
              <a:t>8</a:t>
            </a:r>
            <a:r>
              <a:rPr lang="en-US" dirty="0"/>
              <a:t>(3), pp.275-300.</a:t>
            </a:r>
          </a:p>
          <a:p>
            <a:r>
              <a:rPr lang="en-US" dirty="0"/>
              <a:t>Chen, J., Sathe, S., Aggarwal, C. and </a:t>
            </a:r>
            <a:r>
              <a:rPr lang="en-US" dirty="0" err="1"/>
              <a:t>Turaga</a:t>
            </a:r>
            <a:r>
              <a:rPr lang="en-US" dirty="0"/>
              <a:t>, D., 2017, June. Outlier detection with autoencoder ensembles. In </a:t>
            </a:r>
            <a:r>
              <a:rPr lang="en-US" i="1" dirty="0"/>
              <a:t>Proceedings of the 2017 SIAM International Conference on Data Mining</a:t>
            </a:r>
            <a:r>
              <a:rPr lang="en-US" dirty="0"/>
              <a:t> (pp. 90-98). Society for Industrial and Applied Mathematics.</a:t>
            </a:r>
          </a:p>
          <a:p>
            <a:r>
              <a:rPr lang="en-US" dirty="0"/>
              <a:t>Outliers detection with autoencoder, a neural network | </a:t>
            </a:r>
            <a:r>
              <a:rPr lang="en-US" dirty="0" err="1"/>
              <a:t>Quantdare</a:t>
            </a:r>
            <a:r>
              <a:rPr lang="en-US" dirty="0"/>
              <a:t> [WWW Document], n.d. URL </a:t>
            </a:r>
            <a:r>
              <a:rPr lang="en-US" dirty="0">
                <a:hlinkClick r:id="rId5"/>
              </a:rPr>
              <a:t>https://quantdare.com/outliers-detection-with-autoencoder-neural-network/</a:t>
            </a:r>
            <a:r>
              <a:rPr lang="en-US" dirty="0"/>
              <a:t> (accessed 10.27.19).</a:t>
            </a:r>
          </a:p>
          <a:p>
            <a:r>
              <a:rPr lang="en-US" dirty="0"/>
              <a:t>Pham, N., 2018, September. L1-Depth Revisited: A Robust Angle-Based Outlier Factor in High-Dimensional Space. In </a:t>
            </a:r>
            <a:r>
              <a:rPr lang="en-US" i="1" dirty="0"/>
              <a:t>Joint European Conference on Machine Learning and Knowledge Discovery in Databases</a:t>
            </a:r>
            <a:r>
              <a:rPr lang="en-US" dirty="0"/>
              <a:t> (pp. 105-121). Springer, Cham.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488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Outlier Detection</vt:lpstr>
      <vt:lpstr>The Problem</vt:lpstr>
      <vt:lpstr>Problem Solution</vt:lpstr>
      <vt:lpstr>Extreme Value analysis</vt:lpstr>
      <vt:lpstr>Distance measures</vt:lpstr>
      <vt:lpstr>Angle-based outlier detection</vt:lpstr>
      <vt:lpstr>SmartSifter</vt:lpstr>
      <vt:lpstr>Autoencoder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2019-10-27T19:18:28Z</dcterms:created>
  <dcterms:modified xsi:type="dcterms:W3CDTF">2019-10-27T21:44:19Z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