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368" r:id="rId2"/>
    <p:sldId id="297" r:id="rId3"/>
    <p:sldId id="306" r:id="rId4"/>
    <p:sldId id="295" r:id="rId5"/>
    <p:sldId id="418" r:id="rId6"/>
    <p:sldId id="419" r:id="rId7"/>
    <p:sldId id="298" r:id="rId8"/>
    <p:sldId id="296" r:id="rId9"/>
    <p:sldId id="264" r:id="rId10"/>
    <p:sldId id="301" r:id="rId11"/>
    <p:sldId id="420" r:id="rId12"/>
    <p:sldId id="299" r:id="rId13"/>
    <p:sldId id="300" r:id="rId14"/>
    <p:sldId id="421" r:id="rId15"/>
    <p:sldId id="319" r:id="rId16"/>
    <p:sldId id="307" r:id="rId17"/>
    <p:sldId id="422" r:id="rId18"/>
    <p:sldId id="369" r:id="rId19"/>
    <p:sldId id="370" r:id="rId20"/>
    <p:sldId id="423" r:id="rId21"/>
    <p:sldId id="424" r:id="rId22"/>
    <p:sldId id="425" r:id="rId23"/>
    <p:sldId id="325" r:id="rId24"/>
    <p:sldId id="326" r:id="rId25"/>
    <p:sldId id="327" r:id="rId26"/>
    <p:sldId id="324" r:id="rId27"/>
    <p:sldId id="303" r:id="rId28"/>
    <p:sldId id="320" r:id="rId29"/>
    <p:sldId id="321" r:id="rId30"/>
    <p:sldId id="414" r:id="rId31"/>
    <p:sldId id="413" r:id="rId32"/>
    <p:sldId id="415" r:id="rId33"/>
    <p:sldId id="416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04" r:id="rId76"/>
    <p:sldId id="406" r:id="rId77"/>
    <p:sldId id="405" r:id="rId78"/>
    <p:sldId id="435" r:id="rId79"/>
    <p:sldId id="436" r:id="rId80"/>
    <p:sldId id="417" r:id="rId81"/>
    <p:sldId id="407" r:id="rId82"/>
    <p:sldId id="409" r:id="rId83"/>
    <p:sldId id="410" r:id="rId84"/>
    <p:sldId id="411" r:id="rId85"/>
    <p:sldId id="437" r:id="rId86"/>
  </p:sldIdLst>
  <p:sldSz cx="9144000" cy="6858000" type="screen4x3"/>
  <p:notesSz cx="666273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323" autoAdjust="0"/>
  </p:normalViewPr>
  <p:slideViewPr>
    <p:cSldViewPr>
      <p:cViewPr varScale="1">
        <p:scale>
          <a:sx n="84" d="100"/>
          <a:sy n="84" d="100"/>
        </p:scale>
        <p:origin x="1512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5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BBE97C-7B67-46E6-A6A8-80756EED04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12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79" name="AutoShape 2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80" name="AutoShape 3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81" name="AutoShape 4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2054" name="Rectangle 5"/>
          <p:cNvSpPr>
            <a:spLocks noChangeArrowheads="1" noTextEdit="1"/>
          </p:cNvSpPr>
          <p:nvPr>
            <p:ph type="sldImg"/>
          </p:nvPr>
        </p:nvSpPr>
        <p:spPr bwMode="auto">
          <a:xfrm>
            <a:off x="849313" y="744538"/>
            <a:ext cx="4965700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928004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2488" y="746125"/>
            <a:ext cx="4959350" cy="3719513"/>
          </a:xfrm>
          <a:ln/>
        </p:spPr>
      </p:sp>
      <p:sp>
        <p:nvSpPr>
          <p:cNvPr id="512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66750" y="4714875"/>
            <a:ext cx="532923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ZA" altLang="en-US" smtClean="0"/>
          </a:p>
        </p:txBody>
      </p:sp>
    </p:spTree>
    <p:extLst>
      <p:ext uri="{BB962C8B-B14F-4D97-AF65-F5344CB8AC3E}">
        <p14:creationId xmlns:p14="http://schemas.microsoft.com/office/powerpoint/2010/main" val="74783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ln/>
        </p:spPr>
      </p:sp>
      <p:sp>
        <p:nvSpPr>
          <p:cNvPr id="14339" name="Rectangle 2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598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Text Box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Compression: Elastic net stretched over a “cloud” of data</a:t>
            </a:r>
          </a:p>
          <a:p>
            <a:r>
              <a:rPr lang="en-US" altLang="en-US" smtClean="0"/>
              <a:t>Maintains local topological order: Unique</a:t>
            </a:r>
          </a:p>
        </p:txBody>
      </p:sp>
    </p:spTree>
    <p:extLst>
      <p:ext uri="{BB962C8B-B14F-4D97-AF65-F5344CB8AC3E}">
        <p14:creationId xmlns:p14="http://schemas.microsoft.com/office/powerpoint/2010/main" val="662861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Larger tau1 and tau2 result in slower decays</a:t>
            </a:r>
          </a:p>
        </p:txBody>
      </p:sp>
    </p:spTree>
    <p:extLst>
      <p:ext uri="{BB962C8B-B14F-4D97-AF65-F5344CB8AC3E}">
        <p14:creationId xmlns:p14="http://schemas.microsoft.com/office/powerpoint/2010/main" val="91274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057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455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0238" y="188913"/>
            <a:ext cx="1978025" cy="5930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188913"/>
            <a:ext cx="5784850" cy="5930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658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915275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88143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600200"/>
            <a:ext cx="388143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45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43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6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600200"/>
            <a:ext cx="3881437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600200"/>
            <a:ext cx="3881438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53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0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610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3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2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9152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600200"/>
            <a:ext cx="79152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2pPr>
      <a:lvl3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3pPr>
      <a:lvl4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4pPr>
      <a:lvl5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808080"/>
        </a:buClr>
        <a:buSzPct val="100000"/>
        <a:buFont typeface="Wingdings" panose="05000000000000000000" pitchFamily="2" charset="2"/>
        <a:buChar char=""/>
        <a:defRPr sz="3200">
          <a:solidFill>
            <a:srgbClr val="DDDDDD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969696"/>
        </a:buClr>
        <a:buSzPct val="80000"/>
        <a:buFont typeface="Wingdings" panose="05000000000000000000" pitchFamily="2" charset="2"/>
        <a:buChar char=""/>
        <a:defRPr sz="2800">
          <a:solidFill>
            <a:srgbClr val="DDDDDD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•"/>
        <a:defRPr sz="2400">
          <a:solidFill>
            <a:srgbClr val="DDDDDD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–"/>
        <a:defRPr sz="2000">
          <a:solidFill>
            <a:srgbClr val="DDDDDD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»"/>
        <a:defRPr sz="2000">
          <a:solidFill>
            <a:srgbClr val="DDDDDD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ZA" altLang="en-US" smtClean="0">
                <a:solidFill>
                  <a:schemeClr val="bg1"/>
                </a:solidFill>
              </a:rPr>
              <a:t>COS 781 (Data Mining)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4538"/>
            <a:ext cx="6400800" cy="2160587"/>
          </a:xfrm>
        </p:spPr>
        <p:txBody>
          <a:bodyPr/>
          <a:lstStyle/>
          <a:p>
            <a:pPr eaLnBrk="1" hangingPunct="1"/>
            <a:r>
              <a:rPr lang="en-ZA" altLang="en-US" sz="2800" smtClean="0">
                <a:solidFill>
                  <a:srgbClr val="969696"/>
                </a:solidFill>
              </a:rPr>
              <a:t>Theme 4</a:t>
            </a:r>
          </a:p>
          <a:p>
            <a:pPr eaLnBrk="1" hangingPunct="1"/>
            <a:endParaRPr lang="en-ZA" altLang="en-US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ZA" altLang="en-US" sz="2800" smtClean="0">
                <a:solidFill>
                  <a:srgbClr val="969696"/>
                </a:solidFill>
              </a:rPr>
              <a:t>Self-Organising Maps for</a:t>
            </a:r>
          </a:p>
          <a:p>
            <a:pPr eaLnBrk="1" hangingPunct="1"/>
            <a:r>
              <a:rPr lang="en-ZA" altLang="en-US" sz="2800" smtClean="0">
                <a:solidFill>
                  <a:srgbClr val="969696"/>
                </a:solidFill>
              </a:rPr>
              <a:t>EDA and DM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2843213" y="4076700"/>
            <a:ext cx="338455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GB" altLang="en-US" sz="2400" smtClean="0"/>
              <a:t>Operation:</a:t>
            </a:r>
          </a:p>
          <a:p>
            <a:pPr lvl="1" eaLnBrk="1" hangingPunct="1">
              <a:lnSpc>
                <a:spcPct val="97000"/>
              </a:lnSpc>
            </a:pPr>
            <a:r>
              <a:rPr lang="en-GB" altLang="en-US" sz="2000" smtClean="0"/>
              <a:t>Multidimensional scaling of an </a:t>
            </a:r>
            <a:r>
              <a:rPr lang="en-GB" altLang="en-US" sz="2000" i="1" smtClean="0">
                <a:latin typeface="Times New Roman" panose="02020603050405020304" pitchFamily="18" charset="0"/>
              </a:rPr>
              <a:t>I</a:t>
            </a:r>
            <a:r>
              <a:rPr lang="en-GB" altLang="en-US" sz="2000" smtClean="0"/>
              <a:t>-dimensional input space (table-based data set) to an output space of lower dimension (usually 2-dimensional)</a:t>
            </a:r>
          </a:p>
          <a:p>
            <a:pPr lvl="1" eaLnBrk="1" hangingPunct="1">
              <a:lnSpc>
                <a:spcPct val="97000"/>
              </a:lnSpc>
            </a:pPr>
            <a:r>
              <a:rPr lang="en-GB" altLang="en-US" sz="2000" smtClean="0"/>
              <a:t>Loosely speaking: A approximate compression of input data</a:t>
            </a:r>
          </a:p>
          <a:p>
            <a:pPr eaLnBrk="1" hangingPunct="1">
              <a:lnSpc>
                <a:spcPct val="97000"/>
              </a:lnSpc>
            </a:pPr>
            <a:endParaRPr lang="en-GB" altLang="en-US" sz="800" smtClean="0"/>
          </a:p>
          <a:p>
            <a:pPr eaLnBrk="1" hangingPunct="1">
              <a:lnSpc>
                <a:spcPct val="97000"/>
              </a:lnSpc>
            </a:pPr>
            <a:r>
              <a:rPr lang="en-GB" altLang="en-US" sz="2400" smtClean="0"/>
              <a:t>Characteristics of the mapping:</a:t>
            </a:r>
          </a:p>
          <a:p>
            <a:pPr lvl="1" eaLnBrk="1" hangingPunct="1">
              <a:lnSpc>
                <a:spcPct val="97000"/>
              </a:lnSpc>
            </a:pPr>
            <a:r>
              <a:rPr lang="en-GB" altLang="en-US" sz="2000" smtClean="0"/>
              <a:t>Models probability density function of data</a:t>
            </a:r>
          </a:p>
          <a:p>
            <a:pPr lvl="2" eaLnBrk="1" hangingPunct="1">
              <a:lnSpc>
                <a:spcPct val="97000"/>
              </a:lnSpc>
            </a:pPr>
            <a:r>
              <a:rPr lang="en-GB" altLang="en-US" sz="1800" smtClean="0"/>
              <a:t>Neuron’s cluster around dense, “similar” areas in the data</a:t>
            </a:r>
          </a:p>
          <a:p>
            <a:pPr lvl="1" eaLnBrk="1" hangingPunct="1">
              <a:lnSpc>
                <a:spcPct val="97000"/>
              </a:lnSpc>
            </a:pPr>
            <a:r>
              <a:rPr lang="en-GB" altLang="en-US" sz="2000" smtClean="0"/>
              <a:t>Maintains local topological order of data</a:t>
            </a:r>
          </a:p>
          <a:p>
            <a:pPr lvl="2" eaLnBrk="1" hangingPunct="1">
              <a:lnSpc>
                <a:spcPct val="97000"/>
              </a:lnSpc>
            </a:pPr>
            <a:r>
              <a:rPr lang="en-GB" altLang="en-US" sz="1800" smtClean="0"/>
              <a:t>If 2 patterns are close to one another in </a:t>
            </a:r>
            <a:r>
              <a:rPr lang="en-GB" altLang="en-US" sz="1800" i="1" smtClean="0">
                <a:latin typeface="Times New Roman" panose="02020603050405020304" pitchFamily="18" charset="0"/>
              </a:rPr>
              <a:t>I</a:t>
            </a:r>
            <a:r>
              <a:rPr lang="en-GB" altLang="en-US" sz="1800" smtClean="0"/>
              <a:t>-space, they will be close to one another in SOM output space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/>
              <a:t>Euclidean distance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Between arbitrary vectors </a:t>
            </a:r>
            <a:r>
              <a:rPr lang="en-US" altLang="en-US" sz="2400" i="1" smtClean="0"/>
              <a:t>V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W</a:t>
            </a: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</p:txBody>
      </p:sp>
      <p:pic>
        <p:nvPicPr>
          <p:cNvPr id="17412" name="Picture 10" descr="eu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3657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The algorithm in a nutshell:</a:t>
            </a:r>
          </a:p>
          <a:p>
            <a:pPr eaLnBrk="1" hangingPunct="1">
              <a:lnSpc>
                <a:spcPct val="90000"/>
              </a:lnSpc>
            </a:pPr>
            <a:endParaRPr lang="en-GB" alt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Iteratively present training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i="1" smtClean="0"/>
              <a:t>t</a:t>
            </a:r>
            <a:r>
              <a:rPr lang="en-GB" altLang="en-US" smtClean="0"/>
              <a:t> represents the current training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A pass through the entire data set is called an epoch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u="sng" smtClean="0"/>
              <a:t>All weight vectors</a:t>
            </a:r>
            <a:r>
              <a:rPr lang="en-GB" altLang="en-US" smtClean="0"/>
              <a:t> are updated based on each training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Weight updates are relative to a Best Matching Unit (BMU)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In pseudocode:</a:t>
            </a:r>
          </a:p>
        </p:txBody>
      </p:sp>
      <p:pic>
        <p:nvPicPr>
          <p:cNvPr id="19460" name="Picture 18" descr="algorithm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286000"/>
            <a:ext cx="6705600" cy="3622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/>
              <a:t>Find the BMU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Weight vector </a:t>
            </a:r>
            <a:r>
              <a:rPr lang="en-US" altLang="en-US" sz="2400" i="1" smtClean="0"/>
              <a:t>mn</a:t>
            </a:r>
            <a:endParaRPr lang="en-US" altLang="en-US" sz="2400" smtClean="0"/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The one closest to the current training pattern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</p:txBody>
      </p:sp>
      <p:pic>
        <p:nvPicPr>
          <p:cNvPr id="20484" name="Picture 4" descr="FindBMU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8363" y="3048000"/>
            <a:ext cx="3881437" cy="58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Update weight vector:</a:t>
            </a:r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Moves the weight vector of the current BMU, </a:t>
            </a:r>
            <a:r>
              <a:rPr lang="en-US" altLang="en-US" u="sng" smtClean="0"/>
              <a:t>as well as its neighbours</a:t>
            </a:r>
            <a:r>
              <a:rPr lang="en-US" altLang="en-US" smtClean="0"/>
              <a:t>, closer to the current training pattern</a:t>
            </a:r>
          </a:p>
        </p:txBody>
      </p:sp>
      <p:pic>
        <p:nvPicPr>
          <p:cNvPr id="21508" name="Picture 4" descr="weightUpdat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weightUpdat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52578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weightUpdat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3657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5181600"/>
            <a:ext cx="7872412" cy="938213"/>
          </a:xfrm>
        </p:spPr>
        <p:txBody>
          <a:bodyPr/>
          <a:lstStyle/>
          <a:p>
            <a:pPr marL="571500" indent="-571500" eaLnBrk="1" hangingPunct="1"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1800" u="sng" smtClean="0">
                <a:latin typeface="Times New Roman" panose="02020603050405020304" pitchFamily="18" charset="0"/>
              </a:rPr>
              <a:t>Adapted from</a:t>
            </a:r>
            <a:r>
              <a:rPr lang="en-US" altLang="en-US" sz="1800" smtClean="0">
                <a:latin typeface="Times New Roman" panose="02020603050405020304" pitchFamily="18" charset="0"/>
              </a:rPr>
              <a:t>: Olli Simula, Petri Vasara, Juha Vesanto, and Riina-Riitta Helminen. The Self-Organizing Map in industry analysis. In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Industrial Applications of Neural Networks</a:t>
            </a:r>
            <a:r>
              <a:rPr lang="en-US" altLang="en-US" sz="1800" smtClean="0">
                <a:latin typeface="Times New Roman" panose="02020603050405020304" pitchFamily="18" charset="0"/>
              </a:rPr>
              <a:t>, chapter 4, pages 87–112. CRC Press, 1999.</a:t>
            </a:r>
          </a:p>
        </p:txBody>
      </p:sp>
      <p:pic>
        <p:nvPicPr>
          <p:cNvPr id="22532" name="Picture 6" descr="Ada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39624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872412" cy="4519613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dirty="0" err="1" smtClean="0"/>
              <a:t>Neighbourhood</a:t>
            </a:r>
            <a:r>
              <a:rPr lang="en-US" altLang="en-US" dirty="0" smtClean="0"/>
              <a:t> function</a:t>
            </a:r>
          </a:p>
          <a:p>
            <a:pPr marL="74295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dirty="0" smtClean="0"/>
              <a:t>Smooth Gaussian kernel: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dirty="0" smtClean="0"/>
              <a:t>Components: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=	Distance between </a:t>
            </a:r>
            <a:r>
              <a:rPr lang="en-US" altLang="en-US" sz="2000" u="sng" dirty="0" smtClean="0"/>
              <a:t>map co-ordinates</a:t>
            </a:r>
            <a:r>
              <a:rPr lang="en-US" altLang="en-US" sz="2000" dirty="0" smtClean="0"/>
              <a:t>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		of BMU </a:t>
            </a:r>
            <a:r>
              <a:rPr lang="en-US" altLang="en-US" sz="2000" i="1" dirty="0" err="1" smtClean="0"/>
              <a:t>mn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and weight vector </a:t>
            </a:r>
            <a:r>
              <a:rPr lang="en-US" altLang="en-US" sz="2000" i="1" dirty="0" err="1" smtClean="0"/>
              <a:t>kj</a:t>
            </a:r>
            <a:endParaRPr lang="en-US" altLang="en-US" sz="2000" dirty="0" smtClean="0"/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= 	Learning rate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		(determines kernel height)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 	= 	</a:t>
            </a:r>
            <a:r>
              <a:rPr lang="en-US" altLang="en-US" sz="2000" dirty="0" err="1"/>
              <a:t>N</a:t>
            </a:r>
            <a:r>
              <a:rPr lang="en-US" altLang="en-US" sz="2000" dirty="0" err="1" smtClean="0"/>
              <a:t>eighbourhood</a:t>
            </a:r>
            <a:r>
              <a:rPr lang="en-US" altLang="en-US" sz="2000" dirty="0" smtClean="0"/>
              <a:t> radius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		(determines kernel width)</a:t>
            </a:r>
          </a:p>
        </p:txBody>
      </p:sp>
      <p:pic>
        <p:nvPicPr>
          <p:cNvPr id="23556" name="Picture 10" descr="weightUpdat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2578100"/>
            <a:ext cx="3881438" cy="698500"/>
          </a:xfrm>
        </p:spPr>
      </p:pic>
      <p:pic>
        <p:nvPicPr>
          <p:cNvPr id="23557" name="Picture 13" descr="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6096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4" descr="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62550"/>
            <a:ext cx="60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7" descr="di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1600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Training</a:t>
            </a:r>
          </a:p>
        </p:txBody>
      </p:sp>
      <p:pic>
        <p:nvPicPr>
          <p:cNvPr id="24579" name="Picture 5" descr="gaussian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00200"/>
            <a:ext cx="6781800" cy="4038600"/>
          </a:xfrm>
        </p:spPr>
      </p:pic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09600" y="5257800"/>
            <a:ext cx="3300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algn="ctr" defTabSz="449263"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A Gaussian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Training</a:t>
            </a:r>
          </a:p>
        </p:txBody>
      </p:sp>
      <p:pic>
        <p:nvPicPr>
          <p:cNvPr id="25603" name="Picture 5" descr="gaussian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6480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6" descr="gaussia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3200400"/>
            <a:ext cx="3595687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gaussian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325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048000" y="1600200"/>
            <a:ext cx="3300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Standard Gaussian</a:t>
            </a:r>
          </a:p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kernel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5538788" y="2895600"/>
            <a:ext cx="3300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Kernel with reduced</a:t>
            </a:r>
          </a:p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learning rate</a:t>
            </a:r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719388" y="4419600"/>
            <a:ext cx="4519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Kernel with reduced</a:t>
            </a:r>
          </a:p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ZA" dirty="0">
                <a:solidFill>
                  <a:srgbClr val="DDDDDD"/>
                </a:solidFill>
                <a:latin typeface="+mn-lt"/>
              </a:rPr>
              <a:t>neighbourhood</a:t>
            </a:r>
            <a:r>
              <a:rPr lang="en-US" dirty="0">
                <a:solidFill>
                  <a:srgbClr val="DDDDDD"/>
                </a:solidFill>
                <a:latin typeface="+mn-lt"/>
              </a:rPr>
              <a:t> radius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Supervised Neural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SOM: An Overview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Training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Map Clustering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Map Visualisation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EDA with SOMs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DM with SOMs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Practical SOM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Both learning rate and neighbourhood radius should be</a:t>
            </a:r>
          </a:p>
          <a:p>
            <a:pPr lvl="1" eaLnBrk="1" hangingPunct="1"/>
            <a:r>
              <a:rPr lang="en-US" altLang="en-US" smtClean="0"/>
              <a:t>Monotonically decreasing functions of </a:t>
            </a:r>
            <a:r>
              <a:rPr lang="en-US" altLang="en-US" i="1" smtClean="0"/>
              <a:t>t</a:t>
            </a:r>
          </a:p>
          <a:p>
            <a:pPr lvl="1" eaLnBrk="1" hangingPunct="1"/>
            <a:r>
              <a:rPr lang="en-US" altLang="en-US" smtClean="0"/>
              <a:t>i.e. they decrease as training progresses</a:t>
            </a:r>
            <a:endParaRPr lang="en-US" altLang="en-US" sz="800" smtClean="0"/>
          </a:p>
          <a:p>
            <a:pPr lvl="1" eaLnBrk="1" hangingPunct="1"/>
            <a:r>
              <a:rPr lang="en-US" altLang="en-US" smtClean="0"/>
              <a:t>For example:</a:t>
            </a:r>
          </a:p>
        </p:txBody>
      </p:sp>
      <p:pic>
        <p:nvPicPr>
          <p:cNvPr id="26628" name="Picture 4" descr="deca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95800"/>
            <a:ext cx="2667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decay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81600"/>
            <a:ext cx="2743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</a:t>
            </a:r>
            <a:r>
              <a:rPr lang="en-ZA" altLang="en-US" smtClean="0"/>
              <a:t>Training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7056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Stopping conditions</a:t>
            </a:r>
          </a:p>
          <a:p>
            <a:pPr lvl="1" eaLnBrk="1" hangingPunct="1"/>
            <a:r>
              <a:rPr lang="en-US" altLang="en-US" smtClean="0"/>
              <a:t>At least one must be tested every iteration</a:t>
            </a:r>
          </a:p>
          <a:p>
            <a:pPr lvl="1" eaLnBrk="1" hangingPunct="1"/>
            <a:r>
              <a:rPr lang="en-US" altLang="en-US" smtClean="0"/>
              <a:t>Simplest option</a:t>
            </a:r>
          </a:p>
          <a:p>
            <a:pPr lvl="2" eaLnBrk="1" hangingPunct="1"/>
            <a:r>
              <a:rPr lang="en-US" altLang="en-US" smtClean="0"/>
              <a:t>Limit on training iterations (</a:t>
            </a:r>
            <a:r>
              <a:rPr lang="en-US" altLang="en-US" i="1" smtClean="0"/>
              <a:t>t</a:t>
            </a:r>
            <a:r>
              <a:rPr lang="en-US" altLang="en-US" smtClean="0"/>
              <a:t>)</a:t>
            </a:r>
          </a:p>
          <a:p>
            <a:pPr lvl="2" eaLnBrk="1" hangingPunct="1"/>
            <a:r>
              <a:rPr lang="en-US" altLang="en-US" smtClean="0"/>
              <a:t>Problems?</a:t>
            </a:r>
          </a:p>
          <a:p>
            <a:pPr lvl="1" eaLnBrk="1" hangingPunct="1"/>
            <a:endParaRPr lang="en-US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Stopping conditions: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Training error (quantisation error):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User-selected minimal level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8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Test for convergence in error: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Fluctuations necessitate using a window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Decrease since previous iteration (moving average)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Standard deviation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pic>
        <p:nvPicPr>
          <p:cNvPr id="30724" name="Picture 8" descr="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4038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</a:t>
            </a:r>
          </a:p>
        </p:txBody>
      </p:sp>
      <p:pic>
        <p:nvPicPr>
          <p:cNvPr id="31747" name="Picture 7" descr="grf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447800"/>
            <a:ext cx="6345238" cy="4519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</a:t>
            </a:r>
          </a:p>
        </p:txBody>
      </p:sp>
      <p:pic>
        <p:nvPicPr>
          <p:cNvPr id="32771" name="Picture 3" descr="grf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6300788" cy="4519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Stopping conditions:</a:t>
            </a:r>
          </a:p>
          <a:p>
            <a:pPr lvl="1" eaLnBrk="1" hangingPunct="1"/>
            <a:r>
              <a:rPr lang="en-US" altLang="en-US" smtClean="0"/>
              <a:t>Average component weight change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2" eaLnBrk="1" hangingPunct="1"/>
            <a:r>
              <a:rPr lang="en-US" altLang="en-US" smtClean="0"/>
              <a:t>Decreases to a minimal level close to 0</a:t>
            </a:r>
          </a:p>
        </p:txBody>
      </p:sp>
      <p:pic>
        <p:nvPicPr>
          <p:cNvPr id="33796" name="Picture 4" descr="wtch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51054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GB" altLang="en-US" smtClean="0"/>
              <a:t>Non-emergent Feature Maps: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Each neuron represents a single cluster of training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Similar to </a:t>
            </a:r>
            <a:r>
              <a:rPr lang="en-GB" altLang="en-US" i="1" smtClean="0"/>
              <a:t>k</a:t>
            </a:r>
            <a:r>
              <a:rPr lang="en-GB" altLang="en-US" smtClean="0"/>
              <a:t>-means clustering</a:t>
            </a:r>
          </a:p>
          <a:p>
            <a:pPr eaLnBrk="1" hangingPunct="1">
              <a:lnSpc>
                <a:spcPct val="90000"/>
              </a:lnSpc>
            </a:pPr>
            <a:endParaRPr lang="en-GB" altLang="en-US" sz="9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Emergent Feature Maps: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Clusters of neurons form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Different (emergent) behaviour to standard clustering approaches (or a non-emergent feature map)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Clustering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Emergent feature maps offer advantages, but the clusters of weight vectors still need to be discovered</a:t>
            </a:r>
          </a:p>
          <a:p>
            <a:pPr eaLnBrk="1" hangingPunct="1">
              <a:lnSpc>
                <a:spcPct val="90000"/>
              </a:lnSpc>
            </a:pPr>
            <a:endParaRPr lang="en-US" altLang="en-US" sz="9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a standard clustering algorithm on the map’s </a:t>
            </a:r>
            <a:r>
              <a:rPr lang="en-US" altLang="en-US" u="sng" smtClean="0"/>
              <a:t>weight vectors</a:t>
            </a:r>
            <a:r>
              <a:rPr lang="en-US" alt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Hierarchical clustering algorithm: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e.g. Ward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Partitional clustering algorithm: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e.g. </a:t>
            </a:r>
            <a:r>
              <a:rPr lang="en-US" altLang="en-US" i="1" smtClean="0"/>
              <a:t>k</a:t>
            </a:r>
            <a:r>
              <a:rPr lang="en-US" altLang="en-US" smtClean="0"/>
              <a:t>-means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Clustering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Further reading:</a:t>
            </a:r>
          </a:p>
          <a:p>
            <a:pPr lvl="1" eaLnBrk="1" hangingPunct="1"/>
            <a:r>
              <a:rPr lang="en-US" altLang="en-US" sz="2000" smtClean="0"/>
              <a:t>A. K. Jain, M. N. Murty, and P. J. Flynn. Data clustering: A review. </a:t>
            </a:r>
            <a:r>
              <a:rPr lang="en-US" altLang="en-US" sz="2000" i="1" smtClean="0"/>
              <a:t>ACM Computing Surveys</a:t>
            </a:r>
            <a:r>
              <a:rPr lang="en-US" altLang="en-US" sz="2000" smtClean="0"/>
              <a:t>, 31(3):264–323, 1999.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Further reading:</a:t>
            </a:r>
          </a:p>
          <a:p>
            <a:pPr lvl="1" eaLnBrk="1" hangingPunct="1"/>
            <a:r>
              <a:rPr lang="en-US" altLang="en-US" sz="2000" smtClean="0"/>
              <a:t>Andries P. Engelbrecht. </a:t>
            </a:r>
            <a:r>
              <a:rPr lang="en-US" altLang="en-US" sz="2000" i="1" smtClean="0"/>
              <a:t>Computational Intelligence: An Introduction</a:t>
            </a:r>
            <a:r>
              <a:rPr lang="en-US" altLang="en-US" sz="2000" smtClean="0"/>
              <a:t>. John Wiley &amp; Sons, 2002.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Map Labelling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Further reading:</a:t>
            </a:r>
          </a:p>
          <a:p>
            <a:pPr lvl="1" eaLnBrk="1" hangingPunct="1"/>
            <a:r>
              <a:rPr lang="en-US" altLang="en-US" sz="2000" smtClean="0"/>
              <a:t>W. S. van Heerden and A. P. Engelbrecht. A comparison of map neuron labeling approaches for unsupervised Self-Organizing Feature Maps. In </a:t>
            </a:r>
            <a:r>
              <a:rPr lang="en-US" altLang="en-US" sz="2000" i="1" smtClean="0"/>
              <a:t>Proceedings of the IEEE World Congress on Computational Intelligence</a:t>
            </a:r>
            <a:r>
              <a:rPr lang="en-US" altLang="en-US" sz="2000" smtClean="0"/>
              <a:t>, pages 2139–2146. 1–8 June, 2008.</a:t>
            </a:r>
          </a:p>
          <a:p>
            <a:pPr lvl="1" eaLnBrk="1" hangingPunct="1"/>
            <a:r>
              <a:rPr lang="en-ZA" altLang="en-US" sz="2000" smtClean="0"/>
              <a:t>W. S. van Heerden and A. P. Engelbrecht. Unsupervised Weight-Based Cluster Labeling for Self-Organizing Maps. Advances in Self-Organizing Maps, Advances in Intelligent Systems and Computing Volume 198, pages 45–54, 2013.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Map Labelling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Applies a characterisation to individual map neurons, or groups of neurons</a:t>
            </a:r>
          </a:p>
          <a:p>
            <a:pPr eaLnBrk="1" hangingPunct="1"/>
            <a:r>
              <a:rPr lang="en-ZA" altLang="en-US" smtClean="0"/>
              <a:t>Typically textual in nature</a:t>
            </a:r>
          </a:p>
          <a:p>
            <a:pPr eaLnBrk="1" hangingPunct="1"/>
            <a:r>
              <a:rPr lang="en-ZA" altLang="en-US" smtClean="0"/>
              <a:t>Required for several SOM-based EDA and DM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Map Labelling</a:t>
            </a:r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260475"/>
            <a:ext cx="86233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Map Labelling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mtClean="0"/>
              <a:t>Supervised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Example-centric neuron labelling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Map each example to a BMU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Use majority class mapping to label </a:t>
            </a:r>
            <a:r>
              <a:rPr lang="en-ZA" altLang="en-US" u="sng" smtClean="0"/>
              <a:t>BMUs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Example-centric cluster labelling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Map each example to a cluster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Use majority class mapping to label </a:t>
            </a:r>
            <a:r>
              <a:rPr lang="en-ZA" altLang="en-US" u="sng" smtClean="0"/>
              <a:t>clusters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Weight-centric neuron labelling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Map each neuron to its closest example (BME)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Label neuron with BME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Map Labelling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mtClean="0"/>
              <a:t>Unsupervised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Exploratory labelling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Human analyst guided by a map visualisation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Manually labels neurons or groups of neurons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Unique cluster labelling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Discover emergent clusters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Each cluster gets a unique 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Map Labelling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mtClean="0"/>
              <a:t>Unsupervised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Unsupervised weight-based labelling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Unsupervised weight-based neuron labelling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Compute attribute significance values for neurons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Select informative attributes for neurons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Associate values with selected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Map Labelling</a:t>
            </a:r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757613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757613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2238" y="5257800"/>
            <a:ext cx="899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Unsupervised weight-based neuron labelling using absolute weight value significance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Map Labelling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mtClean="0"/>
              <a:t>Unsupervised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Unsupervised weight-based labelling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Unsupervised weight-based cluster labelling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Discover emergent clusters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Compute significance values for emergent clusters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Select informative attributes for emergent clusters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Associate values with selected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Map Labelling</a:t>
            </a: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089025"/>
            <a:ext cx="29083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068388"/>
            <a:ext cx="2940050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3827463"/>
            <a:ext cx="2897188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3814763"/>
            <a:ext cx="29083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5913" y="1462088"/>
            <a:ext cx="2122487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DDDDDD"/>
                </a:solidFill>
                <a:latin typeface="+mj-lt"/>
              </a:rPr>
              <a:t>Unsupervised weight-based cluster labelling using standard deviation significance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Map Labelling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mtClean="0"/>
              <a:t>Unsupervised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Unsupervised example-based labelling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Unsupervised example-based neuron labelling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Map labelling examples to neurons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Compute attribute significance values for neurons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Select informative attributes for neurons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Associate values with selected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Supervised Neural Networks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Supervised learning neural networks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For 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Feedforward neural networks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Product unit neural networks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Recurrent neural networks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Training is supervised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Input generates an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Output compared to target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Network corrected, based 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Map Labelling</a:t>
            </a: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670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7338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03238" y="5257800"/>
            <a:ext cx="7954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Unsupervised example-based neuron labelling using </a:t>
            </a:r>
            <a:r>
              <a:rPr lang="en-US" dirty="0" err="1">
                <a:solidFill>
                  <a:srgbClr val="DDDDDD"/>
                </a:solidFill>
                <a:latin typeface="+mn-lt"/>
              </a:rPr>
              <a:t>LabelSOM</a:t>
            </a:r>
            <a:r>
              <a:rPr lang="en-US" dirty="0">
                <a:solidFill>
                  <a:srgbClr val="DDDDDD"/>
                </a:solidFill>
                <a:latin typeface="+mn-lt"/>
              </a:rPr>
              <a:t> significance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Map Labelling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mtClean="0"/>
              <a:t>Unsupervised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Unsupervised example-based labelling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mtClean="0"/>
              <a:t>Unsupervised example-based cluster labelling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Discover emergent clusters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Map labelling examples to clusters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Compute attribute significance values for clusters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Select informative attributes for clusters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mtClean="0"/>
              <a:t>Associate values with selected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Map Labelling</a:t>
            </a:r>
          </a:p>
        </p:txBody>
      </p:sp>
      <p:pic>
        <p:nvPicPr>
          <p:cNvPr id="501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068388"/>
            <a:ext cx="2940050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5913" y="1462088"/>
            <a:ext cx="2122487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DDDDDD"/>
                </a:solidFill>
                <a:latin typeface="+mj-lt"/>
              </a:rPr>
              <a:t>Unsupervised example-based cluster labelling using difference factor significance</a:t>
            </a:r>
          </a:p>
        </p:txBody>
      </p:sp>
      <p:pic>
        <p:nvPicPr>
          <p:cNvPr id="5018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66800"/>
            <a:ext cx="30321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3814763"/>
            <a:ext cx="2894012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3814763"/>
            <a:ext cx="2874963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 Techniques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Recall that:</a:t>
            </a:r>
          </a:p>
          <a:p>
            <a:pPr lvl="1" eaLnBrk="1" hangingPunct="1"/>
            <a:r>
              <a:rPr lang="en-ZA" altLang="en-US" smtClean="0"/>
              <a:t>A SOM produces a map that approximates the distribution of its training data</a:t>
            </a:r>
          </a:p>
          <a:p>
            <a:pPr lvl="1" eaLnBrk="1" hangingPunct="1"/>
            <a:r>
              <a:rPr lang="en-ZA" altLang="en-US" smtClean="0"/>
              <a:t>The map is defined by its </a:t>
            </a:r>
            <a:r>
              <a:rPr lang="en-ZA" altLang="en-US" u="sng" smtClean="0"/>
              <a:t>weight vectors</a:t>
            </a:r>
            <a:endParaRPr lang="en-ZA" altLang="en-US" smtClean="0"/>
          </a:p>
          <a:p>
            <a:pPr eaLnBrk="1" hangingPunct="1"/>
            <a:r>
              <a:rPr lang="en-ZA" altLang="en-US" smtClean="0"/>
              <a:t>This means that:</a:t>
            </a:r>
          </a:p>
          <a:p>
            <a:pPr lvl="1" eaLnBrk="1" hangingPunct="1"/>
            <a:r>
              <a:rPr lang="en-ZA" altLang="en-US" smtClean="0"/>
              <a:t>A representation of the map is equivalent to an </a:t>
            </a:r>
            <a:r>
              <a:rPr lang="en-ZA" altLang="en-US" u="sng" smtClean="0"/>
              <a:t>approximate</a:t>
            </a:r>
            <a:r>
              <a:rPr lang="en-ZA" altLang="en-US" smtClean="0"/>
              <a:t> representation of the data</a:t>
            </a:r>
          </a:p>
          <a:p>
            <a:pPr lvl="1" eaLnBrk="1" hangingPunct="1"/>
            <a:r>
              <a:rPr lang="en-ZA" altLang="en-US" smtClean="0"/>
              <a:t>Most visualisation techniques are displays of the weight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 Techniques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Further reading:</a:t>
            </a:r>
          </a:p>
          <a:p>
            <a:pPr lvl="1" eaLnBrk="1" hangingPunct="1"/>
            <a:r>
              <a:rPr lang="en-US" altLang="en-US" sz="2000" smtClean="0"/>
              <a:t>Juha Vesanto. </a:t>
            </a:r>
            <a:r>
              <a:rPr lang="en-US" altLang="en-US" sz="2000" i="1" smtClean="0"/>
              <a:t>Data Exploration Process Based on the Self-Organizing Map</a:t>
            </a:r>
            <a:r>
              <a:rPr lang="en-US" altLang="en-US" sz="2000" smtClean="0"/>
              <a:t>. Doctoral dissertation, Helsinki University of Technology, Department of Computer Science and Engineering, Finland, 16 May 2002.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 Techniques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z="2400" smtClean="0"/>
              <a:t>Different types of visualisation: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smtClean="0"/>
              <a:t>Grid-based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smtClean="0"/>
              <a:t>Projections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smtClean="0"/>
              <a:t>Plot-based</a:t>
            </a:r>
          </a:p>
          <a:p>
            <a:pPr eaLnBrk="1" hangingPunct="1">
              <a:lnSpc>
                <a:spcPct val="90000"/>
              </a:lnSpc>
            </a:pPr>
            <a:endParaRPr lang="en-ZA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ZA" altLang="en-US" sz="2400" smtClean="0"/>
              <a:t>Most visualisations are grid-based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smtClean="0"/>
              <a:t>Maintains orientation of the rectangular map grid structure</a:t>
            </a:r>
          </a:p>
          <a:p>
            <a:pPr eaLnBrk="1" hangingPunct="1">
              <a:lnSpc>
                <a:spcPct val="90000"/>
              </a:lnSpc>
            </a:pPr>
            <a:endParaRPr lang="en-ZA" altLang="en-US" sz="600" smtClean="0"/>
          </a:p>
          <a:p>
            <a:pPr eaLnBrk="1" hangingPunct="1">
              <a:lnSpc>
                <a:spcPct val="90000"/>
              </a:lnSpc>
            </a:pPr>
            <a:r>
              <a:rPr lang="en-ZA" altLang="en-US" sz="2400" smtClean="0"/>
              <a:t>Projections and visualisation plots also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smtClean="0"/>
              <a:t>Visualise the map structure using an irregular structure that differs from the rectangular grid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smtClean="0"/>
              <a:t>May focus attention on specific aspects of the map</a:t>
            </a:r>
            <a:endParaRPr lang="en-ZA" altLang="en-US" sz="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Depict each weight vector as a neuron, possibly with additional adjacent cells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Use a regularly-spaced grid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Meaning via visual augmentation(s)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Advantages: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Easy to interpret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Compact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Not computationally expensive to display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Less chance of overlap for visual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grid-based visualisations:</a:t>
            </a:r>
          </a:p>
          <a:p>
            <a:pPr lvl="1" eaLnBrk="1" hangingPunct="1"/>
            <a:r>
              <a:rPr lang="en-US" altLang="en-US" smtClean="0"/>
              <a:t>Distance maps</a:t>
            </a:r>
          </a:p>
          <a:p>
            <a:pPr lvl="1" eaLnBrk="1" hangingPunct="1"/>
            <a:r>
              <a:rPr lang="en-US" altLang="en-US" smtClean="0"/>
              <a:t>Component distribution maps</a:t>
            </a:r>
          </a:p>
          <a:p>
            <a:pPr lvl="1" eaLnBrk="1" hangingPunct="1"/>
            <a:r>
              <a:rPr lang="en-US" altLang="en-US" smtClean="0"/>
              <a:t>Data distribution maps</a:t>
            </a:r>
          </a:p>
          <a:p>
            <a:pPr lvl="1" eaLnBrk="1" hangingPunct="1"/>
            <a:r>
              <a:rPr lang="en-US" altLang="en-US" smtClean="0"/>
              <a:t>Colourmaps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Distance maps: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Visualises inter-weight vector distances between neighbouring weight vectors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Often distances are colour-coded on the display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Uses a continuum of colour, bounded by map’s minimum and maximum inter-vector distances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Usually a grayscale continuum is used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9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Any other visual augmentation may be used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u="sng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 smtClean="0"/>
              <a:t>Therefore</a:t>
            </a:r>
            <a:r>
              <a:rPr lang="en-US" altLang="en-US" sz="2400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Shows boundaries between groups (i.e. emergent clusters) of similar weight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990600" y="14478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2192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1.1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336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0.1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6764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3.2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657600" y="14478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8862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2.0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8006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3434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3.1</a:t>
            </a:r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400800" y="14478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66294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1.9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75438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0.1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70866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3.5</a:t>
            </a:r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990600" y="31242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12192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1336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16764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3.2</a:t>
            </a:r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3657600" y="31242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38862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5.0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48006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6.2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43434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0.1</a:t>
            </a:r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6400800" y="31242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66294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6.0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75438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5.9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70866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990600" y="48006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12192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21336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16764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3.2</a:t>
            </a:r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3657600" y="48006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5.0</a:t>
            </a:r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6.2</a:t>
            </a:r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0.1</a:t>
            </a:r>
          </a:p>
        </p:txBody>
      </p:sp>
      <p:sp>
        <p:nvSpPr>
          <p:cNvPr id="57379" name="Oval 35"/>
          <p:cNvSpPr>
            <a:spLocks noChangeArrowheads="1"/>
          </p:cNvSpPr>
          <p:nvPr/>
        </p:nvSpPr>
        <p:spPr bwMode="auto">
          <a:xfrm>
            <a:off x="6400800" y="48006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6.0</a:t>
            </a:r>
          </a:p>
        </p:txBody>
      </p:sp>
      <p:sp>
        <p:nvSpPr>
          <p:cNvPr id="57381" name="Rectangle 37"/>
          <p:cNvSpPr>
            <a:spLocks noChangeArrowheads="1"/>
          </p:cNvSpPr>
          <p:nvPr/>
        </p:nvSpPr>
        <p:spPr bwMode="auto">
          <a:xfrm>
            <a:off x="75438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5.9</a:t>
            </a:r>
          </a:p>
        </p:txBody>
      </p: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flipV="1">
            <a:off x="4495800" y="2667000"/>
            <a:ext cx="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>
            <a:off x="4572000" y="4343400"/>
            <a:ext cx="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5486400" y="3733800"/>
            <a:ext cx="914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V="1">
            <a:off x="5257800" y="2438400"/>
            <a:ext cx="1295400" cy="914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 flipV="1">
            <a:off x="2590800" y="4114800"/>
            <a:ext cx="1295400" cy="914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 flipV="1">
            <a:off x="2667000" y="2438400"/>
            <a:ext cx="1219200" cy="914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 flipH="1" flipV="1">
            <a:off x="5334000" y="4114800"/>
            <a:ext cx="1295400" cy="838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H="1">
            <a:off x="2819400" y="3733800"/>
            <a:ext cx="838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2971800" y="335280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||    ||</a:t>
            </a:r>
          </a:p>
        </p:txBody>
      </p:sp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3140075" y="3314700"/>
            <a:ext cx="24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7393" name="Text Box 49"/>
          <p:cNvSpPr txBox="1">
            <a:spLocks noChangeArrowheads="1"/>
          </p:cNvSpPr>
          <p:nvPr/>
        </p:nvSpPr>
        <p:spPr bwMode="auto">
          <a:xfrm>
            <a:off x="5638800" y="335280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||    ||</a:t>
            </a:r>
          </a:p>
        </p:txBody>
      </p:sp>
      <p:sp>
        <p:nvSpPr>
          <p:cNvPr id="57394" name="Text Box 50"/>
          <p:cNvSpPr txBox="1">
            <a:spLocks noChangeArrowheads="1"/>
          </p:cNvSpPr>
          <p:nvPr/>
        </p:nvSpPr>
        <p:spPr bwMode="auto">
          <a:xfrm>
            <a:off x="5807075" y="3314700"/>
            <a:ext cx="24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7395" name="Text Box 51"/>
          <p:cNvSpPr txBox="1">
            <a:spLocks noChangeArrowheads="1"/>
          </p:cNvSpPr>
          <p:nvPr/>
        </p:nvSpPr>
        <p:spPr bwMode="auto">
          <a:xfrm>
            <a:off x="4508500" y="270510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||    ||</a:t>
            </a:r>
          </a:p>
        </p:txBody>
      </p:sp>
      <p:sp>
        <p:nvSpPr>
          <p:cNvPr id="57396" name="Text Box 52"/>
          <p:cNvSpPr txBox="1">
            <a:spLocks noChangeArrowheads="1"/>
          </p:cNvSpPr>
          <p:nvPr/>
        </p:nvSpPr>
        <p:spPr bwMode="auto">
          <a:xfrm>
            <a:off x="4676775" y="2667000"/>
            <a:ext cx="24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7397" name="Text Box 53"/>
          <p:cNvSpPr txBox="1">
            <a:spLocks noChangeArrowheads="1"/>
          </p:cNvSpPr>
          <p:nvPr/>
        </p:nvSpPr>
        <p:spPr bwMode="auto">
          <a:xfrm>
            <a:off x="4584700" y="434340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||    ||</a:t>
            </a:r>
          </a:p>
        </p:txBody>
      </p:sp>
      <p:sp>
        <p:nvSpPr>
          <p:cNvPr id="57398" name="Text Box 54"/>
          <p:cNvSpPr txBox="1">
            <a:spLocks noChangeArrowheads="1"/>
          </p:cNvSpPr>
          <p:nvPr/>
        </p:nvSpPr>
        <p:spPr bwMode="auto">
          <a:xfrm>
            <a:off x="4752975" y="4305300"/>
            <a:ext cx="24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7399" name="Text Box 55"/>
          <p:cNvSpPr txBox="1">
            <a:spLocks noChangeArrowheads="1"/>
          </p:cNvSpPr>
          <p:nvPr/>
        </p:nvSpPr>
        <p:spPr bwMode="auto">
          <a:xfrm>
            <a:off x="2971800" y="472440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||    ||</a:t>
            </a:r>
          </a:p>
        </p:txBody>
      </p: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3140075" y="4686300"/>
            <a:ext cx="24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7401" name="Text Box 57"/>
          <p:cNvSpPr txBox="1">
            <a:spLocks noChangeArrowheads="1"/>
          </p:cNvSpPr>
          <p:nvPr/>
        </p:nvSpPr>
        <p:spPr bwMode="auto">
          <a:xfrm>
            <a:off x="5715000" y="472440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||    ||</a:t>
            </a:r>
          </a:p>
        </p:txBody>
      </p:sp>
      <p:sp>
        <p:nvSpPr>
          <p:cNvPr id="57402" name="Text Box 58"/>
          <p:cNvSpPr txBox="1">
            <a:spLocks noChangeArrowheads="1"/>
          </p:cNvSpPr>
          <p:nvPr/>
        </p:nvSpPr>
        <p:spPr bwMode="auto">
          <a:xfrm>
            <a:off x="5883275" y="4686300"/>
            <a:ext cx="24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3048000" y="236220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||    ||</a:t>
            </a:r>
          </a:p>
        </p:txBody>
      </p:sp>
      <p:sp>
        <p:nvSpPr>
          <p:cNvPr id="57404" name="Text Box 60"/>
          <p:cNvSpPr txBox="1">
            <a:spLocks noChangeArrowheads="1"/>
          </p:cNvSpPr>
          <p:nvPr/>
        </p:nvSpPr>
        <p:spPr bwMode="auto">
          <a:xfrm>
            <a:off x="3216275" y="2324100"/>
            <a:ext cx="24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7405" name="Text Box 61"/>
          <p:cNvSpPr txBox="1">
            <a:spLocks noChangeArrowheads="1"/>
          </p:cNvSpPr>
          <p:nvPr/>
        </p:nvSpPr>
        <p:spPr bwMode="auto">
          <a:xfrm>
            <a:off x="5638800" y="228600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||    ||</a:t>
            </a:r>
          </a:p>
        </p:txBody>
      </p:sp>
      <p:sp>
        <p:nvSpPr>
          <p:cNvPr id="57406" name="Text Box 62"/>
          <p:cNvSpPr txBox="1">
            <a:spLocks noChangeArrowheads="1"/>
          </p:cNvSpPr>
          <p:nvPr/>
        </p:nvSpPr>
        <p:spPr bwMode="auto">
          <a:xfrm>
            <a:off x="5807075" y="2247900"/>
            <a:ext cx="24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SOM: An Overview</a:t>
            </a:r>
            <a:endParaRPr lang="en-ZA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Invented by Teuvo Kohonen of the Helsinki University of Technology in 1982</a:t>
            </a:r>
            <a:endParaRPr lang="en-GB" altLang="en-US" sz="900" smtClean="0"/>
          </a:p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Inspired by the human cerebral cortex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Motor cortex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Somatosensory cortex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Visual cortex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Auditory cortex</a:t>
            </a:r>
          </a:p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Cortices are topologically ordered maps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Form to represent structures sensed in input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distance maps:</a:t>
            </a:r>
          </a:p>
          <a:p>
            <a:pPr lvl="1" eaLnBrk="1" hangingPunct="1"/>
            <a:r>
              <a:rPr lang="en-US" altLang="en-US" smtClean="0"/>
              <a:t>Aggregate distance matrix</a:t>
            </a:r>
          </a:p>
          <a:p>
            <a:pPr lvl="2" eaLnBrk="1" hangingPunct="1"/>
            <a:r>
              <a:rPr lang="en-US" altLang="en-US" smtClean="0"/>
              <a:t>Maximum, minimum or average of distance to neighbouring weight vectors for each neuron</a:t>
            </a:r>
          </a:p>
          <a:p>
            <a:pPr lvl="1" eaLnBrk="1" hangingPunct="1"/>
            <a:r>
              <a:rPr lang="en-US" altLang="en-US" smtClean="0"/>
              <a:t>U-Matrix (Unified distance matrix)</a:t>
            </a:r>
          </a:p>
          <a:p>
            <a:pPr lvl="2" eaLnBrk="1" hangingPunct="1"/>
            <a:r>
              <a:rPr lang="en-US" altLang="en-US" smtClean="0"/>
              <a:t>Hexagonal cells display distances to nearest 6 neighbours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pic>
        <p:nvPicPr>
          <p:cNvPr id="5939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375" y="1820863"/>
            <a:ext cx="8505825" cy="3284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U-matrix:</a:t>
            </a:r>
          </a:p>
        </p:txBody>
      </p:sp>
      <p:pic>
        <p:nvPicPr>
          <p:cNvPr id="60420" name="Picture 4" descr="u-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74913"/>
            <a:ext cx="6477000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Component distribution maps: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Visualise values of one specific weight vector component across the map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Often values are colour-coded on the display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Uses a continuum of colour, bounded by component’s minimum and maximum values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Sometimes colours indicate value ranges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Any other visual augmentation may be used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u="sng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 smtClean="0"/>
              <a:t>Therefore: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Shows distribution of attribute values across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990600" y="14478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219200" y="1828800"/>
            <a:ext cx="457200" cy="4572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1.1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1336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0.1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6764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3.2</a:t>
            </a:r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3657600" y="14478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886200" y="1828800"/>
            <a:ext cx="457200" cy="4572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2.0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48006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3434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3.1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6400800" y="14478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629400" y="1828800"/>
            <a:ext cx="457200" cy="4572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1.9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5438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0.1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7086600" y="18288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3.5</a:t>
            </a:r>
          </a:p>
        </p:txBody>
      </p:sp>
      <p:sp>
        <p:nvSpPr>
          <p:cNvPr id="62479" name="Oval 15"/>
          <p:cNvSpPr>
            <a:spLocks noChangeArrowheads="1"/>
          </p:cNvSpPr>
          <p:nvPr/>
        </p:nvSpPr>
        <p:spPr bwMode="auto">
          <a:xfrm>
            <a:off x="990600" y="31242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1219200" y="3505200"/>
            <a:ext cx="457200" cy="4572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21336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6764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3.2</a:t>
            </a:r>
          </a:p>
        </p:txBody>
      </p:sp>
      <p:sp>
        <p:nvSpPr>
          <p:cNvPr id="62483" name="Oval 19"/>
          <p:cNvSpPr>
            <a:spLocks noChangeArrowheads="1"/>
          </p:cNvSpPr>
          <p:nvPr/>
        </p:nvSpPr>
        <p:spPr bwMode="auto">
          <a:xfrm>
            <a:off x="3657600" y="31242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3886200" y="3505200"/>
            <a:ext cx="457200" cy="4572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5.0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48006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6.2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43434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0.1</a:t>
            </a:r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6400800" y="31242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6629400" y="3505200"/>
            <a:ext cx="457200" cy="4572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6.0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75438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5.9</a:t>
            </a:r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7086600" y="35052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62491" name="Oval 27"/>
          <p:cNvSpPr>
            <a:spLocks noChangeArrowheads="1"/>
          </p:cNvSpPr>
          <p:nvPr/>
        </p:nvSpPr>
        <p:spPr bwMode="auto">
          <a:xfrm>
            <a:off x="990600" y="48006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1219200" y="5181600"/>
            <a:ext cx="457200" cy="4572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21336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16764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3.2</a:t>
            </a:r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3657600" y="48006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5.0</a:t>
            </a:r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6.2</a:t>
            </a:r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0.1</a:t>
            </a:r>
          </a:p>
        </p:txBody>
      </p:sp>
      <p:sp>
        <p:nvSpPr>
          <p:cNvPr id="62499" name="Oval 35"/>
          <p:cNvSpPr>
            <a:spLocks noChangeArrowheads="1"/>
          </p:cNvSpPr>
          <p:nvPr/>
        </p:nvSpPr>
        <p:spPr bwMode="auto">
          <a:xfrm>
            <a:off x="6400800" y="4800600"/>
            <a:ext cx="1828800" cy="1219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ZA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6.0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75438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5.9</a:t>
            </a:r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808080"/>
              </a:buClr>
              <a:buSzPct val="100000"/>
              <a:buFont typeface="Wingdings" panose="05000000000000000000" pitchFamily="2" charset="2"/>
              <a:buChar char="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Char char="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component map:</a:t>
            </a:r>
          </a:p>
        </p:txBody>
      </p:sp>
      <p:pic>
        <p:nvPicPr>
          <p:cNvPr id="63492" name="Picture 4" descr="compone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52700"/>
            <a:ext cx="5905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Data distribution maps: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Visualise how data records map to the grid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9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Procedure: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Maintain a “hit counter” for each neuron</a:t>
            </a:r>
            <a:endParaRPr lang="en-US" altLang="en-US" sz="8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For each data item in a set (not necessarily the training set), find BMU and increment its counter</a:t>
            </a:r>
            <a:endParaRPr lang="en-US" altLang="en-US" sz="8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Map counter values to a grid display using colour or another visual augmentation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 smtClean="0"/>
              <a:t>Therefore</a:t>
            </a:r>
            <a:r>
              <a:rPr lang="en-US" altLang="en-US" sz="2400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Displays map areas with concentrations of data items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May be used as an additional indicator for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data distribution map:</a:t>
            </a:r>
          </a:p>
        </p:txBody>
      </p:sp>
      <p:pic>
        <p:nvPicPr>
          <p:cNvPr id="65540" name="Picture 4" descr="h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552700"/>
            <a:ext cx="5905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Response surface map: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Displays the relative response for a single pattern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There may be multiple “good” matches for the pattern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Measure the “response” of each neuron across the map, given the presented data pattern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Quantisation error may be used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Map response to a grid display using colour or another visual augmentation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 smtClean="0"/>
              <a:t>Therefore</a:t>
            </a:r>
            <a:r>
              <a:rPr lang="en-US" altLang="en-US" sz="2400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Gives an overall impression of a single pattern’s membership to the various clusters on a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Grid-Based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Colourmaps:</a:t>
            </a:r>
          </a:p>
          <a:p>
            <a:pPr lvl="1" eaLnBrk="1" hangingPunct="1"/>
            <a:r>
              <a:rPr lang="en-US" altLang="en-US" sz="2400" smtClean="0"/>
              <a:t>More complex techniques for colouring cells on the visualisation grid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z="2400" smtClean="0"/>
              <a:t>Use a clustering algorithm:</a:t>
            </a:r>
          </a:p>
          <a:p>
            <a:pPr lvl="2" eaLnBrk="1" hangingPunct="1"/>
            <a:r>
              <a:rPr lang="en-US" altLang="en-US" sz="2000" smtClean="0"/>
              <a:t>Superimpose a colour continuum over a clustering “level”</a:t>
            </a:r>
          </a:p>
          <a:p>
            <a:pPr lvl="2" eaLnBrk="1" hangingPunct="1"/>
            <a:r>
              <a:rPr lang="en-US" altLang="en-US" sz="2000" smtClean="0"/>
              <a:t>Colour the neurons according to the colour of their cluster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z="2400" smtClean="0"/>
              <a:t>Using a projection:</a:t>
            </a:r>
          </a:p>
          <a:p>
            <a:pPr lvl="2" eaLnBrk="1" hangingPunct="1"/>
            <a:r>
              <a:rPr lang="en-US" altLang="en-US" sz="2000" smtClean="0"/>
              <a:t>Discussed a little later…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SOM: An Overview</a:t>
            </a:r>
            <a:endParaRPr lang="en-ZA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Unsupervised learning Neural Network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No explicit target output provided to the network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Instead, finds groupings of items that are intrinsically “similar” to each other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In a general sense, models a data set</a:t>
            </a:r>
          </a:p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700" smtClean="0"/>
          </a:p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Capable of generalisation to cases not presented during training</a:t>
            </a:r>
            <a:endParaRPr lang="en-GB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Projection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Represent weight vectors using lower dimensional projection vectors, that </a:t>
            </a:r>
            <a:r>
              <a:rPr lang="en-US" altLang="en-US" sz="2800" u="sng" smtClean="0"/>
              <a:t>visually preserve inter weight vector distances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Distance-based information implicitly encoded by inter-point distances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Additional meaning via visual augmentations</a:t>
            </a:r>
            <a:endParaRPr lang="en-US" altLang="en-US" sz="2400" u="sng" smtClean="0"/>
          </a:p>
          <a:p>
            <a:pPr eaLnBrk="1" hangingPunct="1">
              <a:lnSpc>
                <a:spcPct val="90000"/>
              </a:lnSpc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Neighbouring projection vectors usually linked using connecting lines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Usually fairly computationally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Projection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Sammon’s mapping: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9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Fairly commonly-used projection technique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Starts with an initial configuration of projection vectors (one for each map weight vector)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Minimises an error function: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Uses difference between </a:t>
            </a:r>
            <a:r>
              <a:rPr lang="en-US" altLang="en-US" sz="2000" u="sng" smtClean="0"/>
              <a:t>all</a:t>
            </a:r>
            <a:r>
              <a:rPr lang="en-US" altLang="en-US" sz="2000" smtClean="0"/>
              <a:t> inter-weight vector distances and their corresponding inter-projection vector distances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Gives more importance to weight vectors that are </a:t>
            </a:r>
            <a:r>
              <a:rPr lang="en-US" altLang="en-US" sz="2000" u="sng" smtClean="0"/>
              <a:t>closer</a:t>
            </a:r>
            <a:r>
              <a:rPr lang="en-US" altLang="en-US" sz="2000" smtClean="0"/>
              <a:t> to one another, since these distances are most apparent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Classical algorithm uses a gradient-descent optimisation on the error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Projection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Further reading:</a:t>
            </a:r>
          </a:p>
          <a:p>
            <a:pPr lvl="1" eaLnBrk="1" hangingPunct="1"/>
            <a:r>
              <a:rPr lang="en-US" altLang="en-US" sz="2000" smtClean="0"/>
              <a:t>John W. Sammon, Jr. A nonlinear mapping for data structure analysis. </a:t>
            </a:r>
            <a:r>
              <a:rPr lang="en-US" altLang="en-US" sz="2000" i="1" smtClean="0"/>
              <a:t>IEEE Transactions on Computers</a:t>
            </a:r>
            <a:r>
              <a:rPr lang="en-US" altLang="en-US" sz="2000" smtClean="0"/>
              <a:t>, C-18(5):401–409, May 1969.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Projection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Sammon’s mapping:</a:t>
            </a:r>
          </a:p>
        </p:txBody>
      </p:sp>
      <p:pic>
        <p:nvPicPr>
          <p:cNvPr id="71684" name="Picture 4" descr="samm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74950"/>
            <a:ext cx="66294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Projection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For building a colourmap:</a:t>
            </a:r>
          </a:p>
          <a:p>
            <a:pPr lvl="1" eaLnBrk="1" hangingPunct="1"/>
            <a:r>
              <a:rPr lang="en-US" altLang="en-US" sz="2400" smtClean="0"/>
              <a:t>Superimpose the projection over a colour plane</a:t>
            </a:r>
          </a:p>
          <a:p>
            <a:pPr lvl="1" eaLnBrk="1" hangingPunct="1"/>
            <a:r>
              <a:rPr lang="en-US" altLang="en-US" sz="2400" smtClean="0"/>
              <a:t>For each projection vector:</a:t>
            </a:r>
          </a:p>
          <a:p>
            <a:pPr lvl="2" eaLnBrk="1" hangingPunct="1"/>
            <a:r>
              <a:rPr lang="en-US" altLang="en-US" sz="2000" smtClean="0"/>
              <a:t>Colour the map neuron of the weight vector associated with the projection vector according to the part of the colour plane over which the projection vector is situated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Visualisation: Plots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Any information visualisation of any map-based data</a:t>
            </a:r>
          </a:p>
          <a:p>
            <a:pPr eaLnBrk="1" hangingPunct="1"/>
            <a:r>
              <a:rPr lang="en-US" altLang="en-US" sz="2400" smtClean="0"/>
              <a:t>Advantages:</a:t>
            </a:r>
          </a:p>
          <a:p>
            <a:pPr lvl="1" eaLnBrk="1" hangingPunct="1"/>
            <a:r>
              <a:rPr lang="en-US" altLang="en-US" sz="2000" smtClean="0"/>
              <a:t>Reduces the time complexity of the visualisation (particularly for very large data sets)</a:t>
            </a:r>
          </a:p>
          <a:p>
            <a:pPr lvl="1" eaLnBrk="1" hangingPunct="1"/>
            <a:r>
              <a:rPr lang="en-US" altLang="en-US" sz="2000" smtClean="0"/>
              <a:t>Reduces the density of the visualisation</a:t>
            </a:r>
          </a:p>
          <a:p>
            <a:pPr eaLnBrk="1" hangingPunct="1"/>
            <a:r>
              <a:rPr lang="en-US" altLang="en-US" sz="2400" smtClean="0"/>
              <a:t>Examples:</a:t>
            </a:r>
          </a:p>
          <a:p>
            <a:pPr lvl="1" eaLnBrk="1" hangingPunct="1"/>
            <a:r>
              <a:rPr lang="en-US" altLang="en-US" sz="2000" smtClean="0"/>
              <a:t>Scatter plot of two component values</a:t>
            </a:r>
          </a:p>
          <a:p>
            <a:pPr lvl="1" eaLnBrk="1" hangingPunct="1"/>
            <a:r>
              <a:rPr lang="en-US" altLang="en-US" sz="2000" smtClean="0"/>
              <a:t>Histogram of map hits by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Visualisations: Linking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Several visualisations may be produced from one map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draw conclusions it is necessary to link their corresponding areas together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Cluster boundaries may be shown on multiple grid visualisations of the same 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Colouring may be used to indicate equivalent cells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Especially useful for correlating a grid visualisation and a projection or plot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Interactive linking (brushing)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The user selects a cell, or range of cells, which will then be highlighted in all appropriate visualisations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EDA Using SOMs</a:t>
            </a:r>
            <a:endParaRPr lang="en-US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GB" altLang="en-US" smtClean="0"/>
              <a:t>Categories:</a:t>
            </a:r>
          </a:p>
          <a:p>
            <a:pPr lvl="1" eaLnBrk="1" hangingPunct="1"/>
            <a:r>
              <a:rPr lang="en-GB" altLang="en-US" smtClean="0"/>
              <a:t>Characterisation</a:t>
            </a:r>
          </a:p>
          <a:p>
            <a:pPr lvl="1" eaLnBrk="1" hangingPunct="1"/>
            <a:r>
              <a:rPr lang="en-GB" altLang="en-US" smtClean="0"/>
              <a:t>Feature Selection</a:t>
            </a:r>
          </a:p>
          <a:p>
            <a:pPr lvl="1" eaLnBrk="1" hangingPunct="1"/>
            <a:r>
              <a:rPr lang="en-GB" altLang="en-US" smtClean="0"/>
              <a:t>Sensitivity Analysis</a:t>
            </a:r>
          </a:p>
          <a:p>
            <a:pPr lvl="1" eaLnBrk="1" hangingPunct="1"/>
            <a:r>
              <a:rPr lang="en-GB" altLang="en-US" smtClean="0"/>
              <a:t>Interpolation</a:t>
            </a:r>
          </a:p>
          <a:p>
            <a:pPr lvl="1" eaLnBrk="1" hangingPunct="1"/>
            <a:r>
              <a:rPr lang="en-GB" altLang="en-US" smtClean="0"/>
              <a:t>Trend Analysis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SOMs &amp; EDA: Characterisation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Derivation of: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Descriptions for individual examples: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Determine the BMU or response surface of a data pattern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Compare to clusters, data distributions, component maps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Descriptions for groups of examples: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Consider a single cluster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Compare to data distributions, component maps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Calculate statistics (e.g. means and variances) for components across all weight vectors in a cluster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Variable correlations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Compare multiple component planes, and look for direct or inverse relationships between their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SOMs &amp; EDA: Feature Selection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Determining important attributes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i.e. Those responsible for cluster formation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Consider the component planes: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Look for component planes that display very specific values within a cluster’s boundaries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5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Attribute means and variances over a cluster: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Low variance indicates an important 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Mean indicates the required attribute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altLang="en-US" smtClean="0"/>
              <a:t>Two-layer architecture: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mtClean="0"/>
              <a:t>Layer 1: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GB" altLang="en-US" smtClean="0"/>
              <a:t>Input vector (</a:t>
            </a:r>
            <a:r>
              <a:rPr lang="en-GB" altLang="en-US" i="1" smtClean="0"/>
              <a:t>I</a:t>
            </a:r>
            <a:r>
              <a:rPr lang="en-GB" altLang="en-US" smtClean="0"/>
              <a:t>-dimensional)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mtClean="0"/>
              <a:t>Layer 2: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GB" altLang="en-US" smtClean="0"/>
              <a:t>Two-dimensional (           ) grid of neurons (also know as the map grid)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mtClean="0"/>
              <a:t>Weight vectors 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GB" altLang="en-US" i="1" smtClean="0"/>
              <a:t>I</a:t>
            </a:r>
            <a:r>
              <a:rPr lang="en-GB" altLang="en-US" smtClean="0"/>
              <a:t>-dimensional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US" altLang="en-US" smtClean="0"/>
              <a:t>Connect input vector to map grid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US" altLang="en-US" smtClean="0"/>
              <a:t>One associated with each neuron</a:t>
            </a:r>
          </a:p>
        </p:txBody>
      </p:sp>
      <p:pic>
        <p:nvPicPr>
          <p:cNvPr id="11268" name="Picture 4" descr="KJ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2025" y="3700463"/>
            <a:ext cx="885825" cy="338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SOMs &amp; EDA: Sensitivity Analysis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“What if”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Given an existing data pattern, its BMU may be determined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Interactive modification of attribute values produce a change in BMU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Analysis of movement between clusters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Determines relative sensitivity of clusters to changes in values of important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Consider centroid of a cluster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Perform “what if” analysis on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EDA: Interpolation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Determination of likely values for missing attributes: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Calculate BMU for data pattern, ignoring missing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Fill in missing attributes using the corresponding attribute values of the BMU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This becomes less accurate with more missing values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Attribute value modification required to change an example's classification: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Determine data pattern’s BMU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Isolate neuron or cluster centroid to migrate pattern towards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Plot a path between the 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Output the changing component values as movement takes place along the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EDA: Trend Analysis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Analysis of historical (time series) data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Use a </a:t>
            </a:r>
            <a:r>
              <a:rPr lang="en-GB" altLang="en-US" u="sng" smtClean="0"/>
              <a:t>trajectory plot</a:t>
            </a:r>
            <a:r>
              <a:rPr lang="en-GB" alt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Train map on data from a series of “snapshots” of many entities over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For the entity being investigated, determine the BMU as it changes over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Map these BMUs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Possibly link mapped BMUs using a series of line segments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EDA: Trend Analysis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Determination of underlying nature of time variant changes: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smtClean="0"/>
              <a:t>Determine the clusters through which the trajectory path moves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smtClean="0"/>
              <a:t>Analyse clusters using mean/variance or component planes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Prediction of likely future changes: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smtClean="0"/>
              <a:t>Extrapolate the path, determining which cluster a trajectory is moving towards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smtClean="0"/>
              <a:t>e.g. From efficient operating state into a poor one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EDA: Trend Analysis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trajectory plot:</a:t>
            </a:r>
          </a:p>
        </p:txBody>
      </p:sp>
      <p:pic>
        <p:nvPicPr>
          <p:cNvPr id="82948" name="Picture 4" descr="U-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00300"/>
            <a:ext cx="6477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324100" y="2511425"/>
            <a:ext cx="225425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520950" y="2895600"/>
            <a:ext cx="655638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V="1">
            <a:off x="3181350" y="2909888"/>
            <a:ext cx="3243263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5792788" y="2889250"/>
            <a:ext cx="657225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5340350" y="2540000"/>
            <a:ext cx="15875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5346700" y="3286125"/>
            <a:ext cx="655638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 flipH="1">
            <a:off x="5789613" y="3668713"/>
            <a:ext cx="21431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5776913" y="4035425"/>
            <a:ext cx="1725612" cy="1481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5360988" y="2525713"/>
            <a:ext cx="433387" cy="754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DM Using SOMs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 DM application </a:t>
            </a:r>
            <a:r>
              <a:rPr lang="en-GB" altLang="en-US" dirty="0" smtClean="0"/>
              <a:t>requires</a:t>
            </a:r>
          </a:p>
          <a:p>
            <a:pPr lvl="1" eaLnBrk="1" hangingPunct="1"/>
            <a:r>
              <a:rPr lang="en-GB" altLang="en-US" dirty="0"/>
              <a:t>A</a:t>
            </a:r>
            <a:r>
              <a:rPr lang="en-GB" altLang="en-US" dirty="0" smtClean="0"/>
              <a:t>utomatic </a:t>
            </a:r>
            <a:r>
              <a:rPr lang="en-GB" altLang="en-US" dirty="0" smtClean="0"/>
              <a:t>building of a rule set</a:t>
            </a:r>
          </a:p>
          <a:p>
            <a:pPr eaLnBrk="1" hangingPunct="1"/>
            <a:endParaRPr lang="en-GB" altLang="en-US" sz="800" dirty="0" smtClean="0"/>
          </a:p>
          <a:p>
            <a:pPr eaLnBrk="1" hangingPunct="1"/>
            <a:r>
              <a:rPr lang="en-GB" altLang="en-US" dirty="0" smtClean="0"/>
              <a:t>In the case of SOMs:</a:t>
            </a:r>
          </a:p>
          <a:p>
            <a:pPr lvl="1" eaLnBrk="1" hangingPunct="1"/>
            <a:r>
              <a:rPr lang="en-GB" altLang="en-US" dirty="0" smtClean="0"/>
              <a:t>Weight vectors model the underlying data</a:t>
            </a:r>
          </a:p>
          <a:p>
            <a:pPr lvl="1" eaLnBrk="1" hangingPunct="1"/>
            <a:r>
              <a:rPr lang="en-GB" altLang="en-US" dirty="0" smtClean="0"/>
              <a:t>So rules must be built from weight vectors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DM: SIG* Algorithm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Further reading:</a:t>
            </a:r>
          </a:p>
          <a:p>
            <a:pPr lvl="1" eaLnBrk="1" hangingPunct="1"/>
            <a:r>
              <a:rPr lang="en-US" altLang="en-US" sz="2000" dirty="0" smtClean="0"/>
              <a:t>Alfred </a:t>
            </a:r>
            <a:r>
              <a:rPr lang="en-US" altLang="en-US" sz="2000" dirty="0" err="1" smtClean="0"/>
              <a:t>Ultsch</a:t>
            </a:r>
            <a:r>
              <a:rPr lang="en-US" altLang="en-US" sz="2000" dirty="0" smtClean="0"/>
              <a:t> and Dieter Korus. Automatic acquisition of symbolic knowledge from </a:t>
            </a:r>
            <a:r>
              <a:rPr lang="en-US" altLang="en-US" sz="2000" dirty="0" err="1" smtClean="0"/>
              <a:t>subsymbolic</a:t>
            </a:r>
            <a:r>
              <a:rPr lang="en-US" altLang="en-US" sz="2000" dirty="0" smtClean="0"/>
              <a:t> neural networks. In </a:t>
            </a:r>
            <a:r>
              <a:rPr lang="en-US" altLang="en-US" sz="2000" i="1" dirty="0" smtClean="0"/>
              <a:t>Proceedings of the Third European Congress on Intelligent Techniques and Soft Computing (EUFIT'95)</a:t>
            </a:r>
            <a:r>
              <a:rPr lang="en-US" altLang="en-US" sz="2000" dirty="0" smtClean="0"/>
              <a:t>, Volume I, pages 326–331, 28–31 August 1995</a:t>
            </a:r>
            <a:r>
              <a:rPr lang="en-US" altLang="en-US" sz="2000" dirty="0" smtClean="0"/>
              <a:t>.</a:t>
            </a:r>
          </a:p>
          <a:p>
            <a:pPr lvl="1" eaLnBrk="1" hangingPunct="1"/>
            <a:r>
              <a:rPr lang="en-US" altLang="en-US" sz="2000" dirty="0" smtClean="0"/>
              <a:t>W. S. van Heerden. Self-Organizing Feature Maps for Exploratory Data Analysis and Data Mining: A Practical Perspective. Master's dissertation, University of Pretoria, Department of Computer Science, April 2017.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DM: SIG*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0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en-US" sz="2800" dirty="0" smtClean="0"/>
                  <a:t>Phase 1</a:t>
                </a:r>
              </a:p>
              <a:p>
                <a:pPr lvl="1" eaLnBrk="1" hangingPunct="1"/>
                <a:r>
                  <a:rPr lang="en-GB" altLang="en-US" sz="2400" dirty="0" smtClean="0"/>
                  <a:t>Cluster map weight vectors and label clusters</a:t>
                </a:r>
              </a:p>
              <a:p>
                <a:pPr lvl="1" eaLnBrk="1" hangingPunct="1"/>
                <a:r>
                  <a:rPr lang="en-GB" altLang="en-US" sz="2400" dirty="0" smtClean="0"/>
                  <a:t>Map training examples to clusters</a:t>
                </a:r>
              </a:p>
              <a:p>
                <a:pPr eaLnBrk="1" hangingPunct="1"/>
                <a:r>
                  <a:rPr lang="en-GB" altLang="en-US" sz="2800" dirty="0" smtClean="0"/>
                  <a:t>Phase 2</a:t>
                </a:r>
              </a:p>
              <a:p>
                <a:pPr lvl="1" eaLnBrk="1" hangingPunct="1"/>
                <a:r>
                  <a:rPr lang="en-GB" altLang="en-US" sz="2400" dirty="0" smtClean="0"/>
                  <a:t>Define a characterising rule for each cluster</a:t>
                </a:r>
              </a:p>
              <a:p>
                <a:pPr eaLnBrk="1" hangingPunct="1"/>
                <a:r>
                  <a:rPr lang="en-GB" altLang="en-US" sz="2800" dirty="0" smtClean="0"/>
                  <a:t>Phase 3</a:t>
                </a:r>
              </a:p>
              <a:p>
                <a:pPr lvl="1" eaLnBrk="1" hangingPunct="1"/>
                <a:r>
                  <a:rPr lang="en-GB" altLang="en-US" sz="2400" dirty="0" smtClean="0"/>
                  <a:t>Compare all pairs of characterising rules,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altLang="en-US" sz="2400" dirty="0" smtClean="0"/>
              </a:p>
              <a:p>
                <a:pPr lvl="1" eaLnBrk="1" hangingPunct="1"/>
                <a:r>
                  <a:rPr lang="en-GB" altLang="en-US" sz="2400" dirty="0" smtClean="0"/>
                  <a:t>If any pair classify any common training examples</a:t>
                </a:r>
              </a:p>
              <a:p>
                <a:pPr lvl="2" eaLnBrk="1" hangingPunct="1"/>
                <a:r>
                  <a:rPr lang="en-GB" altLang="en-US" sz="2000" dirty="0" smtClean="0"/>
                  <a:t>Build a differentiating rule for the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altLang="en-US" sz="2000" dirty="0" smtClean="0"/>
              </a:p>
              <a:p>
                <a:pPr lvl="2" eaLnBrk="1" hangingPunct="1"/>
                <a:r>
                  <a:rPr lang="en-GB" altLang="en-US" sz="2000" dirty="0" smtClean="0"/>
                  <a:t>Intended to specialise rules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altLang="en-US" sz="2000" dirty="0" smtClean="0"/>
              </a:p>
            </p:txBody>
          </p:sp>
        </mc:Choice>
        <mc:Fallback>
          <p:sp>
            <p:nvSpPr>
              <p:cNvPr id="86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386" t="-1484" b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DM: SIG* Algorithm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Building characterising rules for all clusters</a:t>
            </a:r>
            <a:endParaRPr lang="en-GB" altLang="en-US" sz="2800" dirty="0" smtClean="0"/>
          </a:p>
          <a:p>
            <a:pPr lvl="1" eaLnBrk="1" hangingPunct="1"/>
            <a:r>
              <a:rPr lang="en-GB" altLang="en-US" sz="2400" dirty="0" smtClean="0"/>
              <a:t>For each attribute in each cluster</a:t>
            </a:r>
          </a:p>
          <a:p>
            <a:pPr lvl="2" eaLnBrk="1" hangingPunct="1"/>
            <a:r>
              <a:rPr lang="en-GB" altLang="en-US" sz="2000" dirty="0" smtClean="0"/>
              <a:t>Determine a statistical </a:t>
            </a:r>
            <a:r>
              <a:rPr lang="en-GB" altLang="en-US" sz="2000" dirty="0" smtClean="0"/>
              <a:t>attribute </a:t>
            </a:r>
            <a:r>
              <a:rPr lang="en-GB" altLang="en-US" sz="2000" dirty="0" smtClean="0"/>
              <a:t>significance</a:t>
            </a:r>
          </a:p>
          <a:p>
            <a:pPr lvl="1" eaLnBrk="1" hangingPunct="1"/>
            <a:r>
              <a:rPr lang="en-GB" altLang="en-US" sz="2400" dirty="0" smtClean="0"/>
              <a:t>For each cluster</a:t>
            </a:r>
          </a:p>
          <a:p>
            <a:pPr lvl="2" eaLnBrk="1" hangingPunct="1"/>
            <a:r>
              <a:rPr lang="en-GB" altLang="en-US" sz="2000" dirty="0" smtClean="0"/>
              <a:t>Normalise significance values across the cluster</a:t>
            </a:r>
          </a:p>
          <a:p>
            <a:pPr lvl="2" eaLnBrk="1" hangingPunct="1"/>
            <a:r>
              <a:rPr lang="en-GB" altLang="en-US" sz="2000" dirty="0" smtClean="0"/>
              <a:t>Select most significant attributes for the cluster</a:t>
            </a:r>
          </a:p>
          <a:p>
            <a:pPr lvl="1" eaLnBrk="1" hangingPunct="1"/>
            <a:r>
              <a:rPr lang="en-GB" altLang="en-US" sz="2400" dirty="0" smtClean="0"/>
              <a:t>Add conditions for </a:t>
            </a:r>
            <a:r>
              <a:rPr lang="en-GB" altLang="en-US" sz="2400" dirty="0" smtClean="0"/>
              <a:t>significant attributes</a:t>
            </a:r>
          </a:p>
          <a:p>
            <a:pPr lvl="2" eaLnBrk="1" hangingPunct="1"/>
            <a:r>
              <a:rPr lang="en-GB" altLang="en-US" sz="2000" dirty="0" smtClean="0"/>
              <a:t>Derived from distribution </a:t>
            </a:r>
            <a:r>
              <a:rPr lang="en-GB" altLang="en-US" sz="2000" dirty="0" smtClean="0"/>
              <a:t>of values across the </a:t>
            </a:r>
            <a:r>
              <a:rPr lang="en-GB" altLang="en-US" sz="2000" dirty="0" smtClean="0"/>
              <a:t>cluster</a:t>
            </a:r>
          </a:p>
          <a:p>
            <a:pPr lvl="2" eaLnBrk="1" hangingPunct="1"/>
            <a:r>
              <a:rPr lang="en-GB" altLang="en-US" sz="2000" dirty="0" smtClean="0"/>
              <a:t>Uses mean and standard deviation of attribute values</a:t>
            </a:r>
            <a:endParaRPr lang="en-GB" altLang="en-US" sz="2000" dirty="0" smtClean="0"/>
          </a:p>
          <a:p>
            <a:pPr lvl="1" eaLnBrk="1" hangingPunct="1"/>
            <a:r>
              <a:rPr lang="en-US" altLang="en-US" sz="2400" dirty="0" smtClean="0"/>
              <a:t>Build an antecedent for each cluster’s rule</a:t>
            </a:r>
          </a:p>
          <a:p>
            <a:pPr lvl="2" eaLnBrk="1" hangingPunct="1"/>
            <a:r>
              <a:rPr lang="en-US" altLang="en-US" sz="2000" dirty="0" smtClean="0"/>
              <a:t>Significant attributes and conditions added to conjunction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043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DM: SIG*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0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en-US" sz="2800" dirty="0" smtClean="0"/>
                  <a:t>Building differentiating rules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ZA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ZA" alt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altLang="en-US" sz="2800" dirty="0" smtClean="0"/>
              </a:p>
              <a:p>
                <a:pPr lvl="1" eaLnBrk="1" hangingPunct="1"/>
                <a:r>
                  <a:rPr lang="en-GB" altLang="en-US" sz="2400" dirty="0" smtClean="0"/>
                  <a:t>Analogous process to building differentiating rules</a:t>
                </a:r>
              </a:p>
              <a:p>
                <a:pPr lvl="2" eaLnBrk="1" hangingPunct="1"/>
                <a:r>
                  <a:rPr lang="en-GB" altLang="en-US" sz="2000" dirty="0" smtClean="0"/>
                  <a:t>Use significance of attributes in telling mapped examples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altLang="en-US" sz="2000" dirty="0" smtClean="0"/>
                  <a:t> apart</a:t>
                </a:r>
                <a:endParaRPr lang="en-GB" altLang="en-US" sz="2400" dirty="0" smtClean="0"/>
              </a:p>
              <a:p>
                <a:pPr lvl="1" eaLnBrk="1" hangingPunct="1"/>
                <a:r>
                  <a:rPr lang="en-GB" altLang="en-US" sz="2400" dirty="0" smtClean="0"/>
                  <a:t>Add selected attributes to differentiating conditions</a:t>
                </a:r>
              </a:p>
              <a:p>
                <a:pPr lvl="2" eaLnBrk="1" hangingPunct="1"/>
                <a:r>
                  <a:rPr lang="en-GB" altLang="en-US" sz="2000" dirty="0" smtClean="0"/>
                  <a:t>Separate differentiating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alt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altLang="en-US" sz="2000" dirty="0" smtClean="0"/>
              </a:p>
              <a:p>
                <a:pPr lvl="2" eaLnBrk="1" hangingPunct="1"/>
                <a:r>
                  <a:rPr lang="en-GB" altLang="en-US" sz="2000" dirty="0" smtClean="0"/>
                  <a:t>Attributes and conditions are separated by disjunctions</a:t>
                </a:r>
              </a:p>
              <a:p>
                <a:pPr lvl="1" eaLnBrk="1" hangingPunct="1"/>
                <a:r>
                  <a:rPr lang="en-GB" altLang="en-US" sz="2400" dirty="0" smtClean="0"/>
                  <a:t>Add differentiating conditions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altLang="en-US" sz="2400" dirty="0" smtClean="0"/>
              </a:p>
              <a:p>
                <a:pPr lvl="2" eaLnBrk="1" hangingPunct="1"/>
                <a:r>
                  <a:rPr lang="en-GB" altLang="en-US" sz="2000" dirty="0"/>
                  <a:t>D</a:t>
                </a:r>
                <a:r>
                  <a:rPr lang="en-GB" altLang="en-US" sz="2000" dirty="0" smtClean="0"/>
                  <a:t>ifferentiating condition is added as another conjunction</a:t>
                </a:r>
              </a:p>
            </p:txBody>
          </p:sp>
        </mc:Choice>
        <mc:Fallback>
          <p:sp>
            <p:nvSpPr>
              <p:cNvPr id="86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38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Definitions: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mtClean="0"/>
              <a:t>Training set (    dimensional):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mtClean="0"/>
              <a:t>Input vector (</a:t>
            </a:r>
            <a:r>
              <a:rPr lang="en-US" altLang="en-US" i="1" smtClean="0"/>
              <a:t>I</a:t>
            </a:r>
            <a:r>
              <a:rPr lang="en-US" altLang="en-US" smtClean="0"/>
              <a:t> dimensional):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mtClean="0"/>
              <a:t>Weight vector (</a:t>
            </a:r>
            <a:r>
              <a:rPr lang="en-US" altLang="en-US" i="1" smtClean="0"/>
              <a:t>I</a:t>
            </a:r>
            <a:r>
              <a:rPr lang="en-US" altLang="en-US" smtClean="0"/>
              <a:t> dimensional):</a:t>
            </a:r>
          </a:p>
        </p:txBody>
      </p:sp>
      <p:pic>
        <p:nvPicPr>
          <p:cNvPr id="12292" name="Picture 6" descr="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2876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8" descr="vec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4038600"/>
            <a:ext cx="2895600" cy="439738"/>
          </a:xfrm>
        </p:spPr>
      </p:pic>
      <p:pic>
        <p:nvPicPr>
          <p:cNvPr id="12294" name="Picture 10" descr="weightv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3505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4" descr="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457450"/>
            <a:ext cx="3810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DM: HybridSOM</a:t>
            </a:r>
            <a:endParaRPr lang="en-ZA" altLang="en-U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Further reading:</a:t>
            </a:r>
          </a:p>
          <a:p>
            <a:pPr lvl="1" eaLnBrk="1" hangingPunct="1"/>
            <a:r>
              <a:rPr lang="en-US" altLang="en-US" sz="2000" dirty="0" smtClean="0"/>
              <a:t>W. S. van Heerden and A. P. Engelbrecht. HybridSOM: A generic rule extraction framework for self-organizing feature maps. In Proceedings of Computational Intelligence in Data Mining, pages 17–24. 30 March – 2 April, 2009</a:t>
            </a:r>
            <a:r>
              <a:rPr lang="en-US" altLang="en-US" sz="2000" dirty="0" smtClean="0"/>
              <a:t>.</a:t>
            </a:r>
          </a:p>
          <a:p>
            <a:pPr lvl="1" eaLnBrk="1" hangingPunct="1"/>
            <a:r>
              <a:rPr lang="en-US" altLang="en-US" sz="2000" dirty="0" smtClean="0"/>
              <a:t>W. S. van Heerden. Self-Organizing Feature Maps for Exploratory Data Analysis and Data Mining: A Practical Perspective. Master's dissertation, University of Pretoria, Department of Computer Science, April 2017.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SOMs &amp; DM: HybridSOM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Phase </a:t>
            </a:r>
            <a:r>
              <a:rPr lang="en-GB" altLang="en-US" sz="2800" dirty="0" smtClean="0"/>
              <a:t>1: </a:t>
            </a:r>
            <a:r>
              <a:rPr lang="en-GB" altLang="en-US" sz="2800" dirty="0" smtClean="0"/>
              <a:t>Train SOM on data set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Phase </a:t>
            </a:r>
            <a:r>
              <a:rPr lang="en-GB" altLang="en-US" sz="2800" dirty="0" smtClean="0"/>
              <a:t>2: Label map </a:t>
            </a:r>
            <a:r>
              <a:rPr lang="en-GB" altLang="en-US" sz="2800" dirty="0" smtClean="0"/>
              <a:t>neurons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Phase </a:t>
            </a:r>
            <a:r>
              <a:rPr lang="en-GB" altLang="en-US" sz="2800" dirty="0" smtClean="0"/>
              <a:t>3: Proxy data set construction</a:t>
            </a:r>
            <a:endParaRPr lang="en-GB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Treat </a:t>
            </a:r>
            <a:r>
              <a:rPr lang="en-GB" altLang="en-US" sz="2000" dirty="0" smtClean="0"/>
              <a:t>weight </a:t>
            </a:r>
            <a:r>
              <a:rPr lang="en-GB" altLang="en-US" sz="2000" dirty="0" smtClean="0"/>
              <a:t>vectors for labelled neurons </a:t>
            </a:r>
            <a:r>
              <a:rPr lang="en-GB" altLang="en-US" sz="2000" dirty="0" smtClean="0"/>
              <a:t>as data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Weight vector components become attribute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Weight vector neuron labels become target classifications</a:t>
            </a:r>
            <a:endParaRPr lang="en-GB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Phase 4: Rule extraction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Run </a:t>
            </a:r>
            <a:r>
              <a:rPr lang="en-GB" altLang="en-US" sz="2000" dirty="0"/>
              <a:t>a</a:t>
            </a:r>
            <a:r>
              <a:rPr lang="en-GB" altLang="en-US" sz="2000" dirty="0" smtClean="0"/>
              <a:t> </a:t>
            </a:r>
            <a:r>
              <a:rPr lang="en-GB" altLang="en-US" sz="2000" dirty="0" smtClean="0"/>
              <a:t>rule </a:t>
            </a:r>
            <a:r>
              <a:rPr lang="en-GB" altLang="en-US" sz="2000" dirty="0" smtClean="0"/>
              <a:t>extraction </a:t>
            </a:r>
            <a:r>
              <a:rPr lang="en-GB" altLang="en-US" sz="2000" dirty="0" smtClean="0"/>
              <a:t>algorithm </a:t>
            </a:r>
            <a:r>
              <a:rPr lang="en-GB" altLang="en-US" sz="2000" dirty="0" smtClean="0"/>
              <a:t>on </a:t>
            </a:r>
            <a:r>
              <a:rPr lang="en-GB" altLang="en-US" sz="2000" dirty="0" smtClean="0"/>
              <a:t>the </a:t>
            </a:r>
            <a:r>
              <a:rPr lang="en-GB" altLang="en-US" sz="2000" dirty="0" smtClean="0"/>
              <a:t>new data set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Use an algorithm like C5, CN2, or a 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Practical SOM Tools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60576"/>
            <a:ext cx="7915275" cy="4519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/>
              <a:t>Viscovery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SOMine</a:t>
            </a:r>
            <a:endParaRPr lang="en-GB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Nice, interactive visual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Growing map grid implementation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Basic visualisations (U-Matrix, components, frequency map, trajectory plot), some stats (averages, deviations)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Performs map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Disadvantages: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Licensing fees (also cannot be modified)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Windows-based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A non-standard implementation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No </a:t>
            </a:r>
            <a:r>
              <a:rPr lang="en-GB" altLang="en-US" sz="1800" dirty="0" err="1" smtClean="0"/>
              <a:t>Sammon</a:t>
            </a:r>
            <a:r>
              <a:rPr lang="en-GB" altLang="en-US" sz="1800" dirty="0" smtClean="0"/>
              <a:t> mapping</a:t>
            </a:r>
            <a:endParaRPr lang="en-GB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Practical SOM Tools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SOM_PAK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Advantages: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800" dirty="0" smtClean="0"/>
              <a:t>Free (but unsupported)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800" dirty="0" smtClean="0"/>
              <a:t>Standard implementation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400" dirty="0"/>
              <a:t>F</a:t>
            </a:r>
            <a:r>
              <a:rPr lang="en-GB" altLang="en-US" sz="1400" dirty="0" smtClean="0"/>
              <a:t>rom Helsinki University of Technology, home of </a:t>
            </a:r>
            <a:r>
              <a:rPr lang="en-GB" altLang="en-US" sz="1400" dirty="0" err="1" smtClean="0"/>
              <a:t>Teuvo</a:t>
            </a:r>
            <a:r>
              <a:rPr lang="en-GB" altLang="en-US" sz="1400" dirty="0" smtClean="0"/>
              <a:t> </a:t>
            </a:r>
            <a:r>
              <a:rPr lang="en-GB" altLang="en-US" sz="1400" dirty="0" err="1" smtClean="0"/>
              <a:t>Kohonen</a:t>
            </a:r>
            <a:endParaRPr lang="en-GB" alt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GB" altLang="en-US" sz="1800" dirty="0" smtClean="0"/>
              <a:t>Most of the basic visualisations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400" dirty="0" smtClean="0"/>
              <a:t>U-Matrix, component planes, and </a:t>
            </a:r>
            <a:r>
              <a:rPr lang="en-GB" altLang="en-US" sz="1400" dirty="0" err="1" smtClean="0"/>
              <a:t>Sammon</a:t>
            </a:r>
            <a:r>
              <a:rPr lang="en-GB" altLang="en-US" sz="1400" dirty="0" smtClean="0"/>
              <a:t> mapping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800" dirty="0" smtClean="0"/>
              <a:t>Source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Disadvantages: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800" dirty="0" smtClean="0"/>
              <a:t>Command line interface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800" dirty="0" smtClean="0"/>
              <a:t>Strange glitches every now and again…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800" dirty="0" smtClean="0"/>
              <a:t>Implemented in C (circa 1995)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800" dirty="0" smtClean="0"/>
              <a:t>No frequency map, but can be hacked using a component plane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800" dirty="0" smtClean="0"/>
              <a:t>No complex stopping conditions (only an iteration limit)</a:t>
            </a:r>
            <a:endParaRPr lang="en-GB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Practical SOM Tools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24000"/>
            <a:ext cx="7915275" cy="4519613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SOM Toolbox (for </a:t>
            </a:r>
            <a:r>
              <a:rPr lang="en-GB" altLang="en-US" sz="2400" dirty="0" err="1" smtClean="0"/>
              <a:t>Matlab</a:t>
            </a:r>
            <a:r>
              <a:rPr lang="en-GB" altLang="en-US" sz="2400" dirty="0" smtClean="0"/>
              <a:t>)</a:t>
            </a:r>
          </a:p>
          <a:p>
            <a:pPr lvl="1" eaLnBrk="1" hangingPunct="1"/>
            <a:r>
              <a:rPr lang="en-GB" altLang="en-US" sz="2000" dirty="0" smtClean="0"/>
              <a:t>Advantages:</a:t>
            </a:r>
          </a:p>
          <a:p>
            <a:pPr lvl="2" eaLnBrk="1" hangingPunct="1"/>
            <a:r>
              <a:rPr lang="en-GB" altLang="en-US" sz="1800" dirty="0" smtClean="0"/>
              <a:t>Most of those listed for SOM_PAK</a:t>
            </a:r>
          </a:p>
          <a:p>
            <a:pPr lvl="2" eaLnBrk="1" hangingPunct="1"/>
            <a:r>
              <a:rPr lang="en-GB" altLang="en-US" sz="1800" dirty="0" smtClean="0"/>
              <a:t>Some additional visualisations</a:t>
            </a:r>
          </a:p>
          <a:p>
            <a:pPr lvl="1" eaLnBrk="1" hangingPunct="1"/>
            <a:r>
              <a:rPr lang="en-GB" altLang="en-US" sz="2000" dirty="0" smtClean="0"/>
              <a:t>Disadvantages:</a:t>
            </a:r>
          </a:p>
          <a:p>
            <a:pPr lvl="2" eaLnBrk="1" hangingPunct="1"/>
            <a:r>
              <a:rPr lang="en-GB" altLang="en-US" sz="1800" dirty="0" smtClean="0"/>
              <a:t>Uses </a:t>
            </a:r>
            <a:r>
              <a:rPr lang="en-GB" altLang="en-US" sz="1800" dirty="0" err="1" smtClean="0"/>
              <a:t>Matlab</a:t>
            </a:r>
            <a:r>
              <a:rPr lang="en-GB" altLang="en-US" sz="1800" dirty="0" smtClean="0"/>
              <a:t>…</a:t>
            </a:r>
          </a:p>
          <a:p>
            <a:pPr lvl="2" eaLnBrk="1" hangingPunct="1"/>
            <a:r>
              <a:rPr lang="en-GB" altLang="en-US" sz="1800" dirty="0" smtClean="0"/>
              <a:t>Reportedly the implementation is difficult to work with</a:t>
            </a:r>
            <a:endParaRPr lang="en-GB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Practical SOM Tools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24000"/>
            <a:ext cx="7915275" cy="4519613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Python has several libraries</a:t>
            </a:r>
          </a:p>
          <a:p>
            <a:pPr lvl="1" eaLnBrk="1" hangingPunct="1"/>
            <a:r>
              <a:rPr lang="en-GB" altLang="en-US" sz="2000" dirty="0" err="1" smtClean="0"/>
              <a:t>MiniSom</a:t>
            </a:r>
            <a:endParaRPr lang="en-GB" altLang="en-US" sz="2000" dirty="0" smtClean="0"/>
          </a:p>
          <a:p>
            <a:pPr lvl="1" eaLnBrk="1" hangingPunct="1"/>
            <a:r>
              <a:rPr lang="en-GB" altLang="en-US" sz="2000" dirty="0" smtClean="0"/>
              <a:t>SOMPY</a:t>
            </a:r>
          </a:p>
          <a:p>
            <a:pPr lvl="1" eaLnBrk="1" hangingPunct="1"/>
            <a:r>
              <a:rPr lang="en-GB" altLang="en-US" sz="2000" dirty="0" err="1" smtClean="0"/>
              <a:t>SimpSOM</a:t>
            </a:r>
            <a:endParaRPr lang="en-GB" altLang="en-US" sz="2000" dirty="0" smtClean="0"/>
          </a:p>
          <a:p>
            <a:pPr lvl="1" eaLnBrk="1" hangingPunct="1"/>
            <a:r>
              <a:rPr lang="en-GB" altLang="en-US" sz="2000" dirty="0" err="1" smtClean="0"/>
              <a:t>NeuPy</a:t>
            </a:r>
            <a:endParaRPr lang="en-GB" altLang="en-US" sz="2000" dirty="0" smtClean="0"/>
          </a:p>
          <a:p>
            <a:pPr eaLnBrk="1" hangingPunct="1"/>
            <a:r>
              <a:rPr lang="en-GB" altLang="en-US" sz="2400" dirty="0" smtClean="0"/>
              <a:t>R also supports SOMs</a:t>
            </a:r>
          </a:p>
          <a:p>
            <a:pPr lvl="1" eaLnBrk="1" hangingPunct="1"/>
            <a:r>
              <a:rPr lang="en-GB" altLang="en-US" sz="2000" dirty="0" smtClean="0"/>
              <a:t>The </a:t>
            </a:r>
            <a:r>
              <a:rPr lang="en-GB" altLang="en-US" sz="2000" dirty="0" err="1" smtClean="0"/>
              <a:t>kohonen</a:t>
            </a:r>
            <a:r>
              <a:rPr lang="en-GB" altLang="en-US" sz="2000" dirty="0" smtClean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1802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Architecture</a:t>
            </a:r>
          </a:p>
        </p:txBody>
      </p:sp>
      <p:pic>
        <p:nvPicPr>
          <p:cNvPr id="13315" name="Picture 9" descr="SOM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219200"/>
            <a:ext cx="4143375" cy="47244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13537</TotalTime>
  <Words>3214</Words>
  <Application>Microsoft Office PowerPoint</Application>
  <PresentationFormat>On-screen Show (4:3)</PresentationFormat>
  <Paragraphs>686</Paragraphs>
  <Slides>85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Times New Roman</vt:lpstr>
      <vt:lpstr>Arial</vt:lpstr>
      <vt:lpstr>Wingdings</vt:lpstr>
      <vt:lpstr>Default Design</vt:lpstr>
      <vt:lpstr>COS 781 (Data Mining)</vt:lpstr>
      <vt:lpstr>Overview</vt:lpstr>
      <vt:lpstr>Overview</vt:lpstr>
      <vt:lpstr>Supervised Neural Networks</vt:lpstr>
      <vt:lpstr>The SOM: An Overview</vt:lpstr>
      <vt:lpstr>The SOM: An Overview</vt:lpstr>
      <vt:lpstr>Architecture</vt:lpstr>
      <vt:lpstr>Architecture</vt:lpstr>
      <vt:lpstr>Architecture</vt:lpstr>
      <vt:lpstr>Training</vt:lpstr>
      <vt:lpstr>Stochastic Training</vt:lpstr>
      <vt:lpstr>Training</vt:lpstr>
      <vt:lpstr>Training</vt:lpstr>
      <vt:lpstr>Stochastic Training</vt:lpstr>
      <vt:lpstr>Training</vt:lpstr>
      <vt:lpstr>Training</vt:lpstr>
      <vt:lpstr>Stochastic Training</vt:lpstr>
      <vt:lpstr>Training</vt:lpstr>
      <vt:lpstr>Training</vt:lpstr>
      <vt:lpstr>Stochastic Training</vt:lpstr>
      <vt:lpstr>Stochastic Training</vt:lpstr>
      <vt:lpstr>Stochastic Training</vt:lpstr>
      <vt:lpstr>Training</vt:lpstr>
      <vt:lpstr>Training</vt:lpstr>
      <vt:lpstr>Training</vt:lpstr>
      <vt:lpstr>Training</vt:lpstr>
      <vt:lpstr>Map Clustering</vt:lpstr>
      <vt:lpstr>Map Clustering</vt:lpstr>
      <vt:lpstr>Map Clustering</vt:lpstr>
      <vt:lpstr>Map Labelling</vt:lpstr>
      <vt:lpstr>Map Labelling</vt:lpstr>
      <vt:lpstr>Map Labelling</vt:lpstr>
      <vt:lpstr>Map Labelling</vt:lpstr>
      <vt:lpstr>Map Labelling</vt:lpstr>
      <vt:lpstr>Map Labelling</vt:lpstr>
      <vt:lpstr>Map Labelling</vt:lpstr>
      <vt:lpstr>Map Labelling</vt:lpstr>
      <vt:lpstr>Map Labelling</vt:lpstr>
      <vt:lpstr>Map Labelling</vt:lpstr>
      <vt:lpstr>Map Labelling</vt:lpstr>
      <vt:lpstr>Map Labelling</vt:lpstr>
      <vt:lpstr>Map Labelling</vt:lpstr>
      <vt:lpstr>Map Visualisation Techniques</vt:lpstr>
      <vt:lpstr>Map Visualisation Techniques</vt:lpstr>
      <vt:lpstr>Map Visualisation Techniques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Grid-Based</vt:lpstr>
      <vt:lpstr>Map Visualisation: Projection</vt:lpstr>
      <vt:lpstr>Map Visualisation: Projection</vt:lpstr>
      <vt:lpstr>Map Visualisation: Projection</vt:lpstr>
      <vt:lpstr>Map Visualisation: Projection</vt:lpstr>
      <vt:lpstr>Map Visualisation: Projection</vt:lpstr>
      <vt:lpstr>Map Visualisation: Plots</vt:lpstr>
      <vt:lpstr>Map Visualisations: Linking</vt:lpstr>
      <vt:lpstr>EDA Using SOMs</vt:lpstr>
      <vt:lpstr>SOMs &amp; EDA: Characterisation</vt:lpstr>
      <vt:lpstr>SOMs &amp; EDA: Feature Selection</vt:lpstr>
      <vt:lpstr>SOMs &amp; EDA: Sensitivity Analysis</vt:lpstr>
      <vt:lpstr>SOMs &amp; EDA: Interpolation</vt:lpstr>
      <vt:lpstr>SOMs &amp; EDA: Trend Analysis</vt:lpstr>
      <vt:lpstr>SOMs &amp; EDA: Trend Analysis</vt:lpstr>
      <vt:lpstr>SOMs &amp; EDA: Trend Analysis</vt:lpstr>
      <vt:lpstr>DM Using SOMs</vt:lpstr>
      <vt:lpstr>SOMs &amp; DM: SIG* Algorithm</vt:lpstr>
      <vt:lpstr>SOMs &amp; DM: SIG* Algorithm</vt:lpstr>
      <vt:lpstr>SOMs &amp; DM: SIG* Algorithm</vt:lpstr>
      <vt:lpstr>SOMs &amp; DM: SIG* Algorithm</vt:lpstr>
      <vt:lpstr>SOMs &amp; DM: HybridSOM</vt:lpstr>
      <vt:lpstr>SOMs &amp; DM: HybridSOM</vt:lpstr>
      <vt:lpstr>Practical SOM Tools</vt:lpstr>
      <vt:lpstr>Practical SOM Tools</vt:lpstr>
      <vt:lpstr>Practical SOM Tools</vt:lpstr>
      <vt:lpstr>Practical SOM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and Data Mining using Self-Organising Feature Maps</dc:title>
  <dc:creator>Will van Heerden</dc:creator>
  <cp:lastModifiedBy>Will van Heerden</cp:lastModifiedBy>
  <cp:revision>570</cp:revision>
  <cp:lastPrinted>2005-09-13T14:16:35Z</cp:lastPrinted>
  <dcterms:modified xsi:type="dcterms:W3CDTF">2019-08-30T00:59:05Z</dcterms:modified>
</cp:coreProperties>
</file>