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368" r:id="rId2"/>
    <p:sldId id="297" r:id="rId3"/>
    <p:sldId id="369" r:id="rId4"/>
    <p:sldId id="371" r:id="rId5"/>
    <p:sldId id="370" r:id="rId6"/>
    <p:sldId id="372" r:id="rId7"/>
    <p:sldId id="373" r:id="rId8"/>
    <p:sldId id="374" r:id="rId9"/>
    <p:sldId id="375" r:id="rId10"/>
    <p:sldId id="376" r:id="rId11"/>
    <p:sldId id="377" r:id="rId12"/>
    <p:sldId id="378" r:id="rId13"/>
    <p:sldId id="380" r:id="rId14"/>
    <p:sldId id="379" r:id="rId15"/>
    <p:sldId id="381" r:id="rId16"/>
    <p:sldId id="382" r:id="rId17"/>
    <p:sldId id="383" r:id="rId18"/>
    <p:sldId id="384" r:id="rId19"/>
    <p:sldId id="385" r:id="rId20"/>
    <p:sldId id="386" r:id="rId21"/>
    <p:sldId id="387" r:id="rId22"/>
    <p:sldId id="388" r:id="rId23"/>
    <p:sldId id="389" r:id="rId24"/>
    <p:sldId id="390" r:id="rId25"/>
    <p:sldId id="391" r:id="rId26"/>
  </p:sldIdLst>
  <p:sldSz cx="9144000" cy="6858000" type="screen4x3"/>
  <p:notesSz cx="6662738" cy="9926638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09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93" autoAdjust="0"/>
    <p:restoredTop sz="94323" autoAdjust="0"/>
  </p:normalViewPr>
  <p:slideViewPr>
    <p:cSldViewPr>
      <p:cViewPr varScale="1">
        <p:scale>
          <a:sx n="84" d="100"/>
          <a:sy n="84" d="100"/>
        </p:scale>
        <p:origin x="1512" y="67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0356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3127"/>
        <p:guide pos="209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766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19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3488" y="0"/>
            <a:ext cx="288766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19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88766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19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3488" y="9428163"/>
            <a:ext cx="2887662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5F2B14EA-FA5E-4501-A905-5EEB16C14D5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814643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AutoShape 1"/>
          <p:cNvSpPr>
            <a:spLocks noChangeArrowheads="1"/>
          </p:cNvSpPr>
          <p:nvPr/>
        </p:nvSpPr>
        <p:spPr bwMode="auto">
          <a:xfrm>
            <a:off x="0" y="0"/>
            <a:ext cx="6662738" cy="9926638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ZA" altLang="en-US" smtClean="0"/>
          </a:p>
        </p:txBody>
      </p:sp>
      <p:sp>
        <p:nvSpPr>
          <p:cNvPr id="75779" name="AutoShape 2"/>
          <p:cNvSpPr>
            <a:spLocks noChangeArrowheads="1"/>
          </p:cNvSpPr>
          <p:nvPr/>
        </p:nvSpPr>
        <p:spPr bwMode="auto">
          <a:xfrm>
            <a:off x="0" y="0"/>
            <a:ext cx="6662738" cy="9926638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ZA" altLang="en-US" smtClean="0"/>
          </a:p>
        </p:txBody>
      </p:sp>
      <p:sp>
        <p:nvSpPr>
          <p:cNvPr id="75780" name="AutoShape 3"/>
          <p:cNvSpPr>
            <a:spLocks noChangeArrowheads="1"/>
          </p:cNvSpPr>
          <p:nvPr/>
        </p:nvSpPr>
        <p:spPr bwMode="auto">
          <a:xfrm>
            <a:off x="0" y="0"/>
            <a:ext cx="6662738" cy="9926638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ZA" altLang="en-US" smtClean="0"/>
          </a:p>
        </p:txBody>
      </p:sp>
      <p:sp>
        <p:nvSpPr>
          <p:cNvPr id="75781" name="AutoShape 4"/>
          <p:cNvSpPr>
            <a:spLocks noChangeArrowheads="1"/>
          </p:cNvSpPr>
          <p:nvPr/>
        </p:nvSpPr>
        <p:spPr bwMode="auto">
          <a:xfrm>
            <a:off x="0" y="0"/>
            <a:ext cx="6662738" cy="9926638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ZA" altLang="en-US" smtClean="0"/>
          </a:p>
        </p:txBody>
      </p:sp>
      <p:sp>
        <p:nvSpPr>
          <p:cNvPr id="2054" name="Rectangle 5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49313" y="744538"/>
            <a:ext cx="4965700" cy="37226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" name="Rectangle 6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66750" y="4714875"/>
            <a:ext cx="5329238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</p:spTree>
    <p:extLst>
      <p:ext uri="{BB962C8B-B14F-4D97-AF65-F5344CB8AC3E}">
        <p14:creationId xmlns:p14="http://schemas.microsoft.com/office/powerpoint/2010/main" val="13215516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2488" y="746125"/>
            <a:ext cx="4959350" cy="3719513"/>
          </a:xfrm>
          <a:ln/>
        </p:spPr>
      </p:sp>
      <p:sp>
        <p:nvSpPr>
          <p:cNvPr id="5123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666750" y="4714875"/>
            <a:ext cx="5329238" cy="44656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ZA" altLang="en-US" smtClean="0"/>
          </a:p>
        </p:txBody>
      </p:sp>
    </p:spTree>
    <p:extLst>
      <p:ext uri="{BB962C8B-B14F-4D97-AF65-F5344CB8AC3E}">
        <p14:creationId xmlns:p14="http://schemas.microsoft.com/office/powerpoint/2010/main" val="909763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94323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227813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80238" y="188913"/>
            <a:ext cx="1978025" cy="59309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42988" y="188913"/>
            <a:ext cx="5784850" cy="59309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38123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2988" y="188913"/>
            <a:ext cx="7915275" cy="9159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042988" y="1600200"/>
            <a:ext cx="3881437" cy="45196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76825" y="1600200"/>
            <a:ext cx="3881438" cy="45196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5583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09975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06928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42988" y="1600200"/>
            <a:ext cx="3881437" cy="45196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76825" y="1600200"/>
            <a:ext cx="3881438" cy="45196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891319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20336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27109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8998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62802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ZA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94649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042988" y="188913"/>
            <a:ext cx="7915275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42988" y="1600200"/>
            <a:ext cx="7915275" cy="451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outline text format</a:t>
            </a:r>
          </a:p>
          <a:p>
            <a:pPr lvl="1"/>
            <a:r>
              <a:rPr lang="en-GB" altLang="en-US" smtClean="0"/>
              <a:t>Second Outline Level</a:t>
            </a:r>
          </a:p>
          <a:p>
            <a:pPr lvl="2"/>
            <a:r>
              <a:rPr lang="en-GB" altLang="en-US" smtClean="0"/>
              <a:t>Third Outline Level</a:t>
            </a:r>
          </a:p>
          <a:p>
            <a:pPr lvl="3"/>
            <a:r>
              <a:rPr lang="en-GB" altLang="en-US" smtClean="0"/>
              <a:t>Fourth Outline Level</a:t>
            </a:r>
          </a:p>
          <a:p>
            <a:pPr lvl="4"/>
            <a:r>
              <a:rPr lang="en-GB" altLang="en-US" smtClean="0"/>
              <a:t>Fifth Outline Level</a:t>
            </a:r>
          </a:p>
          <a:p>
            <a:pPr lvl="4"/>
            <a:r>
              <a:rPr lang="en-GB" altLang="en-US" smtClean="0"/>
              <a:t>Sixth Outline Level</a:t>
            </a:r>
          </a:p>
          <a:p>
            <a:pPr lvl="4"/>
            <a:r>
              <a:rPr lang="en-GB" altLang="en-US" smtClean="0"/>
              <a:t>Seventh Outline Level</a:t>
            </a:r>
          </a:p>
          <a:p>
            <a:pPr lvl="4"/>
            <a:r>
              <a:rPr lang="en-GB" altLang="en-US" smtClean="0"/>
              <a:t>Eighth Outline Level</a:t>
            </a:r>
          </a:p>
          <a:p>
            <a:pPr lvl="4"/>
            <a:r>
              <a:rPr lang="en-GB" altLang="en-US" smtClean="0"/>
              <a:t>Ninth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r" defTabSz="449263" rtl="0" eaLnBrk="0" fontAlgn="base" hangingPunct="0">
        <a:spcBef>
          <a:spcPct val="0"/>
        </a:spcBef>
        <a:spcAft>
          <a:spcPct val="0"/>
        </a:spcAft>
        <a:buClr>
          <a:srgbClr val="FFFFFF"/>
        </a:buClr>
        <a:buSzPct val="100000"/>
        <a:buFont typeface="Arial" panose="020B0604020202020204" pitchFamily="34" charset="0"/>
        <a:defRPr sz="4400">
          <a:solidFill>
            <a:srgbClr val="FFFFFF"/>
          </a:solidFill>
          <a:latin typeface="+mj-lt"/>
          <a:ea typeface="+mj-ea"/>
          <a:cs typeface="+mj-cs"/>
        </a:defRPr>
      </a:lvl1pPr>
      <a:lvl2pPr algn="r" defTabSz="449263" rtl="0" eaLnBrk="0" fontAlgn="base" hangingPunct="0">
        <a:spcBef>
          <a:spcPct val="0"/>
        </a:spcBef>
        <a:spcAft>
          <a:spcPct val="0"/>
        </a:spcAft>
        <a:buClr>
          <a:srgbClr val="FFFFFF"/>
        </a:buClr>
        <a:buSzPct val="100000"/>
        <a:buFont typeface="Arial" panose="020B0604020202020204" pitchFamily="34" charset="0"/>
        <a:defRPr sz="4400">
          <a:solidFill>
            <a:srgbClr val="FFFFFF"/>
          </a:solidFill>
          <a:latin typeface="Arial" charset="0"/>
        </a:defRPr>
      </a:lvl2pPr>
      <a:lvl3pPr algn="r" defTabSz="449263" rtl="0" eaLnBrk="0" fontAlgn="base" hangingPunct="0">
        <a:spcBef>
          <a:spcPct val="0"/>
        </a:spcBef>
        <a:spcAft>
          <a:spcPct val="0"/>
        </a:spcAft>
        <a:buClr>
          <a:srgbClr val="FFFFFF"/>
        </a:buClr>
        <a:buSzPct val="100000"/>
        <a:buFont typeface="Arial" panose="020B0604020202020204" pitchFamily="34" charset="0"/>
        <a:defRPr sz="4400">
          <a:solidFill>
            <a:srgbClr val="FFFFFF"/>
          </a:solidFill>
          <a:latin typeface="Arial" charset="0"/>
        </a:defRPr>
      </a:lvl3pPr>
      <a:lvl4pPr algn="r" defTabSz="449263" rtl="0" eaLnBrk="0" fontAlgn="base" hangingPunct="0">
        <a:spcBef>
          <a:spcPct val="0"/>
        </a:spcBef>
        <a:spcAft>
          <a:spcPct val="0"/>
        </a:spcAft>
        <a:buClr>
          <a:srgbClr val="FFFFFF"/>
        </a:buClr>
        <a:buSzPct val="100000"/>
        <a:buFont typeface="Arial" panose="020B0604020202020204" pitchFamily="34" charset="0"/>
        <a:defRPr sz="4400">
          <a:solidFill>
            <a:srgbClr val="FFFFFF"/>
          </a:solidFill>
          <a:latin typeface="Arial" charset="0"/>
        </a:defRPr>
      </a:lvl4pPr>
      <a:lvl5pPr algn="r" defTabSz="449263" rtl="0" eaLnBrk="0" fontAlgn="base" hangingPunct="0">
        <a:spcBef>
          <a:spcPct val="0"/>
        </a:spcBef>
        <a:spcAft>
          <a:spcPct val="0"/>
        </a:spcAft>
        <a:buClr>
          <a:srgbClr val="FFFFFF"/>
        </a:buClr>
        <a:buSzPct val="100000"/>
        <a:buFont typeface="Arial" panose="020B0604020202020204" pitchFamily="34" charset="0"/>
        <a:defRPr sz="4400">
          <a:solidFill>
            <a:srgbClr val="FFFFFF"/>
          </a:solidFill>
          <a:latin typeface="Arial" charset="0"/>
        </a:defRPr>
      </a:lvl5pPr>
      <a:lvl6pPr marL="457200" algn="l" defTabSz="449263" rtl="0" fontAlgn="base">
        <a:spcBef>
          <a:spcPct val="0"/>
        </a:spcBef>
        <a:spcAft>
          <a:spcPct val="0"/>
        </a:spcAft>
        <a:buClr>
          <a:srgbClr val="FFFFFF"/>
        </a:buClr>
        <a:buSzPct val="100000"/>
        <a:buFont typeface="Arial" charset="0"/>
        <a:defRPr sz="4400">
          <a:solidFill>
            <a:srgbClr val="000000"/>
          </a:solidFill>
          <a:latin typeface="Times New Roman" pitchFamily="18" charset="0"/>
        </a:defRPr>
      </a:lvl6pPr>
      <a:lvl7pPr marL="914400" algn="l" defTabSz="449263" rtl="0" fontAlgn="base">
        <a:spcBef>
          <a:spcPct val="0"/>
        </a:spcBef>
        <a:spcAft>
          <a:spcPct val="0"/>
        </a:spcAft>
        <a:buClr>
          <a:srgbClr val="FFFFFF"/>
        </a:buClr>
        <a:buSzPct val="100000"/>
        <a:buFont typeface="Arial" charset="0"/>
        <a:defRPr sz="4400">
          <a:solidFill>
            <a:srgbClr val="000000"/>
          </a:solidFill>
          <a:latin typeface="Times New Roman" pitchFamily="18" charset="0"/>
        </a:defRPr>
      </a:lvl7pPr>
      <a:lvl8pPr marL="1371600" algn="l" defTabSz="449263" rtl="0" fontAlgn="base">
        <a:spcBef>
          <a:spcPct val="0"/>
        </a:spcBef>
        <a:spcAft>
          <a:spcPct val="0"/>
        </a:spcAft>
        <a:buClr>
          <a:srgbClr val="FFFFFF"/>
        </a:buClr>
        <a:buSzPct val="100000"/>
        <a:buFont typeface="Arial" charset="0"/>
        <a:defRPr sz="4400">
          <a:solidFill>
            <a:srgbClr val="000000"/>
          </a:solidFill>
          <a:latin typeface="Times New Roman" pitchFamily="18" charset="0"/>
        </a:defRPr>
      </a:lvl8pPr>
      <a:lvl9pPr marL="1828800" algn="l" defTabSz="449263" rtl="0" fontAlgn="base">
        <a:spcBef>
          <a:spcPct val="0"/>
        </a:spcBef>
        <a:spcAft>
          <a:spcPct val="0"/>
        </a:spcAft>
        <a:buClr>
          <a:srgbClr val="FFFFFF"/>
        </a:buClr>
        <a:buSzPct val="100000"/>
        <a:buFont typeface="Arial" charset="0"/>
        <a:defRPr sz="4400">
          <a:solidFill>
            <a:srgbClr val="000000"/>
          </a:solidFill>
          <a:latin typeface="Times New Roman" pitchFamily="18" charset="0"/>
        </a:defRPr>
      </a:lvl9pPr>
    </p:titleStyle>
    <p:bodyStyle>
      <a:lvl1pPr marL="336550" indent="-336550" algn="l" defTabSz="449263" rtl="0" eaLnBrk="0" fontAlgn="base" hangingPunct="0">
        <a:spcBef>
          <a:spcPts val="800"/>
        </a:spcBef>
        <a:spcAft>
          <a:spcPct val="0"/>
        </a:spcAft>
        <a:buClr>
          <a:srgbClr val="808080"/>
        </a:buClr>
        <a:buSzPct val="100000"/>
        <a:buFont typeface="Wingdings" panose="05000000000000000000" pitchFamily="2" charset="2"/>
        <a:buChar char=""/>
        <a:defRPr sz="3200">
          <a:solidFill>
            <a:srgbClr val="DDDDDD"/>
          </a:solidFill>
          <a:latin typeface="+mn-lt"/>
          <a:ea typeface="+mn-ea"/>
          <a:cs typeface="+mn-cs"/>
        </a:defRPr>
      </a:lvl1pPr>
      <a:lvl2pPr marL="736600" indent="-279400" algn="l" defTabSz="449263" rtl="0" eaLnBrk="0" fontAlgn="base" hangingPunct="0">
        <a:spcBef>
          <a:spcPts val="700"/>
        </a:spcBef>
        <a:spcAft>
          <a:spcPct val="0"/>
        </a:spcAft>
        <a:buClr>
          <a:srgbClr val="969696"/>
        </a:buClr>
        <a:buSzPct val="80000"/>
        <a:buFont typeface="Wingdings" panose="05000000000000000000" pitchFamily="2" charset="2"/>
        <a:buChar char=""/>
        <a:defRPr sz="2800">
          <a:solidFill>
            <a:srgbClr val="DDDDDD"/>
          </a:solidFill>
          <a:latin typeface="+mn-lt"/>
        </a:defRPr>
      </a:lvl2pPr>
      <a:lvl3pPr marL="11430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969696"/>
        </a:buClr>
        <a:buSzPct val="100000"/>
        <a:buFont typeface="Arial" panose="020B0604020202020204" pitchFamily="34" charset="0"/>
        <a:buChar char="•"/>
        <a:defRPr sz="2400">
          <a:solidFill>
            <a:srgbClr val="DDDDDD"/>
          </a:solidFill>
          <a:latin typeface="+mn-lt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969696"/>
        </a:buClr>
        <a:buSzPct val="100000"/>
        <a:buFont typeface="Arial" panose="020B0604020202020204" pitchFamily="34" charset="0"/>
        <a:buChar char="–"/>
        <a:defRPr sz="2000">
          <a:solidFill>
            <a:srgbClr val="DDDDDD"/>
          </a:solidFill>
          <a:latin typeface="+mn-lt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969696"/>
        </a:buClr>
        <a:buSzPct val="100000"/>
        <a:buFont typeface="Arial" panose="020B0604020202020204" pitchFamily="34" charset="0"/>
        <a:buChar char="»"/>
        <a:defRPr sz="2000">
          <a:solidFill>
            <a:srgbClr val="DDDDDD"/>
          </a:solidFill>
          <a:latin typeface="+mn-lt"/>
        </a:defRPr>
      </a:lvl5pPr>
      <a:lvl6pPr marL="2514600" indent="-228600" algn="l" defTabSz="449263" rtl="0" fontAlgn="base">
        <a:spcBef>
          <a:spcPts val="500"/>
        </a:spcBef>
        <a:spcAft>
          <a:spcPct val="0"/>
        </a:spcAft>
        <a:buClr>
          <a:srgbClr val="969696"/>
        </a:buClr>
        <a:buSzPct val="100000"/>
        <a:buFont typeface="Arial" charset="0"/>
        <a:buChar char="»"/>
        <a:defRPr sz="2000">
          <a:solidFill>
            <a:srgbClr val="DDDDDD"/>
          </a:solidFill>
          <a:latin typeface="+mn-lt"/>
        </a:defRPr>
      </a:lvl6pPr>
      <a:lvl7pPr marL="2971800" indent="-228600" algn="l" defTabSz="449263" rtl="0" fontAlgn="base">
        <a:spcBef>
          <a:spcPts val="500"/>
        </a:spcBef>
        <a:spcAft>
          <a:spcPct val="0"/>
        </a:spcAft>
        <a:buClr>
          <a:srgbClr val="969696"/>
        </a:buClr>
        <a:buSzPct val="100000"/>
        <a:buFont typeface="Arial" charset="0"/>
        <a:buChar char="»"/>
        <a:defRPr sz="2000">
          <a:solidFill>
            <a:srgbClr val="DDDDDD"/>
          </a:solidFill>
          <a:latin typeface="+mn-lt"/>
        </a:defRPr>
      </a:lvl7pPr>
      <a:lvl8pPr marL="3429000" indent="-228600" algn="l" defTabSz="449263" rtl="0" fontAlgn="base">
        <a:spcBef>
          <a:spcPts val="500"/>
        </a:spcBef>
        <a:spcAft>
          <a:spcPct val="0"/>
        </a:spcAft>
        <a:buClr>
          <a:srgbClr val="969696"/>
        </a:buClr>
        <a:buSzPct val="100000"/>
        <a:buFont typeface="Arial" charset="0"/>
        <a:buChar char="»"/>
        <a:defRPr sz="2000">
          <a:solidFill>
            <a:srgbClr val="DDDDDD"/>
          </a:solidFill>
          <a:latin typeface="+mn-lt"/>
        </a:defRPr>
      </a:lvl8pPr>
      <a:lvl9pPr marL="3886200" indent="-228600" algn="l" defTabSz="449263" rtl="0" fontAlgn="base">
        <a:spcBef>
          <a:spcPts val="500"/>
        </a:spcBef>
        <a:spcAft>
          <a:spcPct val="0"/>
        </a:spcAft>
        <a:buClr>
          <a:srgbClr val="969696"/>
        </a:buClr>
        <a:buSzPct val="100000"/>
        <a:buFont typeface="Arial" charset="0"/>
        <a:buChar char="»"/>
        <a:defRPr sz="2000">
          <a:solidFill>
            <a:srgbClr val="DDDDDD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484313"/>
            <a:ext cx="7772400" cy="1470025"/>
          </a:xfrm>
        </p:spPr>
        <p:txBody>
          <a:bodyPr/>
          <a:lstStyle/>
          <a:p>
            <a:pPr algn="ctr" eaLnBrk="1" hangingPunct="1"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ZA" altLang="en-US" smtClean="0">
                <a:solidFill>
                  <a:schemeClr val="bg1"/>
                </a:solidFill>
              </a:rPr>
              <a:t>COS 781 (Data Mining)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284538"/>
            <a:ext cx="6400800" cy="2160587"/>
          </a:xfrm>
        </p:spPr>
        <p:txBody>
          <a:bodyPr/>
          <a:lstStyle/>
          <a:p>
            <a:pPr eaLnBrk="1" hangingPunct="1"/>
            <a:r>
              <a:rPr lang="en-ZA" altLang="en-US" sz="2800" dirty="0" smtClean="0">
                <a:solidFill>
                  <a:srgbClr val="969696"/>
                </a:solidFill>
              </a:rPr>
              <a:t>Theme 5</a:t>
            </a:r>
          </a:p>
          <a:p>
            <a:pPr eaLnBrk="1" hangingPunct="1"/>
            <a:endParaRPr lang="en-ZA" altLang="en-US" sz="2800" dirty="0" smtClean="0">
              <a:solidFill>
                <a:srgbClr val="969696"/>
              </a:solidFill>
            </a:endParaRPr>
          </a:p>
          <a:p>
            <a:pPr eaLnBrk="1" hangingPunct="1"/>
            <a:r>
              <a:rPr lang="en-ZA" altLang="en-US" sz="2800" dirty="0" smtClean="0">
                <a:solidFill>
                  <a:srgbClr val="969696"/>
                </a:solidFill>
              </a:rPr>
              <a:t>Data Clustering</a:t>
            </a:r>
          </a:p>
        </p:txBody>
      </p:sp>
      <p:sp>
        <p:nvSpPr>
          <p:cNvPr id="4100" name="Line 4"/>
          <p:cNvSpPr>
            <a:spLocks noChangeShapeType="1"/>
          </p:cNvSpPr>
          <p:nvPr/>
        </p:nvSpPr>
        <p:spPr bwMode="auto">
          <a:xfrm flipV="1">
            <a:off x="2843213" y="4076700"/>
            <a:ext cx="3384550" cy="0"/>
          </a:xfrm>
          <a:prstGeom prst="line">
            <a:avLst/>
          </a:prstGeom>
          <a:noFill/>
          <a:ln w="9525">
            <a:solidFill>
              <a:srgbClr val="96969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Distance Measures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371600"/>
            <a:ext cx="6363820" cy="4110483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352800" y="5638800"/>
                <a:ext cx="246285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ZA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 smtClean="0">
                    <a:latin typeface="+mj-lt"/>
                  </a:rPr>
                  <a:t>: Euclidean distance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 smtClean="0">
                    <a:latin typeface="+mj-lt"/>
                  </a:rPr>
                  <a:t>: Cosine distance</a:t>
                </a:r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800" y="5638800"/>
                <a:ext cx="2462854" cy="646331"/>
              </a:xfrm>
              <a:prstGeom prst="rect">
                <a:avLst/>
              </a:prstGeom>
              <a:blipFill rotWithShape="0">
                <a:blip r:embed="rId3"/>
                <a:stretch>
                  <a:fillRect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55351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Distance Measures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all these measures</a:t>
            </a:r>
          </a:p>
          <a:p>
            <a:pPr lvl="1"/>
            <a:r>
              <a:rPr lang="en-US" dirty="0" smtClean="0"/>
              <a:t>Patterns must be numeric</a:t>
            </a:r>
          </a:p>
          <a:p>
            <a:pPr lvl="2"/>
            <a:r>
              <a:rPr lang="en-US" dirty="0" smtClean="0"/>
              <a:t>How would we handle non-numeric values?</a:t>
            </a:r>
          </a:p>
          <a:p>
            <a:pPr lvl="1"/>
            <a:r>
              <a:rPr lang="en-US" dirty="0" smtClean="0"/>
              <a:t>Scaling of vector components is critical</a:t>
            </a:r>
          </a:p>
          <a:p>
            <a:pPr lvl="2"/>
            <a:r>
              <a:rPr lang="en-US" dirty="0" smtClean="0"/>
              <a:t>We’ve discussed this before</a:t>
            </a:r>
          </a:p>
          <a:p>
            <a:r>
              <a:rPr lang="en-US" dirty="0" smtClean="0"/>
              <a:t>Centroids</a:t>
            </a:r>
          </a:p>
          <a:p>
            <a:pPr lvl="1"/>
            <a:r>
              <a:rPr lang="en-US" dirty="0" smtClean="0"/>
              <a:t>A representative vector for a cluster</a:t>
            </a:r>
          </a:p>
          <a:p>
            <a:pPr lvl="2"/>
            <a:r>
              <a:rPr lang="en-US" dirty="0" smtClean="0"/>
              <a:t>Usually a vector where components are the average of all cluster member patterns</a:t>
            </a:r>
          </a:p>
        </p:txBody>
      </p:sp>
    </p:spTree>
    <p:extLst>
      <p:ext uri="{BB962C8B-B14F-4D97-AF65-F5344CB8AC3E}">
        <p14:creationId xmlns:p14="http://schemas.microsoft.com/office/powerpoint/2010/main" val="13180089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Clustering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Hierarchical clustering algorithms</a:t>
            </a:r>
          </a:p>
          <a:p>
            <a:pPr lvl="1"/>
            <a:r>
              <a:rPr lang="en-US" dirty="0" smtClean="0"/>
              <a:t>Construct a tree of clusters</a:t>
            </a:r>
          </a:p>
          <a:p>
            <a:pPr lvl="2"/>
            <a:r>
              <a:rPr lang="en-US" dirty="0" smtClean="0"/>
              <a:t>Usually referred to ass a </a:t>
            </a:r>
            <a:r>
              <a:rPr lang="en-US" dirty="0" err="1" smtClean="0"/>
              <a:t>dendrogram</a:t>
            </a:r>
            <a:endParaRPr lang="en-US" dirty="0" smtClean="0"/>
          </a:p>
          <a:p>
            <a:pPr lvl="2"/>
            <a:r>
              <a:rPr lang="en-US" dirty="0" err="1" smtClean="0"/>
              <a:t>Dendrograms</a:t>
            </a:r>
            <a:r>
              <a:rPr lang="en-US" dirty="0" smtClean="0"/>
              <a:t> can be “cut” in different ways</a:t>
            </a:r>
          </a:p>
          <a:p>
            <a:pPr lvl="1"/>
            <a:r>
              <a:rPr lang="en-US" dirty="0" smtClean="0"/>
              <a:t>Static</a:t>
            </a:r>
          </a:p>
          <a:p>
            <a:pPr lvl="2"/>
            <a:r>
              <a:rPr lang="en-US" dirty="0"/>
              <a:t>P</a:t>
            </a:r>
            <a:r>
              <a:rPr lang="en-US" dirty="0" smtClean="0"/>
              <a:t>atterns don’t move between clusters</a:t>
            </a:r>
          </a:p>
          <a:p>
            <a:pPr lvl="2"/>
            <a:r>
              <a:rPr lang="en-US" dirty="0" smtClean="0"/>
              <a:t>What about overlapping clusters?</a:t>
            </a:r>
          </a:p>
          <a:p>
            <a:pPr lvl="1"/>
            <a:r>
              <a:rPr lang="en-US" dirty="0" smtClean="0"/>
              <a:t>Computationally expensive</a:t>
            </a:r>
          </a:p>
        </p:txBody>
      </p:sp>
    </p:spTree>
    <p:extLst>
      <p:ext uri="{BB962C8B-B14F-4D97-AF65-F5344CB8AC3E}">
        <p14:creationId xmlns:p14="http://schemas.microsoft.com/office/powerpoint/2010/main" val="40919354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Clustering Algorithms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988" y="2209800"/>
            <a:ext cx="7322018" cy="223173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20534" y="4572000"/>
            <a:ext cx="6566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Two different “cuts” of a </a:t>
            </a:r>
            <a:r>
              <a:rPr lang="en-US" dirty="0" err="1" smtClean="0">
                <a:latin typeface="+mj-lt"/>
              </a:rPr>
              <a:t>dendrogram</a:t>
            </a:r>
            <a:r>
              <a:rPr lang="en-US" dirty="0" smtClean="0">
                <a:latin typeface="+mj-lt"/>
              </a:rPr>
              <a:t> that produce four clusters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198458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Clustering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Hierarchical clustering algorithms</a:t>
            </a:r>
          </a:p>
          <a:p>
            <a:pPr lvl="1"/>
            <a:r>
              <a:rPr lang="en-US" dirty="0" smtClean="0"/>
              <a:t>Two types</a:t>
            </a:r>
          </a:p>
          <a:p>
            <a:pPr lvl="2"/>
            <a:r>
              <a:rPr lang="en-US" dirty="0" smtClean="0"/>
              <a:t>Agglomerative</a:t>
            </a:r>
          </a:p>
          <a:p>
            <a:pPr lvl="3"/>
            <a:r>
              <a:rPr lang="en-US" dirty="0" smtClean="0"/>
              <a:t>Start with each pattern in its own cluster</a:t>
            </a:r>
          </a:p>
          <a:p>
            <a:pPr lvl="3"/>
            <a:r>
              <a:rPr lang="en-US" dirty="0" smtClean="0"/>
              <a:t>Merge 2 clusters with closest centroids</a:t>
            </a:r>
          </a:p>
          <a:p>
            <a:pPr lvl="3"/>
            <a:r>
              <a:rPr lang="en-US" dirty="0" smtClean="0"/>
              <a:t>Stop when only one cluster exists</a:t>
            </a:r>
          </a:p>
          <a:p>
            <a:pPr lvl="2"/>
            <a:r>
              <a:rPr lang="en-US" dirty="0" smtClean="0"/>
              <a:t>Divisive</a:t>
            </a:r>
          </a:p>
          <a:p>
            <a:pPr lvl="3"/>
            <a:r>
              <a:rPr lang="en-US" dirty="0" smtClean="0"/>
              <a:t>Start with all patterns in the same cluster</a:t>
            </a:r>
          </a:p>
          <a:p>
            <a:pPr lvl="3"/>
            <a:r>
              <a:rPr lang="en-US" dirty="0" smtClean="0"/>
              <a:t>Select a cluster and split it</a:t>
            </a:r>
          </a:p>
          <a:p>
            <a:pPr lvl="3"/>
            <a:r>
              <a:rPr lang="en-US" dirty="0" smtClean="0"/>
              <a:t>Stop when each pattern is in its own cluster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5695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Clustering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Partitional</a:t>
            </a:r>
            <a:r>
              <a:rPr lang="en-US" dirty="0" smtClean="0"/>
              <a:t> clustering algorithms</a:t>
            </a:r>
          </a:p>
          <a:p>
            <a:pPr lvl="1"/>
            <a:r>
              <a:rPr lang="en-US" dirty="0" smtClean="0"/>
              <a:t>Number of clusters must be specified</a:t>
            </a:r>
          </a:p>
          <a:p>
            <a:pPr lvl="1"/>
            <a:r>
              <a:rPr lang="en-US" dirty="0" smtClean="0"/>
              <a:t>A heuristic is necessary</a:t>
            </a:r>
          </a:p>
          <a:p>
            <a:pPr lvl="2"/>
            <a:r>
              <a:rPr lang="en-US" dirty="0" smtClean="0"/>
              <a:t>Defines how “good” the clustering is</a:t>
            </a:r>
          </a:p>
          <a:p>
            <a:pPr lvl="2"/>
            <a:r>
              <a:rPr lang="en-US" dirty="0" smtClean="0"/>
              <a:t>Based on inter- and intra-cluster differences</a:t>
            </a:r>
          </a:p>
          <a:p>
            <a:pPr lvl="2"/>
            <a:r>
              <a:rPr lang="en-US" dirty="0" smtClean="0"/>
              <a:t>Algorithm </a:t>
            </a:r>
            <a:r>
              <a:rPr lang="en-US" dirty="0" err="1" smtClean="0"/>
              <a:t>minimises</a:t>
            </a:r>
            <a:r>
              <a:rPr lang="en-US" dirty="0" smtClean="0"/>
              <a:t> the heuristic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8104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Clustering Algorithms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ZA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 smtClean="0"/>
                  <a:t>-means clustering algorithm</a:t>
                </a:r>
              </a:p>
              <a:p>
                <a:pPr lvl="1"/>
                <a:r>
                  <a:rPr lang="en-US" dirty="0" err="1" smtClean="0"/>
                  <a:t>Minimises</a:t>
                </a:r>
                <a:endParaRPr lang="en-US" dirty="0" smtClean="0"/>
              </a:p>
              <a:p>
                <a:pPr marL="457200" lvl="1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ZA" b="0" i="1" smtClean="0">
                        <a:latin typeface="Cambria Math" panose="02040503050406030204" pitchFamily="18" charset="0"/>
                      </a:rPr>
                      <m:t>𝐸𝑟𝑟𝑜𝑟</m:t>
                    </m:r>
                    <m:r>
                      <a:rPr lang="en-ZA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ZA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ZA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ZA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ZA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ZA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Z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∀</m:t>
                            </m:r>
                            <m:sSub>
                              <m:sSubPr>
                                <m:ctrlPr>
                                  <a:rPr lang="en-ZA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ZA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ZA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m:rPr>
                                <m:brk m:alnAt="7"/>
                              </m:rPr>
                              <a:rPr lang="en-Z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ZA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ZA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ZA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sub>
                          <m:sup/>
                          <m:e>
                            <m:r>
                              <a:rPr lang="en-ZA" b="0" i="1" smtClean="0">
                                <a:latin typeface="Cambria Math" panose="02040503050406030204" pitchFamily="18" charset="0"/>
                              </a:rPr>
                              <m:t>𝐸𝑢𝑐𝑙𝑖𝑑𝑒𝑎𝑛</m:t>
                            </m:r>
                            <m:sSup>
                              <m:sSupPr>
                                <m:ctrlPr>
                                  <a:rPr lang="en-ZA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ZA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ZA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ZA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ZA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ZA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ZA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ZA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ZA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ZA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ZA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nary>
                  </m:oMath>
                </a14:m>
                <a:endParaRPr lang="en-US" dirty="0" smtClean="0"/>
              </a:p>
              <a:p>
                <a:pPr marL="457200" lvl="1" indent="0">
                  <a:buNone/>
                </a:pPr>
                <a:endParaRPr lang="en-US" sz="500" dirty="0" smtClean="0"/>
              </a:p>
              <a:p>
                <a:pPr lvl="1"/>
                <a:r>
                  <a:rPr lang="en-US" dirty="0" smtClean="0"/>
                  <a:t>The algorithm</a:t>
                </a:r>
              </a:p>
              <a:p>
                <a:pPr marL="0" indent="0">
                  <a:buNone/>
                </a:pPr>
                <a:endParaRPr lang="en-US" sz="1400" dirty="0" smtClean="0"/>
              </a:p>
              <a:p>
                <a:pPr marL="400050" lvl="1" indent="0">
                  <a:buNone/>
                </a:pPr>
                <a:r>
                  <a:rPr lang="en-US" sz="1600" dirty="0" smtClean="0"/>
                  <a:t>		</a:t>
                </a:r>
                <a:r>
                  <a:rPr lang="en-US" sz="1600" dirty="0" err="1" smtClean="0"/>
                  <a:t>Initialise</a:t>
                </a:r>
                <a:r>
                  <a:rPr lang="en-US" sz="1600" dirty="0" smtClean="0"/>
                  <a:t> </a:t>
                </a:r>
                <a14:m>
                  <m:oMath xmlns:m="http://schemas.openxmlformats.org/officeDocument/2006/math">
                    <m:r>
                      <a:rPr lang="en-ZA" sz="16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600" dirty="0" smtClean="0"/>
                  <a:t> random centroids</a:t>
                </a:r>
              </a:p>
              <a:p>
                <a:pPr marL="400050" lvl="1" indent="0">
                  <a:buNone/>
                </a:pPr>
                <a:r>
                  <a:rPr lang="en-US" sz="1600" dirty="0" smtClean="0"/>
                  <a:t>		Repeat</a:t>
                </a:r>
              </a:p>
              <a:p>
                <a:pPr marL="400050" lvl="1" indent="0">
                  <a:buNone/>
                </a:pPr>
                <a:r>
                  <a:rPr lang="en-US" sz="1600" dirty="0" smtClean="0"/>
                  <a:t>			Assign patterns to closest centroids</a:t>
                </a:r>
              </a:p>
              <a:p>
                <a:pPr marL="400050" lvl="1" indent="0">
                  <a:buNone/>
                </a:pPr>
                <a:r>
                  <a:rPr lang="en-US" sz="1600" dirty="0"/>
                  <a:t>	</a:t>
                </a:r>
                <a:r>
                  <a:rPr lang="en-US" sz="1600" dirty="0" smtClean="0"/>
                  <a:t>		Update centroids to the average of all patterns for that centroid </a:t>
                </a:r>
              </a:p>
              <a:p>
                <a:pPr marL="400050" lvl="1" indent="0">
                  <a:buNone/>
                </a:pPr>
                <a:r>
                  <a:rPr lang="en-US" sz="1600" dirty="0" smtClean="0"/>
                  <a:t>		Until stopping condition is met</a:t>
                </a: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 bwMode="auto">
          <a:xfrm>
            <a:off x="1905000" y="4267200"/>
            <a:ext cx="6324600" cy="1676400"/>
          </a:xfrm>
          <a:prstGeom prst="rect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60371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Clustering Algorithms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ZA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 smtClean="0"/>
                  <a:t>-means clustering algorithm</a:t>
                </a:r>
              </a:p>
              <a:p>
                <a:pPr lvl="1"/>
                <a:r>
                  <a:rPr lang="en-US" dirty="0" smtClean="0"/>
                  <a:t>Stopping conditions</a:t>
                </a:r>
              </a:p>
              <a:p>
                <a:pPr lvl="2"/>
                <a:r>
                  <a:rPr lang="en-US" dirty="0" smtClean="0"/>
                  <a:t>Cluster membership stops changing</a:t>
                </a:r>
              </a:p>
              <a:p>
                <a:pPr lvl="2"/>
                <a:r>
                  <a:rPr lang="en-US" dirty="0" smtClean="0"/>
                  <a:t>Centroids stop changing</a:t>
                </a:r>
              </a:p>
              <a:p>
                <a:pPr lvl="1"/>
                <a:r>
                  <a:rPr lang="en-US" dirty="0" smtClean="0"/>
                  <a:t>The algorithm is very sensitive to</a:t>
                </a:r>
              </a:p>
              <a:p>
                <a:pPr lvl="2"/>
                <a:r>
                  <a:rPr lang="en-US" dirty="0" smtClean="0"/>
                  <a:t>Initial centroid values</a:t>
                </a:r>
              </a:p>
              <a:p>
                <a:pPr lvl="2"/>
                <a:r>
                  <a:rPr lang="en-US" dirty="0" smtClean="0"/>
                  <a:t>Algorithm can get stuck in local optima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76521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Clustering Algorithms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ZA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 smtClean="0"/>
                  <a:t>-</a:t>
                </a:r>
                <a:r>
                  <a:rPr lang="en-US" dirty="0" err="1" smtClean="0"/>
                  <a:t>medoids</a:t>
                </a:r>
                <a:r>
                  <a:rPr lang="en-US" dirty="0" smtClean="0"/>
                  <a:t> clustering algorithm</a:t>
                </a:r>
              </a:p>
              <a:p>
                <a:pPr lvl="1"/>
                <a:r>
                  <a:rPr lang="en-US" dirty="0" smtClean="0"/>
                  <a:t>Centroids are patterns from the data set</a:t>
                </a:r>
              </a:p>
              <a:p>
                <a:pPr lvl="2"/>
                <a:r>
                  <a:rPr lang="en-US" dirty="0"/>
                  <a:t>F</a:t>
                </a:r>
                <a:r>
                  <a:rPr lang="en-US" dirty="0" smtClean="0"/>
                  <a:t>ind centroids most centrally located in data set</a:t>
                </a:r>
                <a:endParaRPr lang="en-US" sz="100" dirty="0" smtClean="0"/>
              </a:p>
              <a:p>
                <a:pPr lvl="1"/>
                <a:r>
                  <a:rPr lang="en-US" dirty="0" smtClean="0"/>
                  <a:t>The algorithm</a:t>
                </a:r>
              </a:p>
              <a:p>
                <a:pPr marL="0" indent="0">
                  <a:buNone/>
                </a:pPr>
                <a:endParaRPr lang="en-US" sz="100" dirty="0" smtClean="0"/>
              </a:p>
              <a:p>
                <a:pPr marL="400050" lvl="1" indent="0">
                  <a:buNone/>
                </a:pPr>
                <a:r>
                  <a:rPr lang="en-US" sz="1600" dirty="0" smtClean="0"/>
                  <a:t>		</a:t>
                </a:r>
                <a:r>
                  <a:rPr lang="en-US" sz="1400" dirty="0" smtClean="0"/>
                  <a:t>Choose </a:t>
                </a:r>
                <a14:m>
                  <m:oMath xmlns:m="http://schemas.openxmlformats.org/officeDocument/2006/math">
                    <m:r>
                      <a:rPr lang="en-ZA" sz="1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400" dirty="0" smtClean="0"/>
                  <a:t> </a:t>
                </a:r>
                <a:r>
                  <a:rPr lang="en-US" sz="1400" dirty="0" err="1" smtClean="0"/>
                  <a:t>medoids</a:t>
                </a:r>
                <a:r>
                  <a:rPr lang="en-US" sz="1400" dirty="0" smtClean="0"/>
                  <a:t> from the data set</a:t>
                </a:r>
              </a:p>
              <a:p>
                <a:pPr marL="400050" lvl="1" indent="0">
                  <a:buNone/>
                </a:pPr>
                <a:r>
                  <a:rPr lang="en-US" sz="1400" dirty="0" smtClean="0"/>
                  <a:t>		Repeat</a:t>
                </a:r>
              </a:p>
              <a:p>
                <a:pPr marL="400050" lvl="1" indent="0">
                  <a:buNone/>
                </a:pPr>
                <a:r>
                  <a:rPr lang="en-US" sz="1400" dirty="0" smtClean="0"/>
                  <a:t>			Assign each pattern to closest </a:t>
                </a:r>
                <a:r>
                  <a:rPr lang="en-US" sz="1400" dirty="0" err="1" smtClean="0"/>
                  <a:t>medoid</a:t>
                </a:r>
                <a:endParaRPr lang="en-US" sz="1400" dirty="0" smtClean="0"/>
              </a:p>
              <a:p>
                <a:pPr marL="400050" lvl="1" indent="0">
                  <a:buNone/>
                </a:pPr>
                <a:r>
                  <a:rPr lang="en-US" sz="1400" dirty="0"/>
                  <a:t>	</a:t>
                </a:r>
                <a:r>
                  <a:rPr lang="en-US" sz="1400" dirty="0" smtClean="0"/>
                  <a:t>		For all </a:t>
                </a:r>
                <a:r>
                  <a:rPr lang="en-US" sz="1400" dirty="0" err="1" smtClean="0"/>
                  <a:t>medoids</a:t>
                </a:r>
                <a:r>
                  <a:rPr lang="en-US" sz="1400" dirty="0" smtClean="0"/>
                  <a:t> </a:t>
                </a:r>
                <a14:m>
                  <m:oMath xmlns:m="http://schemas.openxmlformats.org/officeDocument/2006/math">
                    <m:r>
                      <a:rPr lang="en-ZA" sz="14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sz="1400" dirty="0" smtClean="0"/>
              </a:p>
              <a:p>
                <a:pPr marL="400050" lvl="1" indent="0">
                  <a:buNone/>
                </a:pPr>
                <a:r>
                  <a:rPr lang="en-US" sz="1400" dirty="0"/>
                  <a:t>	</a:t>
                </a:r>
                <a:r>
                  <a:rPr lang="en-US" sz="1400" dirty="0" smtClean="0"/>
                  <a:t>			Swap </a:t>
                </a:r>
                <a14:m>
                  <m:oMath xmlns:m="http://schemas.openxmlformats.org/officeDocument/2006/math">
                    <m:r>
                      <a:rPr lang="en-ZA" sz="14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1400" dirty="0" smtClean="0"/>
                  <a:t> with each pattern in the data set</a:t>
                </a:r>
              </a:p>
              <a:p>
                <a:pPr marL="400050" lvl="1" indent="0">
                  <a:buNone/>
                </a:pPr>
                <a:r>
                  <a:rPr lang="en-US" sz="1400" dirty="0"/>
                  <a:t>	</a:t>
                </a:r>
                <a:r>
                  <a:rPr lang="en-US" sz="1400" dirty="0" smtClean="0"/>
                  <a:t>			Compute total cost of this configuration</a:t>
                </a:r>
              </a:p>
              <a:p>
                <a:pPr marL="400050" lvl="1" indent="0">
                  <a:buNone/>
                </a:pPr>
                <a:r>
                  <a:rPr lang="en-US" sz="1400" dirty="0"/>
                  <a:t>	</a:t>
                </a:r>
                <a:r>
                  <a:rPr lang="en-US" sz="1400" dirty="0" smtClean="0"/>
                  <a:t>			Select configuration with lowest cost</a:t>
                </a:r>
              </a:p>
              <a:p>
                <a:pPr marL="400050" lvl="1" indent="0">
                  <a:buNone/>
                </a:pPr>
                <a:r>
                  <a:rPr lang="en-US" sz="1400" dirty="0" smtClean="0"/>
                  <a:t>		Until stopping condition is met</a:t>
                </a: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1754" b="-36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 bwMode="auto">
          <a:xfrm>
            <a:off x="1905000" y="3810000"/>
            <a:ext cx="4419600" cy="2438400"/>
          </a:xfrm>
          <a:prstGeom prst="rect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1430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Clustering Algorithms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ZA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 smtClean="0"/>
                  <a:t>-</a:t>
                </a:r>
                <a:r>
                  <a:rPr lang="en-US" dirty="0" err="1" smtClean="0"/>
                  <a:t>medoids</a:t>
                </a:r>
                <a:r>
                  <a:rPr lang="en-US" dirty="0" smtClean="0"/>
                  <a:t> clustering algorithm</a:t>
                </a:r>
              </a:p>
              <a:p>
                <a:pPr lvl="1"/>
                <a:r>
                  <a:rPr lang="en-US" dirty="0" smtClean="0"/>
                  <a:t>What is the cost?</a:t>
                </a:r>
              </a:p>
              <a:p>
                <a:pPr lvl="2"/>
                <a:r>
                  <a:rPr lang="en-ZA" dirty="0" smtClean="0"/>
                  <a:t>For each </a:t>
                </a:r>
                <a:r>
                  <a:rPr lang="en-ZA" dirty="0" err="1" smtClean="0"/>
                  <a:t>medoid</a:t>
                </a:r>
                <a:endParaRPr lang="en-ZA" dirty="0" smtClean="0"/>
              </a:p>
              <a:p>
                <a:pPr lvl="3"/>
                <a:r>
                  <a:rPr lang="en-ZA" dirty="0" smtClean="0"/>
                  <a:t>Sum of distances between the </a:t>
                </a:r>
                <a:r>
                  <a:rPr lang="en-ZA" dirty="0" err="1" smtClean="0"/>
                  <a:t>medoid</a:t>
                </a:r>
                <a:r>
                  <a:rPr lang="en-ZA" dirty="0" smtClean="0"/>
                  <a:t> and the patterns associated with it</a:t>
                </a:r>
              </a:p>
              <a:p>
                <a:pPr lvl="2"/>
                <a:r>
                  <a:rPr lang="en-ZA" dirty="0" smtClean="0"/>
                  <a:t>Total cost of the clustering</a:t>
                </a:r>
              </a:p>
              <a:p>
                <a:pPr lvl="3"/>
                <a:r>
                  <a:rPr lang="en-ZA" dirty="0" smtClean="0"/>
                  <a:t>Sum of the costs for each cluster</a:t>
                </a:r>
              </a:p>
              <a:p>
                <a:pPr lvl="1"/>
                <a:r>
                  <a:rPr lang="en-ZA" dirty="0" smtClean="0"/>
                  <a:t>Stopping conditions?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4342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Overview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 smtClean="0"/>
              <a:t>What is clustering?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 smtClean="0"/>
              <a:t>Components of clustering algorithms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 smtClean="0"/>
              <a:t>Pattern representation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 smtClean="0"/>
              <a:t>Similarity measures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 smtClean="0"/>
              <a:t>Clustering algorithms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 smtClean="0"/>
              <a:t>Assessment of clusters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 smtClean="0"/>
              <a:t>Applications of clustering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Clustering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Incremental clustering</a:t>
            </a:r>
          </a:p>
          <a:p>
            <a:pPr lvl="1"/>
            <a:r>
              <a:rPr lang="en-US" dirty="0" smtClean="0"/>
              <a:t>Number of clusters determined by algorithm</a:t>
            </a:r>
          </a:p>
          <a:p>
            <a:pPr lvl="1"/>
            <a:endParaRPr lang="en-US" sz="100" dirty="0" smtClean="0"/>
          </a:p>
          <a:p>
            <a:pPr lvl="1"/>
            <a:r>
              <a:rPr lang="en-US" dirty="0" smtClean="0"/>
              <a:t>The algorithm</a:t>
            </a:r>
          </a:p>
          <a:p>
            <a:pPr marL="0" indent="0">
              <a:buNone/>
            </a:pPr>
            <a:endParaRPr lang="en-US" sz="1400" dirty="0" smtClean="0"/>
          </a:p>
          <a:p>
            <a:pPr marL="400050" lvl="1" indent="0">
              <a:buNone/>
            </a:pPr>
            <a:r>
              <a:rPr lang="en-US" sz="1600" dirty="0" smtClean="0"/>
              <a:t>		</a:t>
            </a:r>
            <a:r>
              <a:rPr lang="en-ZA" sz="1600" dirty="0" smtClean="0"/>
              <a:t>Assign first pattern to the only cluster</a:t>
            </a:r>
            <a:endParaRPr lang="en-US" sz="1600" dirty="0" smtClean="0"/>
          </a:p>
          <a:p>
            <a:pPr marL="400050" lvl="1" indent="0">
              <a:buNone/>
            </a:pPr>
            <a:r>
              <a:rPr lang="en-US" sz="1600" dirty="0" smtClean="0"/>
              <a:t>		For all remaining patterns</a:t>
            </a:r>
          </a:p>
          <a:p>
            <a:pPr marL="400050" lvl="1" indent="0">
              <a:buNone/>
            </a:pPr>
            <a:r>
              <a:rPr lang="en-US" sz="1600" dirty="0" smtClean="0"/>
              <a:t>			Assign pattern to an existing cluster</a:t>
            </a:r>
          </a:p>
          <a:p>
            <a:pPr marL="400050" lvl="1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		OR create a new cluster and assign the pattern to it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1905000" y="3581400"/>
            <a:ext cx="5334000" cy="1447800"/>
          </a:xfrm>
          <a:prstGeom prst="rect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58293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 Quality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want clusters to be homogeneous</a:t>
            </a:r>
          </a:p>
          <a:p>
            <a:pPr lvl="1"/>
            <a:r>
              <a:rPr lang="en-US" dirty="0" smtClean="0"/>
              <a:t>If clusters are not homogeneous enough, more clusters are required</a:t>
            </a:r>
          </a:p>
          <a:p>
            <a:r>
              <a:rPr lang="en-US" dirty="0" smtClean="0"/>
              <a:t>Cluster quality measures often use</a:t>
            </a:r>
          </a:p>
          <a:p>
            <a:pPr lvl="1"/>
            <a:r>
              <a:rPr lang="en-US" dirty="0" smtClean="0"/>
              <a:t>Inter cluster distance</a:t>
            </a:r>
          </a:p>
          <a:p>
            <a:pPr lvl="2"/>
            <a:r>
              <a:rPr lang="en-US" dirty="0" smtClean="0"/>
              <a:t>Minimum distance between two centroids</a:t>
            </a:r>
          </a:p>
          <a:p>
            <a:pPr lvl="1"/>
            <a:r>
              <a:rPr lang="en-US" dirty="0" smtClean="0"/>
              <a:t>Intra cluster distance</a:t>
            </a:r>
          </a:p>
          <a:p>
            <a:pPr lvl="2"/>
            <a:r>
              <a:rPr lang="en-US" dirty="0" smtClean="0"/>
              <a:t>Average of distances between all patterns in the cluster and the cluster centroid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1106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 Quality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Dunn index</a:t>
                </a:r>
              </a:p>
              <a:p>
                <a:pPr lvl="1"/>
                <a:r>
                  <a:rPr lang="en-US" dirty="0" smtClean="0"/>
                  <a:t>Aims to </a:t>
                </a:r>
                <a:r>
                  <a:rPr lang="en-US" dirty="0" err="1" smtClean="0"/>
                  <a:t>maximise</a:t>
                </a:r>
                <a:r>
                  <a:rPr lang="en-US" dirty="0" smtClean="0"/>
                  <a:t> </a:t>
                </a:r>
                <a:r>
                  <a:rPr lang="en-US" dirty="0" smtClean="0"/>
                  <a:t>inter cluster distances and </a:t>
                </a:r>
                <a:r>
                  <a:rPr lang="en-US" dirty="0" err="1" smtClean="0"/>
                  <a:t>minimise</a:t>
                </a:r>
                <a:r>
                  <a:rPr lang="en-US" dirty="0" smtClean="0"/>
                  <a:t> intra cluster distances</a:t>
                </a:r>
              </a:p>
              <a:p>
                <a:pPr lvl="1"/>
                <a:r>
                  <a:rPr lang="en-US" dirty="0" smtClean="0"/>
                  <a:t>Calculated as follows</a:t>
                </a:r>
              </a:p>
              <a:p>
                <a:pPr marL="457200" lvl="1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	</a:t>
                </a:r>
                <a14:m>
                  <m:oMath xmlns:m="http://schemas.openxmlformats.org/officeDocument/2006/math">
                    <m:r>
                      <a:rPr lang="en-ZA" b="0" i="1" smtClean="0">
                        <a:latin typeface="Cambria Math" panose="02040503050406030204" pitchFamily="18" charset="0"/>
                      </a:rPr>
                      <m:t>𝑖𝑛𝑑𝑒𝑥</m:t>
                    </m:r>
                    <m:r>
                      <a:rPr lang="en-ZA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Z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ZA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e>
                      <m:sub>
                        <m:r>
                          <a:rPr lang="en-ZA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ZA" b="0" i="1" smtClean="0">
                            <a:latin typeface="Cambria Math" panose="02040503050406030204" pitchFamily="18" charset="0"/>
                          </a:rPr>
                          <m:t>=1,…,</m:t>
                        </m:r>
                        <m:r>
                          <a:rPr lang="en-ZA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ZA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ZA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Z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</m:t>
                        </m:r>
                        <m:r>
                          <a:rPr lang="en-Z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Z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ZA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ZA" b="0" i="1" smtClean="0">
                                <a:latin typeface="Cambria Math" panose="02040503050406030204" pitchFamily="18" charset="0"/>
                              </a:rPr>
                              <m:t>𝑑𝑖𝑠𝑡𝑎𝑛𝑐𝑒</m:t>
                            </m:r>
                            <m:d>
                              <m:dPr>
                                <m:ctrlPr>
                                  <a:rPr lang="en-ZA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ZA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ZA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ZA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ZA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ZA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ZA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ZA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sSub>
                              <m:sSubPr>
                                <m:ctrlPr>
                                  <a:rPr lang="en-ZA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ZA" b="0" i="1" smtClean="0">
                                    <a:latin typeface="Cambria Math" panose="02040503050406030204" pitchFamily="18" charset="0"/>
                                  </a:rPr>
                                  <m:t>𝑚𝑎𝑥</m:t>
                                </m:r>
                              </m:e>
                              <m:sub>
                                <m:r>
                                  <a:rPr lang="en-ZA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ZA" b="0" i="1" smtClean="0">
                                    <a:latin typeface="Cambria Math" panose="02040503050406030204" pitchFamily="18" charset="0"/>
                                  </a:rPr>
                                  <m:t>=1,…,</m:t>
                                </m:r>
                                <m:r>
                                  <a:rPr lang="en-ZA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sub>
                            </m:sSub>
                            <m:r>
                              <a:rPr lang="en-ZA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ZA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d>
                              <m:dPr>
                                <m:ctrlPr>
                                  <a:rPr lang="en-ZA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ZA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ZA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ZA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</m:d>
                          </m:den>
                        </m:f>
                      </m:e>
                    </m:d>
                  </m:oMath>
                </a14:m>
                <a:endParaRPr lang="en-ZA" b="0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ZA" b="0" i="1" smtClean="0">
                        <a:latin typeface="Cambria Math" panose="02040503050406030204" pitchFamily="18" charset="0"/>
                      </a:rPr>
                      <m:t>𝑑𝑖𝑠𝑡𝑎𝑛𝑐𝑒</m:t>
                    </m:r>
                    <m:d>
                      <m:dPr>
                        <m:ctrlPr>
                          <a:rPr lang="en-Z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Z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ZA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ZA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ZA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Z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ZA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ZA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is distance between closest </a:t>
                </a:r>
                <a:r>
                  <a:rPr lang="en-US" dirty="0" smtClean="0"/>
                  <a:t>two </a:t>
                </a:r>
                <a:r>
                  <a:rPr lang="en-US" dirty="0" smtClean="0"/>
                  <a:t>patterns in clusters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ZA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ZA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ZA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ZA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ZA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ZA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 smtClean="0"/>
                  <a:t> is distance between </a:t>
                </a:r>
                <a:r>
                  <a:rPr lang="en-US" dirty="0" smtClean="0"/>
                  <a:t>two </a:t>
                </a:r>
                <a:r>
                  <a:rPr lang="en-US" dirty="0" smtClean="0"/>
                  <a:t>furthest patterns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ZA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ZA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2"/>
                <a:r>
                  <a:rPr lang="en-US" dirty="0" smtClean="0"/>
                  <a:t>Clustering with highest Dunn index is better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71" t="-1754" r="-385" b="-68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72924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 Quality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Cluster </a:t>
                </a:r>
                <a:r>
                  <a:rPr lang="en-US" dirty="0" err="1" smtClean="0"/>
                  <a:t>quantisation</a:t>
                </a:r>
                <a:r>
                  <a:rPr lang="en-US" dirty="0" smtClean="0"/>
                  <a:t> error</a:t>
                </a:r>
              </a:p>
              <a:p>
                <a:pPr lvl="1"/>
                <a:r>
                  <a:rPr lang="en-US" dirty="0" smtClean="0"/>
                  <a:t>Calculated as follows</a:t>
                </a:r>
              </a:p>
              <a:p>
                <a:pPr marL="457200" lvl="1" indent="0">
                  <a:buNone/>
                </a:pPr>
                <a:r>
                  <a:rPr lang="en-US" dirty="0" smtClean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ZA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ZA" b="0" i="1" smtClean="0">
                            <a:latin typeface="Cambria Math" panose="02040503050406030204" pitchFamily="18" charset="0"/>
                          </a:rPr>
                          <m:t>𝑒𝑟𝑟</m:t>
                        </m:r>
                      </m:sub>
                    </m:sSub>
                    <m:r>
                      <a:rPr lang="en-ZA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ZA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ZA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ZA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ZA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ZA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p>
                          <m:e>
                            <m:d>
                              <m:dPr>
                                <m:ctrlPr>
                                  <a:rPr lang="en-ZA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ZA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Z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∀</m:t>
                                    </m:r>
                                    <m:sSub>
                                      <m:sSubPr>
                                        <m:ctrlPr>
                                          <a:rPr lang="en-ZA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ZA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ZA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m:rPr>
                                        <m:brk m:alnAt="7"/>
                                      </m:rPr>
                                      <a:rPr lang="en-Z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∈</m:t>
                                    </m:r>
                                    <m:sSub>
                                      <m:sSubPr>
                                        <m:ctrlPr>
                                          <a:rPr lang="en-ZA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ZA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lang="en-ZA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sub>
                                  <m:sup/>
                                  <m:e>
                                    <m:r>
                                      <a:rPr lang="en-ZA" b="0" i="1" smtClean="0">
                                        <a:latin typeface="Cambria Math" panose="02040503050406030204" pitchFamily="18" charset="0"/>
                                      </a:rPr>
                                      <m:t>𝑑𝑖𝑠𝑡</m:t>
                                    </m:r>
                                    <m:d>
                                      <m:dPr>
                                        <m:ctrlPr>
                                          <a:rPr lang="en-ZA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ZA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ZA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ZA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ZA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sSub>
                                          <m:sSubPr>
                                            <m:ctrlPr>
                                              <a:rPr lang="en-ZA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ZA" b="0" i="1" smtClean="0">
                                                <a:latin typeface="Cambria Math" panose="02040503050406030204" pitchFamily="18" charset="0"/>
                                              </a:rPr>
                                              <m:t>𝑚</m:t>
                                            </m:r>
                                          </m:e>
                                          <m:sub>
                                            <m:r>
                                              <a:rPr lang="en-ZA" b="0" i="1" smtClean="0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nary>
                              </m:e>
                            </m:d>
                          </m:e>
                        </m:nary>
                        <m:r>
                          <a:rPr lang="en-Z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÷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Z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ZA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ZA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ZA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ZA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den>
                    </m:f>
                  </m:oMath>
                </a14:m>
                <a:endParaRPr lang="en-US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ZA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 smtClean="0"/>
                  <a:t> is the number of clusters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ZA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ZA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 smtClean="0"/>
                  <a:t> is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ZA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ZA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dirty="0" smtClean="0"/>
                  <a:t> cluster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ZA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ZA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 smtClean="0"/>
                  <a:t> is the centroid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ZA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ZA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ZA" dirty="0" smtClean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Z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ZA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ZA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is a data set pattern that is a member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ZA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ZA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71" t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24891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Stopping Conditions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Several stopping conditions are possible</a:t>
            </a:r>
          </a:p>
          <a:p>
            <a:pPr lvl="1"/>
            <a:r>
              <a:rPr lang="en-US" dirty="0" smtClean="0"/>
              <a:t>When centroids stop changing</a:t>
            </a:r>
          </a:p>
          <a:p>
            <a:pPr lvl="1"/>
            <a:r>
              <a:rPr lang="en-US" dirty="0" smtClean="0"/>
              <a:t>When cluster membership stops changing</a:t>
            </a:r>
          </a:p>
          <a:p>
            <a:pPr lvl="1"/>
            <a:r>
              <a:rPr lang="en-US" dirty="0" smtClean="0"/>
              <a:t>When satisfactory quality metric is achieved</a:t>
            </a:r>
          </a:p>
          <a:p>
            <a:pPr lvl="1"/>
            <a:r>
              <a:rPr lang="en-US" dirty="0" smtClean="0"/>
              <a:t>Maximum number of iterations reached</a:t>
            </a:r>
          </a:p>
          <a:p>
            <a:pPr lvl="1"/>
            <a:r>
              <a:rPr lang="en-US" dirty="0" smtClean="0"/>
              <a:t>What else?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7139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 of 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Clustering is widely applicable</a:t>
            </a:r>
          </a:p>
          <a:p>
            <a:pPr lvl="1"/>
            <a:r>
              <a:rPr lang="en-US" sz="2400" dirty="0" smtClean="0"/>
              <a:t>Classification</a:t>
            </a:r>
          </a:p>
          <a:p>
            <a:pPr lvl="1"/>
            <a:r>
              <a:rPr lang="en-US" sz="2400" dirty="0" smtClean="0"/>
              <a:t>Pattern recognition (e.g. speech analysis)</a:t>
            </a:r>
          </a:p>
          <a:p>
            <a:pPr lvl="1"/>
            <a:r>
              <a:rPr lang="en-US" sz="2400" dirty="0" smtClean="0"/>
              <a:t>Identifying outliers</a:t>
            </a:r>
          </a:p>
          <a:p>
            <a:pPr lvl="1"/>
            <a:r>
              <a:rPr lang="en-US" sz="2400" dirty="0"/>
              <a:t>Document clustering</a:t>
            </a:r>
          </a:p>
          <a:p>
            <a:pPr lvl="1"/>
            <a:r>
              <a:rPr lang="en-US" sz="2400" dirty="0" smtClean="0"/>
              <a:t>Image analysis (e.g. characters, faces, medical)</a:t>
            </a:r>
          </a:p>
          <a:p>
            <a:pPr lvl="1"/>
            <a:r>
              <a:rPr lang="en-US" sz="2400" dirty="0" smtClean="0"/>
              <a:t>Profiling (e.g. criminals)</a:t>
            </a:r>
          </a:p>
          <a:p>
            <a:pPr lvl="1"/>
            <a:r>
              <a:rPr lang="en-US" sz="2400" dirty="0" smtClean="0"/>
              <a:t>Data set reduction (can do stratified sampling)</a:t>
            </a:r>
          </a:p>
          <a:p>
            <a:pPr lvl="1"/>
            <a:r>
              <a:rPr lang="en-US" sz="2400" dirty="0" smtClean="0"/>
              <a:t>Exploratory data analysis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79357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Clustering?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sz="2800" dirty="0" smtClean="0"/>
              <a:t>Organisation of patterns into groups</a:t>
            </a:r>
          </a:p>
          <a:p>
            <a:pPr lvl="1"/>
            <a:r>
              <a:rPr lang="en-ZA" sz="2400" dirty="0" smtClean="0"/>
              <a:t>Unsupervised</a:t>
            </a:r>
          </a:p>
          <a:p>
            <a:r>
              <a:rPr lang="en-ZA" sz="2800" dirty="0" smtClean="0"/>
              <a:t>Patterns in each group have two properties</a:t>
            </a:r>
            <a:endParaRPr lang="en-ZA" sz="2400" dirty="0" smtClean="0"/>
          </a:p>
          <a:p>
            <a:pPr lvl="1"/>
            <a:r>
              <a:rPr lang="en-ZA" sz="2400" dirty="0" smtClean="0"/>
              <a:t>They are highly similar in some way</a:t>
            </a:r>
          </a:p>
          <a:p>
            <a:pPr lvl="1"/>
            <a:r>
              <a:rPr lang="en-ZA" sz="2400" dirty="0" smtClean="0"/>
              <a:t>They and different from patterns in any other group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46443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ZA" altLang="en-US" dirty="0" smtClean="0"/>
              <a:t>What is Clustering?</a:t>
            </a:r>
          </a:p>
        </p:txBody>
      </p:sp>
      <p:sp>
        <p:nvSpPr>
          <p:cNvPr id="35844" name="Line 4"/>
          <p:cNvSpPr>
            <a:spLocks noChangeShapeType="1"/>
          </p:cNvSpPr>
          <p:nvPr/>
        </p:nvSpPr>
        <p:spPr bwMode="auto">
          <a:xfrm flipH="1" flipV="1">
            <a:off x="1690688" y="1701800"/>
            <a:ext cx="0" cy="3671888"/>
          </a:xfrm>
          <a:prstGeom prst="line">
            <a:avLst/>
          </a:prstGeom>
          <a:noFill/>
          <a:ln w="9525">
            <a:solidFill>
              <a:srgbClr val="DDDDDD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45" name="Line 5"/>
          <p:cNvSpPr>
            <a:spLocks noChangeShapeType="1"/>
          </p:cNvSpPr>
          <p:nvPr/>
        </p:nvSpPr>
        <p:spPr bwMode="auto">
          <a:xfrm flipV="1">
            <a:off x="1690688" y="5373688"/>
            <a:ext cx="5976937" cy="0"/>
          </a:xfrm>
          <a:prstGeom prst="line">
            <a:avLst/>
          </a:prstGeom>
          <a:noFill/>
          <a:ln w="9525">
            <a:solidFill>
              <a:srgbClr val="DDDDDD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46" name="Oval 6"/>
          <p:cNvSpPr>
            <a:spLocks noChangeArrowheads="1"/>
          </p:cNvSpPr>
          <p:nvPr/>
        </p:nvSpPr>
        <p:spPr bwMode="auto">
          <a:xfrm>
            <a:off x="2582862" y="3995738"/>
            <a:ext cx="73025" cy="71437"/>
          </a:xfrm>
          <a:prstGeom prst="ellipse">
            <a:avLst/>
          </a:prstGeom>
          <a:noFill/>
          <a:ln w="9525">
            <a:solidFill>
              <a:srgbClr val="DDDDD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3200">
                <a:solidFill>
                  <a:srgbClr val="DDDDDD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69696"/>
              </a:buClr>
              <a:buFont typeface="Wingdings" panose="05000000000000000000" pitchFamily="2" charset="2"/>
              <a:buChar char="§"/>
              <a:defRPr sz="2800">
                <a:solidFill>
                  <a:srgbClr val="DDDDDD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69696"/>
              </a:buClr>
              <a:buChar char="•"/>
              <a:defRPr sz="2400">
                <a:solidFill>
                  <a:srgbClr val="DDDDDD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69696"/>
              </a:buClr>
              <a:buChar char="–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69696"/>
              </a:buClr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69696"/>
              </a:buClr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69696"/>
              </a:buClr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69696"/>
              </a:buClr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69696"/>
              </a:buClr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solidFill>
                <a:schemeClr val="tx1"/>
              </a:solidFill>
            </a:endParaRPr>
          </a:p>
        </p:txBody>
      </p:sp>
      <p:sp>
        <p:nvSpPr>
          <p:cNvPr id="35847" name="Oval 7"/>
          <p:cNvSpPr>
            <a:spLocks noChangeArrowheads="1"/>
          </p:cNvSpPr>
          <p:nvPr/>
        </p:nvSpPr>
        <p:spPr bwMode="auto">
          <a:xfrm>
            <a:off x="2725737" y="3779838"/>
            <a:ext cx="73025" cy="71437"/>
          </a:xfrm>
          <a:prstGeom prst="ellipse">
            <a:avLst/>
          </a:prstGeom>
          <a:noFill/>
          <a:ln w="9525">
            <a:solidFill>
              <a:srgbClr val="DDDDD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3200">
                <a:solidFill>
                  <a:srgbClr val="DDDDDD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69696"/>
              </a:buClr>
              <a:buFont typeface="Wingdings" panose="05000000000000000000" pitchFamily="2" charset="2"/>
              <a:buChar char="§"/>
              <a:defRPr sz="2800">
                <a:solidFill>
                  <a:srgbClr val="DDDDDD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69696"/>
              </a:buClr>
              <a:buChar char="•"/>
              <a:defRPr sz="2400">
                <a:solidFill>
                  <a:srgbClr val="DDDDDD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69696"/>
              </a:buClr>
              <a:buChar char="–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69696"/>
              </a:buClr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69696"/>
              </a:buClr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69696"/>
              </a:buClr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69696"/>
              </a:buClr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69696"/>
              </a:buClr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solidFill>
                <a:schemeClr val="tx1"/>
              </a:solidFill>
            </a:endParaRPr>
          </a:p>
        </p:txBody>
      </p:sp>
      <p:sp>
        <p:nvSpPr>
          <p:cNvPr id="35848" name="Oval 8"/>
          <p:cNvSpPr>
            <a:spLocks noChangeArrowheads="1"/>
          </p:cNvSpPr>
          <p:nvPr/>
        </p:nvSpPr>
        <p:spPr bwMode="auto">
          <a:xfrm>
            <a:off x="3086100" y="4067175"/>
            <a:ext cx="73025" cy="71438"/>
          </a:xfrm>
          <a:prstGeom prst="ellipse">
            <a:avLst/>
          </a:prstGeom>
          <a:noFill/>
          <a:ln w="9525">
            <a:solidFill>
              <a:srgbClr val="DDDDD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3200">
                <a:solidFill>
                  <a:srgbClr val="DDDDDD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69696"/>
              </a:buClr>
              <a:buFont typeface="Wingdings" panose="05000000000000000000" pitchFamily="2" charset="2"/>
              <a:buChar char="§"/>
              <a:defRPr sz="2800">
                <a:solidFill>
                  <a:srgbClr val="DDDDDD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69696"/>
              </a:buClr>
              <a:buChar char="•"/>
              <a:defRPr sz="2400">
                <a:solidFill>
                  <a:srgbClr val="DDDDDD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69696"/>
              </a:buClr>
              <a:buChar char="–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69696"/>
              </a:buClr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69696"/>
              </a:buClr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69696"/>
              </a:buClr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69696"/>
              </a:buClr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69696"/>
              </a:buClr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solidFill>
                <a:schemeClr val="tx1"/>
              </a:solidFill>
            </a:endParaRPr>
          </a:p>
        </p:txBody>
      </p:sp>
      <p:sp>
        <p:nvSpPr>
          <p:cNvPr id="35849" name="Oval 10"/>
          <p:cNvSpPr>
            <a:spLocks noChangeArrowheads="1"/>
          </p:cNvSpPr>
          <p:nvPr/>
        </p:nvSpPr>
        <p:spPr bwMode="auto">
          <a:xfrm>
            <a:off x="2798762" y="3922713"/>
            <a:ext cx="73025" cy="71437"/>
          </a:xfrm>
          <a:prstGeom prst="ellipse">
            <a:avLst/>
          </a:prstGeom>
          <a:noFill/>
          <a:ln w="9525">
            <a:solidFill>
              <a:srgbClr val="DDDDD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3200">
                <a:solidFill>
                  <a:srgbClr val="DDDDDD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69696"/>
              </a:buClr>
              <a:buFont typeface="Wingdings" panose="05000000000000000000" pitchFamily="2" charset="2"/>
              <a:buChar char="§"/>
              <a:defRPr sz="2800">
                <a:solidFill>
                  <a:srgbClr val="DDDDDD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69696"/>
              </a:buClr>
              <a:buChar char="•"/>
              <a:defRPr sz="2400">
                <a:solidFill>
                  <a:srgbClr val="DDDDDD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69696"/>
              </a:buClr>
              <a:buChar char="–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69696"/>
              </a:buClr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69696"/>
              </a:buClr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69696"/>
              </a:buClr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69696"/>
              </a:buClr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69696"/>
              </a:buClr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solidFill>
                <a:schemeClr val="tx1"/>
              </a:solidFill>
            </a:endParaRPr>
          </a:p>
        </p:txBody>
      </p:sp>
      <p:sp>
        <p:nvSpPr>
          <p:cNvPr id="35850" name="Oval 11"/>
          <p:cNvSpPr>
            <a:spLocks noChangeArrowheads="1"/>
          </p:cNvSpPr>
          <p:nvPr/>
        </p:nvSpPr>
        <p:spPr bwMode="auto">
          <a:xfrm>
            <a:off x="2727325" y="4211638"/>
            <a:ext cx="73025" cy="71437"/>
          </a:xfrm>
          <a:prstGeom prst="ellipse">
            <a:avLst/>
          </a:prstGeom>
          <a:noFill/>
          <a:ln w="9525">
            <a:solidFill>
              <a:srgbClr val="DDDDD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3200">
                <a:solidFill>
                  <a:srgbClr val="DDDDDD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69696"/>
              </a:buClr>
              <a:buFont typeface="Wingdings" panose="05000000000000000000" pitchFamily="2" charset="2"/>
              <a:buChar char="§"/>
              <a:defRPr sz="2800">
                <a:solidFill>
                  <a:srgbClr val="DDDDDD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69696"/>
              </a:buClr>
              <a:buChar char="•"/>
              <a:defRPr sz="2400">
                <a:solidFill>
                  <a:srgbClr val="DDDDDD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69696"/>
              </a:buClr>
              <a:buChar char="–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69696"/>
              </a:buClr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69696"/>
              </a:buClr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69696"/>
              </a:buClr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69696"/>
              </a:buClr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69696"/>
              </a:buClr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solidFill>
                <a:schemeClr val="tx1"/>
              </a:solidFill>
            </a:endParaRPr>
          </a:p>
        </p:txBody>
      </p:sp>
      <p:sp>
        <p:nvSpPr>
          <p:cNvPr id="35851" name="Oval 12"/>
          <p:cNvSpPr>
            <a:spLocks noChangeArrowheads="1"/>
          </p:cNvSpPr>
          <p:nvPr/>
        </p:nvSpPr>
        <p:spPr bwMode="auto">
          <a:xfrm>
            <a:off x="2943225" y="4283075"/>
            <a:ext cx="73025" cy="71438"/>
          </a:xfrm>
          <a:prstGeom prst="ellipse">
            <a:avLst/>
          </a:prstGeom>
          <a:noFill/>
          <a:ln w="9525">
            <a:solidFill>
              <a:srgbClr val="DDDDD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3200">
                <a:solidFill>
                  <a:srgbClr val="DDDDDD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69696"/>
              </a:buClr>
              <a:buFont typeface="Wingdings" panose="05000000000000000000" pitchFamily="2" charset="2"/>
              <a:buChar char="§"/>
              <a:defRPr sz="2800">
                <a:solidFill>
                  <a:srgbClr val="DDDDDD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69696"/>
              </a:buClr>
              <a:buChar char="•"/>
              <a:defRPr sz="2400">
                <a:solidFill>
                  <a:srgbClr val="DDDDDD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69696"/>
              </a:buClr>
              <a:buChar char="–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69696"/>
              </a:buClr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69696"/>
              </a:buClr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69696"/>
              </a:buClr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69696"/>
              </a:buClr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69696"/>
              </a:buClr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solidFill>
                <a:schemeClr val="tx1"/>
              </a:solidFill>
            </a:endParaRPr>
          </a:p>
        </p:txBody>
      </p:sp>
      <p:sp>
        <p:nvSpPr>
          <p:cNvPr id="35852" name="Oval 13"/>
          <p:cNvSpPr>
            <a:spLocks noChangeArrowheads="1"/>
          </p:cNvSpPr>
          <p:nvPr/>
        </p:nvSpPr>
        <p:spPr bwMode="auto">
          <a:xfrm>
            <a:off x="3159125" y="4211638"/>
            <a:ext cx="73025" cy="71437"/>
          </a:xfrm>
          <a:prstGeom prst="ellipse">
            <a:avLst/>
          </a:prstGeom>
          <a:noFill/>
          <a:ln w="9525">
            <a:solidFill>
              <a:srgbClr val="DDDDD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3200">
                <a:solidFill>
                  <a:srgbClr val="DDDDDD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69696"/>
              </a:buClr>
              <a:buFont typeface="Wingdings" panose="05000000000000000000" pitchFamily="2" charset="2"/>
              <a:buChar char="§"/>
              <a:defRPr sz="2800">
                <a:solidFill>
                  <a:srgbClr val="DDDDDD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69696"/>
              </a:buClr>
              <a:buChar char="•"/>
              <a:defRPr sz="2400">
                <a:solidFill>
                  <a:srgbClr val="DDDDDD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69696"/>
              </a:buClr>
              <a:buChar char="–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69696"/>
              </a:buClr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69696"/>
              </a:buClr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69696"/>
              </a:buClr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69696"/>
              </a:buClr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69696"/>
              </a:buClr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solidFill>
                <a:schemeClr val="tx1"/>
              </a:solidFill>
            </a:endParaRPr>
          </a:p>
        </p:txBody>
      </p:sp>
      <p:sp>
        <p:nvSpPr>
          <p:cNvPr id="35853" name="Oval 14"/>
          <p:cNvSpPr>
            <a:spLocks noChangeArrowheads="1"/>
          </p:cNvSpPr>
          <p:nvPr/>
        </p:nvSpPr>
        <p:spPr bwMode="auto">
          <a:xfrm>
            <a:off x="4140200" y="3141663"/>
            <a:ext cx="73025" cy="71437"/>
          </a:xfrm>
          <a:prstGeom prst="ellipse">
            <a:avLst/>
          </a:prstGeom>
          <a:noFill/>
          <a:ln w="9525">
            <a:solidFill>
              <a:srgbClr val="DDDDD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3200">
                <a:solidFill>
                  <a:srgbClr val="DDDDDD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69696"/>
              </a:buClr>
              <a:buFont typeface="Wingdings" panose="05000000000000000000" pitchFamily="2" charset="2"/>
              <a:buChar char="§"/>
              <a:defRPr sz="2800">
                <a:solidFill>
                  <a:srgbClr val="DDDDDD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69696"/>
              </a:buClr>
              <a:buChar char="•"/>
              <a:defRPr sz="2400">
                <a:solidFill>
                  <a:srgbClr val="DDDDDD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69696"/>
              </a:buClr>
              <a:buChar char="–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69696"/>
              </a:buClr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69696"/>
              </a:buClr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69696"/>
              </a:buClr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69696"/>
              </a:buClr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69696"/>
              </a:buClr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solidFill>
                <a:schemeClr val="tx1"/>
              </a:solidFill>
            </a:endParaRPr>
          </a:p>
        </p:txBody>
      </p:sp>
      <p:sp>
        <p:nvSpPr>
          <p:cNvPr id="35854" name="Oval 15"/>
          <p:cNvSpPr>
            <a:spLocks noChangeArrowheads="1"/>
          </p:cNvSpPr>
          <p:nvPr/>
        </p:nvSpPr>
        <p:spPr bwMode="auto">
          <a:xfrm>
            <a:off x="4356100" y="3213100"/>
            <a:ext cx="73025" cy="71438"/>
          </a:xfrm>
          <a:prstGeom prst="ellipse">
            <a:avLst/>
          </a:prstGeom>
          <a:noFill/>
          <a:ln w="9525">
            <a:solidFill>
              <a:srgbClr val="DDDDD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3200">
                <a:solidFill>
                  <a:srgbClr val="DDDDDD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69696"/>
              </a:buClr>
              <a:buFont typeface="Wingdings" panose="05000000000000000000" pitchFamily="2" charset="2"/>
              <a:buChar char="§"/>
              <a:defRPr sz="2800">
                <a:solidFill>
                  <a:srgbClr val="DDDDDD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69696"/>
              </a:buClr>
              <a:buChar char="•"/>
              <a:defRPr sz="2400">
                <a:solidFill>
                  <a:srgbClr val="DDDDDD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69696"/>
              </a:buClr>
              <a:buChar char="–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69696"/>
              </a:buClr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69696"/>
              </a:buClr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69696"/>
              </a:buClr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69696"/>
              </a:buClr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69696"/>
              </a:buClr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solidFill>
                <a:schemeClr val="tx1"/>
              </a:solidFill>
            </a:endParaRPr>
          </a:p>
        </p:txBody>
      </p:sp>
      <p:sp>
        <p:nvSpPr>
          <p:cNvPr id="35855" name="Oval 16"/>
          <p:cNvSpPr>
            <a:spLocks noChangeArrowheads="1"/>
          </p:cNvSpPr>
          <p:nvPr/>
        </p:nvSpPr>
        <p:spPr bwMode="auto">
          <a:xfrm>
            <a:off x="4284663" y="3068638"/>
            <a:ext cx="73025" cy="71437"/>
          </a:xfrm>
          <a:prstGeom prst="ellipse">
            <a:avLst/>
          </a:prstGeom>
          <a:noFill/>
          <a:ln w="9525">
            <a:solidFill>
              <a:srgbClr val="DDDDD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3200">
                <a:solidFill>
                  <a:srgbClr val="DDDDDD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69696"/>
              </a:buClr>
              <a:buFont typeface="Wingdings" panose="05000000000000000000" pitchFamily="2" charset="2"/>
              <a:buChar char="§"/>
              <a:defRPr sz="2800">
                <a:solidFill>
                  <a:srgbClr val="DDDDDD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69696"/>
              </a:buClr>
              <a:buChar char="•"/>
              <a:defRPr sz="2400">
                <a:solidFill>
                  <a:srgbClr val="DDDDDD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69696"/>
              </a:buClr>
              <a:buChar char="–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69696"/>
              </a:buClr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69696"/>
              </a:buClr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69696"/>
              </a:buClr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69696"/>
              </a:buClr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69696"/>
              </a:buClr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solidFill>
                <a:schemeClr val="tx1"/>
              </a:solidFill>
            </a:endParaRPr>
          </a:p>
        </p:txBody>
      </p:sp>
      <p:sp>
        <p:nvSpPr>
          <p:cNvPr id="35856" name="Oval 17"/>
          <p:cNvSpPr>
            <a:spLocks noChangeArrowheads="1"/>
          </p:cNvSpPr>
          <p:nvPr/>
        </p:nvSpPr>
        <p:spPr bwMode="auto">
          <a:xfrm>
            <a:off x="4211638" y="3357563"/>
            <a:ext cx="73025" cy="71437"/>
          </a:xfrm>
          <a:prstGeom prst="ellipse">
            <a:avLst/>
          </a:prstGeom>
          <a:noFill/>
          <a:ln w="9525">
            <a:solidFill>
              <a:srgbClr val="DDDDD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3200">
                <a:solidFill>
                  <a:srgbClr val="DDDDDD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69696"/>
              </a:buClr>
              <a:buFont typeface="Wingdings" panose="05000000000000000000" pitchFamily="2" charset="2"/>
              <a:buChar char="§"/>
              <a:defRPr sz="2800">
                <a:solidFill>
                  <a:srgbClr val="DDDDDD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69696"/>
              </a:buClr>
              <a:buChar char="•"/>
              <a:defRPr sz="2400">
                <a:solidFill>
                  <a:srgbClr val="DDDDDD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69696"/>
              </a:buClr>
              <a:buChar char="–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69696"/>
              </a:buClr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69696"/>
              </a:buClr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69696"/>
              </a:buClr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69696"/>
              </a:buClr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69696"/>
              </a:buClr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solidFill>
                <a:schemeClr val="tx1"/>
              </a:solidFill>
            </a:endParaRPr>
          </a:p>
        </p:txBody>
      </p:sp>
      <p:sp>
        <p:nvSpPr>
          <p:cNvPr id="35857" name="Oval 18"/>
          <p:cNvSpPr>
            <a:spLocks noChangeArrowheads="1"/>
          </p:cNvSpPr>
          <p:nvPr/>
        </p:nvSpPr>
        <p:spPr bwMode="auto">
          <a:xfrm>
            <a:off x="4356100" y="3357563"/>
            <a:ext cx="73025" cy="71437"/>
          </a:xfrm>
          <a:prstGeom prst="ellipse">
            <a:avLst/>
          </a:prstGeom>
          <a:noFill/>
          <a:ln w="9525">
            <a:solidFill>
              <a:srgbClr val="DDDDD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3200">
                <a:solidFill>
                  <a:srgbClr val="DDDDDD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69696"/>
              </a:buClr>
              <a:buFont typeface="Wingdings" panose="05000000000000000000" pitchFamily="2" charset="2"/>
              <a:buChar char="§"/>
              <a:defRPr sz="2800">
                <a:solidFill>
                  <a:srgbClr val="DDDDDD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69696"/>
              </a:buClr>
              <a:buChar char="•"/>
              <a:defRPr sz="2400">
                <a:solidFill>
                  <a:srgbClr val="DDDDDD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69696"/>
              </a:buClr>
              <a:buChar char="–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69696"/>
              </a:buClr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69696"/>
              </a:buClr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69696"/>
              </a:buClr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69696"/>
              </a:buClr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69696"/>
              </a:buClr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solidFill>
                <a:schemeClr val="tx1"/>
              </a:solidFill>
            </a:endParaRPr>
          </a:p>
        </p:txBody>
      </p:sp>
      <p:sp>
        <p:nvSpPr>
          <p:cNvPr id="35858" name="Oval 19"/>
          <p:cNvSpPr>
            <a:spLocks noChangeArrowheads="1"/>
          </p:cNvSpPr>
          <p:nvPr/>
        </p:nvSpPr>
        <p:spPr bwMode="auto">
          <a:xfrm>
            <a:off x="4500563" y="3141663"/>
            <a:ext cx="73025" cy="71437"/>
          </a:xfrm>
          <a:prstGeom prst="ellipse">
            <a:avLst/>
          </a:prstGeom>
          <a:noFill/>
          <a:ln w="9525">
            <a:solidFill>
              <a:srgbClr val="DDDDD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3200">
                <a:solidFill>
                  <a:srgbClr val="DDDDDD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69696"/>
              </a:buClr>
              <a:buFont typeface="Wingdings" panose="05000000000000000000" pitchFamily="2" charset="2"/>
              <a:buChar char="§"/>
              <a:defRPr sz="2800">
                <a:solidFill>
                  <a:srgbClr val="DDDDDD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69696"/>
              </a:buClr>
              <a:buChar char="•"/>
              <a:defRPr sz="2400">
                <a:solidFill>
                  <a:srgbClr val="DDDDDD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69696"/>
              </a:buClr>
              <a:buChar char="–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69696"/>
              </a:buClr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69696"/>
              </a:buClr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69696"/>
              </a:buClr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69696"/>
              </a:buClr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69696"/>
              </a:buClr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solidFill>
                <a:schemeClr val="tx1"/>
              </a:solidFill>
            </a:endParaRPr>
          </a:p>
        </p:txBody>
      </p:sp>
      <p:sp>
        <p:nvSpPr>
          <p:cNvPr id="35859" name="Oval 20"/>
          <p:cNvSpPr>
            <a:spLocks noChangeArrowheads="1"/>
          </p:cNvSpPr>
          <p:nvPr/>
        </p:nvSpPr>
        <p:spPr bwMode="auto">
          <a:xfrm>
            <a:off x="4427538" y="3500438"/>
            <a:ext cx="73025" cy="71437"/>
          </a:xfrm>
          <a:prstGeom prst="ellipse">
            <a:avLst/>
          </a:prstGeom>
          <a:noFill/>
          <a:ln w="9525">
            <a:solidFill>
              <a:srgbClr val="DDDDD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3200">
                <a:solidFill>
                  <a:srgbClr val="DDDDDD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69696"/>
              </a:buClr>
              <a:buFont typeface="Wingdings" panose="05000000000000000000" pitchFamily="2" charset="2"/>
              <a:buChar char="§"/>
              <a:defRPr sz="2800">
                <a:solidFill>
                  <a:srgbClr val="DDDDDD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69696"/>
              </a:buClr>
              <a:buChar char="•"/>
              <a:defRPr sz="2400">
                <a:solidFill>
                  <a:srgbClr val="DDDDDD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69696"/>
              </a:buClr>
              <a:buChar char="–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69696"/>
              </a:buClr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69696"/>
              </a:buClr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69696"/>
              </a:buClr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69696"/>
              </a:buClr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69696"/>
              </a:buClr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solidFill>
                <a:schemeClr val="tx1"/>
              </a:solidFill>
            </a:endParaRPr>
          </a:p>
        </p:txBody>
      </p:sp>
      <p:sp>
        <p:nvSpPr>
          <p:cNvPr id="35860" name="Oval 21"/>
          <p:cNvSpPr>
            <a:spLocks noChangeArrowheads="1"/>
          </p:cNvSpPr>
          <p:nvPr/>
        </p:nvSpPr>
        <p:spPr bwMode="auto">
          <a:xfrm>
            <a:off x="4284663" y="3429000"/>
            <a:ext cx="73025" cy="71438"/>
          </a:xfrm>
          <a:prstGeom prst="ellipse">
            <a:avLst/>
          </a:prstGeom>
          <a:noFill/>
          <a:ln w="9525">
            <a:solidFill>
              <a:srgbClr val="DDDDD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3200">
                <a:solidFill>
                  <a:srgbClr val="DDDDDD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69696"/>
              </a:buClr>
              <a:buFont typeface="Wingdings" panose="05000000000000000000" pitchFamily="2" charset="2"/>
              <a:buChar char="§"/>
              <a:defRPr sz="2800">
                <a:solidFill>
                  <a:srgbClr val="DDDDDD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69696"/>
              </a:buClr>
              <a:buChar char="•"/>
              <a:defRPr sz="2400">
                <a:solidFill>
                  <a:srgbClr val="DDDDDD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69696"/>
              </a:buClr>
              <a:buChar char="–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69696"/>
              </a:buClr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69696"/>
              </a:buClr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69696"/>
              </a:buClr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69696"/>
              </a:buClr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69696"/>
              </a:buClr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solidFill>
                <a:schemeClr val="tx1"/>
              </a:solidFill>
            </a:endParaRPr>
          </a:p>
        </p:txBody>
      </p:sp>
      <p:sp>
        <p:nvSpPr>
          <p:cNvPr id="35861" name="Oval 22"/>
          <p:cNvSpPr>
            <a:spLocks noChangeArrowheads="1"/>
          </p:cNvSpPr>
          <p:nvPr/>
        </p:nvSpPr>
        <p:spPr bwMode="auto">
          <a:xfrm>
            <a:off x="6227763" y="4149725"/>
            <a:ext cx="73025" cy="71438"/>
          </a:xfrm>
          <a:prstGeom prst="ellipse">
            <a:avLst/>
          </a:prstGeom>
          <a:noFill/>
          <a:ln w="9525">
            <a:solidFill>
              <a:srgbClr val="DDDDD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3200">
                <a:solidFill>
                  <a:srgbClr val="DDDDDD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69696"/>
              </a:buClr>
              <a:buFont typeface="Wingdings" panose="05000000000000000000" pitchFamily="2" charset="2"/>
              <a:buChar char="§"/>
              <a:defRPr sz="2800">
                <a:solidFill>
                  <a:srgbClr val="DDDDDD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69696"/>
              </a:buClr>
              <a:buChar char="•"/>
              <a:defRPr sz="2400">
                <a:solidFill>
                  <a:srgbClr val="DDDDDD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69696"/>
              </a:buClr>
              <a:buChar char="–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69696"/>
              </a:buClr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69696"/>
              </a:buClr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69696"/>
              </a:buClr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69696"/>
              </a:buClr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69696"/>
              </a:buClr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solidFill>
                <a:schemeClr val="tx1"/>
              </a:solidFill>
            </a:endParaRPr>
          </a:p>
        </p:txBody>
      </p:sp>
      <p:sp>
        <p:nvSpPr>
          <p:cNvPr id="35862" name="Oval 23"/>
          <p:cNvSpPr>
            <a:spLocks noChangeArrowheads="1"/>
          </p:cNvSpPr>
          <p:nvPr/>
        </p:nvSpPr>
        <p:spPr bwMode="auto">
          <a:xfrm>
            <a:off x="6372225" y="4221163"/>
            <a:ext cx="73025" cy="71437"/>
          </a:xfrm>
          <a:prstGeom prst="ellipse">
            <a:avLst/>
          </a:prstGeom>
          <a:noFill/>
          <a:ln w="9525">
            <a:solidFill>
              <a:srgbClr val="DDDDD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3200">
                <a:solidFill>
                  <a:srgbClr val="DDDDDD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69696"/>
              </a:buClr>
              <a:buFont typeface="Wingdings" panose="05000000000000000000" pitchFamily="2" charset="2"/>
              <a:buChar char="§"/>
              <a:defRPr sz="2800">
                <a:solidFill>
                  <a:srgbClr val="DDDDDD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69696"/>
              </a:buClr>
              <a:buChar char="•"/>
              <a:defRPr sz="2400">
                <a:solidFill>
                  <a:srgbClr val="DDDDDD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69696"/>
              </a:buClr>
              <a:buChar char="–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69696"/>
              </a:buClr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69696"/>
              </a:buClr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69696"/>
              </a:buClr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69696"/>
              </a:buClr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69696"/>
              </a:buClr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solidFill>
                <a:schemeClr val="tx1"/>
              </a:solidFill>
            </a:endParaRPr>
          </a:p>
        </p:txBody>
      </p:sp>
      <p:sp>
        <p:nvSpPr>
          <p:cNvPr id="35863" name="Oval 24"/>
          <p:cNvSpPr>
            <a:spLocks noChangeArrowheads="1"/>
          </p:cNvSpPr>
          <p:nvPr/>
        </p:nvSpPr>
        <p:spPr bwMode="auto">
          <a:xfrm>
            <a:off x="6227763" y="4292600"/>
            <a:ext cx="73025" cy="71438"/>
          </a:xfrm>
          <a:prstGeom prst="ellipse">
            <a:avLst/>
          </a:prstGeom>
          <a:noFill/>
          <a:ln w="9525">
            <a:solidFill>
              <a:srgbClr val="DDDDD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3200">
                <a:solidFill>
                  <a:srgbClr val="DDDDDD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69696"/>
              </a:buClr>
              <a:buFont typeface="Wingdings" panose="05000000000000000000" pitchFamily="2" charset="2"/>
              <a:buChar char="§"/>
              <a:defRPr sz="2800">
                <a:solidFill>
                  <a:srgbClr val="DDDDDD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69696"/>
              </a:buClr>
              <a:buChar char="•"/>
              <a:defRPr sz="2400">
                <a:solidFill>
                  <a:srgbClr val="DDDDDD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69696"/>
              </a:buClr>
              <a:buChar char="–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69696"/>
              </a:buClr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69696"/>
              </a:buClr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69696"/>
              </a:buClr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69696"/>
              </a:buClr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69696"/>
              </a:buClr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solidFill>
                <a:schemeClr val="tx1"/>
              </a:solidFill>
            </a:endParaRPr>
          </a:p>
        </p:txBody>
      </p:sp>
      <p:sp>
        <p:nvSpPr>
          <p:cNvPr id="35864" name="Oval 25"/>
          <p:cNvSpPr>
            <a:spLocks noChangeArrowheads="1"/>
          </p:cNvSpPr>
          <p:nvPr/>
        </p:nvSpPr>
        <p:spPr bwMode="auto">
          <a:xfrm>
            <a:off x="6300788" y="4365625"/>
            <a:ext cx="73025" cy="71438"/>
          </a:xfrm>
          <a:prstGeom prst="ellipse">
            <a:avLst/>
          </a:prstGeom>
          <a:noFill/>
          <a:ln w="9525">
            <a:solidFill>
              <a:srgbClr val="DDDDD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3200">
                <a:solidFill>
                  <a:srgbClr val="DDDDDD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69696"/>
              </a:buClr>
              <a:buFont typeface="Wingdings" panose="05000000000000000000" pitchFamily="2" charset="2"/>
              <a:buChar char="§"/>
              <a:defRPr sz="2800">
                <a:solidFill>
                  <a:srgbClr val="DDDDDD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69696"/>
              </a:buClr>
              <a:buChar char="•"/>
              <a:defRPr sz="2400">
                <a:solidFill>
                  <a:srgbClr val="DDDDDD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69696"/>
              </a:buClr>
              <a:buChar char="–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69696"/>
              </a:buClr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69696"/>
              </a:buClr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69696"/>
              </a:buClr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69696"/>
              </a:buClr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69696"/>
              </a:buClr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solidFill>
                <a:schemeClr val="tx1"/>
              </a:solidFill>
            </a:endParaRPr>
          </a:p>
        </p:txBody>
      </p:sp>
      <p:sp>
        <p:nvSpPr>
          <p:cNvPr id="35865" name="Oval 26"/>
          <p:cNvSpPr>
            <a:spLocks noChangeArrowheads="1"/>
          </p:cNvSpPr>
          <p:nvPr/>
        </p:nvSpPr>
        <p:spPr bwMode="auto">
          <a:xfrm>
            <a:off x="6156325" y="4365625"/>
            <a:ext cx="73025" cy="71438"/>
          </a:xfrm>
          <a:prstGeom prst="ellipse">
            <a:avLst/>
          </a:prstGeom>
          <a:noFill/>
          <a:ln w="9525">
            <a:solidFill>
              <a:srgbClr val="DDDDD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3200">
                <a:solidFill>
                  <a:srgbClr val="DDDDDD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69696"/>
              </a:buClr>
              <a:buFont typeface="Wingdings" panose="05000000000000000000" pitchFamily="2" charset="2"/>
              <a:buChar char="§"/>
              <a:defRPr sz="2800">
                <a:solidFill>
                  <a:srgbClr val="DDDDDD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69696"/>
              </a:buClr>
              <a:buChar char="•"/>
              <a:defRPr sz="2400">
                <a:solidFill>
                  <a:srgbClr val="DDDDDD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69696"/>
              </a:buClr>
              <a:buChar char="–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69696"/>
              </a:buClr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69696"/>
              </a:buClr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69696"/>
              </a:buClr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69696"/>
              </a:buClr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69696"/>
              </a:buClr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solidFill>
                <a:schemeClr val="tx1"/>
              </a:solidFill>
            </a:endParaRPr>
          </a:p>
        </p:txBody>
      </p:sp>
      <p:sp>
        <p:nvSpPr>
          <p:cNvPr id="35866" name="Oval 27"/>
          <p:cNvSpPr>
            <a:spLocks noChangeArrowheads="1"/>
          </p:cNvSpPr>
          <p:nvPr/>
        </p:nvSpPr>
        <p:spPr bwMode="auto">
          <a:xfrm>
            <a:off x="6154738" y="4076700"/>
            <a:ext cx="73025" cy="71438"/>
          </a:xfrm>
          <a:prstGeom prst="ellipse">
            <a:avLst/>
          </a:prstGeom>
          <a:noFill/>
          <a:ln w="9525">
            <a:solidFill>
              <a:srgbClr val="DDDDD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3200">
                <a:solidFill>
                  <a:srgbClr val="DDDDDD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69696"/>
              </a:buClr>
              <a:buFont typeface="Wingdings" panose="05000000000000000000" pitchFamily="2" charset="2"/>
              <a:buChar char="§"/>
              <a:defRPr sz="2800">
                <a:solidFill>
                  <a:srgbClr val="DDDDDD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69696"/>
              </a:buClr>
              <a:buChar char="•"/>
              <a:defRPr sz="2400">
                <a:solidFill>
                  <a:srgbClr val="DDDDDD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69696"/>
              </a:buClr>
              <a:buChar char="–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69696"/>
              </a:buClr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69696"/>
              </a:buClr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69696"/>
              </a:buClr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69696"/>
              </a:buClr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69696"/>
              </a:buClr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solidFill>
                <a:schemeClr val="tx1"/>
              </a:solidFill>
            </a:endParaRPr>
          </a:p>
        </p:txBody>
      </p:sp>
      <p:sp>
        <p:nvSpPr>
          <p:cNvPr id="35867" name="Oval 28"/>
          <p:cNvSpPr>
            <a:spLocks noChangeArrowheads="1"/>
          </p:cNvSpPr>
          <p:nvPr/>
        </p:nvSpPr>
        <p:spPr bwMode="auto">
          <a:xfrm>
            <a:off x="6443663" y="4076700"/>
            <a:ext cx="73025" cy="71438"/>
          </a:xfrm>
          <a:prstGeom prst="ellipse">
            <a:avLst/>
          </a:prstGeom>
          <a:noFill/>
          <a:ln w="9525">
            <a:solidFill>
              <a:srgbClr val="DDDDD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3200">
                <a:solidFill>
                  <a:srgbClr val="DDDDDD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69696"/>
              </a:buClr>
              <a:buFont typeface="Wingdings" panose="05000000000000000000" pitchFamily="2" charset="2"/>
              <a:buChar char="§"/>
              <a:defRPr sz="2800">
                <a:solidFill>
                  <a:srgbClr val="DDDDDD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69696"/>
              </a:buClr>
              <a:buChar char="•"/>
              <a:defRPr sz="2400">
                <a:solidFill>
                  <a:srgbClr val="DDDDDD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69696"/>
              </a:buClr>
              <a:buChar char="–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69696"/>
              </a:buClr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69696"/>
              </a:buClr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69696"/>
              </a:buClr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69696"/>
              </a:buClr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69696"/>
              </a:buClr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solidFill>
                <a:schemeClr val="tx1"/>
              </a:solidFill>
            </a:endParaRPr>
          </a:p>
        </p:txBody>
      </p:sp>
      <p:sp>
        <p:nvSpPr>
          <p:cNvPr id="35868" name="Oval 29"/>
          <p:cNvSpPr>
            <a:spLocks noChangeArrowheads="1"/>
          </p:cNvSpPr>
          <p:nvPr/>
        </p:nvSpPr>
        <p:spPr bwMode="auto">
          <a:xfrm>
            <a:off x="6300788" y="4005263"/>
            <a:ext cx="73025" cy="71437"/>
          </a:xfrm>
          <a:prstGeom prst="ellipse">
            <a:avLst/>
          </a:prstGeom>
          <a:noFill/>
          <a:ln w="9525">
            <a:solidFill>
              <a:srgbClr val="DDDDD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3200">
                <a:solidFill>
                  <a:srgbClr val="DDDDDD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69696"/>
              </a:buClr>
              <a:buFont typeface="Wingdings" panose="05000000000000000000" pitchFamily="2" charset="2"/>
              <a:buChar char="§"/>
              <a:defRPr sz="2800">
                <a:solidFill>
                  <a:srgbClr val="DDDDDD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69696"/>
              </a:buClr>
              <a:buChar char="•"/>
              <a:defRPr sz="2400">
                <a:solidFill>
                  <a:srgbClr val="DDDDDD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69696"/>
              </a:buClr>
              <a:buChar char="–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69696"/>
              </a:buClr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69696"/>
              </a:buClr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69696"/>
              </a:buClr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69696"/>
              </a:buClr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69696"/>
              </a:buClr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solidFill>
                <a:schemeClr val="tx1"/>
              </a:solidFill>
            </a:endParaRPr>
          </a:p>
        </p:txBody>
      </p:sp>
      <p:sp>
        <p:nvSpPr>
          <p:cNvPr id="35869" name="Oval 30"/>
          <p:cNvSpPr>
            <a:spLocks noChangeArrowheads="1"/>
          </p:cNvSpPr>
          <p:nvPr/>
        </p:nvSpPr>
        <p:spPr bwMode="auto">
          <a:xfrm>
            <a:off x="6011863" y="4437063"/>
            <a:ext cx="73025" cy="71437"/>
          </a:xfrm>
          <a:prstGeom prst="ellipse">
            <a:avLst/>
          </a:prstGeom>
          <a:noFill/>
          <a:ln w="9525">
            <a:solidFill>
              <a:srgbClr val="DDDDD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3200">
                <a:solidFill>
                  <a:srgbClr val="DDDDDD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69696"/>
              </a:buClr>
              <a:buFont typeface="Wingdings" panose="05000000000000000000" pitchFamily="2" charset="2"/>
              <a:buChar char="§"/>
              <a:defRPr sz="2800">
                <a:solidFill>
                  <a:srgbClr val="DDDDDD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69696"/>
              </a:buClr>
              <a:buChar char="•"/>
              <a:defRPr sz="2400">
                <a:solidFill>
                  <a:srgbClr val="DDDDDD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69696"/>
              </a:buClr>
              <a:buChar char="–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69696"/>
              </a:buClr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69696"/>
              </a:buClr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69696"/>
              </a:buClr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69696"/>
              </a:buClr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69696"/>
              </a:buClr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solidFill>
                <a:schemeClr val="tx1"/>
              </a:solidFill>
            </a:endParaRPr>
          </a:p>
        </p:txBody>
      </p:sp>
      <p:sp>
        <p:nvSpPr>
          <p:cNvPr id="35870" name="Oval 31"/>
          <p:cNvSpPr>
            <a:spLocks noChangeArrowheads="1"/>
          </p:cNvSpPr>
          <p:nvPr/>
        </p:nvSpPr>
        <p:spPr bwMode="auto">
          <a:xfrm>
            <a:off x="6227763" y="4510088"/>
            <a:ext cx="73025" cy="71437"/>
          </a:xfrm>
          <a:prstGeom prst="ellipse">
            <a:avLst/>
          </a:prstGeom>
          <a:noFill/>
          <a:ln w="9525">
            <a:solidFill>
              <a:srgbClr val="DDDDD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3200">
                <a:solidFill>
                  <a:srgbClr val="DDDDDD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69696"/>
              </a:buClr>
              <a:buFont typeface="Wingdings" panose="05000000000000000000" pitchFamily="2" charset="2"/>
              <a:buChar char="§"/>
              <a:defRPr sz="2800">
                <a:solidFill>
                  <a:srgbClr val="DDDDDD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69696"/>
              </a:buClr>
              <a:buChar char="•"/>
              <a:defRPr sz="2400">
                <a:solidFill>
                  <a:srgbClr val="DDDDDD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69696"/>
              </a:buClr>
              <a:buChar char="–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69696"/>
              </a:buClr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69696"/>
              </a:buClr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69696"/>
              </a:buClr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69696"/>
              </a:buClr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69696"/>
              </a:buClr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solidFill>
                <a:schemeClr val="tx1"/>
              </a:solidFill>
            </a:endParaRPr>
          </a:p>
        </p:txBody>
      </p:sp>
      <p:sp>
        <p:nvSpPr>
          <p:cNvPr id="35871" name="Oval 32"/>
          <p:cNvSpPr>
            <a:spLocks noChangeArrowheads="1"/>
          </p:cNvSpPr>
          <p:nvPr/>
        </p:nvSpPr>
        <p:spPr bwMode="auto">
          <a:xfrm>
            <a:off x="2438400" y="3635375"/>
            <a:ext cx="1008062" cy="936625"/>
          </a:xfrm>
          <a:prstGeom prst="ellipse">
            <a:avLst/>
          </a:prstGeom>
          <a:noFill/>
          <a:ln w="9525">
            <a:solidFill>
              <a:srgbClr val="FFFFFF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3200">
                <a:solidFill>
                  <a:srgbClr val="DDDDDD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69696"/>
              </a:buClr>
              <a:buFont typeface="Wingdings" panose="05000000000000000000" pitchFamily="2" charset="2"/>
              <a:buChar char="§"/>
              <a:defRPr sz="2800">
                <a:solidFill>
                  <a:srgbClr val="DDDDDD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69696"/>
              </a:buClr>
              <a:buChar char="•"/>
              <a:defRPr sz="2400">
                <a:solidFill>
                  <a:srgbClr val="DDDDDD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69696"/>
              </a:buClr>
              <a:buChar char="–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69696"/>
              </a:buClr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69696"/>
              </a:buClr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69696"/>
              </a:buClr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69696"/>
              </a:buClr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69696"/>
              </a:buClr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solidFill>
                <a:schemeClr val="tx1"/>
              </a:solidFill>
            </a:endParaRPr>
          </a:p>
        </p:txBody>
      </p:sp>
      <p:sp>
        <p:nvSpPr>
          <p:cNvPr id="35872" name="Oval 33"/>
          <p:cNvSpPr>
            <a:spLocks noChangeArrowheads="1"/>
          </p:cNvSpPr>
          <p:nvPr/>
        </p:nvSpPr>
        <p:spPr bwMode="auto">
          <a:xfrm>
            <a:off x="6443663" y="4365625"/>
            <a:ext cx="73025" cy="71438"/>
          </a:xfrm>
          <a:prstGeom prst="ellipse">
            <a:avLst/>
          </a:prstGeom>
          <a:noFill/>
          <a:ln w="9525">
            <a:solidFill>
              <a:srgbClr val="DDDDD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3200">
                <a:solidFill>
                  <a:srgbClr val="DDDDDD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69696"/>
              </a:buClr>
              <a:buFont typeface="Wingdings" panose="05000000000000000000" pitchFamily="2" charset="2"/>
              <a:buChar char="§"/>
              <a:defRPr sz="2800">
                <a:solidFill>
                  <a:srgbClr val="DDDDDD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69696"/>
              </a:buClr>
              <a:buChar char="•"/>
              <a:defRPr sz="2400">
                <a:solidFill>
                  <a:srgbClr val="DDDDDD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69696"/>
              </a:buClr>
              <a:buChar char="–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69696"/>
              </a:buClr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69696"/>
              </a:buClr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69696"/>
              </a:buClr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69696"/>
              </a:buClr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69696"/>
              </a:buClr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solidFill>
                <a:schemeClr val="tx1"/>
              </a:solidFill>
            </a:endParaRPr>
          </a:p>
        </p:txBody>
      </p:sp>
      <p:sp>
        <p:nvSpPr>
          <p:cNvPr id="35873" name="Oval 34"/>
          <p:cNvSpPr>
            <a:spLocks noChangeArrowheads="1"/>
          </p:cNvSpPr>
          <p:nvPr/>
        </p:nvSpPr>
        <p:spPr bwMode="auto">
          <a:xfrm>
            <a:off x="3995738" y="2781300"/>
            <a:ext cx="720725" cy="936625"/>
          </a:xfrm>
          <a:prstGeom prst="ellipse">
            <a:avLst/>
          </a:prstGeom>
          <a:noFill/>
          <a:ln w="9525">
            <a:solidFill>
              <a:srgbClr val="FFFFFF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3200">
                <a:solidFill>
                  <a:srgbClr val="DDDDDD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69696"/>
              </a:buClr>
              <a:buFont typeface="Wingdings" panose="05000000000000000000" pitchFamily="2" charset="2"/>
              <a:buChar char="§"/>
              <a:defRPr sz="2800">
                <a:solidFill>
                  <a:srgbClr val="DDDDDD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69696"/>
              </a:buClr>
              <a:buChar char="•"/>
              <a:defRPr sz="2400">
                <a:solidFill>
                  <a:srgbClr val="DDDDDD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69696"/>
              </a:buClr>
              <a:buChar char="–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69696"/>
              </a:buClr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69696"/>
              </a:buClr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69696"/>
              </a:buClr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69696"/>
              </a:buClr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69696"/>
              </a:buClr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solidFill>
                <a:schemeClr val="tx1"/>
              </a:solidFill>
            </a:endParaRPr>
          </a:p>
        </p:txBody>
      </p:sp>
      <p:sp>
        <p:nvSpPr>
          <p:cNvPr id="35875" name="Oval 36"/>
          <p:cNvSpPr>
            <a:spLocks noChangeArrowheads="1"/>
          </p:cNvSpPr>
          <p:nvPr/>
        </p:nvSpPr>
        <p:spPr bwMode="auto">
          <a:xfrm>
            <a:off x="5867400" y="3789363"/>
            <a:ext cx="865188" cy="936625"/>
          </a:xfrm>
          <a:prstGeom prst="ellipse">
            <a:avLst/>
          </a:prstGeom>
          <a:noFill/>
          <a:ln w="9525">
            <a:solidFill>
              <a:srgbClr val="FFFFFF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3200">
                <a:solidFill>
                  <a:srgbClr val="DDDDDD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69696"/>
              </a:buClr>
              <a:buFont typeface="Wingdings" panose="05000000000000000000" pitchFamily="2" charset="2"/>
              <a:buChar char="§"/>
              <a:defRPr sz="2800">
                <a:solidFill>
                  <a:srgbClr val="DDDDDD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69696"/>
              </a:buClr>
              <a:buChar char="•"/>
              <a:defRPr sz="2400">
                <a:solidFill>
                  <a:srgbClr val="DDDDDD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69696"/>
              </a:buClr>
              <a:buChar char="–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69696"/>
              </a:buClr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69696"/>
              </a:buClr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69696"/>
              </a:buClr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69696"/>
              </a:buClr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69696"/>
              </a:buClr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solidFill>
                <a:schemeClr val="tx1"/>
              </a:solidFill>
            </a:endParaRPr>
          </a:p>
        </p:txBody>
      </p:sp>
      <p:sp>
        <p:nvSpPr>
          <p:cNvPr id="35876" name="Oval 37"/>
          <p:cNvSpPr>
            <a:spLocks noChangeArrowheads="1"/>
          </p:cNvSpPr>
          <p:nvPr/>
        </p:nvSpPr>
        <p:spPr bwMode="auto">
          <a:xfrm>
            <a:off x="6370638" y="2492375"/>
            <a:ext cx="73025" cy="71438"/>
          </a:xfrm>
          <a:prstGeom prst="ellipse">
            <a:avLst/>
          </a:prstGeom>
          <a:noFill/>
          <a:ln w="9525">
            <a:solidFill>
              <a:srgbClr val="DDDDD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3200">
                <a:solidFill>
                  <a:srgbClr val="DDDDDD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69696"/>
              </a:buClr>
              <a:buFont typeface="Wingdings" panose="05000000000000000000" pitchFamily="2" charset="2"/>
              <a:buChar char="§"/>
              <a:defRPr sz="2800">
                <a:solidFill>
                  <a:srgbClr val="DDDDDD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69696"/>
              </a:buClr>
              <a:buChar char="•"/>
              <a:defRPr sz="2400">
                <a:solidFill>
                  <a:srgbClr val="DDDDDD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69696"/>
              </a:buClr>
              <a:buChar char="–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69696"/>
              </a:buClr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69696"/>
              </a:buClr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69696"/>
              </a:buClr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69696"/>
              </a:buClr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69696"/>
              </a:buClr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solidFill>
                <a:schemeClr val="tx1"/>
              </a:solidFill>
            </a:endParaRPr>
          </a:p>
        </p:txBody>
      </p:sp>
      <p:sp>
        <p:nvSpPr>
          <p:cNvPr id="35877" name="Oval 38"/>
          <p:cNvSpPr>
            <a:spLocks noChangeArrowheads="1"/>
          </p:cNvSpPr>
          <p:nvPr/>
        </p:nvSpPr>
        <p:spPr bwMode="auto">
          <a:xfrm>
            <a:off x="6443663" y="2565400"/>
            <a:ext cx="73025" cy="71438"/>
          </a:xfrm>
          <a:prstGeom prst="ellipse">
            <a:avLst/>
          </a:prstGeom>
          <a:noFill/>
          <a:ln w="9525">
            <a:solidFill>
              <a:srgbClr val="DDDDD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3200">
                <a:solidFill>
                  <a:srgbClr val="DDDDDD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69696"/>
              </a:buClr>
              <a:buFont typeface="Wingdings" panose="05000000000000000000" pitchFamily="2" charset="2"/>
              <a:buChar char="§"/>
              <a:defRPr sz="2800">
                <a:solidFill>
                  <a:srgbClr val="DDDDDD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69696"/>
              </a:buClr>
              <a:buChar char="•"/>
              <a:defRPr sz="2400">
                <a:solidFill>
                  <a:srgbClr val="DDDDDD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69696"/>
              </a:buClr>
              <a:buChar char="–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69696"/>
              </a:buClr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69696"/>
              </a:buClr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69696"/>
              </a:buClr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69696"/>
              </a:buClr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69696"/>
              </a:buClr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solidFill>
                <a:schemeClr val="tx1"/>
              </a:solidFill>
            </a:endParaRPr>
          </a:p>
        </p:txBody>
      </p:sp>
      <p:sp>
        <p:nvSpPr>
          <p:cNvPr id="35878" name="Oval 39"/>
          <p:cNvSpPr>
            <a:spLocks noChangeArrowheads="1"/>
          </p:cNvSpPr>
          <p:nvPr/>
        </p:nvSpPr>
        <p:spPr bwMode="auto">
          <a:xfrm>
            <a:off x="6516688" y="2492375"/>
            <a:ext cx="73025" cy="71438"/>
          </a:xfrm>
          <a:prstGeom prst="ellipse">
            <a:avLst/>
          </a:prstGeom>
          <a:noFill/>
          <a:ln w="9525">
            <a:solidFill>
              <a:srgbClr val="DDDDD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3200">
                <a:solidFill>
                  <a:srgbClr val="DDDDDD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69696"/>
              </a:buClr>
              <a:buFont typeface="Wingdings" panose="05000000000000000000" pitchFamily="2" charset="2"/>
              <a:buChar char="§"/>
              <a:defRPr sz="2800">
                <a:solidFill>
                  <a:srgbClr val="DDDDDD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69696"/>
              </a:buClr>
              <a:buChar char="•"/>
              <a:defRPr sz="2400">
                <a:solidFill>
                  <a:srgbClr val="DDDDDD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69696"/>
              </a:buClr>
              <a:buChar char="–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69696"/>
              </a:buClr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69696"/>
              </a:buClr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69696"/>
              </a:buClr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69696"/>
              </a:buClr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69696"/>
              </a:buClr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solidFill>
                <a:schemeClr val="tx1"/>
              </a:solidFill>
            </a:endParaRPr>
          </a:p>
        </p:txBody>
      </p:sp>
      <p:sp>
        <p:nvSpPr>
          <p:cNvPr id="35879" name="Oval 40"/>
          <p:cNvSpPr>
            <a:spLocks noChangeArrowheads="1"/>
          </p:cNvSpPr>
          <p:nvPr/>
        </p:nvSpPr>
        <p:spPr bwMode="auto">
          <a:xfrm>
            <a:off x="6516688" y="2708275"/>
            <a:ext cx="73025" cy="71438"/>
          </a:xfrm>
          <a:prstGeom prst="ellipse">
            <a:avLst/>
          </a:prstGeom>
          <a:noFill/>
          <a:ln w="9525">
            <a:solidFill>
              <a:srgbClr val="DDDDD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3200">
                <a:solidFill>
                  <a:srgbClr val="DDDDDD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69696"/>
              </a:buClr>
              <a:buFont typeface="Wingdings" panose="05000000000000000000" pitchFamily="2" charset="2"/>
              <a:buChar char="§"/>
              <a:defRPr sz="2800">
                <a:solidFill>
                  <a:srgbClr val="DDDDDD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69696"/>
              </a:buClr>
              <a:buChar char="•"/>
              <a:defRPr sz="2400">
                <a:solidFill>
                  <a:srgbClr val="DDDDDD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69696"/>
              </a:buClr>
              <a:buChar char="–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69696"/>
              </a:buClr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69696"/>
              </a:buClr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69696"/>
              </a:buClr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69696"/>
              </a:buClr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69696"/>
              </a:buClr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solidFill>
                <a:schemeClr val="tx1"/>
              </a:solidFill>
            </a:endParaRPr>
          </a:p>
        </p:txBody>
      </p:sp>
      <p:sp>
        <p:nvSpPr>
          <p:cNvPr id="35880" name="Oval 41"/>
          <p:cNvSpPr>
            <a:spLocks noChangeArrowheads="1"/>
          </p:cNvSpPr>
          <p:nvPr/>
        </p:nvSpPr>
        <p:spPr bwMode="auto">
          <a:xfrm>
            <a:off x="6227763" y="2276475"/>
            <a:ext cx="504825" cy="647700"/>
          </a:xfrm>
          <a:prstGeom prst="ellipse">
            <a:avLst/>
          </a:prstGeom>
          <a:noFill/>
          <a:ln w="9525">
            <a:solidFill>
              <a:srgbClr val="FFFFFF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3200">
                <a:solidFill>
                  <a:srgbClr val="DDDDDD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69696"/>
              </a:buClr>
              <a:buFont typeface="Wingdings" panose="05000000000000000000" pitchFamily="2" charset="2"/>
              <a:buChar char="§"/>
              <a:defRPr sz="2800">
                <a:solidFill>
                  <a:srgbClr val="DDDDDD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69696"/>
              </a:buClr>
              <a:buChar char="•"/>
              <a:defRPr sz="2400">
                <a:solidFill>
                  <a:srgbClr val="DDDDDD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69696"/>
              </a:buClr>
              <a:buChar char="–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69696"/>
              </a:buClr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69696"/>
              </a:buClr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69696"/>
              </a:buClr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69696"/>
              </a:buClr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69696"/>
              </a:buClr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2219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Components of Clustering Algorithms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Clustering algorithms require</a:t>
            </a:r>
          </a:p>
          <a:p>
            <a:pPr lvl="1"/>
            <a:r>
              <a:rPr lang="en-ZA" dirty="0" smtClean="0"/>
              <a:t>Pattern representation</a:t>
            </a:r>
          </a:p>
          <a:p>
            <a:pPr lvl="1"/>
            <a:r>
              <a:rPr lang="en-ZA" dirty="0" smtClean="0"/>
              <a:t>Similarity measure</a:t>
            </a:r>
          </a:p>
          <a:p>
            <a:pPr lvl="1"/>
            <a:r>
              <a:rPr lang="en-ZA" dirty="0" smtClean="0"/>
              <a:t>A clustering algorithm</a:t>
            </a:r>
          </a:p>
          <a:p>
            <a:pPr lvl="1"/>
            <a:r>
              <a:rPr lang="en-ZA" dirty="0" smtClean="0"/>
              <a:t>Assessment of clusters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097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 Representation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Some data preparation is usually necessary</a:t>
            </a:r>
          </a:p>
          <a:p>
            <a:pPr lvl="1"/>
            <a:r>
              <a:rPr lang="en-US" sz="2400" dirty="0" smtClean="0"/>
              <a:t>How many patterns should be used?</a:t>
            </a:r>
          </a:p>
          <a:p>
            <a:pPr lvl="1"/>
            <a:r>
              <a:rPr lang="en-US" sz="2400" dirty="0" smtClean="0"/>
              <a:t>Should we use all features, or only some?</a:t>
            </a:r>
          </a:p>
          <a:p>
            <a:pPr lvl="2"/>
            <a:r>
              <a:rPr lang="en-US" sz="2000" dirty="0" smtClean="0"/>
              <a:t>Features are used to determine cluster membership</a:t>
            </a:r>
          </a:p>
          <a:p>
            <a:pPr lvl="2"/>
            <a:r>
              <a:rPr lang="en-US" sz="2000" dirty="0" smtClean="0"/>
              <a:t>We also need to consider the curse of dimensionality</a:t>
            </a:r>
          </a:p>
          <a:p>
            <a:pPr lvl="2"/>
            <a:r>
              <a:rPr lang="en-US" sz="2000" dirty="0" smtClean="0"/>
              <a:t>Feature selection: Choose a subset of features</a:t>
            </a:r>
          </a:p>
          <a:p>
            <a:pPr lvl="2"/>
            <a:r>
              <a:rPr lang="en-US" sz="2000" dirty="0" smtClean="0"/>
              <a:t>Feature extraction: Create a new, smaller, set of features</a:t>
            </a:r>
          </a:p>
          <a:p>
            <a:pPr lvl="1"/>
            <a:r>
              <a:rPr lang="en-US" sz="2400" dirty="0" smtClean="0"/>
              <a:t>Which data types are represented?</a:t>
            </a:r>
          </a:p>
          <a:p>
            <a:pPr lvl="2"/>
            <a:r>
              <a:rPr lang="en-US" sz="2000" dirty="0" smtClean="0"/>
              <a:t>Some algorithms only work with certain data types</a:t>
            </a:r>
          </a:p>
          <a:p>
            <a:r>
              <a:rPr lang="en-US" sz="2800" dirty="0" smtClean="0"/>
              <a:t>Do we need to specify the number of clusters?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28732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Similarity Measures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800" dirty="0" smtClean="0"/>
                  <a:t>Used to determine the similarity of patterns</a:t>
                </a:r>
              </a:p>
              <a:p>
                <a:r>
                  <a:rPr lang="en-US" sz="2800" dirty="0" smtClean="0"/>
                  <a:t>Euclidean distance</a:t>
                </a:r>
              </a:p>
              <a:p>
                <a:pPr lvl="1"/>
                <a:r>
                  <a:rPr lang="en-US" sz="2400" dirty="0" smtClean="0"/>
                  <a:t>Defined as follows</a:t>
                </a:r>
              </a:p>
              <a:p>
                <a:pPr marL="0" indent="0">
                  <a:buNone/>
                </a:pPr>
                <a:r>
                  <a:rPr lang="en-US" sz="2800" dirty="0"/>
                  <a:t>	</a:t>
                </a:r>
                <a:r>
                  <a:rPr lang="en-US" sz="2800" dirty="0" smtClean="0"/>
                  <a:t>	</a:t>
                </a:r>
                <a14:m>
                  <m:oMath xmlns:m="http://schemas.openxmlformats.org/officeDocument/2006/math">
                    <m:r>
                      <a:rPr lang="en-ZA" sz="2800" b="0" i="1" smtClean="0">
                        <a:latin typeface="Cambria Math" panose="02040503050406030204" pitchFamily="18" charset="0"/>
                      </a:rPr>
                      <m:t>𝐸𝑢𝑐𝑙𝑖𝑑𝑒𝑎𝑛</m:t>
                    </m:r>
                    <m:d>
                      <m:dPr>
                        <m:ctrlPr>
                          <a:rPr lang="en-ZA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ZA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ZA" sz="28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ZA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ZA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ZA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ZA" sz="28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ZA" sz="28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ZA" sz="2800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ZA" sz="28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nary>
                          <m:naryPr>
                            <m:chr m:val="∑"/>
                            <m:ctrlPr>
                              <a:rPr lang="en-ZA" sz="28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ZA" sz="2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ZA" sz="28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ZA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ZA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ZA" sz="28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ZA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ZA" sz="2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ZA" sz="2800" b="0" i="1" smtClean="0">
                                        <a:latin typeface="Cambria Math" panose="02040503050406030204" pitchFamily="18" charset="0"/>
                                      </a:rPr>
                                      <m:t>𝑖𝑘</m:t>
                                    </m:r>
                                  </m:sub>
                                </m:sSub>
                                <m:r>
                                  <a:rPr lang="en-ZA" sz="2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ZA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ZA" sz="2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ZA" sz="2800" b="0" i="1" smtClean="0">
                                        <a:latin typeface="Cambria Math" panose="02040503050406030204" pitchFamily="18" charset="0"/>
                                      </a:rPr>
                                      <m:t>𝑗𝑘</m:t>
                                    </m:r>
                                  </m:sub>
                                </m:sSub>
                                <m:r>
                                  <a:rPr lang="en-ZA" sz="28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ZA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rad>
                  </m:oMath>
                </a14:m>
                <a:endParaRPr lang="en-US" sz="2800" dirty="0" smtClean="0"/>
              </a:p>
              <a:p>
                <a:r>
                  <a:rPr lang="en-US" sz="2800" dirty="0" smtClean="0"/>
                  <a:t>Manhattan distance</a:t>
                </a:r>
              </a:p>
              <a:p>
                <a:pPr lvl="1"/>
                <a:r>
                  <a:rPr lang="en-US" sz="2400" dirty="0" smtClean="0"/>
                  <a:t>More robust to noise and outliers</a:t>
                </a:r>
              </a:p>
              <a:p>
                <a:pPr lvl="1"/>
                <a:r>
                  <a:rPr lang="en-US" sz="2400" dirty="0" smtClean="0"/>
                  <a:t>Defined as follows</a:t>
                </a:r>
              </a:p>
              <a:p>
                <a:pPr marL="0" indent="0">
                  <a:buNone/>
                </a:pPr>
                <a:r>
                  <a:rPr lang="en-US" sz="2800" dirty="0" smtClean="0"/>
                  <a:t>		</a:t>
                </a:r>
                <a14:m>
                  <m:oMath xmlns:m="http://schemas.openxmlformats.org/officeDocument/2006/math">
                    <m:r>
                      <a:rPr lang="en-ZA" sz="2800" b="0" i="1" smtClean="0">
                        <a:latin typeface="Cambria Math" panose="02040503050406030204" pitchFamily="18" charset="0"/>
                      </a:rPr>
                      <m:t>𝑀𝑎𝑛h𝑎𝑡𝑡𝑎𝑛</m:t>
                    </m:r>
                    <m:d>
                      <m:dPr>
                        <m:ctrlPr>
                          <a:rPr lang="en-ZA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ZA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ZA" sz="28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ZA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ZA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ZA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ZA" sz="28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ZA" sz="28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ZA" sz="28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ZA" sz="2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ZA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ZA" sz="28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ZA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begChr m:val="|"/>
                            <m:endChr m:val="|"/>
                            <m:ctrlPr>
                              <a:rPr lang="en-ZA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ZA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ZA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ZA" sz="2800" b="0" i="1" smtClean="0">
                                    <a:latin typeface="Cambria Math" panose="02040503050406030204" pitchFamily="18" charset="0"/>
                                  </a:rPr>
                                  <m:t>𝑖𝑘</m:t>
                                </m:r>
                              </m:sub>
                            </m:sSub>
                            <m:r>
                              <a:rPr lang="en-ZA" sz="2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ZA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ZA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ZA" sz="2800" b="0" i="1" smtClean="0">
                                    <a:latin typeface="Cambria Math" panose="02040503050406030204" pitchFamily="18" charset="0"/>
                                  </a:rPr>
                                  <m:t>𝑗𝑘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86" t="-14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6569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Similarity Measures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1219200"/>
            <a:ext cx="3999990" cy="3999990"/>
          </a:xfrm>
        </p:spPr>
      </p:pic>
      <p:sp>
        <p:nvSpPr>
          <p:cNvPr id="5" name="TextBox 4"/>
          <p:cNvSpPr txBox="1"/>
          <p:nvPr/>
        </p:nvSpPr>
        <p:spPr>
          <a:xfrm>
            <a:off x="2946011" y="5333490"/>
            <a:ext cx="34419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Green line: Euclidean distance</a:t>
            </a:r>
          </a:p>
          <a:p>
            <a:r>
              <a:rPr lang="en-US" dirty="0" smtClean="0">
                <a:latin typeface="+mj-lt"/>
              </a:rPr>
              <a:t>Other lines: Manhattan distance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9240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Distance Measures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Cosine distance</a:t>
                </a:r>
              </a:p>
              <a:p>
                <a:pPr lvl="1"/>
                <a:r>
                  <a:rPr lang="en-US" dirty="0" smtClean="0"/>
                  <a:t>Defined as follows</a:t>
                </a:r>
              </a:p>
              <a:p>
                <a:pPr marL="457200" lvl="1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ZA" b="0" i="1" smtClean="0">
                        <a:latin typeface="Cambria Math" panose="02040503050406030204" pitchFamily="18" charset="0"/>
                      </a:rPr>
                      <m:t>𝐶𝑜𝑠𝑖𝑛𝑒</m:t>
                    </m:r>
                    <m:d>
                      <m:dPr>
                        <m:ctrlPr>
                          <a:rPr lang="en-Z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Z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ZA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ZA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ZA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Z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ZA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ZA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ZA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ZA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ZA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ZA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ZA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ZA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ZA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ZA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ZA" i="1">
                                    <a:latin typeface="Cambria Math" panose="02040503050406030204" pitchFamily="18" charset="0"/>
                                  </a:rPr>
                                  <m:t>𝑖𝑘</m:t>
                                </m:r>
                              </m:sub>
                            </m:sSub>
                            <m:r>
                              <a:rPr lang="en-ZA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ZA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ZA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ZA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ZA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nary>
                      </m:num>
                      <m:den>
                        <m:rad>
                          <m:radPr>
                            <m:degHide m:val="on"/>
                            <m:ctrlPr>
                              <a:rPr lang="en-ZA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nary>
                              <m:naryPr>
                                <m:chr m:val="∑"/>
                                <m:ctrlPr>
                                  <a:rPr lang="en-ZA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ZA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ZA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ZA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sSubSup>
                                  <m:sSubSupPr>
                                    <m:ctrlPr>
                                      <a:rPr lang="en-ZA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ZA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ZA" b="0" i="1" smtClean="0">
                                        <a:latin typeface="Cambria Math" panose="02040503050406030204" pitchFamily="18" charset="0"/>
                                      </a:rPr>
                                      <m:t>𝑖𝑘</m:t>
                                    </m:r>
                                  </m:sub>
                                  <m:sup>
                                    <m:r>
                                      <a:rPr lang="en-ZA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nary>
                          </m:e>
                        </m:rad>
                        <m:r>
                          <a:rPr lang="en-ZA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ad>
                          <m:radPr>
                            <m:degHide m:val="on"/>
                            <m:ctrlPr>
                              <a:rPr lang="en-ZA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nary>
                              <m:naryPr>
                                <m:chr m:val="∑"/>
                                <m:ctrlPr>
                                  <a:rPr lang="en-ZA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ZA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ZA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ZA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sSubSup>
                                  <m:sSubSupPr>
                                    <m:ctrlPr>
                                      <a:rPr lang="en-ZA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ZA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ZA" b="0" i="1" smtClean="0">
                                        <a:latin typeface="Cambria Math" panose="02040503050406030204" pitchFamily="18" charset="0"/>
                                      </a:rPr>
                                      <m:t>𝑗𝑘</m:t>
                                    </m:r>
                                  </m:sub>
                                  <m:sup>
                                    <m:r>
                                      <a:rPr lang="en-ZA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nary>
                          </m:e>
                        </m:rad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 smtClean="0"/>
                  <a:t>The distance measure uses</a:t>
                </a:r>
              </a:p>
              <a:p>
                <a:pPr lvl="2"/>
                <a:r>
                  <a:rPr lang="en-US" dirty="0" smtClean="0"/>
                  <a:t>The difference in angles between vectors</a:t>
                </a:r>
              </a:p>
              <a:p>
                <a:pPr lvl="2"/>
                <a:r>
                  <a:rPr lang="en-US" dirty="0" smtClean="0"/>
                  <a:t>Not the magnitudes of vector components</a:t>
                </a:r>
              </a:p>
              <a:p>
                <a:pPr lvl="2"/>
                <a:r>
                  <a:rPr lang="en-US" dirty="0" smtClean="0"/>
                  <a:t>Often used for document word counts</a:t>
                </a:r>
              </a:p>
              <a:p>
                <a:pPr lvl="3"/>
                <a:r>
                  <a:rPr lang="en-US" dirty="0" smtClean="0"/>
                  <a:t>A word could appear often due to a longer document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71" t="-1754" b="-12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2849527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14809</TotalTime>
  <Words>669</Words>
  <Application>Microsoft Office PowerPoint</Application>
  <PresentationFormat>On-screen Show (4:3)</PresentationFormat>
  <Paragraphs>191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Cambria Math</vt:lpstr>
      <vt:lpstr>Times New Roman</vt:lpstr>
      <vt:lpstr>Wingdings</vt:lpstr>
      <vt:lpstr>Default Design</vt:lpstr>
      <vt:lpstr>COS 781 (Data Mining)</vt:lpstr>
      <vt:lpstr>Overview</vt:lpstr>
      <vt:lpstr>What is Clustering?</vt:lpstr>
      <vt:lpstr>What is Clustering?</vt:lpstr>
      <vt:lpstr>Components of Clustering Algorithms</vt:lpstr>
      <vt:lpstr>Pattern Representation</vt:lpstr>
      <vt:lpstr>Similarity Measures</vt:lpstr>
      <vt:lpstr>Similarity Measures</vt:lpstr>
      <vt:lpstr>Distance Measures</vt:lpstr>
      <vt:lpstr>Distance Measures</vt:lpstr>
      <vt:lpstr>Distance Measures</vt:lpstr>
      <vt:lpstr>Clustering Algorithms</vt:lpstr>
      <vt:lpstr>Clustering Algorithms</vt:lpstr>
      <vt:lpstr>Clustering Algorithms</vt:lpstr>
      <vt:lpstr>Clustering Algorithms</vt:lpstr>
      <vt:lpstr>Clustering Algorithms</vt:lpstr>
      <vt:lpstr>Clustering Algorithms</vt:lpstr>
      <vt:lpstr>Clustering Algorithms</vt:lpstr>
      <vt:lpstr>Clustering Algorithms</vt:lpstr>
      <vt:lpstr>Clustering Algorithms</vt:lpstr>
      <vt:lpstr>Cluster Quality</vt:lpstr>
      <vt:lpstr>Cluster Quality</vt:lpstr>
      <vt:lpstr>Cluster Quality</vt:lpstr>
      <vt:lpstr>General Stopping Conditions</vt:lpstr>
      <vt:lpstr>Applications of Clustering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Exploratory Data Analysis and Data Mining using Self-Organising Feature Maps</dc:title>
  <dc:creator>Will van Heerden</dc:creator>
  <cp:lastModifiedBy>Will van Heerden</cp:lastModifiedBy>
  <cp:revision>594</cp:revision>
  <cp:lastPrinted>2005-09-13T14:16:35Z</cp:lastPrinted>
  <dcterms:modified xsi:type="dcterms:W3CDTF">2019-09-05T23:30:15Z</dcterms:modified>
</cp:coreProperties>
</file>