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8" r:id="rId2"/>
    <p:sldId id="265" r:id="rId3"/>
    <p:sldId id="259" r:id="rId4"/>
    <p:sldId id="289" r:id="rId5"/>
    <p:sldId id="269" r:id="rId6"/>
    <p:sldId id="286" r:id="rId7"/>
    <p:sldId id="273" r:id="rId8"/>
    <p:sldId id="270" r:id="rId9"/>
    <p:sldId id="274" r:id="rId10"/>
    <p:sldId id="271" r:id="rId11"/>
    <p:sldId id="283" r:id="rId12"/>
    <p:sldId id="279" r:id="rId13"/>
    <p:sldId id="280" r:id="rId14"/>
    <p:sldId id="282" r:id="rId15"/>
    <p:sldId id="263" r:id="rId16"/>
    <p:sldId id="277" r:id="rId17"/>
    <p:sldId id="278" r:id="rId18"/>
    <p:sldId id="267" r:id="rId19"/>
    <p:sldId id="284" r:id="rId20"/>
    <p:sldId id="266" r:id="rId21"/>
    <p:sldId id="285" r:id="rId22"/>
    <p:sldId id="281" r:id="rId23"/>
    <p:sldId id="290" r:id="rId24"/>
    <p:sldId id="287" r:id="rId25"/>
    <p:sldId id="288" r:id="rId26"/>
  </p:sldIdLst>
  <p:sldSz cx="9144000" cy="6858000" type="screen4x3"/>
  <p:notesSz cx="6381750" cy="8686800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3FF"/>
    <a:srgbClr val="CCECFF"/>
    <a:srgbClr val="DDDDDD"/>
    <a:srgbClr val="002850"/>
    <a:srgbClr val="003366"/>
    <a:srgbClr val="C0C0C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638" autoAdjust="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654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098" tIns="43049" rIns="86098" bIns="43049" numCol="1" anchor="t" anchorCtr="0" compatLnSpc="1">
            <a:prstTxWarp prst="textNoShape">
              <a:avLst/>
            </a:prstTxWarp>
          </a:bodyPr>
          <a:lstStyle>
            <a:lvl1pPr defTabSz="860425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14738" y="0"/>
            <a:ext cx="27654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098" tIns="43049" rIns="86098" bIns="43049" numCol="1" anchor="t" anchorCtr="0" compatLnSpc="1">
            <a:prstTxWarp prst="textNoShape">
              <a:avLst/>
            </a:prstTxWarp>
          </a:bodyPr>
          <a:lstStyle>
            <a:lvl1pPr algn="r" defTabSz="860425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0763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125913"/>
            <a:ext cx="51054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098" tIns="43049" rIns="86098" bIns="43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 smtClean="0"/>
              <a:t>Click to edit Master text styles</a:t>
            </a:r>
          </a:p>
          <a:p>
            <a:pPr lvl="1"/>
            <a:r>
              <a:rPr lang="en-ZA" noProof="0" smtClean="0"/>
              <a:t>Second level</a:t>
            </a:r>
          </a:p>
          <a:p>
            <a:pPr lvl="2"/>
            <a:r>
              <a:rPr lang="en-ZA" noProof="0" smtClean="0"/>
              <a:t>Third level</a:t>
            </a:r>
          </a:p>
          <a:p>
            <a:pPr lvl="3"/>
            <a:r>
              <a:rPr lang="en-ZA" noProof="0" smtClean="0"/>
              <a:t>Fourth level</a:t>
            </a:r>
          </a:p>
          <a:p>
            <a:pPr lvl="4"/>
            <a:r>
              <a:rPr lang="en-ZA" noProof="0" smtClean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654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098" tIns="43049" rIns="86098" bIns="43049" numCol="1" anchor="b" anchorCtr="0" compatLnSpc="1">
            <a:prstTxWarp prst="textNoShape">
              <a:avLst/>
            </a:prstTxWarp>
          </a:bodyPr>
          <a:lstStyle>
            <a:lvl1pPr defTabSz="860425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14738" y="8251825"/>
            <a:ext cx="27654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098" tIns="43049" rIns="86098" bIns="43049" numCol="1" anchor="b" anchorCtr="0" compatLnSpc="1">
            <a:prstTxWarp prst="textNoShape">
              <a:avLst/>
            </a:prstTxWarp>
          </a:bodyPr>
          <a:lstStyle>
            <a:lvl1pPr algn="r" defTabSz="860425">
              <a:defRPr sz="1100"/>
            </a:lvl1pPr>
          </a:lstStyle>
          <a:p>
            <a:fld id="{6CEFF1EA-2D23-4C53-8F3A-E0E86D95EA3A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252746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0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0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0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0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0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8519FC-AAF3-41FD-8023-09DAC2C775F0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8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0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0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0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0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0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F7EA3B-0FE4-48BB-BA25-4750679E5064}" type="slidenum">
              <a:rPr lang="en-ZA" altLang="en-US"/>
              <a:pPr eaLnBrk="1" hangingPunct="1"/>
              <a:t>3</a:t>
            </a:fld>
            <a:endParaRPr lang="en-ZA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0F6CF-E4B2-4C85-BC5D-BBEF1E9F14F6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105242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D9FF8-EA72-45D1-B9F5-7B32800087B5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69014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88913"/>
            <a:ext cx="1979613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188913"/>
            <a:ext cx="5789612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C04B0-DEDB-4BE6-A0F1-C3072CBC2B06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14403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4CE4D-E14C-41FE-A6AC-07D10EE9146B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7571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8C0BB-DDCC-4B5C-AEF2-D7154B033FCD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20458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600200"/>
            <a:ext cx="3884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0" y="1600200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380F1-0818-4B15-B573-7C721A77A2EB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3365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4448C-7F80-499F-95CF-86E901AF57F6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7855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931F0-4E4A-436D-830E-28569B7A1966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2283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C3118-CE93-408C-A20C-76A798BB7E52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18745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96BA6-02EA-4202-A812-6579018807FD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93972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34DA1-B2BC-4219-AA55-058C7732C171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22731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9216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ZA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600200"/>
            <a:ext cx="7921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altLang="en-US" smtClean="0"/>
              <a:t>Click to edit Master text styles</a:t>
            </a:r>
          </a:p>
          <a:p>
            <a:pPr lvl="1"/>
            <a:r>
              <a:rPr lang="en-ZA" altLang="en-US" smtClean="0"/>
              <a:t>Second level</a:t>
            </a:r>
          </a:p>
          <a:p>
            <a:pPr lvl="2"/>
            <a:r>
              <a:rPr lang="en-ZA" altLang="en-US" smtClean="0"/>
              <a:t>Third level</a:t>
            </a:r>
          </a:p>
          <a:p>
            <a:pPr lvl="3"/>
            <a:r>
              <a:rPr lang="en-ZA" altLang="en-US" smtClean="0"/>
              <a:t>Fourth level</a:t>
            </a:r>
          </a:p>
          <a:p>
            <a:pPr lvl="4"/>
            <a:r>
              <a:rPr lang="en-ZA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13" y="6553200"/>
            <a:ext cx="647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ED87310-1713-42A2-9CE4-9F6CA95E6FA7}" type="slidenum">
              <a:rPr lang="en-ZA" altLang="en-US"/>
              <a:pPr/>
              <a:t>‹#›</a:t>
            </a:fld>
            <a:endParaRPr lang="en-Z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3200">
          <a:solidFill>
            <a:srgbClr val="DDDDD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Font typeface="Wingdings" panose="05000000000000000000" pitchFamily="2" charset="2"/>
        <a:buChar char="§"/>
        <a:defRPr sz="2800">
          <a:solidFill>
            <a:srgbClr val="DDDDD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Char char="•"/>
        <a:defRPr sz="2400">
          <a:solidFill>
            <a:srgbClr val="DDDDD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Char char="–"/>
        <a:defRPr sz="2000">
          <a:solidFill>
            <a:srgbClr val="DDDDD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Char char="»"/>
        <a:defRPr sz="2000">
          <a:solidFill>
            <a:srgbClr val="DDDDD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69696"/>
        </a:buClr>
        <a:buChar char="»"/>
        <a:defRPr sz="2000">
          <a:solidFill>
            <a:srgbClr val="DDDDD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69696"/>
        </a:buClr>
        <a:buChar char="»"/>
        <a:defRPr sz="2000">
          <a:solidFill>
            <a:srgbClr val="DDDDD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69696"/>
        </a:buClr>
        <a:buChar char="»"/>
        <a:defRPr sz="2000">
          <a:solidFill>
            <a:srgbClr val="DDDDD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69696"/>
        </a:buClr>
        <a:buChar char="»"/>
        <a:defRPr sz="2000">
          <a:solidFill>
            <a:srgbClr val="DDDDD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users/pclark/softwar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/>
          <a:p>
            <a:pPr algn="ctr" eaLnBrk="1" hangingPunct="1"/>
            <a:r>
              <a:rPr lang="en-ZA" altLang="en-US" dirty="0" smtClean="0"/>
              <a:t>COS 781 (Data Mining)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84538"/>
            <a:ext cx="6400800" cy="2160587"/>
          </a:xfrm>
        </p:spPr>
        <p:txBody>
          <a:bodyPr/>
          <a:lstStyle/>
          <a:p>
            <a:pPr eaLnBrk="1" hangingPunct="1"/>
            <a:r>
              <a:rPr lang="en-ZA" altLang="en-US" sz="2800" dirty="0" smtClean="0">
                <a:solidFill>
                  <a:srgbClr val="969696"/>
                </a:solidFill>
              </a:rPr>
              <a:t>Theme 6</a:t>
            </a:r>
          </a:p>
          <a:p>
            <a:pPr eaLnBrk="1" hangingPunct="1"/>
            <a:endParaRPr lang="en-ZA" altLang="en-US" sz="2800" dirty="0" smtClean="0">
              <a:solidFill>
                <a:srgbClr val="969696"/>
              </a:solidFill>
            </a:endParaRPr>
          </a:p>
          <a:p>
            <a:pPr eaLnBrk="1" hangingPunct="1"/>
            <a:r>
              <a:rPr lang="en-ZA" altLang="en-US" sz="2800" dirty="0" smtClean="0">
                <a:solidFill>
                  <a:srgbClr val="969696"/>
                </a:solidFill>
              </a:rPr>
              <a:t>Rule Induction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 flipV="1">
            <a:off x="2843213" y="4076700"/>
            <a:ext cx="338455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317392-DE57-49BA-A59B-D4357BD48EAF}" type="slidenum">
              <a:rPr lang="en-ZA" altLang="en-US">
                <a:solidFill>
                  <a:schemeClr val="bg1"/>
                </a:solidFill>
              </a:rPr>
              <a:pPr eaLnBrk="1" hangingPunct="1"/>
              <a:t>10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AQR: Algorithm Overview</a:t>
            </a:r>
            <a:endParaRPr lang="en-GB" alt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2155825" algn="l"/>
              </a:tabLst>
            </a:pPr>
            <a:r>
              <a:rPr lang="en-ZA" altLang="en-US" dirty="0" smtClean="0"/>
              <a:t>Iteratively builds a cover for </a:t>
            </a:r>
            <a:r>
              <a:rPr lang="en-ZA" altLang="en-US" u="sng" dirty="0" smtClean="0"/>
              <a:t>each class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tabLst>
                <a:tab pos="2155825" algn="l"/>
              </a:tabLst>
            </a:pPr>
            <a:r>
              <a:rPr lang="en-ZA" altLang="en-US" dirty="0" smtClean="0"/>
              <a:t>Stage 1</a:t>
            </a:r>
            <a:endParaRPr lang="en-ZA" altLang="en-US" dirty="0"/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tabLst>
                <a:tab pos="2155825" algn="l"/>
              </a:tabLst>
            </a:pPr>
            <a:r>
              <a:rPr lang="en-ZA" altLang="en-US" dirty="0" smtClean="0"/>
              <a:t>Select an un-covered example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tabLst>
                <a:tab pos="2155825" algn="l"/>
              </a:tabLst>
            </a:pPr>
            <a:r>
              <a:rPr lang="en-ZA" altLang="en-US" dirty="0" smtClean="0"/>
              <a:t>Build a cover one complex at a time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tabLst>
                <a:tab pos="2155825" algn="l"/>
              </a:tabLst>
            </a:pPr>
            <a:r>
              <a:rPr lang="en-ZA" altLang="en-US" dirty="0" smtClean="0"/>
              <a:t>Stage 2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tabLst>
                <a:tab pos="2155825" algn="l"/>
              </a:tabLst>
            </a:pPr>
            <a:r>
              <a:rPr lang="en-ZA" altLang="en-US" dirty="0" smtClean="0"/>
              <a:t>Remove training examples covered by complex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tabLst>
                <a:tab pos="2155825" algn="l"/>
              </a:tabLst>
            </a:pPr>
            <a:r>
              <a:rPr lang="en-ZA" altLang="en-US" dirty="0" smtClean="0"/>
              <a:t>Repeat until enough complexes are found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tabLst>
                <a:tab pos="2155825" algn="l"/>
              </a:tabLst>
            </a:pPr>
            <a:r>
              <a:rPr lang="en-ZA" altLang="en-US" dirty="0" smtClean="0"/>
              <a:t>That cover all examples of the class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tabLst>
                <a:tab pos="2155825" algn="l"/>
              </a:tabLst>
            </a:pPr>
            <a:r>
              <a:rPr lang="en-ZA" altLang="en-US" dirty="0" smtClean="0"/>
              <a:t>But cover no negative examples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2F5404-ECE0-4177-8A81-B934083DED62}" type="slidenum">
              <a:rPr lang="en-ZA" altLang="en-US">
                <a:solidFill>
                  <a:schemeClr val="bg1"/>
                </a:solidFill>
              </a:rPr>
              <a:pPr eaLnBrk="1" hangingPunct="1"/>
              <a:t>11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AQR: Algorithm Overview</a:t>
            </a:r>
            <a:endParaRPr lang="en-GB" alt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ZA" altLang="en-US" dirty="0" smtClean="0"/>
              <a:t>The process is called a </a:t>
            </a:r>
            <a:r>
              <a:rPr lang="en-ZA" altLang="en-US" u="sng" dirty="0" smtClean="0"/>
              <a:t>beam search</a:t>
            </a:r>
            <a:r>
              <a:rPr lang="en-ZA" altLang="en-US" dirty="0" smtClean="0"/>
              <a:t>:</a:t>
            </a:r>
          </a:p>
          <a:p>
            <a:pPr lvl="1" eaLnBrk="1" hangingPunct="1">
              <a:spcBef>
                <a:spcPct val="40000"/>
              </a:spcBef>
            </a:pPr>
            <a:r>
              <a:rPr lang="en-ZA" altLang="en-US" dirty="0" smtClean="0"/>
              <a:t>A series of hill-climb searches in parallel</a:t>
            </a:r>
          </a:p>
          <a:p>
            <a:pPr lvl="1" eaLnBrk="1" hangingPunct="1">
              <a:spcBef>
                <a:spcPct val="40000"/>
              </a:spcBef>
            </a:pPr>
            <a:r>
              <a:rPr lang="en-ZA" altLang="en-US" dirty="0" smtClean="0"/>
              <a:t>Only specialisations are considered that</a:t>
            </a:r>
          </a:p>
          <a:p>
            <a:pPr lvl="2" eaLnBrk="1" hangingPunct="1">
              <a:spcBef>
                <a:spcPct val="40000"/>
              </a:spcBef>
            </a:pPr>
            <a:r>
              <a:rPr lang="en-ZA" altLang="en-US" dirty="0"/>
              <a:t>E</a:t>
            </a:r>
            <a:r>
              <a:rPr lang="en-ZA" altLang="en-US" dirty="0" smtClean="0"/>
              <a:t>xclude negative examples while</a:t>
            </a:r>
          </a:p>
          <a:p>
            <a:pPr lvl="2" eaLnBrk="1" hangingPunct="1">
              <a:spcBef>
                <a:spcPct val="40000"/>
              </a:spcBef>
            </a:pPr>
            <a:r>
              <a:rPr lang="en-ZA" altLang="en-US" dirty="0"/>
              <a:t>S</a:t>
            </a:r>
            <a:r>
              <a:rPr lang="en-ZA" altLang="en-US" dirty="0" smtClean="0"/>
              <a:t>till covering a “seed” positive example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19B84B-A23C-4EA3-A4DD-4F0A71637FD2}" type="slidenum">
              <a:rPr lang="en-ZA" altLang="en-US">
                <a:solidFill>
                  <a:schemeClr val="bg1"/>
                </a:solidFill>
              </a:rPr>
              <a:pPr eaLnBrk="1" hangingPunct="1"/>
              <a:t>12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AQR: Algorithm Overview</a:t>
            </a:r>
            <a:endParaRPr lang="en-GB" altLang="en-US" smtClean="0"/>
          </a:p>
        </p:txBody>
      </p:sp>
      <p:pic>
        <p:nvPicPr>
          <p:cNvPr id="12292" name="Picture 5" descr="AQ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5338" y="1600200"/>
            <a:ext cx="5876925" cy="4525963"/>
          </a:xfrm>
          <a:noFill/>
        </p:spPr>
      </p:pic>
      <p:sp>
        <p:nvSpPr>
          <p:cNvPr id="12293" name="Line 6"/>
          <p:cNvSpPr>
            <a:spLocks noChangeShapeType="1"/>
          </p:cNvSpPr>
          <p:nvPr/>
        </p:nvSpPr>
        <p:spPr bwMode="auto">
          <a:xfrm flipV="1">
            <a:off x="1763713" y="2060575"/>
            <a:ext cx="43180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4925" y="2060575"/>
            <a:ext cx="122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Covers no positive examples</a:t>
            </a:r>
            <a:endParaRPr lang="en-GB" altLang="en-US" sz="1000">
              <a:solidFill>
                <a:srgbClr val="DDDDDD"/>
              </a:solidFill>
            </a:endParaRP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 flipV="1">
            <a:off x="1763713" y="5051425"/>
            <a:ext cx="107950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V="1">
            <a:off x="1763713" y="5229225"/>
            <a:ext cx="107950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1763713" y="4757738"/>
            <a:ext cx="0" cy="293687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 flipH="1">
            <a:off x="1403350" y="4749800"/>
            <a:ext cx="360363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1403350" y="4292600"/>
            <a:ext cx="792163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34925" y="4149725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Covers all negative examples</a:t>
            </a:r>
            <a:endParaRPr lang="en-GB" altLang="en-US" sz="1000">
              <a:solidFill>
                <a:srgbClr val="DDDDDD"/>
              </a:solidFill>
            </a:endParaRPr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34925" y="4616450"/>
            <a:ext cx="13684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Find all conditions that exclude a negative example</a:t>
            </a:r>
            <a:endParaRPr lang="en-GB" altLang="en-US" sz="1000">
              <a:solidFill>
                <a:srgbClr val="DDDDDD"/>
              </a:solidFill>
            </a:endParaRP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34925" y="5256213"/>
            <a:ext cx="1368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Specialise every complex in STAR using every new condition</a:t>
            </a:r>
            <a:endParaRPr lang="en-GB" altLang="en-US" sz="1000">
              <a:solidFill>
                <a:srgbClr val="DDDDDD"/>
              </a:solidFill>
            </a:endParaRP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>
            <a:off x="1763713" y="5238750"/>
            <a:ext cx="0" cy="15875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 flipH="1">
            <a:off x="1403350" y="5399088"/>
            <a:ext cx="360363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 flipV="1">
            <a:off x="1403350" y="1725613"/>
            <a:ext cx="792163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34925" y="1557338"/>
            <a:ext cx="122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Performed once for every class</a:t>
            </a:r>
            <a:endParaRPr lang="en-GB" altLang="en-US" sz="1000">
              <a:solidFill>
                <a:srgbClr val="DDDDDD"/>
              </a:solidFill>
            </a:endParaRPr>
          </a:p>
        </p:txBody>
      </p:sp>
      <p:sp>
        <p:nvSpPr>
          <p:cNvPr id="12307" name="Line 20"/>
          <p:cNvSpPr>
            <a:spLocks noChangeShapeType="1"/>
          </p:cNvSpPr>
          <p:nvPr/>
        </p:nvSpPr>
        <p:spPr bwMode="auto">
          <a:xfrm>
            <a:off x="1763713" y="2060575"/>
            <a:ext cx="0" cy="144463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21"/>
          <p:cNvSpPr>
            <a:spLocks noChangeShapeType="1"/>
          </p:cNvSpPr>
          <p:nvPr/>
        </p:nvSpPr>
        <p:spPr bwMode="auto">
          <a:xfrm flipH="1">
            <a:off x="1403350" y="2205038"/>
            <a:ext cx="360363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 flipV="1">
            <a:off x="1763713" y="5589588"/>
            <a:ext cx="72072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3"/>
          <p:cNvSpPr>
            <a:spLocks noChangeShapeType="1"/>
          </p:cNvSpPr>
          <p:nvPr/>
        </p:nvSpPr>
        <p:spPr bwMode="auto">
          <a:xfrm>
            <a:off x="1763713" y="5589588"/>
            <a:ext cx="0" cy="503237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4"/>
          <p:cNvSpPr>
            <a:spLocks noChangeShapeType="1"/>
          </p:cNvSpPr>
          <p:nvPr/>
        </p:nvSpPr>
        <p:spPr bwMode="auto">
          <a:xfrm flipH="1">
            <a:off x="1403350" y="6092825"/>
            <a:ext cx="360363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25"/>
          <p:cNvSpPr txBox="1">
            <a:spLocks noChangeArrowheads="1"/>
          </p:cNvSpPr>
          <p:nvPr/>
        </p:nvSpPr>
        <p:spPr bwMode="auto">
          <a:xfrm>
            <a:off x="34925" y="5967413"/>
            <a:ext cx="13684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Prune STAR before excluding more negative examples</a:t>
            </a:r>
            <a:endParaRPr lang="en-GB" altLang="en-US" sz="1000">
              <a:solidFill>
                <a:srgbClr val="DDDDDD"/>
              </a:solidFill>
            </a:endParaRPr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 flipH="1">
            <a:off x="1403350" y="3644900"/>
            <a:ext cx="3673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>
            <a:off x="5076825" y="3644900"/>
            <a:ext cx="0" cy="144463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Text Box 30"/>
          <p:cNvSpPr txBox="1">
            <a:spLocks noChangeArrowheads="1"/>
          </p:cNvSpPr>
          <p:nvPr/>
        </p:nvSpPr>
        <p:spPr bwMode="auto">
          <a:xfrm>
            <a:off x="34925" y="3429000"/>
            <a:ext cx="144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Set of newly generated complexes</a:t>
            </a:r>
            <a:endParaRPr lang="en-GB" altLang="en-US" sz="1000">
              <a:solidFill>
                <a:srgbClr val="DDDD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2ED62E-A027-4D48-A8AE-AD4C91D9CC57}" type="slidenum">
              <a:rPr lang="en-ZA" altLang="en-US">
                <a:solidFill>
                  <a:schemeClr val="bg1"/>
                </a:solidFill>
              </a:rPr>
              <a:pPr eaLnBrk="1" hangingPunct="1"/>
              <a:t>13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AQR: Heuristic Functions</a:t>
            </a:r>
            <a:endParaRPr lang="en-GB" alt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ZA" altLang="en-US" sz="2400" dirty="0" smtClean="0"/>
              <a:t>“Best complex” is added as a new disjunct to COVER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2000" dirty="0" smtClean="0"/>
              <a:t>Chosen using a heuristic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600" dirty="0" smtClean="0"/>
              <a:t>Complex that covers the maximise number of positive 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600" dirty="0" smtClean="0"/>
              <a:t>Because we know that no negative examples are covered and </a:t>
            </a:r>
            <a:r>
              <a:rPr lang="en-ZA" altLang="en-US" sz="1600" u="sng" dirty="0" smtClean="0"/>
              <a:t>at least</a:t>
            </a:r>
            <a:r>
              <a:rPr lang="en-ZA" altLang="en-US" sz="1600" dirty="0" smtClean="0"/>
              <a:t> one positive example is covered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400" dirty="0" smtClean="0"/>
              <a:t>“Worst complexes” are removed from STAR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2000" dirty="0" smtClean="0"/>
              <a:t>Chosen using a heuristic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600" dirty="0" smtClean="0"/>
              <a:t>Low sum of positive examples covered and negative examples excluded</a:t>
            </a:r>
          </a:p>
          <a:p>
            <a:pPr lvl="2" eaLnBrk="1" hangingPunct="1">
              <a:lnSpc>
                <a:spcPct val="80000"/>
              </a:lnSpc>
            </a:pPr>
            <a:r>
              <a:rPr lang="en-ZA" altLang="en-US" sz="1600" dirty="0" smtClean="0"/>
              <a:t>Optimises search by excluding poorly performing complexes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400" dirty="0" smtClean="0"/>
              <a:t>In the case of ties:</a:t>
            </a:r>
          </a:p>
          <a:p>
            <a:pPr lvl="1" eaLnBrk="1" hangingPunct="1">
              <a:lnSpc>
                <a:spcPct val="80000"/>
              </a:lnSpc>
            </a:pPr>
            <a:r>
              <a:rPr lang="en-ZA" altLang="en-US" sz="2000" dirty="0" smtClean="0"/>
              <a:t>Complexes with fewer selectors are considered better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Favours less complex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24CA22-8C3F-4CB8-98AF-1B141F34FDCC}" type="slidenum">
              <a:rPr lang="en-ZA" altLang="en-US">
                <a:solidFill>
                  <a:schemeClr val="bg1"/>
                </a:solidFill>
              </a:rPr>
              <a:pPr eaLnBrk="1" hangingPunct="1"/>
              <a:t>14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AQR: Heuristic Functions</a:t>
            </a:r>
            <a:endParaRPr lang="en-GB" alt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z="2800" dirty="0" smtClean="0"/>
              <a:t>Positive example (SEED) selection:</a:t>
            </a:r>
          </a:p>
          <a:p>
            <a:pPr lvl="1" eaLnBrk="1" hangingPunct="1"/>
            <a:r>
              <a:rPr lang="en-ZA" altLang="en-US" sz="2400" dirty="0" smtClean="0"/>
              <a:t>Randomly chosen</a:t>
            </a:r>
          </a:p>
          <a:p>
            <a:pPr eaLnBrk="1" hangingPunct="1"/>
            <a:r>
              <a:rPr lang="en-ZA" altLang="en-US" sz="2800" dirty="0" smtClean="0"/>
              <a:t>Negative example (</a:t>
            </a:r>
            <a:r>
              <a:rPr lang="en-ZA" altLang="en-US" sz="2800" dirty="0" err="1" smtClean="0"/>
              <a:t>E</a:t>
            </a:r>
            <a:r>
              <a:rPr lang="en-ZA" altLang="en-US" sz="2800" baseline="-25000" dirty="0" err="1" smtClean="0"/>
              <a:t>neg</a:t>
            </a:r>
            <a:r>
              <a:rPr lang="en-ZA" altLang="en-US" sz="2800" dirty="0" smtClean="0"/>
              <a:t>) selection:</a:t>
            </a:r>
          </a:p>
          <a:p>
            <a:pPr lvl="1" eaLnBrk="1" hangingPunct="1"/>
            <a:r>
              <a:rPr lang="en-ZA" altLang="en-US" sz="2400" dirty="0" smtClean="0"/>
              <a:t>Closest to SEED selected first</a:t>
            </a:r>
          </a:p>
          <a:p>
            <a:pPr lvl="2" eaLnBrk="1" hangingPunct="1"/>
            <a:r>
              <a:rPr lang="en-ZA" altLang="en-US" sz="2000" dirty="0" smtClean="0"/>
              <a:t>Determined using a distance</a:t>
            </a:r>
          </a:p>
          <a:p>
            <a:pPr lvl="2" eaLnBrk="1" hangingPunct="1"/>
            <a:r>
              <a:rPr lang="en-ZA" altLang="en-US" sz="2000" dirty="0" smtClean="0"/>
              <a:t>Number attribute values differ between SEED and </a:t>
            </a:r>
            <a:r>
              <a:rPr lang="en-ZA" altLang="en-US" sz="2000" dirty="0" err="1" smtClean="0"/>
              <a:t>E</a:t>
            </a:r>
            <a:r>
              <a:rPr lang="en-ZA" altLang="en-US" sz="2000" baseline="-25000" dirty="0" err="1" smtClean="0"/>
              <a:t>neg</a:t>
            </a:r>
            <a:endParaRPr lang="en-ZA" altLang="en-US" sz="2000" baseline="-25000" dirty="0" smtClean="0"/>
          </a:p>
          <a:p>
            <a:pPr lvl="1" eaLnBrk="1" hangingPunct="1"/>
            <a:r>
              <a:rPr lang="en-ZA" altLang="en-US" sz="2400" dirty="0" smtClean="0"/>
              <a:t>If SEED and </a:t>
            </a:r>
            <a:r>
              <a:rPr lang="en-ZA" altLang="en-US" sz="2400" dirty="0" err="1" smtClean="0"/>
              <a:t>E</a:t>
            </a:r>
            <a:r>
              <a:rPr lang="en-ZA" altLang="en-US" sz="2400" baseline="-25000" dirty="0" err="1" smtClean="0"/>
              <a:t>neg</a:t>
            </a:r>
            <a:r>
              <a:rPr lang="en-ZA" altLang="en-US" sz="2400" dirty="0" smtClean="0"/>
              <a:t> have same attribute values</a:t>
            </a:r>
          </a:p>
          <a:p>
            <a:pPr lvl="2" eaLnBrk="1" hangingPunct="1"/>
            <a:r>
              <a:rPr lang="en-ZA" altLang="en-US" sz="2000" dirty="0" smtClean="0"/>
              <a:t>In other words the distance is 0</a:t>
            </a:r>
          </a:p>
          <a:p>
            <a:pPr lvl="2" eaLnBrk="1" hangingPunct="1"/>
            <a:r>
              <a:rPr lang="en-ZA" altLang="en-US" sz="2000" dirty="0" err="1" smtClean="0"/>
              <a:t>E</a:t>
            </a:r>
            <a:r>
              <a:rPr lang="en-ZA" altLang="en-US" sz="2000" baseline="-25000" dirty="0" err="1" smtClean="0"/>
              <a:t>neg</a:t>
            </a:r>
            <a:r>
              <a:rPr lang="en-ZA" altLang="en-US" sz="2000" dirty="0" smtClean="0"/>
              <a:t> is ignored</a:t>
            </a:r>
            <a:endParaRPr lang="en-GB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210686-DFA6-46BA-A501-75FCFEF65658}" type="slidenum">
              <a:rPr lang="en-ZA" altLang="en-US">
                <a:solidFill>
                  <a:schemeClr val="bg1"/>
                </a:solidFill>
              </a:rPr>
              <a:pPr eaLnBrk="1" hangingPunct="1"/>
              <a:t>15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CN2</a:t>
            </a:r>
            <a:endParaRPr lang="en-GB" alt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z="2400" dirty="0" smtClean="0"/>
              <a:t>Evolved from earlier AQ algorithms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z="2400" dirty="0" smtClean="0"/>
              <a:t>Current Version (6.1)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http://www.cs.utexas.edu/users/pclark/software/</a:t>
            </a:r>
            <a:endParaRPr lang="en-ZA" alt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ZA" altLang="en-US" sz="2400" dirty="0" smtClean="0"/>
              <a:t>Designed in 1989 by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dirty="0" smtClean="0"/>
              <a:t>Peter Clark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dirty="0" smtClean="0"/>
              <a:t>Tim </a:t>
            </a:r>
            <a:r>
              <a:rPr lang="en-ZA" altLang="en-US" sz="2000" dirty="0" err="1" smtClean="0"/>
              <a:t>Niblett</a:t>
            </a:r>
            <a:endParaRPr lang="en-ZA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ZA" altLang="en-US" sz="2400" dirty="0" smtClean="0"/>
              <a:t>Implementers: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dirty="0" smtClean="0"/>
              <a:t>Robin Boswell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dirty="0" smtClean="0"/>
              <a:t>Rick </a:t>
            </a:r>
            <a:r>
              <a:rPr lang="en-ZA" altLang="en-US" sz="2000" dirty="0" err="1" smtClean="0"/>
              <a:t>Kufrin</a:t>
            </a:r>
            <a:endParaRPr lang="en-ZA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ZA" altLang="en-US" sz="2000" dirty="0" smtClean="0"/>
              <a:t>Johannes </a:t>
            </a:r>
            <a:r>
              <a:rPr lang="en-ZA" altLang="en-US" sz="2000" dirty="0" err="1" smtClean="0"/>
              <a:t>Fuernkranz</a:t>
            </a:r>
            <a:endParaRPr lang="en-GB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0A9C36-5F54-4621-AF0B-1AB22AFD36E3}" type="slidenum">
              <a:rPr lang="en-ZA" altLang="en-US">
                <a:solidFill>
                  <a:schemeClr val="bg1"/>
                </a:solidFill>
              </a:rPr>
              <a:pPr eaLnBrk="1" hangingPunct="1"/>
              <a:t>16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Further Reading</a:t>
            </a:r>
            <a:endParaRPr lang="en-GB" alt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Further reading:</a:t>
            </a:r>
            <a:endParaRPr lang="en-US" altLang="en-US" sz="2000" dirty="0" smtClean="0"/>
          </a:p>
          <a:p>
            <a:pPr lvl="1" eaLnBrk="1" hangingPunct="1"/>
            <a:r>
              <a:rPr lang="en-ZA" altLang="en-US" sz="2000" dirty="0" smtClean="0"/>
              <a:t>Peter Clark and Robin Boswell. Rule induction with CN2: Some recent improvements. In Yves </a:t>
            </a:r>
            <a:r>
              <a:rPr lang="en-ZA" altLang="en-US" sz="2000" dirty="0" err="1" smtClean="0"/>
              <a:t>Kodratoff</a:t>
            </a:r>
            <a:r>
              <a:rPr lang="en-ZA" altLang="en-US" sz="2000" dirty="0" smtClean="0"/>
              <a:t>, editor, </a:t>
            </a:r>
            <a:r>
              <a:rPr lang="en-ZA" altLang="en-US" sz="2000" i="1" dirty="0" smtClean="0"/>
              <a:t>Proceedings EWSL-91</a:t>
            </a:r>
            <a:r>
              <a:rPr lang="en-ZA" altLang="en-US" sz="2000" dirty="0" smtClean="0"/>
              <a:t>, volume 482 of </a:t>
            </a:r>
            <a:r>
              <a:rPr lang="en-ZA" altLang="en-US" sz="2000" i="1" dirty="0" smtClean="0"/>
              <a:t>Lecture Notes in Computer Science</a:t>
            </a:r>
            <a:r>
              <a:rPr lang="en-ZA" altLang="en-US" sz="2000" dirty="0" smtClean="0"/>
              <a:t>, pages 151 – 163, Porto, Portugal, 6 – 8 March 1991. Springer </a:t>
            </a:r>
            <a:r>
              <a:rPr lang="en-ZA" altLang="en-US" sz="2000" dirty="0" err="1" smtClean="0"/>
              <a:t>Verlag</a:t>
            </a:r>
            <a:r>
              <a:rPr lang="en-ZA" altLang="en-US" sz="2000" dirty="0" smtClean="0"/>
              <a:t>.</a:t>
            </a:r>
            <a:endParaRPr lang="en-GB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9F0970-44DD-499A-B66E-55212540C20C}" type="slidenum">
              <a:rPr lang="en-ZA" altLang="en-US">
                <a:solidFill>
                  <a:schemeClr val="bg1"/>
                </a:solidFill>
              </a:rPr>
              <a:pPr eaLnBrk="1" hangingPunct="1"/>
              <a:t>17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CN2: Algorithm Output</a:t>
            </a:r>
            <a:endParaRPr lang="en-GB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z="2800" u="sng" dirty="0" smtClean="0"/>
              <a:t>Ordered</a:t>
            </a:r>
            <a:r>
              <a:rPr lang="en-ZA" altLang="en-US" sz="2800" dirty="0" smtClean="0"/>
              <a:t> set of decision rules (decision lists)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400" dirty="0" smtClean="0"/>
              <a:t>Same structure as AQR uses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400" dirty="0" smtClean="0"/>
              <a:t>Unordered rules also possible (see further reading)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ZA" altLang="en-US" sz="2800" dirty="0" smtClean="0"/>
              <a:t>Classification of new examples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ZA" altLang="en-US" sz="2400" dirty="0" smtClean="0"/>
              <a:t>Apply rules in order, from top to bottom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2000" dirty="0" smtClean="0"/>
              <a:t>If a rule covers the example, its class is predicted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2000" dirty="0" smtClean="0"/>
              <a:t>Therefore, order is important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ZA" altLang="en-US" sz="2400" dirty="0" smtClean="0"/>
              <a:t>If no rules cover the example default rule triggered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ZA" altLang="en-US" sz="2000" dirty="0" smtClean="0"/>
              <a:t>Predicts most commonly occurring class in the training set</a:t>
            </a:r>
            <a:endParaRPr lang="en-GB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5F360B-9E9D-410A-B3A9-8154DC4AF3E6}" type="slidenum">
              <a:rPr lang="en-ZA" altLang="en-US">
                <a:solidFill>
                  <a:schemeClr val="bg1"/>
                </a:solidFill>
              </a:rPr>
              <a:pPr eaLnBrk="1" hangingPunct="1"/>
              <a:t>18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CN2: Algorithm Overview</a:t>
            </a:r>
            <a:endParaRPr lang="en-GB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z="2800" dirty="0" smtClean="0"/>
              <a:t>Problem with AQ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400" dirty="0" smtClean="0"/>
              <a:t>Doesn’t deal with noise well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400" dirty="0" smtClean="0"/>
              <a:t>Why is this?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2000" dirty="0" smtClean="0"/>
              <a:t>Search for complexes is too specific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2000" dirty="0" smtClean="0"/>
              <a:t>Complexes must be 100% consistent with training data</a:t>
            </a:r>
          </a:p>
          <a:p>
            <a:pPr eaLnBrk="1" hangingPunct="1">
              <a:lnSpc>
                <a:spcPct val="90000"/>
              </a:lnSpc>
            </a:pPr>
            <a:r>
              <a:rPr lang="en-ZA" altLang="en-US" sz="2800" dirty="0" smtClean="0"/>
              <a:t>The CN2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400" dirty="0"/>
              <a:t>U</a:t>
            </a:r>
            <a:r>
              <a:rPr lang="en-ZA" altLang="en-US" sz="2400" dirty="0" smtClean="0"/>
              <a:t>ses the basic AQR beam search, but</a:t>
            </a:r>
            <a:endParaRPr lang="en-ZA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ZA" altLang="en-US" sz="2200" dirty="0" smtClean="0"/>
              <a:t>Removes the dependence on specific examples during the beam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2200" dirty="0" smtClean="0"/>
              <a:t>Extends the search space to include rules that do not perform perfectly on the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7AA32A-552B-427E-9F16-F006BDAEA67F}" type="slidenum">
              <a:rPr lang="en-ZA" altLang="en-US">
                <a:solidFill>
                  <a:schemeClr val="bg1"/>
                </a:solidFill>
              </a:rPr>
              <a:pPr eaLnBrk="1" hangingPunct="1"/>
              <a:t>19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CN2: Algorithm Overview</a:t>
            </a:r>
            <a:endParaRPr lang="en-GB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Achieves this by:</a:t>
            </a:r>
          </a:p>
          <a:p>
            <a:pPr lvl="1" eaLnBrk="1" hangingPunct="1"/>
            <a:r>
              <a:rPr lang="en-ZA" altLang="en-US" dirty="0" smtClean="0"/>
              <a:t>Broadening the specialisation process</a:t>
            </a:r>
          </a:p>
          <a:p>
            <a:pPr lvl="2" eaLnBrk="1" hangingPunct="1"/>
            <a:r>
              <a:rPr lang="en-ZA" altLang="en-US" dirty="0" smtClean="0"/>
              <a:t>Consider </a:t>
            </a:r>
            <a:r>
              <a:rPr lang="en-ZA" altLang="en-US" u="sng" dirty="0" smtClean="0"/>
              <a:t>all</a:t>
            </a:r>
            <a:r>
              <a:rPr lang="en-ZA" altLang="en-US" dirty="0" smtClean="0"/>
              <a:t> specialisations of a complex</a:t>
            </a:r>
          </a:p>
          <a:p>
            <a:pPr lvl="2" eaLnBrk="1" hangingPunct="1"/>
            <a:r>
              <a:rPr lang="en-ZA" altLang="en-US" u="sng" dirty="0" smtClean="0"/>
              <a:t>Not just</a:t>
            </a:r>
            <a:r>
              <a:rPr lang="en-ZA" altLang="en-US" dirty="0" smtClean="0"/>
              <a:t> those excluding all negative examples while including a seed positive example</a:t>
            </a:r>
          </a:p>
          <a:p>
            <a:pPr lvl="1" eaLnBrk="1" hangingPunct="1"/>
            <a:r>
              <a:rPr lang="en-ZA" altLang="en-US" dirty="0" smtClean="0"/>
              <a:t>Allows for a cut-off method</a:t>
            </a:r>
          </a:p>
          <a:p>
            <a:pPr lvl="2" eaLnBrk="1" hangingPunct="1"/>
            <a:r>
              <a:rPr lang="en-ZA" altLang="en-US" dirty="0" smtClean="0"/>
              <a:t>Stop specialisation once no further statistically significant specialisations are possible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0308D0-097D-4E91-83CE-C19E1B7E18E8}" type="slidenum">
              <a:rPr lang="en-ZA" altLang="en-US">
                <a:solidFill>
                  <a:schemeClr val="bg1"/>
                </a:solidFill>
              </a:rPr>
              <a:pPr eaLnBrk="1" hangingPunct="1"/>
              <a:t>2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Rule Induction</a:t>
            </a:r>
            <a:endParaRPr lang="en-GB" alt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Further reading:</a:t>
            </a:r>
          </a:p>
          <a:p>
            <a:pPr lvl="1" eaLnBrk="1" hangingPunct="1"/>
            <a:r>
              <a:rPr lang="en-US" altLang="en-US" sz="2000" dirty="0" smtClean="0"/>
              <a:t>Peter Clark and Tim </a:t>
            </a:r>
            <a:r>
              <a:rPr lang="en-US" altLang="en-US" sz="2000" dirty="0" err="1" smtClean="0"/>
              <a:t>Niblett</a:t>
            </a:r>
            <a:r>
              <a:rPr lang="en-US" altLang="en-US" sz="2000" dirty="0" smtClean="0"/>
              <a:t>. The CN2 induction algorithm. Machine Learning 3(4):261–283, March </a:t>
            </a:r>
            <a:r>
              <a:rPr lang="en-US" altLang="en-US" sz="2000" dirty="0" smtClean="0"/>
              <a:t>1989.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u="sng" dirty="0" smtClean="0"/>
              <a:t>Appendix A</a:t>
            </a:r>
            <a:r>
              <a:rPr lang="en-US" altLang="en-US" sz="2000" dirty="0" smtClean="0"/>
              <a:t> in W. S. van Heerden. Self-Organizing Feature Maps for Exploratory Data Analysis and Data Mining: A Practical Perspective. Master's dissertation, University of Pretoria, Department of Computer Science, April 2017.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A4FF9B-B9CC-401E-A987-CCA3C772BA44}" type="slidenum">
              <a:rPr lang="en-ZA" altLang="en-US">
                <a:solidFill>
                  <a:schemeClr val="bg1"/>
                </a:solidFill>
              </a:rPr>
              <a:pPr eaLnBrk="1" hangingPunct="1"/>
              <a:t>20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CN2: Algorithm Overview</a:t>
            </a:r>
            <a:endParaRPr lang="en-GB" altLang="en-US" smtClean="0"/>
          </a:p>
        </p:txBody>
      </p:sp>
      <p:pic>
        <p:nvPicPr>
          <p:cNvPr id="20484" name="Picture 5" descr="CN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7188" y="1600200"/>
            <a:ext cx="4211637" cy="4525963"/>
          </a:xfrm>
          <a:noFill/>
        </p:spPr>
      </p:pic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34925" y="3895725"/>
            <a:ext cx="2233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 dirty="0">
                <a:solidFill>
                  <a:srgbClr val="DDDDDD"/>
                </a:solidFill>
              </a:rPr>
              <a:t>STAR covers all examples</a:t>
            </a:r>
            <a:endParaRPr lang="en-GB" altLang="en-US" sz="1000" dirty="0">
              <a:solidFill>
                <a:srgbClr val="DDDDDD"/>
              </a:solidFill>
            </a:endParaRP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flipV="1">
            <a:off x="2555875" y="2924175"/>
            <a:ext cx="86360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4925" y="2663825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Remove examples covered by “best” complex</a:t>
            </a:r>
            <a:endParaRPr lang="en-GB" altLang="en-US" sz="1000">
              <a:solidFill>
                <a:srgbClr val="DDDDDD"/>
              </a:solidFill>
            </a:endParaRPr>
          </a:p>
        </p:txBody>
      </p:sp>
      <p:sp>
        <p:nvSpPr>
          <p:cNvPr id="20488" name="Line 12"/>
          <p:cNvSpPr>
            <a:spLocks noChangeShapeType="1"/>
          </p:cNvSpPr>
          <p:nvPr/>
        </p:nvSpPr>
        <p:spPr bwMode="auto">
          <a:xfrm flipV="1">
            <a:off x="2268538" y="3357563"/>
            <a:ext cx="754062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13"/>
          <p:cNvSpPr>
            <a:spLocks noChangeShapeType="1"/>
          </p:cNvSpPr>
          <p:nvPr/>
        </p:nvSpPr>
        <p:spPr bwMode="auto">
          <a:xfrm flipV="1">
            <a:off x="2555875" y="1989138"/>
            <a:ext cx="46672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34925" y="1341438"/>
            <a:ext cx="2233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Performed for entire training set</a:t>
            </a:r>
            <a:endParaRPr lang="en-GB" altLang="en-US" sz="1000">
              <a:solidFill>
                <a:srgbClr val="DDDDDD"/>
              </a:solidFill>
            </a:endParaRPr>
          </a:p>
        </p:txBody>
      </p:sp>
      <p:sp>
        <p:nvSpPr>
          <p:cNvPr id="20491" name="Line 15"/>
          <p:cNvSpPr>
            <a:spLocks noChangeShapeType="1"/>
          </p:cNvSpPr>
          <p:nvPr/>
        </p:nvSpPr>
        <p:spPr bwMode="auto">
          <a:xfrm>
            <a:off x="2555875" y="1484313"/>
            <a:ext cx="0" cy="503237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6"/>
          <p:cNvSpPr>
            <a:spLocks noChangeShapeType="1"/>
          </p:cNvSpPr>
          <p:nvPr/>
        </p:nvSpPr>
        <p:spPr bwMode="auto">
          <a:xfrm flipH="1">
            <a:off x="2051050" y="1484313"/>
            <a:ext cx="50482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Text Box 19"/>
          <p:cNvSpPr txBox="1">
            <a:spLocks noChangeArrowheads="1"/>
          </p:cNvSpPr>
          <p:nvPr/>
        </p:nvSpPr>
        <p:spPr bwMode="auto">
          <a:xfrm>
            <a:off x="34925" y="3240088"/>
            <a:ext cx="2305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 dirty="0">
                <a:solidFill>
                  <a:srgbClr val="DDDDDD"/>
                </a:solidFill>
              </a:rPr>
              <a:t>No more </a:t>
            </a:r>
            <a:r>
              <a:rPr lang="en-ZA" altLang="en-US" sz="1000" dirty="0" smtClean="0">
                <a:solidFill>
                  <a:srgbClr val="DDDDDD"/>
                </a:solidFill>
              </a:rPr>
              <a:t>“</a:t>
            </a:r>
            <a:r>
              <a:rPr lang="en-ZA" altLang="en-US" sz="1000" dirty="0">
                <a:solidFill>
                  <a:srgbClr val="DDDDDD"/>
                </a:solidFill>
              </a:rPr>
              <a:t>best” </a:t>
            </a:r>
            <a:r>
              <a:rPr lang="en-ZA" altLang="en-US" sz="1000" dirty="0" smtClean="0">
                <a:solidFill>
                  <a:srgbClr val="DDDDDD"/>
                </a:solidFill>
              </a:rPr>
              <a:t>complexes that are </a:t>
            </a:r>
            <a:r>
              <a:rPr lang="en-ZA" altLang="en-US" sz="1000" u="sng" dirty="0" smtClean="0">
                <a:solidFill>
                  <a:srgbClr val="DDDDDD"/>
                </a:solidFill>
              </a:rPr>
              <a:t>also</a:t>
            </a:r>
            <a:r>
              <a:rPr lang="en-ZA" altLang="en-US" sz="1000" dirty="0" smtClean="0">
                <a:solidFill>
                  <a:srgbClr val="DDDDDD"/>
                </a:solidFill>
              </a:rPr>
              <a:t> statistically significant can </a:t>
            </a:r>
            <a:r>
              <a:rPr lang="en-ZA" altLang="en-US" sz="1000" dirty="0">
                <a:solidFill>
                  <a:srgbClr val="DDDDDD"/>
                </a:solidFill>
              </a:rPr>
              <a:t>be found</a:t>
            </a:r>
            <a:endParaRPr lang="en-GB" altLang="en-US" sz="1000" dirty="0">
              <a:solidFill>
                <a:srgbClr val="DDDDDD"/>
              </a:solidFill>
            </a:endParaRPr>
          </a:p>
        </p:txBody>
      </p:sp>
      <p:sp>
        <p:nvSpPr>
          <p:cNvPr id="20494" name="Line 20"/>
          <p:cNvSpPr>
            <a:spLocks noChangeShapeType="1"/>
          </p:cNvSpPr>
          <p:nvPr/>
        </p:nvSpPr>
        <p:spPr bwMode="auto">
          <a:xfrm>
            <a:off x="2555875" y="2781300"/>
            <a:ext cx="0" cy="142875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21"/>
          <p:cNvSpPr>
            <a:spLocks noChangeShapeType="1"/>
          </p:cNvSpPr>
          <p:nvPr/>
        </p:nvSpPr>
        <p:spPr bwMode="auto">
          <a:xfrm flipH="1">
            <a:off x="2268538" y="2781300"/>
            <a:ext cx="287337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22"/>
          <p:cNvSpPr>
            <a:spLocks noChangeShapeType="1"/>
          </p:cNvSpPr>
          <p:nvPr/>
        </p:nvSpPr>
        <p:spPr bwMode="auto">
          <a:xfrm flipV="1">
            <a:off x="2555875" y="2349500"/>
            <a:ext cx="46672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23"/>
          <p:cNvSpPr txBox="1">
            <a:spLocks noChangeArrowheads="1"/>
          </p:cNvSpPr>
          <p:nvPr/>
        </p:nvSpPr>
        <p:spPr bwMode="auto">
          <a:xfrm>
            <a:off x="34925" y="2060575"/>
            <a:ext cx="2233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Build a statistically significant “best” complex for a class C</a:t>
            </a:r>
            <a:endParaRPr lang="en-GB" altLang="en-US" sz="1000">
              <a:solidFill>
                <a:srgbClr val="DDDDDD"/>
              </a:solidFill>
            </a:endParaRPr>
          </a:p>
        </p:txBody>
      </p:sp>
      <p:sp>
        <p:nvSpPr>
          <p:cNvPr id="20498" name="Text Box 24"/>
          <p:cNvSpPr txBox="1">
            <a:spLocks noChangeArrowheads="1"/>
          </p:cNvSpPr>
          <p:nvPr/>
        </p:nvSpPr>
        <p:spPr bwMode="auto">
          <a:xfrm>
            <a:off x="34925" y="4437063"/>
            <a:ext cx="2233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Specialise every complex in STAR using </a:t>
            </a:r>
            <a:r>
              <a:rPr lang="en-ZA" altLang="en-US" sz="1000" u="sng">
                <a:solidFill>
                  <a:srgbClr val="DDDDDD"/>
                </a:solidFill>
              </a:rPr>
              <a:t>every possible</a:t>
            </a:r>
            <a:r>
              <a:rPr lang="en-ZA" altLang="en-US" sz="1000">
                <a:solidFill>
                  <a:srgbClr val="DDDDDD"/>
                </a:solidFill>
              </a:rPr>
              <a:t> condition</a:t>
            </a:r>
            <a:endParaRPr lang="en-GB" altLang="en-US" sz="1000">
              <a:solidFill>
                <a:srgbClr val="DDDDDD"/>
              </a:solidFill>
            </a:endParaRPr>
          </a:p>
        </p:txBody>
      </p:sp>
      <p:sp>
        <p:nvSpPr>
          <p:cNvPr id="20499" name="Line 25"/>
          <p:cNvSpPr>
            <a:spLocks noChangeShapeType="1"/>
          </p:cNvSpPr>
          <p:nvPr/>
        </p:nvSpPr>
        <p:spPr bwMode="auto">
          <a:xfrm flipV="1">
            <a:off x="2124075" y="4581525"/>
            <a:ext cx="107950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6"/>
          <p:cNvSpPr>
            <a:spLocks noChangeShapeType="1"/>
          </p:cNvSpPr>
          <p:nvPr/>
        </p:nvSpPr>
        <p:spPr bwMode="auto">
          <a:xfrm flipV="1">
            <a:off x="2124075" y="5445125"/>
            <a:ext cx="129540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Text Box 27"/>
          <p:cNvSpPr txBox="1">
            <a:spLocks noChangeArrowheads="1"/>
          </p:cNvSpPr>
          <p:nvPr/>
        </p:nvSpPr>
        <p:spPr bwMode="auto">
          <a:xfrm>
            <a:off x="34925" y="5337175"/>
            <a:ext cx="2233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 dirty="0">
                <a:solidFill>
                  <a:srgbClr val="DDDDDD"/>
                </a:solidFill>
              </a:rPr>
              <a:t>Find “best” complex of all that </a:t>
            </a:r>
            <a:r>
              <a:rPr lang="en-ZA" altLang="en-US" sz="1000" dirty="0" smtClean="0">
                <a:solidFill>
                  <a:srgbClr val="DDDDDD"/>
                </a:solidFill>
              </a:rPr>
              <a:t>are also </a:t>
            </a:r>
            <a:r>
              <a:rPr lang="en-ZA" altLang="en-US" sz="1000" u="sng" dirty="0">
                <a:solidFill>
                  <a:srgbClr val="DDDDDD"/>
                </a:solidFill>
              </a:rPr>
              <a:t>statistically significant</a:t>
            </a:r>
            <a:endParaRPr lang="en-GB" altLang="en-US" sz="1000" u="sng" dirty="0">
              <a:solidFill>
                <a:srgbClr val="DDDDDD"/>
              </a:solidFill>
            </a:endParaRPr>
          </a:p>
        </p:txBody>
      </p:sp>
      <p:sp>
        <p:nvSpPr>
          <p:cNvPr id="20502" name="Line 28"/>
          <p:cNvSpPr>
            <a:spLocks noChangeShapeType="1"/>
          </p:cNvSpPr>
          <p:nvPr/>
        </p:nvSpPr>
        <p:spPr bwMode="auto">
          <a:xfrm>
            <a:off x="2555875" y="2205038"/>
            <a:ext cx="0" cy="142875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Line 29"/>
          <p:cNvSpPr>
            <a:spLocks noChangeShapeType="1"/>
          </p:cNvSpPr>
          <p:nvPr/>
        </p:nvSpPr>
        <p:spPr bwMode="auto">
          <a:xfrm flipH="1">
            <a:off x="2268538" y="2205038"/>
            <a:ext cx="287337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Line 31"/>
          <p:cNvSpPr>
            <a:spLocks noChangeShapeType="1"/>
          </p:cNvSpPr>
          <p:nvPr/>
        </p:nvSpPr>
        <p:spPr bwMode="auto">
          <a:xfrm flipV="1">
            <a:off x="2555875" y="5589588"/>
            <a:ext cx="64770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Line 32"/>
          <p:cNvSpPr>
            <a:spLocks noChangeShapeType="1"/>
          </p:cNvSpPr>
          <p:nvPr/>
        </p:nvSpPr>
        <p:spPr bwMode="auto">
          <a:xfrm>
            <a:off x="2555875" y="5591175"/>
            <a:ext cx="0" cy="50165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Line 33"/>
          <p:cNvSpPr>
            <a:spLocks noChangeShapeType="1"/>
          </p:cNvSpPr>
          <p:nvPr/>
        </p:nvSpPr>
        <p:spPr bwMode="auto">
          <a:xfrm flipH="1">
            <a:off x="2051050" y="6092825"/>
            <a:ext cx="50482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Text Box 34"/>
          <p:cNvSpPr txBox="1">
            <a:spLocks noChangeArrowheads="1"/>
          </p:cNvSpPr>
          <p:nvPr/>
        </p:nvSpPr>
        <p:spPr bwMode="auto">
          <a:xfrm>
            <a:off x="34925" y="5975350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>
                <a:solidFill>
                  <a:srgbClr val="DDDDDD"/>
                </a:solidFill>
              </a:rPr>
              <a:t>Prune “worst” complexes before specialising again</a:t>
            </a:r>
            <a:endParaRPr lang="en-GB" altLang="en-US" sz="1000">
              <a:solidFill>
                <a:srgbClr val="DDDDDD"/>
              </a:solidFill>
            </a:endParaRPr>
          </a:p>
        </p:txBody>
      </p:sp>
      <p:sp>
        <p:nvSpPr>
          <p:cNvPr id="20508" name="Line 35"/>
          <p:cNvSpPr>
            <a:spLocks noChangeShapeType="1"/>
          </p:cNvSpPr>
          <p:nvPr/>
        </p:nvSpPr>
        <p:spPr bwMode="auto">
          <a:xfrm flipH="1">
            <a:off x="1763713" y="4005263"/>
            <a:ext cx="792162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36"/>
          <p:cNvSpPr>
            <a:spLocks noChangeShapeType="1"/>
          </p:cNvSpPr>
          <p:nvPr/>
        </p:nvSpPr>
        <p:spPr bwMode="auto">
          <a:xfrm>
            <a:off x="2555875" y="3897313"/>
            <a:ext cx="0" cy="10795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37"/>
          <p:cNvSpPr>
            <a:spLocks noChangeShapeType="1"/>
          </p:cNvSpPr>
          <p:nvPr/>
        </p:nvSpPr>
        <p:spPr bwMode="auto">
          <a:xfrm>
            <a:off x="2560638" y="3898900"/>
            <a:ext cx="465137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4427984" y="4320528"/>
            <a:ext cx="2952328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7380313" y="4192638"/>
            <a:ext cx="15307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altLang="en-US" sz="1000" dirty="0" smtClean="0">
                <a:solidFill>
                  <a:srgbClr val="DDDDDD"/>
                </a:solidFill>
              </a:rPr>
              <a:t>Happens when no further complex specialisations can be made</a:t>
            </a:r>
            <a:endParaRPr lang="en-GB" altLang="en-US" sz="1000" dirty="0">
              <a:solidFill>
                <a:srgbClr val="DDDDDD"/>
              </a:solidFill>
            </a:endParaRPr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flipH="1">
            <a:off x="6588224" y="4725144"/>
            <a:ext cx="792088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B2C3E9-49E4-4400-A23A-892922560734}" type="slidenum">
              <a:rPr lang="en-ZA" altLang="en-US">
                <a:solidFill>
                  <a:schemeClr val="bg1"/>
                </a:solidFill>
              </a:rPr>
              <a:pPr eaLnBrk="1" hangingPunct="1"/>
              <a:t>21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CN2: Algorithm Overview</a:t>
            </a:r>
            <a:endParaRPr lang="en-GB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ZA" altLang="en-US" sz="2800" dirty="0" smtClean="0"/>
                  <a:t>Specialisation of continuous attributes</a:t>
                </a:r>
              </a:p>
              <a:p>
                <a:pPr lvl="1" eaLnBrk="1" hangingPunct="1"/>
                <a:r>
                  <a:rPr lang="en-ZA" altLang="en-US" sz="2400" dirty="0" smtClean="0"/>
                  <a:t>Divide attribute range into discrete sub-ranges</a:t>
                </a:r>
              </a:p>
              <a:p>
                <a:pPr lvl="1" eaLnBrk="1" hangingPunct="1"/>
                <a:r>
                  <a:rPr lang="en-ZA" altLang="en-US" sz="2400" dirty="0" smtClean="0"/>
                  <a:t>Selectors then test </a:t>
                </a:r>
              </a:p>
              <a:p>
                <a:pPr lvl="2" eaLnBrk="1" hangingPunct="1"/>
                <a:r>
                  <a:rPr lang="en-ZA" altLang="en-US" sz="2000" dirty="0"/>
                  <a:t>W</a:t>
                </a:r>
                <a:r>
                  <a:rPr lang="en-ZA" altLang="en-US" sz="2000" dirty="0" smtClean="0"/>
                  <a:t>hether a value is </a:t>
                </a:r>
                <a14:m>
                  <m:oMath xmlns:m="http://schemas.openxmlformats.org/officeDocument/2006/math">
                    <m:r>
                      <a:rPr lang="en-ZA" alt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ZA" altLang="en-US" sz="2000" dirty="0" smtClean="0"/>
                  <a:t> or </a:t>
                </a:r>
                <a:r>
                  <a:rPr lang="en-ZA" altLang="en-US" sz="2000" dirty="0" smtClean="0">
                    <a:sym typeface="Symbol" panose="05050102010706020507" pitchFamily="18" charset="2"/>
                  </a:rPr>
                  <a:t> values at sub-range boundaries</a:t>
                </a:r>
              </a:p>
              <a:p>
                <a:pPr eaLnBrk="1" hangingPunct="1"/>
                <a:r>
                  <a:rPr lang="en-ZA" altLang="en-US" sz="2800" dirty="0" smtClean="0">
                    <a:sym typeface="Symbol" panose="05050102010706020507" pitchFamily="18" charset="2"/>
                  </a:rPr>
                  <a:t>Replace unknown values</a:t>
                </a:r>
              </a:p>
              <a:p>
                <a:pPr lvl="1" eaLnBrk="1" hangingPunct="1"/>
                <a:r>
                  <a:rPr lang="en-ZA" altLang="en-US" sz="2400" dirty="0" smtClean="0">
                    <a:sym typeface="Symbol" panose="05050102010706020507" pitchFamily="18" charset="2"/>
                  </a:rPr>
                  <a:t>Attribute’s most common value in training data</a:t>
                </a:r>
              </a:p>
              <a:p>
                <a:pPr lvl="1" eaLnBrk="1" hangingPunct="1"/>
                <a:r>
                  <a:rPr lang="en-ZA" altLang="en-US" sz="2400" dirty="0" smtClean="0">
                    <a:sym typeface="Symbol" panose="05050102010706020507" pitchFamily="18" charset="2"/>
                  </a:rPr>
                  <a:t>Replace unknown continuous values</a:t>
                </a:r>
              </a:p>
              <a:p>
                <a:pPr lvl="2" eaLnBrk="1" hangingPunct="1"/>
                <a:r>
                  <a:rPr lang="en-ZA" altLang="en-US" sz="2000" dirty="0" smtClean="0">
                    <a:sym typeface="Symbol" panose="05050102010706020507" pitchFamily="18" charset="2"/>
                  </a:rPr>
                  <a:t>Find most common sub-range for attribute in training data</a:t>
                </a:r>
              </a:p>
              <a:p>
                <a:pPr lvl="2" eaLnBrk="1" hangingPunct="1"/>
                <a:r>
                  <a:rPr lang="en-ZA" altLang="en-US" sz="2000" dirty="0" smtClean="0">
                    <a:sym typeface="Symbol" panose="05050102010706020507" pitchFamily="18" charset="2"/>
                  </a:rPr>
                  <a:t>Replace missing values with mid-point of this sub-range</a:t>
                </a:r>
              </a:p>
            </p:txBody>
          </p:sp>
        </mc:Choice>
        <mc:Fallback xmlns="">
          <p:sp>
            <p:nvSpPr>
              <p:cNvPr id="2150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308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44B6B9-9F4F-4134-AA54-CE637EB48191}" type="slidenum">
              <a:rPr lang="en-ZA" altLang="en-US">
                <a:solidFill>
                  <a:schemeClr val="bg1"/>
                </a:solidFill>
              </a:rPr>
              <a:pPr eaLnBrk="1" hangingPunct="1"/>
              <a:t>22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CN2: Heuristics</a:t>
            </a:r>
            <a:endParaRPr lang="en-GB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3043238" algn="l"/>
              </a:tabLst>
            </a:pPr>
            <a:r>
              <a:rPr lang="en-ZA" altLang="en-US" u="sng" dirty="0" smtClean="0"/>
              <a:t>Quality</a:t>
            </a:r>
            <a:r>
              <a:rPr lang="en-ZA" altLang="en-US" dirty="0" smtClean="0"/>
              <a:t> of complexes</a:t>
            </a:r>
          </a:p>
          <a:p>
            <a:pPr lvl="1" eaLnBrk="1" hangingPunct="1">
              <a:lnSpc>
                <a:spcPct val="90000"/>
              </a:lnSpc>
              <a:tabLst>
                <a:tab pos="3043238" algn="l"/>
              </a:tabLst>
            </a:pPr>
            <a:r>
              <a:rPr lang="en-ZA" altLang="en-US" dirty="0" smtClean="0"/>
              <a:t>A heuristic that indicates quality when</a:t>
            </a:r>
          </a:p>
          <a:p>
            <a:pPr lvl="2" eaLnBrk="1" hangingPunct="1">
              <a:lnSpc>
                <a:spcPct val="90000"/>
              </a:lnSpc>
              <a:tabLst>
                <a:tab pos="3043238" algn="l"/>
              </a:tabLst>
            </a:pPr>
            <a:r>
              <a:rPr lang="en-ZA" altLang="en-US" dirty="0" smtClean="0"/>
              <a:t>A complex predicts the majority class it covers</a:t>
            </a:r>
          </a:p>
          <a:p>
            <a:pPr lvl="1" eaLnBrk="1" hangingPunct="1">
              <a:lnSpc>
                <a:spcPct val="90000"/>
              </a:lnSpc>
              <a:tabLst>
                <a:tab pos="3043238" algn="l"/>
              </a:tabLst>
            </a:pPr>
            <a:r>
              <a:rPr lang="en-ZA" altLang="en-US" dirty="0" smtClean="0"/>
              <a:t>Used when</a:t>
            </a:r>
          </a:p>
          <a:p>
            <a:pPr lvl="2" eaLnBrk="1" hangingPunct="1">
              <a:lnSpc>
                <a:spcPct val="90000"/>
              </a:lnSpc>
              <a:tabLst>
                <a:tab pos="3043238" algn="l"/>
              </a:tabLst>
            </a:pPr>
            <a:r>
              <a:rPr lang="en-ZA" altLang="en-US" dirty="0" smtClean="0"/>
              <a:t>BEST_CPX is evaluated against new complexes</a:t>
            </a:r>
          </a:p>
          <a:p>
            <a:pPr lvl="2" eaLnBrk="1" hangingPunct="1">
              <a:lnSpc>
                <a:spcPct val="90000"/>
              </a:lnSpc>
              <a:tabLst>
                <a:tab pos="3043238" algn="l"/>
              </a:tabLst>
            </a:pPr>
            <a:r>
              <a:rPr lang="en-ZA" altLang="en-US" dirty="0" smtClean="0"/>
              <a:t>When pruning STAR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CN2: Heuristics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2988" y="1556792"/>
                <a:ext cx="7921625" cy="4525963"/>
              </a:xfrm>
            </p:spPr>
            <p:txBody>
              <a:bodyPr/>
              <a:lstStyle/>
              <a:p>
                <a:r>
                  <a:rPr lang="en-ZA" altLang="en-US" u="sng" dirty="0" smtClean="0"/>
                  <a:t>Quality</a:t>
                </a:r>
                <a:r>
                  <a:rPr lang="en-ZA" altLang="en-US" dirty="0" smtClean="0"/>
                  <a:t> of complexes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How is complex quality computed?</a:t>
                </a:r>
              </a:p>
              <a:p>
                <a:pPr lvl="2" eaLnBrk="1" hangingPunct="1">
                  <a:lnSpc>
                    <a:spcPct val="90000"/>
                  </a:lnSpc>
                  <a:spcBef>
                    <a:spcPct val="50000"/>
                  </a:spcBef>
                  <a:tabLst>
                    <a:tab pos="3043238" algn="l"/>
                  </a:tabLst>
                </a:pPr>
                <a:r>
                  <a:rPr lang="en-ZA" altLang="en-US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ZA" alt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ZA" altLang="en-US" dirty="0" smtClean="0"/>
                  <a:t> of examples which the complex covers</a:t>
                </a:r>
              </a:p>
              <a:p>
                <a:pPr lvl="2" eaLnBrk="1" hangingPunct="1">
                  <a:lnSpc>
                    <a:spcPct val="90000"/>
                  </a:lnSpc>
                  <a:tabLst>
                    <a:tab pos="3043238" algn="l"/>
                  </a:tabLst>
                </a:pPr>
                <a:endParaRPr lang="en-ZA" altLang="en-US" sz="300" b="0" i="1" dirty="0" smtClean="0">
                  <a:latin typeface="Cambria Math" panose="02040503050406030204" pitchFamily="18" charset="0"/>
                </a:endParaRPr>
              </a:p>
              <a:p>
                <a:pPr lvl="2" eaLnBrk="1" hangingPunct="1">
                  <a:lnSpc>
                    <a:spcPct val="90000"/>
                  </a:lnSpc>
                  <a:tabLst>
                    <a:tab pos="3043238" algn="l"/>
                  </a:tabLst>
                </a:pPr>
                <a14:m>
                  <m:oMath xmlns:m="http://schemas.openxmlformats.org/officeDocument/2006/math">
                    <m:r>
                      <a:rPr lang="en-ZA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ZA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ZA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ZA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ZA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ZA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ZA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altLang="en-US" dirty="0" smtClean="0"/>
                  <a:t> </a:t>
                </a:r>
              </a:p>
              <a:p>
                <a:pPr lvl="3" eaLnBrk="1" hangingPunct="1">
                  <a:lnSpc>
                    <a:spcPct val="90000"/>
                  </a:lnSpc>
                  <a:tabLst>
                    <a:tab pos="3043238" algn="l"/>
                  </a:tabLst>
                </a:pPr>
                <a:r>
                  <a:rPr lang="en-ZA" altLang="en-US" dirty="0" smtClean="0"/>
                  <a:t>Probability distribution among classes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ZA" alt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ZA" altLang="en-US" dirty="0" smtClean="0"/>
              </a:p>
              <a:p>
                <a:pPr lvl="3" eaLnBrk="1" hangingPunct="1">
                  <a:lnSpc>
                    <a:spcPct val="90000"/>
                  </a:lnSpc>
                  <a:tabLst>
                    <a:tab pos="3043238" algn="l"/>
                  </a:tabLst>
                </a:pPr>
                <a14:m>
                  <m:oMath xmlns:m="http://schemas.openxmlformats.org/officeDocument/2006/math">
                    <m:r>
                      <a:rPr lang="en-ZA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ZA" altLang="en-US" dirty="0" smtClean="0"/>
                  <a:t> is the number of classes in the training data</a:t>
                </a:r>
              </a:p>
              <a:p>
                <a:pPr lvl="2" eaLnBrk="1" hangingPunct="1">
                  <a:lnSpc>
                    <a:spcPct val="90000"/>
                  </a:lnSpc>
                  <a:spcBef>
                    <a:spcPct val="50000"/>
                  </a:spcBef>
                  <a:tabLst>
                    <a:tab pos="3043238" algn="l"/>
                  </a:tabLst>
                </a:pPr>
                <a:r>
                  <a:rPr lang="en-ZA" altLang="en-US" dirty="0" smtClean="0"/>
                  <a:t>Quality is then measured using entropy</a:t>
                </a:r>
              </a:p>
              <a:p>
                <a:pPr lvl="3" eaLnBrk="1" hangingPunct="1">
                  <a:lnSpc>
                    <a:spcPct val="90000"/>
                  </a:lnSpc>
                  <a:spcBef>
                    <a:spcPct val="50000"/>
                  </a:spcBef>
                  <a:tabLst>
                    <a:tab pos="3043238" algn="l"/>
                  </a:tabLst>
                </a:pPr>
                <a:endParaRPr lang="en-ZA" altLang="en-US" sz="200" dirty="0" smtClean="0"/>
              </a:p>
              <a:p>
                <a:pPr lvl="3" eaLnBrk="1" hangingPunct="1">
                  <a:lnSpc>
                    <a:spcPct val="90000"/>
                  </a:lnSpc>
                  <a:spcBef>
                    <a:spcPct val="50000"/>
                  </a:spcBef>
                  <a:tabLst>
                    <a:tab pos="3043238" algn="l"/>
                  </a:tabLst>
                </a:pPr>
                <a:r>
                  <a:rPr lang="en-ZA" altLang="en-US" dirty="0" smtClean="0"/>
                  <a:t>A measure of disorder, uncertainty, or diversity</a:t>
                </a:r>
              </a:p>
              <a:p>
                <a:pPr lvl="3" eaLnBrk="1" hangingPunct="1">
                  <a:lnSpc>
                    <a:spcPct val="90000"/>
                  </a:lnSpc>
                  <a:spcBef>
                    <a:spcPct val="50000"/>
                  </a:spcBef>
                  <a:tabLst>
                    <a:tab pos="3043238" algn="l"/>
                  </a:tabLst>
                </a:pPr>
                <a:r>
                  <a:rPr lang="en-ZA" altLang="en-US" dirty="0" smtClean="0"/>
                  <a:t>Lower entropy means less disorder &amp; a better complex</a:t>
                </a:r>
              </a:p>
              <a:p>
                <a:pPr lvl="3" eaLnBrk="1" hangingPunct="1">
                  <a:lnSpc>
                    <a:spcPct val="90000"/>
                  </a:lnSpc>
                  <a:spcBef>
                    <a:spcPct val="50000"/>
                  </a:spcBef>
                  <a:tabLst>
                    <a:tab pos="3043238" algn="l"/>
                  </a:tabLst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2988" y="1556792"/>
                <a:ext cx="7921625" cy="4525963"/>
              </a:xfrm>
              <a:blipFill rotWithShape="0">
                <a:blip r:embed="rId2"/>
                <a:stretch>
                  <a:fillRect l="-1692" t="-1750" r="-769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4D-E14C-41FE-A6AC-07D10EE9146B}" type="slidenum">
              <a:rPr lang="en-ZA" altLang="en-US" smtClean="0"/>
              <a:pPr/>
              <a:t>23</a:t>
            </a:fld>
            <a:endParaRPr lang="en-ZA" altLang="en-US"/>
          </a:p>
        </p:txBody>
      </p:sp>
      <p:pic>
        <p:nvPicPr>
          <p:cNvPr id="5" name="Picture 4" descr="entr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36" y="5797264"/>
            <a:ext cx="27701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265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6A827C-B514-4BF7-B03D-21F33FFE2507}" type="slidenum">
              <a:rPr lang="en-ZA" altLang="en-US">
                <a:solidFill>
                  <a:schemeClr val="bg1"/>
                </a:solidFill>
              </a:rPr>
              <a:pPr eaLnBrk="1" hangingPunct="1"/>
              <a:t>24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CN2: Heuristics</a:t>
            </a:r>
            <a:endParaRPr lang="en-GB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z="2400" u="sng" dirty="0" smtClean="0"/>
              <a:t>Significance</a:t>
            </a:r>
            <a:r>
              <a:rPr lang="en-ZA" altLang="en-US" sz="2400" dirty="0" smtClean="0"/>
              <a:t> of a complex</a:t>
            </a:r>
          </a:p>
          <a:p>
            <a:pPr lvl="1" eaLnBrk="1" hangingPunct="1"/>
            <a:r>
              <a:rPr lang="en-ZA" altLang="en-US" sz="2000" dirty="0" smtClean="0"/>
              <a:t>Indicates whether a complex represents</a:t>
            </a:r>
          </a:p>
          <a:p>
            <a:pPr lvl="2" eaLnBrk="1" hangingPunct="1"/>
            <a:r>
              <a:rPr lang="en-ZA" altLang="en-US" sz="1800" dirty="0"/>
              <a:t>A</a:t>
            </a:r>
            <a:r>
              <a:rPr lang="en-ZA" altLang="en-US" sz="1800" dirty="0" smtClean="0"/>
              <a:t> pattern unlikely to have occurred by chance</a:t>
            </a:r>
          </a:p>
          <a:p>
            <a:pPr lvl="2" eaLnBrk="1" hangingPunct="1"/>
            <a:r>
              <a:rPr lang="en-ZA" altLang="en-US" sz="1800" dirty="0" smtClean="0"/>
              <a:t>In other words, the reliability of the complex</a:t>
            </a:r>
          </a:p>
          <a:p>
            <a:pPr lvl="1" eaLnBrk="1" hangingPunct="1"/>
            <a:r>
              <a:rPr lang="en-ZA" altLang="en-US" sz="2000" dirty="0" smtClean="0"/>
              <a:t>Used when</a:t>
            </a:r>
          </a:p>
          <a:p>
            <a:pPr lvl="2" eaLnBrk="1" hangingPunct="1"/>
            <a:r>
              <a:rPr lang="en-ZA" altLang="en-US" sz="1800" dirty="0" smtClean="0"/>
              <a:t>BEST_CPX is evaluated against new complexes</a:t>
            </a:r>
            <a:endParaRPr lang="en-ZA" altLang="en-US" sz="2000" dirty="0" smtClean="0"/>
          </a:p>
          <a:p>
            <a:pPr lvl="1" eaLnBrk="1" hangingPunct="1"/>
            <a:r>
              <a:rPr lang="en-ZA" altLang="en-US" sz="2000" dirty="0" smtClean="0"/>
              <a:t>Compares</a:t>
            </a:r>
          </a:p>
          <a:p>
            <a:pPr lvl="2" eaLnBrk="1" hangingPunct="1"/>
            <a:r>
              <a:rPr lang="en-ZA" altLang="en-US" sz="1800" u="sng" dirty="0"/>
              <a:t>O</a:t>
            </a:r>
            <a:r>
              <a:rPr lang="en-ZA" altLang="en-US" sz="1800" u="sng" dirty="0" smtClean="0"/>
              <a:t>bserved</a:t>
            </a:r>
            <a:r>
              <a:rPr lang="en-ZA" altLang="en-US" sz="1800" dirty="0" smtClean="0"/>
              <a:t> class distribution of data satisfying a complex</a:t>
            </a:r>
          </a:p>
          <a:p>
            <a:pPr lvl="2" eaLnBrk="1" hangingPunct="1"/>
            <a:r>
              <a:rPr lang="en-ZA" altLang="en-US" sz="1800" u="sng" dirty="0" smtClean="0"/>
              <a:t>Expected</a:t>
            </a:r>
            <a:r>
              <a:rPr lang="en-ZA" altLang="en-US" sz="1800" dirty="0" smtClean="0"/>
              <a:t> class distribution if complex selected data </a:t>
            </a:r>
            <a:r>
              <a:rPr lang="en-ZA" altLang="en-US" sz="1800" u="sng" dirty="0" smtClean="0"/>
              <a:t>randomly</a:t>
            </a:r>
          </a:p>
          <a:p>
            <a:pPr lvl="2" eaLnBrk="1" hangingPunct="1"/>
            <a:r>
              <a:rPr lang="en-ZA" altLang="en-US" sz="1800" dirty="0" smtClean="0"/>
              <a:t>If the difference too great to be put down to chance</a:t>
            </a:r>
          </a:p>
          <a:p>
            <a:pPr lvl="3" eaLnBrk="1" hangingPunct="1"/>
            <a:r>
              <a:rPr lang="en-ZA" altLang="en-US" sz="1400" dirty="0" smtClean="0"/>
              <a:t>CN2 concludes that the complex is significant</a:t>
            </a:r>
            <a:endParaRPr lang="en-GB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EF8453-4F0A-4C0F-8D0E-1224A7EDEF2E}" type="slidenum">
              <a:rPr lang="en-ZA" altLang="en-US">
                <a:solidFill>
                  <a:schemeClr val="bg1"/>
                </a:solidFill>
              </a:rPr>
              <a:pPr eaLnBrk="1" hangingPunct="1"/>
              <a:t>25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CN2: Heuristics</a:t>
            </a:r>
            <a:endParaRPr lang="en-GB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ZA" altLang="en-US" sz="2400" u="sng" dirty="0" smtClean="0"/>
                  <a:t>Significance</a:t>
                </a:r>
                <a:r>
                  <a:rPr lang="en-ZA" altLang="en-US" sz="2400" dirty="0" smtClean="0"/>
                  <a:t> of a complex</a:t>
                </a:r>
              </a:p>
              <a:p>
                <a:pPr lvl="1" eaLnBrk="1" hangingPunct="1"/>
                <a:r>
                  <a:rPr lang="en-ZA" altLang="en-US" sz="2000" dirty="0" smtClean="0"/>
                  <a:t>CN2 computes the likelihood ratio statistic</a:t>
                </a:r>
              </a:p>
              <a:p>
                <a:pPr lvl="2" eaLnBrk="1" hangingPunct="1">
                  <a:spcBef>
                    <a:spcPct val="70000"/>
                  </a:spcBef>
                </a:pPr>
                <a14:m>
                  <m:oMath xmlns:m="http://schemas.openxmlformats.org/officeDocument/2006/math">
                    <m:r>
                      <a:rPr lang="en-ZA" altLang="en-US" sz="1800" b="0" i="1" smtClean="0">
                        <a:latin typeface="Cambria Math" panose="02040503050406030204" pitchFamily="18" charset="0"/>
                      </a:rPr>
                      <m:t>𝑆𝑖𝑔𝑛𝑖𝑓𝑖𝑐𝑎𝑛𝑐𝑒</m:t>
                    </m:r>
                    <m:r>
                      <a:rPr lang="en-ZA" alt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ZA" alt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ZA" alt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ZA" alt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ZA" alt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ZA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alt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ZA" alt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ZA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 altLang="en-US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ZA" alt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ZA" alt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ZA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ZA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ZA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ZA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ZA" altLang="en-US" sz="1800" dirty="0" smtClean="0"/>
              </a:p>
              <a:p>
                <a:pPr lvl="2" eaLnBrk="1" hangingPunct="1">
                  <a:spcBef>
                    <a:spcPct val="70000"/>
                  </a:spcBef>
                </a:pPr>
                <a:endParaRPr lang="en-ZA" altLang="en-US" sz="300" dirty="0" smtClean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ZA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ZA" altLang="en-US" sz="1800" dirty="0" smtClean="0"/>
                  <a:t> is the number of classes in the training data</a:t>
                </a:r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ZA" alt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ZA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ZA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alt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ZA" alt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ZA" alt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ZA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ZA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ZA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altLang="en-US" sz="1800" dirty="0" smtClean="0"/>
                  <a:t> is the observed class frequency distribution of examples covered by the complex</a:t>
                </a:r>
                <a:endParaRPr lang="en-ZA" altLang="en-US" sz="1800" b="0" i="1" dirty="0" smtClean="0">
                  <a:latin typeface="Cambria Math" panose="02040503050406030204" pitchFamily="18" charset="0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ZA" alt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ZA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ZA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alt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alt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ZA" alt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ZA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ZA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altLang="en-US" sz="1800" dirty="0" smtClean="0"/>
                  <a:t> is expected class frequency distribution of examples covered by a randomly classifying complex</a:t>
                </a:r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ZA" alt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ZA" altLang="en-US" sz="1800" dirty="0" smtClean="0"/>
                  <a:t> is calculated according to the probability distribution of examples from entire training set</a:t>
                </a:r>
              </a:p>
              <a:p>
                <a:pPr lvl="2" eaLnBrk="1" hangingPunct="1"/>
                <a:r>
                  <a:rPr lang="en-ZA" altLang="en-US" sz="1800" dirty="0" smtClean="0"/>
                  <a:t>Higher score indicates a complex with greater significance</a:t>
                </a:r>
                <a:endParaRPr lang="en-GB" altLang="en-US" sz="1800" dirty="0" smtClean="0"/>
              </a:p>
            </p:txBody>
          </p:sp>
        </mc:Choice>
        <mc:Fallback xmlns=""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C16170-0EA6-4C05-81E4-0C25A8F18ED6}" type="slidenum">
              <a:rPr lang="en-ZA" altLang="en-US">
                <a:solidFill>
                  <a:schemeClr val="bg1"/>
                </a:solidFill>
              </a:rPr>
              <a:pPr eaLnBrk="1" hangingPunct="1"/>
              <a:t>3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What is Rule Induction?</a:t>
            </a:r>
            <a:endParaRPr lang="en-GB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Builds up a set of decision rules</a:t>
            </a:r>
          </a:p>
          <a:p>
            <a:pPr lvl="1" eaLnBrk="1" hangingPunct="1"/>
            <a:r>
              <a:rPr lang="en-ZA" altLang="en-US" dirty="0" smtClean="0"/>
              <a:t>One rule for each class</a:t>
            </a:r>
          </a:p>
          <a:p>
            <a:pPr lvl="2" eaLnBrk="1" hangingPunct="1"/>
            <a:r>
              <a:rPr lang="en-ZA" altLang="en-US" dirty="0" smtClean="0"/>
              <a:t>Nominal and/or continuous descriptive attributes</a:t>
            </a:r>
          </a:p>
          <a:p>
            <a:pPr lvl="2" eaLnBrk="1" hangingPunct="1"/>
            <a:r>
              <a:rPr lang="en-ZA" altLang="en-US" dirty="0" smtClean="0"/>
              <a:t>Nominal classification attribute</a:t>
            </a:r>
          </a:p>
          <a:p>
            <a:pPr lvl="1" eaLnBrk="1" hangingPunct="1"/>
            <a:r>
              <a:rPr lang="en-ZA" altLang="en-US" dirty="0" smtClean="0"/>
              <a:t>Rules are progressively refined</a:t>
            </a:r>
          </a:p>
          <a:p>
            <a:pPr lvl="1" eaLnBrk="1" hangingPunct="1"/>
            <a:r>
              <a:rPr lang="en-ZA" altLang="en-US" dirty="0" smtClean="0"/>
              <a:t>Usually there is a default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Rule Induction?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sets</a:t>
            </a:r>
          </a:p>
          <a:p>
            <a:pPr lvl="1"/>
            <a:r>
              <a:rPr lang="en-US" dirty="0" smtClean="0"/>
              <a:t>Usually include a default rule</a:t>
            </a:r>
          </a:p>
          <a:p>
            <a:pPr lvl="1"/>
            <a:r>
              <a:rPr lang="en-US" dirty="0" smtClean="0"/>
              <a:t>Ordered</a:t>
            </a:r>
          </a:p>
          <a:p>
            <a:pPr lvl="2"/>
            <a:r>
              <a:rPr lang="en-US" dirty="0" smtClean="0"/>
              <a:t>Rules are evaluated in order, from top to bottom</a:t>
            </a:r>
          </a:p>
          <a:p>
            <a:pPr lvl="2"/>
            <a:r>
              <a:rPr lang="en-US" dirty="0" smtClean="0"/>
              <a:t>First matching rule condition gives classification</a:t>
            </a:r>
          </a:p>
          <a:p>
            <a:pPr lvl="1"/>
            <a:r>
              <a:rPr lang="en-US" dirty="0" smtClean="0"/>
              <a:t>Unordered</a:t>
            </a:r>
          </a:p>
          <a:p>
            <a:pPr lvl="2"/>
            <a:r>
              <a:rPr lang="en-US" dirty="0" smtClean="0"/>
              <a:t>All rule conditions are evaluated</a:t>
            </a:r>
          </a:p>
          <a:p>
            <a:pPr lvl="2"/>
            <a:r>
              <a:rPr lang="en-US" dirty="0" smtClean="0"/>
              <a:t>If only one matches, it gives classification</a:t>
            </a:r>
          </a:p>
          <a:p>
            <a:pPr lvl="2"/>
            <a:r>
              <a:rPr lang="en-US" dirty="0" smtClean="0"/>
              <a:t>If more than one matches, a resolution scheme must decide on the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4D-E14C-41FE-A6AC-07D10EE9146B}" type="slidenum">
              <a:rPr lang="en-ZA" altLang="en-US" smtClean="0"/>
              <a:pPr/>
              <a:t>4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75613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762F28-EC78-4FE3-814F-00FA97F0AB3D}" type="slidenum">
              <a:rPr lang="en-ZA" altLang="en-US">
                <a:solidFill>
                  <a:schemeClr val="bg1"/>
                </a:solidFill>
              </a:rPr>
              <a:pPr eaLnBrk="1" hangingPunct="1"/>
              <a:t>5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Rule Induction Terminology</a:t>
            </a:r>
            <a:endParaRPr lang="en-GB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48485"/>
            <a:ext cx="79216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dirty="0" smtClean="0"/>
              <a:t>Rule components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ZA" altLang="en-US" dirty="0" smtClean="0"/>
              <a:t>Conditions (expressions)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dirty="0" smtClean="0"/>
              <a:t>Basic attribute test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dirty="0" smtClean="0"/>
              <a:t>A </a:t>
            </a:r>
            <a:r>
              <a:rPr lang="en-ZA" altLang="en-US" u="sng" dirty="0" smtClean="0"/>
              <a:t>selector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dirty="0" smtClean="0"/>
              <a:t>Conjunct of selectors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dirty="0" smtClean="0"/>
              <a:t>A </a:t>
            </a:r>
            <a:r>
              <a:rPr lang="en-ZA" altLang="en-US" u="sng" dirty="0" smtClean="0"/>
              <a:t>complex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dirty="0" smtClean="0"/>
              <a:t>Disjunct of complexes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dirty="0"/>
              <a:t>A</a:t>
            </a:r>
            <a:r>
              <a:rPr lang="en-ZA" altLang="en-US" dirty="0" smtClean="0"/>
              <a:t> </a:t>
            </a:r>
            <a:r>
              <a:rPr lang="en-ZA" altLang="en-US" u="sng" dirty="0" smtClean="0"/>
              <a:t>cover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ZA" altLang="en-US" dirty="0" smtClean="0"/>
              <a:t>Classification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dirty="0" smtClean="0"/>
              <a:t>Class label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0330B7-380D-4590-A091-259B1D480663}" type="slidenum">
              <a:rPr lang="en-ZA" altLang="en-US">
                <a:solidFill>
                  <a:schemeClr val="bg1"/>
                </a:solidFill>
              </a:rPr>
              <a:pPr eaLnBrk="1" hangingPunct="1"/>
              <a:t>6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Rule Induction Terminology</a:t>
            </a:r>
            <a:endParaRPr lang="en-GB" alt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Examples of selectors</a:t>
            </a:r>
          </a:p>
          <a:p>
            <a:pPr lvl="1" eaLnBrk="1" hangingPunct="1"/>
            <a:r>
              <a:rPr lang="en-ZA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</a:t>
            </a:r>
            <a:r>
              <a:rPr lang="en-ZA" altLang="en-US" smtClean="0">
                <a:latin typeface="Courier New" panose="02070309020205020404" pitchFamily="49" charset="0"/>
              </a:rPr>
              <a:t>Cloudy = yes</a:t>
            </a:r>
            <a:r>
              <a:rPr lang="en-ZA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</a:t>
            </a:r>
            <a:endParaRPr lang="en-ZA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ZA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</a:t>
            </a:r>
            <a:r>
              <a:rPr lang="en-ZA" altLang="en-US" smtClean="0">
                <a:latin typeface="Courier New" panose="02070309020205020404" pitchFamily="49" charset="0"/>
              </a:rPr>
              <a:t>Weather = wet </a:t>
            </a:r>
            <a:r>
              <a:rPr lang="en-ZA" altLang="en-US" smtClean="0">
                <a:latin typeface="Courier New" panose="02070309020205020404" pitchFamily="49" charset="0"/>
                <a:sym typeface="Wingdings 3" panose="05040102010807070707" pitchFamily="18" charset="2"/>
              </a:rPr>
              <a:t></a:t>
            </a:r>
            <a:r>
              <a:rPr lang="en-ZA" altLang="en-US" smtClean="0">
                <a:latin typeface="Courier New" panose="02070309020205020404" pitchFamily="49" charset="0"/>
              </a:rPr>
              <a:t> stormy</a:t>
            </a:r>
            <a:r>
              <a:rPr lang="en-ZA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</a:t>
            </a:r>
            <a:endParaRPr lang="en-ZA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ZA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</a:t>
            </a:r>
            <a:r>
              <a:rPr lang="en-ZA" altLang="en-US" smtClean="0">
                <a:latin typeface="Courier New" panose="02070309020205020404" pitchFamily="49" charset="0"/>
              </a:rPr>
              <a:t>Temp &gt; 60</a:t>
            </a:r>
            <a:r>
              <a:rPr lang="en-ZA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</a:t>
            </a:r>
            <a:endParaRPr lang="en-GB" altLang="en-US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21C18-CF02-4AEE-A83D-AA525EDEA807}" type="slidenum">
              <a:rPr lang="en-ZA" altLang="en-US">
                <a:solidFill>
                  <a:schemeClr val="bg1"/>
                </a:solidFill>
              </a:rPr>
              <a:pPr eaLnBrk="1" hangingPunct="1"/>
              <a:t>7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Rule Induction Terminology</a:t>
            </a:r>
            <a:endParaRPr lang="en-GB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If an expression is true for an example</a:t>
            </a:r>
          </a:p>
          <a:p>
            <a:pPr lvl="1" eaLnBrk="1" hangingPunct="1"/>
            <a:r>
              <a:rPr lang="en-ZA" altLang="en-US" dirty="0" smtClean="0"/>
              <a:t>The expression </a:t>
            </a:r>
            <a:r>
              <a:rPr lang="en-ZA" altLang="en-US" u="sng" dirty="0" smtClean="0"/>
              <a:t>covers</a:t>
            </a:r>
            <a:r>
              <a:rPr lang="en-ZA" altLang="en-US" dirty="0" smtClean="0"/>
              <a:t> the example</a:t>
            </a:r>
          </a:p>
          <a:p>
            <a:pPr eaLnBrk="1" hangingPunct="1"/>
            <a:r>
              <a:rPr lang="en-ZA" altLang="en-US" dirty="0" smtClean="0"/>
              <a:t>We assume the following axioms:</a:t>
            </a:r>
          </a:p>
          <a:p>
            <a:pPr lvl="1" eaLnBrk="1" hangingPunct="1"/>
            <a:r>
              <a:rPr lang="en-ZA" altLang="en-US" dirty="0" smtClean="0"/>
              <a:t>Empty complex</a:t>
            </a:r>
          </a:p>
          <a:p>
            <a:pPr lvl="2" eaLnBrk="1" hangingPunct="1"/>
            <a:r>
              <a:rPr lang="en-ZA" altLang="en-US" dirty="0" smtClean="0"/>
              <a:t>A conjunct of zero attribute tests</a:t>
            </a:r>
          </a:p>
          <a:p>
            <a:pPr lvl="2" eaLnBrk="1" hangingPunct="1"/>
            <a:r>
              <a:rPr lang="en-ZA" altLang="en-US" dirty="0" smtClean="0"/>
              <a:t>We assume it covers </a:t>
            </a:r>
            <a:r>
              <a:rPr lang="en-ZA" altLang="en-US" u="sng" dirty="0" smtClean="0"/>
              <a:t>all examples</a:t>
            </a:r>
            <a:endParaRPr lang="en-ZA" altLang="en-US" dirty="0" smtClean="0"/>
          </a:p>
          <a:p>
            <a:pPr lvl="1" eaLnBrk="1" hangingPunct="1"/>
            <a:r>
              <a:rPr lang="en-ZA" altLang="en-US" dirty="0" smtClean="0"/>
              <a:t>Empty cover</a:t>
            </a:r>
          </a:p>
          <a:p>
            <a:pPr lvl="2" eaLnBrk="1" hangingPunct="1"/>
            <a:r>
              <a:rPr lang="en-ZA" altLang="en-US" dirty="0" smtClean="0"/>
              <a:t>A disjunct of zero complexes</a:t>
            </a:r>
          </a:p>
          <a:p>
            <a:pPr lvl="2" eaLnBrk="1" hangingPunct="1"/>
            <a:r>
              <a:rPr lang="en-ZA" altLang="en-US" dirty="0" smtClean="0"/>
              <a:t>We assume it covers </a:t>
            </a:r>
            <a:r>
              <a:rPr lang="en-ZA" altLang="en-US" u="sng" dirty="0" smtClean="0"/>
              <a:t>no examples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970303-4658-4EAA-8E66-15FB4F947A61}" type="slidenum">
              <a:rPr lang="en-ZA" altLang="en-US">
                <a:solidFill>
                  <a:schemeClr val="bg1"/>
                </a:solidFill>
              </a:rPr>
              <a:pPr eaLnBrk="1" hangingPunct="1"/>
              <a:t>8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AQR</a:t>
            </a:r>
            <a:endParaRPr lang="en-GB" alt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What is AQR?</a:t>
            </a:r>
          </a:p>
          <a:p>
            <a:pPr lvl="1" eaLnBrk="1" hangingPunct="1"/>
            <a:r>
              <a:rPr lang="en-ZA" altLang="en-US" dirty="0" smtClean="0"/>
              <a:t>Implemented by Clark and </a:t>
            </a:r>
            <a:r>
              <a:rPr lang="en-ZA" altLang="en-US" dirty="0" err="1" smtClean="0"/>
              <a:t>Niblett</a:t>
            </a:r>
            <a:endParaRPr lang="en-ZA" altLang="en-US" dirty="0" smtClean="0"/>
          </a:p>
          <a:p>
            <a:pPr lvl="1" eaLnBrk="1" hangingPunct="1"/>
            <a:r>
              <a:rPr lang="en-ZA" altLang="en-US" dirty="0" smtClean="0"/>
              <a:t>Generic form of AQ algorithm by Michalski</a:t>
            </a:r>
          </a:p>
          <a:p>
            <a:pPr eaLnBrk="1" hangingPunct="1"/>
            <a:endParaRPr lang="en-Z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ADC759-E86E-4A11-818D-F6A118ABABFF}" type="slidenum">
              <a:rPr lang="en-ZA" altLang="en-US">
                <a:solidFill>
                  <a:schemeClr val="bg1"/>
                </a:solidFill>
              </a:rPr>
              <a:pPr eaLnBrk="1" hangingPunct="1"/>
              <a:t>9</a:t>
            </a:fld>
            <a:endParaRPr lang="en-ZA" altLang="en-US">
              <a:solidFill>
                <a:schemeClr val="bg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AQR: Algorithm Output</a:t>
            </a:r>
            <a:endParaRPr lang="en-GB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z="2800" u="sng" dirty="0" smtClean="0"/>
              <a:t>Unordered</a:t>
            </a:r>
            <a:r>
              <a:rPr lang="en-ZA" altLang="en-US" sz="2800" dirty="0" smtClean="0"/>
              <a:t> set of decision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400" dirty="0" smtClean="0"/>
              <a:t>One for </a:t>
            </a:r>
            <a:r>
              <a:rPr lang="en-ZA" altLang="en-US" sz="2400" u="sng" dirty="0" smtClean="0"/>
              <a:t>each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ZA" altLang="en-US" sz="2400" dirty="0" smtClean="0"/>
              <a:t>A cover that predicts a class label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ZA" altLang="en-US" sz="2800" dirty="0" smtClean="0"/>
              <a:t>Classification of new examples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ZA" altLang="en-US" sz="2400" dirty="0" smtClean="0"/>
              <a:t>Find set of rules that cover the new 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2000" dirty="0" smtClean="0"/>
              <a:t>If this set contains one rule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z="1600" dirty="0" smtClean="0"/>
              <a:t>That rule’s class is predicted </a:t>
            </a:r>
          </a:p>
          <a:p>
            <a:pPr lvl="2" eaLnBrk="1" hangingPunct="1">
              <a:lnSpc>
                <a:spcPct val="90000"/>
              </a:lnSpc>
            </a:pPr>
            <a:r>
              <a:rPr lang="en-ZA" altLang="en-US" sz="2000" dirty="0" smtClean="0"/>
              <a:t>If this set contains more than one rule</a:t>
            </a:r>
          </a:p>
          <a:p>
            <a:pPr lvl="3" eaLnBrk="1" hangingPunct="1">
              <a:lnSpc>
                <a:spcPct val="90000"/>
              </a:lnSpc>
            </a:pPr>
            <a:r>
              <a:rPr lang="en-ZA" altLang="en-US" sz="1600" dirty="0" smtClean="0"/>
              <a:t>Predicts most common class of training example covered by the set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ZA" altLang="en-US" sz="2400" dirty="0" smtClean="0"/>
              <a:t>If no rules cover the example, default rule triggered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ZA" altLang="en-US" sz="2000" dirty="0" smtClean="0"/>
              <a:t>Predicts most commonly class in the training set</a:t>
            </a:r>
            <a:endParaRPr lang="en-GB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8734</TotalTime>
  <Words>1222</Words>
  <Application>Microsoft Office PowerPoint</Application>
  <PresentationFormat>On-screen Show (4:3)</PresentationFormat>
  <Paragraphs>242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Courier New</vt:lpstr>
      <vt:lpstr>Symbol</vt:lpstr>
      <vt:lpstr>Wingdings</vt:lpstr>
      <vt:lpstr>Wingdings 3</vt:lpstr>
      <vt:lpstr>Default Design</vt:lpstr>
      <vt:lpstr>COS 781 (Data Mining)</vt:lpstr>
      <vt:lpstr>Rule Induction</vt:lpstr>
      <vt:lpstr>What is Rule Induction?</vt:lpstr>
      <vt:lpstr>What is Rule Induction?</vt:lpstr>
      <vt:lpstr>Rule Induction Terminology</vt:lpstr>
      <vt:lpstr>Rule Induction Terminology</vt:lpstr>
      <vt:lpstr>Rule Induction Terminology</vt:lpstr>
      <vt:lpstr>AQR</vt:lpstr>
      <vt:lpstr>AQR: Algorithm Output</vt:lpstr>
      <vt:lpstr>AQR: Algorithm Overview</vt:lpstr>
      <vt:lpstr>AQR: Algorithm Overview</vt:lpstr>
      <vt:lpstr>AQR: Algorithm Overview</vt:lpstr>
      <vt:lpstr>AQR: Heuristic Functions</vt:lpstr>
      <vt:lpstr>AQR: Heuristic Functions</vt:lpstr>
      <vt:lpstr>CN2</vt:lpstr>
      <vt:lpstr>Further Reading</vt:lpstr>
      <vt:lpstr>CN2: Algorithm Output</vt:lpstr>
      <vt:lpstr>CN2: Algorithm Overview</vt:lpstr>
      <vt:lpstr>CN2: Algorithm Overview</vt:lpstr>
      <vt:lpstr>CN2: Algorithm Overview</vt:lpstr>
      <vt:lpstr>CN2: Algorithm Overview</vt:lpstr>
      <vt:lpstr>CN2: Heuristics</vt:lpstr>
      <vt:lpstr>CN2: Heuristics</vt:lpstr>
      <vt:lpstr>CN2: Heuristics</vt:lpstr>
      <vt:lpstr>CN2: Heuristics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KVM780, Lecture 2</dc:title>
  <dc:subject>Classical Machine Learning</dc:subject>
  <dc:creator>Willem S. van Heerden</dc:creator>
  <cp:lastModifiedBy>Will van Heerden</cp:lastModifiedBy>
  <cp:revision>677</cp:revision>
  <dcterms:created xsi:type="dcterms:W3CDTF">2003-08-22T19:54:12Z</dcterms:created>
  <dcterms:modified xsi:type="dcterms:W3CDTF">2019-10-08T12:49:05Z</dcterms:modified>
</cp:coreProperties>
</file>