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8" r:id="rId2"/>
    <p:sldId id="297" r:id="rId3"/>
    <p:sldId id="371" r:id="rId4"/>
    <p:sldId id="372" r:id="rId5"/>
    <p:sldId id="370" r:id="rId6"/>
    <p:sldId id="369" r:id="rId7"/>
    <p:sldId id="373" r:id="rId8"/>
    <p:sldId id="374" r:id="rId9"/>
    <p:sldId id="375" r:id="rId10"/>
    <p:sldId id="376" r:id="rId11"/>
    <p:sldId id="377" r:id="rId12"/>
    <p:sldId id="378" r:id="rId13"/>
    <p:sldId id="383" r:id="rId14"/>
    <p:sldId id="384" r:id="rId15"/>
    <p:sldId id="379" r:id="rId16"/>
    <p:sldId id="382" r:id="rId17"/>
    <p:sldId id="380" r:id="rId18"/>
    <p:sldId id="381" r:id="rId19"/>
  </p:sldIdLst>
  <p:sldSz cx="9144000" cy="6858000" type="screen4x3"/>
  <p:notesSz cx="666273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636AC4-B00A-43B2-A2E3-4263378D5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205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79" name="AutoShape 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0" name="AutoShape 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1" name="AutoShape 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20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49313" y="744538"/>
            <a:ext cx="4965700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3584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6125"/>
            <a:ext cx="4959350" cy="3719513"/>
          </a:xfrm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2923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  <p:extLst>
      <p:ext uri="{BB962C8B-B14F-4D97-AF65-F5344CB8AC3E}">
        <p14:creationId xmlns:p14="http://schemas.microsoft.com/office/powerpoint/2010/main" val="37387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68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45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0238" y="188913"/>
            <a:ext cx="1978025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88913"/>
            <a:ext cx="578485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001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915275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37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51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22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59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6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6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48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97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15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9152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808080"/>
        </a:buClr>
        <a:buSzPct val="100000"/>
        <a:buFont typeface="Wingdings" panose="05000000000000000000" pitchFamily="2" charset="2"/>
        <a:buChar char="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969696"/>
        </a:buClr>
        <a:buSzPct val="80000"/>
        <a:buFont typeface="Wingdings" panose="05000000000000000000" pitchFamily="2" charset="2"/>
        <a:buChar char=""/>
        <a:defRPr sz="2800">
          <a:solidFill>
            <a:srgbClr val="DDDDDD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ZA" altLang="en-US" smtClean="0">
                <a:solidFill>
                  <a:schemeClr val="bg1"/>
                </a:solidFill>
              </a:rPr>
              <a:t>COS 781 (Data Mining)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2160587"/>
          </a:xfrm>
        </p:spPr>
        <p:txBody>
          <a:bodyPr/>
          <a:lstStyle/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Theme 9</a:t>
            </a:r>
          </a:p>
          <a:p>
            <a:pPr eaLnBrk="1" hangingPunct="1"/>
            <a:endParaRPr lang="en-ZA" altLang="en-US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Ant-Based Data Mining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2843213" y="4076700"/>
            <a:ext cx="338455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Adding Conditions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sz="2700" dirty="0" smtClean="0"/>
                  <a:t>C</a:t>
                </a:r>
                <a:r>
                  <a:rPr lang="en-ZA" sz="2700" dirty="0" smtClean="0"/>
                  <a:t>onditions </a:t>
                </a:r>
                <a:r>
                  <a:rPr lang="en-ZA" sz="2700" dirty="0" smtClean="0"/>
                  <a:t>are</a:t>
                </a:r>
                <a:r>
                  <a:rPr lang="en-ZA" sz="2700" dirty="0" smtClean="0"/>
                  <a:t> </a:t>
                </a:r>
                <a:r>
                  <a:rPr lang="en-ZA" sz="2700" dirty="0" smtClean="0"/>
                  <a:t>branches from </a:t>
                </a:r>
                <a:r>
                  <a:rPr lang="en-ZA" sz="2700" dirty="0" smtClean="0"/>
                  <a:t>current </a:t>
                </a:r>
                <a:r>
                  <a:rPr lang="en-ZA" sz="2700" dirty="0" smtClean="0"/>
                  <a:t>rule state</a:t>
                </a:r>
              </a:p>
              <a:p>
                <a:r>
                  <a:rPr lang="en-ZA" sz="2700" dirty="0" smtClean="0"/>
                  <a:t>Probability of adding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2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7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7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ZA" sz="2700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Z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nary>
                          <m:naryPr>
                            <m:chr m:val="∑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ZA" sz="2400" dirty="0" smtClean="0"/>
              </a:p>
              <a:p>
                <a:pPr lvl="1"/>
                <a:r>
                  <a:rPr lang="en-ZA" sz="2400" dirty="0" smtClean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2000" dirty="0" smtClean="0"/>
                  <a:t> is the </a:t>
                </a:r>
                <a14:m>
                  <m:oMath xmlns:m="http://schemas.openxmlformats.org/officeDocument/2006/math">
                    <m:r>
                      <a:rPr lang="en-ZA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ZA" sz="2000" baseline="30000" dirty="0" err="1" smtClean="0"/>
                  <a:t>th</a:t>
                </a:r>
                <a:r>
                  <a:rPr lang="en-ZA" sz="2000" dirty="0" smtClean="0"/>
                  <a:t> attribute in a set of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ZA" sz="2000" dirty="0" smtClean="0"/>
                  <a:t> attributes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ZA" sz="2000" dirty="0" smtClean="0"/>
                  <a:t>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2000" b="0" i="0" dirty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ZA" sz="2000" baseline="30000" dirty="0" err="1" smtClean="0"/>
                  <a:t>th</a:t>
                </a:r>
                <a:r>
                  <a:rPr lang="en-ZA" sz="2000" dirty="0" smtClean="0"/>
                  <a:t> value of the </a:t>
                </a:r>
                <a14:m>
                  <m:oMath xmlns:m="http://schemas.openxmlformats.org/officeDocument/2006/math">
                    <m:r>
                      <a:rPr lang="en-ZA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ZA" sz="2000" baseline="30000" dirty="0" err="1" smtClean="0"/>
                  <a:t>th</a:t>
                </a:r>
                <a:r>
                  <a:rPr lang="en-ZA" sz="2000" dirty="0" smtClean="0"/>
                  <a:t> attribute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ZA" sz="2000" dirty="0" smtClean="0"/>
                  <a:t> is the heuristic function and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ZA" sz="2000" dirty="0" smtClean="0"/>
                  <a:t> is the pheromone trail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2000" dirty="0" smtClean="0"/>
                  <a:t> is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2000" dirty="0" smtClean="0"/>
                  <a:t> is not yet used by the ant, 0 otherwise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2000" dirty="0" smtClean="0"/>
                  <a:t> is the number of values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Z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9" t="-1215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62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Heuristic Function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sz="2800" dirty="0" smtClean="0"/>
                  <a:t>Heuristic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ZA" sz="2800" dirty="0" smtClean="0"/>
                  <a:t>)</a:t>
                </a:r>
              </a:p>
              <a:p>
                <a:pPr lvl="1"/>
                <a:r>
                  <a:rPr lang="en-ZA" sz="2400" dirty="0" smtClean="0"/>
                  <a:t>The q</a:t>
                </a:r>
                <a:r>
                  <a:rPr lang="en-ZA" sz="2400" dirty="0" smtClean="0"/>
                  <a:t>uality of rule with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ZA" sz="2400" dirty="0" smtClean="0"/>
                  <a:t> added</a:t>
                </a:r>
              </a:p>
              <a:p>
                <a:pPr lvl="1"/>
                <a:r>
                  <a:rPr lang="en-ZA" sz="2400" dirty="0" smtClean="0"/>
                  <a:t>Uses normalised information theoretic entropy</a:t>
                </a:r>
                <a:endParaRPr lang="en-ZA" sz="2400" dirty="0" smtClean="0"/>
              </a:p>
              <a:p>
                <a:pPr lvl="2"/>
                <a:r>
                  <a:rPr lang="en-ZA" sz="2000" dirty="0" smtClean="0"/>
                  <a:t>Classify </a:t>
                </a:r>
                <a:r>
                  <a:rPr lang="en-ZA" sz="2000" dirty="0" smtClean="0"/>
                  <a:t>instances using </a:t>
                </a:r>
                <a:r>
                  <a:rPr lang="en-ZA" sz="2000" dirty="0" smtClean="0"/>
                  <a:t>rule with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ZA" sz="2000" dirty="0" smtClean="0"/>
                  <a:t> added</a:t>
                </a:r>
                <a:endParaRPr lang="en-ZA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ZA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Z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ZA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Z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Z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 </m:t>
                        </m:r>
                        <m:nary>
                          <m:naryPr>
                            <m:chr m:val="∑"/>
                            <m:ctrlP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Z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ZA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Z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ZA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ZA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Z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Z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ZA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ZA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ZA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ZA" sz="2000" dirty="0" smtClean="0"/>
                  <a:t>Where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ZA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ZA" sz="1600" dirty="0" smtClean="0">
                    <a:latin typeface="Cambria Math" panose="02040503050406030204" pitchFamily="18" charset="0"/>
                  </a:rPr>
                  <a:t> is the number classes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ZA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ZA" sz="16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ZA" sz="1600" dirty="0" smtClean="0">
                    <a:latin typeface="Cambria Math" panose="02040503050406030204" pitchFamily="18" charset="0"/>
                  </a:rPr>
                  <a:t>is the class attribute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ZA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ZA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6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ZA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Z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ZA" sz="1600" dirty="0" smtClean="0"/>
                  <a:t> is the entropy with respect to the classes of instances classified by the rule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ZA" sz="1600" dirty="0" smtClean="0"/>
                  <a:t> added</a:t>
                </a:r>
              </a:p>
              <a:p>
                <a:pPr lvl="2"/>
                <a:r>
                  <a:rPr lang="en-ZA" sz="2000" dirty="0" smtClean="0"/>
                  <a:t>Smaller  </a:t>
                </a:r>
                <a14:m>
                  <m:oMath xmlns:m="http://schemas.openxmlformats.org/officeDocument/2006/math">
                    <m:r>
                      <a:rPr lang="en-ZA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sz="20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 smtClean="0"/>
                  <a:t>value </a:t>
                </a:r>
                <a:r>
                  <a:rPr lang="en-ZA" sz="2000" dirty="0" smtClean="0"/>
                  <a:t>is </a:t>
                </a:r>
                <a:r>
                  <a:rPr lang="en-ZA" sz="2000" dirty="0" smtClean="0"/>
                  <a:t>better</a:t>
                </a:r>
                <a:endParaRPr lang="en-ZA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619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9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Rule Quality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sz="2800" dirty="0" smtClean="0"/>
                  <a:t>Quality function</a:t>
                </a:r>
              </a:p>
              <a:p>
                <a:pPr lvl="1"/>
                <a:r>
                  <a:rPr lang="en-ZA" sz="2400" dirty="0" smtClean="0"/>
                  <a:t>Classification quality of </a:t>
                </a:r>
                <a:r>
                  <a:rPr lang="en-ZA" sz="2400" dirty="0" smtClean="0"/>
                  <a:t>an entire </a:t>
                </a:r>
                <a:r>
                  <a:rPr lang="en-ZA" sz="2400" dirty="0" smtClean="0"/>
                  <a:t>rule</a:t>
                </a:r>
              </a:p>
              <a:p>
                <a:pPr lvl="2"/>
                <a:r>
                  <a:rPr lang="en-ZA" sz="2000" dirty="0"/>
                  <a:t>s</a:t>
                </a:r>
                <a:r>
                  <a:rPr lang="en-ZA" sz="2000" dirty="0" smtClean="0"/>
                  <a:t>ensitivity × specificity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Z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  <m: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ZA" sz="2000" dirty="0" smtClean="0"/>
              </a:p>
              <a:p>
                <a:pPr lvl="2"/>
                <a:r>
                  <a:rPr lang="en-ZA" sz="2000" dirty="0" smtClean="0"/>
                  <a:t>Where</a:t>
                </a:r>
              </a:p>
              <a:p>
                <a:pPr lvl="3"/>
                <a:r>
                  <a:rPr lang="en-ZA" sz="1800" dirty="0" smtClean="0"/>
                  <a:t>TP </a:t>
                </a:r>
                <a:r>
                  <a:rPr lang="en-ZA" sz="1800" dirty="0" smtClean="0"/>
                  <a:t>is </a:t>
                </a:r>
                <a:r>
                  <a:rPr lang="en-ZA" sz="1800" dirty="0" smtClean="0"/>
                  <a:t>a true positive count for the rule</a:t>
                </a:r>
              </a:p>
              <a:p>
                <a:pPr lvl="3"/>
                <a:r>
                  <a:rPr lang="en-ZA" sz="1800" dirty="0" smtClean="0"/>
                  <a:t>FP</a:t>
                </a:r>
                <a:r>
                  <a:rPr lang="en-ZA" sz="1800" dirty="0" smtClean="0"/>
                  <a:t> is a false positive count for the rule</a:t>
                </a:r>
              </a:p>
              <a:p>
                <a:pPr lvl="3"/>
                <a:r>
                  <a:rPr lang="en-ZA" sz="1800" dirty="0" smtClean="0"/>
                  <a:t>TN</a:t>
                </a:r>
                <a:r>
                  <a:rPr lang="en-ZA" sz="1800" dirty="0"/>
                  <a:t> </a:t>
                </a:r>
                <a:r>
                  <a:rPr lang="en-ZA" sz="1800" dirty="0" smtClean="0"/>
                  <a:t>is a true negative count for the rule</a:t>
                </a:r>
              </a:p>
              <a:p>
                <a:pPr lvl="3"/>
                <a:r>
                  <a:rPr lang="en-ZA" sz="1800" dirty="0" smtClean="0"/>
                  <a:t>FN is a false negative count for the rule</a:t>
                </a:r>
                <a:endParaRPr lang="en-ZA" sz="1800" dirty="0" smtClean="0"/>
              </a:p>
              <a:p>
                <a:pPr lvl="2"/>
                <a:r>
                  <a:rPr lang="en-ZA" sz="2000" dirty="0" smtClean="0"/>
                  <a:t>Higher value indicates better quality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2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AntMiner</a:t>
            </a:r>
            <a:r>
              <a:rPr lang="en-US" dirty="0" smtClean="0"/>
              <a:t>: Pheromone Update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Initial pheromone level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(0)=</m:t>
                    </m:r>
                    <m:f>
                      <m:f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is the total number of attributes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possible values for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800" dirty="0" smtClean="0"/>
                  <a:t>Pheromone update for a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Pheromone increase for all terms in the rule is proportional to quality of rule</a:t>
                </a:r>
              </a:p>
              <a:p>
                <a:pPr lvl="1"/>
                <a:r>
                  <a:rPr lang="en-US" sz="2400" dirty="0" smtClean="0"/>
                  <a:t>Pheromone associated with all other conditions is decreased, which simulates evaporation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484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8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AntMiner</a:t>
            </a:r>
            <a:r>
              <a:rPr lang="en-US" dirty="0" smtClean="0"/>
              <a:t>: Pheromone Update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Pheromone increase for used terms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 </m:t>
                    </m:r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𝑅𝑢𝑙𝑒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800" dirty="0" smtClean="0"/>
                  <a:t>Pheromone </a:t>
                </a:r>
                <a:r>
                  <a:rPr lang="en-ZA" sz="2800" dirty="0" smtClean="0"/>
                  <a:t>decrease for unused terms</a:t>
                </a:r>
                <a:endParaRPr lang="en-US" sz="2800" dirty="0" smtClean="0"/>
              </a:p>
              <a:p>
                <a:pPr lvl="1"/>
                <a:r>
                  <a:rPr lang="en-ZA" sz="2400" dirty="0" smtClean="0"/>
                  <a:t>Implemented indirectly by means of normalisation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Divide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by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  ,  </m:t>
                    </m:r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Z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8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Rule Pruning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 sz="2800" dirty="0" smtClean="0"/>
                  <a:t>Rule pruning procedure</a:t>
                </a:r>
                <a:endParaRPr lang="en-ZA" sz="2800" dirty="0" smtClean="0"/>
              </a:p>
              <a:p>
                <a:pPr marL="0" lvl="0" indent="0">
                  <a:buNone/>
                </a:pPr>
                <a:endParaRPr lang="en-ZA" sz="1800" dirty="0"/>
              </a:p>
              <a:p>
                <a:pPr marL="0" lvl="0" indent="0">
                  <a:buNone/>
                </a:pPr>
                <a:r>
                  <a:rPr lang="en-ZA" sz="2000" dirty="0"/>
                  <a:t>	</a:t>
                </a:r>
                <a:r>
                  <a:rPr lang="en-ZA" sz="2000" b="1" dirty="0" smtClean="0"/>
                  <a:t>repeat</a:t>
                </a:r>
                <a:endParaRPr lang="en-ZA" sz="2000" b="1" dirty="0"/>
              </a:p>
              <a:p>
                <a:pPr marL="0" lvl="0" indent="0">
                  <a:buNone/>
                </a:pPr>
                <a:r>
                  <a:rPr lang="en-ZA" sz="2000" dirty="0"/>
                  <a:t>		</a:t>
                </a:r>
                <a:r>
                  <a:rPr lang="en-ZA" sz="2000" dirty="0" smtClean="0"/>
                  <a:t>Remove </a:t>
                </a:r>
                <a:r>
                  <a:rPr lang="en-ZA" sz="2000" dirty="0"/>
                  <a:t>condition that improves rule </a:t>
                </a:r>
                <a:r>
                  <a:rPr lang="en-ZA" sz="2000" dirty="0" smtClean="0"/>
                  <a:t>quality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ZA" sz="2000" dirty="0" smtClean="0"/>
                  <a:t> </a:t>
                </a:r>
                <a:r>
                  <a:rPr lang="en-ZA" sz="2000" dirty="0"/>
                  <a:t>the most</a:t>
                </a:r>
              </a:p>
              <a:p>
                <a:pPr marL="0" lvl="0" indent="0">
                  <a:buNone/>
                </a:pPr>
                <a:r>
                  <a:rPr lang="en-ZA" sz="2000" dirty="0" smtClean="0"/>
                  <a:t>		Change the rule classification if necessary</a:t>
                </a:r>
              </a:p>
              <a:p>
                <a:pPr marL="0" lvl="0" indent="0">
                  <a:buNone/>
                </a:pPr>
                <a:r>
                  <a:rPr lang="en-ZA" sz="2000" dirty="0"/>
                  <a:t>		</a:t>
                </a:r>
                <a:r>
                  <a:rPr lang="en-ZA" sz="2000" dirty="0" smtClean="0"/>
                  <a:t>Re-compute </a:t>
                </a:r>
                <a:r>
                  <a:rPr lang="en-ZA" sz="2000" dirty="0"/>
                  <a:t>the rule classification</a:t>
                </a:r>
              </a:p>
              <a:p>
                <a:pPr marL="0" lvl="0" indent="0">
                  <a:buNone/>
                </a:pPr>
                <a:r>
                  <a:rPr lang="en-ZA" sz="2000" dirty="0"/>
                  <a:t>	</a:t>
                </a:r>
                <a:r>
                  <a:rPr lang="en-ZA" sz="2000" b="1" dirty="0" smtClean="0"/>
                  <a:t>until</a:t>
                </a:r>
                <a:r>
                  <a:rPr lang="en-ZA" sz="2000" dirty="0" smtClean="0"/>
                  <a:t> </a:t>
                </a:r>
                <a:r>
                  <a:rPr lang="en-ZA" sz="2000" dirty="0"/>
                  <a:t>no more conditions can be removed from the rule</a:t>
                </a:r>
              </a:p>
              <a:p>
                <a:pPr marL="0" indent="0">
                  <a:buNone/>
                </a:pPr>
                <a:endParaRPr lang="en-ZA" sz="2800" dirty="0" smtClean="0"/>
              </a:p>
              <a:p>
                <a:r>
                  <a:rPr lang="en-ZA" sz="2800" dirty="0" smtClean="0"/>
                  <a:t>Add a default </a:t>
                </a:r>
                <a:r>
                  <a:rPr lang="en-ZA" sz="2800" dirty="0" smtClean="0"/>
                  <a:t>rule after rule set construction</a:t>
                </a:r>
                <a:endParaRPr lang="en-ZA" sz="2800" dirty="0" smtClean="0"/>
              </a:p>
              <a:p>
                <a:pPr lvl="1"/>
                <a:r>
                  <a:rPr lang="en-ZA" sz="2400" dirty="0" smtClean="0"/>
                  <a:t>Majority classification </a:t>
                </a:r>
                <a:r>
                  <a:rPr lang="en-ZA" sz="2400" dirty="0" smtClean="0"/>
                  <a:t>among uncovered examples in the training </a:t>
                </a:r>
                <a:r>
                  <a:rPr lang="en-ZA" sz="2400" dirty="0" smtClean="0"/>
                  <a:t>set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6" t="-1484" b="-9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447800" y="2514600"/>
            <a:ext cx="7010401" cy="2209800"/>
          </a:xfrm>
          <a:prstGeom prst="rect">
            <a:avLst/>
          </a:prstGeom>
          <a:noFill/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367637" y="3541776"/>
            <a:ext cx="6135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72" y="3048000"/>
            <a:ext cx="14269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Because the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majority class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for rule may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change</a:t>
            </a:r>
            <a:endParaRPr lang="en-US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2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AntMiner</a:t>
            </a:r>
            <a:r>
              <a:rPr lang="en-US" dirty="0"/>
              <a:t> </a:t>
            </a:r>
            <a:r>
              <a:rPr lang="en-US" dirty="0" smtClean="0"/>
              <a:t>vs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comparison to decision tree building</a:t>
            </a:r>
          </a:p>
          <a:p>
            <a:pPr lvl="1"/>
            <a:r>
              <a:rPr lang="en-US" sz="2400" dirty="0" err="1" smtClean="0"/>
              <a:t>AntMiner</a:t>
            </a:r>
            <a:r>
              <a:rPr lang="en-US" sz="2400" dirty="0" smtClean="0"/>
              <a:t> deals with attribute interactions better</a:t>
            </a:r>
          </a:p>
          <a:p>
            <a:pPr lvl="1"/>
            <a:r>
              <a:rPr lang="en-US" sz="2400" dirty="0" smtClean="0"/>
              <a:t>Why do you think this is the case?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09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Clustering using Ants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Ants perform organisation tasks</a:t>
            </a:r>
          </a:p>
          <a:p>
            <a:pPr lvl="1"/>
            <a:r>
              <a:rPr lang="en-ZA" dirty="0" smtClean="0"/>
              <a:t>Group similar things together</a:t>
            </a:r>
          </a:p>
          <a:p>
            <a:pPr lvl="2"/>
            <a:r>
              <a:rPr lang="en-ZA" dirty="0" smtClean="0"/>
              <a:t>Food</a:t>
            </a:r>
          </a:p>
          <a:p>
            <a:pPr lvl="2"/>
            <a:r>
              <a:rPr lang="en-ZA" dirty="0" smtClean="0"/>
              <a:t>Dead ants</a:t>
            </a:r>
          </a:p>
          <a:p>
            <a:pPr lvl="2"/>
            <a:r>
              <a:rPr lang="en-ZA" dirty="0" smtClean="0"/>
              <a:t>Eggs, larvae, and pupae</a:t>
            </a:r>
          </a:p>
          <a:p>
            <a:pPr lvl="1"/>
            <a:r>
              <a:rPr lang="en-ZA" dirty="0" smtClean="0"/>
              <a:t>Still not well understood</a:t>
            </a:r>
          </a:p>
          <a:p>
            <a:pPr lvl="2"/>
            <a:r>
              <a:rPr lang="en-ZA" dirty="0" smtClean="0"/>
              <a:t>Feedback mechanism</a:t>
            </a:r>
          </a:p>
          <a:p>
            <a:pPr lvl="2"/>
            <a:r>
              <a:rPr lang="en-ZA" dirty="0" smtClean="0"/>
              <a:t>Probability that ant will pick up/drop something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626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Clustering using Ants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Basic idea</a:t>
            </a:r>
          </a:p>
          <a:p>
            <a:pPr lvl="1"/>
            <a:r>
              <a:rPr lang="en-ZA" dirty="0" smtClean="0"/>
              <a:t>Ants in a population wander around</a:t>
            </a:r>
          </a:p>
          <a:p>
            <a:pPr lvl="1"/>
            <a:r>
              <a:rPr lang="en-ZA" dirty="0" err="1" smtClean="0"/>
              <a:t>Unladen</a:t>
            </a:r>
            <a:r>
              <a:rPr lang="en-ZA" dirty="0" smtClean="0"/>
              <a:t> ants pick up items</a:t>
            </a:r>
          </a:p>
          <a:p>
            <a:pPr lvl="2"/>
            <a:r>
              <a:rPr lang="en-ZA" dirty="0" smtClean="0"/>
              <a:t>Based on a probability measure</a:t>
            </a:r>
          </a:p>
          <a:p>
            <a:pPr lvl="2"/>
            <a:r>
              <a:rPr lang="en-ZA" dirty="0" smtClean="0"/>
              <a:t>More likely to pick up in low concentration areas</a:t>
            </a:r>
          </a:p>
          <a:p>
            <a:pPr lvl="1"/>
            <a:r>
              <a:rPr lang="en-ZA" dirty="0" smtClean="0"/>
              <a:t>Laden ants drop items</a:t>
            </a:r>
          </a:p>
          <a:p>
            <a:pPr lvl="2"/>
            <a:r>
              <a:rPr lang="en-ZA" dirty="0" smtClean="0"/>
              <a:t>Based on a probability measure</a:t>
            </a:r>
          </a:p>
          <a:p>
            <a:pPr lvl="2"/>
            <a:r>
              <a:rPr lang="en-ZA" dirty="0" smtClean="0"/>
              <a:t>More likely to drop in high concentration areas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4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Ant colony </a:t>
            </a:r>
            <a:r>
              <a:rPr lang="en-US" altLang="en-US" sz="2800" dirty="0" err="1" smtClean="0"/>
              <a:t>optimisation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Rule induction for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AntMiner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Data clustering using 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Ant Colony Optimisation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Population-based</a:t>
            </a:r>
          </a:p>
          <a:p>
            <a:pPr lvl="1"/>
            <a:r>
              <a:rPr lang="en-ZA" sz="2400" dirty="0" smtClean="0"/>
              <a:t>Individuals are referred to as ants</a:t>
            </a:r>
          </a:p>
          <a:p>
            <a:r>
              <a:rPr lang="en-ZA" sz="2800" dirty="0" smtClean="0"/>
              <a:t>Ants base their decisions on </a:t>
            </a:r>
            <a:r>
              <a:rPr lang="en-ZA" sz="2800" dirty="0" err="1" smtClean="0"/>
              <a:t>stigmergy</a:t>
            </a:r>
            <a:endParaRPr lang="en-ZA" sz="2800" dirty="0" smtClean="0"/>
          </a:p>
          <a:p>
            <a:pPr lvl="1"/>
            <a:r>
              <a:rPr lang="en-ZA" sz="2400" dirty="0" smtClean="0"/>
              <a:t>Ants deposit pheromone as they move</a:t>
            </a:r>
          </a:p>
          <a:p>
            <a:pPr lvl="1"/>
            <a:r>
              <a:rPr lang="en-ZA" sz="2400" dirty="0"/>
              <a:t>M</a:t>
            </a:r>
            <a:r>
              <a:rPr lang="en-ZA" sz="2400" dirty="0" smtClean="0"/>
              <a:t>ovement affected by pheromone concentration</a:t>
            </a:r>
          </a:p>
          <a:p>
            <a:pPr lvl="2"/>
            <a:r>
              <a:rPr lang="en-ZA" sz="2000" dirty="0" smtClean="0"/>
              <a:t>Ants tend to follow paths with more pheromone</a:t>
            </a:r>
          </a:p>
          <a:p>
            <a:pPr lvl="2"/>
            <a:r>
              <a:rPr lang="en-ZA" sz="2000" dirty="0" smtClean="0"/>
              <a:t>Still a reduced chance of taking a lower concentration path</a:t>
            </a:r>
          </a:p>
          <a:p>
            <a:pPr lvl="1"/>
            <a:r>
              <a:rPr lang="en-ZA" sz="2400" dirty="0" smtClean="0"/>
              <a:t>Pheromone evaporates over time</a:t>
            </a:r>
          </a:p>
          <a:p>
            <a:pPr lvl="2"/>
            <a:r>
              <a:rPr lang="en-ZA" sz="2000" dirty="0" smtClean="0"/>
              <a:t>What does this result in?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26394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Ant Colony Optimisation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Requirements</a:t>
            </a:r>
          </a:p>
          <a:p>
            <a:pPr lvl="1"/>
            <a:r>
              <a:rPr lang="en-ZA" sz="2400" dirty="0" smtClean="0"/>
              <a:t>A heuristic function</a:t>
            </a:r>
          </a:p>
          <a:p>
            <a:pPr lvl="2"/>
            <a:r>
              <a:rPr lang="en-ZA" sz="2000" dirty="0" smtClean="0"/>
              <a:t>Measures quality of solution parts</a:t>
            </a:r>
          </a:p>
          <a:p>
            <a:pPr lvl="1"/>
            <a:r>
              <a:rPr lang="en-ZA" sz="2400" dirty="0" smtClean="0"/>
              <a:t>A pheromone update rule</a:t>
            </a:r>
          </a:p>
          <a:p>
            <a:pPr lvl="2"/>
            <a:r>
              <a:rPr lang="en-ZA" sz="2000" dirty="0" smtClean="0"/>
              <a:t>Updates pheromone concentrations</a:t>
            </a:r>
          </a:p>
          <a:p>
            <a:pPr lvl="2"/>
            <a:r>
              <a:rPr lang="en-ZA" sz="2000" dirty="0" smtClean="0"/>
              <a:t>Based on ant movement</a:t>
            </a:r>
          </a:p>
          <a:p>
            <a:pPr lvl="2"/>
            <a:r>
              <a:rPr lang="en-ZA" sz="2000" dirty="0" smtClean="0"/>
              <a:t>Usually incorporates a forgetting factor</a:t>
            </a:r>
          </a:p>
          <a:p>
            <a:pPr lvl="1"/>
            <a:r>
              <a:rPr lang="en-ZA" sz="2400" dirty="0" smtClean="0"/>
              <a:t>A probabilistic transition rule</a:t>
            </a:r>
          </a:p>
          <a:p>
            <a:pPr lvl="2"/>
            <a:r>
              <a:rPr lang="en-ZA" sz="2000" dirty="0" smtClean="0"/>
              <a:t>Based on heuristic function and pheromone</a:t>
            </a:r>
          </a:p>
          <a:p>
            <a:r>
              <a:rPr lang="en-ZA" sz="2800" dirty="0" smtClean="0"/>
              <a:t>Often based on graph representations</a:t>
            </a:r>
          </a:p>
          <a:p>
            <a:pPr lvl="1"/>
            <a:r>
              <a:rPr lang="en-ZA" sz="2400" dirty="0" smtClean="0"/>
              <a:t>But not always</a:t>
            </a:r>
          </a:p>
        </p:txBody>
      </p:sp>
    </p:spTree>
    <p:extLst>
      <p:ext uri="{BB962C8B-B14F-4D97-AF65-F5344CB8AC3E}">
        <p14:creationId xmlns:p14="http://schemas.microsoft.com/office/powerpoint/2010/main" val="306211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 smtClean="0"/>
              <a:t>Rule Induction for Classification</a:t>
            </a:r>
            <a:endParaRPr lang="en-Z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Recall rule induction</a:t>
            </a:r>
          </a:p>
          <a:p>
            <a:pPr lvl="1"/>
            <a:r>
              <a:rPr lang="en-ZA" dirty="0" smtClean="0"/>
              <a:t>Requires a pre-classified data set</a:t>
            </a:r>
          </a:p>
          <a:p>
            <a:pPr lvl="1"/>
            <a:r>
              <a:rPr lang="en-ZA" dirty="0" smtClean="0"/>
              <a:t>Produces a rule representation of a data set</a:t>
            </a:r>
          </a:p>
          <a:p>
            <a:pPr lvl="2"/>
            <a:r>
              <a:rPr lang="en-ZA" dirty="0" smtClean="0"/>
              <a:t>Decision tree</a:t>
            </a:r>
          </a:p>
          <a:p>
            <a:pPr lvl="2"/>
            <a:r>
              <a:rPr lang="en-ZA" dirty="0" smtClean="0"/>
              <a:t>Induction rules (ordered or unordered)</a:t>
            </a:r>
          </a:p>
          <a:p>
            <a:pPr lvl="1"/>
            <a:r>
              <a:rPr lang="en-ZA" dirty="0" smtClean="0"/>
              <a:t>Rules can be used to</a:t>
            </a:r>
          </a:p>
          <a:p>
            <a:pPr lvl="2"/>
            <a:r>
              <a:rPr lang="en-ZA" dirty="0" smtClean="0"/>
              <a:t>Describe the overall data set characteristics</a:t>
            </a:r>
          </a:p>
          <a:p>
            <a:pPr lvl="2"/>
            <a:r>
              <a:rPr lang="en-ZA" dirty="0" smtClean="0"/>
              <a:t>Classify unseen data examples</a:t>
            </a:r>
          </a:p>
        </p:txBody>
      </p:sp>
    </p:spTree>
    <p:extLst>
      <p:ext uri="{BB962C8B-B14F-4D97-AF65-F5344CB8AC3E}">
        <p14:creationId xmlns:p14="http://schemas.microsoft.com/office/powerpoint/2010/main" val="41141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 err="1" smtClean="0"/>
              <a:t>AntMiner</a:t>
            </a:r>
            <a:r>
              <a:rPr lang="en-ZA" sz="4000" dirty="0" smtClean="0"/>
              <a:t>: Overview</a:t>
            </a:r>
            <a:endParaRPr lang="en-Z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endParaRPr lang="en-ZA" dirty="0" smtClean="0"/>
          </a:p>
          <a:p>
            <a:pPr lvl="1"/>
            <a:r>
              <a:rPr lang="en-ZA" dirty="0" smtClean="0"/>
              <a:t>Developed by </a:t>
            </a:r>
            <a:r>
              <a:rPr lang="en-ZA" dirty="0" err="1" smtClean="0"/>
              <a:t>Parpinelli</a:t>
            </a:r>
            <a:r>
              <a:rPr lang="en-ZA" dirty="0" smtClean="0"/>
              <a:t>, Lopes, and Freitas</a:t>
            </a:r>
          </a:p>
          <a:p>
            <a:pPr lvl="1"/>
            <a:r>
              <a:rPr lang="en-ZA" dirty="0" smtClean="0"/>
              <a:t>Produces an ordered production rule set</a:t>
            </a:r>
          </a:p>
          <a:p>
            <a:pPr lvl="2"/>
            <a:r>
              <a:rPr lang="en-ZA" dirty="0" smtClean="0"/>
              <a:t>Conditions are conjunctions of conditions</a:t>
            </a:r>
          </a:p>
          <a:p>
            <a:pPr lvl="2"/>
            <a:r>
              <a:rPr lang="en-ZA" dirty="0" smtClean="0"/>
              <a:t>Includes a default rule</a:t>
            </a:r>
          </a:p>
          <a:p>
            <a:pPr lvl="1"/>
            <a:r>
              <a:rPr lang="en-ZA" dirty="0" smtClean="0"/>
              <a:t>Only supports discrete attributes</a:t>
            </a:r>
          </a:p>
          <a:p>
            <a:pPr lvl="2"/>
            <a:r>
              <a:rPr lang="en-ZA" dirty="0" smtClean="0"/>
              <a:t>What if you have continuous attributes?</a:t>
            </a:r>
          </a:p>
          <a:p>
            <a:pPr lvl="1"/>
            <a:r>
              <a:rPr lang="en-ZA" dirty="0" smtClean="0"/>
              <a:t>Three level design</a:t>
            </a:r>
          </a:p>
        </p:txBody>
      </p:sp>
    </p:spTree>
    <p:extLst>
      <p:ext uri="{BB962C8B-B14F-4D97-AF65-F5344CB8AC3E}">
        <p14:creationId xmlns:p14="http://schemas.microsoft.com/office/powerpoint/2010/main" val="240776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The Algorithm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Top-level procedure finds one rule set</a:t>
            </a:r>
          </a:p>
          <a:p>
            <a:pPr marL="457200" lvl="1" indent="0">
              <a:buNone/>
            </a:pPr>
            <a:endParaRPr lang="en-ZA" sz="2000" dirty="0" smtClean="0"/>
          </a:p>
          <a:p>
            <a:pPr marL="457200" lvl="1" indent="0">
              <a:buNone/>
            </a:pPr>
            <a:r>
              <a:rPr lang="en-ZA" sz="2000" dirty="0" smtClean="0"/>
              <a:t>	</a:t>
            </a:r>
            <a:r>
              <a:rPr lang="en-ZA" sz="2000" dirty="0" err="1" smtClean="0"/>
              <a:t>trainingSet</a:t>
            </a:r>
            <a:r>
              <a:rPr lang="en-ZA" sz="2000" dirty="0" smtClean="0"/>
              <a:t> = {all training cases}</a:t>
            </a:r>
          </a:p>
          <a:p>
            <a:pPr marL="457200" lvl="1" indent="0">
              <a:buNone/>
            </a:pPr>
            <a:r>
              <a:rPr lang="en-ZA" sz="2000" dirty="0" smtClean="0"/>
              <a:t>	</a:t>
            </a:r>
            <a:r>
              <a:rPr lang="en-ZA" sz="2000" dirty="0" err="1" smtClean="0"/>
              <a:t>ruleList</a:t>
            </a:r>
            <a:r>
              <a:rPr lang="en-ZA" sz="2000" dirty="0" smtClean="0"/>
              <a:t> = [ ]</a:t>
            </a:r>
          </a:p>
          <a:p>
            <a:pPr marL="457200" lvl="1" indent="0">
              <a:buNone/>
            </a:pPr>
            <a:r>
              <a:rPr lang="en-ZA" sz="2000" dirty="0"/>
              <a:t>	</a:t>
            </a:r>
            <a:r>
              <a:rPr lang="en-ZA" sz="2000" b="1" dirty="0" smtClean="0"/>
              <a:t>while</a:t>
            </a:r>
            <a:r>
              <a:rPr lang="en-ZA" sz="2000" dirty="0" smtClean="0"/>
              <a:t> |</a:t>
            </a:r>
            <a:r>
              <a:rPr lang="en-ZA" sz="2000" dirty="0" err="1" smtClean="0"/>
              <a:t>trainingSet</a:t>
            </a:r>
            <a:r>
              <a:rPr lang="en-ZA" sz="2000" dirty="0" smtClean="0"/>
              <a:t>| is still larger than a threshold </a:t>
            </a:r>
            <a:r>
              <a:rPr lang="en-ZA" sz="2000" b="1" dirty="0" smtClean="0"/>
              <a:t>do</a:t>
            </a:r>
          </a:p>
          <a:p>
            <a:pPr marL="457200" lvl="1" indent="0">
              <a:buNone/>
            </a:pPr>
            <a:r>
              <a:rPr lang="en-ZA" sz="2000" dirty="0" smtClean="0"/>
              <a:t>		Initialise pheromone (equally distributed)</a:t>
            </a:r>
          </a:p>
          <a:p>
            <a:pPr marL="457200" lvl="1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Use ants to find a good classification rule</a:t>
            </a:r>
          </a:p>
          <a:p>
            <a:pPr marL="457200" lvl="1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Add best rule found by all ants to </a:t>
            </a:r>
            <a:r>
              <a:rPr lang="en-ZA" sz="2000" dirty="0" err="1" smtClean="0"/>
              <a:t>ruleList</a:t>
            </a:r>
            <a:endParaRPr lang="en-ZA" sz="2000" dirty="0" smtClean="0"/>
          </a:p>
          <a:p>
            <a:pPr marL="457200" lvl="1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Remove </a:t>
            </a:r>
            <a:r>
              <a:rPr lang="en-ZA" sz="2000" dirty="0" err="1" smtClean="0"/>
              <a:t>trainingSet</a:t>
            </a:r>
            <a:r>
              <a:rPr lang="en-ZA" sz="2000" dirty="0" smtClean="0"/>
              <a:t> examples covered by best rule</a:t>
            </a:r>
            <a:endParaRPr lang="en-ZA" sz="2000" dirty="0"/>
          </a:p>
          <a:p>
            <a:pPr marL="457200" lvl="1" indent="0">
              <a:buNone/>
            </a:pPr>
            <a:r>
              <a:rPr lang="en-ZA" sz="2000" dirty="0" smtClean="0"/>
              <a:t>	end </a:t>
            </a:r>
            <a:r>
              <a:rPr lang="en-ZA" sz="2000" dirty="0" smtClean="0"/>
              <a:t>while</a:t>
            </a:r>
          </a:p>
          <a:p>
            <a:pPr marL="457200" lvl="1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Add a default rule to </a:t>
            </a:r>
            <a:r>
              <a:rPr lang="en-ZA" sz="2000" dirty="0" err="1" smtClean="0"/>
              <a:t>ruleList</a:t>
            </a:r>
            <a:endParaRPr lang="en-ZA" sz="20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524000" y="4343400"/>
            <a:ext cx="762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88990" y="4051012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Mid-level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procedure</a:t>
            </a:r>
            <a:endParaRPr lang="en-US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514599"/>
            <a:ext cx="6553200" cy="3657601"/>
          </a:xfrm>
          <a:prstGeom prst="rect">
            <a:avLst/>
          </a:prstGeom>
          <a:noFill/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2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The Algorithm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Mid-level procedure finds one rule</a:t>
            </a:r>
          </a:p>
          <a:p>
            <a:pPr marL="0" indent="0">
              <a:buNone/>
            </a:pPr>
            <a:endParaRPr lang="en-ZA" sz="2000" dirty="0" smtClean="0"/>
          </a:p>
          <a:p>
            <a:pPr marL="0" indent="0">
              <a:buNone/>
            </a:pPr>
            <a:r>
              <a:rPr lang="en-ZA" sz="2000" dirty="0" smtClean="0"/>
              <a:t>	</a:t>
            </a:r>
            <a:r>
              <a:rPr lang="en-ZA" sz="2000" dirty="0"/>
              <a:t>	</a:t>
            </a:r>
            <a:r>
              <a:rPr lang="en-ZA" sz="2000" b="1" dirty="0" smtClean="0"/>
              <a:t>repeat</a:t>
            </a:r>
          </a:p>
          <a:p>
            <a:pPr marL="0" indent="0">
              <a:buNone/>
            </a:pPr>
            <a:r>
              <a:rPr lang="en-ZA" sz="2000" dirty="0" smtClean="0"/>
              <a:t>			Create new ant with an empty rule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	Add one condition at a time to the rule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	Prune rule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	Increase pheromone on ant’s trail, based on rule quality</a:t>
            </a:r>
            <a:endParaRPr lang="en-ZA" sz="2000" dirty="0"/>
          </a:p>
          <a:p>
            <a:pPr marL="0" indent="0">
              <a:buNone/>
            </a:pPr>
            <a:r>
              <a:rPr lang="en-ZA" sz="2000" dirty="0" smtClean="0"/>
              <a:t>		</a:t>
            </a:r>
            <a:r>
              <a:rPr lang="en-ZA" sz="2000" b="1" dirty="0" smtClean="0"/>
              <a:t>until</a:t>
            </a:r>
            <a:r>
              <a:rPr lang="en-ZA" sz="2000" dirty="0" smtClean="0"/>
              <a:t> (maximum number of ants exceeded) or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        (no improvement over last </a:t>
            </a:r>
            <a:r>
              <a:rPr lang="en-ZA" sz="2000" i="1" dirty="0" smtClean="0"/>
              <a:t>k</a:t>
            </a:r>
            <a:r>
              <a:rPr lang="en-ZA" sz="2000" dirty="0" smtClean="0"/>
              <a:t> iterations)</a:t>
            </a:r>
            <a:endParaRPr lang="en-ZA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90949" y="3645187"/>
            <a:ext cx="49505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88990" y="335280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B</a:t>
            </a:r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ottom-level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procedure</a:t>
            </a:r>
            <a:endParaRPr lang="en-US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90949" y="5270212"/>
            <a:ext cx="49505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8990" y="5690175"/>
            <a:ext cx="427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Happens when the last </a:t>
            </a:r>
            <a:r>
              <a:rPr lang="en-US" sz="1600" i="1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k</a:t>
            </a:r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 ants all produce the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same rule (i.e. a convergence test)</a:t>
            </a:r>
            <a:endParaRPr lang="en-US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790949" y="5270212"/>
            <a:ext cx="0" cy="4199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905000" y="2514600"/>
            <a:ext cx="6934200" cy="3020438"/>
          </a:xfrm>
          <a:prstGeom prst="rect">
            <a:avLst/>
          </a:prstGeom>
          <a:noFill/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1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AntMiner</a:t>
            </a:r>
            <a:r>
              <a:rPr lang="en-ZA" dirty="0" smtClean="0"/>
              <a:t>: The Algorithm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Bottom-level adds conditions and class</a:t>
            </a:r>
          </a:p>
          <a:p>
            <a:pPr marL="0" indent="0">
              <a:buNone/>
            </a:pPr>
            <a:endParaRPr lang="en-ZA" sz="2000" dirty="0" smtClean="0"/>
          </a:p>
          <a:p>
            <a:pPr marL="0" indent="0">
              <a:buNone/>
            </a:pPr>
            <a:r>
              <a:rPr lang="en-ZA" sz="2000" dirty="0" smtClean="0"/>
              <a:t>		</a:t>
            </a:r>
            <a:r>
              <a:rPr lang="en-ZA" sz="2000" b="1" dirty="0" smtClean="0"/>
              <a:t>repeat</a:t>
            </a:r>
          </a:p>
          <a:p>
            <a:pPr marL="0" indent="0">
              <a:buNone/>
            </a:pPr>
            <a:r>
              <a:rPr lang="en-ZA" sz="2000" dirty="0" smtClean="0"/>
              <a:t>	</a:t>
            </a:r>
            <a:r>
              <a:rPr lang="en-ZA" sz="2000" dirty="0"/>
              <a:t>	</a:t>
            </a:r>
            <a:r>
              <a:rPr lang="en-ZA" sz="2000" dirty="0" smtClean="0"/>
              <a:t>	Add condition on an unused attribute to the antecedent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</a:t>
            </a:r>
            <a:r>
              <a:rPr lang="en-ZA" sz="2000" dirty="0"/>
              <a:t>	</a:t>
            </a:r>
            <a:r>
              <a:rPr lang="en-ZA" sz="2000" dirty="0" smtClean="0"/>
              <a:t>Rule classification is majority class of covered examples</a:t>
            </a:r>
          </a:p>
          <a:p>
            <a:pPr marL="0" indent="0">
              <a:buNone/>
            </a:pPr>
            <a:r>
              <a:rPr lang="en-ZA" sz="2000" dirty="0"/>
              <a:t>	</a:t>
            </a:r>
            <a:r>
              <a:rPr lang="en-ZA" sz="2000" dirty="0" smtClean="0"/>
              <a:t>	</a:t>
            </a:r>
            <a:r>
              <a:rPr lang="en-ZA" sz="2000" b="1" dirty="0" smtClean="0"/>
              <a:t>until</a:t>
            </a:r>
            <a:r>
              <a:rPr lang="en-ZA" sz="2000" dirty="0" smtClean="0"/>
              <a:t> no more conditions can be added to the </a:t>
            </a:r>
            <a:r>
              <a:rPr lang="en-ZA" sz="2000" dirty="0" smtClean="0"/>
              <a:t>rule</a:t>
            </a:r>
            <a:endParaRPr lang="en-ZA" sz="2000" dirty="0" smtClean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043201" y="4038600"/>
            <a:ext cx="70939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44013" y="4724400"/>
            <a:ext cx="6800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No more conditions can be added to the rule if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Any added condition will cover fewer cases than a minimum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All attributes have already been added to the ant’s rule</a:t>
            </a:r>
            <a:endParaRPr lang="en-US" sz="1600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042988" y="4038600"/>
            <a:ext cx="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1042988" y="4953000"/>
            <a:ext cx="41931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1904999" y="2514600"/>
            <a:ext cx="7010401" cy="1828800"/>
          </a:xfrm>
          <a:prstGeom prst="rect">
            <a:avLst/>
          </a:prstGeom>
          <a:noFill/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90949" y="3187987"/>
            <a:ext cx="49505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DDDDD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04972" y="2782824"/>
            <a:ext cx="150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Based on a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probability for</a:t>
            </a:r>
          </a:p>
          <a:p>
            <a:r>
              <a:rPr lang="en-US" sz="1600" dirty="0" smtClean="0">
                <a:solidFill>
                  <a:srgbClr val="DDDDDD"/>
                </a:solidFill>
                <a:latin typeface="+mj-lt"/>
                <a:cs typeface="Courier New" panose="02070309020205020404" pitchFamily="49" charset="0"/>
              </a:rPr>
              <a:t>each condition</a:t>
            </a:r>
            <a:endParaRPr lang="en-US" dirty="0">
              <a:solidFill>
                <a:srgbClr val="DDDDDD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657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14481</TotalTime>
  <Words>481</Words>
  <Application>Microsoft Office PowerPoint</Application>
  <PresentationFormat>On-screen Show (4:3)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Times New Roman</vt:lpstr>
      <vt:lpstr>Wingdings</vt:lpstr>
      <vt:lpstr>Default Design</vt:lpstr>
      <vt:lpstr>COS 781 (Data Mining)</vt:lpstr>
      <vt:lpstr>Overview</vt:lpstr>
      <vt:lpstr>Ant Colony Optimisation</vt:lpstr>
      <vt:lpstr>Ant Colony Optimisation</vt:lpstr>
      <vt:lpstr>Rule Induction for Classification</vt:lpstr>
      <vt:lpstr>AntMiner: Overview</vt:lpstr>
      <vt:lpstr>AntMiner: The Algorithm</vt:lpstr>
      <vt:lpstr>AntMiner: The Algorithm</vt:lpstr>
      <vt:lpstr>AntMiner: The Algorithm</vt:lpstr>
      <vt:lpstr>AntMiner: Adding Conditions</vt:lpstr>
      <vt:lpstr>AntMiner: Heuristic Function</vt:lpstr>
      <vt:lpstr>AntMiner: Rule Quality</vt:lpstr>
      <vt:lpstr>AntMiner: Pheromone Update</vt:lpstr>
      <vt:lpstr>AntMiner: Pheromone Update</vt:lpstr>
      <vt:lpstr>AntMiner: Rule Pruning</vt:lpstr>
      <vt:lpstr>AntMiner vs Decision Trees</vt:lpstr>
      <vt:lpstr>Data Clustering using Ants</vt:lpstr>
      <vt:lpstr>Data Clustering using 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Data Mining using Self-Organising Feature Maps</dc:title>
  <dc:creator>Will van Heerden</dc:creator>
  <cp:lastModifiedBy>Will van Heerden</cp:lastModifiedBy>
  <cp:revision>622</cp:revision>
  <cp:lastPrinted>2005-09-13T14:16:35Z</cp:lastPrinted>
  <dcterms:modified xsi:type="dcterms:W3CDTF">2019-10-18T12:07:13Z</dcterms:modified>
</cp:coreProperties>
</file>