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2" r:id="rId12"/>
    <p:sldId id="263" r:id="rId13"/>
    <p:sldId id="266" r:id="rId14"/>
    <p:sldId id="264" r:id="rId15"/>
    <p:sldId id="284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7" r:id="rId29"/>
    <p:sldId id="285" r:id="rId30"/>
    <p:sldId id="280" r:id="rId31"/>
    <p:sldId id="281" r:id="rId32"/>
    <p:sldId id="282" r:id="rId33"/>
    <p:sldId id="283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5A076-1177-44F3-950C-338533F0B562}" v="1" dt="2023-09-29T10:20:5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12" autoAdjust="0"/>
  </p:normalViewPr>
  <p:slideViewPr>
    <p:cSldViewPr snapToGrid="0">
      <p:cViewPr>
        <p:scale>
          <a:sx n="125" d="100"/>
          <a:sy n="125" d="100"/>
        </p:scale>
        <p:origin x="7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el KHAN" userId="S::ismael.khan@social.aston-ecole.com::ff7d5d2b-24b7-48e6-8cb1-15dc4b697e67" providerId="AD" clId="Web-{EF65A076-1177-44F3-950C-338533F0B562}"/>
    <pc:docChg chg="sldOrd">
      <pc:chgData name="Ismael KHAN" userId="S::ismael.khan@social.aston-ecole.com::ff7d5d2b-24b7-48e6-8cb1-15dc4b697e67" providerId="AD" clId="Web-{EF65A076-1177-44F3-950C-338533F0B562}" dt="2023-09-29T10:20:54.207" v="0"/>
      <pc:docMkLst>
        <pc:docMk/>
      </pc:docMkLst>
      <pc:sldChg chg="ord">
        <pc:chgData name="Ismael KHAN" userId="S::ismael.khan@social.aston-ecole.com::ff7d5d2b-24b7-48e6-8cb1-15dc4b697e67" providerId="AD" clId="Web-{EF65A076-1177-44F3-950C-338533F0B562}" dt="2023-09-29T10:20:54.207" v="0"/>
        <pc:sldMkLst>
          <pc:docMk/>
          <pc:sldMk cId="1448857049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76A01-A450-42D4-9FC4-6BC1AC1ADB93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0BD04-D8A7-4AF2-82EF-BF5595F95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78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L'objectif de cette présentation est de vous donner un exemple de soutenance finale type</a:t>
            </a:r>
          </a:p>
          <a:p>
            <a:r>
              <a:rPr lang="fr-FR" dirty="0"/>
              <a:t>Elle n'a pas pour vocation de vous servir de </a:t>
            </a:r>
            <a:r>
              <a:rPr lang="fr-FR" dirty="0" err="1"/>
              <a:t>template</a:t>
            </a:r>
            <a:r>
              <a:rPr lang="fr-FR" dirty="0"/>
              <a:t>, ce n'est qu'un exemple</a:t>
            </a:r>
          </a:p>
          <a:p>
            <a:r>
              <a:rPr lang="fr-FR" dirty="0"/>
              <a:t>La présentation dure 40/45mn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1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Indiquez votre planning</a:t>
            </a:r>
          </a:p>
          <a:p>
            <a:r>
              <a:rPr lang="fr-FR" dirty="0"/>
              <a:t>Vous pouvez faire usage d'un Gantt ou d'une représentation en </a:t>
            </a:r>
            <a:r>
              <a:rPr lang="fr-FR" dirty="0" err="1"/>
              <a:t>TimeLine</a:t>
            </a:r>
            <a:endParaRPr lang="fr-FR" dirty="0"/>
          </a:p>
          <a:p>
            <a:r>
              <a:rPr lang="fr-FR" dirty="0"/>
              <a:t>N'oubliez pas la différence entre une charge et un délai</a:t>
            </a:r>
          </a:p>
          <a:p>
            <a:r>
              <a:rPr lang="fr-FR" dirty="0"/>
              <a:t>N'oubliez pas dans une semaine il y a 5jour/homme, dans 1jour/homme il y a 7heure/homme</a:t>
            </a:r>
          </a:p>
          <a:p>
            <a:r>
              <a:rPr lang="fr-FR" dirty="0"/>
              <a:t>Vous pouvez aussi présenter un ou deux sprints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865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Expliquez / Montrez vos outils et votre organisation autour de ses outils</a:t>
            </a:r>
          </a:p>
          <a:p>
            <a:r>
              <a:rPr lang="fr-FR" dirty="0"/>
              <a:t>Ne me parlez pas de GIT, parlez-moi de votre serveur : GitLab / GitHub / </a:t>
            </a:r>
            <a:r>
              <a:rPr lang="fr-FR" dirty="0" err="1"/>
              <a:t>Bitbucket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82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Indiquez le nombre total d'écran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6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MySQL vous pouvez aussi crypter les fichiers de données (pour être RGPD </a:t>
            </a:r>
            <a:r>
              <a:rPr lang="fr-FR" dirty="0" err="1"/>
              <a:t>ready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714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physique réel de la BDD (réalisé avec Workbench)</a:t>
            </a:r>
          </a:p>
          <a:p>
            <a:r>
              <a:rPr lang="fr-FR" dirty="0"/>
              <a:t>Vous pouvez aussi indiquer un MCD / MLD / MPD : MAIS NE VOUS TROMPEZ PAS DE DIAGRAMME !!! RELISEZ LES DEFINTIONS ET CONTRAINTES DE CHACUN</a:t>
            </a:r>
          </a:p>
          <a:p>
            <a:r>
              <a:rPr lang="fr-FR" dirty="0"/>
              <a:t>Expliquez vos relations</a:t>
            </a:r>
          </a:p>
          <a:p>
            <a:pPr marL="171450" indent="-171450">
              <a:buFontTx/>
              <a:buChar char="-"/>
            </a:pPr>
            <a:r>
              <a:rPr lang="fr-FR" dirty="0"/>
              <a:t>1..1</a:t>
            </a:r>
          </a:p>
          <a:p>
            <a:pPr marL="171450" indent="-171450">
              <a:buFontTx/>
              <a:buChar char="-"/>
            </a:pPr>
            <a:r>
              <a:rPr lang="fr-FR" dirty="0"/>
              <a:t>1..N</a:t>
            </a:r>
          </a:p>
          <a:p>
            <a:pPr marL="171450" indent="-171450">
              <a:buFontTx/>
              <a:buChar char="-"/>
            </a:pPr>
            <a:r>
              <a:rPr lang="fr-FR" dirty="0"/>
              <a:t>N..M</a:t>
            </a:r>
          </a:p>
          <a:p>
            <a:pPr marL="0" indent="0">
              <a:buFontTx/>
              <a:buNone/>
            </a:pPr>
            <a:r>
              <a:rPr lang="fr-FR" dirty="0"/>
              <a:t>Expliquez les typages spéciaux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Date, </a:t>
            </a:r>
            <a:r>
              <a:rPr lang="fr-FR" dirty="0" err="1"/>
              <a:t>DateTime</a:t>
            </a:r>
            <a:r>
              <a:rPr lang="fr-FR" dirty="0"/>
              <a:t>,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Decimal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BLOB, CLOB, ENUM</a:t>
            </a:r>
          </a:p>
          <a:p>
            <a:pPr marL="0" indent="0">
              <a:buFontTx/>
              <a:buNone/>
            </a:pPr>
            <a:r>
              <a:rPr lang="fr-FR" dirty="0"/>
              <a:t>Expliquez les contraintes d'intégrités</a:t>
            </a:r>
          </a:p>
          <a:p>
            <a:pPr marL="0" indent="0">
              <a:buFontTx/>
              <a:buNone/>
            </a:pPr>
            <a:r>
              <a:rPr lang="fr-FR" dirty="0"/>
              <a:t>Expliquez votre normalisation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tout en minuscule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des '_' pour séparer les mots dans les </a:t>
            </a:r>
            <a:r>
              <a:rPr lang="fr-FR" dirty="0" err="1"/>
              <a:t>colones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des _id pour les FK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219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96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Ceci est un diagramme de classe sans les méthodes (il a été généré par </a:t>
            </a:r>
            <a:r>
              <a:rPr lang="fr-FR" dirty="0" err="1"/>
              <a:t>StarUML</a:t>
            </a:r>
            <a:r>
              <a:rPr lang="fr-FR" dirty="0"/>
              <a:t>)</a:t>
            </a:r>
          </a:p>
          <a:p>
            <a:r>
              <a:rPr lang="fr-FR" dirty="0"/>
              <a:t>Expliquer les relations entre les entités :</a:t>
            </a:r>
          </a:p>
          <a:p>
            <a:pPr marL="171450" indent="-171450">
              <a:buFontTx/>
              <a:buChar char="-"/>
            </a:pPr>
            <a:r>
              <a:rPr lang="fr-FR" dirty="0"/>
              <a:t>héritage</a:t>
            </a:r>
          </a:p>
          <a:p>
            <a:pPr marL="171450" indent="-171450">
              <a:buFontTx/>
              <a:buChar char="-"/>
            </a:pPr>
            <a:r>
              <a:rPr lang="fr-FR" dirty="0"/>
              <a:t>composition</a:t>
            </a:r>
          </a:p>
          <a:p>
            <a:pPr marL="0" indent="0">
              <a:buFontTx/>
              <a:buNone/>
            </a:pPr>
            <a:r>
              <a:rPr lang="fr-FR" dirty="0"/>
              <a:t>Remettre en perspective avec les relations de la BDD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46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262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l'idéal, montrez une procédure stockée </a:t>
            </a:r>
          </a:p>
          <a:p>
            <a:r>
              <a:rPr lang="fr-F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N'oubliez pas d'expliquer la requête, en repartant du schéma de la base ou du diagramme de classe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555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Personnalisez en fonction de VOTRE code et de VOTRE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06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Présentez vous</a:t>
            </a:r>
          </a:p>
          <a:p>
            <a:r>
              <a:rPr lang="fr-FR" dirty="0"/>
              <a:t>Votre Entreprise (ou vos entreprises)</a:t>
            </a:r>
          </a:p>
          <a:p>
            <a:r>
              <a:rPr lang="fr-FR" dirty="0"/>
              <a:t>Votre rôle et place dans l'entreprise</a:t>
            </a:r>
          </a:p>
          <a:p>
            <a:r>
              <a:rPr lang="fr-FR" dirty="0"/>
              <a:t>Votre stack technique dans l'entreprise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13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Personnalisez en fonction de VOTRE code et de VOTRE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81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Personnalisez en fonction de VOTRE code et de VOTRE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677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2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454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15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535" tIns="45267" rIns="90535" bIns="45267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/>
              <a:t>Programmation Java</a:t>
            </a:r>
          </a:p>
        </p:txBody>
      </p:sp>
      <p:sp>
        <p:nvSpPr>
          <p:cNvPr id="46083" name="Rectangle 1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0B7EEA-2293-41D5-9D83-0A5BD4DC1016}" type="slidenum">
              <a:rPr lang="fr-FR" altLang="fr-F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fr-FR" altLang="fr-FR"/>
          </a:p>
        </p:txBody>
      </p:sp>
      <p:sp>
        <p:nvSpPr>
          <p:cNvPr id="4608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1027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523" tIns="45261" rIns="90523" bIns="4526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92576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535" tIns="45267" rIns="90535" bIns="45267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/>
              <a:t>Programmation Java</a:t>
            </a:r>
          </a:p>
        </p:txBody>
      </p:sp>
      <p:sp>
        <p:nvSpPr>
          <p:cNvPr id="46083" name="Rectangle 1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0B7EEA-2293-41D5-9D83-0A5BD4DC1016}" type="slidenum">
              <a:rPr lang="fr-FR" altLang="fr-F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fr-FR" altLang="fr-FR"/>
          </a:p>
        </p:txBody>
      </p:sp>
      <p:sp>
        <p:nvSpPr>
          <p:cNvPr id="4608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1027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523" tIns="45261" rIns="90523" bIns="4526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931227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l'idéal faire un dessin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637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517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Vous devez connaitre la différence entre une charge et un délai</a:t>
            </a:r>
          </a:p>
          <a:p>
            <a:r>
              <a:rPr lang="fr-FR" dirty="0"/>
              <a:t>Vous pouvez compléter avec des plus et moins, ce que vous avez bien fait, ce que vous avez mal 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9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Présenter le projet fil rouge en anglais (1 à deux minutes)</a:t>
            </a:r>
          </a:p>
          <a:p>
            <a:pPr marL="171450" indent="-171450">
              <a:buFontTx/>
              <a:buChar char="-"/>
            </a:pPr>
            <a:r>
              <a:rPr lang="fr-FR" dirty="0"/>
              <a:t>vous pouvez 'lire' votre texte, mais essayez de l'apprendre par cœur c'est mieux</a:t>
            </a:r>
          </a:p>
          <a:p>
            <a:pPr marL="0" indent="0">
              <a:buFontTx/>
              <a:buNone/>
            </a:pPr>
            <a:r>
              <a:rPr lang="fr-FR" dirty="0"/>
              <a:t>Puis présentez votre projet fil rouge en français, les éléments principaux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890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Vous pouvez compléter sur ce que vous aimez le plus dans votre travail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432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Vous pouvez compléter sur ce que vous aimez le plus dans votre travail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3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Présentez votre groupe projet, ceux qui ont aussi participé au projet</a:t>
            </a:r>
          </a:p>
          <a:p>
            <a:r>
              <a:rPr lang="fr-FR" dirty="0"/>
              <a:t>Vous pouvez vous donner des rôles, mais attention à ne pas vous tromper ou à trop 'typer' vos rôles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82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Présentez, via un dessin l'architecture / l'infrastructure / la stack technique de votre projet</a:t>
            </a:r>
          </a:p>
          <a:p>
            <a:r>
              <a:rPr lang="fr-FR" dirty="0"/>
              <a:t>Précisez les versions des éléments principaux, les protocoles, les ports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30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Présentez les fonctionnalités de votre projet</a:t>
            </a:r>
          </a:p>
          <a:p>
            <a:r>
              <a:rPr lang="fr-FR" dirty="0"/>
              <a:t>Idéalement sous la forme d'un Use Case</a:t>
            </a:r>
          </a:p>
          <a:p>
            <a:endParaRPr lang="fr-FR" dirty="0"/>
          </a:p>
          <a:p>
            <a:r>
              <a:rPr lang="fr-FR" dirty="0"/>
              <a:t>Vous pouvez indiquer en couleur les fonctionnalités que VOUS avez codé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37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complément, vous pouvez aussi parler de vos </a:t>
            </a:r>
            <a:r>
              <a:rPr lang="fr-FR" dirty="0" err="1"/>
              <a:t>users</a:t>
            </a:r>
            <a:r>
              <a:rPr lang="fr-FR" dirty="0"/>
              <a:t> stories</a:t>
            </a:r>
          </a:p>
          <a:p>
            <a:r>
              <a:rPr lang="fr-FR" dirty="0"/>
              <a:t>Pensez à dire combien vous en avez réalisé au total</a:t>
            </a:r>
          </a:p>
          <a:p>
            <a:r>
              <a:rPr lang="fr-FR" dirty="0"/>
              <a:t>Et pourquoi pas, lesquelles VOUS avez codé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633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Faites attention à bien respecter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sens des flèches</a:t>
            </a:r>
          </a:p>
          <a:p>
            <a:pPr marL="171450" indent="-171450">
              <a:buFontTx/>
              <a:buChar char="-"/>
            </a:pPr>
            <a:r>
              <a:rPr lang="fr-FR" dirty="0"/>
              <a:t>la forme des flèches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N'oubliez pas de présenter les acteurs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274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complément, vous pouvez aussi parler de vos </a:t>
            </a:r>
            <a:r>
              <a:rPr lang="fr-FR" dirty="0" err="1"/>
              <a:t>users</a:t>
            </a:r>
            <a:r>
              <a:rPr lang="fr-FR" dirty="0"/>
              <a:t> stories</a:t>
            </a:r>
          </a:p>
          <a:p>
            <a:r>
              <a:rPr lang="fr-FR" dirty="0"/>
              <a:t>Pensez à dire combien vous en avez réalisé au total</a:t>
            </a:r>
          </a:p>
          <a:p>
            <a:r>
              <a:rPr lang="fr-FR" dirty="0"/>
              <a:t>Et pourquoi pas, lesquelles VOUS avez codé</a:t>
            </a:r>
          </a:p>
          <a:p>
            <a:r>
              <a:rPr lang="fr-FR" dirty="0"/>
              <a:t>Vous pouvez aussi montrer un MVP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0BD04-D8A7-4AF2-82EF-BF5595F957A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39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1E2-6559-4B7C-B08C-83AF90EC9F45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A6389E-93D7-4FF5-9C21-CBED4028E7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44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72699"/>
            <a:ext cx="8911687" cy="128089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8329"/>
            <a:ext cx="8915400" cy="423289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1E2-6559-4B7C-B08C-83AF90EC9F45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76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1E2-6559-4B7C-B08C-83AF90EC9F45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A6389E-93D7-4FF5-9C21-CBED4028E7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08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1E2-6559-4B7C-B08C-83AF90EC9F45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23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1E2-6559-4B7C-B08C-83AF90EC9F45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36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18427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711280"/>
            <a:ext cx="8915400" cy="4308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81E2-6559-4B7C-B08C-83AF90EC9F45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A6389E-93D7-4FF5-9C21-CBED4028E7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68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700" r:id="rId4"/>
    <p:sldLayoutId id="2147483701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67CDEA3-5A6D-B1F9-E99B-729BB9C7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68" y="0"/>
            <a:ext cx="5864863" cy="32973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0888A0-01E6-97CF-82A1-73296E5DE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Diplôme CDA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918440-8F28-C70C-C1CA-0D2CE97E7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dirty="0"/>
              <a:t>Dupont Jean Charles</a:t>
            </a:r>
            <a:br>
              <a:rPr lang="fr-FR" dirty="0"/>
            </a:br>
            <a:r>
              <a:rPr lang="fr-FR" dirty="0"/>
              <a:t>2023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F33057-5240-7303-5C04-97A251F7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B4166B-6E40-D7A7-0E8C-2F4AA36B9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307" y="1405897"/>
            <a:ext cx="2199806" cy="208248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69B8C0D-7A38-91FD-428E-1ACC96EC28EB}"/>
              </a:ext>
            </a:extLst>
          </p:cNvPr>
          <p:cNvSpPr txBox="1"/>
          <p:nvPr/>
        </p:nvSpPr>
        <p:spPr>
          <a:xfrm>
            <a:off x="7923581" y="3537332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EXEMPLE FICTIF</a:t>
            </a:r>
          </a:p>
          <a:p>
            <a:pPr algn="ctr"/>
            <a:r>
              <a:rPr lang="fr-FR" dirty="0"/>
              <a:t>LISEZ LES COMMENTAIRES DE DIAPO</a:t>
            </a:r>
          </a:p>
        </p:txBody>
      </p:sp>
    </p:spTree>
    <p:extLst>
      <p:ext uri="{BB962C8B-B14F-4D97-AF65-F5344CB8AC3E}">
        <p14:creationId xmlns:p14="http://schemas.microsoft.com/office/powerpoint/2010/main" val="8518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de projet</a:t>
            </a:r>
            <a:br>
              <a:rPr lang="fr-FR" dirty="0"/>
            </a:br>
            <a:r>
              <a:rPr lang="fr-FR" dirty="0"/>
              <a:t>Planning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4401F36-F666-FB02-0B33-BBB35EF8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1678329"/>
            <a:ext cx="10605452" cy="423289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Le projet a démarré le 12 décembre 2022</a:t>
            </a:r>
          </a:p>
          <a:p>
            <a:endParaRPr lang="fr-FR" dirty="0"/>
          </a:p>
          <a:p>
            <a:r>
              <a:rPr lang="fr-FR" dirty="0"/>
              <a:t>Il se termine le 25 Aout 2023</a:t>
            </a:r>
          </a:p>
          <a:p>
            <a:endParaRPr lang="fr-FR" dirty="0"/>
          </a:p>
          <a:p>
            <a:r>
              <a:rPr lang="fr-FR" dirty="0"/>
              <a:t>8 mois de délai pour 8x3 semaines de charges = 120j/h</a:t>
            </a:r>
          </a:p>
          <a:p>
            <a:pPr lvl="1"/>
            <a:r>
              <a:rPr lang="fr-FR" dirty="0"/>
              <a:t>Découpé en 4 sprints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Ma charge totale sur ce projet : 38j/h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0C34CE-D7AC-7A0B-6EB5-2493F0F1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E99460-F8B3-2857-3DE9-0507DBA5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891" y="230188"/>
            <a:ext cx="2753109" cy="13432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70F13A-171D-3CCC-79BA-79EC25D52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123" y="5082449"/>
            <a:ext cx="4369877" cy="19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1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de projet </a:t>
            </a:r>
            <a:br>
              <a:rPr lang="fr-FR" dirty="0"/>
            </a:br>
            <a:r>
              <a:rPr lang="fr-FR" dirty="0"/>
              <a:t>et communication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4401F36-F666-FB02-0B33-BBB35EF8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0"/>
            <a:ext cx="9522010" cy="3777622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Utilisation de Trello, </a:t>
            </a:r>
            <a:r>
              <a:rPr lang="fr-FR" dirty="0" err="1"/>
              <a:t>Monday</a:t>
            </a:r>
            <a:r>
              <a:rPr lang="fr-FR" dirty="0"/>
              <a:t>, Discord, Jira …</a:t>
            </a:r>
          </a:p>
          <a:p>
            <a:pPr lvl="1"/>
            <a:r>
              <a:rPr lang="fr-FR" dirty="0"/>
              <a:t>Avec des canaux Discord</a:t>
            </a:r>
          </a:p>
          <a:p>
            <a:pPr lvl="1"/>
            <a:r>
              <a:rPr lang="fr-FR" dirty="0"/>
              <a:t>du Kanban</a:t>
            </a:r>
          </a:p>
          <a:p>
            <a:pPr lvl="1"/>
            <a:endParaRPr lang="fr-FR" dirty="0"/>
          </a:p>
          <a:p>
            <a:r>
              <a:rPr lang="fr-FR" dirty="0"/>
              <a:t>Utilisation de GitLab pour la gestion des sources </a:t>
            </a:r>
          </a:p>
          <a:p>
            <a:pPr lvl="1"/>
            <a:r>
              <a:rPr lang="fr-FR" dirty="0"/>
              <a:t>Une branche Main</a:t>
            </a:r>
          </a:p>
          <a:p>
            <a:pPr lvl="1"/>
            <a:r>
              <a:rPr lang="fr-FR" dirty="0"/>
              <a:t>Une branche Dev (à partir de Main)</a:t>
            </a:r>
          </a:p>
          <a:p>
            <a:pPr lvl="1"/>
            <a:r>
              <a:rPr lang="fr-FR" dirty="0"/>
              <a:t>Une branche par tâche (à partir de Dev)</a:t>
            </a:r>
          </a:p>
          <a:p>
            <a:pPr lvl="1"/>
            <a:r>
              <a:rPr lang="fr-FR" dirty="0"/>
              <a:t>Des Merge </a:t>
            </a:r>
            <a:r>
              <a:rPr lang="fr-FR" dirty="0" err="1"/>
              <a:t>Request</a:t>
            </a:r>
            <a:r>
              <a:rPr lang="fr-FR" dirty="0"/>
              <a:t> pour assurer une cohérence et passation de connaissances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9D0587-421F-867F-1152-7CFB266A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F9E43D-BCAD-84F7-63DE-E3CE62C8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410" y="1539432"/>
            <a:ext cx="1669436" cy="51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6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 réalisées sous </a:t>
            </a:r>
            <a:r>
              <a:rPr lang="fr-FR" dirty="0" err="1"/>
              <a:t>Figma</a:t>
            </a:r>
            <a:endParaRPr lang="fr-FR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BACFB9A7-6787-4D71-9B86-C6235A40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12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034DBF8-1206-9551-1529-707FC94E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24" y="1360715"/>
            <a:ext cx="4126330" cy="306129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E1A2E67-3CB6-FD38-D37D-B9F0715D5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664" y="1383689"/>
            <a:ext cx="4101088" cy="301534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6AECF75-985B-EF3F-6C36-560596576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678" y="3658070"/>
            <a:ext cx="4126330" cy="30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2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La base de données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4401F36-F666-FB02-0B33-BBB35EF8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1825625"/>
            <a:ext cx="4514350" cy="4575590"/>
          </a:xfrm>
        </p:spPr>
        <p:txBody>
          <a:bodyPr>
            <a:normAutofit fontScale="47500" lnSpcReduction="20000"/>
          </a:bodyPr>
          <a:lstStyle/>
          <a:p>
            <a:r>
              <a:rPr lang="fr-FR" dirty="0" err="1"/>
              <a:t>Dockerisation</a:t>
            </a:r>
            <a:r>
              <a:rPr lang="fr-FR" dirty="0"/>
              <a:t> de la base de données</a:t>
            </a:r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Un utilisateur dédié qui n'a les droits que sur la base de l'application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Dockerisation</a:t>
            </a:r>
            <a:r>
              <a:rPr lang="fr-FR" dirty="0"/>
              <a:t> de PG4Admin pour l'administration de </a:t>
            </a:r>
            <a:r>
              <a:rPr lang="fr-FR" dirty="0" err="1"/>
              <a:t>Postgres</a:t>
            </a:r>
            <a:endParaRPr lang="fr-FR" dirty="0"/>
          </a:p>
          <a:p>
            <a:endParaRPr lang="fr-FR" dirty="0"/>
          </a:p>
          <a:p>
            <a:r>
              <a:rPr lang="fr-FR" dirty="0"/>
              <a:t>Utilisation d'un fichier </a:t>
            </a:r>
            <a:r>
              <a:rPr lang="fr-FR" dirty="0" err="1"/>
              <a:t>env</a:t>
            </a:r>
            <a:r>
              <a:rPr lang="fr-FR" dirty="0"/>
              <a:t> pour sortir toutes les informations environnementales</a:t>
            </a:r>
          </a:p>
          <a:p>
            <a:pPr lvl="1"/>
            <a:r>
              <a:rPr lang="fr-FR" dirty="0"/>
              <a:t>Login / Password</a:t>
            </a:r>
          </a:p>
          <a:p>
            <a:pPr lvl="1"/>
            <a:r>
              <a:rPr lang="fr-FR" dirty="0"/>
              <a:t>Ports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9B880-AC36-531E-39A0-B168A828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B1F3A4-2A77-3144-CEE9-6379CB3EC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72" y="787782"/>
            <a:ext cx="7163800" cy="5944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3363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853BBA5-CEA3-920C-FB39-29E61EC2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707" y="0"/>
            <a:ext cx="8366586" cy="6858000"/>
          </a:xfrm>
          <a:prstGeom prst="rect">
            <a:avLst/>
          </a:prstGeo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12CABD47-7165-01F1-B0EA-1E60923B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14</a:t>
            </a:fld>
            <a:endParaRPr lang="fr-FR"/>
          </a:p>
        </p:txBody>
      </p:sp>
      <p:sp>
        <p:nvSpPr>
          <p:cNvPr id="2" name="Parchemin : vertical 1">
            <a:extLst>
              <a:ext uri="{FF2B5EF4-FFF2-40B4-BE49-F238E27FC236}">
                <a16:creationId xmlns:a16="http://schemas.microsoft.com/office/drawing/2014/main" id="{C217A032-D49E-BF58-0D7F-50F68DD9BF31}"/>
              </a:ext>
            </a:extLst>
          </p:cNvPr>
          <p:cNvSpPr/>
          <p:nvPr/>
        </p:nvSpPr>
        <p:spPr>
          <a:xfrm>
            <a:off x="9840097" y="3274392"/>
            <a:ext cx="2351903" cy="184624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Vous pouvez aussi montrer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MCD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MLD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Diagramme de classe des entités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8C53B5-007D-B43D-8123-BA5466AB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6166" y="4910020"/>
            <a:ext cx="359764" cy="4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5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repository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4401F36-F666-FB02-0B33-BBB35EF8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Utilisation de </a:t>
            </a:r>
            <a:r>
              <a:rPr lang="fr-FR" b="1" dirty="0"/>
              <a:t>Spring Data JPA</a:t>
            </a:r>
          </a:p>
          <a:p>
            <a:pPr lvl="1"/>
            <a:r>
              <a:rPr lang="fr-FR" dirty="0"/>
              <a:t>Avec Hibernate</a:t>
            </a:r>
          </a:p>
          <a:p>
            <a:pPr lvl="1"/>
            <a:endParaRPr lang="fr-FR" dirty="0"/>
          </a:p>
          <a:p>
            <a:r>
              <a:rPr lang="fr-FR" dirty="0"/>
              <a:t>Mapping ORM </a:t>
            </a:r>
            <a:r>
              <a:rPr lang="fr-FR" b="1" u="sng" dirty="0"/>
              <a:t>généré</a:t>
            </a:r>
            <a:r>
              <a:rPr lang="fr-FR" dirty="0"/>
              <a:t> à partir de la BDD</a:t>
            </a:r>
          </a:p>
          <a:p>
            <a:pPr lvl="1"/>
            <a:r>
              <a:rPr lang="fr-FR" dirty="0"/>
              <a:t>Nous sommes en Base First</a:t>
            </a:r>
          </a:p>
          <a:p>
            <a:pPr lvl="1"/>
            <a:endParaRPr lang="fr-FR" dirty="0"/>
          </a:p>
          <a:p>
            <a:r>
              <a:rPr lang="fr-FR" dirty="0"/>
              <a:t>90% des requêtes sont en </a:t>
            </a:r>
            <a:r>
              <a:rPr lang="fr-FR" b="1" dirty="0"/>
              <a:t>JPQL</a:t>
            </a:r>
          </a:p>
          <a:p>
            <a:endParaRPr lang="fr-FR" dirty="0"/>
          </a:p>
          <a:p>
            <a:r>
              <a:rPr lang="fr-FR" dirty="0"/>
              <a:t>Une table = Une classe entité = Une classe Repository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EB0E7A-97D7-7DB7-28C5-B1137820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66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67CA7C6-6B0E-765F-41A9-47EDFC4DD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685"/>
            <a:ext cx="12192000" cy="6332629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4E10302-C2B8-7F4B-A747-68AC7C05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84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repository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BEFDBB-016D-C3AB-C5D0-77653928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17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D81D13-EB81-6A23-0985-29B7B5F4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6" y="1583972"/>
            <a:ext cx="11902633" cy="4808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8538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couche repository</a:t>
            </a:r>
            <a:br>
              <a:rPr lang="fr-FR" dirty="0"/>
            </a:br>
            <a:r>
              <a:rPr lang="fr-FR" dirty="0"/>
              <a:t>Traduction en SQL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774EB-2DC2-BDF0-8B36-A9EF97D6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678329"/>
            <a:ext cx="10315892" cy="42328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SELECT m1_0.id,</a:t>
            </a:r>
          </a:p>
          <a:p>
            <a:pPr marL="0" indent="0">
              <a:buNone/>
            </a:pPr>
            <a:r>
              <a:rPr lang="en-US" dirty="0"/>
              <a:t>       m1_0.available_for_weeks_and_days,</a:t>
            </a:r>
          </a:p>
          <a:p>
            <a:pPr marL="0" indent="0">
              <a:buNone/>
            </a:pPr>
            <a:r>
              <a:rPr lang="en-US" dirty="0"/>
              <a:t>       m1_0.description,</a:t>
            </a:r>
          </a:p>
          <a:p>
            <a:pPr marL="0" indent="0">
              <a:buNone/>
            </a:pPr>
            <a:r>
              <a:rPr lang="en-US" dirty="0"/>
              <a:t>       m1_0.image_id,</a:t>
            </a:r>
          </a:p>
          <a:p>
            <a:pPr marL="0" indent="0">
              <a:buNone/>
            </a:pPr>
            <a:r>
              <a:rPr lang="en-US" dirty="0"/>
              <a:t>       m1_0.label,</a:t>
            </a:r>
          </a:p>
          <a:p>
            <a:pPr marL="0" indent="0">
              <a:buNone/>
            </a:pPr>
            <a:r>
              <a:rPr lang="en-US" dirty="0"/>
              <a:t>       m1_0.price_df,</a:t>
            </a:r>
          </a:p>
          <a:p>
            <a:pPr marL="0" indent="0">
              <a:buNone/>
            </a:pPr>
            <a:r>
              <a:rPr lang="en-US" dirty="0"/>
              <a:t>       m1_0.status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ltmenu</a:t>
            </a:r>
            <a:r>
              <a:rPr lang="en-US" dirty="0"/>
              <a:t> m1_0</a:t>
            </a:r>
          </a:p>
          <a:p>
            <a:pPr marL="0" indent="0">
              <a:buNone/>
            </a:pPr>
            <a:r>
              <a:rPr lang="en-US" dirty="0"/>
              <a:t>WHERE m1_0.status=0</a:t>
            </a:r>
          </a:p>
          <a:p>
            <a:pPr marL="0" indent="0">
              <a:buNone/>
            </a:pPr>
            <a:r>
              <a:rPr lang="en-US" dirty="0"/>
              <a:t>  AND (m1_0.available_for_weeks_and_days IS NULL</a:t>
            </a:r>
          </a:p>
          <a:p>
            <a:pPr marL="0" indent="0">
              <a:buNone/>
            </a:pPr>
            <a:r>
              <a:rPr lang="en-US" dirty="0"/>
              <a:t>       OR m1_0.available_for_weeks_and_days like ('%{"week":'||?||'}%') ESCAPE '')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C0AC1C-33C9-2482-4D1F-2D017360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26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 des couches </a:t>
            </a:r>
            <a:br>
              <a:rPr lang="fr-FR" dirty="0"/>
            </a:br>
            <a:r>
              <a:rPr lang="fr-FR" dirty="0"/>
              <a:t>Côté Front Web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00447C-70FF-172A-C13E-8DE679F5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19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CBCCE6-76FB-CB57-EF94-23AD368E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491" y="165773"/>
            <a:ext cx="1203046" cy="12808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0BCB046-2D2A-C078-0670-CEF44268E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064" y="1350107"/>
            <a:ext cx="7132011" cy="5392145"/>
          </a:xfrm>
          <a:prstGeom prst="rect">
            <a:avLst/>
          </a:prstGeom>
        </p:spPr>
      </p:pic>
      <p:sp>
        <p:nvSpPr>
          <p:cNvPr id="12" name="Parchemin : vertical 11">
            <a:extLst>
              <a:ext uri="{FF2B5EF4-FFF2-40B4-BE49-F238E27FC236}">
                <a16:creationId xmlns:a16="http://schemas.microsoft.com/office/drawing/2014/main" id="{96EFA113-4C29-82D9-91A8-9C4ABDC06A1D}"/>
              </a:ext>
            </a:extLst>
          </p:cNvPr>
          <p:cNvSpPr/>
          <p:nvPr/>
        </p:nvSpPr>
        <p:spPr>
          <a:xfrm>
            <a:off x="9037320" y="3870960"/>
            <a:ext cx="2758440" cy="20574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Personnaliser</a:t>
            </a:r>
          </a:p>
          <a:p>
            <a:pPr algn="ctr"/>
            <a:r>
              <a:rPr lang="fr-FR" dirty="0"/>
              <a:t>le Schéma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8DEB03F-1FC9-9DA5-A78C-C61310813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4113" y="4046179"/>
            <a:ext cx="604853" cy="5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2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suis Je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7252C-B16A-125B-25B6-88AE9FB7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53" y="1678329"/>
            <a:ext cx="10705959" cy="42328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En Alternance pour la société le bon produit</a:t>
            </a:r>
          </a:p>
          <a:p>
            <a:pPr lvl="1"/>
            <a:r>
              <a:rPr lang="fr-FR" dirty="0"/>
              <a:t>Développeur FS sur Java &amp; </a:t>
            </a:r>
            <a:r>
              <a:rPr lang="fr-FR" dirty="0" err="1"/>
              <a:t>Angular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Société qui existe depuis 1999 et</a:t>
            </a:r>
            <a:br>
              <a:rPr lang="fr-FR" dirty="0"/>
            </a:br>
            <a:r>
              <a:rPr lang="fr-FR" dirty="0"/>
              <a:t>emploie plus de 200 personnes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3M € de CA durant l'année 2022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Vend des fleurs artificielles</a:t>
            </a:r>
          </a:p>
          <a:p>
            <a:pPr lvl="1"/>
            <a:r>
              <a:rPr lang="fr-FR" dirty="0"/>
              <a:t>63 boutiques dans toute la France	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EF61F5-5876-CC8A-0E6A-8C7F9B3A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2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35B2F41-FEA6-C7BF-5236-76E1FC8760E7}"/>
              </a:ext>
            </a:extLst>
          </p:cNvPr>
          <p:cNvGrpSpPr/>
          <p:nvPr/>
        </p:nvGrpSpPr>
        <p:grpSpPr>
          <a:xfrm>
            <a:off x="6524264" y="2806775"/>
            <a:ext cx="5491669" cy="3940946"/>
            <a:chOff x="6096000" y="2459535"/>
            <a:chExt cx="5491669" cy="3940946"/>
          </a:xfrm>
        </p:grpSpPr>
        <p:pic>
          <p:nvPicPr>
            <p:cNvPr id="1026" name="Picture 2" descr="Comment faire un organigramme d'entreprise utile ? - Kicklox">
              <a:extLst>
                <a:ext uri="{FF2B5EF4-FFF2-40B4-BE49-F238E27FC236}">
                  <a16:creationId xmlns:a16="http://schemas.microsoft.com/office/drawing/2014/main" id="{0509B1F2-4F28-1203-784E-5BBB537B7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459535"/>
              <a:ext cx="5491669" cy="3852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Heptagone 3">
              <a:extLst>
                <a:ext uri="{FF2B5EF4-FFF2-40B4-BE49-F238E27FC236}">
                  <a16:creationId xmlns:a16="http://schemas.microsoft.com/office/drawing/2014/main" id="{95D88181-E239-EBDE-2F07-6B10C4859C29}"/>
                </a:ext>
              </a:extLst>
            </p:cNvPr>
            <p:cNvSpPr/>
            <p:nvPr/>
          </p:nvSpPr>
          <p:spPr>
            <a:xfrm>
              <a:off x="8755097" y="5325167"/>
              <a:ext cx="865558" cy="705982"/>
            </a:xfrm>
            <a:prstGeom prst="heptagon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5D87713-A075-5038-BA93-F046E7384369}"/>
                </a:ext>
              </a:extLst>
            </p:cNvPr>
            <p:cNvSpPr txBox="1"/>
            <p:nvPr/>
          </p:nvSpPr>
          <p:spPr>
            <a:xfrm>
              <a:off x="8909594" y="60311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89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 des couches</a:t>
            </a:r>
            <a:br>
              <a:rPr lang="fr-FR" dirty="0"/>
            </a:br>
            <a:r>
              <a:rPr lang="fr-FR" dirty="0"/>
              <a:t>Côté Front Mobile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5BB040-6F92-6CF9-A9FF-40B7B1D8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BFC139-7B62-0C0D-B3DF-1CC2F046D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4" y="1577806"/>
            <a:ext cx="11928953" cy="48170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B8AF9B-1098-ADD7-03E2-C9D61A42B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3704" y="104193"/>
            <a:ext cx="1039833" cy="1039833"/>
          </a:xfrm>
          <a:prstGeom prst="rect">
            <a:avLst/>
          </a:prstGeom>
        </p:spPr>
      </p:pic>
      <p:sp>
        <p:nvSpPr>
          <p:cNvPr id="9" name="Parchemin : vertical 8">
            <a:extLst>
              <a:ext uri="{FF2B5EF4-FFF2-40B4-BE49-F238E27FC236}">
                <a16:creationId xmlns:a16="http://schemas.microsoft.com/office/drawing/2014/main" id="{CDC14132-EB02-E4F6-0DFB-72E8020FE202}"/>
              </a:ext>
            </a:extLst>
          </p:cNvPr>
          <p:cNvSpPr/>
          <p:nvPr/>
        </p:nvSpPr>
        <p:spPr>
          <a:xfrm>
            <a:off x="8321040" y="5222261"/>
            <a:ext cx="2086384" cy="146304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Personnaliser</a:t>
            </a:r>
          </a:p>
          <a:p>
            <a:pPr algn="ctr"/>
            <a:r>
              <a:rPr lang="fr-FR" dirty="0"/>
              <a:t>le Schéma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A17FFFB-FC87-7FD7-3D37-87052B224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805" y="5098044"/>
            <a:ext cx="604853" cy="5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9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 des couches</a:t>
            </a:r>
            <a:br>
              <a:rPr lang="fr-FR" dirty="0"/>
            </a:br>
            <a:r>
              <a:rPr lang="fr-FR" dirty="0"/>
              <a:t>Côté Back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5DD346-21CE-1E47-AA02-ABEBBF6C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21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794C44-721E-5AF6-89AC-2E965B388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089" y="99829"/>
            <a:ext cx="982989" cy="963250"/>
          </a:xfrm>
          <a:prstGeom prst="rect">
            <a:avLst/>
          </a:prstGeom>
        </p:spPr>
      </p:pic>
      <p:sp>
        <p:nvSpPr>
          <p:cNvPr id="9" name="Parchemin : vertical 8">
            <a:extLst>
              <a:ext uri="{FF2B5EF4-FFF2-40B4-BE49-F238E27FC236}">
                <a16:creationId xmlns:a16="http://schemas.microsoft.com/office/drawing/2014/main" id="{6F62F68B-BB45-F8CD-9334-B3F25BB6C16F}"/>
              </a:ext>
            </a:extLst>
          </p:cNvPr>
          <p:cNvSpPr/>
          <p:nvPr/>
        </p:nvSpPr>
        <p:spPr>
          <a:xfrm>
            <a:off x="9296400" y="4672891"/>
            <a:ext cx="2086384" cy="146304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Personnaliser</a:t>
            </a:r>
          </a:p>
          <a:p>
            <a:pPr algn="ctr"/>
            <a:r>
              <a:rPr lang="fr-FR" dirty="0"/>
              <a:t>le Schéma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3C4476-FCF4-AD4D-A2E2-2A792B465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165" y="4508514"/>
            <a:ext cx="604853" cy="572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AE67D13-9560-87AF-EB4B-FC56FDB38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54414"/>
            <a:ext cx="12192000" cy="29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6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Détail des couches</a:t>
            </a:r>
            <a:br>
              <a:rPr lang="fr-FR" dirty="0"/>
            </a:br>
            <a:r>
              <a:rPr lang="fr-FR" dirty="0"/>
              <a:t>Du Front au Back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774EB-2DC2-BDF0-8B36-A9EF97D6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24" y="1678329"/>
            <a:ext cx="6534309" cy="4232893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Démo live : </a:t>
            </a:r>
          </a:p>
          <a:p>
            <a:pPr lvl="1"/>
            <a:r>
              <a:rPr lang="fr-FR" dirty="0"/>
              <a:t>Une belle histoire du Front à la BDD en passant par toutes les couches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8C7E3-2B50-358D-9C6F-B839B930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22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68A473-1D35-9961-603F-9B54BA66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433" y="2044104"/>
            <a:ext cx="4298394" cy="350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99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 (</a:t>
            </a:r>
            <a:r>
              <a:rPr lang="fr-FR" dirty="0" err="1"/>
              <a:t>TUnitaires</a:t>
            </a:r>
            <a:r>
              <a:rPr lang="fr-FR" dirty="0"/>
              <a:t>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774EB-2DC2-BDF0-8B36-A9EF97D6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019" y="1678330"/>
            <a:ext cx="10025593" cy="172921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Tests Unitaires (avec le framework JUnit v5)</a:t>
            </a:r>
          </a:p>
          <a:p>
            <a:pPr lvl="1"/>
            <a:r>
              <a:rPr lang="fr-FR" dirty="0"/>
              <a:t>Plus de 80% de </a:t>
            </a:r>
            <a:r>
              <a:rPr lang="fr-FR" dirty="0" err="1"/>
              <a:t>coverage</a:t>
            </a:r>
            <a:r>
              <a:rPr lang="fr-FR" dirty="0"/>
              <a:t> sur la couche Service Métiers</a:t>
            </a:r>
          </a:p>
          <a:p>
            <a:pPr lvl="1"/>
            <a:r>
              <a:rPr lang="fr-FR" dirty="0"/>
              <a:t>Utilisation de </a:t>
            </a:r>
            <a:r>
              <a:rPr lang="fr-FR" dirty="0" err="1"/>
              <a:t>mock</a:t>
            </a:r>
            <a:r>
              <a:rPr lang="fr-FR" dirty="0"/>
              <a:t> pour la partie repository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AF166-FFBB-F843-F540-A7801E8B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8268EE-2341-4D3C-083C-FEB4EB85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419" y="3407544"/>
            <a:ext cx="9188982" cy="32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9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 (</a:t>
            </a:r>
            <a:r>
              <a:rPr lang="fr-FR" dirty="0" err="1"/>
              <a:t>TIntégrations</a:t>
            </a:r>
            <a:r>
              <a:rPr lang="fr-FR" dirty="0"/>
              <a:t>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774EB-2DC2-BDF0-8B36-A9EF97D6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8" y="1825625"/>
            <a:ext cx="3150868" cy="435133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Tests d'intégrations avec des scénarios Postman et l'utilisation</a:t>
            </a:r>
          </a:p>
          <a:p>
            <a:pPr lvl="1"/>
            <a:r>
              <a:rPr lang="fr-FR" dirty="0"/>
              <a:t>de collections</a:t>
            </a:r>
          </a:p>
          <a:p>
            <a:pPr lvl="1"/>
            <a:r>
              <a:rPr lang="fr-FR" dirty="0"/>
              <a:t>de variables / environnements</a:t>
            </a:r>
          </a:p>
          <a:p>
            <a:pPr lvl="1"/>
            <a:r>
              <a:rPr lang="fr-FR" dirty="0"/>
              <a:t>d'</a:t>
            </a:r>
            <a:r>
              <a:rPr lang="fr-FR" dirty="0" err="1"/>
              <a:t>assert</a:t>
            </a:r>
            <a:r>
              <a:rPr lang="fr-FR" dirty="0"/>
              <a:t> en langage </a:t>
            </a:r>
            <a:r>
              <a:rPr lang="fr-FR" dirty="0" err="1"/>
              <a:t>Postamn</a:t>
            </a:r>
            <a:r>
              <a:rPr lang="fr-FR" dirty="0"/>
              <a:t> (onglet test)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66BDE1-55EB-5B75-EBA2-F56872DD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24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3C4F11-1B48-653A-284A-52D08C1F4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26" y="1825625"/>
            <a:ext cx="8692788" cy="426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07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continue via GitLab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665990" y="6163464"/>
            <a:ext cx="2451431" cy="329411"/>
          </a:xfrm>
        </p:spPr>
        <p:txBody>
          <a:bodyPr/>
          <a:lstStyle/>
          <a:p>
            <a:fld id="{27DD2850-4166-4114-B1C5-40990753D8A0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9B1016-D017-44EF-9256-652CF553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78" y="1488714"/>
            <a:ext cx="1285479" cy="11946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B581693-3615-4530-B8DE-FC11F90D2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0" y="1509129"/>
            <a:ext cx="978374" cy="88267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52E2684F-6D65-4BEE-A651-216C4088447C}"/>
              </a:ext>
            </a:extLst>
          </p:cNvPr>
          <p:cNvSpPr txBox="1"/>
          <p:nvPr/>
        </p:nvSpPr>
        <p:spPr>
          <a:xfrm>
            <a:off x="205048" y="2421496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E7A8B8C-96C1-483B-B77D-52F4F9A8B922}"/>
              </a:ext>
            </a:extLst>
          </p:cNvPr>
          <p:cNvGrpSpPr/>
          <p:nvPr/>
        </p:nvGrpSpPr>
        <p:grpSpPr>
          <a:xfrm>
            <a:off x="3071485" y="3815069"/>
            <a:ext cx="2456429" cy="2737723"/>
            <a:chOff x="2684384" y="3238745"/>
            <a:chExt cx="2748792" cy="303454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19B9359E-CF25-45A5-801C-EB1CACFC5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7740" y="3577492"/>
              <a:ext cx="1619476" cy="409632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E306B9A-8B74-4877-8FE7-DA0D96BE8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2929" y="4197739"/>
              <a:ext cx="2286319" cy="885949"/>
            </a:xfrm>
            <a:prstGeom prst="rect">
              <a:avLst/>
            </a:prstGeom>
          </p:spPr>
        </p:pic>
        <p:sp>
          <p:nvSpPr>
            <p:cNvPr id="24" name="Rectangle : avec coins arrondis en haut 23">
              <a:extLst>
                <a:ext uri="{FF2B5EF4-FFF2-40B4-BE49-F238E27FC236}">
                  <a16:creationId xmlns:a16="http://schemas.microsoft.com/office/drawing/2014/main" id="{7E175544-8F46-4BD6-8D21-73C777803EAC}"/>
                </a:ext>
              </a:extLst>
            </p:cNvPr>
            <p:cNvSpPr/>
            <p:nvPr/>
          </p:nvSpPr>
          <p:spPr>
            <a:xfrm>
              <a:off x="2684384" y="3238745"/>
              <a:ext cx="2748792" cy="2559378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C03F83B-9863-4DA1-983E-088F8F346233}"/>
                </a:ext>
              </a:extLst>
            </p:cNvPr>
            <p:cNvSpPr txBox="1"/>
            <p:nvPr/>
          </p:nvSpPr>
          <p:spPr>
            <a:xfrm>
              <a:off x="2684384" y="5811625"/>
              <a:ext cx="2725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Build</a:t>
              </a:r>
              <a:endParaRPr lang="fr-F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BC56B279-1320-4C3C-B2FF-062035AA367E}"/>
              </a:ext>
            </a:extLst>
          </p:cNvPr>
          <p:cNvGrpSpPr/>
          <p:nvPr/>
        </p:nvGrpSpPr>
        <p:grpSpPr>
          <a:xfrm>
            <a:off x="5569329" y="3837168"/>
            <a:ext cx="2477434" cy="2592569"/>
            <a:chOff x="5840887" y="2502169"/>
            <a:chExt cx="2772297" cy="3771121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377FCCBD-81B6-4E22-8B09-899B583AD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67076" y="2734912"/>
              <a:ext cx="2143424" cy="771633"/>
            </a:xfrm>
            <a:prstGeom prst="rect">
              <a:avLst/>
            </a:prstGeom>
          </p:spPr>
        </p:pic>
        <p:sp>
          <p:nvSpPr>
            <p:cNvPr id="33" name="Rectangle : avec coins arrondis en haut 32">
              <a:extLst>
                <a:ext uri="{FF2B5EF4-FFF2-40B4-BE49-F238E27FC236}">
                  <a16:creationId xmlns:a16="http://schemas.microsoft.com/office/drawing/2014/main" id="{502D8C49-6C39-42A2-862F-435BC345677B}"/>
                </a:ext>
              </a:extLst>
            </p:cNvPr>
            <p:cNvSpPr/>
            <p:nvPr/>
          </p:nvSpPr>
          <p:spPr>
            <a:xfrm>
              <a:off x="5864392" y="2502169"/>
              <a:ext cx="2748792" cy="3295954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5F9BBEA3-D8E0-4172-912C-90F42CB5C4A5}"/>
                </a:ext>
              </a:extLst>
            </p:cNvPr>
            <p:cNvSpPr txBox="1"/>
            <p:nvPr/>
          </p:nvSpPr>
          <p:spPr>
            <a:xfrm>
              <a:off x="5840887" y="5811625"/>
              <a:ext cx="2725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Tests Unitaires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A1FF9666-20BA-41CA-B12D-E690CC0E6B79}"/>
              </a:ext>
            </a:extLst>
          </p:cNvPr>
          <p:cNvGrpSpPr/>
          <p:nvPr/>
        </p:nvGrpSpPr>
        <p:grpSpPr>
          <a:xfrm>
            <a:off x="8158218" y="3798439"/>
            <a:ext cx="1793027" cy="2413999"/>
            <a:chOff x="8985125" y="4855991"/>
            <a:chExt cx="2748792" cy="1417299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FCDB6B23-A75F-4C4D-AD06-098B4353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19071" y="5003454"/>
              <a:ext cx="2385699" cy="590339"/>
            </a:xfrm>
            <a:prstGeom prst="rect">
              <a:avLst/>
            </a:prstGeom>
          </p:spPr>
        </p:pic>
        <p:sp>
          <p:nvSpPr>
            <p:cNvPr id="37" name="Rectangle : avec coins arrondis en haut 36">
              <a:extLst>
                <a:ext uri="{FF2B5EF4-FFF2-40B4-BE49-F238E27FC236}">
                  <a16:creationId xmlns:a16="http://schemas.microsoft.com/office/drawing/2014/main" id="{F28EB5F2-0D67-43D0-86BF-0995B0DFF981}"/>
                </a:ext>
              </a:extLst>
            </p:cNvPr>
            <p:cNvSpPr/>
            <p:nvPr/>
          </p:nvSpPr>
          <p:spPr>
            <a:xfrm>
              <a:off x="8985125" y="4855991"/>
              <a:ext cx="2748792" cy="942132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FEDD6BF0-B394-4422-A829-05223496FDA7}"/>
                </a:ext>
              </a:extLst>
            </p:cNvPr>
            <p:cNvSpPr txBox="1"/>
            <p:nvPr/>
          </p:nvSpPr>
          <p:spPr>
            <a:xfrm>
              <a:off x="8985125" y="5811625"/>
              <a:ext cx="2748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Qualité</a:t>
              </a:r>
            </a:p>
          </p:txBody>
        </p:sp>
      </p:grp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1D9A7E5-801C-42F0-BD73-8B26308C81BB}"/>
              </a:ext>
            </a:extLst>
          </p:cNvPr>
          <p:cNvCxnSpPr>
            <a:cxnSpLocks/>
          </p:cNvCxnSpPr>
          <p:nvPr/>
        </p:nvCxnSpPr>
        <p:spPr>
          <a:xfrm>
            <a:off x="1200834" y="1865173"/>
            <a:ext cx="95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EC9E4849-9C78-4DBE-B9BB-761D0782530E}"/>
              </a:ext>
            </a:extLst>
          </p:cNvPr>
          <p:cNvSpPr txBox="1"/>
          <p:nvPr/>
        </p:nvSpPr>
        <p:spPr>
          <a:xfrm>
            <a:off x="1117611" y="1418013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1 - push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11D2817-B903-4694-9E5D-0893DA1A8ABD}"/>
              </a:ext>
            </a:extLst>
          </p:cNvPr>
          <p:cNvCxnSpPr>
            <a:cxnSpLocks/>
          </p:cNvCxnSpPr>
          <p:nvPr/>
        </p:nvCxnSpPr>
        <p:spPr>
          <a:xfrm>
            <a:off x="4055768" y="2778861"/>
            <a:ext cx="178094" cy="9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1FEE31D-E429-46E6-836C-2551B2E2F54F}"/>
              </a:ext>
            </a:extLst>
          </p:cNvPr>
          <p:cNvSpPr txBox="1"/>
          <p:nvPr/>
        </p:nvSpPr>
        <p:spPr>
          <a:xfrm rot="4785601">
            <a:off x="4001093" y="2742727"/>
            <a:ext cx="90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2 -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3D59525-5999-4404-A37F-7DA17274C4E2}"/>
              </a:ext>
            </a:extLst>
          </p:cNvPr>
          <p:cNvCxnSpPr>
            <a:cxnSpLocks/>
          </p:cNvCxnSpPr>
          <p:nvPr/>
        </p:nvCxnSpPr>
        <p:spPr>
          <a:xfrm>
            <a:off x="4741954" y="2448975"/>
            <a:ext cx="2233060" cy="121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B19A475D-91B1-4E30-B973-D0BF0415354F}"/>
              </a:ext>
            </a:extLst>
          </p:cNvPr>
          <p:cNvSpPr txBox="1"/>
          <p:nvPr/>
        </p:nvSpPr>
        <p:spPr>
          <a:xfrm rot="1889024">
            <a:off x="5096377" y="3117931"/>
            <a:ext cx="138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3 - Tests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0BD7980-0E73-4E53-9BB2-49CE9FE1B800}"/>
              </a:ext>
            </a:extLst>
          </p:cNvPr>
          <p:cNvCxnSpPr>
            <a:cxnSpLocks/>
          </p:cNvCxnSpPr>
          <p:nvPr/>
        </p:nvCxnSpPr>
        <p:spPr>
          <a:xfrm>
            <a:off x="4843261" y="2221027"/>
            <a:ext cx="4117167" cy="141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8DBAD26-C0F0-4AB3-B5CD-62B5151CB43E}"/>
              </a:ext>
            </a:extLst>
          </p:cNvPr>
          <p:cNvSpPr txBox="1"/>
          <p:nvPr/>
        </p:nvSpPr>
        <p:spPr>
          <a:xfrm rot="1012985">
            <a:off x="7246797" y="2842951"/>
            <a:ext cx="12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4 - Qualité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1B6BC80-2BD0-40A9-AA4F-6898F7061AAE}"/>
              </a:ext>
            </a:extLst>
          </p:cNvPr>
          <p:cNvGrpSpPr/>
          <p:nvPr/>
        </p:nvGrpSpPr>
        <p:grpSpPr>
          <a:xfrm>
            <a:off x="10118826" y="3766939"/>
            <a:ext cx="1545757" cy="1529277"/>
            <a:chOff x="9729544" y="2581460"/>
            <a:chExt cx="1729732" cy="1695080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E7C44F5-098D-4D84-B0BB-0D22743ADCA1}"/>
                </a:ext>
              </a:extLst>
            </p:cNvPr>
            <p:cNvGrpSpPr/>
            <p:nvPr/>
          </p:nvGrpSpPr>
          <p:grpSpPr>
            <a:xfrm>
              <a:off x="9729544" y="2581460"/>
              <a:ext cx="1729732" cy="1695080"/>
              <a:chOff x="8985125" y="4855991"/>
              <a:chExt cx="2748792" cy="1313326"/>
            </a:xfrm>
          </p:grpSpPr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45A40644-4D4F-4D32-B86A-49BEB2D6C7B8}"/>
                  </a:ext>
                </a:extLst>
              </p:cNvPr>
              <p:cNvSpPr/>
              <p:nvPr/>
            </p:nvSpPr>
            <p:spPr>
              <a:xfrm>
                <a:off x="8985125" y="4855991"/>
                <a:ext cx="2748792" cy="942132"/>
              </a:xfrm>
              <a:prstGeom prst="round2Same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987DF23-F28A-422D-BD7F-A5ACC31D1DCC}"/>
                  </a:ext>
                </a:extLst>
              </p:cNvPr>
              <p:cNvSpPr txBox="1"/>
              <p:nvPr/>
            </p:nvSpPr>
            <p:spPr>
              <a:xfrm>
                <a:off x="8985125" y="5811625"/>
                <a:ext cx="2748792" cy="357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Livrables</a:t>
                </a:r>
              </a:p>
            </p:txBody>
          </p:sp>
        </p:grpSp>
        <p:sp>
          <p:nvSpPr>
            <p:cNvPr id="16" name="Organigramme : Multidocument 15">
              <a:extLst>
                <a:ext uri="{FF2B5EF4-FFF2-40B4-BE49-F238E27FC236}">
                  <a16:creationId xmlns:a16="http://schemas.microsoft.com/office/drawing/2014/main" id="{3DC3778E-AC14-40DC-83FD-2CFB77EEFDAB}"/>
                </a:ext>
              </a:extLst>
            </p:cNvPr>
            <p:cNvSpPr/>
            <p:nvPr/>
          </p:nvSpPr>
          <p:spPr>
            <a:xfrm>
              <a:off x="9941587" y="2687316"/>
              <a:ext cx="1305607" cy="97793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fr-FR" sz="1600" dirty="0">
                  <a:latin typeface="Arial" panose="020B0604020202020204" pitchFamily="34" charset="0"/>
                  <a:cs typeface="Arial" panose="020B0604020202020204" pitchFamily="34" charset="0"/>
                </a:rPr>
                <a:t>WAR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EB55880-BEB3-41A3-9004-0670988CDD51}"/>
              </a:ext>
            </a:extLst>
          </p:cNvPr>
          <p:cNvCxnSpPr>
            <a:cxnSpLocks/>
          </p:cNvCxnSpPr>
          <p:nvPr/>
        </p:nvCxnSpPr>
        <p:spPr>
          <a:xfrm>
            <a:off x="4779579" y="1897101"/>
            <a:ext cx="6064721" cy="173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783FEA4A-F0BF-4811-BF71-4984499353A6}"/>
              </a:ext>
            </a:extLst>
          </p:cNvPr>
          <p:cNvSpPr txBox="1"/>
          <p:nvPr/>
        </p:nvSpPr>
        <p:spPr>
          <a:xfrm rot="798866">
            <a:off x="8857952" y="2642979"/>
            <a:ext cx="210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5 - Livrable</a:t>
            </a:r>
          </a:p>
        </p:txBody>
      </p:sp>
    </p:spTree>
    <p:extLst>
      <p:ext uri="{BB962C8B-B14F-4D97-AF65-F5344CB8AC3E}">
        <p14:creationId xmlns:p14="http://schemas.microsoft.com/office/powerpoint/2010/main" val="180336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Focus Qualité et Sécurité </a:t>
            </a:r>
            <a:br>
              <a:rPr lang="fr-FR" dirty="0"/>
            </a:br>
            <a:r>
              <a:rPr lang="fr-FR" dirty="0"/>
              <a:t>Avec Sonar </a:t>
            </a:r>
            <a:r>
              <a:rPr lang="fr-FR" dirty="0" err="1"/>
              <a:t>Qube</a:t>
            </a:r>
            <a:endParaRPr lang="fr-FR" dirty="0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C705C48C-2E80-AEED-715E-39A57C70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sur la partie Back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2850-4166-4114-B1C5-40990753D8A0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A604816-631A-0C06-543F-3FD1B8BE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22" y="2454011"/>
            <a:ext cx="6054774" cy="3533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3932192-C8AC-7A95-F1D0-CF37538EF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04" y="2454010"/>
            <a:ext cx="5506759" cy="3533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D373BCC3-24E1-3F25-9E53-AAA63D373C91}"/>
              </a:ext>
            </a:extLst>
          </p:cNvPr>
          <p:cNvSpPr txBox="1"/>
          <p:nvPr/>
        </p:nvSpPr>
        <p:spPr>
          <a:xfrm>
            <a:off x="2729833" y="613596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ce jour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6F011B6-8550-3E1A-F0AF-17C5974F5108}"/>
              </a:ext>
            </a:extLst>
          </p:cNvPr>
          <p:cNvSpPr txBox="1"/>
          <p:nvPr/>
        </p:nvSpPr>
        <p:spPr>
          <a:xfrm>
            <a:off x="8710307" y="613596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Historique</a:t>
            </a:r>
          </a:p>
        </p:txBody>
      </p:sp>
    </p:spTree>
    <p:extLst>
      <p:ext uri="{BB962C8B-B14F-4D97-AF65-F5344CB8AC3E}">
        <p14:creationId xmlns:p14="http://schemas.microsoft.com/office/powerpoint/2010/main" val="325840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Environnements et </a:t>
            </a:r>
            <a:br>
              <a:rPr lang="fr-FR" dirty="0"/>
            </a:br>
            <a:r>
              <a:rPr lang="fr-FR" dirty="0"/>
              <a:t>Déploiement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774EB-2DC2-BDF0-8B36-A9EF97D6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En </a:t>
            </a:r>
            <a:r>
              <a:rPr lang="fr-FR" b="1" dirty="0"/>
              <a:t>Développement</a:t>
            </a:r>
          </a:p>
          <a:p>
            <a:pPr lvl="1"/>
            <a:r>
              <a:rPr lang="fr-FR" dirty="0"/>
              <a:t>Via Docker, tout en local dans des conteneurs</a:t>
            </a:r>
          </a:p>
          <a:p>
            <a:pPr lvl="1"/>
            <a:endParaRPr lang="fr-FR" dirty="0"/>
          </a:p>
          <a:p>
            <a:r>
              <a:rPr lang="fr-FR" dirty="0"/>
              <a:t>En </a:t>
            </a:r>
            <a:r>
              <a:rPr lang="fr-FR" b="1" dirty="0"/>
              <a:t>Production</a:t>
            </a:r>
          </a:p>
          <a:p>
            <a:pPr lvl="1"/>
            <a:r>
              <a:rPr lang="fr-FR" dirty="0"/>
              <a:t>Dans Azure</a:t>
            </a:r>
          </a:p>
          <a:p>
            <a:pPr lvl="2"/>
            <a:r>
              <a:rPr lang="fr-FR" dirty="0"/>
              <a:t>La BDD dans une Base Azure</a:t>
            </a:r>
          </a:p>
          <a:p>
            <a:pPr lvl="2"/>
            <a:r>
              <a:rPr lang="fr-FR" dirty="0"/>
              <a:t>L'</a:t>
            </a:r>
            <a:r>
              <a:rPr lang="fr-FR" dirty="0" err="1"/>
              <a:t>Angular</a:t>
            </a:r>
            <a:r>
              <a:rPr lang="fr-FR" dirty="0"/>
              <a:t> dans un conteneur spécialisé Azure</a:t>
            </a:r>
          </a:p>
          <a:p>
            <a:pPr lvl="2"/>
            <a:r>
              <a:rPr lang="fr-FR" dirty="0"/>
              <a:t>Le Spring dans un conteneur spécialisé Azure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4E0AD0-6CA7-6B08-AAE0-BFC3DAC7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27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567D4B-8AF9-D928-1FED-8A9AE092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355" y="0"/>
            <a:ext cx="2339645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017DC503-73F3-7AB5-0C8E-A8CD2CCFE006}"/>
              </a:ext>
            </a:extLst>
          </p:cNvPr>
          <p:cNvSpPr txBox="1">
            <a:spLocks/>
          </p:cNvSpPr>
          <p:nvPr/>
        </p:nvSpPr>
        <p:spPr>
          <a:xfrm>
            <a:off x="6240779" y="1672922"/>
            <a:ext cx="5834295" cy="4844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CORS entre front </a:t>
            </a:r>
            <a:r>
              <a:rPr lang="fr-FR" sz="1800" dirty="0" err="1"/>
              <a:t>Angular</a:t>
            </a:r>
            <a:r>
              <a:rPr lang="fr-FR" sz="1800" dirty="0"/>
              <a:t> et back Java uniquement</a:t>
            </a:r>
          </a:p>
          <a:p>
            <a:pPr lvl="1"/>
            <a:endParaRPr lang="fr-FR" sz="1400" dirty="0"/>
          </a:p>
          <a:p>
            <a:r>
              <a:rPr lang="fr-FR" sz="1600" dirty="0"/>
              <a:t>Utilisation d'un </a:t>
            </a:r>
            <a:r>
              <a:rPr lang="fr-FR" sz="1600" b="1" dirty="0" err="1"/>
              <a:t>token</a:t>
            </a:r>
            <a:r>
              <a:rPr lang="fr-FR" sz="1600" dirty="0"/>
              <a:t> JWT via Spring Security</a:t>
            </a:r>
          </a:p>
          <a:p>
            <a:endParaRPr lang="fr-FR" sz="1600" dirty="0"/>
          </a:p>
          <a:p>
            <a:r>
              <a:rPr lang="fr-FR" sz="1600" b="1" dirty="0"/>
              <a:t>Injections SQL</a:t>
            </a:r>
            <a:r>
              <a:rPr lang="fr-FR" sz="1600" dirty="0"/>
              <a:t> gérées par l'ORM (et l'analyse Qualité Sonar </a:t>
            </a:r>
            <a:r>
              <a:rPr lang="fr-FR" sz="1600" dirty="0" err="1"/>
              <a:t>Qube</a:t>
            </a:r>
            <a:r>
              <a:rPr lang="fr-FR" sz="1600" dirty="0"/>
              <a:t>) </a:t>
            </a:r>
          </a:p>
          <a:p>
            <a:endParaRPr lang="fr-FR" sz="1600" dirty="0"/>
          </a:p>
          <a:p>
            <a:r>
              <a:rPr lang="fr-FR" sz="1600" dirty="0"/>
              <a:t>RGPD </a:t>
            </a:r>
            <a:r>
              <a:rPr lang="fr-FR" sz="1600" dirty="0" err="1"/>
              <a:t>Ready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774EB-2DC2-BDF0-8B36-A9EF97D6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78" y="1684684"/>
            <a:ext cx="5310527" cy="4844391"/>
          </a:xfrm>
        </p:spPr>
        <p:txBody>
          <a:bodyPr>
            <a:normAutofit/>
          </a:bodyPr>
          <a:lstStyle/>
          <a:p>
            <a:r>
              <a:rPr lang="fr-FR" sz="1600" dirty="0"/>
              <a:t>Utilisation du </a:t>
            </a:r>
            <a:r>
              <a:rPr lang="fr-FR" sz="1600" b="1" dirty="0"/>
              <a:t>HTTPS</a:t>
            </a:r>
            <a:r>
              <a:rPr lang="fr-FR" sz="1600" dirty="0"/>
              <a:t> avec certificats générés par CERTBOT</a:t>
            </a:r>
          </a:p>
          <a:p>
            <a:endParaRPr lang="fr-FR" sz="1600" dirty="0"/>
          </a:p>
          <a:p>
            <a:r>
              <a:rPr lang="fr-FR" sz="1600" b="1" dirty="0"/>
              <a:t>Hachage</a:t>
            </a:r>
            <a:r>
              <a:rPr lang="fr-FR" sz="1600" dirty="0"/>
              <a:t> du mot de passe des utilisateurs en BCRYPT</a:t>
            </a:r>
          </a:p>
          <a:p>
            <a:endParaRPr lang="fr-FR" sz="1600" dirty="0"/>
          </a:p>
          <a:p>
            <a:r>
              <a:rPr lang="fr-FR" sz="1600" dirty="0"/>
              <a:t>Utilisateur </a:t>
            </a:r>
            <a:r>
              <a:rPr lang="fr-FR" sz="1600" b="1" dirty="0"/>
              <a:t>dédié</a:t>
            </a:r>
            <a:r>
              <a:rPr lang="fr-FR" sz="1600" dirty="0"/>
              <a:t> pour le SGBD</a:t>
            </a:r>
          </a:p>
          <a:p>
            <a:endParaRPr lang="fr-FR" sz="1600" dirty="0"/>
          </a:p>
          <a:p>
            <a:r>
              <a:rPr lang="fr-FR" sz="1600" dirty="0"/>
              <a:t>Mise en place </a:t>
            </a:r>
            <a:r>
              <a:rPr lang="fr-FR" sz="1600" b="1" dirty="0"/>
              <a:t>de règles de Firewall </a:t>
            </a:r>
            <a:r>
              <a:rPr lang="fr-FR" sz="1600" dirty="0"/>
              <a:t>sur la production</a:t>
            </a:r>
          </a:p>
          <a:p>
            <a:pPr lvl="1"/>
            <a:r>
              <a:rPr lang="fr-FR" sz="1400" dirty="0"/>
              <a:t>SGBD accessible uniquement au back</a:t>
            </a:r>
          </a:p>
          <a:p>
            <a:endParaRPr lang="fr-FR" sz="1800" dirty="0"/>
          </a:p>
          <a:p>
            <a:r>
              <a:rPr lang="fr-FR" sz="1800" b="1" dirty="0"/>
              <a:t>CORS</a:t>
            </a:r>
            <a:r>
              <a:rPr lang="fr-FR" sz="1800" dirty="0"/>
              <a:t> entre front </a:t>
            </a:r>
            <a:r>
              <a:rPr lang="fr-FR" sz="1800" dirty="0" err="1"/>
              <a:t>Angular</a:t>
            </a:r>
            <a:r>
              <a:rPr lang="fr-FR" sz="1800" dirty="0"/>
              <a:t> et back Java uniquement géré par Spring Security</a:t>
            </a:r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6AD88C-EA0B-169C-0194-62E274CD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28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C2F656-676C-D080-EC53-FACCA558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486" y="127381"/>
            <a:ext cx="1613589" cy="13208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2FAEE8D-7FAD-2B1D-61A6-C307C78F9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143" y="5090184"/>
            <a:ext cx="342947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9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774EB-2DC2-BDF0-8B36-A9EF97D6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1745816"/>
            <a:ext cx="9950132" cy="416540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120j/h de charge totale dont 32 pour mon travail</a:t>
            </a:r>
          </a:p>
          <a:p>
            <a:endParaRPr lang="fr-FR" dirty="0"/>
          </a:p>
          <a:p>
            <a:r>
              <a:rPr lang="fr-FR" dirty="0"/>
              <a:t>90% du MVP réalisé</a:t>
            </a:r>
          </a:p>
          <a:p>
            <a:endParaRPr lang="fr-FR" dirty="0"/>
          </a:p>
          <a:p>
            <a:r>
              <a:rPr lang="fr-FR" dirty="0"/>
              <a:t>Opérationnel à 90%</a:t>
            </a:r>
          </a:p>
          <a:p>
            <a:endParaRPr lang="fr-FR" dirty="0"/>
          </a:p>
          <a:p>
            <a:r>
              <a:rPr lang="fr-FR" dirty="0"/>
              <a:t>25j/h nécessaires pour les 10% manquants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15E53E-2CAE-553E-C060-C6B58304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29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438AC6-7F05-1F20-903A-DB2B9BDF6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55" y="147739"/>
            <a:ext cx="2133515" cy="1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4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 de mon projet fil rouge : La Cantinière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7252C-B16A-125B-25B6-88AE9FB7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8329"/>
            <a:ext cx="8915400" cy="473189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En Anglais</a:t>
            </a:r>
          </a:p>
          <a:p>
            <a:endParaRPr lang="fr-FR" dirty="0"/>
          </a:p>
          <a:p>
            <a:r>
              <a:rPr lang="fr-FR" dirty="0"/>
              <a:t>Dans les grandes lignes : </a:t>
            </a:r>
          </a:p>
          <a:p>
            <a:pPr lvl="1"/>
            <a:r>
              <a:rPr lang="fr-FR" dirty="0"/>
              <a:t>Le projet cantinière a pour objectif de permettre aux étudiants d'une école de réserver leurs plats avant l'heure du midi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Il permet aussi à la cantinière de gérer dans la semaine ses ingrédients, plats et menus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374A6E-0F28-5A0E-6842-1DE3EC83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050" name="Picture 2" descr="La restauration scolaire - Site officiel de la mairie de  Margny-lès-Compiègne">
            <a:extLst>
              <a:ext uri="{FF2B5EF4-FFF2-40B4-BE49-F238E27FC236}">
                <a16:creationId xmlns:a16="http://schemas.microsoft.com/office/drawing/2014/main" id="{5C4B4452-9954-19EF-76BA-89A396E0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41" y="5055673"/>
            <a:ext cx="2576132" cy="135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641F0CB-AF4D-9739-BEC7-87C94473B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608" y="1453589"/>
            <a:ext cx="2973148" cy="88839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90553BA-C0B0-4F45-B8D2-B13897645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608" y="3818687"/>
            <a:ext cx="3077004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35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Alternance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774EB-2DC2-BDF0-8B36-A9EF97D6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678329"/>
            <a:ext cx="10193033" cy="4232893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A court terme</a:t>
            </a:r>
          </a:p>
          <a:p>
            <a:pPr lvl="1"/>
            <a:r>
              <a:rPr lang="fr-FR" dirty="0"/>
              <a:t>Poursuite d'étude sur une 5</a:t>
            </a:r>
            <a:r>
              <a:rPr lang="fr-FR" baseline="30000" dirty="0"/>
              <a:t>ième</a:t>
            </a:r>
            <a:r>
              <a:rPr lang="fr-FR" dirty="0"/>
              <a:t> année en Architecte Logiciel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Dans la même entreprise mais pas au même poste</a:t>
            </a:r>
          </a:p>
          <a:p>
            <a:endParaRPr lang="fr-FR" dirty="0"/>
          </a:p>
          <a:p>
            <a:r>
              <a:rPr lang="fr-FR" dirty="0"/>
              <a:t>A long terme</a:t>
            </a:r>
          </a:p>
          <a:p>
            <a:pPr lvl="1"/>
            <a:r>
              <a:rPr lang="fr-FR" dirty="0"/>
              <a:t>Ouvrir une société dans l'édition logiciel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626FC2-2DDF-E27F-E43B-70501259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30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03D880-1049-01CF-AC29-54A3398EE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55" y="147739"/>
            <a:ext cx="2133515" cy="1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46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774EB-2DC2-BDF0-8B36-A9EF97D6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787783"/>
            <a:ext cx="10193033" cy="51234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11500" b="1" dirty="0"/>
              <a:t>Merci</a:t>
            </a:r>
          </a:p>
          <a:p>
            <a:pPr marL="0" indent="0" algn="ctr">
              <a:buNone/>
            </a:pPr>
            <a:endParaRPr lang="fr-FR" sz="11500" b="1" dirty="0"/>
          </a:p>
          <a:p>
            <a:pPr marL="0" indent="0" algn="ctr">
              <a:buNone/>
            </a:pPr>
            <a:r>
              <a:rPr lang="fr-FR" sz="11500" b="1" dirty="0"/>
              <a:t>Vos Questions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626FC2-2DDF-E27F-E43B-70501259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8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 de mon projet fil rouge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7252C-B16A-125B-25B6-88AE9FB7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201" y="1678329"/>
            <a:ext cx="10350411" cy="4232893"/>
          </a:xfrm>
        </p:spPr>
        <p:txBody>
          <a:bodyPr>
            <a:normAutofit/>
          </a:bodyPr>
          <a:lstStyle/>
          <a:p>
            <a:r>
              <a:rPr lang="fr-FR" dirty="0"/>
              <a:t>3 personnes ont collaboré sur le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01DC9E-1FD9-7B22-E85D-0783AE01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4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4A2D992-1BED-9355-D6FF-92813F1D9235}"/>
              </a:ext>
            </a:extLst>
          </p:cNvPr>
          <p:cNvSpPr txBox="1"/>
          <p:nvPr/>
        </p:nvSpPr>
        <p:spPr>
          <a:xfrm>
            <a:off x="1003643" y="4830057"/>
            <a:ext cx="3417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Moi / Dupont Jean Charles</a:t>
            </a:r>
            <a:br>
              <a:rPr lang="fr-FR" b="1" dirty="0"/>
            </a:br>
            <a:r>
              <a:rPr lang="fr-FR" b="1" dirty="0"/>
              <a:t>Rôles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Chef de projet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Développeur 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Administrateur GitLab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3F0DFE9-1301-266C-6D9F-E8142E9B4568}"/>
              </a:ext>
            </a:extLst>
          </p:cNvPr>
          <p:cNvSpPr txBox="1"/>
          <p:nvPr/>
        </p:nvSpPr>
        <p:spPr>
          <a:xfrm>
            <a:off x="5275910" y="4830057"/>
            <a:ext cx="2756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Soral</a:t>
            </a:r>
            <a:r>
              <a:rPr lang="fr-FR" dirty="0"/>
              <a:t> Albert</a:t>
            </a:r>
            <a:br>
              <a:rPr lang="fr-FR" dirty="0"/>
            </a:br>
            <a:r>
              <a:rPr lang="fr-FR" dirty="0"/>
              <a:t>Rôles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Chef de projet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UX / UI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3FDB41-BA12-91DB-91B7-46DC432382F3}"/>
              </a:ext>
            </a:extLst>
          </p:cNvPr>
          <p:cNvSpPr txBox="1"/>
          <p:nvPr/>
        </p:nvSpPr>
        <p:spPr>
          <a:xfrm>
            <a:off x="9180165" y="4764846"/>
            <a:ext cx="2892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Aurie</a:t>
            </a:r>
            <a:r>
              <a:rPr lang="fr-FR" dirty="0"/>
              <a:t> Soraya</a:t>
            </a:r>
            <a:br>
              <a:rPr lang="fr-FR" dirty="0"/>
            </a:br>
            <a:r>
              <a:rPr lang="fr-FR" dirty="0"/>
              <a:t>Rôles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Développeuse 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UX /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Testeuse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6B81E3F-58E2-7640-CE18-13C51C47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80" y="2800110"/>
            <a:ext cx="1625232" cy="18052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25274F-76E1-3F52-568A-64C6A82CC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83" y="2636338"/>
            <a:ext cx="1857634" cy="219371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6080864-FB1F-BC61-99EA-C8CE2517C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749" y="2578319"/>
            <a:ext cx="1857634" cy="21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8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 </a:t>
            </a:r>
            <a:br>
              <a:rPr lang="fr-FR" dirty="0"/>
            </a:br>
            <a:r>
              <a:rPr lang="fr-FR" dirty="0"/>
              <a:t>de mon projet fil rouge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7252C-B16A-125B-25B6-88AE9FB7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2319" cy="4953288"/>
          </a:xfrm>
        </p:spPr>
        <p:txBody>
          <a:bodyPr>
            <a:normAutofit fontScale="55000" lnSpcReduction="20000"/>
          </a:bodyPr>
          <a:lstStyle/>
          <a:p>
            <a:r>
              <a:rPr lang="fr-FR" b="1" dirty="0"/>
              <a:t>Front Web</a:t>
            </a:r>
          </a:p>
          <a:p>
            <a:pPr lvl="1"/>
            <a:r>
              <a:rPr lang="fr-FR" dirty="0" err="1"/>
              <a:t>Angular</a:t>
            </a:r>
            <a:r>
              <a:rPr lang="fr-FR" dirty="0"/>
              <a:t> v16.1</a:t>
            </a:r>
          </a:p>
          <a:p>
            <a:pPr lvl="1"/>
            <a:endParaRPr lang="fr-FR" dirty="0"/>
          </a:p>
          <a:p>
            <a:r>
              <a:rPr lang="fr-FR" b="1" dirty="0"/>
              <a:t>Front Mobile</a:t>
            </a:r>
          </a:p>
          <a:p>
            <a:pPr lvl="1"/>
            <a:r>
              <a:rPr lang="fr-FR" dirty="0"/>
              <a:t>Ionic v7</a:t>
            </a:r>
          </a:p>
          <a:p>
            <a:pPr lvl="1"/>
            <a:endParaRPr lang="fr-FR" dirty="0"/>
          </a:p>
          <a:p>
            <a:r>
              <a:rPr lang="fr-FR" b="1" dirty="0"/>
              <a:t>Back</a:t>
            </a:r>
            <a:endParaRPr lang="fr-FR" dirty="0"/>
          </a:p>
          <a:p>
            <a:pPr lvl="1"/>
            <a:r>
              <a:rPr lang="fr-FR" dirty="0"/>
              <a:t>Java v21</a:t>
            </a:r>
          </a:p>
          <a:p>
            <a:pPr lvl="1"/>
            <a:r>
              <a:rPr lang="fr-FR" dirty="0"/>
              <a:t>Spring Boot 3.1</a:t>
            </a:r>
          </a:p>
          <a:p>
            <a:pPr lvl="2"/>
            <a:r>
              <a:rPr lang="fr-FR" dirty="0"/>
              <a:t>Spring Data JPA</a:t>
            </a:r>
          </a:p>
          <a:p>
            <a:pPr lvl="2"/>
            <a:r>
              <a:rPr lang="fr-FR" dirty="0"/>
              <a:t>Spring MVC</a:t>
            </a:r>
          </a:p>
          <a:p>
            <a:pPr lvl="2"/>
            <a:r>
              <a:rPr lang="fr-FR" dirty="0"/>
              <a:t>Spring Security</a:t>
            </a:r>
          </a:p>
          <a:p>
            <a:pPr lvl="1"/>
            <a:r>
              <a:rPr lang="fr-FR" dirty="0"/>
              <a:t>SGBD</a:t>
            </a:r>
          </a:p>
          <a:p>
            <a:pPr lvl="2"/>
            <a:r>
              <a:rPr lang="fr-FR" dirty="0"/>
              <a:t>PostgreSQL v15.2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8C8AC0-1F9C-5C9B-DB10-63D434DC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6353FD-FE6C-DF47-D078-459FF0DA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06" y="1611337"/>
            <a:ext cx="8032618" cy="51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- Cas d'Utilisation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BF5A8-B931-B5E4-2C12-A959DD2F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E3B56F7-69F4-6C4C-48CA-C62722DD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8" y="1532024"/>
            <a:ext cx="11247743" cy="48101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066D26-A795-04B5-18FC-CEE7CDAE0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539" y="143674"/>
            <a:ext cx="1125014" cy="8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5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- </a:t>
            </a:r>
            <a:r>
              <a:rPr lang="fr-FR" dirty="0" err="1"/>
              <a:t>Users</a:t>
            </a:r>
            <a:r>
              <a:rPr lang="fr-FR" dirty="0"/>
              <a:t> Stories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4401F36-F666-FB02-0B33-BBB35EF8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2" y="1825625"/>
            <a:ext cx="4543596" cy="4351338"/>
          </a:xfrm>
        </p:spPr>
        <p:txBody>
          <a:bodyPr>
            <a:normAutofit fontScale="92500"/>
          </a:bodyPr>
          <a:lstStyle/>
          <a:p>
            <a:r>
              <a:rPr lang="fr-FR" dirty="0"/>
              <a:t>Au total 93 </a:t>
            </a:r>
            <a:r>
              <a:rPr lang="fr-FR" dirty="0" err="1"/>
              <a:t>users</a:t>
            </a:r>
            <a:r>
              <a:rPr lang="fr-FR" dirty="0"/>
              <a:t> stories réalisées</a:t>
            </a:r>
          </a:p>
          <a:p>
            <a:endParaRPr lang="fr-FR" dirty="0"/>
          </a:p>
          <a:p>
            <a:r>
              <a:rPr lang="fr-FR" dirty="0"/>
              <a:t>23 ont été traitées par mes soins</a:t>
            </a:r>
          </a:p>
          <a:p>
            <a:pPr lvl="1"/>
            <a:r>
              <a:rPr lang="fr-FR" dirty="0"/>
              <a:t>User Story 12 : …</a:t>
            </a:r>
          </a:p>
          <a:p>
            <a:pPr lvl="1"/>
            <a:r>
              <a:rPr lang="fr-FR" dirty="0"/>
              <a:t>User Story 23 : …</a:t>
            </a:r>
          </a:p>
          <a:p>
            <a:pPr lvl="2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049BD2-F77E-4812-ACC5-6D037633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7</a:t>
            </a:fld>
            <a:endParaRPr lang="fr-FR"/>
          </a:p>
        </p:txBody>
      </p:sp>
      <p:pic>
        <p:nvPicPr>
          <p:cNvPr id="1028" name="Picture 4" descr="Epics, stories et thèmes Agile | Atlassian – Le coach Agile">
            <a:extLst>
              <a:ext uri="{FF2B5EF4-FFF2-40B4-BE49-F238E27FC236}">
                <a16:creationId xmlns:a16="http://schemas.microsoft.com/office/drawing/2014/main" id="{0727A0DE-BF3F-37FB-6B4B-FF33DAEB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28" y="1690688"/>
            <a:ext cx="7038804" cy="366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archemin : vertical 3">
            <a:extLst>
              <a:ext uri="{FF2B5EF4-FFF2-40B4-BE49-F238E27FC236}">
                <a16:creationId xmlns:a16="http://schemas.microsoft.com/office/drawing/2014/main" id="{D0AE5C06-90E5-0906-F36E-60AC061D93CF}"/>
              </a:ext>
            </a:extLst>
          </p:cNvPr>
          <p:cNvSpPr/>
          <p:nvPr/>
        </p:nvSpPr>
        <p:spPr>
          <a:xfrm>
            <a:off x="9263743" y="5784430"/>
            <a:ext cx="1426028" cy="78506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Personnaliser</a:t>
            </a:r>
          </a:p>
          <a:p>
            <a:pPr algn="ctr"/>
            <a:r>
              <a:rPr lang="fr-FR" sz="1200" dirty="0"/>
              <a:t>le Schéma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88CD10-3529-CBF3-7F6C-AE38F8D2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346" y="5474433"/>
            <a:ext cx="359764" cy="4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8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- Cas d'Utilisation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BE1338-E97E-371C-BAC9-0F9B7B4C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3F87B3-4CC9-2A7A-FF36-3CA988FFF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49" y="960699"/>
            <a:ext cx="9084020" cy="58458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DD5672-A46A-A0E8-EFDA-0B4AC2431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539" y="143674"/>
            <a:ext cx="1125014" cy="8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5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E318-F798-D48F-2A54-E00A4B9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- </a:t>
            </a:r>
            <a:r>
              <a:rPr lang="fr-FR" dirty="0" err="1"/>
              <a:t>Users</a:t>
            </a:r>
            <a:r>
              <a:rPr lang="fr-FR" dirty="0"/>
              <a:t> Stories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4401F36-F666-FB02-0B33-BBB35EF8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78329"/>
            <a:ext cx="10727372" cy="4844391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Exemple de user story 1 : développement de produits </a:t>
            </a:r>
          </a:p>
          <a:p>
            <a:pPr lvl="1"/>
            <a:r>
              <a:rPr lang="fr-FR" dirty="0"/>
              <a:t>En tant que chef de produit, je souhaite que les membres d’équipe puissent comprendre en quoi leurs tâches individuelles contribuent aux objectifs commerciaux globaux afin de booster leur motivation.</a:t>
            </a:r>
          </a:p>
          <a:p>
            <a:pPr lvl="1"/>
            <a:endParaRPr lang="fr-FR" dirty="0"/>
          </a:p>
          <a:p>
            <a:r>
              <a:rPr lang="fr-FR" dirty="0"/>
              <a:t>Exemple de user story 2 : expérience client </a:t>
            </a:r>
          </a:p>
          <a:p>
            <a:pPr lvl="1"/>
            <a:r>
              <a:rPr lang="fr-FR" dirty="0"/>
              <a:t>En tant que client récurrent, je souhaite que mes informations soient sauvegardées afin que mon expérience de paiement soit plus fluide.</a:t>
            </a:r>
          </a:p>
          <a:p>
            <a:pPr lvl="1"/>
            <a:endParaRPr lang="fr-FR" dirty="0"/>
          </a:p>
          <a:p>
            <a:r>
              <a:rPr lang="fr-FR" dirty="0"/>
              <a:t>Exemple de user story 3 : application mobile</a:t>
            </a:r>
          </a:p>
          <a:p>
            <a:pPr lvl="1"/>
            <a:r>
              <a:rPr lang="fr-FR" dirty="0"/>
              <a:t>En tant qu’utilisateur régulier de l’application, je souhaite consulter les informations pertinentes le plus vite possible.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083939-E556-B567-1209-B38A0E3B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389E-93D7-4FF5-9C21-CBED4028E7FB}" type="slidenum">
              <a:rPr lang="fr-FR" smtClean="0"/>
              <a:t>9</a:t>
            </a:fld>
            <a:endParaRPr lang="fr-FR"/>
          </a:p>
        </p:txBody>
      </p:sp>
      <p:sp>
        <p:nvSpPr>
          <p:cNvPr id="4" name="Parchemin : vertical 3">
            <a:extLst>
              <a:ext uri="{FF2B5EF4-FFF2-40B4-BE49-F238E27FC236}">
                <a16:creationId xmlns:a16="http://schemas.microsoft.com/office/drawing/2014/main" id="{6CF4B3F0-637C-F6AB-BE76-D06F740B5E75}"/>
              </a:ext>
            </a:extLst>
          </p:cNvPr>
          <p:cNvSpPr/>
          <p:nvPr/>
        </p:nvSpPr>
        <p:spPr>
          <a:xfrm>
            <a:off x="9127671" y="5816664"/>
            <a:ext cx="1513114" cy="78506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Personnaliser</a:t>
            </a:r>
          </a:p>
          <a:p>
            <a:pPr algn="ctr"/>
            <a:r>
              <a:rPr lang="fr-FR" sz="1200" dirty="0"/>
              <a:t>le texte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CE5E03-3116-2A7D-9867-7C76F2F26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346" y="5474433"/>
            <a:ext cx="359764" cy="4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0977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BCA54E87E19440868FD43659F7119B" ma:contentTypeVersion="13" ma:contentTypeDescription="Crée un document." ma:contentTypeScope="" ma:versionID="cd29bfc7ee9ae1973cb1d30d345ab2a4">
  <xsd:schema xmlns:xsd="http://www.w3.org/2001/XMLSchema" xmlns:xs="http://www.w3.org/2001/XMLSchema" xmlns:p="http://schemas.microsoft.com/office/2006/metadata/properties" xmlns:ns2="1aea8a7c-77d7-448b-8337-eb743eece398" xmlns:ns3="9badc30e-97da-4f05-aa03-029b9b02c34c" targetNamespace="http://schemas.microsoft.com/office/2006/metadata/properties" ma:root="true" ma:fieldsID="87f14508f67057f889e3f89e43ed82d8" ns2:_="" ns3:_="">
    <xsd:import namespace="1aea8a7c-77d7-448b-8337-eb743eece398"/>
    <xsd:import namespace="9badc30e-97da-4f05-aa03-029b9b02c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a8a7c-77d7-448b-8337-eb743eece3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e652b9cf-f178-4184-a14d-3d67633acb4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adc30e-97da-4f05-aa03-029b9b02c34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3af4b2a-8c9c-4095-a912-af56a2f47fbd}" ma:internalName="TaxCatchAll" ma:showField="CatchAllData" ma:web="9badc30e-97da-4f05-aa03-029b9b02c3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adc30e-97da-4f05-aa03-029b9b02c34c" xsi:nil="true"/>
    <lcf76f155ced4ddcb4097134ff3c332f xmlns="1aea8a7c-77d7-448b-8337-eb743eece398">
      <Terms xmlns="http://schemas.microsoft.com/office/infopath/2007/PartnerControls"/>
    </lcf76f155ced4ddcb4097134ff3c332f>
    <SharedWithUsers xmlns="9badc30e-97da-4f05-aa03-029b9b02c34c">
      <UserInfo>
        <DisplayName>Hakim DJAALAL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25D0AB-F815-444C-AEC8-BA2DC1A2D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a8a7c-77d7-448b-8337-eb743eece398"/>
    <ds:schemaRef ds:uri="9badc30e-97da-4f05-aa03-029b9b02c3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C4691F-788B-4175-8964-56AC49FDF5A3}">
  <ds:schemaRefs>
    <ds:schemaRef ds:uri="http://schemas.microsoft.com/office/2006/metadata/properties"/>
    <ds:schemaRef ds:uri="http://schemas.microsoft.com/office/infopath/2007/PartnerControls"/>
    <ds:schemaRef ds:uri="9badc30e-97da-4f05-aa03-029b9b02c34c"/>
    <ds:schemaRef ds:uri="1aea8a7c-77d7-448b-8337-eb743eece398"/>
  </ds:schemaRefs>
</ds:datastoreItem>
</file>

<file path=customXml/itemProps3.xml><?xml version="1.0" encoding="utf-8"?>
<ds:datastoreItem xmlns:ds="http://schemas.openxmlformats.org/officeDocument/2006/customXml" ds:itemID="{E65B94A8-588F-48DC-BEAB-2B9C56BCA9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515</TotalTime>
  <Words>1661</Words>
  <Application>Microsoft Office PowerPoint</Application>
  <PresentationFormat>Grand écran</PresentationFormat>
  <Paragraphs>351</Paragraphs>
  <Slides>31</Slides>
  <Notes>31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Brin</vt:lpstr>
      <vt:lpstr>Diplôme CDA</vt:lpstr>
      <vt:lpstr>Qui suis Je</vt:lpstr>
      <vt:lpstr>Présentation de mon projet fil rouge : La Cantinière</vt:lpstr>
      <vt:lpstr>Equipe de mon projet fil rouge</vt:lpstr>
      <vt:lpstr>Architecture  de mon projet fil rouge</vt:lpstr>
      <vt:lpstr>Conception - Cas d'Utilisation</vt:lpstr>
      <vt:lpstr>Conception - Users Stories</vt:lpstr>
      <vt:lpstr>Conception - Cas d'Utilisation</vt:lpstr>
      <vt:lpstr>Conception - Users Stories</vt:lpstr>
      <vt:lpstr>Gestion de projet Planning</vt:lpstr>
      <vt:lpstr>Gestion de projet  et communication</vt:lpstr>
      <vt:lpstr>Maquettes réalisées sous Figma</vt:lpstr>
      <vt:lpstr>La base de données</vt:lpstr>
      <vt:lpstr>Présentation PowerPoint</vt:lpstr>
      <vt:lpstr>La couche repository</vt:lpstr>
      <vt:lpstr>Présentation PowerPoint</vt:lpstr>
      <vt:lpstr>La couche repository</vt:lpstr>
      <vt:lpstr>La couche repository Traduction en SQL</vt:lpstr>
      <vt:lpstr>Architecture des couches  Côté Front Web</vt:lpstr>
      <vt:lpstr>Architecture des couches Côté Front Mobile</vt:lpstr>
      <vt:lpstr>Architecture des couches Côté Back</vt:lpstr>
      <vt:lpstr>Détail des couches Du Front au Back</vt:lpstr>
      <vt:lpstr>Les tests (TUnitaires)</vt:lpstr>
      <vt:lpstr>Les tests (TIntégrations)</vt:lpstr>
      <vt:lpstr>Intégration continue via GitLab</vt:lpstr>
      <vt:lpstr>Focus Qualité et Sécurité  Avec Sonar Qube</vt:lpstr>
      <vt:lpstr>Environnements et  Déploiement</vt:lpstr>
      <vt:lpstr>Sécurité</vt:lpstr>
      <vt:lpstr>Bilan Projet</vt:lpstr>
      <vt:lpstr>Bilan Alternance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Diplôme CDA</dc:title>
  <dc:subject>Exemple de soutenance CDA/CDNT</dc:subject>
  <dc:creator>Ferret Renaud</dc:creator>
  <cp:keywords>cda; cdnt; soutenance</cp:keywords>
  <dc:description>Ceci est un EXEMPLE de présentation pour un jury final de CDNT/CDA_x000d_
Il a été réalisé par Mr FERRET RENAUD</dc:description>
  <cp:lastModifiedBy>Ferret Renaud</cp:lastModifiedBy>
  <cp:revision>24</cp:revision>
  <dcterms:created xsi:type="dcterms:W3CDTF">2023-06-06T11:31:29Z</dcterms:created>
  <dcterms:modified xsi:type="dcterms:W3CDTF">2023-09-29T10:20:55Z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0x010100C9BCA54E87E19440868FD43659F7119B</vt:lpwstr>
  </property>
  <property fmtid="{D5CDD505-2E9C-101B-9397-08002B2CF9AE}" pid="3" name="MediaServiceImageTags">
    <vt:lpwstr/>
  </property>
</Properties>
</file>